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3" r:id="rId9"/>
    <p:sldId id="303" r:id="rId10"/>
    <p:sldId id="324" r:id="rId11"/>
    <p:sldId id="298" r:id="rId12"/>
    <p:sldId id="279" r:id="rId13"/>
    <p:sldId id="327" r:id="rId14"/>
    <p:sldId id="270" r:id="rId15"/>
    <p:sldId id="328" r:id="rId16"/>
    <p:sldId id="300" r:id="rId17"/>
    <p:sldId id="332" r:id="rId18"/>
    <p:sldId id="329" r:id="rId1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思源黑体 CN Normal" charset="0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思源黑体 CN Normal" charset="0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思源黑体 CN Normal" charset="0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思源黑体 CN Normal" charset="0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思源黑体 CN Normal" charset="0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思源黑体 CN Normal" charset="0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思源黑体 CN Normal" charset="0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思源黑体 CN Normal" charset="0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思源黑体 CN Normal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15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44" y="108"/>
      </p:cViewPr>
      <p:guideLst>
        <p:guide orient="horz" pos="2159"/>
        <p:guide pos="28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130789A1-19DC-4225-B036-7D14BA34091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41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1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93675CD9-0AF4-49F5-801B-38858D46EAA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945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789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3789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198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19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403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403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608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608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608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608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355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560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765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969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2969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17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379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584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6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6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8950" y="2590800"/>
            <a:ext cx="11703050" cy="426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4475" y="1295400"/>
            <a:ext cx="11703050" cy="426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11"/>
          <p:cNvPicPr>
            <a:picLocks noChangeAspect="1"/>
          </p:cNvPicPr>
          <p:nvPr userDrawn="1"/>
        </p:nvPicPr>
        <p:blipFill>
          <a:blip r:embed="rId5"/>
          <a:srcRect l="8478" r="57239" b="35110"/>
          <a:stretch>
            <a:fillRect/>
          </a:stretch>
        </p:blipFill>
        <p:spPr>
          <a:xfrm>
            <a:off x="0" y="1230313"/>
            <a:ext cx="4187825" cy="288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图片 10"/>
          <p:cNvPicPr>
            <a:picLocks noChangeAspect="1"/>
          </p:cNvPicPr>
          <p:nvPr userDrawn="1"/>
        </p:nvPicPr>
        <p:blipFill>
          <a:blip r:embed="rId6"/>
          <a:srcRect l="56708"/>
          <a:stretch>
            <a:fillRect/>
          </a:stretch>
        </p:blipFill>
        <p:spPr>
          <a:xfrm>
            <a:off x="5932488" y="388938"/>
            <a:ext cx="5065712" cy="426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图片 12"/>
          <p:cNvPicPr>
            <a:picLocks noChangeAspect="1"/>
          </p:cNvPicPr>
          <p:nvPr userDrawn="1"/>
        </p:nvPicPr>
        <p:blipFill>
          <a:blip r:embed="rId7"/>
          <a:srcRect t="-2" r="62125" b="46967"/>
          <a:stretch>
            <a:fillRect/>
          </a:stretch>
        </p:blipFill>
        <p:spPr>
          <a:xfrm>
            <a:off x="-6350" y="-4762"/>
            <a:ext cx="5065713" cy="2586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图片 15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2420938"/>
            <a:ext cx="12192000" cy="444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8950" y="2590800"/>
            <a:ext cx="11703050" cy="426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4475" y="1295400"/>
            <a:ext cx="11703050" cy="426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图片 11"/>
          <p:cNvPicPr>
            <a:picLocks noChangeAspect="1"/>
          </p:cNvPicPr>
          <p:nvPr userDrawn="1"/>
        </p:nvPicPr>
        <p:blipFill>
          <a:blip r:embed="rId5"/>
          <a:srcRect l="8478" r="57239" b="35110"/>
          <a:stretch>
            <a:fillRect/>
          </a:stretch>
        </p:blipFill>
        <p:spPr>
          <a:xfrm>
            <a:off x="0" y="1230313"/>
            <a:ext cx="4187825" cy="288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图片 10"/>
          <p:cNvPicPr>
            <a:picLocks noChangeAspect="1"/>
          </p:cNvPicPr>
          <p:nvPr userDrawn="1"/>
        </p:nvPicPr>
        <p:blipFill>
          <a:blip r:embed="rId6"/>
          <a:srcRect l="56708"/>
          <a:stretch>
            <a:fillRect/>
          </a:stretch>
        </p:blipFill>
        <p:spPr>
          <a:xfrm>
            <a:off x="5932488" y="388938"/>
            <a:ext cx="5065712" cy="426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图片 12"/>
          <p:cNvPicPr>
            <a:picLocks noChangeAspect="1"/>
          </p:cNvPicPr>
          <p:nvPr userDrawn="1"/>
        </p:nvPicPr>
        <p:blipFill>
          <a:blip r:embed="rId7"/>
          <a:srcRect t="-2" r="62125" b="46967"/>
          <a:stretch>
            <a:fillRect/>
          </a:stretch>
        </p:blipFill>
        <p:spPr>
          <a:xfrm>
            <a:off x="-6350" y="-4762"/>
            <a:ext cx="5065713" cy="2586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8" name="图片 15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2420938"/>
            <a:ext cx="12192000" cy="444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4"/>
          <p:cNvPicPr>
            <a:picLocks noChangeAspect="1"/>
          </p:cNvPicPr>
          <p:nvPr userDrawn="1"/>
        </p:nvPicPr>
        <p:blipFill>
          <a:blip r:embed="rId2"/>
          <a:srcRect t="41814" r="41103" b="-2429"/>
          <a:stretch>
            <a:fillRect/>
          </a:stretch>
        </p:blipFill>
        <p:spPr>
          <a:xfrm>
            <a:off x="2387600" y="3892550"/>
            <a:ext cx="8288338" cy="310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日期占位符 3"/>
          <p:cNvSpPr txBox="1"/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灯片编号占位符 5"/>
          <p:cNvSpPr txBox="1"/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pic>
        <p:nvPicPr>
          <p:cNvPr id="4101" name="图片 7"/>
          <p:cNvPicPr>
            <a:picLocks noChangeAspect="1"/>
          </p:cNvPicPr>
          <p:nvPr userDrawn="1"/>
        </p:nvPicPr>
        <p:blipFill>
          <a:blip r:embed="rId3"/>
          <a:srcRect t="-2" r="62125" b="46967"/>
          <a:stretch>
            <a:fillRect/>
          </a:stretch>
        </p:blipFill>
        <p:spPr>
          <a:xfrm>
            <a:off x="0" y="-19050"/>
            <a:ext cx="5067300" cy="2586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8"/>
          <p:cNvPicPr>
            <a:picLocks noChangeAspect="1"/>
          </p:cNvPicPr>
          <p:nvPr userDrawn="1"/>
        </p:nvPicPr>
        <p:blipFill>
          <a:blip r:embed="rId4"/>
          <a:srcRect t="59811"/>
          <a:stretch>
            <a:fillRect/>
          </a:stretch>
        </p:blipFill>
        <p:spPr>
          <a:xfrm>
            <a:off x="0" y="5072063"/>
            <a:ext cx="12192000" cy="1785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图片 9"/>
          <p:cNvPicPr>
            <a:picLocks noChangeAspect="1"/>
          </p:cNvPicPr>
          <p:nvPr userDrawn="1"/>
        </p:nvPicPr>
        <p:blipFill>
          <a:blip r:embed="rId5"/>
          <a:srcRect l="56708"/>
          <a:stretch>
            <a:fillRect/>
          </a:stretch>
        </p:blipFill>
        <p:spPr>
          <a:xfrm>
            <a:off x="7270750" y="-19050"/>
            <a:ext cx="5067300" cy="426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4"/>
          <p:cNvPicPr>
            <a:picLocks noChangeAspect="1"/>
          </p:cNvPicPr>
          <p:nvPr userDrawn="1"/>
        </p:nvPicPr>
        <p:blipFill>
          <a:blip r:embed="rId2"/>
          <a:srcRect t="41814" r="41103" b="-2429"/>
          <a:stretch>
            <a:fillRect/>
          </a:stretch>
        </p:blipFill>
        <p:spPr>
          <a:xfrm>
            <a:off x="2387600" y="3892550"/>
            <a:ext cx="8288338" cy="310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日期占位符 3"/>
          <p:cNvSpPr txBox="1"/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灯片编号占位符 5"/>
          <p:cNvSpPr txBox="1"/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pic>
        <p:nvPicPr>
          <p:cNvPr id="11269" name="图片 7"/>
          <p:cNvPicPr>
            <a:picLocks noChangeAspect="1"/>
          </p:cNvPicPr>
          <p:nvPr userDrawn="1"/>
        </p:nvPicPr>
        <p:blipFill>
          <a:blip r:embed="rId3"/>
          <a:srcRect t="-2" r="62125" b="46967"/>
          <a:stretch>
            <a:fillRect/>
          </a:stretch>
        </p:blipFill>
        <p:spPr>
          <a:xfrm>
            <a:off x="0" y="-19050"/>
            <a:ext cx="5067300" cy="2586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8"/>
          <p:cNvPicPr>
            <a:picLocks noChangeAspect="1"/>
          </p:cNvPicPr>
          <p:nvPr userDrawn="1"/>
        </p:nvPicPr>
        <p:blipFill>
          <a:blip r:embed="rId4"/>
          <a:srcRect t="59811"/>
          <a:stretch>
            <a:fillRect/>
          </a:stretch>
        </p:blipFill>
        <p:spPr>
          <a:xfrm>
            <a:off x="0" y="5072063"/>
            <a:ext cx="12192000" cy="1785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图片 9"/>
          <p:cNvPicPr>
            <a:picLocks noChangeAspect="1"/>
          </p:cNvPicPr>
          <p:nvPr userDrawn="1"/>
        </p:nvPicPr>
        <p:blipFill>
          <a:blip r:embed="rId5"/>
          <a:srcRect l="56708"/>
          <a:stretch>
            <a:fillRect/>
          </a:stretch>
        </p:blipFill>
        <p:spPr>
          <a:xfrm>
            <a:off x="7270750" y="-19050"/>
            <a:ext cx="5067300" cy="426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0413" cy="4443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414588"/>
            <a:ext cx="12190413" cy="4443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3376275" cy="487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图片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17613" y="1349375"/>
            <a:ext cx="11703050" cy="426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413000"/>
            <a:ext cx="12192000" cy="444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71375" cy="1878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图片 10"/>
          <p:cNvPicPr>
            <a:picLocks noChangeAspect="1"/>
          </p:cNvPicPr>
          <p:nvPr userDrawn="1"/>
        </p:nvPicPr>
        <p:blipFill>
          <a:blip r:embed="rId3"/>
          <a:srcRect t="52995" r="67500"/>
          <a:stretch>
            <a:fillRect/>
          </a:stretch>
        </p:blipFill>
        <p:spPr>
          <a:xfrm>
            <a:off x="-107950" y="4011613"/>
            <a:ext cx="5397500" cy="2846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图片 13"/>
          <p:cNvPicPr>
            <a:picLocks noChangeAspect="1"/>
          </p:cNvPicPr>
          <p:nvPr userDrawn="1"/>
        </p:nvPicPr>
        <p:blipFill>
          <a:blip r:embed="rId3"/>
          <a:srcRect t="52995" r="67500"/>
          <a:stretch>
            <a:fillRect/>
          </a:stretch>
        </p:blipFill>
        <p:spPr>
          <a:xfrm flipH="1">
            <a:off x="6607175" y="4011613"/>
            <a:ext cx="5664200" cy="2846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571500" y="720725"/>
            <a:ext cx="11188700" cy="5730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7" name="矩形 6"/>
          <p:cNvSpPr/>
          <p:nvPr userDrawn="1"/>
        </p:nvSpPr>
        <p:spPr>
          <a:xfrm>
            <a:off x="1143000" y="1117600"/>
            <a:ext cx="10045700" cy="50196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6388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0350" y="2286000"/>
            <a:ext cx="11499850" cy="4192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0413" cy="4443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414588"/>
            <a:ext cx="12190413" cy="4443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3376275" cy="487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图片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17613" y="1349375"/>
            <a:ext cx="11703050" cy="426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413000"/>
            <a:ext cx="12192000" cy="444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71375" cy="1878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0"/>
          <p:cNvPicPr>
            <a:picLocks noChangeAspect="1"/>
          </p:cNvPicPr>
          <p:nvPr userDrawn="1"/>
        </p:nvPicPr>
        <p:blipFill>
          <a:blip r:embed="rId3"/>
          <a:srcRect t="52995" r="67500"/>
          <a:stretch>
            <a:fillRect/>
          </a:stretch>
        </p:blipFill>
        <p:spPr>
          <a:xfrm>
            <a:off x="-107950" y="4011613"/>
            <a:ext cx="5397500" cy="2846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13"/>
          <p:cNvPicPr>
            <a:picLocks noChangeAspect="1"/>
          </p:cNvPicPr>
          <p:nvPr userDrawn="1"/>
        </p:nvPicPr>
        <p:blipFill>
          <a:blip r:embed="rId3"/>
          <a:srcRect t="52995" r="67500"/>
          <a:stretch>
            <a:fillRect/>
          </a:stretch>
        </p:blipFill>
        <p:spPr>
          <a:xfrm flipH="1">
            <a:off x="6607175" y="4011613"/>
            <a:ext cx="5664200" cy="2846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571500" y="720725"/>
            <a:ext cx="11188700" cy="5730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7" name="矩形 6"/>
          <p:cNvSpPr/>
          <p:nvPr userDrawn="1"/>
        </p:nvSpPr>
        <p:spPr>
          <a:xfrm>
            <a:off x="1143000" y="1117600"/>
            <a:ext cx="10045700" cy="50196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9220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0350" y="2286000"/>
            <a:ext cx="11499850" cy="4192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9" Type="http://schemas.openxmlformats.org/officeDocument/2006/relationships/theme" Target="../theme/theme2.xml"/><Relationship Id="rId18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28600"/>
            <a:r>
              <a:rPr lang="zh-CN" altLang="en-US"/>
              <a:t>二级</a:t>
            </a:r>
            <a:endParaRPr lang="zh-CN" altLang="en-US"/>
          </a:p>
          <a:p>
            <a:pPr lvl="2" indent="-228600"/>
            <a:r>
              <a:rPr lang="zh-CN" altLang="en-US"/>
              <a:t>三级</a:t>
            </a:r>
            <a:endParaRPr lang="zh-CN" altLang="en-US"/>
          </a:p>
          <a:p>
            <a:pPr lvl="3" indent="-228600"/>
            <a:r>
              <a:rPr lang="zh-CN" altLang="en-US"/>
              <a:t>四级</a:t>
            </a:r>
            <a:endParaRPr lang="zh-CN" altLang="en-US"/>
          </a:p>
          <a:p>
            <a:pPr lvl="4" indent="-228600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slow" advTm="6000"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28600"/>
            <a:r>
              <a:rPr lang="zh-CN" altLang="en-US"/>
              <a:t>二级</a:t>
            </a:r>
            <a:endParaRPr lang="zh-CN" altLang="en-US"/>
          </a:p>
          <a:p>
            <a:pPr lvl="2" indent="-228600"/>
            <a:r>
              <a:rPr lang="zh-CN" altLang="en-US"/>
              <a:t>三级</a:t>
            </a:r>
            <a:endParaRPr lang="zh-CN" altLang="en-US"/>
          </a:p>
          <a:p>
            <a:pPr lvl="3" indent="-228600"/>
            <a:r>
              <a:rPr lang="zh-CN" altLang="en-US"/>
              <a:t>四级</a:t>
            </a:r>
            <a:endParaRPr lang="zh-CN" altLang="en-US"/>
          </a:p>
          <a:p>
            <a:pPr lvl="4" indent="-228600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ransition spd="slow" advTm="6000"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1.xml"/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1.xml"/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3.xml"/><Relationship Id="rId4" Type="http://schemas.openxmlformats.org/officeDocument/2006/relationships/audio" Target="../media/audio1.wav"/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1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5.png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7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739775" y="1858963"/>
            <a:ext cx="11307763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strike="noStrike" kern="0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Heavy" pitchFamily="34" charset="-122"/>
                <a:ea typeface="思源黑体 CN Heavy" pitchFamily="34" charset="-122"/>
                <a:cs typeface="+mn-cs"/>
              </a:rPr>
              <a:t>济宁市民航事业发展中心</a:t>
            </a:r>
            <a:endParaRPr lang="zh-CN" altLang="en-US" sz="7500" b="1" strike="noStrike" kern="0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Heavy" pitchFamily="34" charset="-122"/>
              <a:ea typeface="思源黑体 CN Heavy" pitchFamily="34" charset="-122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600" b="1" strike="noStrike" kern="0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Heavy" pitchFamily="34" charset="-122"/>
                <a:ea typeface="思源黑体 CN Heavy" pitchFamily="34" charset="-122"/>
                <a:cs typeface="+mn-cs"/>
              </a:rPr>
              <a:t>202</a:t>
            </a:r>
            <a:r>
              <a:rPr lang="en-US" altLang="zh-CN" sz="6600" b="1" strike="noStrike" kern="0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Heavy" pitchFamily="34" charset="-122"/>
                <a:ea typeface="思源黑体 CN Heavy" pitchFamily="34" charset="-122"/>
                <a:cs typeface="+mn-cs"/>
              </a:rPr>
              <a:t>2</a:t>
            </a:r>
            <a:r>
              <a:rPr lang="zh-CN" altLang="en-US" sz="6600" b="1" strike="noStrike" kern="0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Heavy" pitchFamily="34" charset="-122"/>
                <a:ea typeface="思源黑体 CN Heavy" pitchFamily="34" charset="-122"/>
                <a:cs typeface="+mn-cs"/>
              </a:rPr>
              <a:t>年政府信息公开工作</a:t>
            </a:r>
            <a:endParaRPr lang="zh-CN" altLang="en-US" sz="6600" b="1" strike="noStrike" kern="0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Heavy" pitchFamily="34" charset="-122"/>
              <a:ea typeface="思源黑体 CN Heavy" pitchFamily="34" charset="-122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600" b="1" strike="noStrike" kern="0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Heavy" pitchFamily="34" charset="-122"/>
                <a:ea typeface="思源黑体 CN Heavy" pitchFamily="34" charset="-122"/>
                <a:cs typeface="+mn-cs"/>
              </a:rPr>
              <a:t>年度报告</a:t>
            </a:r>
            <a:endParaRPr lang="zh-CN" altLang="en-US" sz="6600" b="1" strike="noStrike" kern="0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Heavy" pitchFamily="34" charset="-122"/>
              <a:ea typeface="思源黑体 CN Heavy" pitchFamily="34" charset="-122"/>
            </a:endParaRPr>
          </a:p>
        </p:txBody>
      </p:sp>
    </p:spTree>
  </p:cSld>
  <p:clrMapOvr>
    <a:masterClrMapping/>
  </p:clrMapOvr>
  <p:transition spd="slow" advTm="5000">
    <p:fade/>
    <p:sndAc>
      <p:stSnd>
        <p:snd r:embed="rId1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6" name="图片 4"/>
          <p:cNvPicPr>
            <a:picLocks noChangeAspect="1"/>
          </p:cNvPicPr>
          <p:nvPr/>
        </p:nvPicPr>
        <p:blipFill>
          <a:blip r:embed="rId1"/>
          <a:srcRect l="67384" t="8633" r="10162" b="39938"/>
          <a:stretch>
            <a:fillRect/>
          </a:stretch>
        </p:blipFill>
        <p:spPr>
          <a:xfrm>
            <a:off x="2249488" y="393700"/>
            <a:ext cx="273685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7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3000"/>
            <a:ext cx="12192000" cy="444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4867275" y="1203325"/>
            <a:ext cx="2736850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Source Han Sans Regular" pitchFamily="34" charset="-122"/>
                <a:ea typeface="Source Han Sans Regular" pitchFamily="34" charset="-122"/>
              </a:rPr>
              <a:t>第三部分</a:t>
            </a:r>
            <a:endParaRPr lang="zh-CN" altLang="en-US" sz="4800" b="1" dirty="0">
              <a:solidFill>
                <a:srgbClr val="FF0000"/>
              </a:solidFill>
              <a:latin typeface="Source Han Sans Regular" pitchFamily="34" charset="-122"/>
              <a:ea typeface="Source Han Sans Regular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025" y="3189288"/>
            <a:ext cx="1130935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4400" b="1" dirty="0">
                <a:solidFill>
                  <a:srgbClr val="262626"/>
                </a:solidFill>
                <a:latin typeface="思源黑体 CN Heavy" pitchFamily="34" charset="-122"/>
                <a:ea typeface="思源黑体 CN Heavy" pitchFamily="34" charset="-122"/>
              </a:rPr>
              <a:t>收到和处理政府信息公开申请情况</a:t>
            </a:r>
            <a:endParaRPr lang="zh-CN" altLang="en-US" sz="4400" b="1" dirty="0">
              <a:solidFill>
                <a:srgbClr val="262626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pic>
        <p:nvPicPr>
          <p:cNvPr id="36870" name="图片 8"/>
          <p:cNvPicPr>
            <a:picLocks noChangeAspect="1"/>
          </p:cNvPicPr>
          <p:nvPr/>
        </p:nvPicPr>
        <p:blipFill>
          <a:blip r:embed="rId3"/>
          <a:srcRect t="40416" b="40627"/>
          <a:stretch>
            <a:fillRect/>
          </a:stretch>
        </p:blipFill>
        <p:spPr>
          <a:xfrm>
            <a:off x="3148013" y="2033588"/>
            <a:ext cx="6096000" cy="1155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4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70012" y="920750"/>
            <a:ext cx="5795962" cy="5795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2728913" y="3138488"/>
            <a:ext cx="7891462" cy="414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endParaRPr lang="en-US" altLang="zh-CN" sz="1400" dirty="0">
              <a:solidFill>
                <a:srgbClr val="262626"/>
              </a:solidFill>
              <a:latin typeface="思源黑体 CN Light" pitchFamily="34" charset="-122"/>
              <a:ea typeface="思源黑体 CN Light" pitchFamily="34" charset="-122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4256088" y="1193800"/>
          <a:ext cx="3777615" cy="49196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8930"/>
                <a:gridCol w="403860"/>
                <a:gridCol w="1233805"/>
                <a:gridCol w="338455"/>
                <a:gridCol w="255905"/>
                <a:gridCol w="253365"/>
                <a:gridCol w="255905"/>
                <a:gridCol w="244475"/>
                <a:gridCol w="240030"/>
                <a:gridCol w="222885"/>
              </a:tblGrid>
              <a:tr h="0">
                <a:tc rowSpan="3"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（本列数据的勾稽关系为：第一项加第二项之和，等于第三项加第四项之和）</a:t>
                      </a:r>
                      <a:endParaRPr lang="en-US" altLang="en-US" sz="7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rowSpan="3"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申请人情况</a:t>
                      </a:r>
                      <a:endParaRPr lang="en-US" altLang="en-US" sz="7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 gridSpan="3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</a:tcPr>
                </a:tc>
                <a:tc vMerge="1" hMerge="1">
                  <a:tcPr/>
                </a:tc>
                <a:tc vMerge="1"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自然人</a:t>
                      </a:r>
                      <a:endParaRPr lang="en-US" altLang="en-US" sz="7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法人或其他组织</a:t>
                      </a:r>
                      <a:endParaRPr lang="en-US" altLang="en-US" sz="7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总计</a:t>
                      </a:r>
                      <a:endParaRPr lang="en-US" altLang="en-US" sz="7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610">
                <a:tc vMerge="1" gridSpan="3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商业企业</a:t>
                      </a:r>
                      <a:endParaRPr lang="en-US" altLang="en-US" sz="7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科研机构</a:t>
                      </a:r>
                      <a:endParaRPr lang="en-US" altLang="en-US" sz="7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社会公益组织</a:t>
                      </a:r>
                      <a:endParaRPr lang="en-US" altLang="en-US" sz="7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法律服务机构</a:t>
                      </a:r>
                      <a:endParaRPr lang="en-US" altLang="en-US" sz="7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其他</a:t>
                      </a:r>
                      <a:endParaRPr lang="en-US" altLang="en-US" sz="7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80340"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一、本年新收政府信息公开申请数量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560"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二、上年结转政府信息公开申请数量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13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三、本年度办理结果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（一）予以公开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35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（二）部分公开（区分处理的，只计这一情形，不计其他情形）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4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8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（三）不予公开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1.属于国家秘密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2.其他法律行政法规禁止公开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4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3.危及“三安全一稳定”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4.保护第三方合法权益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4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5.属于三类内部事务信息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6.属于四类过程性信息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4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7.属于行政执法案卷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8.属于行政查询事项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4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（四）无法提供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1.本机关不掌握相关政府信息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2.没有现成信息需要另行制作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4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3.补正后申请内容仍不明确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9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（五）不予处理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1.信访举报投诉类申请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2.重复申请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3.要求提供公开出版物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4.无正当理由大量反复申请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75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5.要求行政机关确认或重新出具已获取信息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61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（六）其他处理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1.申请人无正当理由逾期不补正、行政机关不再处理其政府信息公开申请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61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2.申请人逾期未按收费通知要求缴纳费用、行政机关不再处理其政府信息公开申请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3.其他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（七）总计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四、结转下年度继续办理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2" name="图片 4"/>
          <p:cNvPicPr>
            <a:picLocks noChangeAspect="1"/>
          </p:cNvPicPr>
          <p:nvPr/>
        </p:nvPicPr>
        <p:blipFill>
          <a:blip r:embed="rId1"/>
          <a:srcRect l="67384" t="8633" r="10162" b="39938"/>
          <a:stretch>
            <a:fillRect/>
          </a:stretch>
        </p:blipFill>
        <p:spPr>
          <a:xfrm>
            <a:off x="2249488" y="393700"/>
            <a:ext cx="273685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3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3000"/>
            <a:ext cx="12192000" cy="444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4867275" y="1203325"/>
            <a:ext cx="2736850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Source Han Sans Regular" pitchFamily="34" charset="-122"/>
                <a:ea typeface="Source Han Sans Regular" pitchFamily="34" charset="-122"/>
              </a:rPr>
              <a:t>第四部分</a:t>
            </a:r>
            <a:endParaRPr lang="zh-CN" altLang="en-US" sz="4800" b="1" dirty="0">
              <a:solidFill>
                <a:srgbClr val="FF0000"/>
              </a:solidFill>
              <a:latin typeface="Source Han Sans Regular" pitchFamily="34" charset="-122"/>
              <a:ea typeface="Source Han Sans Regular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025" y="3189288"/>
            <a:ext cx="1130935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4400" b="1" dirty="0">
                <a:solidFill>
                  <a:srgbClr val="262626"/>
                </a:solidFill>
                <a:latin typeface="思源黑体 CN Heavy" pitchFamily="34" charset="-122"/>
                <a:ea typeface="思源黑体 CN Heavy" pitchFamily="34" charset="-122"/>
              </a:rPr>
              <a:t>政府信息公开行政复议、行政诉讼情况</a:t>
            </a:r>
            <a:endParaRPr lang="zh-CN" altLang="en-US" sz="4400" b="1" dirty="0">
              <a:solidFill>
                <a:srgbClr val="262626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pic>
        <p:nvPicPr>
          <p:cNvPr id="40966" name="图片 8"/>
          <p:cNvPicPr>
            <a:picLocks noChangeAspect="1"/>
          </p:cNvPicPr>
          <p:nvPr/>
        </p:nvPicPr>
        <p:blipFill>
          <a:blip r:embed="rId3"/>
          <a:srcRect t="40416" b="40627"/>
          <a:stretch>
            <a:fillRect/>
          </a:stretch>
        </p:blipFill>
        <p:spPr>
          <a:xfrm>
            <a:off x="3148013" y="2033588"/>
            <a:ext cx="6096000" cy="11557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表格 1"/>
          <p:cNvGraphicFramePr/>
          <p:nvPr/>
        </p:nvGraphicFramePr>
        <p:xfrm>
          <a:off x="3051175" y="4362450"/>
          <a:ext cx="5591175" cy="1333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525"/>
                <a:gridCol w="393700"/>
                <a:gridCol w="381000"/>
                <a:gridCol w="374650"/>
                <a:gridCol w="292100"/>
                <a:gridCol w="412750"/>
                <a:gridCol w="411163"/>
                <a:gridCol w="412750"/>
                <a:gridCol w="403225"/>
                <a:gridCol w="269875"/>
                <a:gridCol w="412750"/>
                <a:gridCol w="412750"/>
                <a:gridCol w="412750"/>
                <a:gridCol w="352425"/>
                <a:gridCol w="258762"/>
              </a:tblGrid>
              <a:tr h="0"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行政复议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行政诉讼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结果维持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结果纠正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其他结果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尚未审结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总计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未经复议直接起诉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复议后起诉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结果维持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结果纠正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其他结果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尚未审结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总计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结果维持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结果纠正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其他结果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尚未审结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总计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010" name="图片 4"/>
          <p:cNvPicPr>
            <a:picLocks noChangeAspect="1"/>
          </p:cNvPicPr>
          <p:nvPr/>
        </p:nvPicPr>
        <p:blipFill>
          <a:blip r:embed="rId1"/>
          <a:srcRect l="67384" t="8633" r="10162" b="39938"/>
          <a:stretch>
            <a:fillRect/>
          </a:stretch>
        </p:blipFill>
        <p:spPr>
          <a:xfrm>
            <a:off x="2249488" y="393700"/>
            <a:ext cx="273685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1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3000"/>
            <a:ext cx="12192000" cy="444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4867275" y="1203325"/>
            <a:ext cx="2736850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Source Han Sans Regular" pitchFamily="34" charset="-122"/>
                <a:ea typeface="Source Han Sans Regular" pitchFamily="34" charset="-122"/>
              </a:rPr>
              <a:t>第五部分</a:t>
            </a:r>
            <a:endParaRPr lang="zh-CN" altLang="en-US" sz="4800" b="1" dirty="0">
              <a:solidFill>
                <a:srgbClr val="FF0000"/>
              </a:solidFill>
              <a:latin typeface="Source Han Sans Regular" pitchFamily="34" charset="-122"/>
              <a:ea typeface="Source Han Sans Regular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025" y="3189288"/>
            <a:ext cx="1130935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4400" b="1" dirty="0">
                <a:solidFill>
                  <a:srgbClr val="262626"/>
                </a:solidFill>
                <a:latin typeface="思源黑体 CN Heavy" pitchFamily="34" charset="-122"/>
                <a:ea typeface="思源黑体 CN Heavy" pitchFamily="34" charset="-122"/>
              </a:rPr>
              <a:t>存在的主要问题及改进情况</a:t>
            </a:r>
            <a:endParaRPr lang="zh-CN" altLang="en-US" sz="4400" b="1" dirty="0">
              <a:solidFill>
                <a:srgbClr val="262626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pic>
        <p:nvPicPr>
          <p:cNvPr id="43014" name="图片 8"/>
          <p:cNvPicPr>
            <a:picLocks noChangeAspect="1"/>
          </p:cNvPicPr>
          <p:nvPr/>
        </p:nvPicPr>
        <p:blipFill>
          <a:blip r:embed="rId3"/>
          <a:srcRect t="40416" b="40627"/>
          <a:stretch>
            <a:fillRect/>
          </a:stretch>
        </p:blipFill>
        <p:spPr>
          <a:xfrm>
            <a:off x="3148013" y="2033588"/>
            <a:ext cx="6096000" cy="1155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868363" y="4052888"/>
            <a:ext cx="11022012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</a:rPr>
              <a:t>    </a:t>
            </a:r>
            <a:r>
              <a:rPr lang="zh-CN" altLang="zh-CN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</a:rPr>
              <a:t>过去的一年，政府信息公开工作虽然取得一定成绩，但还存在一些不足，主要表现一是主动向社会公开政府信息的领域有待进一步拓展；二是提升政府信息公开渠道的服务能力方面还有差距。2023年，市民航中心将进一步加大工作力度，创新工作方式，全面深化政务公开，切实强化问题导向、目标导向，全力抓好各项工作任务落实，争先进位，开创新局。一是在公开基本内容的基础上，重点公开与群众切身利益密切相关的事项，以及群众最关心、社会最敏感、反映最强烈的热点问题，切实做到公开透明，不断拓宽政务公开的内容。二是进一步优化公开渠道，采用多种形式，为群众查阅提供多样化选择。</a:t>
            </a:r>
            <a:endParaRPr lang="zh-CN" altLang="zh-CN" dirty="0">
              <a:solidFill>
                <a:srgbClr val="262626"/>
              </a:solidFill>
              <a:latin typeface="思源黑体 CN Light" pitchFamily="34" charset="-122"/>
              <a:ea typeface="思源黑体 CN Light" pitchFamily="34" charset="-122"/>
            </a:endParaRPr>
          </a:p>
        </p:txBody>
      </p:sp>
    </p:spTree>
  </p:cSld>
  <p:clrMapOvr>
    <a:masterClrMapping/>
  </p:clrMapOvr>
  <p:transition spd="slow" advTm="6000">
    <p:fad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058" name="图片 4"/>
          <p:cNvPicPr>
            <a:picLocks noChangeAspect="1"/>
          </p:cNvPicPr>
          <p:nvPr/>
        </p:nvPicPr>
        <p:blipFill>
          <a:blip r:embed="rId1"/>
          <a:srcRect l="67384" t="8633" r="10162" b="39938"/>
          <a:stretch>
            <a:fillRect/>
          </a:stretch>
        </p:blipFill>
        <p:spPr>
          <a:xfrm>
            <a:off x="2201228" y="-325120"/>
            <a:ext cx="273685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59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3" y="2413000"/>
            <a:ext cx="12192000" cy="444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5010785" y="402590"/>
            <a:ext cx="2736850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Source Han Sans Regular" pitchFamily="34" charset="-122"/>
                <a:ea typeface="Source Han Sans Regular" pitchFamily="34" charset="-122"/>
              </a:rPr>
              <a:t>第六部分</a:t>
            </a:r>
            <a:endParaRPr lang="zh-CN" altLang="en-US" sz="4800" b="1" dirty="0">
              <a:solidFill>
                <a:srgbClr val="FF0000"/>
              </a:solidFill>
              <a:latin typeface="Source Han Sans Regular" pitchFamily="34" charset="-122"/>
              <a:ea typeface="Source Han Sans Regular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1655" y="1232853"/>
            <a:ext cx="113093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2400" b="1" dirty="0">
                <a:solidFill>
                  <a:srgbClr val="262626"/>
                </a:solidFill>
                <a:latin typeface="思源黑体 CN Heavy" pitchFamily="34" charset="-122"/>
                <a:ea typeface="思源黑体 CN Heavy" pitchFamily="34" charset="-122"/>
              </a:rPr>
              <a:t>其他需要报告的事项</a:t>
            </a:r>
            <a:endParaRPr lang="zh-CN" altLang="en-US" sz="2400" b="1" dirty="0">
              <a:solidFill>
                <a:srgbClr val="262626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22910" y="1960880"/>
            <a:ext cx="10995025" cy="42157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8305"/>
            <a:r>
              <a:rPr lang="zh-CN" sz="18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（一）依据《政府信息公开信息处理费管理办法》收取信息处理费的情况。     2022年济宁市民航事业发展中心无收取信息处理费的情况。    （二）落实上级年度政务公开公众要点情况。     年初根据上级政务公开工作要点，编制了2022年民航政务公开要点;2022年按照省、市政务公开工作要求，紧紧围绕民航中心工作及群众关注关切，进一步提升政务公开的“含金量”，更好地发挥以公开促落实、促规范、促服务作用，切实增强人民群众满意度、获得感，为全民推进民航事业发展发挥积极作用，一是紧扣经济发展大局深化公开，共公开相关信息16条；二是紧扣维护社会和谐稳定深化公开，共公开相关信息10条；三是紧扣提高“含金量”深化公开，共公开相关信息 8条；四是紧扣夯实基础深化公开，共公开相关信息6条；五是紧扣任务落实强化保障措施，共公开相关信息12条。    （三）人大代表建议和政协提案办理结果公开情况。     2022年济宁市民航事业发展中心未收到政协提案。2022年度未收到人大代表建议提案。</a:t>
            </a:r>
            <a:r>
              <a:rPr lang="zh-CN" sz="1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     (四）年度政务公开工作创新情况。</a:t>
            </a:r>
            <a:r>
              <a:rPr lang="en-US" sz="18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     2</a:t>
            </a:r>
            <a:r>
              <a:rPr lang="zh-CN" sz="18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022年，市民航中心狠抓“线上+线下”政府信息公开平台建设，聚焦群众关心关切，创新公开思路举措，进一步提升政府信息公开、行政决策公众参与、办事服务公开标准化水平。</a:t>
            </a:r>
            <a:endParaRPr lang="en-US" sz="1800" b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indent="408305"/>
            <a:r>
              <a:rPr lang="en-US" sz="1600" b="0">
                <a:latin typeface="仿宋_GB2312" charset="0"/>
              </a:rPr>
              <a:t> </a:t>
            </a:r>
            <a:endParaRPr lang="zh-CN" altLang="en-US"/>
          </a:p>
        </p:txBody>
      </p:sp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058" name="图片 4"/>
          <p:cNvPicPr>
            <a:picLocks noChangeAspect="1"/>
          </p:cNvPicPr>
          <p:nvPr/>
        </p:nvPicPr>
        <p:blipFill>
          <a:blip r:embed="rId1"/>
          <a:srcRect l="67384" t="8633" r="10162" b="39938"/>
          <a:stretch>
            <a:fillRect/>
          </a:stretch>
        </p:blipFill>
        <p:spPr>
          <a:xfrm>
            <a:off x="2249488" y="393700"/>
            <a:ext cx="2736850" cy="228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4867275" y="1203325"/>
            <a:ext cx="2736850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Source Han Sans Regular" pitchFamily="34" charset="-122"/>
                <a:ea typeface="Source Han Sans Regular" pitchFamily="34" charset="-122"/>
              </a:rPr>
              <a:t>第六部分</a:t>
            </a:r>
            <a:endParaRPr lang="zh-CN" altLang="en-US" sz="4800" b="1" dirty="0">
              <a:solidFill>
                <a:srgbClr val="FF0000"/>
              </a:solidFill>
              <a:latin typeface="Source Han Sans Regular" pitchFamily="34" charset="-122"/>
              <a:ea typeface="Source Han Sans Regular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 flipV="1">
            <a:off x="1788160" y="3957955"/>
            <a:ext cx="10102215" cy="1130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ctr"/>
            <a:endParaRPr lang="zh-CN" altLang="en-US" sz="4400" b="1" dirty="0">
              <a:solidFill>
                <a:srgbClr val="262626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pic>
        <p:nvPicPr>
          <p:cNvPr id="45062" name="图片 8"/>
          <p:cNvPicPr>
            <a:picLocks noChangeAspect="1"/>
          </p:cNvPicPr>
          <p:nvPr/>
        </p:nvPicPr>
        <p:blipFill>
          <a:blip r:embed="rId2"/>
          <a:srcRect t="40416" b="40627"/>
          <a:stretch>
            <a:fillRect/>
          </a:stretch>
        </p:blipFill>
        <p:spPr>
          <a:xfrm>
            <a:off x="3148013" y="2033588"/>
            <a:ext cx="6096000" cy="1155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868363" y="3957638"/>
            <a:ext cx="11022012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  <a:sym typeface="思源黑体 CN Normal" charset="0"/>
              </a:rPr>
              <a:t>（</a:t>
            </a:r>
            <a:endParaRPr lang="zh-CN" dirty="0">
              <a:solidFill>
                <a:srgbClr val="262626"/>
              </a:solidFill>
              <a:latin typeface="思源黑体 CN Light" pitchFamily="34" charset="-122"/>
              <a:ea typeface="思源黑体 CN Light" pitchFamily="34" charset="-122"/>
              <a:sym typeface="思源黑体 CN Normal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4535" y="3484563"/>
            <a:ext cx="11309350" cy="18764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sz="4400" b="1" dirty="0">
                <a:solidFill>
                  <a:srgbClr val="FF0000"/>
                </a:solidFill>
                <a:latin typeface="思源黑体 CN Heavy" pitchFamily="34" charset="-122"/>
                <a:ea typeface="思源黑体 CN Heavy" pitchFamily="34" charset="-122"/>
              </a:rPr>
              <a:t>  </a:t>
            </a:r>
            <a:endParaRPr lang="en-US" altLang="zh-CN" sz="4400" b="1" dirty="0">
              <a:solidFill>
                <a:srgbClr val="FF0000"/>
              </a:solidFill>
              <a:latin typeface="思源黑体 CN Heavy" pitchFamily="34" charset="-122"/>
              <a:ea typeface="思源黑体 CN Heavy" pitchFamily="34" charset="-122"/>
            </a:endParaRPr>
          </a:p>
          <a:p>
            <a:pPr algn="ctr"/>
            <a:r>
              <a:rPr lang="zh-CN" altLang="en-US" sz="4400" b="1" dirty="0">
                <a:solidFill>
                  <a:srgbClr val="FF0000"/>
                </a:solidFill>
                <a:latin typeface="思源黑体 CN Heavy" pitchFamily="34" charset="-122"/>
                <a:ea typeface="思源黑体 CN Heavy" pitchFamily="34" charset="-122"/>
              </a:rPr>
              <a:t>感谢您对济宁民航事业的关心支持！</a:t>
            </a:r>
            <a:endParaRPr lang="zh-CN" altLang="en-US" sz="4400" b="1" dirty="0">
              <a:solidFill>
                <a:srgbClr val="FF0000"/>
              </a:solidFill>
              <a:latin typeface="思源黑体 CN Heavy" pitchFamily="34" charset="-122"/>
              <a:ea typeface="思源黑体 CN Heavy" pitchFamily="34" charset="-122"/>
            </a:endParaRPr>
          </a:p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思源黑体 CN Heavy" pitchFamily="34" charset="-122"/>
                <a:ea typeface="思源黑体 CN Heavy" pitchFamily="34" charset="-122"/>
              </a:rPr>
              <a:t>2023</a:t>
            </a:r>
            <a:r>
              <a:rPr lang="zh-CN" altLang="en-US" sz="2800" b="1" dirty="0">
                <a:solidFill>
                  <a:srgbClr val="FF0000"/>
                </a:solidFill>
                <a:latin typeface="思源黑体 CN Heavy" pitchFamily="34" charset="-122"/>
                <a:ea typeface="思源黑体 CN Heavy" pitchFamily="34" charset="-122"/>
              </a:rPr>
              <a:t>年</a:t>
            </a:r>
            <a:r>
              <a:rPr lang="en-US" altLang="zh-CN" sz="2800" b="1" dirty="0">
                <a:solidFill>
                  <a:srgbClr val="FF0000"/>
                </a:solidFill>
                <a:latin typeface="思源黑体 CN Heavy" pitchFamily="34" charset="-122"/>
                <a:ea typeface="思源黑体 CN Heavy" pitchFamily="34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思源黑体 CN Heavy" pitchFamily="34" charset="-122"/>
                <a:ea typeface="思源黑体 CN Heavy" pitchFamily="34" charset="-122"/>
              </a:rPr>
              <a:t>月</a:t>
            </a:r>
            <a:r>
              <a:rPr lang="en-US" altLang="zh-CN" sz="2800" b="1" dirty="0">
                <a:solidFill>
                  <a:srgbClr val="FF0000"/>
                </a:solidFill>
                <a:latin typeface="思源黑体 CN Heavy" pitchFamily="34" charset="-122"/>
                <a:ea typeface="思源黑体 CN Heavy" pitchFamily="34" charset="-122"/>
              </a:rPr>
              <a:t>19</a:t>
            </a:r>
            <a:r>
              <a:rPr lang="zh-CN" altLang="en-US" sz="2800" b="1" dirty="0">
                <a:solidFill>
                  <a:srgbClr val="FF0000"/>
                </a:solidFill>
                <a:latin typeface="思源黑体 CN Heavy" pitchFamily="34" charset="-122"/>
                <a:ea typeface="思源黑体 CN Heavy" pitchFamily="34" charset="-122"/>
              </a:rPr>
              <a:t>日</a:t>
            </a:r>
            <a:endParaRPr lang="zh-CN" altLang="en-US" sz="2800" b="1" dirty="0">
              <a:solidFill>
                <a:srgbClr val="FF0000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图片 5"/>
          <p:cNvPicPr>
            <a:picLocks noChangeAspect="1"/>
          </p:cNvPicPr>
          <p:nvPr/>
        </p:nvPicPr>
        <p:blipFill>
          <a:blip r:embed="rId1"/>
          <a:srcRect t="38062" b="36157"/>
          <a:stretch>
            <a:fillRect/>
          </a:stretch>
        </p:blipFill>
        <p:spPr>
          <a:xfrm>
            <a:off x="2730500" y="173038"/>
            <a:ext cx="6858000" cy="1768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4833938" y="649288"/>
            <a:ext cx="2647950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dist"/>
            <a:r>
              <a:rPr lang="zh-CN" altLang="en-US" sz="3600" b="1" dirty="0">
                <a:solidFill>
                  <a:srgbClr val="F2F2F2"/>
                </a:solidFill>
                <a:latin typeface="思源黑体 CN Heavy" pitchFamily="34" charset="-122"/>
                <a:ea typeface="思源黑体 CN Heavy" pitchFamily="34" charset="-122"/>
              </a:rPr>
              <a:t>前 言</a:t>
            </a:r>
            <a:endParaRPr lang="en-US" altLang="zh-CN" sz="3600" b="1" dirty="0">
              <a:solidFill>
                <a:srgbClr val="F2F2F2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1250" y="1514475"/>
            <a:ext cx="9969500" cy="38290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1275080" y="2421255"/>
            <a:ext cx="9640570" cy="2784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ts val="3000"/>
              </a:lnSpc>
            </a:pPr>
            <a:r>
              <a:rPr lang="en-US" altLang="zh-CN" sz="1600" b="1" dirty="0">
                <a:solidFill>
                  <a:srgbClr val="262626"/>
                </a:solidFill>
                <a:latin typeface="思源黑体 CN ExtraLight" pitchFamily="34" charset="-122"/>
                <a:ea typeface="思源黑体 CN ExtraLight" pitchFamily="34" charset="-122"/>
              </a:rPr>
              <a:t>    本报告由济宁市民航事业发展中心按照《中华人民共和国政府信息公开条例》（以下简称《条例》）和《中华人民共和国政府信息公开工作年度报告格式》（国办公开办函〔2021〕30号）要求编制。</a:t>
            </a:r>
            <a:endParaRPr lang="en-US" altLang="zh-CN" sz="1600" b="1" dirty="0">
              <a:solidFill>
                <a:srgbClr val="262626"/>
              </a:solidFill>
              <a:latin typeface="思源黑体 CN ExtraLight" pitchFamily="34" charset="-122"/>
              <a:ea typeface="思源黑体 CN ExtraLight" pitchFamily="34" charset="-122"/>
            </a:endParaRPr>
          </a:p>
          <a:p>
            <a:pPr>
              <a:lnSpc>
                <a:spcPts val="3000"/>
              </a:lnSpc>
            </a:pPr>
            <a:r>
              <a:rPr lang="en-US" altLang="zh-CN" sz="1600" b="1" dirty="0">
                <a:solidFill>
                  <a:srgbClr val="262626"/>
                </a:solidFill>
                <a:latin typeface="思源黑体 CN ExtraLight" pitchFamily="34" charset="-122"/>
                <a:ea typeface="思源黑体 CN ExtraLight" pitchFamily="34" charset="-122"/>
              </a:rPr>
              <a:t>   本报告内容包括总体情况、主动公开政府信息情况、收到和处理政府信息公开申请情况、政府信息公开行政复议和行政诉讼情况、存在的主要问题及改进情况、其他需要报告的事项等六部分内容。</a:t>
            </a:r>
            <a:endParaRPr lang="en-US" altLang="zh-CN" sz="1600" b="1" dirty="0">
              <a:solidFill>
                <a:srgbClr val="262626"/>
              </a:solidFill>
              <a:latin typeface="思源黑体 CN ExtraLight" pitchFamily="34" charset="-122"/>
              <a:ea typeface="思源黑体 CN ExtraLight" pitchFamily="34" charset="-122"/>
            </a:endParaRPr>
          </a:p>
          <a:p>
            <a:pPr>
              <a:lnSpc>
                <a:spcPts val="3000"/>
              </a:lnSpc>
            </a:pPr>
            <a:r>
              <a:rPr lang="en-US" altLang="zh-CN" sz="1600" b="1" dirty="0">
                <a:solidFill>
                  <a:srgbClr val="262626"/>
                </a:solidFill>
                <a:latin typeface="思源黑体 CN ExtraLight" pitchFamily="34" charset="-122"/>
                <a:ea typeface="思源黑体 CN ExtraLight" pitchFamily="34" charset="-122"/>
              </a:rPr>
              <a:t>   本报告所列数据的统计期限自2022年1月1日起至2022年12月31日止。本报告电子版可在“中国·济宁”政府门户（http://www.jining.gov.cn）网站查阅或下载。如对本报告有疑问，请与济宁市民航事业发展中心联系（地址：济宁市圣贤路第23届省运会指挥中心E216综合科，联系电话：0537-2371163）。 </a:t>
            </a:r>
            <a:endParaRPr lang="en-US" altLang="zh-CN" sz="1600" b="1" dirty="0">
              <a:solidFill>
                <a:srgbClr val="262626"/>
              </a:solidFill>
              <a:latin typeface="思源黑体 CN ExtraLight" pitchFamily="34" charset="-122"/>
              <a:ea typeface="思源黑体 CN ExtraLight" pitchFamily="34" charset="-122"/>
            </a:endParaRPr>
          </a:p>
        </p:txBody>
      </p:sp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4949825" y="1365250"/>
            <a:ext cx="1957388" cy="5857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dist"/>
            <a:r>
              <a:rPr lang="zh-CN" altLang="en-US" sz="3200" b="1" dirty="0">
                <a:latin typeface="Source Han Sans Regular" pitchFamily="34" charset="-122"/>
                <a:ea typeface="Source Han Sans Regular" pitchFamily="34" charset="-122"/>
              </a:rPr>
              <a:t>目 录</a:t>
            </a:r>
            <a:endParaRPr lang="en-US" altLang="zh-CN" sz="3200" b="1" dirty="0">
              <a:latin typeface="Source Han Sans Regular" pitchFamily="34" charset="-122"/>
              <a:ea typeface="Source Han Sans Regular" pitchFamily="34" charset="-122"/>
            </a:endParaRPr>
          </a:p>
        </p:txBody>
      </p:sp>
      <p:sp>
        <p:nvSpPr>
          <p:cNvPr id="5" name="矩形 6"/>
          <p:cNvSpPr/>
          <p:nvPr/>
        </p:nvSpPr>
        <p:spPr>
          <a:xfrm>
            <a:off x="2978150" y="2122488"/>
            <a:ext cx="68754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dirty="0">
                <a:latin typeface="思源黑体 CN Medium" pitchFamily="34" charset="-122"/>
                <a:ea typeface="思源黑体 CN Medium" pitchFamily="34" charset="-122"/>
                <a:sym typeface="Arial" panose="020B0604020202020204" pitchFamily="34" charset="0"/>
              </a:rPr>
              <a:t>一、总体情况</a:t>
            </a:r>
            <a:endParaRPr lang="zh-CN" altLang="en-US" sz="2400" dirty="0">
              <a:latin typeface="思源黑体 CN Medium" pitchFamily="34" charset="-122"/>
              <a:ea typeface="思源黑体 CN Medium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6"/>
          <p:cNvSpPr/>
          <p:nvPr/>
        </p:nvSpPr>
        <p:spPr>
          <a:xfrm>
            <a:off x="2978150" y="2684463"/>
            <a:ext cx="68754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dirty="0">
                <a:latin typeface="思源黑体 CN Medium" pitchFamily="34" charset="-122"/>
                <a:ea typeface="思源黑体 CN Medium" pitchFamily="34" charset="-122"/>
                <a:sym typeface="Arial" panose="020B0604020202020204" pitchFamily="34" charset="0"/>
              </a:rPr>
              <a:t>二、主动公开政府信息情况</a:t>
            </a:r>
            <a:endParaRPr lang="zh-CN" altLang="en-US" sz="2400" dirty="0">
              <a:latin typeface="思源黑体 CN Medium" pitchFamily="34" charset="-122"/>
              <a:ea typeface="思源黑体 CN Medium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6"/>
          <p:cNvSpPr/>
          <p:nvPr/>
        </p:nvSpPr>
        <p:spPr>
          <a:xfrm>
            <a:off x="2978150" y="3270250"/>
            <a:ext cx="68754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dirty="0">
                <a:latin typeface="思源黑体 CN Medium" pitchFamily="34" charset="-122"/>
                <a:ea typeface="思源黑体 CN Medium" pitchFamily="34" charset="-122"/>
                <a:sym typeface="Arial" panose="020B0604020202020204" pitchFamily="34" charset="0"/>
              </a:rPr>
              <a:t>三、收到和处理政府信息公开申请情况</a:t>
            </a:r>
            <a:endParaRPr lang="zh-CN" altLang="en-US" sz="2400" dirty="0">
              <a:latin typeface="思源黑体 CN Medium" pitchFamily="34" charset="-122"/>
              <a:ea typeface="思源黑体 CN Medium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6"/>
          <p:cNvSpPr/>
          <p:nvPr/>
        </p:nvSpPr>
        <p:spPr>
          <a:xfrm>
            <a:off x="2978150" y="3871913"/>
            <a:ext cx="68754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dirty="0">
                <a:latin typeface="思源黑体 CN Medium" pitchFamily="34" charset="-122"/>
                <a:ea typeface="思源黑体 CN Medium" pitchFamily="34" charset="-122"/>
                <a:sym typeface="Arial" panose="020B0604020202020204" pitchFamily="34" charset="0"/>
              </a:rPr>
              <a:t>四、</a:t>
            </a:r>
            <a:r>
              <a:rPr lang="zh-CN" altLang="zh-CN" sz="2400" dirty="0">
                <a:latin typeface="思源黑体 CN Medium" pitchFamily="34" charset="-122"/>
                <a:ea typeface="思源黑体 CN Medium" pitchFamily="34" charset="-122"/>
                <a:sym typeface="Arial" panose="020B0604020202020204" pitchFamily="34" charset="0"/>
              </a:rPr>
              <a:t>政府信息公开行政复议、行政诉讼情况</a:t>
            </a:r>
            <a:endParaRPr lang="zh-CN" altLang="zh-CN" sz="2400" dirty="0">
              <a:latin typeface="思源黑体 CN Medium" pitchFamily="34" charset="-122"/>
              <a:ea typeface="思源黑体 CN Medium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6"/>
          <p:cNvSpPr/>
          <p:nvPr/>
        </p:nvSpPr>
        <p:spPr>
          <a:xfrm>
            <a:off x="2978150" y="4471988"/>
            <a:ext cx="68754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dirty="0">
                <a:latin typeface="思源黑体 CN Medium" pitchFamily="34" charset="-122"/>
                <a:ea typeface="思源黑体 CN Medium" pitchFamily="34" charset="-122"/>
                <a:sym typeface="Arial" panose="020B0604020202020204" pitchFamily="34" charset="0"/>
              </a:rPr>
              <a:t>五、存在的主要问题及改进情况</a:t>
            </a:r>
            <a:endParaRPr lang="zh-CN" altLang="en-US" sz="2400" dirty="0">
              <a:latin typeface="思源黑体 CN Medium" pitchFamily="34" charset="-122"/>
              <a:ea typeface="思源黑体 CN Medium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6"/>
          <p:cNvSpPr/>
          <p:nvPr/>
        </p:nvSpPr>
        <p:spPr>
          <a:xfrm>
            <a:off x="2978150" y="5099050"/>
            <a:ext cx="68754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dirty="0">
                <a:latin typeface="思源黑体 CN Medium" pitchFamily="34" charset="-122"/>
                <a:ea typeface="思源黑体 CN Medium" pitchFamily="34" charset="-122"/>
                <a:sym typeface="Arial" panose="020B0604020202020204" pitchFamily="34" charset="0"/>
              </a:rPr>
              <a:t>六、其他需要报告的事项</a:t>
            </a:r>
            <a:endParaRPr lang="zh-CN" altLang="en-US" sz="2400" dirty="0">
              <a:latin typeface="思源黑体 CN Medium" pitchFamily="34" charset="-122"/>
              <a:ea typeface="思源黑体 CN Medium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3" grpId="0"/>
      <p:bldP spid="17" grpId="0"/>
      <p:bldP spid="21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图片 4"/>
          <p:cNvPicPr>
            <a:picLocks noChangeAspect="1"/>
          </p:cNvPicPr>
          <p:nvPr/>
        </p:nvPicPr>
        <p:blipFill>
          <a:blip r:embed="rId1"/>
          <a:srcRect l="67384" t="8633" r="10162" b="39938"/>
          <a:stretch>
            <a:fillRect/>
          </a:stretch>
        </p:blipFill>
        <p:spPr>
          <a:xfrm>
            <a:off x="2249488" y="393700"/>
            <a:ext cx="273685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3000"/>
            <a:ext cx="12192000" cy="444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4867275" y="1203325"/>
            <a:ext cx="2736850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Source Han Sans Regular" pitchFamily="34" charset="-122"/>
                <a:ea typeface="Source Han Sans Regular" pitchFamily="34" charset="-122"/>
              </a:rPr>
              <a:t>第一部分</a:t>
            </a:r>
            <a:endParaRPr lang="zh-CN" altLang="en-US" sz="4800" b="1" dirty="0">
              <a:solidFill>
                <a:srgbClr val="FF0000"/>
              </a:solidFill>
              <a:latin typeface="Source Han Sans Regular" pitchFamily="34" charset="-122"/>
              <a:ea typeface="Source Han Sans Regular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025" y="3189288"/>
            <a:ext cx="1130935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4400" b="1" dirty="0">
                <a:solidFill>
                  <a:srgbClr val="262626"/>
                </a:solidFill>
                <a:latin typeface="思源黑体 CN Heavy" pitchFamily="34" charset="-122"/>
                <a:ea typeface="思源黑体 CN Heavy" pitchFamily="34" charset="-122"/>
              </a:rPr>
              <a:t>总体情况</a:t>
            </a:r>
            <a:endParaRPr lang="zh-CN" altLang="en-US" sz="4400" b="1" dirty="0">
              <a:solidFill>
                <a:srgbClr val="262626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pic>
        <p:nvPicPr>
          <p:cNvPr id="24582" name="图片 8"/>
          <p:cNvPicPr>
            <a:picLocks noChangeAspect="1"/>
          </p:cNvPicPr>
          <p:nvPr/>
        </p:nvPicPr>
        <p:blipFill>
          <a:blip r:embed="rId3"/>
          <a:srcRect t="40416" b="40627"/>
          <a:stretch>
            <a:fillRect/>
          </a:stretch>
        </p:blipFill>
        <p:spPr>
          <a:xfrm>
            <a:off x="3148013" y="2033588"/>
            <a:ext cx="6096000" cy="1155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33475" y="1976438"/>
            <a:ext cx="43862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zh-CN" sz="2400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</a:rPr>
              <a:t>（一）主动公开情况</a:t>
            </a:r>
            <a:endParaRPr lang="en-US" altLang="zh-CN" sz="2400" dirty="0">
              <a:solidFill>
                <a:srgbClr val="262626"/>
              </a:solidFill>
              <a:latin typeface="思源黑体 CN Medium" pitchFamily="34" charset="-122"/>
              <a:ea typeface="思源黑体 CN Medium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19225" y="2620963"/>
            <a:ext cx="9353550" cy="1337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</a:rPr>
              <a:t>  </a:t>
            </a:r>
            <a:r>
              <a:rPr lang="zh-CN" altLang="zh-CN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</a:rPr>
              <a:t>今年在市政府信息公开平台主动公开政府信息88条，其中机构职能1条；领导信息1条；部门公文16条；本部门政策解读16条；部门会议及解读4条；市直部门预决算2条；行政权力14条，应急管理2条，其他法定信息32条。</a:t>
            </a:r>
            <a:endParaRPr lang="zh-CN" altLang="zh-CN" dirty="0">
              <a:solidFill>
                <a:srgbClr val="262626"/>
              </a:solidFill>
              <a:latin typeface="思源黑体 CN Light" pitchFamily="34" charset="-122"/>
              <a:ea typeface="思源黑体 CN Light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74800" y="2441575"/>
            <a:ext cx="38623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040968" y="1305095"/>
            <a:ext cx="7867187" cy="583565"/>
          </a:xfrm>
          <a:prstGeom prst="rect">
            <a:avLst/>
          </a:prstGeom>
        </p:spPr>
        <p:txBody>
          <a:bodyPr wrap="square">
            <a:spAutoFit/>
          </a:bodyPr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strike="noStrike" kern="0" noProof="1" dirty="0">
                <a:ln w="3175">
                  <a:noFill/>
                </a:ln>
                <a:gradFill>
                  <a:gsLst>
                    <a:gs pos="0">
                      <a:srgbClr val="FF0000"/>
                    </a:gs>
                    <a:gs pos="99000">
                      <a:srgbClr val="C00000"/>
                    </a:gs>
                  </a:gsLst>
                  <a:lin ang="5400000" scaled="1"/>
                </a:gradFill>
                <a:latin typeface="思源黑体 CN Heavy" pitchFamily="34" charset="-122"/>
                <a:ea typeface="思源黑体 CN Heavy" pitchFamily="34" charset="-122"/>
                <a:cs typeface="+mn-cs"/>
              </a:rPr>
              <a:t>  </a:t>
            </a:r>
            <a:r>
              <a:rPr lang="zh-CN" altLang="en-US" sz="3200" b="1" strike="noStrike" kern="0" noProof="1" dirty="0">
                <a:ln w="3175">
                  <a:noFill/>
                </a:ln>
                <a:gradFill>
                  <a:gsLst>
                    <a:gs pos="0">
                      <a:srgbClr val="FF0000"/>
                    </a:gs>
                    <a:gs pos="99000">
                      <a:srgbClr val="C00000"/>
                    </a:gs>
                  </a:gsLst>
                  <a:lin ang="5400000" scaled="1"/>
                </a:gradFill>
                <a:latin typeface="思源黑体 CN Heavy" pitchFamily="34" charset="-122"/>
                <a:ea typeface="思源黑体 CN Heavy" pitchFamily="34" charset="-122"/>
                <a:cs typeface="+mn-cs"/>
              </a:rPr>
              <a:t>总体情况</a:t>
            </a:r>
            <a:endParaRPr lang="en-US" altLang="zh-CN" sz="3200" b="1" strike="noStrike" kern="0" noProof="1" dirty="0">
              <a:ln w="3175">
                <a:noFill/>
              </a:ln>
              <a:gradFill>
                <a:gsLst>
                  <a:gs pos="0">
                    <a:srgbClr val="FF0000"/>
                  </a:gs>
                  <a:gs pos="99000">
                    <a:srgbClr val="C00000"/>
                  </a:gs>
                </a:gsLst>
                <a:lin ang="5400000" scaled="1"/>
              </a:gradFill>
              <a:latin typeface="思源黑体 CN Heavy" pitchFamily="34" charset="-122"/>
              <a:ea typeface="思源黑体 CN Heavy" pitchFamily="34" charset="-122"/>
            </a:endParaRPr>
          </a:p>
        </p:txBody>
      </p:sp>
      <p:pic>
        <p:nvPicPr>
          <p:cNvPr id="2" name="图片 -2147482619" descr="微信图片_2022121314474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53460" y="4187825"/>
            <a:ext cx="2514600" cy="18103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040968" y="1305095"/>
            <a:ext cx="7867187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strike="noStrike" kern="0" noProof="1" dirty="0">
                <a:ln w="3175">
                  <a:noFill/>
                </a:ln>
                <a:gradFill>
                  <a:gsLst>
                    <a:gs pos="0">
                      <a:srgbClr val="FF0000"/>
                    </a:gs>
                    <a:gs pos="99000">
                      <a:srgbClr val="C00000"/>
                    </a:gs>
                  </a:gsLst>
                  <a:lin ang="5400000" scaled="1"/>
                </a:gradFill>
                <a:latin typeface="思源黑体 CN Heavy" pitchFamily="34" charset="-122"/>
                <a:ea typeface="思源黑体 CN Heavy" pitchFamily="34" charset="-122"/>
                <a:cs typeface="+mn-cs"/>
              </a:rPr>
              <a:t>  </a:t>
            </a:r>
            <a:r>
              <a:rPr lang="zh-CN" altLang="en-US" sz="3200" b="1" strike="noStrike" kern="0" noProof="1" dirty="0">
                <a:ln w="3175">
                  <a:noFill/>
                </a:ln>
                <a:gradFill>
                  <a:gsLst>
                    <a:gs pos="0">
                      <a:srgbClr val="FF0000"/>
                    </a:gs>
                    <a:gs pos="99000">
                      <a:srgbClr val="C00000"/>
                    </a:gs>
                  </a:gsLst>
                  <a:lin ang="5400000" scaled="1"/>
                </a:gradFill>
                <a:latin typeface="思源黑体 CN Heavy" pitchFamily="34" charset="-122"/>
                <a:ea typeface="思源黑体 CN Heavy" pitchFamily="34" charset="-122"/>
                <a:cs typeface="+mn-cs"/>
              </a:rPr>
              <a:t>总体情况</a:t>
            </a:r>
            <a:endParaRPr lang="en-US" altLang="zh-CN" sz="3200" b="1" strike="noStrike" kern="0" noProof="1" dirty="0">
              <a:ln w="3175">
                <a:noFill/>
              </a:ln>
              <a:gradFill>
                <a:gsLst>
                  <a:gs pos="0">
                    <a:srgbClr val="FF0000"/>
                  </a:gs>
                  <a:gs pos="99000">
                    <a:srgbClr val="C00000"/>
                  </a:gs>
                </a:gsLst>
                <a:lin ang="5400000" scaled="1"/>
              </a:gradFill>
              <a:latin typeface="思源黑体 CN Heavy" pitchFamily="34" charset="-122"/>
              <a:ea typeface="思源黑体 CN Heavy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33475" y="1887538"/>
            <a:ext cx="43862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zh-CN" sz="2400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  <a:sym typeface="思源黑体 CN Normal" charset="0"/>
              </a:rPr>
              <a:t>（二）依申请公开情况</a:t>
            </a:r>
            <a:endParaRPr lang="zh-CN" altLang="zh-CN" sz="2400" dirty="0">
              <a:solidFill>
                <a:srgbClr val="262626"/>
              </a:solidFill>
              <a:latin typeface="思源黑体 CN Light" pitchFamily="34" charset="-122"/>
              <a:ea typeface="思源黑体 CN Light" pitchFamily="34" charset="-122"/>
              <a:sym typeface="思源黑体 CN Norm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19225" y="2424113"/>
            <a:ext cx="9353550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zh-CN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</a:rPr>
              <a:t>  </a:t>
            </a:r>
            <a:r>
              <a:rPr lang="zh-CN" altLang="zh-CN" sz="1400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</a:rPr>
              <a:t>2022年，市民航事业发展中心受理依申请公开0件，因政府信息依申请公开引起行政复议0件，行政诉讼0件。</a:t>
            </a:r>
            <a:endParaRPr lang="zh-CN" altLang="zh-CN" sz="1400" dirty="0">
              <a:solidFill>
                <a:srgbClr val="262626"/>
              </a:solidFill>
              <a:latin typeface="思源黑体 CN Light" pitchFamily="34" charset="-122"/>
              <a:ea typeface="思源黑体 CN Light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22413" y="2349500"/>
            <a:ext cx="38623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657350" y="3652520"/>
            <a:ext cx="43862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400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  <a:sym typeface="思源黑体 CN Normal" charset="0"/>
              </a:rPr>
              <a:t>（三）</a:t>
            </a:r>
            <a:r>
              <a:rPr lang="zh-CN" altLang="en-US" sz="2400" dirty="0">
                <a:solidFill>
                  <a:srgbClr val="262626"/>
                </a:solidFill>
                <a:latin typeface="思源黑体 CN Medium" pitchFamily="34" charset="-122"/>
                <a:ea typeface="思源黑体 CN Medium" pitchFamily="34" charset="-122"/>
              </a:rPr>
              <a:t>政府信息管理情况</a:t>
            </a:r>
            <a:endParaRPr lang="zh-CN" altLang="en-US" sz="2400" dirty="0">
              <a:solidFill>
                <a:srgbClr val="262626"/>
              </a:solidFill>
              <a:latin typeface="思源黑体 CN Medium" pitchFamily="34" charset="-122"/>
              <a:ea typeface="思源黑体 CN Medium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657350" y="4419600"/>
            <a:ext cx="38623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285240" y="4560570"/>
            <a:ext cx="9159240" cy="15576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>
              <a:lnSpc>
                <a:spcPct val="150000"/>
              </a:lnSpc>
            </a:pPr>
            <a:r>
              <a:rPr lang="zh-CN" altLang="zh-CN" sz="1400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</a:rPr>
              <a:t>  制度化是政务公开经常化、长期化、规范化的保证。 严格执行《政府信息公开条例》，及时发布和审核公开信息，做到信息发布全面、准确、有效，符合实际工作。</a:t>
            </a:r>
            <a:endParaRPr lang="zh-CN" altLang="zh-CN" sz="1400" dirty="0">
              <a:solidFill>
                <a:srgbClr val="262626"/>
              </a:solidFill>
              <a:latin typeface="思源黑体 CN Light" pitchFamily="34" charset="-122"/>
              <a:ea typeface="思源黑体 CN Light" pitchFamily="34" charset="-122"/>
            </a:endParaRPr>
          </a:p>
          <a:p>
            <a:pPr>
              <a:lnSpc>
                <a:spcPct val="150000"/>
              </a:lnSpc>
            </a:pPr>
            <a:endParaRPr lang="zh-CN" altLang="zh-CN" sz="1400" dirty="0">
              <a:solidFill>
                <a:srgbClr val="262626"/>
              </a:solidFill>
              <a:latin typeface="思源黑体 CN Light" pitchFamily="34" charset="-122"/>
              <a:ea typeface="思源黑体 CN Light" pitchFamily="34" charset="-122"/>
            </a:endParaRPr>
          </a:p>
        </p:txBody>
      </p:sp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161737" y="1295570"/>
            <a:ext cx="7867187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strike="noStrike" kern="0" noProof="1" dirty="0">
                <a:ln w="3175">
                  <a:noFill/>
                </a:ln>
                <a:gradFill>
                  <a:gsLst>
                    <a:gs pos="0">
                      <a:srgbClr val="FF0000"/>
                    </a:gs>
                    <a:gs pos="99000">
                      <a:srgbClr val="C00000"/>
                    </a:gs>
                  </a:gsLst>
                  <a:lin ang="5400000" scaled="1"/>
                </a:gradFill>
                <a:latin typeface="思源黑体 CN Heavy" pitchFamily="34" charset="-122"/>
                <a:ea typeface="思源黑体 CN Heavy" pitchFamily="34" charset="-122"/>
                <a:cs typeface="+mn-cs"/>
                <a:sym typeface="+mn-ea"/>
              </a:rPr>
              <a:t>总体情况</a:t>
            </a:r>
            <a:endParaRPr lang="en-US" altLang="zh-CN" sz="3200" b="1" strike="noStrike" kern="0" noProof="1" dirty="0">
              <a:ln w="3175">
                <a:noFill/>
              </a:ln>
              <a:gradFill>
                <a:gsLst>
                  <a:gs pos="0">
                    <a:srgbClr val="FF0000"/>
                  </a:gs>
                  <a:gs pos="99000">
                    <a:srgbClr val="C00000"/>
                  </a:gs>
                </a:gsLst>
                <a:lin ang="5400000" scaled="1"/>
              </a:gradFill>
              <a:latin typeface="思源黑体 CN Heavy" pitchFamily="34" charset="-122"/>
              <a:ea typeface="思源黑体 CN Heavy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62050" y="1776413"/>
            <a:ext cx="43862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  <a:sym typeface="思源黑体 CN Normal" charset="0"/>
              </a:rPr>
              <a:t>  </a:t>
            </a:r>
            <a:r>
              <a:rPr lang="zh-CN" altLang="zh-CN" sz="2400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  <a:sym typeface="思源黑体 CN Normal" charset="0"/>
              </a:rPr>
              <a:t>（四）</a:t>
            </a:r>
            <a:r>
              <a:rPr lang="zh-CN" altLang="en-US" sz="2400" dirty="0">
                <a:solidFill>
                  <a:srgbClr val="262626"/>
                </a:solidFill>
                <a:latin typeface="思源黑体 CN Medium" pitchFamily="34" charset="-122"/>
                <a:ea typeface="思源黑体 CN Medium" pitchFamily="34" charset="-122"/>
              </a:rPr>
              <a:t>平台建设情况</a:t>
            </a:r>
            <a:endParaRPr lang="zh-CN" altLang="en-US" sz="2400" dirty="0">
              <a:solidFill>
                <a:srgbClr val="262626"/>
              </a:solidFill>
              <a:latin typeface="思源黑体 CN Medium" pitchFamily="34" charset="-122"/>
              <a:ea typeface="思源黑体 CN Medium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03325" y="2271713"/>
            <a:ext cx="9928225" cy="7988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</a:rPr>
              <a:t>  </a:t>
            </a:r>
            <a:r>
              <a:rPr lang="zh-CN" altLang="zh-CN" sz="1400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</a:rPr>
              <a:t>以人民政府门户网站进行政府信息公开，及时完善信息公开常态化管理机制，建立健全政务信息审核、发布和公开制度，优化政府信息公开撰写、修改、报送、审核、发布等流程，确保信息公开内容严谨全面，用词用句清晰准确、公开流程及时规范。</a:t>
            </a:r>
            <a:endParaRPr lang="zh-CN" altLang="zh-CN" sz="1400" dirty="0">
              <a:solidFill>
                <a:srgbClr val="262626"/>
              </a:solidFill>
              <a:latin typeface="思源黑体 CN Light" pitchFamily="34" charset="-122"/>
              <a:ea typeface="思源黑体 CN Light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423988" y="2339975"/>
            <a:ext cx="3860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233488" y="3624263"/>
            <a:ext cx="43862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  <a:sym typeface="思源黑体 CN Normal" charset="0"/>
              </a:rPr>
              <a:t>  </a:t>
            </a:r>
            <a:r>
              <a:rPr lang="zh-CN" altLang="zh-CN" sz="2400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  <a:sym typeface="思源黑体 CN Normal" charset="0"/>
              </a:rPr>
              <a:t>（五）监督保障情况 </a:t>
            </a:r>
            <a:endParaRPr lang="zh-CN" altLang="zh-CN" sz="2400" dirty="0">
              <a:solidFill>
                <a:srgbClr val="262626"/>
              </a:solidFill>
              <a:latin typeface="思源黑体 CN Light" pitchFamily="34" charset="-122"/>
              <a:ea typeface="思源黑体 CN Light" pitchFamily="34" charset="-122"/>
              <a:sym typeface="思源黑体 CN Normal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304925" y="4084638"/>
            <a:ext cx="3860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8" name="文本框 7"/>
          <p:cNvSpPr txBox="1"/>
          <p:nvPr/>
        </p:nvSpPr>
        <p:spPr>
          <a:xfrm>
            <a:off x="1203325" y="4211638"/>
            <a:ext cx="9785350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indent="406400"/>
            <a:r>
              <a:rPr lang="zh-CN" altLang="zh-CN" sz="1400">
                <a:latin typeface="Arial" panose="020B0604020202020204" pitchFamily="34" charset="0"/>
                <a:ea typeface="+mn-ea"/>
                <a:cs typeface="思源黑体 CN Normal" charset="0"/>
              </a:rPr>
              <a:t>为加强政务公开工作，中心着眼于建立健全政务公开长效机制，中心根据实际情况，重新调整了政务公开领导小组，形成了“一把手负总责，分管领导具体抓，责任到各科室”的工作机制。加大政务公开培训力度，提升政务公开工作人员业务能力和水平，并根据工作实际不断完善政务公开人员的配备。</a:t>
            </a:r>
            <a:endParaRPr lang="zh-CN" altLang="zh-CN" sz="1400">
              <a:latin typeface="Arial" panose="020B0604020202020204" pitchFamily="34" charset="0"/>
              <a:ea typeface="+mn-ea"/>
              <a:cs typeface="思源黑体 CN Normal" charset="0"/>
            </a:endParaRPr>
          </a:p>
        </p:txBody>
      </p:sp>
      <p:pic>
        <p:nvPicPr>
          <p:cNvPr id="8" name="图片 -2147482620" descr="微信图片_202208301625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8470" y="2999105"/>
            <a:ext cx="1671955" cy="1212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0" name="图片 4"/>
          <p:cNvPicPr>
            <a:picLocks noChangeAspect="1"/>
          </p:cNvPicPr>
          <p:nvPr/>
        </p:nvPicPr>
        <p:blipFill>
          <a:blip r:embed="rId1"/>
          <a:srcRect l="67384" t="8633" r="10162" b="39938"/>
          <a:stretch>
            <a:fillRect/>
          </a:stretch>
        </p:blipFill>
        <p:spPr>
          <a:xfrm>
            <a:off x="2249488" y="393700"/>
            <a:ext cx="273685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1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3000"/>
            <a:ext cx="12192000" cy="444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4867275" y="1203325"/>
            <a:ext cx="2736850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Source Han Sans Regular" pitchFamily="34" charset="-122"/>
                <a:ea typeface="Source Han Sans Regular" pitchFamily="34" charset="-122"/>
              </a:rPr>
              <a:t>第二部分</a:t>
            </a:r>
            <a:endParaRPr lang="zh-CN" altLang="en-US" sz="4800" b="1" dirty="0">
              <a:solidFill>
                <a:srgbClr val="FF0000"/>
              </a:solidFill>
              <a:latin typeface="Source Han Sans Regular" pitchFamily="34" charset="-122"/>
              <a:ea typeface="Source Han Sans Regular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025" y="3189288"/>
            <a:ext cx="1130935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4400" b="1" dirty="0">
                <a:solidFill>
                  <a:srgbClr val="262626"/>
                </a:solidFill>
                <a:latin typeface="思源黑体 CN Heavy" pitchFamily="34" charset="-122"/>
                <a:ea typeface="思源黑体 CN Heavy" pitchFamily="34" charset="-122"/>
              </a:rPr>
              <a:t>主动公开政府信息情况</a:t>
            </a:r>
            <a:endParaRPr lang="zh-CN" altLang="en-US" sz="4400" b="1" dirty="0">
              <a:solidFill>
                <a:srgbClr val="262626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pic>
        <p:nvPicPr>
          <p:cNvPr id="32774" name="图片 8"/>
          <p:cNvPicPr>
            <a:picLocks noChangeAspect="1"/>
          </p:cNvPicPr>
          <p:nvPr/>
        </p:nvPicPr>
        <p:blipFill>
          <a:blip r:embed="rId3"/>
          <a:srcRect t="40416" b="40627"/>
          <a:stretch>
            <a:fillRect/>
          </a:stretch>
        </p:blipFill>
        <p:spPr>
          <a:xfrm>
            <a:off x="3148013" y="2033588"/>
            <a:ext cx="6096000" cy="1155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8" name="图片 6"/>
          <p:cNvPicPr>
            <a:picLocks noChangeAspect="1"/>
          </p:cNvPicPr>
          <p:nvPr/>
        </p:nvPicPr>
        <p:blipFill>
          <a:blip r:embed="rId1"/>
          <a:srcRect r="39276"/>
          <a:stretch>
            <a:fillRect/>
          </a:stretch>
        </p:blipFill>
        <p:spPr>
          <a:xfrm>
            <a:off x="0" y="360363"/>
            <a:ext cx="10223500" cy="6138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1147763" y="1223963"/>
            <a:ext cx="7435850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思源黑体 CN Heavy" pitchFamily="34" charset="-122"/>
                <a:ea typeface="思源黑体 CN Heavy" pitchFamily="34" charset="-122"/>
              </a:rPr>
              <a:t>主动公开政府信息情况</a:t>
            </a:r>
            <a:endParaRPr lang="zh-CN" altLang="en-US" sz="3200" b="1" dirty="0">
              <a:solidFill>
                <a:srgbClr val="FF0000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pic>
        <p:nvPicPr>
          <p:cNvPr id="3482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446213" y="2420938"/>
            <a:ext cx="3544887" cy="38512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表格 1"/>
          <p:cNvGraphicFramePr/>
          <p:nvPr/>
        </p:nvGraphicFramePr>
        <p:xfrm>
          <a:off x="4959350" y="1917700"/>
          <a:ext cx="5570538" cy="302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6225"/>
                <a:gridCol w="1354138"/>
                <a:gridCol w="1408112"/>
                <a:gridCol w="1262063"/>
              </a:tblGrid>
              <a:tr h="21590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第二十条第（一）项</a:t>
                      </a:r>
                      <a:endParaRPr lang="en-US" altLang="en-US" sz="12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信息内容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本年制发件数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本年废止件数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现行有效件数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59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规章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59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行政规范性文件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590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第二十条第（五）项</a:t>
                      </a:r>
                      <a:endParaRPr lang="en-US" altLang="en-US" sz="12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信息内容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本年处理决定数量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行政许可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第二十条第（六）项</a:t>
                      </a:r>
                      <a:endParaRPr lang="en-US" altLang="en-US" sz="12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信息内容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本年处理决定数量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行政处罚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行政强制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第二十条第（八）项</a:t>
                      </a:r>
                      <a:endParaRPr lang="en-US" altLang="en-US" sz="12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信息内容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本年收费金额（单位：万元）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行政事业性收费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4385,&quot;width&quot;:15182.499212598424}"/>
</p:tagLst>
</file>

<file path=ppt/tags/tag2.xml><?xml version="1.0" encoding="utf-8"?>
<p:tagLst xmlns:p="http://schemas.openxmlformats.org/presentationml/2006/main">
  <p:tag name="KSO_WM_UNIT_PLACING_PICTURE_USER_VIEWPORT" val="{&quot;height&quot;:4566,&quot;width&quot;:830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思源黑体 CN Bold"/>
        <a:cs typeface=""/>
      </a:majorFont>
      <a:minorFont>
        <a:latin typeface="Ari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思源黑体 CN Bold"/>
        <a:cs typeface=""/>
      </a:majorFont>
      <a:minorFont>
        <a:latin typeface="Ari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3983</Words>
  <Application>WPS 演示</Application>
  <PresentationFormat>自定义</PresentationFormat>
  <Paragraphs>889</Paragraphs>
  <Slides>15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5" baseType="lpstr">
      <vt:lpstr>Arial</vt:lpstr>
      <vt:lpstr>宋体</vt:lpstr>
      <vt:lpstr>Wingdings</vt:lpstr>
      <vt:lpstr>思源黑体 CN Normal</vt:lpstr>
      <vt:lpstr>黑体</vt:lpstr>
      <vt:lpstr>思源黑体 CN Heavy</vt:lpstr>
      <vt:lpstr>Calibri</vt:lpstr>
      <vt:lpstr>思源黑体 CN ExtraLight</vt:lpstr>
      <vt:lpstr>Source Han Sans Regular</vt:lpstr>
      <vt:lpstr>思源黑体 CN Medium</vt:lpstr>
      <vt:lpstr>思源黑体 CN Light</vt:lpstr>
      <vt:lpstr>方正黑体简体</vt:lpstr>
      <vt:lpstr>方正仿宋简体</vt:lpstr>
      <vt:lpstr>仿宋</vt:lpstr>
      <vt:lpstr>仿宋_GB2312</vt:lpstr>
      <vt:lpstr>微软雅黑</vt:lpstr>
      <vt:lpstr>Arial Unicode MS</vt:lpstr>
      <vt:lpstr>思源黑体 CN Bold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小石榴的麻麻</cp:lastModifiedBy>
  <cp:revision>91</cp:revision>
  <dcterms:created xsi:type="dcterms:W3CDTF">2019-05-23T13:07:00Z</dcterms:created>
  <dcterms:modified xsi:type="dcterms:W3CDTF">2023-01-31T03:17:55Z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2052-11.8.6.8810</vt:lpwstr>
  </property>
  <property fmtid="{D5CDD505-2E9C-101B-9397-08002B2CF9AE}" pid="3" name="KSOSaveFontToCloudKey">
    <vt:lpwstr>243555089_btnclosed</vt:lpwstr>
  </property>
  <property fmtid="{D5CDD505-2E9C-101B-9397-08002B2CF9AE}" pid="4" name="ICV">
    <vt:lpwstr>F261E6BDFE24431DB13008C35E8C0B0A</vt:lpwstr>
  </property>
</Properties>
</file>