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3" r:id="rId9"/>
    <p:sldId id="303" r:id="rId10"/>
    <p:sldId id="324" r:id="rId11"/>
    <p:sldId id="298" r:id="rId12"/>
    <p:sldId id="279" r:id="rId13"/>
    <p:sldId id="327" r:id="rId14"/>
    <p:sldId id="270" r:id="rId15"/>
    <p:sldId id="328" r:id="rId16"/>
    <p:sldId id="300" r:id="rId17"/>
    <p:sldId id="332" r:id="rId18"/>
    <p:sldId id="329" r:id="rId19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思源黑体 CN Normal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515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44" y="108"/>
      </p:cViewPr>
      <p:guideLst>
        <p:guide orient="horz" pos="2159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130789A1-19DC-4225-B036-7D14BA34091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41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1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93675CD9-0AF4-49F5-801B-38858D46EAA9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945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1945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8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789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789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993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993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198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198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403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403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608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150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150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355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355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560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560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7650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7651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29698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29699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5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1746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1747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3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3794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3795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1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5842" name="备注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 anchorCtr="0"/>
          <a:p>
            <a:pPr lvl="0"/>
            <a:endParaRPr lang="zh-CN" altLang="en-US"/>
          </a:p>
        </p:txBody>
      </p:sp>
      <p:sp>
        <p:nvSpPr>
          <p:cNvPr id="35843" name="灯片编号占位符 3"/>
          <p:cNvSpPr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 anchorCtr="0"/>
          <a:p>
            <a:pPr lvl="0" algn="r"/>
            <a:fld id="{9A0DB2DC-4C9A-4742-B13C-FB6460FD3503}" type="slidenum">
              <a:rPr lang="zh-CN" altLang="en-US" sz="1200"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 sz="1200"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6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图片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8950" y="25908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6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475" y="12954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7" name="图片 11"/>
          <p:cNvPicPr>
            <a:picLocks noChangeAspect="1"/>
          </p:cNvPicPr>
          <p:nvPr userDrawn="1"/>
        </p:nvPicPr>
        <p:blipFill>
          <a:blip r:embed="rId5"/>
          <a:srcRect l="8478" r="57239" b="35110"/>
          <a:stretch>
            <a:fillRect/>
          </a:stretch>
        </p:blipFill>
        <p:spPr>
          <a:xfrm>
            <a:off x="0" y="1230313"/>
            <a:ext cx="4187825" cy="288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8" name="图片 10"/>
          <p:cNvPicPr>
            <a:picLocks noChangeAspect="1"/>
          </p:cNvPicPr>
          <p:nvPr userDrawn="1"/>
        </p:nvPicPr>
        <p:blipFill>
          <a:blip r:embed="rId6"/>
          <a:srcRect l="56708"/>
          <a:stretch>
            <a:fillRect/>
          </a:stretch>
        </p:blipFill>
        <p:spPr>
          <a:xfrm>
            <a:off x="5932488" y="388938"/>
            <a:ext cx="5065712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12"/>
          <p:cNvPicPr>
            <a:picLocks noChangeAspect="1"/>
          </p:cNvPicPr>
          <p:nvPr userDrawn="1"/>
        </p:nvPicPr>
        <p:blipFill>
          <a:blip r:embed="rId7"/>
          <a:srcRect t="-2" r="62125" b="46967"/>
          <a:stretch>
            <a:fillRect/>
          </a:stretch>
        </p:blipFill>
        <p:spPr>
          <a:xfrm>
            <a:off x="-6350" y="-4762"/>
            <a:ext cx="5065713" cy="2586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80" name="图片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2420938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88950" y="25908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475" y="1295400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图片 11"/>
          <p:cNvPicPr>
            <a:picLocks noChangeAspect="1"/>
          </p:cNvPicPr>
          <p:nvPr userDrawn="1"/>
        </p:nvPicPr>
        <p:blipFill>
          <a:blip r:embed="rId5"/>
          <a:srcRect l="8478" r="57239" b="35110"/>
          <a:stretch>
            <a:fillRect/>
          </a:stretch>
        </p:blipFill>
        <p:spPr>
          <a:xfrm>
            <a:off x="0" y="1230313"/>
            <a:ext cx="4187825" cy="288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图片 10"/>
          <p:cNvPicPr>
            <a:picLocks noChangeAspect="1"/>
          </p:cNvPicPr>
          <p:nvPr userDrawn="1"/>
        </p:nvPicPr>
        <p:blipFill>
          <a:blip r:embed="rId6"/>
          <a:srcRect l="56708"/>
          <a:stretch>
            <a:fillRect/>
          </a:stretch>
        </p:blipFill>
        <p:spPr>
          <a:xfrm>
            <a:off x="5932488" y="388938"/>
            <a:ext cx="5065712" cy="426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图片 12"/>
          <p:cNvPicPr>
            <a:picLocks noChangeAspect="1"/>
          </p:cNvPicPr>
          <p:nvPr userDrawn="1"/>
        </p:nvPicPr>
        <p:blipFill>
          <a:blip r:embed="rId7"/>
          <a:srcRect t="-2" r="62125" b="46967"/>
          <a:stretch>
            <a:fillRect/>
          </a:stretch>
        </p:blipFill>
        <p:spPr>
          <a:xfrm>
            <a:off x="-6350" y="-4762"/>
            <a:ext cx="5065713" cy="2586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8" name="图片 15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2420938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4"/>
          <p:cNvPicPr>
            <a:picLocks noChangeAspect="1"/>
          </p:cNvPicPr>
          <p:nvPr userDrawn="1"/>
        </p:nvPicPr>
        <p:blipFill>
          <a:blip r:embed="rId2"/>
          <a:srcRect t="41814" r="41103" b="-2429"/>
          <a:stretch>
            <a:fillRect/>
          </a:stretch>
        </p:blipFill>
        <p:spPr>
          <a:xfrm>
            <a:off x="2387600" y="3892550"/>
            <a:ext cx="8288338" cy="3109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pic>
        <p:nvPicPr>
          <p:cNvPr id="4101" name="图片 7"/>
          <p:cNvPicPr>
            <a:picLocks noChangeAspect="1"/>
          </p:cNvPicPr>
          <p:nvPr userDrawn="1"/>
        </p:nvPicPr>
        <p:blipFill>
          <a:blip r:embed="rId3"/>
          <a:srcRect t="-2" r="62125" b="46967"/>
          <a:stretch>
            <a:fillRect/>
          </a:stretch>
        </p:blipFill>
        <p:spPr>
          <a:xfrm>
            <a:off x="0" y="-19050"/>
            <a:ext cx="5067300" cy="2586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8"/>
          <p:cNvPicPr>
            <a:picLocks noChangeAspect="1"/>
          </p:cNvPicPr>
          <p:nvPr userDrawn="1"/>
        </p:nvPicPr>
        <p:blipFill>
          <a:blip r:embed="rId4"/>
          <a:srcRect t="59811"/>
          <a:stretch>
            <a:fillRect/>
          </a:stretch>
        </p:blipFill>
        <p:spPr>
          <a:xfrm>
            <a:off x="0" y="5072063"/>
            <a:ext cx="12192000" cy="178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3" name="图片 9"/>
          <p:cNvPicPr>
            <a:picLocks noChangeAspect="1"/>
          </p:cNvPicPr>
          <p:nvPr userDrawn="1"/>
        </p:nvPicPr>
        <p:blipFill>
          <a:blip r:embed="rId5"/>
          <a:srcRect l="56708"/>
          <a:stretch>
            <a:fillRect/>
          </a:stretch>
        </p:blipFill>
        <p:spPr>
          <a:xfrm>
            <a:off x="7270750" y="-19050"/>
            <a:ext cx="50673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4"/>
          <p:cNvPicPr>
            <a:picLocks noChangeAspect="1"/>
          </p:cNvPicPr>
          <p:nvPr userDrawn="1"/>
        </p:nvPicPr>
        <p:blipFill>
          <a:blip r:embed="rId2"/>
          <a:srcRect t="41814" r="41103" b="-2429"/>
          <a:stretch>
            <a:fillRect/>
          </a:stretch>
        </p:blipFill>
        <p:spPr>
          <a:xfrm>
            <a:off x="2387600" y="3892550"/>
            <a:ext cx="8288338" cy="3109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日期占位符 3"/>
          <p:cNvSpPr txBox="1"/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灯片编号占位符 5"/>
          <p:cNvSpPr txBox="1"/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pic>
        <p:nvPicPr>
          <p:cNvPr id="11269" name="图片 7"/>
          <p:cNvPicPr>
            <a:picLocks noChangeAspect="1"/>
          </p:cNvPicPr>
          <p:nvPr userDrawn="1"/>
        </p:nvPicPr>
        <p:blipFill>
          <a:blip r:embed="rId3"/>
          <a:srcRect t="-2" r="62125" b="46967"/>
          <a:stretch>
            <a:fillRect/>
          </a:stretch>
        </p:blipFill>
        <p:spPr>
          <a:xfrm>
            <a:off x="0" y="-19050"/>
            <a:ext cx="5067300" cy="2586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0" name="图片 8"/>
          <p:cNvPicPr>
            <a:picLocks noChangeAspect="1"/>
          </p:cNvPicPr>
          <p:nvPr userDrawn="1"/>
        </p:nvPicPr>
        <p:blipFill>
          <a:blip r:embed="rId4"/>
          <a:srcRect t="59811"/>
          <a:stretch>
            <a:fillRect/>
          </a:stretch>
        </p:blipFill>
        <p:spPr>
          <a:xfrm>
            <a:off x="0" y="5072063"/>
            <a:ext cx="12192000" cy="1785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71" name="图片 9"/>
          <p:cNvPicPr>
            <a:picLocks noChangeAspect="1"/>
          </p:cNvPicPr>
          <p:nvPr userDrawn="1"/>
        </p:nvPicPr>
        <p:blipFill>
          <a:blip r:embed="rId5"/>
          <a:srcRect l="56708"/>
          <a:stretch>
            <a:fillRect/>
          </a:stretch>
        </p:blipFill>
        <p:spPr>
          <a:xfrm>
            <a:off x="7270750" y="-19050"/>
            <a:ext cx="506730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0413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5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414588"/>
            <a:ext cx="12190413" cy="444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6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3376275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17" name="图片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7613" y="1349375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71375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图片 10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>
            <a:off x="-107950" y="4011613"/>
            <a:ext cx="5397500" cy="2846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4" name="图片 13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 flipH="1">
            <a:off x="6607175" y="4011613"/>
            <a:ext cx="5664200" cy="2846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571500" y="720725"/>
            <a:ext cx="11188700" cy="5730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7" name="矩形 6"/>
          <p:cNvSpPr/>
          <p:nvPr userDrawn="1"/>
        </p:nvSpPr>
        <p:spPr>
          <a:xfrm>
            <a:off x="1143000" y="1117600"/>
            <a:ext cx="10045700" cy="50196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16388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350" y="2286000"/>
            <a:ext cx="11499850" cy="4192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0413" cy="4443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图片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414588"/>
            <a:ext cx="12190413" cy="44434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3376275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17613" y="1349375"/>
            <a:ext cx="11703050" cy="4267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1" name="图片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271375" cy="18780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0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>
            <a:off x="-107950" y="4011613"/>
            <a:ext cx="5397500" cy="2846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图片 13"/>
          <p:cNvPicPr>
            <a:picLocks noChangeAspect="1"/>
          </p:cNvPicPr>
          <p:nvPr userDrawn="1"/>
        </p:nvPicPr>
        <p:blipFill>
          <a:blip r:embed="rId3"/>
          <a:srcRect t="52995" r="67500"/>
          <a:stretch>
            <a:fillRect/>
          </a:stretch>
        </p:blipFill>
        <p:spPr>
          <a:xfrm flipH="1">
            <a:off x="6607175" y="4011613"/>
            <a:ext cx="5664200" cy="2846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571500" y="720725"/>
            <a:ext cx="11188700" cy="57308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7" name="矩形 6"/>
          <p:cNvSpPr/>
          <p:nvPr userDrawn="1"/>
        </p:nvSpPr>
        <p:spPr>
          <a:xfrm>
            <a:off x="1143000" y="1117600"/>
            <a:ext cx="10045700" cy="50196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pic>
        <p:nvPicPr>
          <p:cNvPr id="9220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0350" y="2286000"/>
            <a:ext cx="11499850" cy="4192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 advTm="6000">
        <p:fade/>
      </p:transition>
    </mc:Choice>
    <mc:Fallback>
      <p:transition spd="slow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 advTm="6000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12BAA799-0AED-439E-9F33-AB50F182FDF8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5674B2B5-0624-4011-8D93-9938D4205B02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 advTm="6000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1.xml"/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1.xml"/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audio1.wav"/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1.xml"/><Relationship Id="rId1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7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739775" y="1858963"/>
            <a:ext cx="11307763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8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济宁市民航事业发展中心</a:t>
            </a:r>
            <a:endParaRPr lang="zh-CN" altLang="en-US" sz="75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202</a:t>
            </a:r>
            <a:r>
              <a:rPr lang="en-US" altLang="zh-CN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2</a:t>
            </a: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年政府信息公开工作</a:t>
            </a:r>
            <a:endParaRPr lang="zh-CN" altLang="en-US" sz="66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6600" b="1" strike="noStrike" kern="0" noProof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思源黑体 CN Heavy" pitchFamily="34" charset="-122"/>
                <a:ea typeface="思源黑体 CN Heavy" pitchFamily="34" charset="-122"/>
                <a:cs typeface="+mn-cs"/>
              </a:rPr>
              <a:t>年度报告</a:t>
            </a:r>
            <a:endParaRPr lang="zh-CN" altLang="en-US" sz="6600" b="1" strike="noStrike" kern="0" noProof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思源黑体 CN Heavy" pitchFamily="34" charset="-122"/>
              <a:ea typeface="思源黑体 CN Heavy" pitchFamily="34" charset="-122"/>
            </a:endParaRPr>
          </a:p>
        </p:txBody>
      </p:sp>
    </p:spTree>
  </p:cSld>
  <p:clrMapOvr>
    <a:masterClrMapping/>
  </p:clrMapOvr>
  <p:transition spd="slow" advTm="5000">
    <p:fade/>
    <p:sndAc>
      <p:stSnd>
        <p:snd r:embed="rId1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6866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7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第三部分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收到和处理政府信息公开申请情况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6870" name="图片 8"/>
          <p:cNvPicPr>
            <a:picLocks noChangeAspect="1"/>
          </p:cNvPicPr>
          <p:nvPr/>
        </p:nvPicPr>
        <p:blipFill>
          <a:blip r:embed="rId3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8914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70012" y="920750"/>
            <a:ext cx="5795962" cy="5795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728913" y="3138488"/>
            <a:ext cx="7891462" cy="414337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endParaRPr lang="en-US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4256088" y="1193800"/>
          <a:ext cx="3777615" cy="49196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8930"/>
                <a:gridCol w="403860"/>
                <a:gridCol w="1233805"/>
                <a:gridCol w="338455"/>
                <a:gridCol w="255905"/>
                <a:gridCol w="253365"/>
                <a:gridCol w="255905"/>
                <a:gridCol w="244475"/>
                <a:gridCol w="240030"/>
                <a:gridCol w="22288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科研机构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7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8034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256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3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60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75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6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0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7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 </a:t>
                      </a:r>
                      <a:endParaRPr lang="en-US" altLang="en-US" sz="7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62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第四部分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政府信息公开行政复议、行政诉讼情况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0966" name="图片 8"/>
          <p:cNvPicPr>
            <a:picLocks noChangeAspect="1"/>
          </p:cNvPicPr>
          <p:nvPr/>
        </p:nvPicPr>
        <p:blipFill>
          <a:blip r:embed="rId3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表格 1"/>
          <p:cNvGraphicFramePr/>
          <p:nvPr/>
        </p:nvGraphicFramePr>
        <p:xfrm>
          <a:off x="3051175" y="4362450"/>
          <a:ext cx="5591175" cy="1333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525"/>
                <a:gridCol w="393700"/>
                <a:gridCol w="381000"/>
                <a:gridCol w="374650"/>
                <a:gridCol w="292100"/>
                <a:gridCol w="412750"/>
                <a:gridCol w="411163"/>
                <a:gridCol w="412750"/>
                <a:gridCol w="403225"/>
                <a:gridCol w="269875"/>
                <a:gridCol w="412750"/>
                <a:gridCol w="412750"/>
                <a:gridCol w="412750"/>
                <a:gridCol w="352425"/>
                <a:gridCol w="258762"/>
              </a:tblGrid>
              <a:tr h="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1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3010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1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第五部分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存在的主要问题及改进情况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3014" name="图片 8"/>
          <p:cNvPicPr>
            <a:picLocks noChangeAspect="1"/>
          </p:cNvPicPr>
          <p:nvPr/>
        </p:nvPicPr>
        <p:blipFill>
          <a:blip r:embed="rId3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868363" y="4052888"/>
            <a:ext cx="11022012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  </a:t>
            </a: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过去的一年，政府信息公开工作虽然取得一定成绩，但还存在一些不足，主要表现一是主动向社会公开政府信息的领域有待进一步拓展；二是提升政府信息公开渠道的服务能力方面还有差距。2023年，市民航中心将进一步加大工作力度，创新工作方式，全面深化政务公开，切实强化问题导向、目标导向，全力抓好各项工作任务落实，争先进位，开创新局。一是在公开基本内容的基础上，重点公开与群众切身利益密切相关的事项，以及群众最关心、社会最敏感、反映最强烈的热点问题，切实做到公开透明，不断拓宽政务公开的内容。二是进一步优化公开渠道，采用多种形式，为群众查阅提供多样化选择。</a:t>
            </a:r>
            <a:endParaRPr lang="zh-CN" alt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</p:spTree>
  </p:cSld>
  <p:clrMapOvr>
    <a:masterClrMapping/>
  </p:clrMapOvr>
  <p:transition spd="slow" advTm="6000">
    <p:fad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8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01228" y="-32512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5059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5010785" y="402590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第六部分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1655" y="1232853"/>
            <a:ext cx="11309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2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其他需要报告的事项</a:t>
            </a:r>
            <a:endParaRPr lang="zh-CN" altLang="en-US" sz="2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22910" y="1960880"/>
            <a:ext cx="10995025" cy="42157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408305"/>
            <a:r>
              <a:rPr lang="zh-CN" sz="1800" b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（一）依据《政府信息公开信息处理费管理办法》收取信息处理费的情况。     2022年济宁市民航事业发展中心无收取信息处理费的情况。    （二）落实上级年度政务公开公众要点情况。     年初根据上级政务公开工作要点，编制了2022年民航政务公开要点;2022年按照省、市政务公开工作要求，紧紧围绕民航中心工作及群众关注关切，进一步提升政务公开的“含金量”，更好地发挥以公开促落实、促规范、促服务作用，切实增强人民群众满意度、获得感，为全民推进民航事业发展发挥积极作用，一是紧扣经济发展大局深化公开，共公开相关信息16条；二是紧扣维护社会和谐稳定深化公开，共公开相关信息10条；三是紧扣提高“含金量”深化公开，共公开相关信息 8条；四是紧扣夯实基础深化公开，共公开相关信息6条；五是紧扣任务落实强化保障措施，共公开相关信息12条。    （三）人大代表建议和政协提案办理结果公开情况。     2022年济宁市民航事业发展中心未收到政协提案。2022年度未收到人大代表建议提案。</a:t>
            </a:r>
            <a:r>
              <a:rPr lang="zh-CN" sz="1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     (四）年度政务公开工作创新情况。</a:t>
            </a:r>
            <a:r>
              <a:rPr lang="en-US" sz="1800" b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     2</a:t>
            </a:r>
            <a:r>
              <a:rPr lang="zh-CN" sz="1800" b="1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022年，市民航中心狠抓“线上+线下”政府信息公开平台建设，聚焦群众关心关切，创新公开思路举措，进一步提升政府信息公开、行政决策公众参与、办事服务公开标准化水平。</a:t>
            </a:r>
            <a:endParaRPr lang="en-US" sz="1800" b="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408305"/>
            <a:r>
              <a:rPr lang="en-US" sz="1600" b="0">
                <a:latin typeface="仿宋_GB2312" charset="0"/>
              </a:rPr>
              <a:t> </a:t>
            </a:r>
            <a:endParaRPr lang="zh-CN" altLang="en-US"/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8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第六部分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 flipV="1">
            <a:off x="1788160" y="3957955"/>
            <a:ext cx="10102215" cy="113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 algn="ctr"/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45062" name="图片 8"/>
          <p:cNvPicPr>
            <a:picLocks noChangeAspect="1"/>
          </p:cNvPicPr>
          <p:nvPr/>
        </p:nvPicPr>
        <p:blipFill>
          <a:blip r:embed="rId2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868363" y="3957638"/>
            <a:ext cx="11022012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</a:t>
            </a:r>
            <a:endParaRPr 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24535" y="3484563"/>
            <a:ext cx="11309350" cy="18764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en-US" altLang="zh-CN" sz="44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  </a:t>
            </a:r>
            <a:endParaRPr lang="en-US" altLang="zh-CN" sz="44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感谢您对济宁民航事业的关心支持！</a:t>
            </a:r>
            <a:endParaRPr lang="zh-CN" altLang="en-US" sz="44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2023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年</a:t>
            </a:r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月</a:t>
            </a:r>
            <a:r>
              <a:rPr lang="en-US" altLang="zh-CN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19</a:t>
            </a:r>
            <a:r>
              <a:rPr lang="zh-CN" altLang="en-US" sz="28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日</a:t>
            </a:r>
            <a:endParaRPr lang="zh-CN" altLang="en-US" sz="28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图片 5"/>
          <p:cNvPicPr>
            <a:picLocks noChangeAspect="1"/>
          </p:cNvPicPr>
          <p:nvPr/>
        </p:nvPicPr>
        <p:blipFill>
          <a:blip r:embed="rId1"/>
          <a:srcRect t="38062" b="36157"/>
          <a:stretch>
            <a:fillRect/>
          </a:stretch>
        </p:blipFill>
        <p:spPr>
          <a:xfrm>
            <a:off x="2730500" y="173038"/>
            <a:ext cx="6858000" cy="1768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4833938" y="649288"/>
            <a:ext cx="2647950" cy="6477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dist"/>
            <a:r>
              <a:rPr lang="zh-CN" altLang="en-US" sz="3600" b="1" dirty="0">
                <a:solidFill>
                  <a:srgbClr val="F2F2F2"/>
                </a:solidFill>
                <a:latin typeface="思源黑体 CN Heavy" pitchFamily="34" charset="-122"/>
                <a:ea typeface="思源黑体 CN Heavy" pitchFamily="34" charset="-122"/>
              </a:rPr>
              <a:t>前 言</a:t>
            </a:r>
            <a:endParaRPr lang="en-US" altLang="zh-CN" sz="3600" b="1" dirty="0">
              <a:solidFill>
                <a:srgbClr val="F2F2F2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1250" y="1514475"/>
            <a:ext cx="9969500" cy="38290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275080" y="2421255"/>
            <a:ext cx="9640570" cy="27844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 本报告由济宁市民航事业发展中心按照《中华人民共和国政府信息公开条例》（以下简称《条例》）和《中华人民共和国政府信息公开工作年度报告格式》（国办公开办函〔2021〕30号）要求编制。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  <a:p>
            <a:pPr>
              <a:lnSpc>
                <a:spcPts val="3000"/>
              </a:lnSpc>
            </a:pPr>
            <a:r>
              <a:rPr lang="en-US" altLang="zh-CN" sz="1600" b="1" dirty="0">
                <a:solidFill>
                  <a:srgbClr val="262626"/>
                </a:solidFill>
                <a:latin typeface="思源黑体 CN ExtraLight" pitchFamily="34" charset="-122"/>
                <a:ea typeface="思源黑体 CN ExtraLight" pitchFamily="34" charset="-122"/>
              </a:rPr>
              <a:t>   本报告所列数据的统计期限自2022年1月1日起至2022年12月31日止。本报告电子版可在“中国·济宁”政府门户（http://www.jining.gov.cn）网站查阅或下载。如对本报告有疑问，请与济宁市民航事业发展中心联系（地址：济宁市圣贤路第23届省运会指挥中心E216综合科，联系电话：0537-2371163）。 </a:t>
            </a:r>
            <a:endParaRPr lang="en-US" altLang="zh-CN" sz="1600" b="1" dirty="0">
              <a:solidFill>
                <a:srgbClr val="262626"/>
              </a:solidFill>
              <a:latin typeface="思源黑体 CN ExtraLight" pitchFamily="34" charset="-122"/>
              <a:ea typeface="思源黑体 CN ExtraLight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949825" y="1365250"/>
            <a:ext cx="1957388" cy="5857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dist"/>
            <a:r>
              <a:rPr lang="zh-CN" altLang="en-US" sz="3200" b="1" dirty="0">
                <a:latin typeface="Source Han Sans Regular" pitchFamily="34" charset="-122"/>
                <a:ea typeface="Source Han Sans Regular" pitchFamily="34" charset="-122"/>
              </a:rPr>
              <a:t>目 录</a:t>
            </a:r>
            <a:endParaRPr lang="en-US" altLang="zh-CN" sz="3200" b="1" dirty="0"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5" name="矩形 6"/>
          <p:cNvSpPr/>
          <p:nvPr/>
        </p:nvSpPr>
        <p:spPr>
          <a:xfrm>
            <a:off x="2978150" y="2122488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一、总体情况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9" name="矩形 6"/>
          <p:cNvSpPr/>
          <p:nvPr/>
        </p:nvSpPr>
        <p:spPr>
          <a:xfrm>
            <a:off x="2978150" y="2684463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二、主动公开政府信息情况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13" name="矩形 6"/>
          <p:cNvSpPr/>
          <p:nvPr/>
        </p:nvSpPr>
        <p:spPr>
          <a:xfrm>
            <a:off x="2978150" y="3270250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三、收到和处理政府信息公开申请情况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17" name="矩形 6"/>
          <p:cNvSpPr/>
          <p:nvPr/>
        </p:nvSpPr>
        <p:spPr>
          <a:xfrm>
            <a:off x="2978150" y="3871913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四、</a:t>
            </a:r>
            <a:r>
              <a:rPr lang="zh-CN" altLang="zh-CN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政府信息公开行政复议、行政诉讼情况</a:t>
            </a:r>
            <a:endParaRPr lang="zh-CN" altLang="zh-CN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 6"/>
          <p:cNvSpPr/>
          <p:nvPr/>
        </p:nvSpPr>
        <p:spPr>
          <a:xfrm>
            <a:off x="2978150" y="4471988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五、存在的主要问题及改进情况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  <p:sp>
        <p:nvSpPr>
          <p:cNvPr id="3" name="矩形 6"/>
          <p:cNvSpPr/>
          <p:nvPr/>
        </p:nvSpPr>
        <p:spPr>
          <a:xfrm>
            <a:off x="2978150" y="5099050"/>
            <a:ext cx="68754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2400" dirty="0">
                <a:latin typeface="思源黑体 CN Medium" pitchFamily="34" charset="-122"/>
                <a:ea typeface="思源黑体 CN Medium" pitchFamily="34" charset="-122"/>
                <a:sym typeface="Arial" panose="020B0604020202020204" pitchFamily="34" charset="0"/>
              </a:rPr>
              <a:t>六、其他需要报告的事项</a:t>
            </a:r>
            <a:endParaRPr lang="zh-CN" altLang="en-US" sz="2400" dirty="0">
              <a:latin typeface="思源黑体 CN Medium" pitchFamily="34" charset="-122"/>
              <a:ea typeface="思源黑体 CN Medium" pitchFamily="34" charset="-122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  <p:bldP spid="13" grpId="0"/>
      <p:bldP spid="17" grpId="0"/>
      <p:bldP spid="21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79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第一部分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总体情况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24582" name="图片 8"/>
          <p:cNvPicPr>
            <a:picLocks noChangeAspect="1"/>
          </p:cNvPicPr>
          <p:nvPr/>
        </p:nvPicPr>
        <p:blipFill>
          <a:blip r:embed="rId3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1133475" y="1976438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（一）主动公开情况</a:t>
            </a:r>
            <a:endParaRPr lang="en-US" altLang="zh-CN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9225" y="2620963"/>
            <a:ext cx="9353550" cy="1337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</a:t>
            </a: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今年在市政府信息公开平台主动公开政府信息88条，其中机构职能1条；领导信息1条；部门公文16条；本部门政策解读16条；部门会议及解读4条；市直部门预决算2条；行政权力14条，应急管理2条，其他法定信息32条。</a:t>
            </a:r>
            <a:endParaRPr lang="zh-CN" altLang="zh-CN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574800" y="2441575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1040968" y="1305095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  </a:t>
            </a: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2" name="图片 -2147482619" descr="微信图片_202212131447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53460" y="4187825"/>
            <a:ext cx="2514600" cy="18103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040968" y="1305095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  </a:t>
            </a: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33475" y="1887538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（二）依申请公开情况</a:t>
            </a:r>
            <a:endParaRPr lang="zh-CN" altLang="zh-CN" sz="2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9225" y="2424113"/>
            <a:ext cx="9353550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>
              <a:lnSpc>
                <a:spcPct val="150000"/>
              </a:lnSpc>
            </a:pPr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</a:t>
            </a:r>
            <a:r>
              <a:rPr lang="zh-CN" altLang="zh-CN" sz="1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2022年，市民航事业发展中心受理依申请公开0件，因政府信息依申请公开引起行政复议0件，行政诉讼0件。</a:t>
            </a:r>
            <a:endParaRPr lang="zh-CN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522413" y="2349500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1657350" y="3652520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（三）</a:t>
            </a:r>
            <a:r>
              <a:rPr lang="zh-CN" altLang="en-US" sz="2400" dirty="0">
                <a:solidFill>
                  <a:srgbClr val="262626"/>
                </a:solidFill>
                <a:latin typeface="思源黑体 CN Medium" pitchFamily="34" charset="-122"/>
                <a:ea typeface="思源黑体 CN Medium" pitchFamily="34" charset="-122"/>
              </a:rPr>
              <a:t>政府信息管理情况</a:t>
            </a:r>
            <a:endParaRPr lang="zh-CN" altLang="en-US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657350" y="4419600"/>
            <a:ext cx="38623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/>
          <p:nvPr/>
        </p:nvSpPr>
        <p:spPr>
          <a:xfrm>
            <a:off x="1285240" y="4560570"/>
            <a:ext cx="9159240" cy="15576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>
              <a:lnSpc>
                <a:spcPct val="150000"/>
              </a:lnSpc>
            </a:pPr>
            <a:r>
              <a:rPr lang="zh-CN" altLang="zh-CN" sz="1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制度化是政务公开经常化、长期化、规范化的保证。 严格执行《政府信息公开条例》，及时发布和审核公开信息，做到信息发布全面、准确、有效，符合实际工作。</a:t>
            </a:r>
            <a:endParaRPr lang="zh-CN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  <a:p>
            <a:pPr>
              <a:lnSpc>
                <a:spcPct val="150000"/>
              </a:lnSpc>
            </a:pPr>
            <a:endParaRPr lang="zh-CN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1161737" y="1295570"/>
            <a:ext cx="7867187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strike="noStrike" kern="0" noProof="1" dirty="0">
                <a:ln w="3175">
                  <a:noFill/>
                </a:ln>
                <a:gradFill>
                  <a:gsLst>
                    <a:gs pos="0">
                      <a:srgbClr val="FF0000"/>
                    </a:gs>
                    <a:gs pos="99000">
                      <a:srgbClr val="C00000"/>
                    </a:gs>
                  </a:gsLst>
                  <a:lin ang="5400000" scaled="1"/>
                </a:gradFill>
                <a:latin typeface="思源黑体 CN Heavy" pitchFamily="34" charset="-122"/>
                <a:ea typeface="思源黑体 CN Heavy" pitchFamily="34" charset="-122"/>
                <a:cs typeface="+mn-cs"/>
                <a:sym typeface="+mn-ea"/>
              </a:rPr>
              <a:t>总体情况</a:t>
            </a:r>
            <a:endParaRPr lang="en-US" altLang="zh-CN" sz="3200" b="1" strike="noStrike" kern="0" noProof="1" dirty="0">
              <a:ln w="3175">
                <a:noFill/>
              </a:ln>
              <a:gradFill>
                <a:gsLst>
                  <a:gs pos="0">
                    <a:srgbClr val="FF0000"/>
                  </a:gs>
                  <a:gs pos="99000">
                    <a:srgbClr val="C00000"/>
                  </a:gs>
                </a:gsLst>
                <a:lin ang="5400000" scaled="1"/>
              </a:gradFill>
              <a:latin typeface="思源黑体 CN Heavy" pitchFamily="34" charset="-122"/>
              <a:ea typeface="思源黑体 CN Heavy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62050" y="1776413"/>
            <a:ext cx="4386263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  </a:t>
            </a:r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（四）</a:t>
            </a:r>
            <a:r>
              <a:rPr lang="zh-CN" altLang="en-US" sz="2400" dirty="0">
                <a:solidFill>
                  <a:srgbClr val="262626"/>
                </a:solidFill>
                <a:latin typeface="思源黑体 CN Medium" pitchFamily="34" charset="-122"/>
                <a:ea typeface="思源黑体 CN Medium" pitchFamily="34" charset="-122"/>
              </a:rPr>
              <a:t>平台建设情况</a:t>
            </a:r>
            <a:endParaRPr lang="zh-CN" altLang="en-US" sz="2400" dirty="0">
              <a:solidFill>
                <a:srgbClr val="262626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03325" y="2271713"/>
            <a:ext cx="9928225" cy="7988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zh-CN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  </a:t>
            </a:r>
            <a:r>
              <a:rPr lang="zh-CN" altLang="zh-CN" sz="1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</a:rPr>
              <a:t>以人民政府门户网站进行政府信息公开，及时完善信息公开常态化管理机制，建立健全政务信息审核、发布和公开制度，优化政府信息公开撰写、修改、报送、审核、发布等流程，确保信息公开内容严谨全面，用词用句清晰准确、公开流程及时规范。</a:t>
            </a:r>
            <a:endParaRPr lang="zh-CN" altLang="zh-CN" sz="1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1423988" y="2339975"/>
            <a:ext cx="3860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 4"/>
          <p:cNvSpPr/>
          <p:nvPr/>
        </p:nvSpPr>
        <p:spPr>
          <a:xfrm>
            <a:off x="1233488" y="3624263"/>
            <a:ext cx="438626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en-US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  </a:t>
            </a:r>
            <a:r>
              <a:rPr lang="zh-CN" altLang="zh-CN" sz="2400" dirty="0">
                <a:solidFill>
                  <a:srgbClr val="262626"/>
                </a:solidFill>
                <a:latin typeface="思源黑体 CN Light" pitchFamily="34" charset="-122"/>
                <a:ea typeface="思源黑体 CN Light" pitchFamily="34" charset="-122"/>
                <a:sym typeface="思源黑体 CN Normal" charset="0"/>
              </a:rPr>
              <a:t>（五）监督保障情况 </a:t>
            </a:r>
            <a:endParaRPr lang="zh-CN" altLang="zh-CN" sz="2400" dirty="0">
              <a:solidFill>
                <a:srgbClr val="262626"/>
              </a:solidFill>
              <a:latin typeface="思源黑体 CN Light" pitchFamily="34" charset="-122"/>
              <a:ea typeface="思源黑体 CN Light" pitchFamily="34" charset="-122"/>
              <a:sym typeface="思源黑体 CN Normal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1304925" y="4084638"/>
            <a:ext cx="38608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8" name="文本框 7"/>
          <p:cNvSpPr txBox="1"/>
          <p:nvPr/>
        </p:nvSpPr>
        <p:spPr>
          <a:xfrm>
            <a:off x="1203325" y="4211638"/>
            <a:ext cx="9785350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indent="406400"/>
            <a:r>
              <a:rPr lang="zh-CN" altLang="zh-CN" sz="1400">
                <a:latin typeface="Arial" panose="020B0604020202020204" pitchFamily="34" charset="0"/>
                <a:ea typeface="+mn-ea"/>
                <a:cs typeface="思源黑体 CN Normal" charset="0"/>
              </a:rPr>
              <a:t>为加强政务公开工作，中心着眼于建立健全政务公开长效机制，中心根据实际情况，重新调整了政务公开领导小组，形成了“一把手负总责，分管领导具体抓，责任到各科室”的工作机制。加大政务公开培训力度，提升政务公开工作人员业务能力和水平，并根据工作实际不断完善政务公开人员的配备。</a:t>
            </a:r>
            <a:endParaRPr lang="zh-CN" altLang="zh-CN" sz="1400">
              <a:latin typeface="Arial" panose="020B0604020202020204" pitchFamily="34" charset="0"/>
              <a:ea typeface="+mn-ea"/>
              <a:cs typeface="思源黑体 CN Normal" charset="0"/>
            </a:endParaRPr>
          </a:p>
        </p:txBody>
      </p:sp>
      <p:pic>
        <p:nvPicPr>
          <p:cNvPr id="8" name="图片 -2147482620" descr="微信图片_202208301625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08470" y="2999105"/>
            <a:ext cx="1671955" cy="1212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2770" name="图片 4"/>
          <p:cNvPicPr>
            <a:picLocks noChangeAspect="1"/>
          </p:cNvPicPr>
          <p:nvPr/>
        </p:nvPicPr>
        <p:blipFill>
          <a:blip r:embed="rId1"/>
          <a:srcRect l="67384" t="8633" r="10162" b="39938"/>
          <a:stretch>
            <a:fillRect/>
          </a:stretch>
        </p:blipFill>
        <p:spPr>
          <a:xfrm>
            <a:off x="2249488" y="393700"/>
            <a:ext cx="2736850" cy="2286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1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3000"/>
            <a:ext cx="12192000" cy="444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4867275" y="1203325"/>
            <a:ext cx="2736850" cy="83026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Source Han Sans Regular" pitchFamily="34" charset="-122"/>
                <a:ea typeface="Source Han Sans Regular" pitchFamily="34" charset="-122"/>
              </a:rPr>
              <a:t>第二部分</a:t>
            </a:r>
            <a:endParaRPr lang="zh-CN" altLang="en-US" sz="4800" b="1" dirty="0">
              <a:solidFill>
                <a:srgbClr val="FF0000"/>
              </a:solidFill>
              <a:latin typeface="Source Han Sans Regular" pitchFamily="34" charset="-122"/>
              <a:ea typeface="Source Han Sans Regular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1025" y="3189288"/>
            <a:ext cx="113093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pPr algn="ctr"/>
            <a:r>
              <a:rPr lang="zh-CN" altLang="en-US" sz="4400" b="1" dirty="0">
                <a:solidFill>
                  <a:srgbClr val="262626"/>
                </a:solidFill>
                <a:latin typeface="思源黑体 CN Heavy" pitchFamily="34" charset="-122"/>
                <a:ea typeface="思源黑体 CN Heavy" pitchFamily="34" charset="-122"/>
              </a:rPr>
              <a:t>主动公开政府信息情况</a:t>
            </a:r>
            <a:endParaRPr lang="zh-CN" altLang="en-US" sz="4400" b="1" dirty="0">
              <a:solidFill>
                <a:srgbClr val="262626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2774" name="图片 8"/>
          <p:cNvPicPr>
            <a:picLocks noChangeAspect="1"/>
          </p:cNvPicPr>
          <p:nvPr/>
        </p:nvPicPr>
        <p:blipFill>
          <a:blip r:embed="rId3"/>
          <a:srcRect t="40416" b="40627"/>
          <a:stretch>
            <a:fillRect/>
          </a:stretch>
        </p:blipFill>
        <p:spPr>
          <a:xfrm>
            <a:off x="3148013" y="2033588"/>
            <a:ext cx="6096000" cy="1155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4818" name="图片 6"/>
          <p:cNvPicPr>
            <a:picLocks noChangeAspect="1"/>
          </p:cNvPicPr>
          <p:nvPr/>
        </p:nvPicPr>
        <p:blipFill>
          <a:blip r:embed="rId1"/>
          <a:srcRect r="39276"/>
          <a:stretch>
            <a:fillRect/>
          </a:stretch>
        </p:blipFill>
        <p:spPr>
          <a:xfrm>
            <a:off x="0" y="360363"/>
            <a:ext cx="10223500" cy="61388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147763" y="1223963"/>
            <a:ext cx="7435850" cy="584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p>
            <a:r>
              <a:rPr lang="zh-CN" altLang="en-US" sz="3200" b="1" dirty="0">
                <a:solidFill>
                  <a:srgbClr val="FF0000"/>
                </a:solidFill>
                <a:latin typeface="思源黑体 CN Heavy" pitchFamily="34" charset="-122"/>
                <a:ea typeface="思源黑体 CN Heavy" pitchFamily="34" charset="-122"/>
              </a:rPr>
              <a:t>主动公开政府信息情况</a:t>
            </a:r>
            <a:endParaRPr lang="zh-CN" altLang="en-US" sz="3200" b="1" dirty="0">
              <a:solidFill>
                <a:srgbClr val="FF0000"/>
              </a:solidFill>
              <a:latin typeface="思源黑体 CN Heavy" pitchFamily="34" charset="-122"/>
              <a:ea typeface="思源黑体 CN Heavy" pitchFamily="34" charset="-122"/>
            </a:endParaRPr>
          </a:p>
        </p:txBody>
      </p:sp>
      <p:pic>
        <p:nvPicPr>
          <p:cNvPr id="3482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446213" y="2420938"/>
            <a:ext cx="3544887" cy="3851275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表格 1"/>
          <p:cNvGraphicFramePr/>
          <p:nvPr/>
        </p:nvGraphicFramePr>
        <p:xfrm>
          <a:off x="4959350" y="1917700"/>
          <a:ext cx="5570538" cy="3022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6225"/>
                <a:gridCol w="1354138"/>
                <a:gridCol w="1408112"/>
                <a:gridCol w="1262063"/>
              </a:tblGrid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15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Tm="6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4385,&quot;width&quot;:15182.499212598424}"/>
</p:tagLst>
</file>

<file path=ppt/tags/tag2.xml><?xml version="1.0" encoding="utf-8"?>
<p:tagLst xmlns:p="http://schemas.openxmlformats.org/presentationml/2006/main">
  <p:tag name="KSO_WM_UNIT_PLACING_PICTURE_USER_VIEWPORT" val="{&quot;height&quot;:4566,&quot;width&quot;:8302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思源黑体 CN Bold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思源黑体 CN Bold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3983</Words>
  <Application>WPS 演示</Application>
  <PresentationFormat>自定义</PresentationFormat>
  <Paragraphs>889</Paragraphs>
  <Slides>15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5" baseType="lpstr">
      <vt:lpstr>Arial</vt:lpstr>
      <vt:lpstr>宋体</vt:lpstr>
      <vt:lpstr>Wingdings</vt:lpstr>
      <vt:lpstr>思源黑体 CN Normal</vt:lpstr>
      <vt:lpstr>黑体</vt:lpstr>
      <vt:lpstr>思源黑体 CN Heavy</vt:lpstr>
      <vt:lpstr>Calibri</vt:lpstr>
      <vt:lpstr>思源黑体 CN ExtraLight</vt:lpstr>
      <vt:lpstr>Source Han Sans Regular</vt:lpstr>
      <vt:lpstr>思源黑体 CN Medium</vt:lpstr>
      <vt:lpstr>思源黑体 CN Light</vt:lpstr>
      <vt:lpstr>方正黑体简体</vt:lpstr>
      <vt:lpstr>方正仿宋简体</vt:lpstr>
      <vt:lpstr>仿宋</vt:lpstr>
      <vt:lpstr>仿宋_GB2312</vt:lpstr>
      <vt:lpstr>微软雅黑</vt:lpstr>
      <vt:lpstr>Arial Unicode MS</vt:lpstr>
      <vt:lpstr>思源黑体 CN Bold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小石榴的麻麻</cp:lastModifiedBy>
  <cp:revision>91</cp:revision>
  <dcterms:created xsi:type="dcterms:W3CDTF">2019-05-23T13:07:00Z</dcterms:created>
  <dcterms:modified xsi:type="dcterms:W3CDTF">2023-01-31T03:17:55Z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  <property fmtid="{D5CDD505-2E9C-101B-9397-08002B2CF9AE}" pid="3" name="KSOSaveFontToCloudKey">
    <vt:lpwstr>243555089_btnclosed</vt:lpwstr>
  </property>
  <property fmtid="{D5CDD505-2E9C-101B-9397-08002B2CF9AE}" pid="4" name="ICV">
    <vt:lpwstr>F261E6BDFE24431DB13008C35E8C0B0A</vt:lpwstr>
  </property>
</Properties>
</file>