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9" r:id="rId5"/>
    <p:sldId id="263" r:id="rId6"/>
    <p:sldId id="267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3D4"/>
    <a:srgbClr val="0C52CB"/>
    <a:srgbClr val="0B5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1F6BB-14FD-4270-877C-B4DFA0EBC2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82401-A2BB-49A1-B9EC-42203E8989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19933" y="2590727"/>
            <a:ext cx="794877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bg1"/>
                    </a:gs>
                    <a:gs pos="100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政府信息公开工作</a:t>
            </a:r>
            <a:endParaRPr lang="zh-CN" altLang="en-US" sz="6600" b="1" dirty="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0">
                    <a:schemeClr val="bg1"/>
                  </a:gs>
                  <a:gs pos="10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6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bg1"/>
                    </a:gs>
                    <a:gs pos="100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年度报告</a:t>
            </a:r>
            <a:endParaRPr lang="zh-CN" altLang="en-US" sz="6600" b="1" dirty="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0">
                    <a:schemeClr val="bg1"/>
                  </a:gs>
                  <a:gs pos="10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27545" y="1267288"/>
            <a:ext cx="340417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bg1"/>
                    </a:gs>
                    <a:gs pos="100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80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0">
                      <a:schemeClr val="bg1"/>
                    </a:gs>
                    <a:gs pos="100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8000" b="1" dirty="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0">
                    <a:schemeClr val="bg1"/>
                  </a:gs>
                  <a:gs pos="10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03820" y="4635500"/>
            <a:ext cx="4028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济宁市供销合作社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1790412"/>
            <a:ext cx="3213717" cy="2908917"/>
            <a:chOff x="1066800" y="2082800"/>
            <a:chExt cx="3213717" cy="2908917"/>
          </a:xfrm>
        </p:grpSpPr>
        <p:sp>
          <p:nvSpPr>
            <p:cNvPr id="24" name="菱形 23"/>
            <p:cNvSpPr/>
            <p:nvPr/>
          </p:nvSpPr>
          <p:spPr>
            <a:xfrm>
              <a:off x="1066800" y="2082800"/>
              <a:ext cx="2908917" cy="2908917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菱形 24"/>
            <p:cNvSpPr/>
            <p:nvPr/>
          </p:nvSpPr>
          <p:spPr>
            <a:xfrm>
              <a:off x="1371600" y="2082800"/>
              <a:ext cx="2908917" cy="2908917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presentation_161278"/>
          <p:cNvSpPr/>
          <p:nvPr/>
        </p:nvSpPr>
        <p:spPr>
          <a:xfrm>
            <a:off x="1107909" y="2696964"/>
            <a:ext cx="1003394" cy="1001759"/>
          </a:xfrm>
          <a:custGeom>
            <a:avLst/>
            <a:gdLst>
              <a:gd name="connsiteX0" fmla="*/ 495878 w 606580"/>
              <a:gd name="connsiteY0" fmla="*/ 503837 h 605592"/>
              <a:gd name="connsiteX1" fmla="*/ 589770 w 606580"/>
              <a:gd name="connsiteY1" fmla="*/ 503837 h 605592"/>
              <a:gd name="connsiteX2" fmla="*/ 606580 w 606580"/>
              <a:gd name="connsiteY2" fmla="*/ 520611 h 605592"/>
              <a:gd name="connsiteX3" fmla="*/ 606580 w 606580"/>
              <a:gd name="connsiteY3" fmla="*/ 605592 h 605592"/>
              <a:gd name="connsiteX4" fmla="*/ 479068 w 606580"/>
              <a:gd name="connsiteY4" fmla="*/ 605592 h 605592"/>
              <a:gd name="connsiteX5" fmla="*/ 479068 w 606580"/>
              <a:gd name="connsiteY5" fmla="*/ 520611 h 605592"/>
              <a:gd name="connsiteX6" fmla="*/ 495878 w 606580"/>
              <a:gd name="connsiteY6" fmla="*/ 503837 h 605592"/>
              <a:gd name="connsiteX7" fmla="*/ 336112 w 606580"/>
              <a:gd name="connsiteY7" fmla="*/ 503837 h 605592"/>
              <a:gd name="connsiteX8" fmla="*/ 429975 w 606580"/>
              <a:gd name="connsiteY8" fmla="*/ 503837 h 605592"/>
              <a:gd name="connsiteX9" fmla="*/ 447243 w 606580"/>
              <a:gd name="connsiteY9" fmla="*/ 520611 h 605592"/>
              <a:gd name="connsiteX10" fmla="*/ 447243 w 606580"/>
              <a:gd name="connsiteY10" fmla="*/ 605592 h 605592"/>
              <a:gd name="connsiteX11" fmla="*/ 319308 w 606580"/>
              <a:gd name="connsiteY11" fmla="*/ 605592 h 605592"/>
              <a:gd name="connsiteX12" fmla="*/ 319308 w 606580"/>
              <a:gd name="connsiteY12" fmla="*/ 520611 h 605592"/>
              <a:gd name="connsiteX13" fmla="*/ 336112 w 606580"/>
              <a:gd name="connsiteY13" fmla="*/ 503837 h 605592"/>
              <a:gd name="connsiteX14" fmla="*/ 176776 w 606580"/>
              <a:gd name="connsiteY14" fmla="*/ 503837 h 605592"/>
              <a:gd name="connsiteX15" fmla="*/ 270639 w 606580"/>
              <a:gd name="connsiteY15" fmla="*/ 503837 h 605592"/>
              <a:gd name="connsiteX16" fmla="*/ 287907 w 606580"/>
              <a:gd name="connsiteY16" fmla="*/ 520611 h 605592"/>
              <a:gd name="connsiteX17" fmla="*/ 287907 w 606580"/>
              <a:gd name="connsiteY17" fmla="*/ 605592 h 605592"/>
              <a:gd name="connsiteX18" fmla="*/ 159972 w 606580"/>
              <a:gd name="connsiteY18" fmla="*/ 605592 h 605592"/>
              <a:gd name="connsiteX19" fmla="*/ 159972 w 606580"/>
              <a:gd name="connsiteY19" fmla="*/ 520611 h 605592"/>
              <a:gd name="connsiteX20" fmla="*/ 176776 w 606580"/>
              <a:gd name="connsiteY20" fmla="*/ 503837 h 605592"/>
              <a:gd name="connsiteX21" fmla="*/ 16801 w 606580"/>
              <a:gd name="connsiteY21" fmla="*/ 503837 h 605592"/>
              <a:gd name="connsiteX22" fmla="*/ 111112 w 606580"/>
              <a:gd name="connsiteY22" fmla="*/ 503837 h 605592"/>
              <a:gd name="connsiteX23" fmla="*/ 128006 w 606580"/>
              <a:gd name="connsiteY23" fmla="*/ 520611 h 605592"/>
              <a:gd name="connsiteX24" fmla="*/ 128006 w 606580"/>
              <a:gd name="connsiteY24" fmla="*/ 605592 h 605592"/>
              <a:gd name="connsiteX25" fmla="*/ 0 w 606580"/>
              <a:gd name="connsiteY25" fmla="*/ 605592 h 605592"/>
              <a:gd name="connsiteX26" fmla="*/ 0 w 606580"/>
              <a:gd name="connsiteY26" fmla="*/ 520611 h 605592"/>
              <a:gd name="connsiteX27" fmla="*/ 16801 w 606580"/>
              <a:gd name="connsiteY27" fmla="*/ 503837 h 605592"/>
              <a:gd name="connsiteX28" fmla="*/ 542577 w 606580"/>
              <a:gd name="connsiteY28" fmla="*/ 393120 h 605592"/>
              <a:gd name="connsiteX29" fmla="*/ 580541 w 606580"/>
              <a:gd name="connsiteY29" fmla="*/ 431084 h 605592"/>
              <a:gd name="connsiteX30" fmla="*/ 542577 w 606580"/>
              <a:gd name="connsiteY30" fmla="*/ 469048 h 605592"/>
              <a:gd name="connsiteX31" fmla="*/ 504613 w 606580"/>
              <a:gd name="connsiteY31" fmla="*/ 431084 h 605592"/>
              <a:gd name="connsiteX32" fmla="*/ 542577 w 606580"/>
              <a:gd name="connsiteY32" fmla="*/ 393120 h 605592"/>
              <a:gd name="connsiteX33" fmla="*/ 383276 w 606580"/>
              <a:gd name="connsiteY33" fmla="*/ 393120 h 605592"/>
              <a:gd name="connsiteX34" fmla="*/ 421276 w 606580"/>
              <a:gd name="connsiteY34" fmla="*/ 431084 h 605592"/>
              <a:gd name="connsiteX35" fmla="*/ 383276 w 606580"/>
              <a:gd name="connsiteY35" fmla="*/ 469048 h 605592"/>
              <a:gd name="connsiteX36" fmla="*/ 345276 w 606580"/>
              <a:gd name="connsiteY36" fmla="*/ 431084 h 605592"/>
              <a:gd name="connsiteX37" fmla="*/ 383276 w 606580"/>
              <a:gd name="connsiteY37" fmla="*/ 393120 h 605592"/>
              <a:gd name="connsiteX38" fmla="*/ 223340 w 606580"/>
              <a:gd name="connsiteY38" fmla="*/ 393120 h 605592"/>
              <a:gd name="connsiteX39" fmla="*/ 261375 w 606580"/>
              <a:gd name="connsiteY39" fmla="*/ 431084 h 605592"/>
              <a:gd name="connsiteX40" fmla="*/ 223340 w 606580"/>
              <a:gd name="connsiteY40" fmla="*/ 469048 h 605592"/>
              <a:gd name="connsiteX41" fmla="*/ 185305 w 606580"/>
              <a:gd name="connsiteY41" fmla="*/ 431084 h 605592"/>
              <a:gd name="connsiteX42" fmla="*/ 223340 w 606580"/>
              <a:gd name="connsiteY42" fmla="*/ 393120 h 605592"/>
              <a:gd name="connsiteX43" fmla="*/ 64003 w 606580"/>
              <a:gd name="connsiteY43" fmla="*/ 393120 h 605592"/>
              <a:gd name="connsiteX44" fmla="*/ 102038 w 606580"/>
              <a:gd name="connsiteY44" fmla="*/ 431084 h 605592"/>
              <a:gd name="connsiteX45" fmla="*/ 64003 w 606580"/>
              <a:gd name="connsiteY45" fmla="*/ 469048 h 605592"/>
              <a:gd name="connsiteX46" fmla="*/ 25968 w 606580"/>
              <a:gd name="connsiteY46" fmla="*/ 431084 h 605592"/>
              <a:gd name="connsiteX47" fmla="*/ 64003 w 606580"/>
              <a:gd name="connsiteY47" fmla="*/ 393120 h 605592"/>
              <a:gd name="connsiteX48" fmla="*/ 454971 w 606580"/>
              <a:gd name="connsiteY48" fmla="*/ 198500 h 605592"/>
              <a:gd name="connsiteX49" fmla="*/ 606580 w 606580"/>
              <a:gd name="connsiteY49" fmla="*/ 349933 h 605592"/>
              <a:gd name="connsiteX50" fmla="*/ 303361 w 606580"/>
              <a:gd name="connsiteY50" fmla="*/ 349933 h 605592"/>
              <a:gd name="connsiteX51" fmla="*/ 454971 w 606580"/>
              <a:gd name="connsiteY51" fmla="*/ 198500 h 605592"/>
              <a:gd name="connsiteX52" fmla="*/ 214636 w 606580"/>
              <a:gd name="connsiteY52" fmla="*/ 68682 h 605592"/>
              <a:gd name="connsiteX53" fmla="*/ 202103 w 606580"/>
              <a:gd name="connsiteY53" fmla="*/ 81195 h 605592"/>
              <a:gd name="connsiteX54" fmla="*/ 214636 w 606580"/>
              <a:gd name="connsiteY54" fmla="*/ 93708 h 605592"/>
              <a:gd name="connsiteX55" fmla="*/ 220949 w 606580"/>
              <a:gd name="connsiteY55" fmla="*/ 93708 h 605592"/>
              <a:gd name="connsiteX56" fmla="*/ 233482 w 606580"/>
              <a:gd name="connsiteY56" fmla="*/ 81195 h 605592"/>
              <a:gd name="connsiteX57" fmla="*/ 220949 w 606580"/>
              <a:gd name="connsiteY57" fmla="*/ 68682 h 605592"/>
              <a:gd name="connsiteX58" fmla="*/ 136190 w 606580"/>
              <a:gd name="connsiteY58" fmla="*/ 68219 h 605592"/>
              <a:gd name="connsiteX59" fmla="*/ 123657 w 606580"/>
              <a:gd name="connsiteY59" fmla="*/ 80732 h 605592"/>
              <a:gd name="connsiteX60" fmla="*/ 136190 w 606580"/>
              <a:gd name="connsiteY60" fmla="*/ 93152 h 605592"/>
              <a:gd name="connsiteX61" fmla="*/ 142503 w 606580"/>
              <a:gd name="connsiteY61" fmla="*/ 93152 h 605592"/>
              <a:gd name="connsiteX62" fmla="*/ 154943 w 606580"/>
              <a:gd name="connsiteY62" fmla="*/ 80732 h 605592"/>
              <a:gd name="connsiteX63" fmla="*/ 142503 w 606580"/>
              <a:gd name="connsiteY63" fmla="*/ 68219 h 605592"/>
              <a:gd name="connsiteX64" fmla="*/ 58208 w 606580"/>
              <a:gd name="connsiteY64" fmla="*/ 68219 h 605592"/>
              <a:gd name="connsiteX65" fmla="*/ 45675 w 606580"/>
              <a:gd name="connsiteY65" fmla="*/ 80732 h 605592"/>
              <a:gd name="connsiteX66" fmla="*/ 58208 w 606580"/>
              <a:gd name="connsiteY66" fmla="*/ 93152 h 605592"/>
              <a:gd name="connsiteX67" fmla="*/ 64521 w 606580"/>
              <a:gd name="connsiteY67" fmla="*/ 93152 h 605592"/>
              <a:gd name="connsiteX68" fmla="*/ 76961 w 606580"/>
              <a:gd name="connsiteY68" fmla="*/ 80732 h 605592"/>
              <a:gd name="connsiteX69" fmla="*/ 64521 w 606580"/>
              <a:gd name="connsiteY69" fmla="*/ 68219 h 605592"/>
              <a:gd name="connsiteX70" fmla="*/ 454935 w 606580"/>
              <a:gd name="connsiteY70" fmla="*/ 42339 h 605592"/>
              <a:gd name="connsiteX71" fmla="*/ 518444 w 606580"/>
              <a:gd name="connsiteY71" fmla="*/ 105742 h 605592"/>
              <a:gd name="connsiteX72" fmla="*/ 454935 w 606580"/>
              <a:gd name="connsiteY72" fmla="*/ 169145 h 605592"/>
              <a:gd name="connsiteX73" fmla="*/ 391426 w 606580"/>
              <a:gd name="connsiteY73" fmla="*/ 105742 h 605592"/>
              <a:gd name="connsiteX74" fmla="*/ 454935 w 606580"/>
              <a:gd name="connsiteY74" fmla="*/ 42339 h 605592"/>
              <a:gd name="connsiteX75" fmla="*/ 0 w 606580"/>
              <a:gd name="connsiteY75" fmla="*/ 0 h 605592"/>
              <a:gd name="connsiteX76" fmla="*/ 279157 w 606580"/>
              <a:gd name="connsiteY76" fmla="*/ 0 h 605592"/>
              <a:gd name="connsiteX77" fmla="*/ 279157 w 606580"/>
              <a:gd name="connsiteY77" fmla="*/ 161927 h 605592"/>
              <a:gd name="connsiteX78" fmla="*/ 240630 w 606580"/>
              <a:gd name="connsiteY78" fmla="*/ 161927 h 605592"/>
              <a:gd name="connsiteX79" fmla="*/ 240630 w 606580"/>
              <a:gd name="connsiteY79" fmla="*/ 222916 h 605592"/>
              <a:gd name="connsiteX80" fmla="*/ 176667 w 606580"/>
              <a:gd name="connsiteY80" fmla="*/ 162020 h 605592"/>
              <a:gd name="connsiteX81" fmla="*/ 0 w 606580"/>
              <a:gd name="connsiteY81" fmla="*/ 16202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6580" h="605592">
                <a:moveTo>
                  <a:pt x="495878" y="503837"/>
                </a:moveTo>
                <a:lnTo>
                  <a:pt x="589770" y="503837"/>
                </a:lnTo>
                <a:cubicBezTo>
                  <a:pt x="598965" y="503837"/>
                  <a:pt x="606580" y="511436"/>
                  <a:pt x="606580" y="520611"/>
                </a:cubicBezTo>
                <a:lnTo>
                  <a:pt x="606580" y="605592"/>
                </a:lnTo>
                <a:lnTo>
                  <a:pt x="479068" y="605592"/>
                </a:lnTo>
                <a:lnTo>
                  <a:pt x="479068" y="520611"/>
                </a:lnTo>
                <a:cubicBezTo>
                  <a:pt x="479068" y="511436"/>
                  <a:pt x="486219" y="503837"/>
                  <a:pt x="495878" y="503837"/>
                </a:cubicBezTo>
                <a:close/>
                <a:moveTo>
                  <a:pt x="336112" y="503837"/>
                </a:moveTo>
                <a:lnTo>
                  <a:pt x="429975" y="503837"/>
                </a:lnTo>
                <a:cubicBezTo>
                  <a:pt x="439630" y="503837"/>
                  <a:pt x="447243" y="511436"/>
                  <a:pt x="447243" y="520611"/>
                </a:cubicBezTo>
                <a:lnTo>
                  <a:pt x="447243" y="605592"/>
                </a:lnTo>
                <a:lnTo>
                  <a:pt x="319308" y="605592"/>
                </a:lnTo>
                <a:lnTo>
                  <a:pt x="319308" y="520611"/>
                </a:lnTo>
                <a:cubicBezTo>
                  <a:pt x="319308" y="511436"/>
                  <a:pt x="326457" y="503837"/>
                  <a:pt x="336112" y="503837"/>
                </a:cubicBezTo>
                <a:close/>
                <a:moveTo>
                  <a:pt x="176776" y="503837"/>
                </a:moveTo>
                <a:lnTo>
                  <a:pt x="270639" y="503837"/>
                </a:lnTo>
                <a:cubicBezTo>
                  <a:pt x="280108" y="503837"/>
                  <a:pt x="287443" y="511436"/>
                  <a:pt x="287907" y="520611"/>
                </a:cubicBezTo>
                <a:lnTo>
                  <a:pt x="287907" y="605592"/>
                </a:lnTo>
                <a:lnTo>
                  <a:pt x="159972" y="605592"/>
                </a:lnTo>
                <a:lnTo>
                  <a:pt x="159972" y="520611"/>
                </a:lnTo>
                <a:cubicBezTo>
                  <a:pt x="159972" y="511436"/>
                  <a:pt x="167121" y="503837"/>
                  <a:pt x="176776" y="503837"/>
                </a:cubicBezTo>
                <a:close/>
                <a:moveTo>
                  <a:pt x="16801" y="503837"/>
                </a:moveTo>
                <a:lnTo>
                  <a:pt x="111112" y="503837"/>
                </a:lnTo>
                <a:cubicBezTo>
                  <a:pt x="120302" y="503837"/>
                  <a:pt x="128006" y="511436"/>
                  <a:pt x="128006" y="520611"/>
                </a:cubicBezTo>
                <a:lnTo>
                  <a:pt x="128006" y="605592"/>
                </a:lnTo>
                <a:lnTo>
                  <a:pt x="0" y="605592"/>
                </a:lnTo>
                <a:lnTo>
                  <a:pt x="0" y="520611"/>
                </a:lnTo>
                <a:cubicBezTo>
                  <a:pt x="0" y="511436"/>
                  <a:pt x="7148" y="503837"/>
                  <a:pt x="16801" y="503837"/>
                </a:cubicBezTo>
                <a:close/>
                <a:moveTo>
                  <a:pt x="542577" y="393120"/>
                </a:moveTo>
                <a:cubicBezTo>
                  <a:pt x="563544" y="393120"/>
                  <a:pt x="580541" y="410117"/>
                  <a:pt x="580541" y="431084"/>
                </a:cubicBezTo>
                <a:cubicBezTo>
                  <a:pt x="580541" y="452051"/>
                  <a:pt x="563544" y="469048"/>
                  <a:pt x="542577" y="469048"/>
                </a:cubicBezTo>
                <a:cubicBezTo>
                  <a:pt x="521610" y="469048"/>
                  <a:pt x="504613" y="452051"/>
                  <a:pt x="504613" y="431084"/>
                </a:cubicBezTo>
                <a:cubicBezTo>
                  <a:pt x="504613" y="410117"/>
                  <a:pt x="521610" y="393120"/>
                  <a:pt x="542577" y="393120"/>
                </a:cubicBezTo>
                <a:close/>
                <a:moveTo>
                  <a:pt x="383276" y="393120"/>
                </a:moveTo>
                <a:cubicBezTo>
                  <a:pt x="404263" y="393120"/>
                  <a:pt x="421276" y="410117"/>
                  <a:pt x="421276" y="431084"/>
                </a:cubicBezTo>
                <a:cubicBezTo>
                  <a:pt x="421276" y="452051"/>
                  <a:pt x="404263" y="469048"/>
                  <a:pt x="383276" y="469048"/>
                </a:cubicBezTo>
                <a:cubicBezTo>
                  <a:pt x="362289" y="469048"/>
                  <a:pt x="345276" y="452051"/>
                  <a:pt x="345276" y="431084"/>
                </a:cubicBezTo>
                <a:cubicBezTo>
                  <a:pt x="345276" y="410117"/>
                  <a:pt x="362289" y="393120"/>
                  <a:pt x="383276" y="393120"/>
                </a:cubicBezTo>
                <a:close/>
                <a:moveTo>
                  <a:pt x="223340" y="393120"/>
                </a:moveTo>
                <a:cubicBezTo>
                  <a:pt x="244346" y="393120"/>
                  <a:pt x="261375" y="410117"/>
                  <a:pt x="261375" y="431084"/>
                </a:cubicBezTo>
                <a:cubicBezTo>
                  <a:pt x="261375" y="452051"/>
                  <a:pt x="244346" y="469048"/>
                  <a:pt x="223340" y="469048"/>
                </a:cubicBezTo>
                <a:cubicBezTo>
                  <a:pt x="202334" y="469048"/>
                  <a:pt x="185305" y="452051"/>
                  <a:pt x="185305" y="431084"/>
                </a:cubicBezTo>
                <a:cubicBezTo>
                  <a:pt x="185305" y="410117"/>
                  <a:pt x="202334" y="393120"/>
                  <a:pt x="223340" y="393120"/>
                </a:cubicBezTo>
                <a:close/>
                <a:moveTo>
                  <a:pt x="64003" y="393120"/>
                </a:moveTo>
                <a:cubicBezTo>
                  <a:pt x="85009" y="393120"/>
                  <a:pt x="102038" y="410117"/>
                  <a:pt x="102038" y="431084"/>
                </a:cubicBezTo>
                <a:cubicBezTo>
                  <a:pt x="102038" y="452051"/>
                  <a:pt x="85009" y="469048"/>
                  <a:pt x="64003" y="469048"/>
                </a:cubicBezTo>
                <a:cubicBezTo>
                  <a:pt x="42997" y="469048"/>
                  <a:pt x="25968" y="452051"/>
                  <a:pt x="25968" y="431084"/>
                </a:cubicBezTo>
                <a:cubicBezTo>
                  <a:pt x="25968" y="410117"/>
                  <a:pt x="42997" y="393120"/>
                  <a:pt x="64003" y="393120"/>
                </a:cubicBezTo>
                <a:close/>
                <a:moveTo>
                  <a:pt x="454971" y="198500"/>
                </a:moveTo>
                <a:cubicBezTo>
                  <a:pt x="538806" y="198500"/>
                  <a:pt x="606580" y="266246"/>
                  <a:pt x="606580" y="349933"/>
                </a:cubicBezTo>
                <a:lnTo>
                  <a:pt x="303361" y="349933"/>
                </a:lnTo>
                <a:cubicBezTo>
                  <a:pt x="303361" y="266246"/>
                  <a:pt x="371135" y="198500"/>
                  <a:pt x="454971" y="198500"/>
                </a:cubicBezTo>
                <a:close/>
                <a:moveTo>
                  <a:pt x="214636" y="68682"/>
                </a:moveTo>
                <a:cubicBezTo>
                  <a:pt x="207952" y="68682"/>
                  <a:pt x="202103" y="74058"/>
                  <a:pt x="202103" y="81195"/>
                </a:cubicBezTo>
                <a:cubicBezTo>
                  <a:pt x="202103" y="88332"/>
                  <a:pt x="207952" y="93708"/>
                  <a:pt x="214636" y="93708"/>
                </a:cubicBezTo>
                <a:lnTo>
                  <a:pt x="220949" y="93708"/>
                </a:lnTo>
                <a:cubicBezTo>
                  <a:pt x="228097" y="93708"/>
                  <a:pt x="233482" y="88332"/>
                  <a:pt x="233482" y="81195"/>
                </a:cubicBezTo>
                <a:cubicBezTo>
                  <a:pt x="233482" y="74058"/>
                  <a:pt x="227633" y="68682"/>
                  <a:pt x="220949" y="68682"/>
                </a:cubicBezTo>
                <a:close/>
                <a:moveTo>
                  <a:pt x="136190" y="68219"/>
                </a:moveTo>
                <a:cubicBezTo>
                  <a:pt x="128949" y="68219"/>
                  <a:pt x="123657" y="73502"/>
                  <a:pt x="123657" y="80732"/>
                </a:cubicBezTo>
                <a:cubicBezTo>
                  <a:pt x="123657" y="87869"/>
                  <a:pt x="129506" y="93152"/>
                  <a:pt x="136190" y="93152"/>
                </a:cubicBezTo>
                <a:lnTo>
                  <a:pt x="142503" y="93152"/>
                </a:lnTo>
                <a:cubicBezTo>
                  <a:pt x="149280" y="93152"/>
                  <a:pt x="154943" y="87961"/>
                  <a:pt x="154943" y="80732"/>
                </a:cubicBezTo>
                <a:cubicBezTo>
                  <a:pt x="154943" y="73502"/>
                  <a:pt x="149187" y="68219"/>
                  <a:pt x="142503" y="68219"/>
                </a:cubicBezTo>
                <a:close/>
                <a:moveTo>
                  <a:pt x="58208" y="68219"/>
                </a:moveTo>
                <a:cubicBezTo>
                  <a:pt x="50967" y="68219"/>
                  <a:pt x="45675" y="73502"/>
                  <a:pt x="45675" y="80732"/>
                </a:cubicBezTo>
                <a:cubicBezTo>
                  <a:pt x="45675" y="87869"/>
                  <a:pt x="51524" y="93152"/>
                  <a:pt x="58208" y="93152"/>
                </a:cubicBezTo>
                <a:lnTo>
                  <a:pt x="64521" y="93152"/>
                </a:lnTo>
                <a:cubicBezTo>
                  <a:pt x="71298" y="93152"/>
                  <a:pt x="76961" y="87961"/>
                  <a:pt x="76961" y="80732"/>
                </a:cubicBezTo>
                <a:cubicBezTo>
                  <a:pt x="76961" y="73502"/>
                  <a:pt x="71205" y="68219"/>
                  <a:pt x="64521" y="68219"/>
                </a:cubicBezTo>
                <a:close/>
                <a:moveTo>
                  <a:pt x="454935" y="42339"/>
                </a:moveTo>
                <a:cubicBezTo>
                  <a:pt x="490010" y="42339"/>
                  <a:pt x="518444" y="70725"/>
                  <a:pt x="518444" y="105742"/>
                </a:cubicBezTo>
                <a:cubicBezTo>
                  <a:pt x="518444" y="140759"/>
                  <a:pt x="490010" y="169145"/>
                  <a:pt x="454935" y="169145"/>
                </a:cubicBezTo>
                <a:cubicBezTo>
                  <a:pt x="419860" y="169145"/>
                  <a:pt x="391426" y="140759"/>
                  <a:pt x="391426" y="105742"/>
                </a:cubicBezTo>
                <a:cubicBezTo>
                  <a:pt x="391426" y="70725"/>
                  <a:pt x="419860" y="42339"/>
                  <a:pt x="454935" y="42339"/>
                </a:cubicBezTo>
                <a:close/>
                <a:moveTo>
                  <a:pt x="0" y="0"/>
                </a:moveTo>
                <a:lnTo>
                  <a:pt x="279157" y="0"/>
                </a:lnTo>
                <a:lnTo>
                  <a:pt x="279157" y="161927"/>
                </a:lnTo>
                <a:lnTo>
                  <a:pt x="240630" y="161927"/>
                </a:lnTo>
                <a:lnTo>
                  <a:pt x="240630" y="222916"/>
                </a:lnTo>
                <a:lnTo>
                  <a:pt x="176667" y="162020"/>
                </a:lnTo>
                <a:lnTo>
                  <a:pt x="0" y="162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387479"/>
            <a:ext cx="12192000" cy="6470521"/>
            <a:chOff x="0" y="387479"/>
            <a:chExt cx="12192000" cy="6470521"/>
          </a:xfrm>
        </p:grpSpPr>
        <p:sp>
          <p:nvSpPr>
            <p:cNvPr id="3" name="矩形 2"/>
            <p:cNvSpPr/>
            <p:nvPr/>
          </p:nvSpPr>
          <p:spPr>
            <a:xfrm>
              <a:off x="0" y="1273143"/>
              <a:ext cx="12192000" cy="5584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547798" y="387479"/>
              <a:ext cx="305142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工作展示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4236148" y="387479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7619770" y="432860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18" y="2171027"/>
            <a:ext cx="3071972" cy="204814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748790" y="2201545"/>
            <a:ext cx="5501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七、监督保障情况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88490" y="3009900"/>
            <a:ext cx="53587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强化组织领导。根据机关人员调整情况及时调整市供销社政务公开领导小组，建立健全工作规则，统筹推进、指导、协调、监督政务公开工作，确保工作有人抓、事情有人干、经费有保障。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387479"/>
            <a:ext cx="12192000" cy="6470521"/>
            <a:chOff x="0" y="387479"/>
            <a:chExt cx="12192000" cy="6470521"/>
          </a:xfrm>
        </p:grpSpPr>
        <p:sp>
          <p:nvSpPr>
            <p:cNvPr id="3" name="矩形 2"/>
            <p:cNvSpPr/>
            <p:nvPr/>
          </p:nvSpPr>
          <p:spPr>
            <a:xfrm>
              <a:off x="0" y="1273143"/>
              <a:ext cx="12192000" cy="5584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547798" y="387479"/>
              <a:ext cx="305142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工作展示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4236148" y="387479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7619770" y="432860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18" y="2171027"/>
            <a:ext cx="3071972" cy="204814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817370" y="2171065"/>
            <a:ext cx="5501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八、存在的主要问题及改进情况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88490" y="3009900"/>
            <a:ext cx="535876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2020年，政府信息公开工作取得了一定的工作成效，但仍存在一些不容忽视的问题，主要表现在：一是人员调整，新到岗工作人员对政府信息的相关要求、规定不熟悉，工作水平亟待提高；二是日常性报送的政务信息类型单一，数量少，信息的采用率不高。针对存在的问题，下一年度市供销社将加大信息上报，建立一支相对稳定、务实高效的信息队伍。加强部门间的衔接与协调，确保高效、有序推进市供销社政务信息公开工作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387479"/>
            <a:ext cx="12192000" cy="6470521"/>
            <a:chOff x="0" y="387479"/>
            <a:chExt cx="12192000" cy="6470521"/>
          </a:xfrm>
        </p:grpSpPr>
        <p:sp>
          <p:nvSpPr>
            <p:cNvPr id="3" name="矩形 2"/>
            <p:cNvSpPr/>
            <p:nvPr/>
          </p:nvSpPr>
          <p:spPr>
            <a:xfrm>
              <a:off x="0" y="1273143"/>
              <a:ext cx="12192000" cy="5584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547798" y="387479"/>
              <a:ext cx="305142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工作展示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4236148" y="387479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7619770" y="432860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18" y="2171027"/>
            <a:ext cx="3071972" cy="204814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817370" y="2171065"/>
            <a:ext cx="5501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九、其他需要报告的事项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88490" y="3009900"/>
            <a:ext cx="5358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无。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73143"/>
            <a:ext cx="12192000" cy="5584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236148" y="387479"/>
            <a:ext cx="3702121" cy="583565"/>
            <a:chOff x="592475" y="688368"/>
            <a:chExt cx="3702121" cy="583565"/>
          </a:xfrm>
        </p:grpSpPr>
        <p:sp>
          <p:nvSpPr>
            <p:cNvPr id="4" name="文本框 3"/>
            <p:cNvSpPr txBox="1"/>
            <p:nvPr/>
          </p:nvSpPr>
          <p:spPr>
            <a:xfrm>
              <a:off x="904125" y="688368"/>
              <a:ext cx="305142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工作描述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592475" y="688368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3976097" y="733749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32210" r="4181" b="33483"/>
          <a:stretch>
            <a:fillRect/>
          </a:stretch>
        </p:blipFill>
        <p:spPr>
          <a:xfrm>
            <a:off x="592475" y="1759558"/>
            <a:ext cx="11089774" cy="278848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149090" y="4803775"/>
            <a:ext cx="3912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政府信息公开工作年度报告</a:t>
            </a:r>
            <a:endParaRPr lang="zh-CN" altLang="en-US" sz="2400" b="1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7865" y="5240020"/>
            <a:ext cx="10885170" cy="10147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ClrTx/>
              <a:buSzTx/>
              <a:buFontTx/>
            </a:pPr>
            <a:r>
              <a:rPr lang="en-US" altLang="zh-CN" sz="1200" dirty="0">
                <a:solidFill>
                  <a:sysClr val="windowText" lastClr="000000"/>
                </a:solidFill>
                <a:latin typeface="+mn-ea"/>
              </a:rPr>
              <a:t>  </a:t>
            </a:r>
            <a:r>
              <a:rPr lang="zh-CN" altLang="en-US" sz="2000" b="1" dirty="0">
                <a:solidFill>
                  <a:srgbClr val="0C52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本报告内容包括总体情况、主动公开政府信息情况、收到和处理政府信息公开申请情况、政府信息公开行政复议和行政诉讼情况、政府信息管理情况、平台建设情况、监督保障情况、存在的主要问题及改进情况、其他需要报告的事项等内容。</a:t>
            </a:r>
            <a:endParaRPr lang="zh-CN" altLang="en-US" sz="2000" b="1" dirty="0">
              <a:solidFill>
                <a:srgbClr val="0C52C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509752" y="4950372"/>
            <a:ext cx="942035" cy="1397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10740213" y="4950372"/>
            <a:ext cx="942035" cy="1397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73143"/>
            <a:ext cx="12192000" cy="5584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47798" y="387479"/>
            <a:ext cx="3051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工作展示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4236148" y="387479"/>
            <a:ext cx="318499" cy="4940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7619770" y="432860"/>
            <a:ext cx="318499" cy="4940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5303895" y="3284561"/>
            <a:ext cx="1584206" cy="1584206"/>
          </a:xfrm>
          <a:prstGeom prst="ellipse">
            <a:avLst/>
          </a:prstGeom>
          <a:solidFill>
            <a:srgbClr val="0B63D4">
              <a:alpha val="3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399924" y="3380589"/>
            <a:ext cx="1392150" cy="1392150"/>
          </a:xfrm>
          <a:prstGeom prst="ellipse">
            <a:avLst/>
          </a:prstGeom>
          <a:solidFill>
            <a:srgbClr val="0B63D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A-图片 16-12282"/>
          <p:cNvPicPr/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r="694"/>
          <a:stretch>
            <a:fillRect/>
          </a:stretch>
        </p:blipFill>
        <p:spPr>
          <a:xfrm>
            <a:off x="5473985" y="3471396"/>
            <a:ext cx="1244030" cy="1210536"/>
          </a:xfrm>
          <a:prstGeom prst="ellipse">
            <a:avLst/>
          </a:prstGeom>
          <a:solidFill>
            <a:srgbClr val="0B63D4"/>
          </a:solidFill>
          <a:ln>
            <a:noFill/>
          </a:ln>
        </p:spPr>
      </p:pic>
      <p:sp>
        <p:nvSpPr>
          <p:cNvPr id="14" name="TextBox 22"/>
          <p:cNvSpPr txBox="1"/>
          <p:nvPr/>
        </p:nvSpPr>
        <p:spPr>
          <a:xfrm>
            <a:off x="7253347" y="2324372"/>
            <a:ext cx="3316596" cy="3987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H</a:t>
            </a:r>
            <a:r>
              <a:rPr lang="en-US" altLang="zh-CN" sz="2000" b="1" dirty="0">
                <a:solidFill>
                  <a:srgbClr val="0C52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6.平台建设情况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y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67880" y="1958975"/>
            <a:ext cx="2933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C52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5.政府信息管理情况</a:t>
            </a:r>
            <a:endParaRPr lang="en-US" altLang="zh-CN" sz="2000" b="1" dirty="0">
              <a:solidFill>
                <a:srgbClr val="0C52C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7718425" y="3776980"/>
            <a:ext cx="3931285" cy="6451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zh-CN" sz="2000" b="1" dirty="0">
                <a:solidFill>
                  <a:srgbClr val="0C52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8.存在的主要问题及改进情况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victhat your company is providing currently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20000" y="3368040"/>
            <a:ext cx="2480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0C52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7.监督保障情况</a:t>
            </a:r>
            <a:endParaRPr lang="en-US" altLang="zh-CN" sz="2000" b="1" dirty="0">
              <a:solidFill>
                <a:srgbClr val="0C52C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7253347" y="5282524"/>
            <a:ext cx="3316596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Here you need to add some brief about the service that your company is providing currently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167880" y="4882515"/>
            <a:ext cx="3815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C52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9.其他需要报告的事项</a:t>
            </a:r>
            <a:endParaRPr lang="en-US" altLang="zh-CN" sz="2000" b="1" dirty="0">
              <a:solidFill>
                <a:srgbClr val="0C52C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2109470" y="2324100"/>
            <a:ext cx="3124200" cy="398780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lvl="0" algn="dist">
              <a:buClrTx/>
              <a:buSzTx/>
              <a:buFontTx/>
            </a:pPr>
            <a:r>
              <a:rPr lang="en-US" altLang="zh-CN" sz="2000" b="1" dirty="0">
                <a:solidFill>
                  <a:srgbClr val="0C52C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en-US" altLang="zh-CN" sz="2000" b="1" dirty="0">
                <a:solidFill>
                  <a:srgbClr val="0C52C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000" b="1" dirty="0">
                <a:solidFill>
                  <a:srgbClr val="0C52CB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主动公开政府信息情况</a:t>
            </a:r>
            <a:endParaRPr lang="zh-CN" altLang="en-US" sz="2000" b="1" dirty="0">
              <a:solidFill>
                <a:srgbClr val="0C52CB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760345" y="1958975"/>
            <a:ext cx="2310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0C52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b="1" dirty="0">
                <a:solidFill>
                  <a:srgbClr val="0C52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总体情况</a:t>
            </a:r>
            <a:endParaRPr lang="zh-CN" altLang="en-US" sz="2000" b="1" dirty="0">
              <a:solidFill>
                <a:srgbClr val="0C52C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25"/>
          <p:cNvSpPr txBox="1"/>
          <p:nvPr/>
        </p:nvSpPr>
        <p:spPr>
          <a:xfrm>
            <a:off x="984610" y="3776706"/>
            <a:ext cx="348922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Here you need to add some brief about the service that your company is providing currently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78890" y="3388995"/>
            <a:ext cx="31889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C52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000" b="1" dirty="0">
                <a:solidFill>
                  <a:srgbClr val="0C52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收到和处理政府信息公开申请情况</a:t>
            </a:r>
            <a:endParaRPr lang="zh-CN" altLang="en-US" sz="2000" b="1" dirty="0">
              <a:solidFill>
                <a:srgbClr val="0C52C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25"/>
          <p:cNvSpPr txBox="1"/>
          <p:nvPr/>
        </p:nvSpPr>
        <p:spPr>
          <a:xfrm>
            <a:off x="1566247" y="5282524"/>
            <a:ext cx="3489221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Here you need to add some brief about the service that your company is providing currently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8925" y="4882515"/>
            <a:ext cx="5015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solidFill>
                  <a:srgbClr val="0C52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000" b="1" dirty="0">
                <a:solidFill>
                  <a:srgbClr val="0C52CB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政府信息公开行政复议、行政诉讼情况</a:t>
            </a:r>
            <a:endParaRPr lang="zh-CN" altLang="en-US" sz="2000" b="1" dirty="0">
              <a:solidFill>
                <a:srgbClr val="0C52CB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387479"/>
            <a:ext cx="12192000" cy="6470521"/>
            <a:chOff x="0" y="387479"/>
            <a:chExt cx="12192000" cy="6470521"/>
          </a:xfrm>
        </p:grpSpPr>
        <p:sp>
          <p:nvSpPr>
            <p:cNvPr id="3" name="矩形 2"/>
            <p:cNvSpPr/>
            <p:nvPr/>
          </p:nvSpPr>
          <p:spPr>
            <a:xfrm>
              <a:off x="0" y="1273143"/>
              <a:ext cx="12192000" cy="5584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547798" y="387479"/>
              <a:ext cx="305142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工作展示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4236148" y="387479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7619770" y="432860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74" y="2201726"/>
            <a:ext cx="3071972" cy="204814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18" y="2171027"/>
            <a:ext cx="3071972" cy="204814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796155" y="2201545"/>
            <a:ext cx="2453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一、总体情况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945117" y="3009662"/>
            <a:ext cx="23017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2020年，市供销社深入贯彻落实新修订的《条例》和国家、省关于政务公开工作的系列部署，不断加大公开力度、深化公开内容、拓展公开渠道、提升公开实效，全面推进决策、执行、管理、服务、结果“五公开”，政务公开工作质量效益稳步提升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387479"/>
            <a:ext cx="12192000" cy="6470521"/>
            <a:chOff x="0" y="387479"/>
            <a:chExt cx="12192000" cy="6470521"/>
          </a:xfrm>
        </p:grpSpPr>
        <p:sp>
          <p:nvSpPr>
            <p:cNvPr id="3" name="矩形 2"/>
            <p:cNvSpPr/>
            <p:nvPr/>
          </p:nvSpPr>
          <p:spPr>
            <a:xfrm>
              <a:off x="0" y="1273143"/>
              <a:ext cx="12192000" cy="5584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547798" y="387479"/>
              <a:ext cx="305142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工作展示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4236148" y="387479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7619770" y="432860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1839595" y="2201545"/>
            <a:ext cx="5410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二、主动公开政府信息情况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960880" y="2955925"/>
          <a:ext cx="7214235" cy="331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3520"/>
                <a:gridCol w="1660525"/>
                <a:gridCol w="1116330"/>
                <a:gridCol w="1673860"/>
              </a:tblGrid>
              <a:tr h="154940"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第二十条第（一）项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本年新制作数量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本年新公开数量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对外公开总数量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规章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9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规范性文件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第二十条第（五）项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79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处理决定数量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其他对外管理服务事项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30"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第二十条第（六）项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79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处理决定数量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行政处罚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行政强制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940"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第二十条第（八）项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79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上一年项目数量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本年增/减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39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行政事业性收费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 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4940"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第二十条第（九）项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79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采购项目数量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采购总金额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33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政府集中采购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387479"/>
            <a:ext cx="12192000" cy="6470521"/>
            <a:chOff x="0" y="387479"/>
            <a:chExt cx="12192000" cy="6470521"/>
          </a:xfrm>
        </p:grpSpPr>
        <p:sp>
          <p:nvSpPr>
            <p:cNvPr id="3" name="矩形 2"/>
            <p:cNvSpPr/>
            <p:nvPr/>
          </p:nvSpPr>
          <p:spPr>
            <a:xfrm>
              <a:off x="0" y="1273143"/>
              <a:ext cx="12192000" cy="5584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547798" y="387479"/>
              <a:ext cx="305142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工作展示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4236148" y="387479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7619770" y="432860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1839595" y="2201545"/>
            <a:ext cx="3350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三、收到和处理政府信息公开申请情况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401945" y="1388745"/>
          <a:ext cx="4195445" cy="5433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060"/>
                <a:gridCol w="477520"/>
                <a:gridCol w="882650"/>
                <a:gridCol w="369570"/>
                <a:gridCol w="344805"/>
                <a:gridCol w="345440"/>
                <a:gridCol w="369570"/>
                <a:gridCol w="430530"/>
                <a:gridCol w="329565"/>
                <a:gridCol w="292735"/>
              </a:tblGrid>
              <a:tr h="19939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（本列数据的勾稽关系为：第一项加第二项之和，等于第三项加第四项之和）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申请人情况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4625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自然人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法人或其他组织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615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商业企业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科研机构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社会公益组织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法律服务机构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一、本年新收政府信息公开申请数量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二、上年结转政府信息公开申请数量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8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三、本年度办理结果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（一）予以公开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（二）部分公开（区分处理的，只计这一情形，不计其他情形）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（三）不予公开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1.属于国家秘密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2.其他法律行政法规禁止公开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9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3.危及“三安全一稳定”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3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4.保护第三方合法权益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9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5.属于三类内部事务信息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9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6.属于四类过程性信息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7.属于行政执法案卷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3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8.属于行政查询事项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6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（四）无法提供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1.本机关不掌握相关政府信息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2.没有现成信息需要另行制作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9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3.补正后申请内容仍不明确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6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（五）不予处理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1.信访举报投诉类申请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2.重复申请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3.要求提供公开出版物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3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4.无正当理由大量反复申请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5.要求行政机关确认或重新出具已获取信息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（六）其他处理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（七）总计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四、结转下年度继续办理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5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387479"/>
            <a:ext cx="12192000" cy="6470521"/>
            <a:chOff x="0" y="387479"/>
            <a:chExt cx="12192000" cy="6470521"/>
          </a:xfrm>
        </p:grpSpPr>
        <p:sp>
          <p:nvSpPr>
            <p:cNvPr id="3" name="矩形 2"/>
            <p:cNvSpPr/>
            <p:nvPr/>
          </p:nvSpPr>
          <p:spPr>
            <a:xfrm>
              <a:off x="0" y="1273143"/>
              <a:ext cx="12192000" cy="5584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547798" y="387479"/>
              <a:ext cx="305142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工作展示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4236148" y="387479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7619770" y="432860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1839595" y="2201545"/>
            <a:ext cx="6098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四、政府信息公开行政复议、行政诉讼情况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953895" y="3032125"/>
          <a:ext cx="7004685" cy="2742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090"/>
                <a:gridCol w="466090"/>
                <a:gridCol w="466090"/>
                <a:gridCol w="466725"/>
                <a:gridCol w="512445"/>
                <a:gridCol w="431800"/>
                <a:gridCol w="466090"/>
                <a:gridCol w="466090"/>
                <a:gridCol w="466090"/>
                <a:gridCol w="466090"/>
                <a:gridCol w="466090"/>
                <a:gridCol w="466725"/>
                <a:gridCol w="466090"/>
                <a:gridCol w="466090"/>
                <a:gridCol w="466090"/>
              </a:tblGrid>
              <a:tr h="39179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行政复议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行政诉讼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9179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未经复议直接起诉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复议后起诉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671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结果维持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结果纠正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其他结果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尚未审结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7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387479"/>
            <a:ext cx="12192000" cy="6470521"/>
            <a:chOff x="0" y="387479"/>
            <a:chExt cx="12192000" cy="6470521"/>
          </a:xfrm>
        </p:grpSpPr>
        <p:sp>
          <p:nvSpPr>
            <p:cNvPr id="3" name="矩形 2"/>
            <p:cNvSpPr/>
            <p:nvPr/>
          </p:nvSpPr>
          <p:spPr>
            <a:xfrm>
              <a:off x="0" y="1273143"/>
              <a:ext cx="12192000" cy="5584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547798" y="387479"/>
              <a:ext cx="305142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工作展示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4236148" y="387479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7619770" y="432860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18" y="2171027"/>
            <a:ext cx="3071972" cy="204814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748790" y="2201545"/>
            <a:ext cx="5501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五、政府信息管理情况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88490" y="3009900"/>
            <a:ext cx="53587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持续规范已公开政府信息管理。依托政府门户网站政务公开专栏集中发布各类信息，政府信息公开目录、指南、年度报告等均可通过政府网站查阅。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387479"/>
            <a:ext cx="12192000" cy="6470521"/>
            <a:chOff x="0" y="387479"/>
            <a:chExt cx="12192000" cy="6470521"/>
          </a:xfrm>
        </p:grpSpPr>
        <p:sp>
          <p:nvSpPr>
            <p:cNvPr id="3" name="矩形 2"/>
            <p:cNvSpPr/>
            <p:nvPr/>
          </p:nvSpPr>
          <p:spPr>
            <a:xfrm>
              <a:off x="0" y="1273143"/>
              <a:ext cx="12192000" cy="5584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547798" y="387479"/>
              <a:ext cx="305142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工作展示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4236148" y="387479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7619770" y="432860"/>
              <a:ext cx="318499" cy="494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18" y="2171027"/>
            <a:ext cx="3071972" cy="204814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748790" y="2201545"/>
            <a:ext cx="5501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六、平台建设情况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88490" y="3009900"/>
            <a:ext cx="53587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一是持续规范管理纳入政府网站群管理的市供销合作社门户网站，及时发布工作动态、政务公开类信息。二是积极开通微信公众号，推进政务新媒体建设。公众号充分发挥政务新媒体传播速度快、受众面广等优势，主要围绕供销合作社业务工作发布动态咨询、政策文件等内容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ICON" val="#138277;"/>
</p:tagLst>
</file>

<file path=ppt/tags/tag2.xml><?xml version="1.0" encoding="utf-8"?>
<p:tagLst xmlns:p="http://schemas.openxmlformats.org/presentationml/2006/main">
  <p:tag name="PA" val="v5.2.11"/>
  <p:tag name="RESOURCELIBID_SHAPE" val="12282"/>
  <p:tag name="RESOURCELIB_SHAPETYPE" val="5"/>
</p:tagLst>
</file>

<file path=ppt/tags/tag3.xml><?xml version="1.0" encoding="utf-8"?>
<p:tagLst xmlns:p="http://schemas.openxmlformats.org/presentationml/2006/main">
  <p:tag name="KSO_WM_UNIT_TABLE_BEAUTIFY" val="smartTable{6b0994af-d00a-4d22-9b90-0b2b00412125}"/>
  <p:tag name="TABLE_ENDDRAG_ORIGIN_RECT" val="568*260"/>
  <p:tag name="TABLE_ENDDRAG_RECT" val="154*232*568*260"/>
</p:tagLst>
</file>

<file path=ppt/tags/tag4.xml><?xml version="1.0" encoding="utf-8"?>
<p:tagLst xmlns:p="http://schemas.openxmlformats.org/presentationml/2006/main">
  <p:tag name="KSO_WM_UNIT_TABLE_BEAUTIFY" val="smartTable{4c7e5b44-d387-4b22-920b-dfe632d254a6}"/>
  <p:tag name="TABLE_ENDDRAG_ORIGIN_RECT" val="330*427"/>
  <p:tag name="TABLE_ENDDRAG_RECT" val="425*109*330*427"/>
</p:tagLst>
</file>

<file path=ppt/tags/tag5.xml><?xml version="1.0" encoding="utf-8"?>
<p:tagLst xmlns:p="http://schemas.openxmlformats.org/presentationml/2006/main">
  <p:tag name="KSO_WM_UNIT_TABLE_BEAUTIFY" val="smartTable{b2d1385f-9b57-4966-8b49-0e3564367e34}"/>
  <p:tag name="TABLE_ENDDRAG_ORIGIN_RECT" val="551*215"/>
  <p:tag name="TABLE_ENDDRAG_RECT" val="153*238*551*21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2727</Words>
  <Application>WPS 演示</Application>
  <PresentationFormat>宽屏</PresentationFormat>
  <Paragraphs>871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楷体</vt:lpstr>
      <vt:lpstr>Bahnschrift</vt:lpstr>
      <vt:lpstr>Vrinda</vt:lpstr>
      <vt:lpstr>思源宋体 CN Heavy</vt:lpstr>
      <vt:lpstr>Tw Cen MT</vt:lpstr>
      <vt:lpstr>NumberOnly</vt:lpstr>
      <vt:lpstr>微软雅黑</vt:lpstr>
      <vt:lpstr>等线</vt:lpstr>
      <vt:lpstr>等线 Light</vt:lpstr>
      <vt:lpstr>Calibri</vt:lpstr>
      <vt:lpstr>Segoe UI</vt:lpstr>
      <vt:lpstr>Arial Unicode MS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乔 鑫</dc:creator>
  <cp:lastModifiedBy>治国</cp:lastModifiedBy>
  <cp:revision>23</cp:revision>
  <dcterms:created xsi:type="dcterms:W3CDTF">2021-03-22T13:29:00Z</dcterms:created>
  <dcterms:modified xsi:type="dcterms:W3CDTF">2021-10-21T09:37:20Z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KSOTemplateUUID">
    <vt:lpwstr>v1.0_mb_bNJ1FwibkbKoQPk1sqK2Zw==</vt:lpwstr>
  </property>
  <property fmtid="{D5CDD505-2E9C-101B-9397-08002B2CF9AE}" pid="4" name="ICV">
    <vt:lpwstr>4B34906EE7F446C0A48FB8FC17501339</vt:lpwstr>
  </property>
</Properties>
</file>