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3" r:id="rId9"/>
    <p:sldId id="303" r:id="rId10"/>
    <p:sldId id="324" r:id="rId11"/>
    <p:sldId id="298" r:id="rId12"/>
    <p:sldId id="279" r:id="rId13"/>
    <p:sldId id="327" r:id="rId14"/>
    <p:sldId id="270" r:id="rId15"/>
    <p:sldId id="328" r:id="rId16"/>
    <p:sldId id="300" r:id="rId17"/>
    <p:sldId id="332" r:id="rId18"/>
    <p:sldId id="329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44" y="-96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30789A1-19DC-4225-B036-7D14BA34091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93675CD9-0AF4-49F5-801B-38858D46EAA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950" y="25908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475" y="12954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1"/>
          <p:cNvPicPr>
            <a:picLocks noChangeAspect="1"/>
          </p:cNvPicPr>
          <p:nvPr userDrawn="1"/>
        </p:nvPicPr>
        <p:blipFill>
          <a:blip r:embed="rId5"/>
          <a:srcRect l="8478" r="57239" b="35110"/>
          <a:stretch>
            <a:fillRect/>
          </a:stretch>
        </p:blipFill>
        <p:spPr>
          <a:xfrm>
            <a:off x="0" y="1230313"/>
            <a:ext cx="41878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"/>
          <p:cNvPicPr>
            <a:picLocks noChangeAspect="1"/>
          </p:cNvPicPr>
          <p:nvPr userDrawn="1"/>
        </p:nvPicPr>
        <p:blipFill>
          <a:blip r:embed="rId6"/>
          <a:srcRect l="56708"/>
          <a:stretch>
            <a:fillRect/>
          </a:stretch>
        </p:blipFill>
        <p:spPr>
          <a:xfrm>
            <a:off x="5932488" y="388938"/>
            <a:ext cx="506571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2"/>
          <p:cNvPicPr>
            <a:picLocks noChangeAspect="1"/>
          </p:cNvPicPr>
          <p:nvPr userDrawn="1"/>
        </p:nvPicPr>
        <p:blipFill>
          <a:blip r:embed="rId7"/>
          <a:srcRect t="-2" r="62125" b="46967"/>
          <a:stretch>
            <a:fillRect/>
          </a:stretch>
        </p:blipFill>
        <p:spPr>
          <a:xfrm>
            <a:off x="-6350" y="-4762"/>
            <a:ext cx="506571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420938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0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50" y="25908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475" y="12954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1"/>
          <p:cNvPicPr>
            <a:picLocks noChangeAspect="1"/>
          </p:cNvPicPr>
          <p:nvPr userDrawn="1"/>
        </p:nvPicPr>
        <p:blipFill>
          <a:blip r:embed="rId6"/>
          <a:srcRect l="8478" r="57239" b="35110"/>
          <a:stretch>
            <a:fillRect/>
          </a:stretch>
        </p:blipFill>
        <p:spPr>
          <a:xfrm>
            <a:off x="0" y="1230313"/>
            <a:ext cx="41878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0"/>
          <p:cNvPicPr>
            <a:picLocks noChangeAspect="1"/>
          </p:cNvPicPr>
          <p:nvPr userDrawn="1"/>
        </p:nvPicPr>
        <p:blipFill>
          <a:blip r:embed="rId7"/>
          <a:srcRect l="56708"/>
          <a:stretch>
            <a:fillRect/>
          </a:stretch>
        </p:blipFill>
        <p:spPr>
          <a:xfrm>
            <a:off x="5932488" y="388938"/>
            <a:ext cx="506571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2"/>
          <p:cNvPicPr>
            <a:picLocks noChangeAspect="1"/>
          </p:cNvPicPr>
          <p:nvPr userDrawn="1"/>
        </p:nvPicPr>
        <p:blipFill>
          <a:blip r:embed="rId8"/>
          <a:srcRect t="-2" r="62125" b="46967"/>
          <a:stretch>
            <a:fillRect/>
          </a:stretch>
        </p:blipFill>
        <p:spPr>
          <a:xfrm>
            <a:off x="-6350" y="-4762"/>
            <a:ext cx="506571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2420938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/>
          <p:cNvPicPr>
            <a:picLocks noChangeAspect="1"/>
          </p:cNvPicPr>
          <p:nvPr userDrawn="1"/>
        </p:nvPicPr>
        <p:blipFill>
          <a:blip r:embed="rId2"/>
          <a:srcRect t="41814" r="41103" b="-2429"/>
          <a:stretch>
            <a:fillRect/>
          </a:stretch>
        </p:blipFill>
        <p:spPr>
          <a:xfrm>
            <a:off x="2387600" y="3892550"/>
            <a:ext cx="8288338" cy="310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1269" name="图片 7"/>
          <p:cNvPicPr>
            <a:picLocks noChangeAspect="1"/>
          </p:cNvPicPr>
          <p:nvPr userDrawn="1"/>
        </p:nvPicPr>
        <p:blipFill>
          <a:blip r:embed="rId3"/>
          <a:srcRect t="-2" r="62125" b="46967"/>
          <a:stretch>
            <a:fillRect/>
          </a:stretch>
        </p:blipFill>
        <p:spPr>
          <a:xfrm>
            <a:off x="0" y="-19050"/>
            <a:ext cx="5067300" cy="258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8"/>
          <p:cNvPicPr>
            <a:picLocks noChangeAspect="1"/>
          </p:cNvPicPr>
          <p:nvPr userDrawn="1"/>
        </p:nvPicPr>
        <p:blipFill>
          <a:blip r:embed="rId4"/>
          <a:srcRect t="59811"/>
          <a:stretch>
            <a:fillRect/>
          </a:stretch>
        </p:blipFill>
        <p:spPr>
          <a:xfrm>
            <a:off x="0" y="5072063"/>
            <a:ext cx="1219200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9"/>
          <p:cNvPicPr>
            <a:picLocks noChangeAspect="1"/>
          </p:cNvPicPr>
          <p:nvPr userDrawn="1"/>
        </p:nvPicPr>
        <p:blipFill>
          <a:blip r:embed="rId5"/>
          <a:srcRect l="56708"/>
          <a:stretch>
            <a:fillRect/>
          </a:stretch>
        </p:blipFill>
        <p:spPr>
          <a:xfrm>
            <a:off x="7270750" y="-19050"/>
            <a:ext cx="50673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5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444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14588"/>
            <a:ext cx="12190413" cy="444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37627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7613" y="1349375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1375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0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>
            <a:off x="-107950" y="4011613"/>
            <a:ext cx="5397500" cy="284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3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 flipH="1">
            <a:off x="6607175" y="4011613"/>
            <a:ext cx="5664200" cy="284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71500" y="720725"/>
            <a:ext cx="11188700" cy="573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1143000" y="1117600"/>
            <a:ext cx="10045700" cy="5019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388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350" y="2286000"/>
            <a:ext cx="11499850" cy="419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Tm="600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5.xml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05815" y="1998028"/>
            <a:ext cx="1130776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trike="noStrike" kern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济宁市民航事业发展中心</a:t>
            </a:r>
            <a:endParaRPr lang="zh-CN" altLang="en-US" sz="7500" b="1" strike="noStrike" kern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202</a:t>
            </a:r>
            <a:r>
              <a:rPr lang="en-US" altLang="zh-CN" sz="6600" b="1" strike="noStrike" kern="0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4</a:t>
            </a:r>
            <a:r>
              <a:rPr lang="zh-CN" altLang="en-US" sz="6600" b="1" strike="noStrike" kern="0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</a:t>
            </a:r>
            <a:r>
              <a:rPr lang="zh-CN" altLang="en-US" sz="6600" b="1" strike="noStrike" kern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政府信息公开工作</a:t>
            </a:r>
            <a:endParaRPr lang="zh-CN" altLang="en-US" sz="6600" b="1" strike="noStrike" kern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年度报告</a:t>
            </a:r>
            <a:endParaRPr lang="zh-CN" altLang="en-US" sz="6600" b="1" strike="noStrike" kern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slow" advTm="5000">
    <p:fade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第三部分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收到和处理政府信息公开申请情况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6870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0012" y="920750"/>
            <a:ext cx="5795962" cy="579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728913" y="3138488"/>
            <a:ext cx="7891462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4256088" y="1193800"/>
          <a:ext cx="3777615" cy="4918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30"/>
                <a:gridCol w="403860"/>
                <a:gridCol w="1233805"/>
                <a:gridCol w="338455"/>
                <a:gridCol w="255905"/>
                <a:gridCol w="253365"/>
                <a:gridCol w="255905"/>
                <a:gridCol w="244475"/>
                <a:gridCol w="240030"/>
                <a:gridCol w="222885"/>
              </a:tblGrid>
              <a:tr h="0">
                <a:tc rowSpan="3"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申请人情况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自然人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法人或其他组织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商业企业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科研机构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社会公益组织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法律服务机构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一、本年新收政府信息公开申请数量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二、上年结转政府信息公开申请数量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三、本年度办理结果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（一）予以公开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（二）部分公开（区分处理的，只计这一情形，不计其他情形）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（三）不予公开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1.属于国家秘密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2.其他法律行政法规禁止公开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3.危及“三安全一稳定”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4.保护第三方合法权益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5.属于三类内部事务信息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6.属于四类过程性信息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7.属于行政执法案卷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8.属于行政查询事项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（四）无法提供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1.本机关不掌握相关政府信息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2.没有现成信息需要另行制作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3.补正后申请内容仍不明确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（五）不予处理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1.信访举报投诉类申请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3.要求提供公开出版物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4.无正当理由大量反复申请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5.要求行政机关确认或重新出具已获取信息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（六）其他处理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3.其他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（七）总计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四、结转下年度继续办理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第四部分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政府信息公开行政复议、行政诉讼情况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0966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/>
        </p:nvGraphicFramePr>
        <p:xfrm>
          <a:off x="3051175" y="4362450"/>
          <a:ext cx="5591175" cy="13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/>
                <a:gridCol w="393700"/>
                <a:gridCol w="381000"/>
                <a:gridCol w="374650"/>
                <a:gridCol w="292100"/>
                <a:gridCol w="412750"/>
                <a:gridCol w="411163"/>
                <a:gridCol w="412750"/>
                <a:gridCol w="403225"/>
                <a:gridCol w="269875"/>
                <a:gridCol w="412750"/>
                <a:gridCol w="412750"/>
                <a:gridCol w="412750"/>
                <a:gridCol w="352425"/>
                <a:gridCol w="258762"/>
              </a:tblGrid>
              <a:tr h="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行政复议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行政诉讼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未经复议直接起诉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复议后起诉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第五部分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存在的主要问题及改进情况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301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4052888"/>
            <a:ext cx="11022012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</a:t>
            </a:r>
            <a:r>
              <a:rPr lang="zh-CN" altLang="en-US" dirty="0" smtClean="0"/>
              <a:t> 过去的一年，政府信息公开工作虽然取得一定成绩，但还存在一些不足，主要表现一是信息公开质量不够高，比如政策解读形式不够丰富，工作的成效和亮点未能及时公布。二是政务信息公开的宣传和培训有待于进一步加强，需进一步提高工作人员信息公开的意识和水平。</a:t>
            </a:r>
            <a:r>
              <a:rPr lang="en-US" altLang="zh-CN" dirty="0" smtClean="0"/>
              <a:t>2025</a:t>
            </a:r>
            <a:r>
              <a:rPr lang="zh-CN" altLang="en-US" dirty="0" smtClean="0"/>
              <a:t>年，市民航中心将进一步加大工作力度，认真落实“公开为常态、不公开为例外”的原则，进一步扩大主动公开范围和丰富公开内容。一是加强政策解读内容建设，丰富解读形式，不断提高政府信息公开工作的质量和水平。二是通过集中学习、个人自学等方式深入学习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中华人民共和国政府信息公开条例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等有关文件精神，进一步提升了干部职工对信息公开工作的理解、认识、衔接、运用和落实能力。</a:t>
            </a:r>
            <a:endParaRPr lang="zh-CN" altLang="en-US" dirty="0" smtClean="0"/>
          </a:p>
          <a:p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</p:cSld>
  <p:clrMapOvr>
    <a:masterClrMapping/>
  </p:clrMapOvr>
  <p:transition spd="slow" advTm="6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5010785" y="402590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655" y="1232853"/>
            <a:ext cx="11309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其他需要报告的事项</a:t>
            </a:r>
            <a:endParaRPr lang="zh-CN" altLang="en-US" sz="2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6396" y="1693545"/>
            <a:ext cx="10447014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8305"/>
            <a:r>
              <a:rPr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（一）依据《政府信息公开信息处理费管理办法》收取信息处理费的情况。</a:t>
            </a:r>
            <a:endParaRPr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</a:t>
            </a:r>
            <a:r>
              <a:rPr lang="en-US"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年济宁市民航事业发展中心无收取信息处理费的情况</a:t>
            </a:r>
            <a:r>
              <a:rPr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（二）落实上级年度政务公开工作要点情况。</a:t>
            </a:r>
            <a:endParaRPr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2024</a:t>
            </a:r>
            <a:r>
              <a:rPr lang="zh-CN" altLang="en-US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，市民航中心对照政务公开工作要点，聚焦群众需求，夯实政务公开基础、提升政策解读质量、深化公开内容、加强规范化建设，严格执行政府信息和政务公开工作有关制度，明确具体工作任务，确保政务公开相关环节有规可依、有章可循，全面提升政务公开质量和实效。 </a:t>
            </a:r>
            <a:endParaRPr lang="zh-CN" altLang="en-US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三）人大代表建议和政协提案办理结果公开情况。</a:t>
            </a:r>
            <a:endParaRPr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</a:t>
            </a:r>
            <a:r>
              <a:rPr lang="en-US"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sz="1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年济宁市民航事业发展中心未收到政协提案</a:t>
            </a:r>
            <a:r>
              <a:rPr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。2023年度未收到人大代表建议提案。</a:t>
            </a:r>
            <a:endParaRPr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(四）年度政务公开工作创新情况。</a:t>
            </a:r>
            <a:endParaRPr sz="1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dirty="0" smtClean="0"/>
              <a:t>      </a:t>
            </a:r>
            <a:r>
              <a:rPr lang="en-US" alt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2024</a:t>
            </a:r>
            <a:r>
              <a:rPr lang="zh-CN" altLang="en-US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中心围绕政务公开工作的要求，高度重视信息公开工作，进一步完善体制机制，进一步加强领导，明确职责，确保信息公开及时准确，进一步扩大民航信息公开的内容和形式，继续推进信息公开工作有序、高效开展，切实保障公众的知情权和监督权，为政务公开工作再上更高台阶做出应有贡献。    </a:t>
            </a:r>
            <a:endParaRPr lang="zh-CN" altLang="en-US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788160" y="3957955"/>
            <a:ext cx="10102215" cy="113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/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1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3957638"/>
            <a:ext cx="11022012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</a:t>
            </a:r>
            <a:endParaRPr 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4535" y="3484563"/>
            <a:ext cx="1130935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endParaRPr lang="en-US" altLang="zh-CN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感谢您对济宁民航事业的关心支持！</a:t>
            </a:r>
            <a:endParaRPr lang="zh-CN" altLang="en-US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2025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月</a:t>
            </a:r>
            <a:r>
              <a:rPr lang="en-US" altLang="zh-CN" sz="2800" b="1" dirty="0" smtClean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24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日</a:t>
            </a:r>
            <a:endParaRPr lang="zh-CN" altLang="en-US" sz="28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/>
        </p:nvPicPr>
        <p:blipFill>
          <a:blip r:embed="rId1"/>
          <a:srcRect t="38062" b="36157"/>
          <a:stretch>
            <a:fillRect/>
          </a:stretch>
        </p:blipFill>
        <p:spPr>
          <a:xfrm>
            <a:off x="2730500" y="173038"/>
            <a:ext cx="685800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833938" y="649288"/>
            <a:ext cx="264795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F2F2F2"/>
                </a:solidFill>
                <a:latin typeface="思源黑体 CN Heavy" pitchFamily="34" charset="-122"/>
                <a:ea typeface="思源黑体 CN Heavy" pitchFamily="34" charset="-122"/>
              </a:rPr>
              <a:t>前 言</a:t>
            </a:r>
            <a:endParaRPr lang="en-US" altLang="zh-CN" sz="3600" b="1" dirty="0">
              <a:solidFill>
                <a:srgbClr val="F2F2F2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1250" y="1514475"/>
            <a:ext cx="9969500" cy="382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275080" y="2421255"/>
            <a:ext cx="964057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</a:t>
            </a:r>
            <a:r>
              <a:rPr lang="zh-CN" altLang="en-US" sz="1600" dirty="0" smtClean="0"/>
              <a:t> 本报告由济宁市民航事业发展中心按照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中华人民共和国政府信息公开条例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（以下简称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条例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）和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中华人民共和国政府信息公开工作年度报告格式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（国办公开办函</a:t>
            </a:r>
            <a:r>
              <a:rPr lang="en-US" altLang="zh-CN" sz="1600" dirty="0" smtClean="0"/>
              <a:t>〔2021〕30</a:t>
            </a:r>
            <a:r>
              <a:rPr lang="zh-CN" altLang="en-US" sz="1600" dirty="0" smtClean="0"/>
              <a:t>号）要求编制。  </a:t>
            </a:r>
            <a:endParaRPr lang="zh-CN" altLang="en-US" sz="1600" dirty="0" smtClean="0"/>
          </a:p>
          <a:p>
            <a:r>
              <a:rPr lang="zh-CN" altLang="en-US" sz="1600" dirty="0" smtClean="0"/>
              <a:t>   本</a:t>
            </a:r>
            <a:r>
              <a:rPr lang="zh-CN" altLang="en-US" sz="1600" dirty="0" smtClean="0"/>
              <a:t>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zh-CN" altLang="en-US" sz="1600" dirty="0" smtClean="0"/>
          </a:p>
          <a:p>
            <a:r>
              <a:rPr lang="zh-CN" altLang="en-US" sz="1600" dirty="0" smtClean="0"/>
              <a:t>   本</a:t>
            </a:r>
            <a:r>
              <a:rPr lang="zh-CN" altLang="en-US" sz="1600" dirty="0" smtClean="0"/>
              <a:t>报告所列数据的统计期限自</a:t>
            </a:r>
            <a:r>
              <a:rPr lang="en-US" altLang="zh-CN" sz="1600" dirty="0" smtClean="0"/>
              <a:t>2024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日起至</a:t>
            </a:r>
            <a:r>
              <a:rPr lang="en-US" altLang="zh-CN" sz="1600" dirty="0" smtClean="0"/>
              <a:t>2024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12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31</a:t>
            </a:r>
            <a:r>
              <a:rPr lang="zh-CN" altLang="en-US" sz="1600" dirty="0" smtClean="0"/>
              <a:t>日止。本报告电子版可在“中国</a:t>
            </a:r>
            <a:r>
              <a:rPr lang="en-US" altLang="zh-CN" sz="1600" dirty="0" smtClean="0"/>
              <a:t>·</a:t>
            </a:r>
            <a:r>
              <a:rPr lang="zh-CN" altLang="en-US" sz="1600" dirty="0" smtClean="0"/>
              <a:t>济宁”政府门户网站（</a:t>
            </a:r>
            <a:r>
              <a:rPr lang="en-US" altLang="zh-CN" sz="1600" dirty="0" smtClean="0"/>
              <a:t>http://www.jining.gov.cn)</a:t>
            </a:r>
            <a:r>
              <a:rPr lang="zh-CN" altLang="en-US" sz="1600" dirty="0" smtClean="0"/>
              <a:t>查阅或下载。如对本报告有疑问，请与济宁市民航事业发展中心联系（地址：济宁市圣贤路第</a:t>
            </a:r>
            <a:r>
              <a:rPr lang="en-US" altLang="zh-CN" sz="1600" dirty="0" smtClean="0"/>
              <a:t>23</a:t>
            </a:r>
            <a:r>
              <a:rPr lang="zh-CN" altLang="en-US" sz="1600" dirty="0" smtClean="0"/>
              <a:t>届省运会指挥中心</a:t>
            </a:r>
            <a:r>
              <a:rPr lang="en-US" altLang="zh-CN" sz="1600" dirty="0" smtClean="0"/>
              <a:t>E216</a:t>
            </a:r>
            <a:r>
              <a:rPr lang="zh-CN" altLang="en-US" sz="1600" dirty="0" smtClean="0"/>
              <a:t>综合科，联系电话：</a:t>
            </a:r>
            <a:r>
              <a:rPr lang="en-US" altLang="zh-CN" sz="1600" dirty="0" smtClean="0"/>
              <a:t>0537-2371163</a:t>
            </a:r>
            <a:r>
              <a:rPr lang="zh-CN" altLang="en-US" sz="1600" dirty="0" smtClean="0"/>
              <a:t>）。 </a:t>
            </a:r>
            <a:endParaRPr lang="zh-CN" alt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9825" y="1365250"/>
            <a:ext cx="1957388" cy="58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/>
            <a:r>
              <a:rPr lang="zh-CN" altLang="en-US" sz="3200" b="1" dirty="0">
                <a:latin typeface="Source Han Sans Regular" pitchFamily="34" charset="-122"/>
                <a:ea typeface="Source Han Sans Regular" pitchFamily="34" charset="-122"/>
              </a:rPr>
              <a:t>目 录</a:t>
            </a:r>
            <a:endParaRPr lang="en-US" altLang="zh-CN" sz="3200" b="1" dirty="0"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2978150" y="21224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一、总体情况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2978150" y="268446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二、主动公开政府信息情况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2978150" y="32702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三、收到和处理政府信息公开申请情况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2978150" y="387191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四、</a:t>
            </a:r>
            <a:r>
              <a:rPr lang="zh-CN" altLang="zh-CN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政府信息公开行政复议、行政诉讼情况</a:t>
            </a:r>
            <a:endParaRPr lang="zh-CN" altLang="zh-CN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6"/>
          <p:cNvSpPr/>
          <p:nvPr/>
        </p:nvSpPr>
        <p:spPr>
          <a:xfrm>
            <a:off x="2978150" y="44719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五、存在的主要问题及改进情况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2978150" y="50990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六、其他需要报告的事项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7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第一部分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总体情况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24582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7351" y="533400"/>
            <a:ext cx="6807200" cy="2868168"/>
          </a:xfrm>
        </p:spPr>
        <p:txBody>
          <a:bodyPr/>
          <a:lstStyle/>
          <a:p>
            <a:pPr algn="l"/>
            <a:r>
              <a:rPr lang="zh-CN" altLang="en-US" sz="2400" dirty="0" smtClean="0"/>
              <a:t>（一）主动公开情况</a:t>
            </a:r>
            <a:br>
              <a:rPr lang="zh-CN" altLang="en-US" sz="2400" dirty="0" smtClean="0"/>
            </a:br>
            <a:r>
              <a:rPr lang="zh-CN" altLang="en-US" sz="2400" dirty="0" smtClean="0"/>
              <a:t>今年在市政府信息公开平台主动公开政府信息</a:t>
            </a:r>
            <a:r>
              <a:rPr lang="en-US" altLang="zh-CN" sz="2400" dirty="0" smtClean="0"/>
              <a:t>68</a:t>
            </a:r>
            <a:r>
              <a:rPr lang="zh-CN" altLang="en-US" sz="2400" dirty="0" smtClean="0"/>
              <a:t>条，其中机构职能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条；领导信息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条；部门公文</a:t>
            </a:r>
            <a:r>
              <a:rPr lang="en-US" altLang="zh-CN" sz="2400" dirty="0" smtClean="0"/>
              <a:t>14</a:t>
            </a:r>
            <a:r>
              <a:rPr lang="zh-CN" altLang="en-US" sz="2400" dirty="0" smtClean="0"/>
              <a:t>条；本部门政策解读</a:t>
            </a:r>
            <a:r>
              <a:rPr lang="en-US" altLang="zh-CN" sz="2400" dirty="0" smtClean="0"/>
              <a:t>14</a:t>
            </a:r>
            <a:r>
              <a:rPr lang="zh-CN" altLang="en-US" sz="2400" dirty="0" smtClean="0"/>
              <a:t>条；部门会议及解读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条；市直部门预决算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条；行政权力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条，应急管理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条，其他法定信息</a:t>
            </a:r>
            <a:r>
              <a:rPr lang="en-US" altLang="zh-CN" sz="2400" dirty="0" smtClean="0"/>
              <a:t>20</a:t>
            </a:r>
            <a:r>
              <a:rPr lang="zh-CN" altLang="en-US" sz="2400" dirty="0" smtClean="0"/>
              <a:t>条</a:t>
            </a:r>
            <a:r>
              <a:rPr lang="zh-CN" altLang="en-US" sz="2400" dirty="0" smtClean="0"/>
              <a:t>。</a:t>
            </a:r>
            <a:br>
              <a:rPr lang="en-US" altLang="zh-CN" sz="2400" dirty="0" smtClean="0"/>
            </a:br>
            <a:br>
              <a:rPr lang="zh-CN" altLang="en-US" sz="2400" dirty="0" smtClean="0"/>
            </a:br>
            <a:endParaRPr lang="zh-CN" altLang="en-US" sz="2400" b="0" dirty="0"/>
          </a:p>
        </p:txBody>
      </p:sp>
      <p:pic>
        <p:nvPicPr>
          <p:cNvPr id="5" name="图片 4" descr="微信图片_2025011209402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848" y="2730604"/>
            <a:ext cx="5906419" cy="28732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0968" y="130509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3475" y="18875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（二）依申请公开情况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424113"/>
            <a:ext cx="93535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 smtClean="0"/>
              <a:t>2024</a:t>
            </a:r>
            <a:r>
              <a:rPr lang="zh-CN" altLang="en-US" dirty="0" smtClean="0"/>
              <a:t>年，市民航事业发展中心受理依申请公开</a:t>
            </a:r>
            <a:r>
              <a:rPr lang="en-US" altLang="zh-CN" dirty="0" smtClean="0"/>
              <a:t>0</a:t>
            </a:r>
            <a:r>
              <a:rPr lang="zh-CN" altLang="en-US" dirty="0" smtClean="0"/>
              <a:t>件，因政府信息依申请公开引起行政复议</a:t>
            </a:r>
            <a:r>
              <a:rPr lang="en-US" altLang="zh-CN" dirty="0" smtClean="0"/>
              <a:t>0</a:t>
            </a:r>
            <a:r>
              <a:rPr lang="zh-CN" altLang="en-US" dirty="0" smtClean="0"/>
              <a:t>件，行政诉讼</a:t>
            </a:r>
            <a:r>
              <a:rPr lang="en-US" altLang="zh-CN" dirty="0" smtClean="0"/>
              <a:t>0</a:t>
            </a:r>
            <a:r>
              <a:rPr lang="zh-CN" altLang="en-US" dirty="0" smtClean="0"/>
              <a:t>件。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522413" y="234950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402447" y="3384311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（三）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政府信息管理情况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0785" y="3869853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62280" y="4004077"/>
            <a:ext cx="9159240" cy="1026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1400" dirty="0" smtClean="0"/>
              <a:t>   切实</a:t>
            </a:r>
            <a:r>
              <a:rPr lang="zh-CN" altLang="en-US" sz="1400" dirty="0" smtClean="0"/>
              <a:t>加强政务信息公开工作，严格落实信息发布审核规定，健全审查机制，按照“先审批、后发布”“谁发布、谁负责”原则，进一步强化信息公开管理，规范主动公开政府信息、依申请公开政府信息等操作流程，确保信息及时主动公开。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1737" y="1295570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trike="noStrike" kern="0" noProof="1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  <a:sym typeface="+mn-ea"/>
              </a:rPr>
              <a:t>总体情况</a:t>
            </a:r>
            <a:endParaRPr lang="en-US" altLang="zh-CN" sz="3200" b="1" strike="noStrike" kern="0" noProof="1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050" y="1776413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（四）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平台建设情况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3325" y="2271713"/>
            <a:ext cx="99282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dirty="0" smtClean="0"/>
              <a:t>持续强化政府网站建设管理。安排专人负责网站内容更新，严格把关转载信息，权威发布本部门政策文件，定期检查网站运行和页面显示是否正常，发现问题及时纠正；加强网站管理，不断完善细化网站栏目和内容。</a:t>
            </a:r>
            <a:endParaRPr lang="zh-CN" altLang="en-US" dirty="0" smtClean="0"/>
          </a:p>
          <a:p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24623" y="2237105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233488" y="3624263"/>
            <a:ext cx="43862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（五）监督保障情况 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04925" y="4084638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文本框 7"/>
          <p:cNvSpPr txBox="1"/>
          <p:nvPr/>
        </p:nvSpPr>
        <p:spPr>
          <a:xfrm>
            <a:off x="1203325" y="4211638"/>
            <a:ext cx="9785350" cy="184665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dirty="0" smtClean="0"/>
              <a:t>一是严格落实主体责任，成立信息公开工作领导小组，明确责任科室和责任人，强化工作合力。二是强化风险防控，加强日常监测和风险研判，做好重大敏感时间节点的安全保障和应急值班，及时开展隐患排查和整改工作。三是提升业务能力，组织开展政务公开、网站建设、安全防范等业务培训，进一步提升工作人员服务水平。</a:t>
            </a:r>
            <a:endParaRPr lang="zh-CN" altLang="en-US" dirty="0" smtClean="0"/>
          </a:p>
          <a:p>
            <a:pPr indent="406400"/>
            <a:endParaRPr lang="zh-CN" altLang="zh-CN" sz="1400" dirty="0">
              <a:latin typeface="Arial" panose="020B0604020202020204" pitchFamily="34" charset="0"/>
              <a:ea typeface="+mn-ea"/>
              <a:cs typeface="思源黑体 CN Normal" charset="0"/>
            </a:endParaRPr>
          </a:p>
          <a:p>
            <a:pPr indent="406400"/>
            <a:endParaRPr lang="zh-CN" altLang="zh-CN" sz="1400" dirty="0">
              <a:latin typeface="Arial" panose="020B0604020202020204" pitchFamily="34" charset="0"/>
              <a:ea typeface="+mn-ea"/>
              <a:cs typeface="思源黑体 CN Normal" charset="0"/>
            </a:endParaRPr>
          </a:p>
          <a:p>
            <a:pPr indent="406400"/>
            <a:endParaRPr lang="zh-CN" altLang="zh-CN" sz="1400" dirty="0">
              <a:latin typeface="Arial" panose="020B0604020202020204" pitchFamily="34" charset="0"/>
              <a:ea typeface="+mn-ea"/>
              <a:cs typeface="思源黑体 CN Normal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第二部分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6"/>
          <p:cNvPicPr>
            <a:picLocks noChangeAspect="1"/>
          </p:cNvPicPr>
          <p:nvPr/>
        </p:nvPicPr>
        <p:blipFill>
          <a:blip r:embed="rId1"/>
          <a:srcRect r="39276"/>
          <a:stretch>
            <a:fillRect/>
          </a:stretch>
        </p:blipFill>
        <p:spPr>
          <a:xfrm>
            <a:off x="0" y="360363"/>
            <a:ext cx="10223500" cy="613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147763" y="1223963"/>
            <a:ext cx="7435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32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50022" y="1918970"/>
          <a:ext cx="5570538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25"/>
                <a:gridCol w="1354138"/>
                <a:gridCol w="1408112"/>
                <a:gridCol w="1262063"/>
              </a:tblGrid>
              <a:tr h="2159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规章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385,&quot;width&quot;:15182.49921259842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3927</Words>
  <Application>WPS 演示</Application>
  <PresentationFormat>自定义</PresentationFormat>
  <Paragraphs>888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思源黑体 CN Normal</vt:lpstr>
      <vt:lpstr>黑体</vt:lpstr>
      <vt:lpstr>Wingdings 2</vt:lpstr>
      <vt:lpstr>Wingdings</vt:lpstr>
      <vt:lpstr>思源黑体 CN Heavy</vt:lpstr>
      <vt:lpstr>Calibri</vt:lpstr>
      <vt:lpstr>思源黑体 CN ExtraLight</vt:lpstr>
      <vt:lpstr>Source Han Sans Regular</vt:lpstr>
      <vt:lpstr>思源黑体 CN Medium</vt:lpstr>
      <vt:lpstr>思源黑体 CN Light</vt:lpstr>
      <vt:lpstr>方正黑体简体</vt:lpstr>
      <vt:lpstr>方正仿宋简体</vt:lpstr>
      <vt:lpstr>Arial Unicode MS</vt:lpstr>
      <vt:lpstr>仿宋</vt:lpstr>
      <vt:lpstr>Trebuchet MS</vt:lpstr>
      <vt:lpstr>微软雅黑</vt:lpstr>
      <vt:lpstr>华文新魏</vt:lpstr>
      <vt:lpstr>思源黑体 CN Bold</vt:lpstr>
      <vt:lpstr>1_Office 主题​​</vt:lpstr>
      <vt:lpstr>华丽</vt:lpstr>
      <vt:lpstr>PowerPoint 演示文稿</vt:lpstr>
      <vt:lpstr>PowerPoint 演示文稿</vt:lpstr>
      <vt:lpstr>PowerPoint 演示文稿</vt:lpstr>
      <vt:lpstr>PowerPoint 演示文稿</vt:lpstr>
      <vt:lpstr>（一）主动公开情况 今年在市政府信息公开平台主动公开政府信息68条，其中机构职能1条；领导信息1条；部门公文14条；本部门政策解读14条；部门会议及解读4条；市直部门预决算2条；行政权力10条，应急管理2条，其他法定信息20条。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小石榴的麻麻</cp:lastModifiedBy>
  <cp:revision>99</cp:revision>
  <dcterms:created xsi:type="dcterms:W3CDTF">2019-05-23T13:07:00Z</dcterms:created>
  <dcterms:modified xsi:type="dcterms:W3CDTF">2025-01-27T01:42:07Z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KSOSaveFontToCloudKey">
    <vt:lpwstr>243555089_btnclosed</vt:lpwstr>
  </property>
  <property fmtid="{D5CDD505-2E9C-101B-9397-08002B2CF9AE}" pid="4" name="ICV">
    <vt:lpwstr>F261E6BDFE24431DB13008C35E8C0B0A</vt:lpwstr>
  </property>
</Properties>
</file>