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44" r:id="rId3"/>
    <p:sldId id="498" r:id="rId5"/>
    <p:sldId id="493" r:id="rId6"/>
    <p:sldId id="499" r:id="rId7"/>
    <p:sldId id="500" r:id="rId8"/>
    <p:sldId id="501" r:id="rId9"/>
    <p:sldId id="502" r:id="rId10"/>
    <p:sldId id="503" r:id="rId11"/>
    <p:sldId id="505" r:id="rId12"/>
    <p:sldId id="506" r:id="rId13"/>
    <p:sldId id="507" r:id="rId14"/>
    <p:sldId id="508" r:id="rId15"/>
    <p:sldId id="509" r:id="rId16"/>
    <p:sldId id="510" r:id="rId17"/>
    <p:sldId id="511" r:id="rId18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533C"/>
    <a:srgbClr val="4B7FA7"/>
    <a:srgbClr val="2B3340"/>
    <a:srgbClr val="427194"/>
    <a:srgbClr val="1B6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33" d="100"/>
          <a:sy n="33" d="100"/>
        </p:scale>
        <p:origin x="3108" y="2082"/>
      </p:cViewPr>
      <p:guideLst>
        <p:guide orient="horz" pos="1625"/>
        <p:guide pos="28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58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</a:defRPr>
            </a:lvl1pPr>
          </a:lstStyle>
          <a:p>
            <a:fld id="{8AADD754-F49E-4351-AAFE-19D83F43501C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</a:defRPr>
            </a:lvl1pPr>
          </a:lstStyle>
          <a:p>
            <a:fld id="{B78F6036-E835-44CB-A25A-34C755DFD5D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A0642-E7D1-4315-85F6-B2983CF3324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6"/>
          <p:cNvSpPr/>
          <p:nvPr/>
        </p:nvSpPr>
        <p:spPr>
          <a:xfrm>
            <a:off x="8342710" y="-5953"/>
            <a:ext cx="801290" cy="789385"/>
          </a:xfrm>
          <a:custGeom>
            <a:avLst/>
            <a:gdLst>
              <a:gd name="connsiteX0" fmla="*/ 65352 w 1068729"/>
              <a:gd name="connsiteY0" fmla="*/ 0 h 1052118"/>
              <a:gd name="connsiteX1" fmla="*/ 1068729 w 1068729"/>
              <a:gd name="connsiteY1" fmla="*/ 0 h 1052118"/>
              <a:gd name="connsiteX2" fmla="*/ 1068729 w 1068729"/>
              <a:gd name="connsiteY2" fmla="*/ 977750 h 1052118"/>
              <a:gd name="connsiteX3" fmla="*/ 1040113 w 1068729"/>
              <a:gd name="connsiteY3" fmla="*/ 993283 h 1052118"/>
              <a:gd name="connsiteX4" fmla="*/ 748689 w 1068729"/>
              <a:gd name="connsiteY4" fmla="*/ 1052118 h 1052118"/>
              <a:gd name="connsiteX5" fmla="*/ 0 w 1068729"/>
              <a:gd name="connsiteY5" fmla="*/ 303429 h 1052118"/>
              <a:gd name="connsiteX6" fmla="*/ 58836 w 1068729"/>
              <a:gd name="connsiteY6" fmla="*/ 12005 h 10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8729" h="1052118">
                <a:moveTo>
                  <a:pt x="65352" y="0"/>
                </a:moveTo>
                <a:lnTo>
                  <a:pt x="1068729" y="0"/>
                </a:lnTo>
                <a:lnTo>
                  <a:pt x="1068729" y="977750"/>
                </a:lnTo>
                <a:lnTo>
                  <a:pt x="1040113" y="993283"/>
                </a:lnTo>
                <a:cubicBezTo>
                  <a:pt x="950541" y="1031168"/>
                  <a:pt x="852062" y="1052118"/>
                  <a:pt x="748689" y="1052118"/>
                </a:cubicBezTo>
                <a:cubicBezTo>
                  <a:pt x="335199" y="1052118"/>
                  <a:pt x="0" y="716919"/>
                  <a:pt x="0" y="303429"/>
                </a:cubicBezTo>
                <a:cubicBezTo>
                  <a:pt x="0" y="200056"/>
                  <a:pt x="20950" y="101577"/>
                  <a:pt x="58836" y="12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/>
          </a:p>
        </p:txBody>
      </p:sp>
      <p:sp>
        <p:nvSpPr>
          <p:cNvPr id="7" name="椭圆 7"/>
          <p:cNvSpPr/>
          <p:nvPr/>
        </p:nvSpPr>
        <p:spPr>
          <a:xfrm>
            <a:off x="6022181" y="344091"/>
            <a:ext cx="556022" cy="5560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/>
          </a:p>
        </p:txBody>
      </p:sp>
      <p:sp>
        <p:nvSpPr>
          <p:cNvPr id="8" name="任意多边形: 形状 8"/>
          <p:cNvSpPr/>
          <p:nvPr/>
        </p:nvSpPr>
        <p:spPr>
          <a:xfrm>
            <a:off x="2465785" y="-5953"/>
            <a:ext cx="1092994" cy="438151"/>
          </a:xfrm>
          <a:custGeom>
            <a:avLst/>
            <a:gdLst>
              <a:gd name="connsiteX0" fmla="*/ 0 w 1458561"/>
              <a:gd name="connsiteY0" fmla="*/ 0 h 584280"/>
              <a:gd name="connsiteX1" fmla="*/ 1458561 w 1458561"/>
              <a:gd name="connsiteY1" fmla="*/ 0 h 584280"/>
              <a:gd name="connsiteX2" fmla="*/ 1419134 w 1458561"/>
              <a:gd name="connsiteY2" fmla="*/ 127015 h 584280"/>
              <a:gd name="connsiteX3" fmla="*/ 729281 w 1458561"/>
              <a:gd name="connsiteY3" fmla="*/ 584280 h 584280"/>
              <a:gd name="connsiteX4" fmla="*/ 39427 w 1458561"/>
              <a:gd name="connsiteY4" fmla="*/ 127015 h 5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561" h="584280">
                <a:moveTo>
                  <a:pt x="0" y="0"/>
                </a:moveTo>
                <a:lnTo>
                  <a:pt x="1458561" y="0"/>
                </a:lnTo>
                <a:lnTo>
                  <a:pt x="1419134" y="127015"/>
                </a:lnTo>
                <a:cubicBezTo>
                  <a:pt x="1305477" y="395731"/>
                  <a:pt x="1039398" y="584280"/>
                  <a:pt x="729281" y="584280"/>
                </a:cubicBezTo>
                <a:cubicBezTo>
                  <a:pt x="419163" y="584280"/>
                  <a:pt x="153084" y="395731"/>
                  <a:pt x="39427" y="127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/>
          </a:p>
        </p:txBody>
      </p:sp>
      <p:sp>
        <p:nvSpPr>
          <p:cNvPr id="9" name="任意多边形: 形状 9"/>
          <p:cNvSpPr/>
          <p:nvPr/>
        </p:nvSpPr>
        <p:spPr>
          <a:xfrm>
            <a:off x="3899297" y="4446985"/>
            <a:ext cx="1371600" cy="703659"/>
          </a:xfrm>
          <a:custGeom>
            <a:avLst/>
            <a:gdLst>
              <a:gd name="connsiteX0" fmla="*/ 1058486 w 2116971"/>
              <a:gd name="connsiteY0" fmla="*/ 0 h 1086707"/>
              <a:gd name="connsiteX1" fmla="*/ 2116971 w 2116971"/>
              <a:gd name="connsiteY1" fmla="*/ 1058486 h 1086707"/>
              <a:gd name="connsiteX2" fmla="*/ 2114126 w 2116971"/>
              <a:gd name="connsiteY2" fmla="*/ 1086707 h 1086707"/>
              <a:gd name="connsiteX3" fmla="*/ 2845 w 2116971"/>
              <a:gd name="connsiteY3" fmla="*/ 1086707 h 1086707"/>
              <a:gd name="connsiteX4" fmla="*/ 0 w 2116971"/>
              <a:gd name="connsiteY4" fmla="*/ 1058486 h 1086707"/>
              <a:gd name="connsiteX5" fmla="*/ 1058486 w 2116971"/>
              <a:gd name="connsiteY5" fmla="*/ 0 h 1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971" h="1086707">
                <a:moveTo>
                  <a:pt x="1058486" y="0"/>
                </a:moveTo>
                <a:cubicBezTo>
                  <a:pt x="1643071" y="0"/>
                  <a:pt x="2116971" y="473900"/>
                  <a:pt x="2116971" y="1058486"/>
                </a:cubicBezTo>
                <a:lnTo>
                  <a:pt x="2114126" y="1086707"/>
                </a:lnTo>
                <a:lnTo>
                  <a:pt x="2845" y="1086707"/>
                </a:lnTo>
                <a:lnTo>
                  <a:pt x="0" y="1058486"/>
                </a:lnTo>
                <a:cubicBezTo>
                  <a:pt x="0" y="473900"/>
                  <a:pt x="473899" y="0"/>
                  <a:pt x="10584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/>
          </a:p>
        </p:txBody>
      </p:sp>
      <p:sp>
        <p:nvSpPr>
          <p:cNvPr id="10" name="任意多边形: 形状 10"/>
          <p:cNvSpPr/>
          <p:nvPr/>
        </p:nvSpPr>
        <p:spPr>
          <a:xfrm>
            <a:off x="8209360" y="4706541"/>
            <a:ext cx="777478" cy="445294"/>
          </a:xfrm>
          <a:custGeom>
            <a:avLst/>
            <a:gdLst>
              <a:gd name="connsiteX0" fmla="*/ 517890 w 1035780"/>
              <a:gd name="connsiteY0" fmla="*/ 0 h 593238"/>
              <a:gd name="connsiteX1" fmla="*/ 1035780 w 1035780"/>
              <a:gd name="connsiteY1" fmla="*/ 517890 h 593238"/>
              <a:gd name="connsiteX2" fmla="*/ 1028184 w 1035780"/>
              <a:gd name="connsiteY2" fmla="*/ 593238 h 593238"/>
              <a:gd name="connsiteX3" fmla="*/ 7596 w 1035780"/>
              <a:gd name="connsiteY3" fmla="*/ 593238 h 593238"/>
              <a:gd name="connsiteX4" fmla="*/ 0 w 1035780"/>
              <a:gd name="connsiteY4" fmla="*/ 517890 h 593238"/>
              <a:gd name="connsiteX5" fmla="*/ 517890 w 1035780"/>
              <a:gd name="connsiteY5" fmla="*/ 0 h 59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780" h="593238">
                <a:moveTo>
                  <a:pt x="517890" y="0"/>
                </a:moveTo>
                <a:cubicBezTo>
                  <a:pt x="803913" y="0"/>
                  <a:pt x="1035780" y="231867"/>
                  <a:pt x="1035780" y="517890"/>
                </a:cubicBezTo>
                <a:lnTo>
                  <a:pt x="1028184" y="593238"/>
                </a:lnTo>
                <a:lnTo>
                  <a:pt x="7596" y="593238"/>
                </a:lnTo>
                <a:lnTo>
                  <a:pt x="0" y="517890"/>
                </a:lnTo>
                <a:cubicBezTo>
                  <a:pt x="0" y="231867"/>
                  <a:pt x="231867" y="0"/>
                  <a:pt x="5178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/>
          </a:p>
        </p:txBody>
      </p:sp>
      <p:sp>
        <p:nvSpPr>
          <p:cNvPr id="11" name="任意多边形: 形状 11"/>
          <p:cNvSpPr/>
          <p:nvPr/>
        </p:nvSpPr>
        <p:spPr>
          <a:xfrm>
            <a:off x="-14287" y="4638675"/>
            <a:ext cx="590550" cy="504825"/>
          </a:xfrm>
          <a:custGeom>
            <a:avLst/>
            <a:gdLst>
              <a:gd name="connsiteX0" fmla="*/ 269296 w 787186"/>
              <a:gd name="connsiteY0" fmla="*/ 0 h 673570"/>
              <a:gd name="connsiteX1" fmla="*/ 787186 w 787186"/>
              <a:gd name="connsiteY1" fmla="*/ 517890 h 673570"/>
              <a:gd name="connsiteX2" fmla="*/ 776665 w 787186"/>
              <a:gd name="connsiteY2" fmla="*/ 622263 h 673570"/>
              <a:gd name="connsiteX3" fmla="*/ 760738 w 787186"/>
              <a:gd name="connsiteY3" fmla="*/ 673570 h 673570"/>
              <a:gd name="connsiteX4" fmla="*/ 0 w 787186"/>
              <a:gd name="connsiteY4" fmla="*/ 673570 h 673570"/>
              <a:gd name="connsiteX5" fmla="*/ 0 w 787186"/>
              <a:gd name="connsiteY5" fmla="*/ 77450 h 673570"/>
              <a:gd name="connsiteX6" fmla="*/ 67710 w 787186"/>
              <a:gd name="connsiteY6" fmla="*/ 40699 h 673570"/>
              <a:gd name="connsiteX7" fmla="*/ 269296 w 787186"/>
              <a:gd name="connsiteY7" fmla="*/ 0 h 67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186" h="673570">
                <a:moveTo>
                  <a:pt x="269296" y="0"/>
                </a:moveTo>
                <a:cubicBezTo>
                  <a:pt x="555319" y="0"/>
                  <a:pt x="787186" y="231867"/>
                  <a:pt x="787186" y="517890"/>
                </a:cubicBezTo>
                <a:cubicBezTo>
                  <a:pt x="787186" y="553643"/>
                  <a:pt x="783563" y="588550"/>
                  <a:pt x="776665" y="622263"/>
                </a:cubicBezTo>
                <a:lnTo>
                  <a:pt x="760738" y="673570"/>
                </a:lnTo>
                <a:lnTo>
                  <a:pt x="0" y="673570"/>
                </a:lnTo>
                <a:lnTo>
                  <a:pt x="0" y="77450"/>
                </a:lnTo>
                <a:lnTo>
                  <a:pt x="67710" y="40699"/>
                </a:lnTo>
                <a:cubicBezTo>
                  <a:pt x="129669" y="14492"/>
                  <a:pt x="197790" y="0"/>
                  <a:pt x="2692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/>
          </a:p>
        </p:txBody>
      </p:sp>
      <p:sp>
        <p:nvSpPr>
          <p:cNvPr id="12" name="KSO_Shape"/>
          <p:cNvSpPr/>
          <p:nvPr/>
        </p:nvSpPr>
        <p:spPr>
          <a:xfrm rot="13141020">
            <a:off x="363141" y="853679"/>
            <a:ext cx="145256" cy="12739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" name="KSO_Shape"/>
          <p:cNvSpPr/>
          <p:nvPr/>
        </p:nvSpPr>
        <p:spPr>
          <a:xfrm rot="17100000">
            <a:off x="616744" y="2427685"/>
            <a:ext cx="161925" cy="1428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" name="KSO_Shape"/>
          <p:cNvSpPr/>
          <p:nvPr/>
        </p:nvSpPr>
        <p:spPr>
          <a:xfrm rot="10154805">
            <a:off x="6324600" y="4587479"/>
            <a:ext cx="235744" cy="207169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5" name="KSO_Shape"/>
          <p:cNvSpPr/>
          <p:nvPr/>
        </p:nvSpPr>
        <p:spPr>
          <a:xfrm rot="11738950">
            <a:off x="8083154" y="1920479"/>
            <a:ext cx="235744" cy="207169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" name=" 184"/>
          <p:cNvSpPr/>
          <p:nvPr/>
        </p:nvSpPr>
        <p:spPr>
          <a:xfrm>
            <a:off x="545306" y="1452563"/>
            <a:ext cx="702469" cy="7024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2062094" y="1757852"/>
            <a:ext cx="5007429" cy="67677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2062094" y="2471024"/>
            <a:ext cx="5007429" cy="442913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45"/>
          <p:cNvSpPr/>
          <p:nvPr>
            <p:custDataLst>
              <p:tags r:id="rId2"/>
            </p:custDataLst>
          </p:nvPr>
        </p:nvSpPr>
        <p:spPr>
          <a:xfrm>
            <a:off x="0" y="-4762"/>
            <a:ext cx="879872" cy="871538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任意多边形: 形状 46"/>
          <p:cNvSpPr/>
          <p:nvPr>
            <p:custDataLst>
              <p:tags r:id="rId3"/>
            </p:custDataLst>
          </p:nvPr>
        </p:nvSpPr>
        <p:spPr>
          <a:xfrm>
            <a:off x="0" y="-4762"/>
            <a:ext cx="777479" cy="777479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KSO_Shape"/>
          <p:cNvSpPr/>
          <p:nvPr>
            <p:custDataLst>
              <p:tags r:id="rId4"/>
            </p:custDataLst>
          </p:nvPr>
        </p:nvSpPr>
        <p:spPr>
          <a:xfrm rot="6188927">
            <a:off x="588170" y="326231"/>
            <a:ext cx="66675" cy="59531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KSO_Shape"/>
          <p:cNvSpPr/>
          <p:nvPr>
            <p:custDataLst>
              <p:tags r:id="rId5"/>
            </p:custDataLst>
          </p:nvPr>
        </p:nvSpPr>
        <p:spPr>
          <a:xfrm rot="7226800">
            <a:off x="558999" y="401836"/>
            <a:ext cx="66675" cy="5834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KSO_Shape"/>
          <p:cNvSpPr/>
          <p:nvPr>
            <p:custDataLst>
              <p:tags r:id="rId6"/>
            </p:custDataLst>
          </p:nvPr>
        </p:nvSpPr>
        <p:spPr>
          <a:xfrm rot="8126800">
            <a:off x="507206" y="465535"/>
            <a:ext cx="66675" cy="5834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7"/>
            </p:custDataLst>
          </p:nvPr>
        </p:nvSpPr>
        <p:spPr>
          <a:xfrm rot="9026800">
            <a:off x="442913" y="508397"/>
            <a:ext cx="66675" cy="59531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273844"/>
            <a:ext cx="1146987" cy="4358879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6659969" cy="4358879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7"/>
            <a:ext cx="7886700" cy="416922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96AB1-0E46-4C84-8EC2-FBFBFFDCFAF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幻灯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541735" y="0"/>
            <a:ext cx="3601640" cy="238363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45"/>
          <p:cNvSpPr/>
          <p:nvPr>
            <p:custDataLst>
              <p:tags r:id="rId2"/>
            </p:custDataLst>
          </p:nvPr>
        </p:nvSpPr>
        <p:spPr>
          <a:xfrm>
            <a:off x="0" y="-4762"/>
            <a:ext cx="879872" cy="871538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任意多边形: 形状 46"/>
          <p:cNvSpPr/>
          <p:nvPr>
            <p:custDataLst>
              <p:tags r:id="rId3"/>
            </p:custDataLst>
          </p:nvPr>
        </p:nvSpPr>
        <p:spPr>
          <a:xfrm>
            <a:off x="0" y="-4762"/>
            <a:ext cx="777479" cy="777479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KSO_Shape"/>
          <p:cNvSpPr/>
          <p:nvPr>
            <p:custDataLst>
              <p:tags r:id="rId4"/>
            </p:custDataLst>
          </p:nvPr>
        </p:nvSpPr>
        <p:spPr>
          <a:xfrm rot="6188927">
            <a:off x="588170" y="326231"/>
            <a:ext cx="66675" cy="59531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KSO_Shape"/>
          <p:cNvSpPr/>
          <p:nvPr>
            <p:custDataLst>
              <p:tags r:id="rId5"/>
            </p:custDataLst>
          </p:nvPr>
        </p:nvSpPr>
        <p:spPr>
          <a:xfrm rot="7226800">
            <a:off x="558999" y="401836"/>
            <a:ext cx="66675" cy="5834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KSO_Shape"/>
          <p:cNvSpPr/>
          <p:nvPr>
            <p:custDataLst>
              <p:tags r:id="rId6"/>
            </p:custDataLst>
          </p:nvPr>
        </p:nvSpPr>
        <p:spPr>
          <a:xfrm rot="8126800">
            <a:off x="507206" y="465535"/>
            <a:ext cx="66675" cy="5834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7"/>
            </p:custDataLst>
          </p:nvPr>
        </p:nvSpPr>
        <p:spPr>
          <a:xfrm rot="9026800">
            <a:off x="442913" y="508397"/>
            <a:ext cx="66675" cy="59531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951548" y="207170"/>
            <a:ext cx="7330916" cy="388620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8" name="内容占位符 17"/>
          <p:cNvSpPr>
            <a:spLocks noGrp="1"/>
          </p:cNvSpPr>
          <p:nvPr>
            <p:ph idx="1"/>
          </p:nvPr>
        </p:nvSpPr>
        <p:spPr>
          <a:xfrm>
            <a:off x="657660" y="1287422"/>
            <a:ext cx="7886700" cy="326350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和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45"/>
          <p:cNvSpPr/>
          <p:nvPr>
            <p:custDataLst>
              <p:tags r:id="rId2"/>
            </p:custDataLst>
          </p:nvPr>
        </p:nvSpPr>
        <p:spPr>
          <a:xfrm>
            <a:off x="0" y="-4762"/>
            <a:ext cx="879872" cy="871538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任意多边形: 形状 46"/>
          <p:cNvSpPr/>
          <p:nvPr>
            <p:custDataLst>
              <p:tags r:id="rId3"/>
            </p:custDataLst>
          </p:nvPr>
        </p:nvSpPr>
        <p:spPr>
          <a:xfrm>
            <a:off x="0" y="-4762"/>
            <a:ext cx="777479" cy="777479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4"/>
            </p:custDataLst>
          </p:nvPr>
        </p:nvSpPr>
        <p:spPr>
          <a:xfrm rot="6188927">
            <a:off x="588170" y="326231"/>
            <a:ext cx="66675" cy="59531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5"/>
            </p:custDataLst>
          </p:nvPr>
        </p:nvSpPr>
        <p:spPr>
          <a:xfrm rot="7226800">
            <a:off x="558999" y="401836"/>
            <a:ext cx="66675" cy="5834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6"/>
            </p:custDataLst>
          </p:nvPr>
        </p:nvSpPr>
        <p:spPr>
          <a:xfrm rot="8126800">
            <a:off x="507206" y="465535"/>
            <a:ext cx="66675" cy="5834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>
            <p:custDataLst>
              <p:tags r:id="rId7"/>
            </p:custDataLst>
          </p:nvPr>
        </p:nvSpPr>
        <p:spPr>
          <a:xfrm rot="9026800">
            <a:off x="442913" y="508397"/>
            <a:ext cx="66675" cy="59531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4"/>
          </p:nvPr>
        </p:nvSpPr>
        <p:spPr>
          <a:xfrm>
            <a:off x="584876" y="1264444"/>
            <a:ext cx="3384947" cy="2932510"/>
          </a:xfrm>
        </p:spPr>
        <p:txBody>
          <a:bodyPr/>
          <a:lstStyle/>
          <a:p>
            <a:pPr lvl="0"/>
            <a:endParaRPr lang="zh-CN" altLang="en-US" noProof="1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5"/>
          </p:nvPr>
        </p:nvSpPr>
        <p:spPr>
          <a:xfrm>
            <a:off x="4745831" y="2038350"/>
            <a:ext cx="3769519" cy="2158604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6"/>
          </p:nvPr>
        </p:nvSpPr>
        <p:spPr>
          <a:xfrm>
            <a:off x="4745831" y="1264444"/>
            <a:ext cx="3769519" cy="386954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951548" y="207170"/>
            <a:ext cx="7330916" cy="388620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971550" y="601980"/>
            <a:ext cx="4216004" cy="265510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818900-26F5-49F5-9D46-8CDDC5A6EF3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056085" y="1585913"/>
            <a:ext cx="2010965" cy="2010966"/>
          </a:xfrm>
          <a:prstGeom prst="ellipse">
            <a:avLst/>
          </a:pr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椭圆 7"/>
          <p:cNvSpPr/>
          <p:nvPr/>
        </p:nvSpPr>
        <p:spPr>
          <a:xfrm>
            <a:off x="1181100" y="1700213"/>
            <a:ext cx="1783556" cy="1782366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571875" y="2701529"/>
            <a:ext cx="3711179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7352110" y="2656285"/>
            <a:ext cx="86915" cy="869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>
              <a:cs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724775" y="2656285"/>
            <a:ext cx="86916" cy="869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>
              <a:cs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475935" y="2656285"/>
            <a:ext cx="86915" cy="869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>
              <a:cs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600950" y="2656285"/>
            <a:ext cx="86916" cy="8691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/>
        </p:nvSpPr>
        <p:spPr>
          <a:xfrm rot="237355">
            <a:off x="2078831" y="1731169"/>
            <a:ext cx="145256" cy="12739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/>
        </p:nvSpPr>
        <p:spPr>
          <a:xfrm rot="1275228">
            <a:off x="2252663" y="1770460"/>
            <a:ext cx="145256" cy="12739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" name="KSO_Shape"/>
          <p:cNvSpPr/>
          <p:nvPr/>
        </p:nvSpPr>
        <p:spPr>
          <a:xfrm rot="2175228">
            <a:off x="2407444" y="1858566"/>
            <a:ext cx="145256" cy="1285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" name="KSO_Shape"/>
          <p:cNvSpPr/>
          <p:nvPr/>
        </p:nvSpPr>
        <p:spPr>
          <a:xfrm rot="3075228">
            <a:off x="2522339" y="1980605"/>
            <a:ext cx="145256" cy="12739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5" name="KSO_Shape"/>
          <p:cNvSpPr/>
          <p:nvPr/>
        </p:nvSpPr>
        <p:spPr>
          <a:xfrm rot="298659" flipH="1" flipV="1">
            <a:off x="1852613" y="3312319"/>
            <a:ext cx="145256" cy="1285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" name="KSO_Shape"/>
          <p:cNvSpPr/>
          <p:nvPr/>
        </p:nvSpPr>
        <p:spPr>
          <a:xfrm rot="1336532" flipH="1" flipV="1">
            <a:off x="1682354" y="3274219"/>
            <a:ext cx="145256" cy="12739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7" name="KSO_Shape"/>
          <p:cNvSpPr/>
          <p:nvPr/>
        </p:nvSpPr>
        <p:spPr>
          <a:xfrm rot="2236532" flipH="1" flipV="1">
            <a:off x="1529954" y="3182541"/>
            <a:ext cx="145256" cy="12739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8" name="KSO_Shape"/>
          <p:cNvSpPr/>
          <p:nvPr/>
        </p:nvSpPr>
        <p:spPr>
          <a:xfrm rot="3136532" flipH="1" flipV="1">
            <a:off x="1417439" y="3059311"/>
            <a:ext cx="145256" cy="12739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48063" y="2171710"/>
            <a:ext cx="3734753" cy="423674"/>
          </a:xfrm>
        </p:spPr>
        <p:txBody>
          <a:bodyPr anchor="b">
            <a:normAutofit/>
          </a:bodyPr>
          <a:lstStyle>
            <a:lvl1pPr>
              <a:defRPr sz="2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548063" y="2815184"/>
            <a:ext cx="3734753" cy="435831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横排四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45"/>
          <p:cNvSpPr/>
          <p:nvPr>
            <p:custDataLst>
              <p:tags r:id="rId2"/>
            </p:custDataLst>
          </p:nvPr>
        </p:nvSpPr>
        <p:spPr>
          <a:xfrm>
            <a:off x="0" y="-4762"/>
            <a:ext cx="879872" cy="871538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任意多边形: 形状 46"/>
          <p:cNvSpPr/>
          <p:nvPr>
            <p:custDataLst>
              <p:tags r:id="rId3"/>
            </p:custDataLst>
          </p:nvPr>
        </p:nvSpPr>
        <p:spPr>
          <a:xfrm>
            <a:off x="0" y="-4762"/>
            <a:ext cx="777479" cy="777479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KSO_Shape"/>
          <p:cNvSpPr/>
          <p:nvPr>
            <p:custDataLst>
              <p:tags r:id="rId4"/>
            </p:custDataLst>
          </p:nvPr>
        </p:nvSpPr>
        <p:spPr>
          <a:xfrm rot="6188927">
            <a:off x="588170" y="326231"/>
            <a:ext cx="66675" cy="59531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" name="KSO_Shape"/>
          <p:cNvSpPr/>
          <p:nvPr>
            <p:custDataLst>
              <p:tags r:id="rId5"/>
            </p:custDataLst>
          </p:nvPr>
        </p:nvSpPr>
        <p:spPr>
          <a:xfrm rot="7226800">
            <a:off x="558999" y="401836"/>
            <a:ext cx="66675" cy="5834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" name="KSO_Shape"/>
          <p:cNvSpPr/>
          <p:nvPr>
            <p:custDataLst>
              <p:tags r:id="rId6"/>
            </p:custDataLst>
          </p:nvPr>
        </p:nvSpPr>
        <p:spPr>
          <a:xfrm rot="8126800">
            <a:off x="507206" y="465535"/>
            <a:ext cx="66675" cy="5834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2" name="KSO_Shape"/>
          <p:cNvSpPr/>
          <p:nvPr>
            <p:custDataLst>
              <p:tags r:id="rId7"/>
            </p:custDataLst>
          </p:nvPr>
        </p:nvSpPr>
        <p:spPr>
          <a:xfrm rot="9026800">
            <a:off x="442913" y="508397"/>
            <a:ext cx="66675" cy="59531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" name="椭圆 22"/>
          <p:cNvSpPr/>
          <p:nvPr>
            <p:custDataLst>
              <p:tags r:id="rId8"/>
            </p:custDataLst>
          </p:nvPr>
        </p:nvSpPr>
        <p:spPr>
          <a:xfrm>
            <a:off x="7140179" y="2395538"/>
            <a:ext cx="311944" cy="3119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lt"/>
            </a:endParaRPr>
          </a:p>
        </p:txBody>
      </p:sp>
      <p:sp>
        <p:nvSpPr>
          <p:cNvPr id="24" name="椭圆 23"/>
          <p:cNvSpPr/>
          <p:nvPr>
            <p:custDataLst>
              <p:tags r:id="rId9"/>
            </p:custDataLst>
          </p:nvPr>
        </p:nvSpPr>
        <p:spPr>
          <a:xfrm>
            <a:off x="1620441" y="2368154"/>
            <a:ext cx="311944" cy="3119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lt"/>
            </a:endParaRPr>
          </a:p>
        </p:txBody>
      </p:sp>
      <p:sp>
        <p:nvSpPr>
          <p:cNvPr id="46" name="文本占位符 45"/>
          <p:cNvSpPr>
            <a:spLocks noGrp="1"/>
          </p:cNvSpPr>
          <p:nvPr>
            <p:ph type="body" sz="quarter" idx="14"/>
          </p:nvPr>
        </p:nvSpPr>
        <p:spPr>
          <a:xfrm>
            <a:off x="1339454" y="1295400"/>
            <a:ext cx="6457950" cy="44410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zh-CN" altLang="en-US" noProof="1" smtClean="0"/>
          </a:p>
        </p:txBody>
      </p:sp>
      <p:sp>
        <p:nvSpPr>
          <p:cNvPr id="48" name="图片占位符 47"/>
          <p:cNvSpPr>
            <a:spLocks noGrp="1"/>
          </p:cNvSpPr>
          <p:nvPr>
            <p:ph type="pic" sz="quarter" idx="15"/>
          </p:nvPr>
        </p:nvSpPr>
        <p:spPr>
          <a:xfrm>
            <a:off x="1029851" y="1906429"/>
            <a:ext cx="1489035" cy="1518285"/>
          </a:xfrm>
        </p:spPr>
        <p:txBody>
          <a:bodyPr/>
          <a:lstStyle/>
          <a:p>
            <a:pPr lvl="0"/>
            <a:endParaRPr lang="zh-CN" altLang="en-US" noProof="1"/>
          </a:p>
        </p:txBody>
      </p:sp>
      <p:sp>
        <p:nvSpPr>
          <p:cNvPr id="49" name="图片占位符 47"/>
          <p:cNvSpPr>
            <a:spLocks noGrp="1"/>
          </p:cNvSpPr>
          <p:nvPr>
            <p:ph type="pic" sz="quarter" idx="16"/>
          </p:nvPr>
        </p:nvSpPr>
        <p:spPr>
          <a:xfrm>
            <a:off x="2847598" y="1906429"/>
            <a:ext cx="1489035" cy="1518285"/>
          </a:xfrm>
        </p:spPr>
        <p:txBody>
          <a:bodyPr/>
          <a:lstStyle/>
          <a:p>
            <a:pPr lvl="0"/>
            <a:endParaRPr lang="zh-CN" altLang="en-US" noProof="1"/>
          </a:p>
        </p:txBody>
      </p:sp>
      <p:sp>
        <p:nvSpPr>
          <p:cNvPr id="50" name="图片占位符 47"/>
          <p:cNvSpPr>
            <a:spLocks noGrp="1"/>
          </p:cNvSpPr>
          <p:nvPr>
            <p:ph type="pic" sz="quarter" idx="17"/>
          </p:nvPr>
        </p:nvSpPr>
        <p:spPr>
          <a:xfrm>
            <a:off x="4661773" y="1906429"/>
            <a:ext cx="1489035" cy="1518285"/>
          </a:xfrm>
        </p:spPr>
        <p:txBody>
          <a:bodyPr/>
          <a:lstStyle/>
          <a:p>
            <a:pPr lvl="0"/>
            <a:endParaRPr lang="zh-CN" altLang="en-US" noProof="1"/>
          </a:p>
        </p:txBody>
      </p:sp>
      <p:sp>
        <p:nvSpPr>
          <p:cNvPr id="51" name="图片占位符 47"/>
          <p:cNvSpPr>
            <a:spLocks noGrp="1"/>
          </p:cNvSpPr>
          <p:nvPr>
            <p:ph type="pic" sz="quarter" idx="18"/>
          </p:nvPr>
        </p:nvSpPr>
        <p:spPr>
          <a:xfrm>
            <a:off x="6475948" y="1906429"/>
            <a:ext cx="1489035" cy="1518285"/>
          </a:xfrm>
        </p:spPr>
        <p:txBody>
          <a:bodyPr/>
          <a:lstStyle/>
          <a:p>
            <a:pPr lvl="0"/>
            <a:endParaRPr lang="zh-CN" altLang="en-US" noProof="1"/>
          </a:p>
        </p:txBody>
      </p:sp>
      <p:sp>
        <p:nvSpPr>
          <p:cNvPr id="53" name="文本占位符 52"/>
          <p:cNvSpPr>
            <a:spLocks noGrp="1"/>
          </p:cNvSpPr>
          <p:nvPr>
            <p:ph type="body" sz="quarter" idx="19"/>
          </p:nvPr>
        </p:nvSpPr>
        <p:spPr>
          <a:xfrm>
            <a:off x="971312" y="3437334"/>
            <a:ext cx="1603772" cy="346472"/>
          </a:xfrm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54" name="文本占位符 52"/>
          <p:cNvSpPr>
            <a:spLocks noGrp="1"/>
          </p:cNvSpPr>
          <p:nvPr>
            <p:ph type="body" sz="quarter" idx="20"/>
          </p:nvPr>
        </p:nvSpPr>
        <p:spPr>
          <a:xfrm>
            <a:off x="2790229" y="3437334"/>
            <a:ext cx="1603772" cy="346472"/>
          </a:xfrm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55" name="文本占位符 52"/>
          <p:cNvSpPr>
            <a:spLocks noGrp="1"/>
          </p:cNvSpPr>
          <p:nvPr>
            <p:ph type="body" sz="quarter" idx="21"/>
          </p:nvPr>
        </p:nvSpPr>
        <p:spPr>
          <a:xfrm>
            <a:off x="4604404" y="3437334"/>
            <a:ext cx="1603772" cy="346472"/>
          </a:xfrm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56" name="文本占位符 52"/>
          <p:cNvSpPr>
            <a:spLocks noGrp="1"/>
          </p:cNvSpPr>
          <p:nvPr>
            <p:ph type="body" sz="quarter" idx="22"/>
          </p:nvPr>
        </p:nvSpPr>
        <p:spPr>
          <a:xfrm>
            <a:off x="6418579" y="3437334"/>
            <a:ext cx="1603772" cy="346472"/>
          </a:xfrm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58" name="文本占位符 57"/>
          <p:cNvSpPr>
            <a:spLocks noGrp="1"/>
          </p:cNvSpPr>
          <p:nvPr>
            <p:ph type="body" sz="quarter" idx="23"/>
          </p:nvPr>
        </p:nvSpPr>
        <p:spPr>
          <a:xfrm>
            <a:off x="971311" y="3796904"/>
            <a:ext cx="1603772" cy="853678"/>
          </a:xfrm>
        </p:spPr>
        <p:txBody>
          <a:bodyPr/>
          <a:lstStyle>
            <a:lvl1pPr marL="0" indent="0">
              <a:buNone/>
              <a:defRPr sz="10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59" name="文本占位符 57"/>
          <p:cNvSpPr>
            <a:spLocks noGrp="1"/>
          </p:cNvSpPr>
          <p:nvPr>
            <p:ph type="body" sz="quarter" idx="24"/>
          </p:nvPr>
        </p:nvSpPr>
        <p:spPr>
          <a:xfrm>
            <a:off x="2790229" y="3796904"/>
            <a:ext cx="1603772" cy="853678"/>
          </a:xfrm>
        </p:spPr>
        <p:txBody>
          <a:bodyPr/>
          <a:lstStyle>
            <a:lvl1pPr marL="0" indent="0">
              <a:buNone/>
              <a:defRPr sz="10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60" name="文本占位符 57"/>
          <p:cNvSpPr>
            <a:spLocks noGrp="1"/>
          </p:cNvSpPr>
          <p:nvPr>
            <p:ph type="body" sz="quarter" idx="25"/>
          </p:nvPr>
        </p:nvSpPr>
        <p:spPr>
          <a:xfrm>
            <a:off x="4604404" y="3796904"/>
            <a:ext cx="1603772" cy="853678"/>
          </a:xfrm>
        </p:spPr>
        <p:txBody>
          <a:bodyPr/>
          <a:lstStyle>
            <a:lvl1pPr marL="0" indent="0">
              <a:buNone/>
              <a:defRPr sz="10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61" name="文本占位符 57"/>
          <p:cNvSpPr>
            <a:spLocks noGrp="1"/>
          </p:cNvSpPr>
          <p:nvPr>
            <p:ph type="body" sz="quarter" idx="26"/>
          </p:nvPr>
        </p:nvSpPr>
        <p:spPr>
          <a:xfrm>
            <a:off x="6418579" y="3783806"/>
            <a:ext cx="1603772" cy="853678"/>
          </a:xfrm>
        </p:spPr>
        <p:txBody>
          <a:bodyPr/>
          <a:lstStyle>
            <a:lvl1pPr marL="0" indent="0">
              <a:buNone/>
              <a:defRPr sz="10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951548" y="207170"/>
            <a:ext cx="7330916" cy="388620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971550" y="601980"/>
            <a:ext cx="4216004" cy="265510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25" name="日期占位符 3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6" name="页脚占位符 4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7" name="灯片编号占位符 5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F15CD5-A897-44BC-96B1-EA1DFA2014A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45"/>
          <p:cNvSpPr/>
          <p:nvPr>
            <p:custDataLst>
              <p:tags r:id="rId2"/>
            </p:custDataLst>
          </p:nvPr>
        </p:nvSpPr>
        <p:spPr>
          <a:xfrm>
            <a:off x="0" y="-4762"/>
            <a:ext cx="879872" cy="871538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任意多边形: 形状 46"/>
          <p:cNvSpPr/>
          <p:nvPr>
            <p:custDataLst>
              <p:tags r:id="rId3"/>
            </p:custDataLst>
          </p:nvPr>
        </p:nvSpPr>
        <p:spPr>
          <a:xfrm>
            <a:off x="0" y="-4762"/>
            <a:ext cx="777479" cy="777479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KSO_Shape"/>
          <p:cNvSpPr/>
          <p:nvPr>
            <p:custDataLst>
              <p:tags r:id="rId4"/>
            </p:custDataLst>
          </p:nvPr>
        </p:nvSpPr>
        <p:spPr>
          <a:xfrm rot="6188927">
            <a:off x="588170" y="326231"/>
            <a:ext cx="66675" cy="59531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5"/>
            </p:custDataLst>
          </p:nvPr>
        </p:nvSpPr>
        <p:spPr>
          <a:xfrm rot="7226800">
            <a:off x="558999" y="401836"/>
            <a:ext cx="66675" cy="5834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6"/>
            </p:custDataLst>
          </p:nvPr>
        </p:nvSpPr>
        <p:spPr>
          <a:xfrm rot="8126800">
            <a:off x="507206" y="465535"/>
            <a:ext cx="66675" cy="5834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7"/>
            </p:custDataLst>
          </p:nvPr>
        </p:nvSpPr>
        <p:spPr>
          <a:xfrm rot="9026800">
            <a:off x="442913" y="508397"/>
            <a:ext cx="66675" cy="59531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951548" y="207170"/>
            <a:ext cx="7330916" cy="388620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3"/>
          </p:nvPr>
        </p:nvSpPr>
        <p:spPr>
          <a:xfrm>
            <a:off x="971550" y="601980"/>
            <a:ext cx="4216004" cy="265510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12" name="日期占位符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页脚占位符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" name="灯片编号占位符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8A55B5-DAAD-4B42-B2A7-EC7A443BCF7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5"/>
          <p:cNvSpPr/>
          <p:nvPr/>
        </p:nvSpPr>
        <p:spPr>
          <a:xfrm>
            <a:off x="8342710" y="-5953"/>
            <a:ext cx="801290" cy="789385"/>
          </a:xfrm>
          <a:custGeom>
            <a:avLst/>
            <a:gdLst>
              <a:gd name="connsiteX0" fmla="*/ 65352 w 1068729"/>
              <a:gd name="connsiteY0" fmla="*/ 0 h 1052118"/>
              <a:gd name="connsiteX1" fmla="*/ 1068729 w 1068729"/>
              <a:gd name="connsiteY1" fmla="*/ 0 h 1052118"/>
              <a:gd name="connsiteX2" fmla="*/ 1068729 w 1068729"/>
              <a:gd name="connsiteY2" fmla="*/ 977750 h 1052118"/>
              <a:gd name="connsiteX3" fmla="*/ 1040113 w 1068729"/>
              <a:gd name="connsiteY3" fmla="*/ 993283 h 1052118"/>
              <a:gd name="connsiteX4" fmla="*/ 748689 w 1068729"/>
              <a:gd name="connsiteY4" fmla="*/ 1052118 h 1052118"/>
              <a:gd name="connsiteX5" fmla="*/ 0 w 1068729"/>
              <a:gd name="connsiteY5" fmla="*/ 303429 h 1052118"/>
              <a:gd name="connsiteX6" fmla="*/ 58836 w 1068729"/>
              <a:gd name="connsiteY6" fmla="*/ 12005 h 10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8729" h="1052118">
                <a:moveTo>
                  <a:pt x="65352" y="0"/>
                </a:moveTo>
                <a:lnTo>
                  <a:pt x="1068729" y="0"/>
                </a:lnTo>
                <a:lnTo>
                  <a:pt x="1068729" y="977750"/>
                </a:lnTo>
                <a:lnTo>
                  <a:pt x="1040113" y="993283"/>
                </a:lnTo>
                <a:cubicBezTo>
                  <a:pt x="950541" y="1031168"/>
                  <a:pt x="852062" y="1052118"/>
                  <a:pt x="748689" y="1052118"/>
                </a:cubicBezTo>
                <a:cubicBezTo>
                  <a:pt x="335199" y="1052118"/>
                  <a:pt x="0" y="716919"/>
                  <a:pt x="0" y="303429"/>
                </a:cubicBezTo>
                <a:cubicBezTo>
                  <a:pt x="0" y="200056"/>
                  <a:pt x="20950" y="101577"/>
                  <a:pt x="58836" y="12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/>
          </a:p>
        </p:txBody>
      </p:sp>
      <p:sp>
        <p:nvSpPr>
          <p:cNvPr id="4" name="椭圆 3"/>
          <p:cNvSpPr/>
          <p:nvPr/>
        </p:nvSpPr>
        <p:spPr>
          <a:xfrm>
            <a:off x="1017985" y="1022747"/>
            <a:ext cx="1122759" cy="1123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/>
          </a:p>
        </p:txBody>
      </p:sp>
      <p:sp>
        <p:nvSpPr>
          <p:cNvPr id="5" name="任意多边形: 形状 7"/>
          <p:cNvSpPr/>
          <p:nvPr/>
        </p:nvSpPr>
        <p:spPr>
          <a:xfrm>
            <a:off x="6067425" y="-5953"/>
            <a:ext cx="785813" cy="315516"/>
          </a:xfrm>
          <a:custGeom>
            <a:avLst/>
            <a:gdLst>
              <a:gd name="connsiteX0" fmla="*/ 0 w 1458561"/>
              <a:gd name="connsiteY0" fmla="*/ 0 h 584280"/>
              <a:gd name="connsiteX1" fmla="*/ 1458561 w 1458561"/>
              <a:gd name="connsiteY1" fmla="*/ 0 h 584280"/>
              <a:gd name="connsiteX2" fmla="*/ 1419134 w 1458561"/>
              <a:gd name="connsiteY2" fmla="*/ 127015 h 584280"/>
              <a:gd name="connsiteX3" fmla="*/ 729281 w 1458561"/>
              <a:gd name="connsiteY3" fmla="*/ 584280 h 584280"/>
              <a:gd name="connsiteX4" fmla="*/ 39427 w 1458561"/>
              <a:gd name="connsiteY4" fmla="*/ 127015 h 5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561" h="584280">
                <a:moveTo>
                  <a:pt x="0" y="0"/>
                </a:moveTo>
                <a:lnTo>
                  <a:pt x="1458561" y="0"/>
                </a:lnTo>
                <a:lnTo>
                  <a:pt x="1419134" y="127015"/>
                </a:lnTo>
                <a:cubicBezTo>
                  <a:pt x="1305477" y="395731"/>
                  <a:pt x="1039398" y="584280"/>
                  <a:pt x="729281" y="584280"/>
                </a:cubicBezTo>
                <a:cubicBezTo>
                  <a:pt x="419163" y="584280"/>
                  <a:pt x="153084" y="395731"/>
                  <a:pt x="39427" y="127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/>
          </a:p>
        </p:txBody>
      </p:sp>
      <p:sp>
        <p:nvSpPr>
          <p:cNvPr id="6" name="任意多边形: 形状 8"/>
          <p:cNvSpPr/>
          <p:nvPr/>
        </p:nvSpPr>
        <p:spPr>
          <a:xfrm>
            <a:off x="3444479" y="4336256"/>
            <a:ext cx="1587103" cy="815579"/>
          </a:xfrm>
          <a:custGeom>
            <a:avLst/>
            <a:gdLst>
              <a:gd name="connsiteX0" fmla="*/ 1058486 w 2116971"/>
              <a:gd name="connsiteY0" fmla="*/ 0 h 1086707"/>
              <a:gd name="connsiteX1" fmla="*/ 2116971 w 2116971"/>
              <a:gd name="connsiteY1" fmla="*/ 1058486 h 1086707"/>
              <a:gd name="connsiteX2" fmla="*/ 2114126 w 2116971"/>
              <a:gd name="connsiteY2" fmla="*/ 1086707 h 1086707"/>
              <a:gd name="connsiteX3" fmla="*/ 2845 w 2116971"/>
              <a:gd name="connsiteY3" fmla="*/ 1086707 h 1086707"/>
              <a:gd name="connsiteX4" fmla="*/ 0 w 2116971"/>
              <a:gd name="connsiteY4" fmla="*/ 1058486 h 1086707"/>
              <a:gd name="connsiteX5" fmla="*/ 1058486 w 2116971"/>
              <a:gd name="connsiteY5" fmla="*/ 0 h 1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971" h="1086707">
                <a:moveTo>
                  <a:pt x="1058486" y="0"/>
                </a:moveTo>
                <a:cubicBezTo>
                  <a:pt x="1643071" y="0"/>
                  <a:pt x="2116971" y="473900"/>
                  <a:pt x="2116971" y="1058486"/>
                </a:cubicBezTo>
                <a:lnTo>
                  <a:pt x="2114126" y="1086707"/>
                </a:lnTo>
                <a:lnTo>
                  <a:pt x="2845" y="1086707"/>
                </a:lnTo>
                <a:lnTo>
                  <a:pt x="0" y="1058486"/>
                </a:lnTo>
                <a:cubicBezTo>
                  <a:pt x="0" y="473900"/>
                  <a:pt x="473899" y="0"/>
                  <a:pt x="10584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/>
          </a:p>
        </p:txBody>
      </p:sp>
      <p:sp>
        <p:nvSpPr>
          <p:cNvPr id="7" name="任意多边形: 形状 9"/>
          <p:cNvSpPr/>
          <p:nvPr/>
        </p:nvSpPr>
        <p:spPr>
          <a:xfrm>
            <a:off x="8209360" y="4706541"/>
            <a:ext cx="777478" cy="445294"/>
          </a:xfrm>
          <a:custGeom>
            <a:avLst/>
            <a:gdLst>
              <a:gd name="connsiteX0" fmla="*/ 517890 w 1035780"/>
              <a:gd name="connsiteY0" fmla="*/ 0 h 593238"/>
              <a:gd name="connsiteX1" fmla="*/ 1035780 w 1035780"/>
              <a:gd name="connsiteY1" fmla="*/ 517890 h 593238"/>
              <a:gd name="connsiteX2" fmla="*/ 1028184 w 1035780"/>
              <a:gd name="connsiteY2" fmla="*/ 593238 h 593238"/>
              <a:gd name="connsiteX3" fmla="*/ 7596 w 1035780"/>
              <a:gd name="connsiteY3" fmla="*/ 593238 h 593238"/>
              <a:gd name="connsiteX4" fmla="*/ 0 w 1035780"/>
              <a:gd name="connsiteY4" fmla="*/ 517890 h 593238"/>
              <a:gd name="connsiteX5" fmla="*/ 517890 w 1035780"/>
              <a:gd name="connsiteY5" fmla="*/ 0 h 59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780" h="593238">
                <a:moveTo>
                  <a:pt x="517890" y="0"/>
                </a:moveTo>
                <a:cubicBezTo>
                  <a:pt x="803913" y="0"/>
                  <a:pt x="1035780" y="231867"/>
                  <a:pt x="1035780" y="517890"/>
                </a:cubicBezTo>
                <a:lnTo>
                  <a:pt x="1028184" y="593238"/>
                </a:lnTo>
                <a:lnTo>
                  <a:pt x="7596" y="593238"/>
                </a:lnTo>
                <a:lnTo>
                  <a:pt x="0" y="517890"/>
                </a:lnTo>
                <a:cubicBezTo>
                  <a:pt x="0" y="231867"/>
                  <a:pt x="231867" y="0"/>
                  <a:pt x="5178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/>
          </a:p>
        </p:txBody>
      </p:sp>
      <p:sp>
        <p:nvSpPr>
          <p:cNvPr id="8" name="任意多边形: 形状 10"/>
          <p:cNvSpPr/>
          <p:nvPr/>
        </p:nvSpPr>
        <p:spPr>
          <a:xfrm>
            <a:off x="-14287" y="4638675"/>
            <a:ext cx="590550" cy="504825"/>
          </a:xfrm>
          <a:custGeom>
            <a:avLst/>
            <a:gdLst>
              <a:gd name="connsiteX0" fmla="*/ 269296 w 787186"/>
              <a:gd name="connsiteY0" fmla="*/ 0 h 673570"/>
              <a:gd name="connsiteX1" fmla="*/ 787186 w 787186"/>
              <a:gd name="connsiteY1" fmla="*/ 517890 h 673570"/>
              <a:gd name="connsiteX2" fmla="*/ 776665 w 787186"/>
              <a:gd name="connsiteY2" fmla="*/ 622263 h 673570"/>
              <a:gd name="connsiteX3" fmla="*/ 760738 w 787186"/>
              <a:gd name="connsiteY3" fmla="*/ 673570 h 673570"/>
              <a:gd name="connsiteX4" fmla="*/ 0 w 787186"/>
              <a:gd name="connsiteY4" fmla="*/ 673570 h 673570"/>
              <a:gd name="connsiteX5" fmla="*/ 0 w 787186"/>
              <a:gd name="connsiteY5" fmla="*/ 77450 h 673570"/>
              <a:gd name="connsiteX6" fmla="*/ 67710 w 787186"/>
              <a:gd name="connsiteY6" fmla="*/ 40699 h 673570"/>
              <a:gd name="connsiteX7" fmla="*/ 269296 w 787186"/>
              <a:gd name="connsiteY7" fmla="*/ 0 h 67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186" h="673570">
                <a:moveTo>
                  <a:pt x="269296" y="0"/>
                </a:moveTo>
                <a:cubicBezTo>
                  <a:pt x="555319" y="0"/>
                  <a:pt x="787186" y="231867"/>
                  <a:pt x="787186" y="517890"/>
                </a:cubicBezTo>
                <a:cubicBezTo>
                  <a:pt x="787186" y="553643"/>
                  <a:pt x="783563" y="588550"/>
                  <a:pt x="776665" y="622263"/>
                </a:cubicBezTo>
                <a:lnTo>
                  <a:pt x="760738" y="673570"/>
                </a:lnTo>
                <a:lnTo>
                  <a:pt x="0" y="673570"/>
                </a:lnTo>
                <a:lnTo>
                  <a:pt x="0" y="77450"/>
                </a:lnTo>
                <a:lnTo>
                  <a:pt x="67710" y="40699"/>
                </a:lnTo>
                <a:cubicBezTo>
                  <a:pt x="129669" y="14492"/>
                  <a:pt x="197790" y="0"/>
                  <a:pt x="269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/>
          </a:p>
        </p:txBody>
      </p:sp>
      <p:sp>
        <p:nvSpPr>
          <p:cNvPr id="9" name="KSO_Shape"/>
          <p:cNvSpPr/>
          <p:nvPr/>
        </p:nvSpPr>
        <p:spPr>
          <a:xfrm rot="10154805">
            <a:off x="7439025" y="3677841"/>
            <a:ext cx="235744" cy="207169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/>
        </p:nvSpPr>
        <p:spPr>
          <a:xfrm rot="10154805">
            <a:off x="6496050" y="1800225"/>
            <a:ext cx="235744" cy="207169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/>
        </p:nvSpPr>
        <p:spPr>
          <a:xfrm rot="13326744">
            <a:off x="982266" y="3481388"/>
            <a:ext cx="471488" cy="415529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/>
        </p:nvSpPr>
        <p:spPr>
          <a:xfrm rot="6300000">
            <a:off x="4360069" y="670322"/>
            <a:ext cx="422672" cy="37266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35944" y="1944539"/>
            <a:ext cx="5472113" cy="1081787"/>
          </a:xfrm>
        </p:spPr>
        <p:txBody>
          <a:bodyPr>
            <a:normAutofit/>
          </a:bodyPr>
          <a:lstStyle>
            <a:lvl1pPr algn="ctr">
              <a:defRPr sz="6000" b="1">
                <a:solidFill>
                  <a:schemeClr val="accent5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45"/>
          <p:cNvSpPr/>
          <p:nvPr>
            <p:custDataLst>
              <p:tags r:id="rId2"/>
            </p:custDataLst>
          </p:nvPr>
        </p:nvSpPr>
        <p:spPr>
          <a:xfrm>
            <a:off x="0" y="-4762"/>
            <a:ext cx="879872" cy="871538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任意多边形: 形状 46"/>
          <p:cNvSpPr/>
          <p:nvPr>
            <p:custDataLst>
              <p:tags r:id="rId3"/>
            </p:custDataLst>
          </p:nvPr>
        </p:nvSpPr>
        <p:spPr>
          <a:xfrm>
            <a:off x="0" y="-4762"/>
            <a:ext cx="777479" cy="777479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4"/>
            </p:custDataLst>
          </p:nvPr>
        </p:nvSpPr>
        <p:spPr>
          <a:xfrm rot="6188927">
            <a:off x="588170" y="326231"/>
            <a:ext cx="66675" cy="59531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5"/>
            </p:custDataLst>
          </p:nvPr>
        </p:nvSpPr>
        <p:spPr>
          <a:xfrm rot="7226800">
            <a:off x="558999" y="401836"/>
            <a:ext cx="66675" cy="5834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>
            <p:custDataLst>
              <p:tags r:id="rId6"/>
            </p:custDataLst>
          </p:nvPr>
        </p:nvSpPr>
        <p:spPr>
          <a:xfrm rot="8126800">
            <a:off x="507206" y="465535"/>
            <a:ext cx="66675" cy="5834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KSO_Shape"/>
          <p:cNvSpPr/>
          <p:nvPr>
            <p:custDataLst>
              <p:tags r:id="rId7"/>
            </p:custDataLst>
          </p:nvPr>
        </p:nvSpPr>
        <p:spPr>
          <a:xfrm rot="9026800">
            <a:off x="442913" y="508397"/>
            <a:ext cx="66675" cy="59531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308721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961707"/>
            <a:ext cx="3868340" cy="2680541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721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1707"/>
            <a:ext cx="3887391" cy="2680541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6" name="标题 15"/>
          <p:cNvSpPr>
            <a:spLocks noGrp="1"/>
          </p:cNvSpPr>
          <p:nvPr>
            <p:ph type="title"/>
          </p:nvPr>
        </p:nvSpPr>
        <p:spPr>
          <a:xfrm>
            <a:off x="951548" y="207170"/>
            <a:ext cx="7330916" cy="388620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3"/>
          </p:nvPr>
        </p:nvSpPr>
        <p:spPr>
          <a:xfrm>
            <a:off x="971550" y="601980"/>
            <a:ext cx="4216004" cy="265510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14" name="日期占位符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" name="页脚占位符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灯片编号占位符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B64651-DA25-460D-BF03-D6AB3999D7B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5"/>
          <p:cNvSpPr/>
          <p:nvPr>
            <p:custDataLst>
              <p:tags r:id="rId2"/>
            </p:custDataLst>
          </p:nvPr>
        </p:nvSpPr>
        <p:spPr>
          <a:xfrm>
            <a:off x="0" y="-4762"/>
            <a:ext cx="879872" cy="871538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任意多边形: 形状 46"/>
          <p:cNvSpPr/>
          <p:nvPr>
            <p:custDataLst>
              <p:tags r:id="rId3"/>
            </p:custDataLst>
          </p:nvPr>
        </p:nvSpPr>
        <p:spPr>
          <a:xfrm>
            <a:off x="0" y="-4762"/>
            <a:ext cx="777479" cy="777479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KSO_Shape"/>
          <p:cNvSpPr/>
          <p:nvPr>
            <p:custDataLst>
              <p:tags r:id="rId4"/>
            </p:custDataLst>
          </p:nvPr>
        </p:nvSpPr>
        <p:spPr>
          <a:xfrm rot="6188927">
            <a:off x="588170" y="326231"/>
            <a:ext cx="66675" cy="59531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KSO_Shape"/>
          <p:cNvSpPr/>
          <p:nvPr>
            <p:custDataLst>
              <p:tags r:id="rId5"/>
            </p:custDataLst>
          </p:nvPr>
        </p:nvSpPr>
        <p:spPr>
          <a:xfrm rot="7226800">
            <a:off x="558999" y="401836"/>
            <a:ext cx="66675" cy="5834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6"/>
            </p:custDataLst>
          </p:nvPr>
        </p:nvSpPr>
        <p:spPr>
          <a:xfrm rot="8126800">
            <a:off x="507206" y="465535"/>
            <a:ext cx="66675" cy="5834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7"/>
            </p:custDataLst>
          </p:nvPr>
        </p:nvSpPr>
        <p:spPr>
          <a:xfrm rot="9026800">
            <a:off x="442913" y="508397"/>
            <a:ext cx="66675" cy="59531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0" y="342900"/>
            <a:ext cx="3123900" cy="1200150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0" y="342900"/>
            <a:ext cx="4627800" cy="40527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0" y="1543050"/>
            <a:ext cx="3123900" cy="28586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47.xml"/><Relationship Id="rId16" Type="http://schemas.openxmlformats.org/officeDocument/2006/relationships/tags" Target="../tags/tag46.xml"/><Relationship Id="rId15" Type="http://schemas.openxmlformats.org/officeDocument/2006/relationships/tags" Target="../tags/tag4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5"/>
            </p:custDataLst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16"/>
            </p:custDataLst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lnSpc>
                <a:spcPct val="120000"/>
              </a:lnSpc>
              <a:buFontTx/>
              <a:buNone/>
              <a:defRPr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lnSpc>
                <a:spcPct val="120000"/>
              </a:lnSpc>
              <a:buFontTx/>
              <a:buNone/>
              <a:defRPr sz="900" noProof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lnSpc>
                <a:spcPct val="120000"/>
              </a:lnSpc>
              <a:buFontTx/>
              <a:buNone/>
              <a:defRPr sz="9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l" rtl="0" fontAlgn="base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171450" indent="-171450" algn="l" rtl="0" fontAlgn="base">
        <a:lnSpc>
          <a:spcPct val="12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514350" indent="-171450" algn="l" rtl="0" fontAlgn="base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857250" indent="-171450" algn="l" rtl="0" fontAlgn="base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200150" indent="-171450" algn="l" rtl="0" fontAlgn="base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1543050" indent="-171450" algn="l" rtl="0" fontAlgn="base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ags" Target="../tags/tag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4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4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4.xml"/><Relationship Id="rId3" Type="http://schemas.openxmlformats.org/officeDocument/2006/relationships/tags" Target="../tags/tag50.xml"/><Relationship Id="rId2" Type="http://schemas.openxmlformats.org/officeDocument/2006/relationships/image" Target="../media/image4.png"/><Relationship Id="rId1" Type="http://schemas.openxmlformats.org/officeDocument/2006/relationships/tags" Target="../tags/tag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2" y="2"/>
            <a:ext cx="9144000" cy="5143500"/>
          </a:xfrm>
        </p:spPr>
      </p:pic>
      <p:sp>
        <p:nvSpPr>
          <p:cNvPr id="25" name="矩形 259"/>
          <p:cNvSpPr>
            <a:spLocks noChangeArrowheads="1"/>
          </p:cNvSpPr>
          <p:nvPr/>
        </p:nvSpPr>
        <p:spPr bwMode="auto">
          <a:xfrm>
            <a:off x="990600" y="2647950"/>
            <a:ext cx="7077710" cy="121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685165">
              <a:spcBef>
                <a:spcPct val="20000"/>
              </a:spcBef>
            </a:pPr>
            <a:r>
              <a:rPr lang="zh-CN" sz="3600" b="1" cap="all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济宁市港航事业发展中心</a:t>
            </a:r>
            <a:endParaRPr lang="zh-CN" sz="3600" b="1" cap="all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dist" defTabSz="685165">
              <a:spcBef>
                <a:spcPct val="20000"/>
              </a:spcBef>
            </a:pPr>
            <a:r>
              <a:rPr sz="3600" b="1" cap="all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2022年政府信息公开工作年度报告</a:t>
            </a:r>
            <a:endParaRPr sz="3600" b="1" cap="all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45820" y="18415"/>
            <a:ext cx="7403465" cy="5125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483" y="133509"/>
            <a:ext cx="7330916" cy="388620"/>
          </a:xfrm>
        </p:spPr>
        <p:txBody>
          <a:bodyPr/>
          <a:p>
            <a:r>
              <a:rPr lang="zh-CN" altLang="en-US" b="0"/>
              <a:t>（五）监督保障情况</a:t>
            </a:r>
            <a:endParaRPr lang="zh-CN" altLang="en-US" b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7045" y="666750"/>
            <a:ext cx="7893685" cy="1078230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</a:rPr>
              <a:t>2.中心于2022年4月份制定了政务公开业务培训计划，并于11月份举办了年度政府信息公开工作培训会，中心政府信息公开领导小组及成员参加了培训。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ea typeface="zihun57hao-chuangxihei" panose="00000500000000000000" pitchFamily="2" charset="-122"/>
              <a:cs typeface="+mn-ea"/>
            </a:endParaRPr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40" y="1594485"/>
            <a:ext cx="3578860" cy="3480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300" y="1744980"/>
            <a:ext cx="5133975" cy="338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7"/>
          <p:cNvSpPr txBox="1"/>
          <p:nvPr/>
        </p:nvSpPr>
        <p:spPr>
          <a:xfrm>
            <a:off x="609600" y="361950"/>
            <a:ext cx="4867275" cy="622935"/>
          </a:xfrm>
          <a:prstGeom prst="rect">
            <a:avLst/>
          </a:prstGeom>
          <a:noFill/>
        </p:spPr>
        <p:txBody>
          <a:bodyPr vert="horz" wrap="square" lIns="77230" tIns="0" rIns="7723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  <a:sym typeface="Arial" panose="020B0604020202020204" pitchFamily="34" charset="0"/>
              </a:rPr>
              <a:t>二、主动公开政府信息情况</a:t>
            </a:r>
            <a:endParaRPr lang="zh-CN" altLang="en-US" sz="27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zihun57hao-chuangxihei" panose="00000500000000000000" pitchFamily="2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1019810" y="1073150"/>
          <a:ext cx="7226300" cy="38011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5330"/>
                <a:gridCol w="1757045"/>
                <a:gridCol w="1826260"/>
                <a:gridCol w="1637665"/>
              </a:tblGrid>
              <a:tr h="27432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第二十条第（一）项</a:t>
                      </a:r>
                      <a:endParaRPr lang="en-US" altLang="en-US" sz="12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730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信息内容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本年制发件数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本年废止件数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现行有效件数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规章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368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行政规范性文件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3685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第二十条第（五）项</a:t>
                      </a:r>
                      <a:endParaRPr lang="en-US" altLang="en-US" sz="12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736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信息内容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本年处理决定数量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行政许可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7305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第二十条第（六）项</a:t>
                      </a:r>
                      <a:endParaRPr lang="en-US" altLang="en-US" sz="12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信息内容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本年处理决定数量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行政处罚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7368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行政强制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第二十条第（八）项</a:t>
                      </a:r>
                      <a:endParaRPr lang="en-US" altLang="en-US" sz="12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730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信息内容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本年收费金额（单位：万元）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行政事业性收费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7"/>
          <p:cNvSpPr txBox="1"/>
          <p:nvPr/>
        </p:nvSpPr>
        <p:spPr>
          <a:xfrm>
            <a:off x="304800" y="133350"/>
            <a:ext cx="7036435" cy="622935"/>
          </a:xfrm>
          <a:prstGeom prst="rect">
            <a:avLst/>
          </a:prstGeom>
          <a:noFill/>
        </p:spPr>
        <p:txBody>
          <a:bodyPr vert="horz" wrap="square" lIns="77230" tIns="0" rIns="7723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  <a:sym typeface="Arial" panose="020B0604020202020204" pitchFamily="34" charset="0"/>
              </a:rPr>
              <a:t>三、收到和处理政府信息公开申请情况</a:t>
            </a:r>
            <a:endParaRPr lang="zh-CN" altLang="en-US" sz="27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zihun57hao-chuangxihei" panose="00000500000000000000" pitchFamily="2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568960" y="714375"/>
          <a:ext cx="7592060" cy="4391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1670"/>
                <a:gridCol w="812165"/>
                <a:gridCol w="2479040"/>
                <a:gridCol w="680720"/>
                <a:gridCol w="513715"/>
                <a:gridCol w="508000"/>
                <a:gridCol w="516255"/>
                <a:gridCol w="490220"/>
                <a:gridCol w="482600"/>
                <a:gridCol w="447675"/>
              </a:tblGrid>
              <a:tr h="0">
                <a:tc rowSpan="3"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（本列数据的勾稽关系为：第一项加第二项之和，等于第三项加第四项之和）</a:t>
                      </a:r>
                      <a:endParaRPr lang="en-US" altLang="en-US" sz="5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rowSpan="3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申请人情况</a:t>
                      </a:r>
                      <a:endParaRPr lang="en-US" altLang="en-US" sz="5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 gridSpan="3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</a:tcPr>
                </a:tc>
                <a:tc vMerge="1" hMerge="1">
                  <a:tcPr/>
                </a:tc>
                <a:tc vMerge="1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自然人</a:t>
                      </a:r>
                      <a:endParaRPr lang="en-US" altLang="en-US" sz="5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法人或其他组织</a:t>
                      </a:r>
                      <a:endParaRPr lang="en-US" altLang="en-US" sz="5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总计</a:t>
                      </a:r>
                      <a:endParaRPr lang="en-US" altLang="en-US" sz="5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355">
                <a:tc vMerge="1" gridSpan="3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商业企业</a:t>
                      </a:r>
                      <a:endParaRPr lang="en-US" altLang="en-US" sz="5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部研机构</a:t>
                      </a:r>
                      <a:endParaRPr lang="en-US" altLang="en-US" sz="5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社会公益组织</a:t>
                      </a:r>
                      <a:endParaRPr lang="en-US" altLang="en-US" sz="5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法律服务机构</a:t>
                      </a:r>
                      <a:endParaRPr lang="en-US" altLang="en-US" sz="5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其他</a:t>
                      </a:r>
                      <a:endParaRPr lang="en-US" altLang="en-US" sz="5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63830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一、本年新收政府信息公开申请数量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955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二、上年结转政府信息公开申请数量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13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三、本年度办理结果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（一）予以公开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4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（二）部分公开（区分处理的，只计这一情形，不计其他情形）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8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（三）不予公开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1.属于国家秘密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08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2.其他法律行政法规禁止公开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7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3.危及“三安全一稳定”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7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4.保护第三方合法权益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7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5.属于三类内部事务信息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08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6.属于四类过程性信息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7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7.属于行政执法案卷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7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8.属于行政查询事项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（四）无法提供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1.本机关不掌握相关政府信息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44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2.没有现成信息需要另行制作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7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3.补正后申请内容仍不明确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9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（五）不予处理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1.信访举报投诉类申请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2.重复申请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3.要求提供公开出版物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4.无正当理由大量反复申请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91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5.要求行政机关确认或重新出具已获取信息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03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（六）其他处理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1.申请人无正当理由逾期不补正、行政机关不再处理其政府信息公开申请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2.申请人逾期未按收费通知要求缴纳费用、行政机关不再处理其政府信息公开申请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3.其他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（七）总计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四、结转下年度继续办理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7"/>
          <p:cNvSpPr txBox="1"/>
          <p:nvPr/>
        </p:nvSpPr>
        <p:spPr>
          <a:xfrm>
            <a:off x="304800" y="133350"/>
            <a:ext cx="7036435" cy="622935"/>
          </a:xfrm>
          <a:prstGeom prst="rect">
            <a:avLst/>
          </a:prstGeom>
          <a:noFill/>
        </p:spPr>
        <p:txBody>
          <a:bodyPr vert="horz" wrap="square" lIns="77230" tIns="0" rIns="7723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  <a:sym typeface="Arial" panose="020B0604020202020204" pitchFamily="34" charset="0"/>
              </a:rPr>
              <a:t>四、政府信息公开行政复议、行政诉讼情况</a:t>
            </a:r>
            <a:endParaRPr lang="zh-CN" altLang="en-US" sz="27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zihun57hao-chuangxihei" panose="00000500000000000000" pitchFamily="2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612775" y="1276350"/>
          <a:ext cx="8005445" cy="35236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8165"/>
                <a:gridCol w="565150"/>
                <a:gridCol w="544830"/>
                <a:gridCol w="536575"/>
                <a:gridCol w="418465"/>
                <a:gridCol w="591185"/>
                <a:gridCol w="588645"/>
                <a:gridCol w="591820"/>
                <a:gridCol w="576580"/>
                <a:gridCol w="386715"/>
                <a:gridCol w="591185"/>
                <a:gridCol w="590550"/>
                <a:gridCol w="591185"/>
                <a:gridCol w="504825"/>
                <a:gridCol w="369570"/>
              </a:tblGrid>
              <a:tr h="403225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行政复议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行政诉讼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01955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结果维持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结果纠正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其他结果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尚未审结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总计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未经复议直接起诉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复议后起诉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61099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结果维持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结果纠正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其他结果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尚未审结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总计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结果维持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结果纠正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其他结果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尚未审结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总计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74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7"/>
          <p:cNvSpPr txBox="1"/>
          <p:nvPr/>
        </p:nvSpPr>
        <p:spPr>
          <a:xfrm>
            <a:off x="304800" y="133350"/>
            <a:ext cx="7036435" cy="622935"/>
          </a:xfrm>
          <a:prstGeom prst="rect">
            <a:avLst/>
          </a:prstGeom>
          <a:noFill/>
        </p:spPr>
        <p:txBody>
          <a:bodyPr vert="horz" wrap="square" lIns="77230" tIns="0" rIns="7723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  <a:sym typeface="Arial" panose="020B0604020202020204" pitchFamily="34" charset="0"/>
              </a:rPr>
              <a:t>五、存在的主要问题及改进情况</a:t>
            </a:r>
            <a:endParaRPr lang="zh-CN" altLang="en-US" sz="27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zihun57hao-chuangxihei" panose="000005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1025" y="1651000"/>
            <a:ext cx="7680960" cy="29641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/>
              <a:t>       </a:t>
            </a:r>
            <a:r>
              <a:rPr lang="zh-CN" altLang="en-US" sz="1600" dirty="0"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</a:rPr>
              <a:t>在市委市政府的指导帮助下，中心信息公开工作从细处着手，稳扎稳打，打造了一些亮点，但与上级的要求还存在差距，主要存在以下问题：一是政务公开部分材料，尤其是工程项目上，用词过于专业；二是政策文件解读形式和解读质量需要改进提高。针对以上问题，一是政务公开材料在坚持全面具体的基础上，通过公众号、网站发布工程等专报加以补充，做到图文并茂；二是开展分级管理，加强内部指导，确保解读文件与政策文件同步、高质量，充分发掘内部资源，尝试开展图文、动画解读。</a:t>
            </a:r>
            <a:endParaRPr lang="zh-CN" altLang="en-US" sz="1600" dirty="0">
              <a:latin typeface="Arial" panose="020B0604020202020204" pitchFamily="34" charset="0"/>
              <a:ea typeface="zihun57hao-chuangxihei" panose="00000500000000000000" pitchFamily="2" charset="-122"/>
              <a:cs typeface="+mn-ea"/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7"/>
          <p:cNvSpPr txBox="1"/>
          <p:nvPr/>
        </p:nvSpPr>
        <p:spPr>
          <a:xfrm>
            <a:off x="304800" y="133350"/>
            <a:ext cx="7036435" cy="622935"/>
          </a:xfrm>
          <a:prstGeom prst="rect">
            <a:avLst/>
          </a:prstGeom>
          <a:noFill/>
        </p:spPr>
        <p:txBody>
          <a:bodyPr vert="horz" wrap="square" lIns="77230" tIns="0" rIns="7723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  <a:sym typeface="Arial" panose="020B0604020202020204" pitchFamily="34" charset="0"/>
              </a:rPr>
              <a:t>六、其他需要报告的事项</a:t>
            </a:r>
            <a:endParaRPr lang="zh-CN" altLang="en-US" sz="27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zihun57hao-chuangxihei" panose="000005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4495" y="847090"/>
            <a:ext cx="8441690" cy="40055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1600" dirty="0"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</a:rPr>
              <a:t>       </a:t>
            </a:r>
            <a:r>
              <a:rPr lang="zh-CN" altLang="en-US" sz="1600" dirty="0"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</a:rPr>
              <a:t>（一）依据《政府信息公开信息处理费管理办法》收取信息处理费的情况。</a:t>
            </a:r>
            <a:endParaRPr lang="zh-CN" altLang="en-US" sz="1600" dirty="0">
              <a:latin typeface="Arial" panose="020B0604020202020204" pitchFamily="34" charset="0"/>
              <a:ea typeface="zihun57hao-chuangxihei" panose="00000500000000000000" pitchFamily="2" charset="-122"/>
              <a:cs typeface="+mn-ea"/>
            </a:endParaRPr>
          </a:p>
          <a:p>
            <a:r>
              <a:rPr lang="en-US" altLang="zh-CN" sz="1600" dirty="0"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</a:rPr>
              <a:t>        </a:t>
            </a:r>
            <a:r>
              <a:rPr lang="zh-CN" altLang="en-US" sz="1600" dirty="0"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</a:rPr>
              <a:t>2022年，市港航事业发展中心未收取信息处理费。</a:t>
            </a:r>
            <a:endParaRPr lang="zh-CN" altLang="en-US" sz="1600" dirty="0">
              <a:latin typeface="Arial" panose="020B0604020202020204" pitchFamily="34" charset="0"/>
              <a:ea typeface="zihun57hao-chuangxihei" panose="00000500000000000000" pitchFamily="2" charset="-122"/>
              <a:cs typeface="+mn-ea"/>
            </a:endParaRPr>
          </a:p>
          <a:p>
            <a:r>
              <a:rPr lang="en-US" altLang="zh-CN" sz="1600" dirty="0"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</a:rPr>
              <a:t>      </a:t>
            </a:r>
            <a:r>
              <a:rPr lang="zh-CN" altLang="en-US" sz="1600" dirty="0"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</a:rPr>
              <a:t>（二）落实上级年度政务公开工作要点情况。</a:t>
            </a:r>
            <a:endParaRPr lang="zh-CN" altLang="en-US" sz="1600" dirty="0">
              <a:latin typeface="Arial" panose="020B0604020202020204" pitchFamily="34" charset="0"/>
              <a:ea typeface="zihun57hao-chuangxihei" panose="00000500000000000000" pitchFamily="2" charset="-122"/>
              <a:cs typeface="+mn-ea"/>
            </a:endParaRPr>
          </a:p>
          <a:p>
            <a:r>
              <a:rPr lang="en-US" altLang="zh-CN" sz="1600" dirty="0"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</a:rPr>
              <a:t>        </a:t>
            </a:r>
            <a:r>
              <a:rPr lang="zh-CN" altLang="en-US" sz="1600" dirty="0"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</a:rPr>
              <a:t>根据市政府2022年度政务公开工作任务分解表的安排，中心多次对政务公开工作进行部署安排，加强组织领导，聚焦做好中心政务公开专栏重点领域、重大项目建设、建议提案办理、会议公开等重点要点工作，创新“济宁市港航事业发展中心”“济宁港航服务信息”“济港通”等多元公开展现模式。</a:t>
            </a:r>
            <a:endParaRPr lang="zh-CN" altLang="en-US" sz="1600" dirty="0">
              <a:latin typeface="Arial" panose="020B0604020202020204" pitchFamily="34" charset="0"/>
              <a:ea typeface="zihun57hao-chuangxihei" panose="00000500000000000000" pitchFamily="2" charset="-122"/>
              <a:cs typeface="+mn-ea"/>
            </a:endParaRPr>
          </a:p>
          <a:p>
            <a:r>
              <a:rPr lang="en-US" altLang="zh-CN" sz="1600" dirty="0"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</a:rPr>
              <a:t>       </a:t>
            </a:r>
            <a:r>
              <a:rPr lang="zh-CN" altLang="en-US" sz="1600" dirty="0"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</a:rPr>
              <a:t>（三）人大代表建议和政协提案办理结果公开情况。</a:t>
            </a:r>
            <a:endParaRPr lang="zh-CN" altLang="en-US" sz="1600" dirty="0">
              <a:latin typeface="Arial" panose="020B0604020202020204" pitchFamily="34" charset="0"/>
              <a:ea typeface="zihun57hao-chuangxihei" panose="00000500000000000000" pitchFamily="2" charset="-122"/>
              <a:cs typeface="+mn-ea"/>
            </a:endParaRPr>
          </a:p>
          <a:p>
            <a:r>
              <a:rPr lang="en-US" altLang="zh-CN" sz="1600" dirty="0"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</a:rPr>
              <a:t>        </a:t>
            </a:r>
            <a:r>
              <a:rPr lang="zh-CN" altLang="en-US" sz="1600" dirty="0"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</a:rPr>
              <a:t>市港航事业发展中心收到市级人大代表意见建议3件、政协委员提案2件，内容主要涉及港航经济发展等内容。均在市政府网站“建议提案”专栏进行公开。</a:t>
            </a:r>
            <a:endParaRPr lang="zh-CN" altLang="en-US" sz="1600" dirty="0">
              <a:latin typeface="Arial" panose="020B0604020202020204" pitchFamily="34" charset="0"/>
              <a:ea typeface="zihun57hao-chuangxihei" panose="00000500000000000000" pitchFamily="2" charset="-122"/>
              <a:cs typeface="+mn-ea"/>
            </a:endParaRPr>
          </a:p>
          <a:p>
            <a:r>
              <a:rPr lang="en-US" altLang="zh-CN" sz="1600" dirty="0"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</a:rPr>
              <a:t>       </a:t>
            </a:r>
            <a:r>
              <a:rPr lang="zh-CN" altLang="en-US" sz="1600" dirty="0"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</a:rPr>
              <a:t>（四）年度政务公开工作创新情况。</a:t>
            </a:r>
            <a:endParaRPr lang="zh-CN" altLang="en-US" sz="1600" dirty="0">
              <a:latin typeface="Arial" panose="020B0604020202020204" pitchFamily="34" charset="0"/>
              <a:ea typeface="zihun57hao-chuangxihei" panose="00000500000000000000" pitchFamily="2" charset="-122"/>
              <a:cs typeface="+mn-ea"/>
            </a:endParaRPr>
          </a:p>
          <a:p>
            <a:r>
              <a:rPr lang="en-US" altLang="zh-CN" sz="1600" dirty="0"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</a:rPr>
              <a:t>        </a:t>
            </a:r>
            <a:r>
              <a:rPr lang="zh-CN" altLang="en-US" sz="1600" dirty="0"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</a:rPr>
              <a:t>为使政务公开工作更加具体、透明，今年在中心一楼大厅新增了政务公开宣传栏，主动公开年度工作要点：一是及时主动更新中心职责职能和领导信息；二是积极推进本部门2022年重点任务承诺事项，主动公开事项的完成情况、完成时间及各种数据，共公开相关信息6条；三是强化领导管理和工作落实，进一步健全工作机制，调整领导小组，做好业务培训，进一步细化任务目标，并将任务关联至相关部室，及时主动公开相关信息5条。</a:t>
            </a:r>
            <a:endParaRPr lang="zh-CN" altLang="en-US" sz="1600" dirty="0">
              <a:latin typeface="Arial" panose="020B0604020202020204" pitchFamily="34" charset="0"/>
              <a:ea typeface="zihun57hao-chuangxihei" panose="00000500000000000000" pitchFamily="2" charset="-122"/>
              <a:cs typeface="+mn-ea"/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0710" y="813435"/>
            <a:ext cx="7929245" cy="3649345"/>
          </a:xfrm>
        </p:spPr>
        <p:txBody>
          <a:bodyPr>
            <a:noAutofit/>
          </a:bodyPr>
          <a:p>
            <a:r>
              <a:rPr lang="zh-CN" altLang="en-US" sz="1700" b="1">
                <a:solidFill>
                  <a:schemeClr val="tx1"/>
                </a:solidFill>
              </a:rPr>
              <a:t>本报告由济宁市港航事业发展中心按照《中华人民共和国政府信息公开条例》（以下简称《条例》）和《中华人民共和国政府信息公开工作年度报告格式》（国办公开办函〔2021〕30号）要求编制。</a:t>
            </a:r>
            <a:endParaRPr lang="zh-CN" altLang="en-US" sz="1700" b="1">
              <a:solidFill>
                <a:schemeClr val="tx1"/>
              </a:solidFill>
            </a:endParaRPr>
          </a:p>
          <a:p>
            <a:r>
              <a:rPr lang="zh-CN" altLang="en-US" sz="1700" b="1">
                <a:solidFill>
                  <a:schemeClr val="tx1"/>
                </a:solidFill>
              </a:rPr>
              <a:t>本报告内容包括总体情况、主动公开政府信息情况、收到和处理政府信息公开申请情况、政府信息公开行政复议和行政诉讼情况、存在的主要问题及改进情况、其他需要报告的事项等六部分内容。</a:t>
            </a:r>
            <a:endParaRPr lang="zh-CN" altLang="en-US" sz="1700" b="1">
              <a:solidFill>
                <a:schemeClr val="tx1"/>
              </a:solidFill>
            </a:endParaRPr>
          </a:p>
          <a:p>
            <a:r>
              <a:rPr lang="zh-CN" altLang="en-US" sz="1700" b="1">
                <a:solidFill>
                  <a:schemeClr val="tx1"/>
                </a:solidFill>
              </a:rPr>
              <a:t>本报告所列数据的统计期限自2022年1月1日起至2022年12月31日止。本报告电子版可在“中国·济宁”政府门户网站（http://www.jining.gov.cn/col/col33356/index.html?jh=264）查阅或下载。如对本报告有疑问，请与市港航事业发展中心联系（地址：济宁市洸河路19号，联系电话：0537-2603869）。</a:t>
            </a:r>
            <a:endParaRPr lang="zh-CN" altLang="en-US" sz="17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0 6"/>
          <p:cNvSpPr/>
          <p:nvPr/>
        </p:nvSpPr>
        <p:spPr>
          <a:xfrm>
            <a:off x="1058324" y="2366505"/>
            <a:ext cx="191452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收到和处理政府信息公开申请情况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endParaRPr lang="en-US" sz="12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0 8"/>
          <p:cNvSpPr/>
          <p:nvPr/>
        </p:nvSpPr>
        <p:spPr>
          <a:xfrm>
            <a:off x="493758" y="2337099"/>
            <a:ext cx="485775" cy="485775"/>
          </a:xfrm>
          <a:prstGeom prst="ellipse">
            <a:avLst/>
          </a:prstGeom>
          <a:solidFill>
            <a:srgbClr val="C15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7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426" y="2426899"/>
            <a:ext cx="372440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sz="1050" dirty="0" smtClean="0">
                <a:latin typeface="Arial" panose="020B0604020202020204" pitchFamily="34" charset="0"/>
                <a:sym typeface="Arial" panose="020B0604020202020204" pitchFamily="34" charset="0"/>
              </a:rPr>
              <a:t>03</a:t>
            </a:r>
            <a:endParaRPr lang="en-US" sz="105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012"/>
          <p:cNvSpPr/>
          <p:nvPr/>
        </p:nvSpPr>
        <p:spPr>
          <a:xfrm>
            <a:off x="4019984" y="2350203"/>
            <a:ext cx="191452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政府信息公开行政复议、行政诉讼情况</a:t>
            </a:r>
            <a:endParaRPr lang="en-US" sz="12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014"/>
          <p:cNvSpPr/>
          <p:nvPr/>
        </p:nvSpPr>
        <p:spPr>
          <a:xfrm>
            <a:off x="3491368" y="2337099"/>
            <a:ext cx="485775" cy="485775"/>
          </a:xfrm>
          <a:prstGeom prst="ellipse">
            <a:avLst/>
          </a:prstGeom>
          <a:solidFill>
            <a:srgbClr val="C15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7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8036" y="2426899"/>
            <a:ext cx="372440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sz="1050" dirty="0" smtClean="0">
                <a:latin typeface="Arial" panose="020B0604020202020204" pitchFamily="34" charset="0"/>
                <a:sym typeface="Arial" panose="020B0604020202020204" pitchFamily="34" charset="0"/>
              </a:rPr>
              <a:t>04</a:t>
            </a:r>
            <a:endParaRPr lang="en-US" sz="105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018"/>
          <p:cNvSpPr/>
          <p:nvPr/>
        </p:nvSpPr>
        <p:spPr>
          <a:xfrm>
            <a:off x="1036099" y="1057374"/>
            <a:ext cx="1914525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总体情况</a:t>
            </a:r>
            <a:endParaRPr lang="zh-CN" altLang="en-US" sz="12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020"/>
          <p:cNvSpPr/>
          <p:nvPr/>
        </p:nvSpPr>
        <p:spPr>
          <a:xfrm>
            <a:off x="493758" y="1057374"/>
            <a:ext cx="485775" cy="485775"/>
          </a:xfrm>
          <a:prstGeom prst="ellipse">
            <a:avLst/>
          </a:prstGeom>
          <a:solidFill>
            <a:srgbClr val="C15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7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0426" y="1147174"/>
            <a:ext cx="372440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sz="1050" dirty="0" smtClean="0">
                <a:latin typeface="Arial" panose="020B0604020202020204" pitchFamily="34" charset="0"/>
                <a:sym typeface="Arial" panose="020B0604020202020204" pitchFamily="34" charset="0"/>
              </a:rPr>
              <a:t>01</a:t>
            </a:r>
            <a:endParaRPr lang="en-US" sz="105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024"/>
          <p:cNvSpPr/>
          <p:nvPr/>
        </p:nvSpPr>
        <p:spPr>
          <a:xfrm>
            <a:off x="4019984" y="1057374"/>
            <a:ext cx="1914525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主动公开政府信息情况</a:t>
            </a:r>
            <a:endParaRPr lang="en-US" sz="12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0 26"/>
          <p:cNvSpPr/>
          <p:nvPr/>
        </p:nvSpPr>
        <p:spPr>
          <a:xfrm>
            <a:off x="3491368" y="1057374"/>
            <a:ext cx="485775" cy="485775"/>
          </a:xfrm>
          <a:prstGeom prst="ellipse">
            <a:avLst/>
          </a:prstGeom>
          <a:solidFill>
            <a:srgbClr val="C15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7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48035" y="1147174"/>
            <a:ext cx="372440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08"/>
          <p:cNvSpPr/>
          <p:nvPr/>
        </p:nvSpPr>
        <p:spPr>
          <a:xfrm>
            <a:off x="1058324" y="3668814"/>
            <a:ext cx="191452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存在的主要问题及改进情况</a:t>
            </a:r>
            <a:endParaRPr lang="zh-CN" altLang="en-US" sz="12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0 20"/>
          <p:cNvSpPr/>
          <p:nvPr/>
        </p:nvSpPr>
        <p:spPr>
          <a:xfrm>
            <a:off x="493758" y="3668814"/>
            <a:ext cx="485775" cy="485775"/>
          </a:xfrm>
          <a:prstGeom prst="ellipse">
            <a:avLst/>
          </a:prstGeom>
          <a:solidFill>
            <a:srgbClr val="C15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7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21"/>
          <p:cNvSpPr txBox="1"/>
          <p:nvPr/>
        </p:nvSpPr>
        <p:spPr>
          <a:xfrm>
            <a:off x="550426" y="3758614"/>
            <a:ext cx="372440" cy="333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sz="1050" dirty="0" smtClean="0">
                <a:latin typeface="Arial" panose="020B0604020202020204" pitchFamily="34" charset="0"/>
                <a:sym typeface="Arial" panose="020B0604020202020204" pitchFamily="34" charset="0"/>
              </a:rPr>
              <a:t>05</a:t>
            </a:r>
            <a:endParaRPr lang="en-US" sz="105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04"/>
          <p:cNvSpPr/>
          <p:nvPr/>
        </p:nvSpPr>
        <p:spPr>
          <a:xfrm>
            <a:off x="4019984" y="3668814"/>
            <a:ext cx="1914525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其他需要报告的事项</a:t>
            </a:r>
            <a:endParaRPr lang="en-US" sz="12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0 26"/>
          <p:cNvSpPr/>
          <p:nvPr/>
        </p:nvSpPr>
        <p:spPr>
          <a:xfrm>
            <a:off x="3491368" y="3668814"/>
            <a:ext cx="485775" cy="485775"/>
          </a:xfrm>
          <a:prstGeom prst="ellipse">
            <a:avLst/>
          </a:prstGeom>
          <a:solidFill>
            <a:srgbClr val="C15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7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27"/>
          <p:cNvSpPr txBox="1"/>
          <p:nvPr/>
        </p:nvSpPr>
        <p:spPr>
          <a:xfrm>
            <a:off x="3548035" y="3758614"/>
            <a:ext cx="372440" cy="333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4245" y="590550"/>
            <a:ext cx="2913380" cy="406146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32765" y="1636395"/>
            <a:ext cx="5029835" cy="242062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  <a:sym typeface="Arial" panose="020B0604020202020204" pitchFamily="34" charset="0"/>
              </a:rPr>
              <a:t>         </a:t>
            </a:r>
            <a:r>
              <a:rPr lang="zh-CN" altLang="en-US" sz="1600" dirty="0"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  <a:sym typeface="Arial" panose="020B0604020202020204" pitchFamily="34" charset="0"/>
              </a:rPr>
              <a:t>2022年，济宁市港航事业发展中心（以下简称“中心”）深入贯彻市委、市政府信息公开安排部署，中心领导牵头研究，积极探索政务服务新思路，各项工作取得了明显成效。机构改革后，本单位公开不涉及行政类、评估指标公开。</a:t>
            </a:r>
            <a:endParaRPr lang="zh-CN" altLang="en-US" sz="1600" dirty="0">
              <a:latin typeface="Arial" panose="020B0604020202020204" pitchFamily="34" charset="0"/>
              <a:ea typeface="zihun57hao-chuangxihei" panose="000005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TextBox 97"/>
          <p:cNvSpPr txBox="1"/>
          <p:nvPr/>
        </p:nvSpPr>
        <p:spPr>
          <a:xfrm>
            <a:off x="609473" y="361908"/>
            <a:ext cx="2476949" cy="622935"/>
          </a:xfrm>
          <a:prstGeom prst="rect">
            <a:avLst/>
          </a:prstGeom>
          <a:noFill/>
        </p:spPr>
        <p:txBody>
          <a:bodyPr vert="horz" wrap="square" lIns="77230" tIns="0" rIns="7723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  <a:sym typeface="Arial" panose="020B0604020202020204" pitchFamily="34" charset="0"/>
              </a:rPr>
              <a:t>一、总体情况</a:t>
            </a:r>
            <a:endParaRPr lang="zh-CN" altLang="en-US" sz="27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zihun57hao-chuangxihei" panose="00000500000000000000" pitchFamily="2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72200" y="814070"/>
            <a:ext cx="2666365" cy="35159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（一）主动公开情况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2885" y="813435"/>
            <a:ext cx="4274185" cy="3649345"/>
          </a:xfrm>
        </p:spPr>
        <p:txBody>
          <a:bodyPr>
            <a:noAutofit/>
          </a:bodyPr>
          <a:p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</a:rPr>
              <a:t>中心始终坚持公开是常态、不公开是例外的原则，由各相关部室主要负责人、分管领导、单位主要负责人审阅后，交由综合部统一发布，及时更新。今年在市政府信息公开平台更新了政府信息公开指南，完成主动公开政府信息150条，其中更新机构职能、领导信息1条；发布部门公文62条；部门会议15条；规划计划1条；重点工作执行落实情况6条；市直部门预决算2条；政府采购20条；重大项目建设23条；重点领域2条；应急管理2条；建议提案8条；人事信息1条；其他法定信息7条。</a:t>
            </a:r>
            <a:endParaRPr lang="zh-CN" altLang="en-US" sz="1700" b="1">
              <a:solidFill>
                <a:schemeClr val="tx1"/>
              </a:solidFill>
            </a:endParaRPr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4400" y="971550"/>
            <a:ext cx="4175760" cy="32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483" y="133509"/>
            <a:ext cx="7330916" cy="388620"/>
          </a:xfrm>
        </p:spPr>
        <p:txBody>
          <a:bodyPr/>
          <a:p>
            <a:r>
              <a:rPr lang="zh-CN" altLang="en-US"/>
              <a:t>（二）依申请公开情况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2885" y="1508760"/>
            <a:ext cx="3735070" cy="2954020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</a:rPr>
              <a:t>中心，认真制定了依申请公开办理工作流程，明确办理时限，为依申请公开做好准备。2022年，我中心未受理依申请公开件。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ea typeface="zihun57hao-chuangxihei" panose="00000500000000000000" pitchFamily="2" charset="-122"/>
              <a:cs typeface="+mn-ea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5600" y="57150"/>
            <a:ext cx="4911090" cy="5025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483" y="133509"/>
            <a:ext cx="7330916" cy="388620"/>
          </a:xfrm>
        </p:spPr>
        <p:txBody>
          <a:bodyPr/>
          <a:p>
            <a:r>
              <a:rPr lang="zh-CN" altLang="en-US" b="0"/>
              <a:t>（三）政府信息管理情况</a:t>
            </a:r>
            <a:endParaRPr lang="zh-CN" altLang="en-US" b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2885" y="965835"/>
            <a:ext cx="4829175" cy="3496945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</a:rPr>
              <a:t>中心分管领导多次对政务公开工作进行部署安排，一是进一步充实调整领导小组成员，分级管理，一级抓一级，层层抓落实。二是把政务公开工作纳入到中心重点工作台账当中，抓实抓牢，积极稳妥推进主动公开。三是严格遵守“谁主管、谁负责、谁公开、谁审查”的原则，确保公开的信息不涉密，涉密的信息不公开。四是加强政务公开标准化建设，上线济港通等服务平台。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ea typeface="zihun57hao-chuangxihei" panose="00000500000000000000" pitchFamily="2" charset="-122"/>
              <a:cs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0200" y="1504950"/>
            <a:ext cx="3172460" cy="2070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483" y="133509"/>
            <a:ext cx="7330916" cy="388620"/>
          </a:xfrm>
        </p:spPr>
        <p:txBody>
          <a:bodyPr/>
          <a:p>
            <a:r>
              <a:rPr lang="zh-CN" altLang="en-US" b="0"/>
              <a:t>（四）政府信息公开平台建设情况</a:t>
            </a:r>
            <a:endParaRPr lang="zh-CN" altLang="en-US" b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0210" y="1121410"/>
            <a:ext cx="8177530" cy="3341370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</a:rPr>
              <a:t>1. 持续做好网站信息发布，截至12月31日，政务信息公开发布信息150余条；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ea typeface="zihun57hao-chuangxihei" panose="00000500000000000000" pitchFamily="2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</a:rPr>
              <a:t>2. 政务新媒体规范有序发展。持续做好“济宁市港航事业发展中心”、“济宁港航服务信息”微信公众号，7月份上线“济港通”公众号，及时发布航道、海事、船闸、船货信息等港航资讯，办理远程船检、污染物交付等具体业务，内容每周更新，完善办事服务、便民查询、互动交流等功能。截至12月31日，“济宁市港航事业发展中心”公众号2022年共发部120余篇，“济宁港航服务信息”平均发布约4条/天，“济港通”自7月份开办至今，共计发布信息100余条。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ea typeface="zihun57hao-chuangxihei" panose="00000500000000000000" pitchFamily="2" charset="-122"/>
              <a:cs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483" y="133509"/>
            <a:ext cx="7330916" cy="388620"/>
          </a:xfrm>
        </p:spPr>
        <p:txBody>
          <a:bodyPr/>
          <a:p>
            <a:r>
              <a:rPr lang="zh-CN" altLang="en-US" b="0"/>
              <a:t>（五）监督保障情况</a:t>
            </a:r>
            <a:endParaRPr lang="zh-CN" altLang="en-US" b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147445"/>
            <a:ext cx="3528695" cy="3315335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</a:rPr>
              <a:t>1. 2022年12月，中心充实调整了政务公开领导小组成员及职责分工。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ea typeface="zihun57hao-chuangxihei" panose="00000500000000000000" pitchFamily="2" charset="-122"/>
              <a:cs typeface="+mn-ea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0600" y="133350"/>
            <a:ext cx="3395345" cy="494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"/>
  <p:tag name="KSO_WM_UNIT_TYPE" val="m_h_i"/>
  <p:tag name="KSO_WM_UNIT_INDEX" val="1_4_2"/>
  <p:tag name="KSO_WM_UNIT_ID" val="custom1_5*m_h_i*1_4_2"/>
  <p:tag name="KSO_WM_UNIT_LAYERLEVEL" val="1_1_1"/>
  <p:tag name="KSO_WM_DIAGRAM_GROUP_CODE" val="m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"/>
  <p:tag name="KSO_WM_UNIT_TYPE" val="m_h_i"/>
  <p:tag name="KSO_WM_UNIT_INDEX" val="1_1_2"/>
  <p:tag name="KSO_WM_UNIT_ID" val="custom1_5*m_h_i*1_1_2"/>
  <p:tag name="KSO_WM_UNIT_LAYERLEVEL" val="1_1_1"/>
  <p:tag name="KSO_WM_DIAGRAM_GROUP_CODE" val="m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45.xml><?xml version="1.0" encoding="utf-8"?>
<p:tagLst xmlns:p="http://schemas.openxmlformats.org/presentationml/2006/main">
  <p:tag name="KSO_WM_TAG_VERSION" val="1.0"/>
  <p:tag name="KSO_WM_TEMPLATE_CATEGORY" val="custom"/>
  <p:tag name="KSO_WM_TEMPLATE_INDEX" val="1"/>
</p:tagLst>
</file>

<file path=ppt/tags/tag46.xml><?xml version="1.0" encoding="utf-8"?>
<p:tagLst xmlns:p="http://schemas.openxmlformats.org/presentationml/2006/main">
  <p:tag name="KSO_WM_TAG_VERSION" val="1.0"/>
  <p:tag name="KSO_WM_TEMPLATE_CATEGORY" val="custom"/>
  <p:tag name="KSO_WM_TEMPLATE_INDEX" val="1"/>
</p:tagLst>
</file>

<file path=ppt/tags/tag47.xml><?xml version="1.0" encoding="utf-8"?>
<p:tagLst xmlns:p="http://schemas.openxmlformats.org/presentationml/2006/main">
  <p:tag name="KSO_WM_TEMPLATE_CATEGORY" val="custom"/>
  <p:tag name="KSO_WM_TEMPLATE_INDEX" val="1"/>
  <p:tag name="KSO_WM_TAG_VERSION" val="1.0"/>
  <p:tag name="KSO_WM_BEAUTIFY_FLAG" val="#wm#"/>
  <p:tag name="KSO_WM_TEMPLATE_THUMBS_INDEX" val="1、3、4、5、7、9、11、12、15、19、21、24、25、"/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48.xml><?xml version="1.0" encoding="utf-8"?>
<p:tagLst xmlns:p="http://schemas.openxmlformats.org/presentationml/2006/main">
  <p:tag name="KSO_WM_UNIT_PLACING_PICTURE_USER_VIEWPORT" val="{&quot;height&quot;:8100,&quot;width&quot;:14400}"/>
</p:tagLst>
</file>

<file path=ppt/tags/tag49.xml><?xml version="1.0" encoding="utf-8"?>
<p:tagLst xmlns:p="http://schemas.openxmlformats.org/presentationml/2006/main">
  <p:tag name="KSO_WM_UNIT_PLACING_PICTURE_USER_VIEWPORT" val="{&quot;height&quot;:12765,&quot;width&quot;:7860}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52.xml><?xml version="1.0" encoding="utf-8"?>
<p:tagLst xmlns:p="http://schemas.openxmlformats.org/presentationml/2006/main">
  <p:tag name="KSO_WM_UNIT_TABLE_BEAUTIFY" val="smartTable{38025c4c-0c7a-4bc2-95cf-de03d30fdedb}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54.xml><?xml version="1.0" encoding="utf-8"?>
<p:tagLst xmlns:p="http://schemas.openxmlformats.org/presentationml/2006/main">
  <p:tag name="KSO_WM_UNIT_TABLE_BEAUTIFY" val="smartTable{585e8f51-f9bf-44d2-8dff-37091a70968a}"/>
  <p:tag name="TABLE_ENDDRAG_ORIGIN_RECT" val="630*277"/>
  <p:tag name="TABLE_ENDDRAG_RECT" val="48*100*630*277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58.xml><?xml version="1.0" encoding="utf-8"?>
<p:tagLst xmlns:p="http://schemas.openxmlformats.org/presentationml/2006/main">
  <p:tag name="KSO_WPP_MARK_KEY" val="362a832f-50a5-461e-a4ca-e64e58ccedd1"/>
  <p:tag name="COMMONDATA" val="eyJoZGlkIjoiMDNkMjM5NjZmMDViZGRlMDU3NDc1YWI5OWVmMDZkYzIifQ==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heme/theme1.xml><?xml version="1.0" encoding="utf-8"?>
<a:theme xmlns:a="http://schemas.openxmlformats.org/drawingml/2006/main" name="1_team report">
  <a:themeElements>
    <a:clrScheme name="自定义 1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95959"/>
      </a:accent1>
      <a:accent2>
        <a:srgbClr val="8496B0"/>
      </a:accent2>
      <a:accent3>
        <a:srgbClr val="D7B5C6"/>
      </a:accent3>
      <a:accent4>
        <a:srgbClr val="BCBCBC"/>
      </a:accent4>
      <a:accent5>
        <a:srgbClr val="034A90"/>
      </a:accent5>
      <a:accent6>
        <a:srgbClr val="595959"/>
      </a:accent6>
      <a:hlink>
        <a:srgbClr val="0563C1"/>
      </a:hlink>
      <a:folHlink>
        <a:srgbClr val="954F72"/>
      </a:folHlink>
    </a:clrScheme>
    <a:fontScheme name="自定义 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4159</Words>
  <Application>WPS 演示</Application>
  <PresentationFormat>全屏显示(16:9)</PresentationFormat>
  <Paragraphs>874</Paragraphs>
  <Slides>15</Slides>
  <Notes>40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宋体</vt:lpstr>
      <vt:lpstr>Wingdings</vt:lpstr>
      <vt:lpstr>黑体</vt:lpstr>
      <vt:lpstr>微软雅黑</vt:lpstr>
      <vt:lpstr>zihun57hao-chuangxihei</vt:lpstr>
      <vt:lpstr>方正黑体简体</vt:lpstr>
      <vt:lpstr>方正仿宋简体</vt:lpstr>
      <vt:lpstr>Arial Unicode MS</vt:lpstr>
      <vt:lpstr>Calibri</vt:lpstr>
      <vt:lpstr>1_team report</vt:lpstr>
      <vt:lpstr>PowerPoint 演示文稿</vt:lpstr>
      <vt:lpstr>PowerPoint 演示文稿</vt:lpstr>
      <vt:lpstr>PowerPoint 演示文稿</vt:lpstr>
      <vt:lpstr>PowerPoint 演示文稿</vt:lpstr>
      <vt:lpstr>（一）主动公开情况</vt:lpstr>
      <vt:lpstr>（二）依申请公开情况</vt:lpstr>
      <vt:lpstr>（三）政府信息管理情况</vt:lpstr>
      <vt:lpstr>（四）政府信息公开平台建设情况</vt:lpstr>
      <vt:lpstr>（五）监督保障情况</vt:lpstr>
      <vt:lpstr>（五）监督保障情况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R7</cp:lastModifiedBy>
  <cp:revision>141</cp:revision>
  <dcterms:created xsi:type="dcterms:W3CDTF">2014-11-26T04:04:00Z</dcterms:created>
  <dcterms:modified xsi:type="dcterms:W3CDTF">2023-01-31T04:00:09Z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34852A00155C46378A4CEC58B225EB83</vt:lpwstr>
  </property>
</Properties>
</file>