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89" r:id="rId16"/>
    <p:sldId id="272" r:id="rId17"/>
    <p:sldId id="273" r:id="rId18"/>
    <p:sldId id="274" r:id="rId19"/>
    <p:sldId id="284"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日期占位符 2"/>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true"/>
          </p:cNvSpPr>
          <p:nvPr>
            <p:ph type="dt" sz="half" idx="10"/>
          </p:nvPr>
        </p:nvSpPr>
        <p:spPr/>
        <p:txBody>
          <a:bodyPr/>
          <a:lstStyle/>
          <a:p>
            <a:fld id="{5A8D2AAC-5F4F-489D-B033-F2B2C1C4640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CD1BD81B-C3B7-40F9-BEE7-706BB1D859A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true"/>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2AAC-5F4F-489D-B033-F2B2C1C46402}" type="datetimeFigureOut">
              <a:rPr lang="zh-CN" altLang="en-US" smtClean="0"/>
            </a:fld>
            <a:endParaRPr lang="zh-CN" altLang="en-US"/>
          </a:p>
        </p:txBody>
      </p:sp>
      <p:sp>
        <p:nvSpPr>
          <p:cNvPr id="5" name="页脚占位符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BD81B-C3B7-40F9-BEE7-706BB1D859A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危房改造成果5.JPG"/>
          <p:cNvPicPr>
            <a:picLocks noChangeAspect="true"/>
          </p:cNvPicPr>
          <p:nvPr/>
        </p:nvPicPr>
        <p:blipFill>
          <a:blip r:embed="rId1" cstate="print">
            <a:lum bright="29000"/>
          </a:blip>
          <a:stretch>
            <a:fillRect/>
          </a:stretch>
        </p:blipFill>
        <p:spPr>
          <a:xfrm>
            <a:off x="0" y="0"/>
            <a:ext cx="9144000" cy="6858000"/>
          </a:xfrm>
          <a:prstGeom prst="rect">
            <a:avLst/>
          </a:prstGeom>
        </p:spPr>
      </p:pic>
      <p:sp>
        <p:nvSpPr>
          <p:cNvPr id="2" name="标题 1"/>
          <p:cNvSpPr>
            <a:spLocks noGrp="true"/>
          </p:cNvSpPr>
          <p:nvPr>
            <p:ph type="ctrTitle"/>
          </p:nvPr>
        </p:nvSpPr>
        <p:spPr>
          <a:xfrm>
            <a:off x="685800" y="2560955"/>
            <a:ext cx="7772400" cy="1470025"/>
          </a:xfrm>
        </p:spPr>
        <p:txBody>
          <a:bodyPr>
            <a:normAutofit/>
          </a:bodyPr>
          <a:lstStyle/>
          <a:p>
            <a:r>
              <a:rPr lang="zh-CN" altLang="en-US" b="1" dirty="0" smtClean="0">
                <a:solidFill>
                  <a:srgbClr val="FF0000"/>
                </a:solidFill>
              </a:rPr>
              <a:t>农村低收入群体危房改造</a:t>
            </a:r>
            <a:br>
              <a:rPr lang="zh-CN" altLang="en-US" b="1" dirty="0" smtClean="0">
                <a:solidFill>
                  <a:srgbClr val="FF0000"/>
                </a:solidFill>
              </a:rPr>
            </a:br>
            <a:r>
              <a:rPr lang="zh-CN" altLang="en-US" b="1" dirty="0" smtClean="0">
                <a:solidFill>
                  <a:srgbClr val="FF0000"/>
                </a:solidFill>
              </a:rPr>
              <a:t>政策解读</a:t>
            </a:r>
            <a:endParaRPr lang="zh-CN" altLang="en-US" b="1" dirty="0">
              <a:solidFill>
                <a:srgbClr val="FF0000"/>
              </a:solidFill>
            </a:endParaRPr>
          </a:p>
        </p:txBody>
      </p:sp>
      <p:sp>
        <p:nvSpPr>
          <p:cNvPr id="3" name="副标题 2"/>
          <p:cNvSpPr>
            <a:spLocks noGrp="true"/>
          </p:cNvSpPr>
          <p:nvPr>
            <p:ph type="subTitle" idx="1"/>
          </p:nvPr>
        </p:nvSpPr>
        <p:spPr/>
        <p:txBody>
          <a:bodyPr/>
          <a:lstStyle/>
          <a:p>
            <a:endParaRPr lang="en-US" altLang="zh-CN" dirty="0" smtClean="0"/>
          </a:p>
          <a:p>
            <a:endParaRPr lang="zh-CN" altLang="en-US" sz="2800" b="1" dirty="0" smtClean="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lstStyle/>
          <a:p>
            <a:pPr fontAlgn="auto">
              <a:lnSpc>
                <a:spcPts val="5000"/>
              </a:lnSpc>
              <a:spcBef>
                <a:spcPts val="0"/>
              </a:spcBef>
            </a:pPr>
            <a:r>
              <a:rPr lang="en-US" altLang="zh-CN" sz="2400" b="1" dirty="0" smtClean="0"/>
              <a:t>     </a:t>
            </a:r>
            <a:r>
              <a:rPr lang="zh-CN" altLang="en-US" sz="2400" b="1" dirty="0" smtClean="0"/>
              <a:t>严格</a:t>
            </a:r>
            <a:r>
              <a:rPr lang="zh-CN" altLang="en-US" sz="2400" b="1" dirty="0"/>
              <a:t>执行“农户个人申请、集体评议、乡镇审核、县级审批、签订协议、组织实施、竣工验收”</a:t>
            </a:r>
            <a:r>
              <a:rPr lang="zh-CN" altLang="en-US" sz="2400" b="1" dirty="0" smtClean="0"/>
              <a:t>的</a:t>
            </a:r>
            <a:r>
              <a:rPr lang="zh-CN" altLang="en-US" sz="2400" b="1" dirty="0" smtClean="0">
                <a:solidFill>
                  <a:srgbClr val="FF0000"/>
                </a:solidFill>
              </a:rPr>
              <a:t>七步工作</a:t>
            </a:r>
            <a:r>
              <a:rPr lang="zh-CN" altLang="en-US" sz="2400" b="1" dirty="0">
                <a:solidFill>
                  <a:srgbClr val="FF0000"/>
                </a:solidFill>
              </a:rPr>
              <a:t>流程</a:t>
            </a:r>
            <a:r>
              <a:rPr lang="zh-CN" altLang="en-US" sz="2400" b="1" dirty="0"/>
              <a:t>，规范补助对象的认定、审批和操作程序。</a:t>
            </a:r>
            <a:endParaRPr lang="zh-CN" altLang="en-US" sz="2400" dirty="0"/>
          </a:p>
          <a:p>
            <a:pPr fontAlgn="auto">
              <a:lnSpc>
                <a:spcPts val="5000"/>
              </a:lnSpc>
              <a:spcBef>
                <a:spcPts val="0"/>
              </a:spcBef>
            </a:pP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normAutofit lnSpcReduction="20000"/>
          </a:bodyPr>
          <a:lstStyle/>
          <a:p>
            <a:pPr marL="0" indent="0">
              <a:buNone/>
            </a:pPr>
            <a:r>
              <a:rPr lang="en-US" altLang="zh-CN" b="1" dirty="0"/>
              <a:t>    </a:t>
            </a:r>
            <a:r>
              <a:rPr lang="zh-CN" altLang="en-US" b="1" dirty="0"/>
              <a:t>（一）农户个人申请</a:t>
            </a:r>
            <a:endParaRPr lang="en-US" altLang="zh-CN" b="1" dirty="0" smtClean="0"/>
          </a:p>
          <a:p>
            <a:pPr>
              <a:buNone/>
            </a:pPr>
            <a:r>
              <a:rPr lang="zh-CN" altLang="en-US" b="1" dirty="0"/>
              <a:t> </a:t>
            </a:r>
            <a:r>
              <a:rPr lang="zh-CN" altLang="en-US" b="1" dirty="0" smtClean="0"/>
              <a:t>       </a:t>
            </a:r>
            <a:r>
              <a:rPr lang="zh-CN" altLang="en-US" sz="2400" b="1" dirty="0" smtClean="0"/>
              <a:t>由</a:t>
            </a:r>
            <a:r>
              <a:rPr lang="zh-CN" altLang="en-US" sz="2400" b="1" dirty="0">
                <a:solidFill>
                  <a:srgbClr val="FF0000"/>
                </a:solidFill>
              </a:rPr>
              <a:t>户主自愿</a:t>
            </a:r>
            <a:r>
              <a:rPr lang="zh-CN" altLang="en-US" sz="2400" b="1" dirty="0"/>
              <a:t>向所在村委会提出</a:t>
            </a:r>
            <a:r>
              <a:rPr lang="zh-CN" altLang="en-US" sz="2400" b="1" dirty="0">
                <a:solidFill>
                  <a:srgbClr val="FF0000"/>
                </a:solidFill>
              </a:rPr>
              <a:t>书面申请</a:t>
            </a:r>
            <a:r>
              <a:rPr lang="zh-CN" altLang="en-US" sz="2400" b="1" dirty="0"/>
              <a:t>，并提供身份证、户籍、</a:t>
            </a:r>
            <a:r>
              <a:rPr lang="zh-CN" altLang="en-US" sz="2400" b="1" dirty="0">
                <a:solidFill>
                  <a:srgbClr val="FF0000"/>
                </a:solidFill>
              </a:rPr>
              <a:t>贫困类型</a:t>
            </a:r>
            <a:r>
              <a:rPr lang="zh-CN" altLang="en-US" sz="2400" b="1" dirty="0" smtClean="0">
                <a:solidFill>
                  <a:srgbClr val="FF0000"/>
                </a:solidFill>
              </a:rPr>
              <a:t>证明（低保证、分散供养五保证、精准扶贫档案）</a:t>
            </a:r>
            <a:r>
              <a:rPr lang="zh-CN" altLang="en-US" sz="2400" b="1" dirty="0" smtClean="0"/>
              <a:t>等</a:t>
            </a:r>
            <a:r>
              <a:rPr lang="zh-CN" altLang="en-US" sz="2400" b="1" dirty="0"/>
              <a:t>相关材料。</a:t>
            </a:r>
            <a:endParaRPr lang="zh-CN" altLang="en-US" sz="2400" b="1" dirty="0"/>
          </a:p>
          <a:p>
            <a:pPr>
              <a:buNone/>
            </a:pPr>
            <a:endParaRPr lang="zh-CN" altLang="en-US" sz="2400" b="1" dirty="0"/>
          </a:p>
          <a:p>
            <a:pPr>
              <a:buNone/>
            </a:pPr>
            <a:r>
              <a:rPr lang="zh-CN" altLang="en-US" sz="2400" b="1" dirty="0"/>
              <a:t> </a:t>
            </a:r>
            <a:r>
              <a:rPr lang="en-US" altLang="zh-CN" sz="2400" b="1" dirty="0"/>
              <a:t>         </a:t>
            </a:r>
            <a:r>
              <a:rPr lang="zh-CN" altLang="en-US" sz="2400" b="1" dirty="0">
                <a:highlight>
                  <a:srgbClr val="FFFF00"/>
                </a:highlight>
              </a:rPr>
              <a:t>保障对象本人无法提出申请的，由村委会（社区）帮助其提出申请。</a:t>
            </a:r>
            <a:r>
              <a:rPr lang="zh-CN" altLang="en-US" sz="2400" b="1" dirty="0"/>
              <a:t>      </a:t>
            </a:r>
            <a:endParaRPr lang="zh-CN" altLang="en-US" sz="2400" b="1" dirty="0"/>
          </a:p>
          <a:p>
            <a:pPr algn="l">
              <a:buClrTx/>
              <a:buSzTx/>
              <a:buNone/>
            </a:pPr>
            <a:r>
              <a:rPr lang="zh-CN" altLang="en-US" sz="2400" b="1" dirty="0"/>
              <a:t>          </a:t>
            </a:r>
            <a:endParaRPr lang="zh-CN" altLang="en-US" sz="2400" b="1" dirty="0"/>
          </a:p>
          <a:p>
            <a:pPr algn="l">
              <a:buClrTx/>
              <a:buSzTx/>
              <a:buNone/>
            </a:pPr>
            <a:r>
              <a:rPr lang="en-US" altLang="zh-CN" sz="2400" b="1" dirty="0"/>
              <a:t>          </a:t>
            </a:r>
            <a:r>
              <a:rPr lang="zh-CN" altLang="en-US" sz="2400" b="1" dirty="0"/>
              <a:t>危房改造的原则是政府引导，村民参与。</a:t>
            </a:r>
            <a:r>
              <a:rPr lang="zh-CN" altLang="en-US" sz="2400" b="1" dirty="0">
                <a:solidFill>
                  <a:srgbClr val="FF0000"/>
                </a:solidFill>
              </a:rPr>
              <a:t>农村困难群众是农村危房改造的主体</a:t>
            </a:r>
            <a:r>
              <a:rPr lang="zh-CN" altLang="en-US" sz="2400" b="1" dirty="0"/>
              <a:t>，危房改造以农户自建为主。</a:t>
            </a:r>
            <a:endParaRPr lang="zh-CN"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a:xfrm>
            <a:off x="457200" y="1628775"/>
            <a:ext cx="8229600" cy="4525963"/>
          </a:xfrm>
        </p:spPr>
        <p:txBody>
          <a:bodyPr/>
          <a:lstStyle/>
          <a:p>
            <a:pPr marL="0" indent="0">
              <a:buNone/>
            </a:pPr>
            <a:r>
              <a:rPr lang="en-US" altLang="zh-CN" b="1" dirty="0"/>
              <a:t>    </a:t>
            </a:r>
            <a:r>
              <a:rPr lang="zh-CN" altLang="en-US" b="1" dirty="0"/>
              <a:t>（二）集体评议</a:t>
            </a:r>
            <a:r>
              <a:rPr lang="zh-CN" altLang="en-US" b="1" dirty="0" smtClean="0"/>
              <a:t>。</a:t>
            </a:r>
            <a:endParaRPr lang="en-US" altLang="zh-CN" b="1" dirty="0" smtClean="0"/>
          </a:p>
          <a:p>
            <a:pPr fontAlgn="auto">
              <a:lnSpc>
                <a:spcPts val="4500"/>
              </a:lnSpc>
              <a:spcBef>
                <a:spcPts val="0"/>
              </a:spcBef>
              <a:buNone/>
            </a:pPr>
            <a:r>
              <a:rPr lang="zh-CN" altLang="en-US" sz="2400" b="1" dirty="0" smtClean="0"/>
              <a:t>     </a:t>
            </a:r>
            <a:r>
              <a:rPr lang="en-US" altLang="zh-CN" sz="2400" b="1" dirty="0" smtClean="0"/>
              <a:t>     </a:t>
            </a:r>
            <a:r>
              <a:rPr lang="zh-CN" altLang="en-US" sz="2400" b="1" dirty="0" smtClean="0"/>
              <a:t>村委会</a:t>
            </a:r>
            <a:r>
              <a:rPr lang="zh-CN" altLang="en-US" sz="2400" b="1" dirty="0"/>
              <a:t>接到申请后，</a:t>
            </a:r>
            <a:r>
              <a:rPr lang="zh-CN" altLang="en-US" sz="2400" b="1" dirty="0" smtClean="0"/>
              <a:t>召开</a:t>
            </a:r>
            <a:r>
              <a:rPr lang="zh-CN" altLang="en-US" sz="2400" b="1" dirty="0" smtClean="0">
                <a:solidFill>
                  <a:srgbClr val="FF0000"/>
                </a:solidFill>
              </a:rPr>
              <a:t>村民</a:t>
            </a:r>
            <a:r>
              <a:rPr lang="zh-CN" altLang="en-US" sz="2400" b="1" dirty="0">
                <a:solidFill>
                  <a:srgbClr val="FF0000"/>
                </a:solidFill>
              </a:rPr>
              <a:t>会议</a:t>
            </a:r>
            <a:r>
              <a:rPr lang="zh-CN" altLang="en-US" sz="2400" b="1" dirty="0"/>
              <a:t>或经</a:t>
            </a:r>
            <a:r>
              <a:rPr lang="zh-CN" altLang="en-US" sz="2400" b="1" dirty="0">
                <a:solidFill>
                  <a:srgbClr val="FF0000"/>
                </a:solidFill>
              </a:rPr>
              <a:t>村民代表</a:t>
            </a:r>
            <a:r>
              <a:rPr lang="zh-CN" altLang="en-US" sz="2400" b="1" dirty="0" smtClean="0">
                <a:solidFill>
                  <a:srgbClr val="FF0000"/>
                </a:solidFill>
              </a:rPr>
              <a:t>会议</a:t>
            </a:r>
            <a:r>
              <a:rPr lang="zh-CN" altLang="en-US" sz="2400" b="1" dirty="0" smtClean="0"/>
              <a:t>评议</a:t>
            </a:r>
            <a:r>
              <a:rPr lang="zh-CN" altLang="en-US" sz="2400" b="1" dirty="0"/>
              <a:t>，初定危房改造对象</a:t>
            </a:r>
            <a:r>
              <a:rPr lang="zh-CN" altLang="en-US" sz="2400" b="1" dirty="0" smtClean="0"/>
              <a:t>，在</a:t>
            </a:r>
            <a:r>
              <a:rPr lang="zh-CN" altLang="en-US" sz="2400" b="1" dirty="0">
                <a:solidFill>
                  <a:srgbClr val="FF0000"/>
                </a:solidFill>
              </a:rPr>
              <a:t>村务公开栏予以公示</a:t>
            </a:r>
            <a:r>
              <a:rPr lang="zh-CN" altLang="en-US" sz="2400" b="1" dirty="0" smtClean="0"/>
              <a:t>。</a:t>
            </a:r>
            <a:endParaRPr lang="en-US" altLang="zh-CN" sz="2400" b="1" dirty="0" smtClean="0"/>
          </a:p>
          <a:p>
            <a:pPr fontAlgn="auto">
              <a:lnSpc>
                <a:spcPts val="4500"/>
              </a:lnSpc>
              <a:spcBef>
                <a:spcPts val="0"/>
              </a:spcBef>
              <a:buNone/>
            </a:pPr>
            <a:r>
              <a:rPr lang="en-US" altLang="zh-CN" sz="2400" b="1" dirty="0" smtClean="0"/>
              <a:t>          </a:t>
            </a:r>
            <a:r>
              <a:rPr lang="zh-CN" altLang="en-US" sz="2400" b="1" dirty="0" smtClean="0"/>
              <a:t>对</a:t>
            </a:r>
            <a:r>
              <a:rPr lang="zh-CN" altLang="en-US" sz="2400" b="1" dirty="0"/>
              <a:t>符合条件且</a:t>
            </a:r>
            <a:r>
              <a:rPr lang="zh-CN" altLang="en-US" sz="2400" b="1" dirty="0">
                <a:solidFill>
                  <a:srgbClr val="FF0000"/>
                </a:solidFill>
              </a:rPr>
              <a:t>公示无异议</a:t>
            </a:r>
            <a:r>
              <a:rPr lang="zh-CN" altLang="en-US" sz="2400" b="1" dirty="0"/>
              <a:t>的</a:t>
            </a:r>
            <a:r>
              <a:rPr lang="zh-CN" altLang="en-US" sz="2400" b="1" dirty="0" smtClean="0"/>
              <a:t>，填写</a:t>
            </a:r>
            <a:r>
              <a:rPr lang="en-US" altLang="zh-CN" sz="2400" b="1" dirty="0"/>
              <a:t>《</a:t>
            </a:r>
            <a:r>
              <a:rPr lang="zh-CN" altLang="en-US" sz="2400" b="1" dirty="0"/>
              <a:t>山东省农村危房</a:t>
            </a:r>
            <a:r>
              <a:rPr lang="zh-CN" altLang="en-US" sz="2400" b="1" dirty="0" smtClean="0"/>
              <a:t>改造农户</a:t>
            </a:r>
            <a:r>
              <a:rPr lang="zh-CN" altLang="en-US" sz="2400" b="1" dirty="0"/>
              <a:t>建（修）房申请表</a:t>
            </a:r>
            <a:r>
              <a:rPr lang="en-US" altLang="zh-CN" sz="2400" b="1" dirty="0"/>
              <a:t>》</a:t>
            </a:r>
            <a:r>
              <a:rPr lang="zh-CN" altLang="en-US" sz="2400" b="1" dirty="0" smtClean="0"/>
              <a:t>，报</a:t>
            </a:r>
            <a:r>
              <a:rPr lang="zh-CN" altLang="en-US" sz="2400" b="1" dirty="0"/>
              <a:t>乡（镇）人民政府审核。</a:t>
            </a:r>
            <a:endParaRPr lang="zh-CN" altLang="en-US" sz="2400" dirty="0"/>
          </a:p>
          <a:p>
            <a:pPr fontAlgn="auto">
              <a:lnSpc>
                <a:spcPts val="4500"/>
              </a:lnSpc>
              <a:spcBef>
                <a:spcPts val="0"/>
              </a:spcBef>
            </a:pP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lstStyle/>
          <a:p>
            <a:pPr marL="0" indent="0">
              <a:buNone/>
            </a:pPr>
            <a:r>
              <a:rPr lang="en-US" altLang="zh-CN" b="1" dirty="0"/>
              <a:t>    </a:t>
            </a:r>
            <a:r>
              <a:rPr lang="zh-CN" altLang="en-US" b="1" dirty="0"/>
              <a:t>（三）乡镇审核</a:t>
            </a:r>
            <a:r>
              <a:rPr lang="zh-CN" altLang="en-US" b="1" dirty="0" smtClean="0"/>
              <a:t>。</a:t>
            </a:r>
            <a:endParaRPr lang="en-US" altLang="zh-CN" b="1" dirty="0" smtClean="0"/>
          </a:p>
          <a:p>
            <a:pPr fontAlgn="auto">
              <a:lnSpc>
                <a:spcPts val="4500"/>
              </a:lnSpc>
              <a:spcBef>
                <a:spcPts val="0"/>
              </a:spcBef>
              <a:buNone/>
            </a:pPr>
            <a:r>
              <a:rPr lang="zh-CN" altLang="en-US" sz="2400" b="1" dirty="0" smtClean="0"/>
              <a:t>     </a:t>
            </a:r>
            <a:r>
              <a:rPr lang="en-US" altLang="zh-CN" sz="2400" b="1" dirty="0" smtClean="0"/>
              <a:t>    </a:t>
            </a:r>
            <a:r>
              <a:rPr lang="zh-CN" altLang="en-US" sz="2400" b="1" dirty="0" smtClean="0"/>
              <a:t>乡</a:t>
            </a:r>
            <a:r>
              <a:rPr lang="zh-CN" altLang="en-US" sz="2400" b="1" dirty="0"/>
              <a:t>（镇）人民政府接到村委会的申报材料后，及时进行调查核实。审核结果</a:t>
            </a:r>
            <a:r>
              <a:rPr lang="zh-CN" altLang="en-US" sz="2400" b="1" dirty="0">
                <a:solidFill>
                  <a:srgbClr val="FF0000"/>
                </a:solidFill>
              </a:rPr>
              <a:t>在乡（镇）人民政府政务公开栏等进行公示。</a:t>
            </a:r>
            <a:endParaRPr lang="zh-CN" altLang="en-US" sz="2400" b="1" dirty="0">
              <a:solidFill>
                <a:srgbClr val="FF0000"/>
              </a:solidFill>
            </a:endParaRPr>
          </a:p>
          <a:p>
            <a:pPr fontAlgn="auto">
              <a:lnSpc>
                <a:spcPts val="4500"/>
              </a:lnSpc>
              <a:spcBef>
                <a:spcPts val="0"/>
              </a:spcBef>
            </a:pP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2" name="标题 1"/>
          <p:cNvSpPr>
            <a:spLocks noGrp="true"/>
          </p:cNvSpPr>
          <p:nvPr>
            <p:ph type="title"/>
          </p:nvPr>
        </p:nvSpPr>
        <p:spPr/>
        <p:txBody>
          <a:bodyPr>
            <a:normAutofit/>
          </a:bodyPr>
          <a:p>
            <a:pPr algn="l"/>
            <a:r>
              <a:rPr lang="zh-CN" altLang="en-US" b="1" dirty="0" smtClean="0">
                <a:solidFill>
                  <a:srgbClr val="C00000"/>
                </a:solidFill>
                <a:sym typeface="+mn-ea"/>
              </a:rPr>
              <a:t>四、农村危房改造工作流程</a:t>
            </a:r>
            <a:endParaRPr lang="zh-CN" altLang="en-US"/>
          </a:p>
        </p:txBody>
      </p:sp>
      <p:sp>
        <p:nvSpPr>
          <p:cNvPr id="3" name="内容占位符 2"/>
          <p:cNvSpPr>
            <a:spLocks noGrp="true"/>
          </p:cNvSpPr>
          <p:nvPr>
            <p:ph idx="1"/>
          </p:nvPr>
        </p:nvSpPr>
        <p:spPr/>
        <p:txBody>
          <a:bodyPr/>
          <a:p>
            <a:pPr marL="0" indent="0">
              <a:buNone/>
            </a:pPr>
            <a:r>
              <a:rPr lang="en-US" altLang="zh-CN" b="1" dirty="0">
                <a:sym typeface="+mn-ea"/>
              </a:rPr>
              <a:t>    </a:t>
            </a:r>
            <a:r>
              <a:rPr lang="zh-CN" altLang="en-US" b="1" dirty="0">
                <a:sym typeface="+mn-ea"/>
              </a:rPr>
              <a:t>（四）县级</a:t>
            </a:r>
            <a:r>
              <a:rPr lang="zh-CN" altLang="en-US" b="1" dirty="0" smtClean="0">
                <a:sym typeface="+mn-ea"/>
              </a:rPr>
              <a:t>审批</a:t>
            </a:r>
            <a:endParaRPr lang="en-US" altLang="zh-CN" b="1" dirty="0" smtClean="0"/>
          </a:p>
          <a:p>
            <a:pPr>
              <a:buNone/>
            </a:pPr>
            <a:r>
              <a:rPr lang="zh-CN" altLang="en-US" b="1" dirty="0" smtClean="0">
                <a:sym typeface="+mn-ea"/>
              </a:rPr>
              <a:t>   </a:t>
            </a:r>
            <a:r>
              <a:rPr lang="en-US" altLang="zh-CN" b="1" dirty="0" smtClean="0">
                <a:sym typeface="+mn-ea"/>
              </a:rPr>
              <a:t>    </a:t>
            </a:r>
            <a:r>
              <a:rPr lang="zh-CN" altLang="en-US" sz="2400" b="1" dirty="0" smtClean="0">
                <a:sym typeface="+mn-ea"/>
              </a:rPr>
              <a:t>乡</a:t>
            </a:r>
            <a:r>
              <a:rPr lang="zh-CN" altLang="en-US" sz="2400" b="1" dirty="0">
                <a:sym typeface="+mn-ea"/>
              </a:rPr>
              <a:t>（镇）人民政府</a:t>
            </a:r>
            <a:r>
              <a:rPr lang="zh-CN" altLang="en-US" sz="2400" b="1" dirty="0">
                <a:solidFill>
                  <a:srgbClr val="FF0000"/>
                </a:solidFill>
                <a:sym typeface="+mn-ea"/>
              </a:rPr>
              <a:t>报县级乡村振兴（扶贫）</a:t>
            </a:r>
            <a:r>
              <a:rPr lang="zh-CN" altLang="en-US" sz="2400" b="1" dirty="0" smtClean="0">
                <a:solidFill>
                  <a:srgbClr val="FF0000"/>
                </a:solidFill>
                <a:sym typeface="+mn-ea"/>
              </a:rPr>
              <a:t>、民政</a:t>
            </a:r>
            <a:r>
              <a:rPr lang="zh-CN" altLang="en-US" sz="2400" b="1" dirty="0">
                <a:solidFill>
                  <a:srgbClr val="FF0000"/>
                </a:solidFill>
                <a:sym typeface="+mn-ea"/>
              </a:rPr>
              <a:t>复核危改对象身份</a:t>
            </a:r>
            <a:r>
              <a:rPr lang="zh-CN" altLang="en-US" sz="2400" b="1" dirty="0" smtClean="0">
                <a:solidFill>
                  <a:srgbClr val="FF0000"/>
                </a:solidFill>
                <a:sym typeface="+mn-ea"/>
              </a:rPr>
              <a:t>后，</a:t>
            </a:r>
            <a:r>
              <a:rPr lang="zh-CN" altLang="en-US" sz="2400" b="1" dirty="0" smtClean="0">
                <a:sym typeface="+mn-ea"/>
              </a:rPr>
              <a:t>报</a:t>
            </a:r>
            <a:r>
              <a:rPr lang="zh-CN" altLang="en-US" sz="2400" b="1" dirty="0">
                <a:sym typeface="+mn-ea"/>
              </a:rPr>
              <a:t>县级住房城乡建设主管部门审批</a:t>
            </a:r>
            <a:r>
              <a:rPr lang="zh-CN" altLang="en-US" sz="2400" b="1" dirty="0" smtClean="0">
                <a:sym typeface="+mn-ea"/>
              </a:rPr>
              <a:t>。</a:t>
            </a:r>
            <a:endParaRPr lang="zh-CN" altLang="en-US" sz="2400" b="1" dirty="0" smtClean="0">
              <a:sym typeface="+mn-ea"/>
            </a:endParaRPr>
          </a:p>
          <a:p>
            <a:pPr>
              <a:buNone/>
            </a:pPr>
            <a:r>
              <a:rPr lang="en-US" altLang="zh-CN" sz="2400" b="1" dirty="0" smtClean="0">
                <a:sym typeface="+mn-ea"/>
              </a:rPr>
              <a:t>          </a:t>
            </a:r>
            <a:endParaRPr lang="en-US" altLang="zh-CN" sz="2400" b="1" dirty="0" smtClean="0">
              <a:sym typeface="+mn-ea"/>
            </a:endParaRPr>
          </a:p>
          <a:p>
            <a:pPr>
              <a:buNone/>
            </a:pPr>
            <a:r>
              <a:rPr lang="en-US" altLang="zh-CN" sz="2400" b="1" dirty="0" smtClean="0">
                <a:sym typeface="+mn-ea"/>
              </a:rPr>
              <a:t>         </a:t>
            </a:r>
            <a:r>
              <a:rPr lang="zh-CN" altLang="en-US" sz="2400" b="1" dirty="0" smtClean="0">
                <a:sym typeface="+mn-ea"/>
              </a:rPr>
              <a:t>县</a:t>
            </a:r>
            <a:r>
              <a:rPr lang="zh-CN" altLang="en-US" sz="2400" b="1" dirty="0">
                <a:sym typeface="+mn-ea"/>
              </a:rPr>
              <a:t>级住房城乡建设主管部门组织</a:t>
            </a:r>
            <a:r>
              <a:rPr lang="zh-CN" altLang="en-US" sz="2400" b="1" dirty="0" smtClean="0">
                <a:sym typeface="+mn-ea"/>
              </a:rPr>
              <a:t>人员</a:t>
            </a:r>
            <a:r>
              <a:rPr lang="zh-CN" altLang="en-US" sz="2400" b="1" dirty="0">
                <a:sym typeface="+mn-ea"/>
              </a:rPr>
              <a:t>进行实地复核，并填写</a:t>
            </a:r>
            <a:r>
              <a:rPr lang="en-US" altLang="zh-CN" sz="2400" b="1" dirty="0">
                <a:solidFill>
                  <a:srgbClr val="FF0000"/>
                </a:solidFill>
                <a:sym typeface="+mn-ea"/>
              </a:rPr>
              <a:t>《</a:t>
            </a:r>
            <a:r>
              <a:rPr lang="zh-CN" altLang="en-US" sz="2400" b="1" dirty="0">
                <a:solidFill>
                  <a:srgbClr val="FF0000"/>
                </a:solidFill>
                <a:sym typeface="+mn-ea"/>
              </a:rPr>
              <a:t>危房</a:t>
            </a:r>
            <a:r>
              <a:rPr lang="zh-CN" altLang="en-US" sz="2400" b="1" dirty="0" smtClean="0">
                <a:solidFill>
                  <a:srgbClr val="FF0000"/>
                </a:solidFill>
                <a:sym typeface="+mn-ea"/>
              </a:rPr>
              <a:t>改造对象</a:t>
            </a:r>
            <a:r>
              <a:rPr lang="zh-CN" altLang="en-US" sz="2400" b="1" dirty="0">
                <a:solidFill>
                  <a:srgbClr val="FF0000"/>
                </a:solidFill>
                <a:sym typeface="+mn-ea"/>
              </a:rPr>
              <a:t>认定表</a:t>
            </a:r>
            <a:r>
              <a:rPr lang="en-US" altLang="zh-CN" sz="2400" b="1" dirty="0">
                <a:solidFill>
                  <a:srgbClr val="FF0000"/>
                </a:solidFill>
                <a:sym typeface="+mn-ea"/>
              </a:rPr>
              <a:t>》</a:t>
            </a:r>
            <a:r>
              <a:rPr lang="zh-CN" altLang="en-US" sz="2400" b="1" dirty="0">
                <a:sym typeface="+mn-ea"/>
              </a:rPr>
              <a:t>，审批结果通过</a:t>
            </a:r>
            <a:r>
              <a:rPr lang="zh-CN" altLang="en-US" sz="2400" b="1" dirty="0" smtClean="0">
                <a:solidFill>
                  <a:srgbClr val="FF0000"/>
                </a:solidFill>
                <a:sym typeface="+mn-ea"/>
              </a:rPr>
              <a:t>政府信息</a:t>
            </a:r>
            <a:r>
              <a:rPr lang="zh-CN" altLang="en-US" sz="2400" b="1" dirty="0">
                <a:solidFill>
                  <a:srgbClr val="FF0000"/>
                </a:solidFill>
                <a:sym typeface="+mn-ea"/>
              </a:rPr>
              <a:t>公开网、主管部门门户网站</a:t>
            </a:r>
            <a:r>
              <a:rPr lang="zh-CN" altLang="en-US" sz="2400" b="1" dirty="0" smtClean="0">
                <a:solidFill>
                  <a:srgbClr val="FF0000"/>
                </a:solidFill>
                <a:sym typeface="+mn-ea"/>
              </a:rPr>
              <a:t>等途径</a:t>
            </a:r>
            <a:r>
              <a:rPr lang="zh-CN" altLang="en-US" sz="2400" b="1" dirty="0">
                <a:solidFill>
                  <a:srgbClr val="FF0000"/>
                </a:solidFill>
                <a:sym typeface="+mn-ea"/>
              </a:rPr>
              <a:t>进行公示</a:t>
            </a:r>
            <a:r>
              <a:rPr lang="zh-CN" altLang="en-US" sz="2400" b="1" dirty="0">
                <a:sym typeface="+mn-ea"/>
              </a:rPr>
              <a:t>。</a:t>
            </a:r>
            <a:endParaRPr lang="zh-CN" altLang="en-US" sz="2400" dirty="0"/>
          </a:p>
          <a:p>
            <a:pPr>
              <a:buNone/>
            </a:pPr>
            <a:endParaRPr lang="zh-CN" altLang="en-US" sz="2400" dirty="0"/>
          </a:p>
          <a:p>
            <a:pPr>
              <a:buNone/>
            </a:pPr>
            <a:endParaRPr lang="en-US" altLang="zh-CN" sz="2400" b="1" dirty="0" smtClean="0">
              <a:solidFill>
                <a:srgbClr val="FF0000"/>
              </a:solidFill>
            </a:endParaRPr>
          </a:p>
          <a:p>
            <a:endParaRPr lang="zh-CN"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lstStyle/>
          <a:p>
            <a:pPr marL="0" indent="0">
              <a:buNone/>
            </a:pPr>
            <a:r>
              <a:rPr lang="en-US" altLang="zh-CN" b="1" dirty="0"/>
              <a:t>    </a:t>
            </a:r>
            <a:r>
              <a:rPr lang="zh-CN" altLang="en-US" b="1" dirty="0"/>
              <a:t>（五）签订</a:t>
            </a:r>
            <a:r>
              <a:rPr lang="zh-CN" altLang="en-US" b="1" dirty="0" smtClean="0"/>
              <a:t>协议</a:t>
            </a:r>
            <a:endParaRPr lang="en-US" altLang="zh-CN" b="1" dirty="0" smtClean="0"/>
          </a:p>
          <a:p>
            <a:pPr>
              <a:buNone/>
            </a:pPr>
            <a:r>
              <a:rPr lang="zh-CN" altLang="en-US" sz="2400" b="1" dirty="0" smtClean="0"/>
              <a:t>     </a:t>
            </a:r>
            <a:r>
              <a:rPr lang="en-US" altLang="zh-CN" sz="2400" b="1" dirty="0" smtClean="0"/>
              <a:t>1</a:t>
            </a:r>
            <a:r>
              <a:rPr lang="zh-CN" altLang="en-US" sz="2400" b="1" dirty="0" smtClean="0"/>
              <a:t>、县</a:t>
            </a:r>
            <a:r>
              <a:rPr lang="zh-CN" altLang="en-US" sz="2400" b="1" dirty="0"/>
              <a:t>级住房城乡建设主管部门要组织</a:t>
            </a:r>
            <a:r>
              <a:rPr lang="zh-CN" altLang="en-US" sz="2400" b="1" dirty="0">
                <a:solidFill>
                  <a:srgbClr val="FF0000"/>
                </a:solidFill>
              </a:rPr>
              <a:t>乡（镇）（甲方）</a:t>
            </a:r>
            <a:r>
              <a:rPr lang="zh-CN" altLang="en-US" sz="2400" b="1" dirty="0"/>
              <a:t>、</a:t>
            </a:r>
            <a:r>
              <a:rPr lang="zh-CN" altLang="en-US" sz="2400" b="1" dirty="0">
                <a:solidFill>
                  <a:srgbClr val="FF0000"/>
                </a:solidFill>
              </a:rPr>
              <a:t>村（乙方）</a:t>
            </a:r>
            <a:r>
              <a:rPr lang="zh-CN" altLang="en-US" sz="2400" b="1" dirty="0"/>
              <a:t>、</a:t>
            </a:r>
            <a:r>
              <a:rPr lang="zh-CN" altLang="en-US" sz="2400" b="1" dirty="0">
                <a:solidFill>
                  <a:srgbClr val="FF0000"/>
                </a:solidFill>
              </a:rPr>
              <a:t>户（丙方）</a:t>
            </a:r>
            <a:r>
              <a:rPr lang="zh-CN" altLang="en-US" sz="2400" b="1" dirty="0"/>
              <a:t>三方签定危房改造协议（协议书一式四份，甲乙丙三方各执一份，报县级住房城乡建设主管部门一份），</a:t>
            </a:r>
            <a:r>
              <a:rPr lang="zh-CN" altLang="en-US" sz="2400" b="1" dirty="0">
                <a:solidFill>
                  <a:srgbClr val="FF0000"/>
                </a:solidFill>
              </a:rPr>
              <a:t>明确三方责任与义务、</a:t>
            </a:r>
            <a:r>
              <a:rPr lang="zh-CN" altLang="en-US" sz="2400" b="1" dirty="0" smtClean="0">
                <a:solidFill>
                  <a:srgbClr val="FF0000"/>
                </a:solidFill>
                <a:sym typeface="+mn-ea"/>
              </a:rPr>
              <a:t>改造后房屋结构面积、开工时间、竣工时间、补助资金方式等内容。</a:t>
            </a:r>
            <a:endParaRPr lang="zh-CN" altLang="en-US" sz="2400" b="1" dirty="0" smtClean="0">
              <a:solidFill>
                <a:srgbClr val="FF0000"/>
              </a:solidFill>
              <a:sym typeface="+mn-ea"/>
            </a:endParaRPr>
          </a:p>
          <a:p>
            <a:pPr>
              <a:buNone/>
            </a:pPr>
            <a:r>
              <a:rPr lang="zh-CN" altLang="en-US" sz="2400" b="1" dirty="0" smtClean="0">
                <a:sym typeface="+mn-ea"/>
              </a:rPr>
              <a:t>     </a:t>
            </a:r>
            <a:r>
              <a:rPr lang="en-US" altLang="zh-CN" sz="2400" b="1" dirty="0" smtClean="0">
                <a:sym typeface="+mn-ea"/>
              </a:rPr>
              <a:t>2</a:t>
            </a:r>
            <a:r>
              <a:rPr lang="zh-CN" altLang="en-US" sz="2400" b="1" dirty="0" smtClean="0">
                <a:sym typeface="+mn-ea"/>
              </a:rPr>
              <a:t>、</a:t>
            </a:r>
            <a:r>
              <a:rPr lang="zh-CN" altLang="en-US" sz="2400" b="1" dirty="0">
                <a:sym typeface="+mn-ea"/>
              </a:rPr>
              <a:t>对于政府</a:t>
            </a:r>
            <a:r>
              <a:rPr lang="zh-CN" altLang="en-US" sz="2400" b="1" dirty="0">
                <a:solidFill>
                  <a:srgbClr val="FF0000"/>
                </a:solidFill>
                <a:sym typeface="+mn-ea"/>
              </a:rPr>
              <a:t>统一组织</a:t>
            </a:r>
            <a:r>
              <a:rPr lang="zh-CN" altLang="en-US" sz="2400" b="1" dirty="0">
                <a:sym typeface="+mn-ea"/>
              </a:rPr>
              <a:t>实施改造，以及</a:t>
            </a:r>
            <a:r>
              <a:rPr lang="zh-CN" altLang="en-US" sz="2400" b="1" dirty="0">
                <a:solidFill>
                  <a:srgbClr val="FF0000"/>
                </a:solidFill>
                <a:sym typeface="+mn-ea"/>
              </a:rPr>
              <a:t>统建集体周转房</a:t>
            </a:r>
            <a:r>
              <a:rPr lang="zh-CN" altLang="en-US" sz="2400" b="1" dirty="0">
                <a:sym typeface="+mn-ea"/>
              </a:rPr>
              <a:t>等，可在明确改造标准、</a:t>
            </a:r>
            <a:r>
              <a:rPr lang="zh-CN" altLang="en-US" sz="2400" b="1" dirty="0">
                <a:solidFill>
                  <a:srgbClr val="FF0000"/>
                </a:solidFill>
                <a:sym typeface="+mn-ea"/>
              </a:rPr>
              <a:t>征得农户同意并签订协议</a:t>
            </a:r>
            <a:r>
              <a:rPr lang="zh-CN" altLang="en-US" sz="2400" b="1" dirty="0">
                <a:sym typeface="+mn-ea"/>
              </a:rPr>
              <a:t>的基础上，将补助资金</a:t>
            </a:r>
            <a:r>
              <a:rPr lang="zh-CN" altLang="en-US" sz="2400" b="1" dirty="0">
                <a:solidFill>
                  <a:srgbClr val="FF0000"/>
                </a:solidFill>
                <a:sym typeface="+mn-ea"/>
              </a:rPr>
              <a:t>支付给施工单位</a:t>
            </a:r>
            <a:r>
              <a:rPr lang="zh-CN" altLang="en-US" sz="2400" b="1" dirty="0">
                <a:sym typeface="+mn-ea"/>
              </a:rPr>
              <a:t>。</a:t>
            </a:r>
            <a:endParaRPr lang="zh-CN" altLang="en-US" sz="2400" b="1" dirty="0">
              <a:sym typeface="+mn-ea"/>
            </a:endParaRPr>
          </a:p>
          <a:p>
            <a:endParaRPr lang="zh-CN" altLang="en-US" sz="24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normAutofit lnSpcReduction="10000"/>
          </a:bodyPr>
          <a:lstStyle/>
          <a:p>
            <a:pPr marL="0" indent="0">
              <a:buNone/>
            </a:pPr>
            <a:r>
              <a:rPr lang="zh-CN" altLang="en-US" b="1" dirty="0"/>
              <a:t>（六）组织</a:t>
            </a:r>
            <a:r>
              <a:rPr lang="zh-CN" altLang="en-US" b="1" dirty="0" smtClean="0"/>
              <a:t>实施</a:t>
            </a:r>
            <a:endParaRPr lang="en-US" altLang="zh-CN" b="1" dirty="0" smtClean="0"/>
          </a:p>
          <a:p>
            <a:pPr>
              <a:buNone/>
            </a:pPr>
            <a:r>
              <a:rPr lang="zh-CN" altLang="en-US" b="1" dirty="0"/>
              <a:t> </a:t>
            </a:r>
            <a:r>
              <a:rPr lang="zh-CN" altLang="en-US" b="1" dirty="0" smtClean="0"/>
              <a:t>   </a:t>
            </a:r>
            <a:r>
              <a:rPr lang="zh-CN" altLang="en-US" sz="2200" dirty="0"/>
              <a:t>     在危房建设过程中，</a:t>
            </a:r>
            <a:r>
              <a:rPr lang="zh-CN" altLang="en-US" sz="2200" dirty="0">
                <a:sym typeface="+mn-ea"/>
              </a:rPr>
              <a:t>全面做好农村危房改造质量安全管理工作。</a:t>
            </a:r>
            <a:endParaRPr lang="zh-CN" altLang="en-US" sz="2200" dirty="0"/>
          </a:p>
          <a:p>
            <a:pPr algn="l">
              <a:buClrTx/>
              <a:buSzTx/>
              <a:buNone/>
            </a:pPr>
            <a:r>
              <a:rPr lang="zh-CN" altLang="en-US" sz="2200" dirty="0"/>
              <a:t>   </a:t>
            </a:r>
            <a:r>
              <a:rPr lang="zh-CN" altLang="en-US" sz="1600" dirty="0"/>
              <a:t>   1、《住房城乡建设部关于切实加强农房建设质量安全管理的通知》（建村〔2016〕280号）</a:t>
            </a:r>
            <a:endParaRPr lang="zh-CN" altLang="en-US" sz="1600" dirty="0"/>
          </a:p>
          <a:p>
            <a:pPr algn="l">
              <a:buClrTx/>
              <a:buSzTx/>
              <a:buNone/>
            </a:pPr>
            <a:r>
              <a:rPr lang="zh-CN" altLang="en-US" sz="1600" dirty="0"/>
              <a:t>       2、《住房城乡建设部办公厅关于印发农村危房改造基本安全技术导则的通知》（建办村函〔2018〕172号）</a:t>
            </a:r>
            <a:endParaRPr lang="zh-CN" altLang="en-US" sz="1600" dirty="0"/>
          </a:p>
          <a:p>
            <a:pPr algn="l">
              <a:buClrTx/>
              <a:buSzTx/>
              <a:buNone/>
            </a:pPr>
            <a:r>
              <a:rPr lang="zh-CN" altLang="en-US" sz="1600" dirty="0"/>
              <a:t>       3、《山东省乡村建设工程质量安全管理办法》（省政府令第301号）</a:t>
            </a:r>
            <a:endParaRPr lang="zh-CN" alt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四、农村危房改造工作流程</a:t>
            </a:r>
            <a:endParaRPr lang="zh-CN" altLang="en-US" dirty="0"/>
          </a:p>
        </p:txBody>
      </p:sp>
      <p:sp>
        <p:nvSpPr>
          <p:cNvPr id="3" name="内容占位符 2"/>
          <p:cNvSpPr>
            <a:spLocks noGrp="true"/>
          </p:cNvSpPr>
          <p:nvPr>
            <p:ph idx="1"/>
          </p:nvPr>
        </p:nvSpPr>
        <p:spPr/>
        <p:txBody>
          <a:bodyPr>
            <a:normAutofit lnSpcReduction="10000"/>
          </a:bodyPr>
          <a:lstStyle/>
          <a:p>
            <a:pPr marL="0" indent="0">
              <a:buNone/>
            </a:pPr>
            <a:r>
              <a:rPr lang="zh-CN" altLang="en-US" b="1" dirty="0"/>
              <a:t>（七）竣工</a:t>
            </a:r>
            <a:r>
              <a:rPr lang="zh-CN" altLang="en-US" b="1" dirty="0" smtClean="0"/>
              <a:t>验收</a:t>
            </a:r>
            <a:endParaRPr lang="en-US" altLang="zh-CN" b="1" dirty="0" smtClean="0"/>
          </a:p>
          <a:p>
            <a:pPr algn="just" fontAlgn="auto">
              <a:lnSpc>
                <a:spcPts val="4500"/>
              </a:lnSpc>
              <a:spcBef>
                <a:spcPts val="0"/>
              </a:spcBef>
              <a:buNone/>
            </a:pPr>
            <a:r>
              <a:rPr lang="en-US" altLang="zh-CN" sz="2000" b="1" dirty="0" smtClean="0"/>
              <a:t>          </a:t>
            </a:r>
            <a:r>
              <a:rPr lang="zh-CN" altLang="en-US" sz="2000" b="1" dirty="0" smtClean="0"/>
              <a:t>县</a:t>
            </a:r>
            <a:r>
              <a:rPr lang="zh-CN" altLang="en-US" sz="2000" b="1" dirty="0"/>
              <a:t>级住房城乡建设主管部门</a:t>
            </a:r>
            <a:r>
              <a:rPr lang="zh-CN" altLang="en-US" sz="2000" b="1" dirty="0" smtClean="0"/>
              <a:t>要指导</a:t>
            </a:r>
            <a:r>
              <a:rPr lang="zh-CN" altLang="en-US" sz="2000" b="1" dirty="0" smtClean="0">
                <a:solidFill>
                  <a:srgbClr val="FF0000"/>
                </a:solidFill>
              </a:rPr>
              <a:t>建设方按照相</a:t>
            </a:r>
            <a:r>
              <a:rPr lang="zh-CN" altLang="en-US" sz="2000" b="1" dirty="0">
                <a:solidFill>
                  <a:srgbClr val="FF0000"/>
                </a:solidFill>
              </a:rPr>
              <a:t>关要求进行竣工验收</a:t>
            </a:r>
            <a:r>
              <a:rPr lang="zh-CN" altLang="en-US" sz="2000" b="1" dirty="0" smtClean="0"/>
              <a:t>，按要求填写</a:t>
            </a:r>
            <a:r>
              <a:rPr lang="en-US" altLang="zh-CN" sz="2000" b="1" dirty="0" smtClean="0">
                <a:solidFill>
                  <a:srgbClr val="FF0000"/>
                </a:solidFill>
              </a:rPr>
              <a:t>《</a:t>
            </a:r>
            <a:r>
              <a:rPr lang="zh-CN" altLang="en-US" sz="2000" b="1" dirty="0" smtClean="0">
                <a:solidFill>
                  <a:srgbClr val="FF0000"/>
                </a:solidFill>
              </a:rPr>
              <a:t>山东省农村</a:t>
            </a:r>
            <a:r>
              <a:rPr lang="zh-CN" altLang="en-US" sz="2000" b="1" dirty="0">
                <a:solidFill>
                  <a:srgbClr val="FF0000"/>
                </a:solidFill>
              </a:rPr>
              <a:t>危房</a:t>
            </a:r>
            <a:r>
              <a:rPr lang="zh-CN" altLang="en-US" sz="2000" b="1" dirty="0" smtClean="0">
                <a:solidFill>
                  <a:srgbClr val="FF0000"/>
                </a:solidFill>
              </a:rPr>
              <a:t>改造竣工验收监督检查表</a:t>
            </a:r>
            <a:r>
              <a:rPr lang="en-US" altLang="zh-CN" sz="2000" b="1" dirty="0" smtClean="0">
                <a:solidFill>
                  <a:srgbClr val="FF0000"/>
                </a:solidFill>
              </a:rPr>
              <a:t>》</a:t>
            </a:r>
            <a:r>
              <a:rPr lang="zh-CN" altLang="en-US" sz="2000" b="1" dirty="0" smtClean="0"/>
              <a:t>，提交</a:t>
            </a:r>
            <a:r>
              <a:rPr lang="zh-CN" altLang="en-US" sz="2000" b="1" dirty="0" smtClean="0">
                <a:solidFill>
                  <a:srgbClr val="FF0000"/>
                </a:solidFill>
              </a:rPr>
              <a:t>建房备案</a:t>
            </a:r>
            <a:r>
              <a:rPr lang="zh-CN" altLang="en-US" sz="2000" b="1" dirty="0">
                <a:solidFill>
                  <a:srgbClr val="FF0000"/>
                </a:solidFill>
              </a:rPr>
              <a:t>书</a:t>
            </a:r>
            <a:r>
              <a:rPr lang="zh-CN" altLang="en-US" sz="2000" b="1" dirty="0"/>
              <a:t>，明确达到基本安全要求。</a:t>
            </a:r>
            <a:endParaRPr lang="zh-CN" altLang="en-US" sz="2000" dirty="0"/>
          </a:p>
          <a:p>
            <a:pPr algn="just" fontAlgn="auto">
              <a:lnSpc>
                <a:spcPts val="4500"/>
              </a:lnSpc>
              <a:spcBef>
                <a:spcPts val="0"/>
              </a:spcBef>
              <a:buNone/>
            </a:pPr>
            <a:r>
              <a:rPr lang="zh-CN" altLang="en-US" sz="2000" b="1" dirty="0" smtClean="0"/>
              <a:t>      </a:t>
            </a:r>
            <a:endParaRPr lang="en-US" altLang="zh-CN" sz="2000" b="1" dirty="0" smtClean="0"/>
          </a:p>
          <a:p>
            <a:pPr algn="just" fontAlgn="auto">
              <a:lnSpc>
                <a:spcPts val="4500"/>
              </a:lnSpc>
              <a:spcBef>
                <a:spcPts val="0"/>
              </a:spcBef>
              <a:buNone/>
            </a:pPr>
            <a:r>
              <a:rPr lang="zh-CN" altLang="en-US" sz="2000" b="1" dirty="0"/>
              <a:t> </a:t>
            </a:r>
            <a:r>
              <a:rPr lang="zh-CN" altLang="en-US" sz="2000" b="1" dirty="0" smtClean="0"/>
              <a:t>  </a:t>
            </a:r>
            <a:endParaRPr lang="zh-CN" altLang="en-US"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endParaRPr lang="zh-CN" altLang="en-US"/>
          </a:p>
        </p:txBody>
      </p:sp>
      <p:sp>
        <p:nvSpPr>
          <p:cNvPr id="3" name="内容占位符 2"/>
          <p:cNvSpPr>
            <a:spLocks noGrp="true"/>
          </p:cNvSpPr>
          <p:nvPr>
            <p:ph idx="1"/>
          </p:nvPr>
        </p:nvSpPr>
        <p:spPr/>
        <p:txBody>
          <a:bodyPr/>
          <a:lstStyle/>
          <a:p>
            <a:pPr marL="0" indent="0" algn="ctr">
              <a:buNone/>
            </a:pPr>
            <a:endParaRPr lang="zh-CN" altLang="en-US" sz="3000" b="1">
              <a:solidFill>
                <a:srgbClr val="FF0000"/>
              </a:solidFill>
            </a:endParaRPr>
          </a:p>
          <a:p>
            <a:pPr marL="0" indent="0" algn="ctr">
              <a:buNone/>
            </a:pPr>
            <a:r>
              <a:rPr lang="zh-CN" altLang="en-US" sz="8000" b="1">
                <a:solidFill>
                  <a:srgbClr val="FF0000"/>
                </a:solidFill>
              </a:rPr>
              <a:t>谢谢大家！</a:t>
            </a:r>
            <a:endParaRPr lang="zh-CN" altLang="en-US" sz="80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normAutofit/>
          </a:bodyPr>
          <a:lstStyle/>
          <a:p>
            <a:r>
              <a:rPr lang="zh-CN" altLang="en-US" b="1" dirty="0" smtClean="0">
                <a:solidFill>
                  <a:srgbClr val="FF0000"/>
                </a:solidFill>
                <a:sym typeface="+mn-ea"/>
              </a:rPr>
              <a:t>农村低收入群体危房改造政策</a:t>
            </a:r>
            <a:endParaRPr lang="zh-CN" altLang="en-US" dirty="0"/>
          </a:p>
        </p:txBody>
      </p:sp>
      <p:sp>
        <p:nvSpPr>
          <p:cNvPr id="3" name="内容占位符 2"/>
          <p:cNvSpPr>
            <a:spLocks noGrp="true"/>
          </p:cNvSpPr>
          <p:nvPr>
            <p:ph idx="1"/>
          </p:nvPr>
        </p:nvSpPr>
        <p:spPr/>
        <p:txBody>
          <a:bodyPr/>
          <a:lstStyle/>
          <a:p>
            <a:pPr marL="0" indent="0">
              <a:buNone/>
            </a:pPr>
            <a:r>
              <a:rPr lang="en-US" altLang="zh-CN" b="1" dirty="0" smtClean="0">
                <a:solidFill>
                  <a:srgbClr val="C00000"/>
                </a:solidFill>
              </a:rPr>
              <a:t>    </a:t>
            </a:r>
            <a:r>
              <a:rPr lang="zh-CN" altLang="en-US" b="1" dirty="0" smtClean="0">
                <a:solidFill>
                  <a:srgbClr val="C00000"/>
                </a:solidFill>
              </a:rPr>
              <a:t>一、保障对象</a:t>
            </a:r>
            <a:endParaRPr lang="en-US" altLang="zh-CN" b="1" dirty="0" smtClean="0">
              <a:solidFill>
                <a:srgbClr val="C00000"/>
              </a:solidFill>
            </a:endParaRPr>
          </a:p>
          <a:p>
            <a:pPr marL="0" indent="0">
              <a:buNone/>
            </a:pPr>
            <a:r>
              <a:rPr lang="zh-CN" altLang="en-US" b="1" dirty="0" smtClean="0">
                <a:solidFill>
                  <a:srgbClr val="C00000"/>
                </a:solidFill>
              </a:rPr>
              <a:t>    二、补助标准</a:t>
            </a:r>
            <a:endParaRPr lang="en-US" altLang="zh-CN" b="1" dirty="0" smtClean="0">
              <a:solidFill>
                <a:srgbClr val="C00000"/>
              </a:solidFill>
            </a:endParaRPr>
          </a:p>
          <a:p>
            <a:pPr marL="0" indent="0">
              <a:buNone/>
            </a:pPr>
            <a:r>
              <a:rPr lang="zh-CN" altLang="en-US" b="1" dirty="0" smtClean="0">
                <a:solidFill>
                  <a:srgbClr val="C00000"/>
                </a:solidFill>
              </a:rPr>
              <a:t>    三、建设要求</a:t>
            </a:r>
            <a:endParaRPr lang="en-US" altLang="zh-CN" b="1" dirty="0" smtClean="0">
              <a:solidFill>
                <a:srgbClr val="C00000"/>
              </a:solidFill>
            </a:endParaRPr>
          </a:p>
          <a:p>
            <a:pPr marL="0" indent="0">
              <a:buNone/>
            </a:pPr>
            <a:r>
              <a:rPr lang="zh-CN" altLang="en-US" b="1" dirty="0" smtClean="0">
                <a:solidFill>
                  <a:srgbClr val="C00000"/>
                </a:solidFill>
              </a:rPr>
              <a:t>    四、农村危房改造工作流程</a:t>
            </a:r>
            <a:endParaRPr lang="en-US" altLang="zh-CN" b="1" dirty="0" smtClean="0">
              <a:solidFill>
                <a:srgbClr val="C00000"/>
              </a:solidFill>
            </a:endParaRPr>
          </a:p>
          <a:p>
            <a:pPr marL="0" indent="0">
              <a:buNone/>
            </a:pPr>
            <a:r>
              <a:rPr lang="zh-CN" altLang="en-US" b="1" dirty="0" smtClean="0">
                <a:solidFill>
                  <a:srgbClr val="C00000"/>
                </a:solidFill>
              </a:rPr>
              <a:t>    </a:t>
            </a:r>
            <a:endParaRPr lang="zh-CN" altLang="en-US"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normAutofit/>
          </a:bodyPr>
          <a:lstStyle/>
          <a:p>
            <a:pPr algn="l"/>
            <a:r>
              <a:rPr lang="zh-CN" altLang="en-US" b="1" dirty="0" smtClean="0">
                <a:solidFill>
                  <a:srgbClr val="C00000"/>
                </a:solidFill>
              </a:rPr>
              <a:t>一、保障对象</a:t>
            </a:r>
            <a:endParaRPr lang="zh-CN" altLang="en-US" dirty="0"/>
          </a:p>
        </p:txBody>
      </p:sp>
      <p:pic>
        <p:nvPicPr>
          <p:cNvPr id="3" name="图片 2"/>
          <p:cNvPicPr>
            <a:picLocks noChangeAspect="true"/>
          </p:cNvPicPr>
          <p:nvPr>
            <p:custDataLst>
              <p:tags r:id="rId1"/>
            </p:custDataLst>
          </p:nvPr>
        </p:nvPicPr>
        <p:blipFill>
          <a:blip r:embed="rId2"/>
          <a:stretch>
            <a:fillRect/>
          </a:stretch>
        </p:blipFill>
        <p:spPr>
          <a:xfrm>
            <a:off x="771525" y="1714500"/>
            <a:ext cx="3127375" cy="4404995"/>
          </a:xfrm>
          <a:prstGeom prst="rect">
            <a:avLst/>
          </a:prstGeom>
        </p:spPr>
      </p:pic>
      <p:pic>
        <p:nvPicPr>
          <p:cNvPr id="7" name="内容占位符 6"/>
          <p:cNvPicPr>
            <a:picLocks noChangeAspect="true"/>
          </p:cNvPicPr>
          <p:nvPr>
            <p:ph idx="1"/>
          </p:nvPr>
        </p:nvPicPr>
        <p:blipFill>
          <a:blip r:embed="rId3"/>
          <a:stretch>
            <a:fillRect/>
          </a:stretch>
        </p:blipFill>
        <p:spPr>
          <a:xfrm>
            <a:off x="4504055" y="1700530"/>
            <a:ext cx="3117850" cy="44189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一、保障对象</a:t>
            </a:r>
            <a:endParaRPr lang="zh-CN" altLang="en-US" dirty="0"/>
          </a:p>
        </p:txBody>
      </p:sp>
      <p:sp>
        <p:nvSpPr>
          <p:cNvPr id="3" name="内容占位符 2"/>
          <p:cNvSpPr>
            <a:spLocks noGrp="true"/>
          </p:cNvSpPr>
          <p:nvPr>
            <p:ph idx="1"/>
          </p:nvPr>
        </p:nvSpPr>
        <p:spPr/>
        <p:txBody>
          <a:bodyPr>
            <a:normAutofit lnSpcReduction="20000"/>
          </a:bodyPr>
          <a:lstStyle/>
          <a:p>
            <a:pPr marL="0" indent="0">
              <a:buNone/>
            </a:pPr>
            <a:r>
              <a:rPr lang="en-US" altLang="zh-CN" sz="2600" b="1" dirty="0"/>
              <a:t>    </a:t>
            </a:r>
            <a:r>
              <a:rPr lang="zh-CN" altLang="en-US" sz="2600" b="1" dirty="0"/>
              <a:t>（一</a:t>
            </a:r>
            <a:r>
              <a:rPr lang="zh-CN" altLang="en-US" sz="2600" b="1" dirty="0" smtClean="0"/>
              <a:t>）保障对象</a:t>
            </a:r>
            <a:endParaRPr lang="zh-CN" altLang="en-US" sz="2600" dirty="0"/>
          </a:p>
          <a:p>
            <a:r>
              <a:rPr sz="2000" b="1" dirty="0"/>
              <a:t>唯一住房鉴定为C级、D级或无房的农村</a:t>
            </a:r>
            <a:endParaRPr sz="2000" b="1" dirty="0"/>
          </a:p>
          <a:p>
            <a:r>
              <a:rPr sz="2000" b="1" dirty="0"/>
              <a:t>①脱贫享受政策户</a:t>
            </a:r>
            <a:endParaRPr sz="2000" b="1" dirty="0"/>
          </a:p>
          <a:p>
            <a:r>
              <a:rPr sz="2000" b="1" dirty="0"/>
              <a:t>②脱贫不稳定户</a:t>
            </a:r>
            <a:endParaRPr sz="2000" b="1" dirty="0"/>
          </a:p>
          <a:p>
            <a:r>
              <a:rPr sz="2000" b="1" dirty="0"/>
              <a:t>③边缘易致贫户</a:t>
            </a:r>
            <a:endParaRPr sz="2000" b="1" dirty="0"/>
          </a:p>
          <a:p>
            <a:r>
              <a:rPr sz="2000" b="1" dirty="0"/>
              <a:t>④低保户</a:t>
            </a:r>
            <a:endParaRPr sz="2000" b="1" dirty="0"/>
          </a:p>
          <a:p>
            <a:r>
              <a:rPr sz="2000" b="1" dirty="0"/>
              <a:t>⑤分散供养特困人员</a:t>
            </a:r>
            <a:endParaRPr sz="2000" b="1" dirty="0"/>
          </a:p>
          <a:p>
            <a:r>
              <a:rPr sz="2000" b="1" dirty="0"/>
              <a:t>⑥因病因灾因意外事故等刚性支出较大或收入大幅缩减导致基本生活出现严重困难家庭</a:t>
            </a:r>
            <a:endParaRPr sz="2000" b="1" dirty="0"/>
          </a:p>
          <a:p>
            <a:r>
              <a:rPr sz="2000" b="1" dirty="0"/>
              <a:t>⑦农村低保边缘家庭</a:t>
            </a:r>
            <a:endParaRPr sz="2000" b="1" dirty="0"/>
          </a:p>
          <a:p>
            <a:r>
              <a:rPr sz="2000" b="1" dirty="0"/>
              <a:t>⑧未享受过农村住房保障政策支持且依靠自身力量无法解决住房安全问题的其他脱贫户等8类对象</a:t>
            </a:r>
            <a:endParaRPr lang="zh-CN" altLang="en-US" sz="2000"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一、保障对象</a:t>
            </a:r>
            <a:endParaRPr lang="zh-CN" altLang="en-US" dirty="0"/>
          </a:p>
        </p:txBody>
      </p:sp>
      <p:sp>
        <p:nvSpPr>
          <p:cNvPr id="3" name="内容占位符 2"/>
          <p:cNvSpPr>
            <a:spLocks noGrp="true"/>
          </p:cNvSpPr>
          <p:nvPr>
            <p:ph idx="1"/>
          </p:nvPr>
        </p:nvSpPr>
        <p:spPr/>
        <p:txBody>
          <a:bodyPr>
            <a:normAutofit/>
          </a:bodyPr>
          <a:lstStyle/>
          <a:p>
            <a:pPr marL="0" indent="0">
              <a:buNone/>
            </a:pPr>
            <a:r>
              <a:rPr lang="en-US" altLang="zh-CN" b="1" dirty="0" smtClean="0"/>
              <a:t>    </a:t>
            </a:r>
            <a:r>
              <a:rPr lang="zh-CN" altLang="en-US" b="1" dirty="0" smtClean="0"/>
              <a:t>（二）保障对象认定</a:t>
            </a:r>
            <a:endParaRPr lang="zh-CN" altLang="en-US" dirty="0" smtClean="0"/>
          </a:p>
          <a:p>
            <a:r>
              <a:rPr sz="2400" b="1" dirty="0" smtClean="0">
                <a:solidFill>
                  <a:srgbClr val="FF0000"/>
                </a:solidFill>
              </a:rPr>
              <a:t>民政部门：</a:t>
            </a:r>
            <a:r>
              <a:rPr sz="2400" b="1" dirty="0" smtClean="0"/>
              <a:t>负责认定①农村低保户、②农村分散供养特困人员、③农村低保边缘家庭等3类对象；</a:t>
            </a:r>
            <a:endParaRPr sz="2400" b="1" dirty="0" smtClean="0"/>
          </a:p>
          <a:p>
            <a:r>
              <a:rPr sz="2400" b="1" dirty="0" smtClean="0">
                <a:solidFill>
                  <a:srgbClr val="FF0000"/>
                </a:solidFill>
              </a:rPr>
              <a:t>乡村振兴（扶贫）部门：</a:t>
            </a:r>
            <a:r>
              <a:rPr sz="2400" b="1" dirty="0" smtClean="0"/>
              <a:t>负责认定①脱贫享受政策户、②脱贫不稳定户、③边缘易致贫户、④未享受过农村住房保障政策支持且依靠自身力量无法解决住房安全问题的其他脱贫户等4类对象。</a:t>
            </a:r>
            <a:endParaRPr sz="2400" b="1" dirty="0" smtClean="0"/>
          </a:p>
          <a:p>
            <a:r>
              <a:rPr sz="2400" b="1" dirty="0" smtClean="0">
                <a:solidFill>
                  <a:srgbClr val="FF0000"/>
                </a:solidFill>
              </a:rPr>
              <a:t>民政部门、乡村振兴部门分别负责认定</a:t>
            </a:r>
            <a:r>
              <a:rPr sz="2400" b="1" dirty="0" smtClean="0"/>
              <a:t>因病因灾因意外事故等刚性支出较大或收入大幅缩减导致基本生活出现严重困难家庭</a:t>
            </a:r>
            <a:r>
              <a:rPr sz="2400" b="1" dirty="0" smtClean="0">
                <a:solidFill>
                  <a:srgbClr val="FF0000"/>
                </a:solidFill>
              </a:rPr>
              <a:t>（2021年由乡村振兴部门负责认定）</a:t>
            </a:r>
            <a:r>
              <a:rPr sz="2400" b="1" dirty="0" smtClean="0"/>
              <a:t>。</a:t>
            </a:r>
            <a:endParaRPr sz="2400" b="1" dirty="0" smtClean="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normAutofit/>
          </a:bodyPr>
          <a:lstStyle/>
          <a:p>
            <a:pPr algn="l"/>
            <a:r>
              <a:rPr lang="zh-CN" altLang="en-US" b="1" dirty="0" smtClean="0">
                <a:solidFill>
                  <a:srgbClr val="C00000"/>
                </a:solidFill>
              </a:rPr>
              <a:t>二、补助标准</a:t>
            </a:r>
            <a:endParaRPr lang="zh-CN" altLang="en-US" dirty="0"/>
          </a:p>
        </p:txBody>
      </p:sp>
      <p:sp>
        <p:nvSpPr>
          <p:cNvPr id="3" name="内容占位符 2"/>
          <p:cNvSpPr>
            <a:spLocks noGrp="true"/>
          </p:cNvSpPr>
          <p:nvPr>
            <p:ph idx="1"/>
          </p:nvPr>
        </p:nvSpPr>
        <p:spPr/>
        <p:txBody>
          <a:bodyPr>
            <a:normAutofit/>
          </a:bodyPr>
          <a:lstStyle/>
          <a:p>
            <a:pPr marL="0" indent="0">
              <a:buNone/>
            </a:pPr>
            <a:r>
              <a:rPr lang="en-US" altLang="zh-CN" b="1" dirty="0" smtClean="0"/>
              <a:t>    </a:t>
            </a:r>
            <a:r>
              <a:rPr lang="zh-CN" altLang="en-US" b="1" dirty="0" smtClean="0"/>
              <a:t>（一）危房改造资金来源</a:t>
            </a:r>
            <a:endParaRPr lang="en-US" altLang="zh-CN" b="1" dirty="0" smtClean="0"/>
          </a:p>
          <a:p>
            <a:r>
              <a:rPr lang="zh-CN" altLang="en-US" b="1" dirty="0" smtClean="0"/>
              <a:t>农村</a:t>
            </a:r>
            <a:r>
              <a:rPr lang="zh-CN" altLang="en-US" b="1" dirty="0"/>
              <a:t>危房改造资金</a:t>
            </a:r>
            <a:r>
              <a:rPr lang="zh-CN" altLang="en-US" b="1" dirty="0">
                <a:solidFill>
                  <a:srgbClr val="FF0000"/>
                </a:solidFill>
              </a:rPr>
              <a:t>以农户自筹为主，各级政府补助为辅</a:t>
            </a:r>
            <a:r>
              <a:rPr lang="zh-CN" altLang="en-US" b="1" dirty="0" smtClean="0"/>
              <a:t>。</a:t>
            </a:r>
            <a:endParaRPr lang="en-US" altLang="zh-CN" b="1" dirty="0" smtClean="0"/>
          </a:p>
          <a:p>
            <a:r>
              <a:rPr lang="zh-CN" altLang="en-US" b="1" dirty="0" smtClean="0"/>
              <a:t>各县（市、区）要将</a:t>
            </a:r>
            <a:r>
              <a:rPr lang="zh-CN" altLang="en-US" b="1" dirty="0"/>
              <a:t>农村危房改造</a:t>
            </a:r>
            <a:r>
              <a:rPr lang="zh-CN" altLang="en-US" b="1" dirty="0" smtClean="0"/>
              <a:t>补助配套资金</a:t>
            </a:r>
            <a:r>
              <a:rPr lang="zh-CN" altLang="en-US" b="1" dirty="0"/>
              <a:t>和危房鉴定、绩效评价、农户档案、信息系统管理等工作经费纳入本级财政预算。</a:t>
            </a:r>
            <a:endParaRPr lang="zh-CN" altLang="en-US" dirty="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algn="l"/>
            <a:r>
              <a:rPr lang="zh-CN" altLang="en-US" b="1" dirty="0" smtClean="0">
                <a:solidFill>
                  <a:srgbClr val="C00000"/>
                </a:solidFill>
              </a:rPr>
              <a:t>二、补助标准</a:t>
            </a:r>
            <a:endParaRPr lang="zh-CN" altLang="en-US" dirty="0"/>
          </a:p>
        </p:txBody>
      </p:sp>
      <p:sp>
        <p:nvSpPr>
          <p:cNvPr id="3" name="内容占位符 2"/>
          <p:cNvSpPr>
            <a:spLocks noGrp="true"/>
          </p:cNvSpPr>
          <p:nvPr>
            <p:ph idx="1"/>
          </p:nvPr>
        </p:nvSpPr>
        <p:spPr/>
        <p:txBody>
          <a:bodyPr>
            <a:normAutofit/>
          </a:bodyPr>
          <a:lstStyle/>
          <a:p>
            <a:r>
              <a:rPr sz="2400" b="1" dirty="0" smtClean="0"/>
              <a:t>1.修缮加固危房，</a:t>
            </a:r>
            <a:r>
              <a:rPr sz="2400" b="1" dirty="0" smtClean="0">
                <a:solidFill>
                  <a:srgbClr val="FF0000"/>
                </a:solidFill>
              </a:rPr>
              <a:t>补助一般不低于1.2万元</a:t>
            </a:r>
            <a:r>
              <a:rPr sz="2400" b="1" dirty="0" smtClean="0"/>
              <a:t>；修缮加固危房过程中，同步采取抗震加固措施的，可适当提高补助标准。</a:t>
            </a:r>
            <a:endParaRPr sz="2400" b="1" dirty="0" smtClean="0"/>
          </a:p>
          <a:p>
            <a:r>
              <a:rPr sz="2400" b="1" dirty="0" smtClean="0"/>
              <a:t>2.拆除重建或选址新建房屋，</a:t>
            </a:r>
            <a:r>
              <a:rPr sz="2400" b="1" dirty="0" smtClean="0">
                <a:solidFill>
                  <a:srgbClr val="FF0000"/>
                </a:solidFill>
              </a:rPr>
              <a:t>补助一般不低于2.5万元</a:t>
            </a:r>
            <a:r>
              <a:rPr sz="2400" b="1" dirty="0" smtClean="0"/>
              <a:t>。</a:t>
            </a:r>
            <a:endParaRPr sz="2400" b="1" dirty="0" smtClean="0"/>
          </a:p>
          <a:p>
            <a:r>
              <a:rPr sz="2400" b="1" dirty="0" smtClean="0"/>
              <a:t>3.对抗震不达标非C、D级既有住房实施抗震改造，</a:t>
            </a:r>
            <a:r>
              <a:rPr sz="2400" b="1" dirty="0" smtClean="0">
                <a:solidFill>
                  <a:srgbClr val="FF0000"/>
                </a:solidFill>
              </a:rPr>
              <a:t>补助一般不低于1.2万元。</a:t>
            </a:r>
            <a:endParaRPr sz="2400" b="1" dirty="0" smtClean="0"/>
          </a:p>
          <a:p>
            <a:r>
              <a:rPr sz="2400" b="1" dirty="0" smtClean="0">
                <a:solidFill>
                  <a:srgbClr val="FF0000"/>
                </a:solidFill>
              </a:rPr>
              <a:t>以上实际改造费用不足一般补助标准的，按实际补助。各地可根据实际提高补助水平</a:t>
            </a:r>
            <a:r>
              <a:rPr sz="2400" b="1" dirty="0" smtClean="0"/>
              <a:t>。</a:t>
            </a:r>
            <a:endParaRPr sz="2400" b="1" dirty="0" smtClean="0"/>
          </a:p>
          <a:p>
            <a:endParaRPr lang="zh-CN" altLang="en-US" sz="2400" dirty="0" smtClean="0"/>
          </a:p>
          <a:p>
            <a:r>
              <a:rPr lang="zh-CN" altLang="en-US" sz="2400" dirty="0" smtClean="0"/>
              <a:t>调整了部分界定描述：由2021年以前的</a:t>
            </a:r>
            <a:r>
              <a:rPr lang="zh-CN" altLang="en-US" sz="2400" dirty="0" smtClean="0">
                <a:solidFill>
                  <a:srgbClr val="FF0000"/>
                </a:solidFill>
              </a:rPr>
              <a:t>户均补助</a:t>
            </a:r>
            <a:r>
              <a:rPr lang="zh-CN" altLang="en-US" sz="2400" dirty="0" smtClean="0"/>
              <a:t>一般不低于调整为</a:t>
            </a:r>
            <a:r>
              <a:rPr lang="zh-CN" altLang="en-US" sz="2400" dirty="0" smtClean="0">
                <a:solidFill>
                  <a:srgbClr val="FF0000"/>
                </a:solidFill>
              </a:rPr>
              <a:t>补助</a:t>
            </a:r>
            <a:r>
              <a:rPr lang="zh-CN" altLang="en-US" sz="2400" dirty="0" smtClean="0"/>
              <a:t>一般不低于。</a:t>
            </a:r>
            <a:endParaRPr lang="zh-CN" alt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normAutofit/>
          </a:bodyPr>
          <a:lstStyle/>
          <a:p>
            <a:pPr algn="l"/>
            <a:r>
              <a:rPr lang="zh-CN" altLang="en-US" b="1" dirty="0" smtClean="0">
                <a:solidFill>
                  <a:srgbClr val="C00000"/>
                </a:solidFill>
              </a:rPr>
              <a:t>三、建设要求</a:t>
            </a:r>
            <a:endParaRPr lang="zh-CN" altLang="en-US" dirty="0"/>
          </a:p>
        </p:txBody>
      </p:sp>
      <p:sp>
        <p:nvSpPr>
          <p:cNvPr id="3" name="内容占位符 2"/>
          <p:cNvSpPr>
            <a:spLocks noGrp="true"/>
          </p:cNvSpPr>
          <p:nvPr>
            <p:ph idx="1"/>
          </p:nvPr>
        </p:nvSpPr>
        <p:spPr/>
        <p:txBody>
          <a:bodyPr>
            <a:normAutofit/>
          </a:bodyPr>
          <a:lstStyle/>
          <a:p>
            <a:r>
              <a:rPr lang="zh-CN" altLang="en-US" dirty="0" smtClean="0"/>
              <a:t>（一）</a:t>
            </a:r>
            <a:r>
              <a:rPr lang="zh-CN" altLang="en-US" b="1" dirty="0"/>
              <a:t>改造</a:t>
            </a:r>
            <a:r>
              <a:rPr lang="zh-CN" altLang="en-US" b="1" dirty="0" smtClean="0"/>
              <a:t>方式</a:t>
            </a:r>
            <a:endParaRPr lang="en-US" altLang="zh-CN" b="1" dirty="0" smtClean="0"/>
          </a:p>
          <a:p>
            <a:pPr fontAlgn="auto">
              <a:lnSpc>
                <a:spcPts val="4500"/>
              </a:lnSpc>
              <a:spcBef>
                <a:spcPts val="0"/>
              </a:spcBef>
            </a:pPr>
            <a:r>
              <a:rPr lang="en-US" sz="2400" b="1" dirty="0"/>
              <a:t>    </a:t>
            </a:r>
            <a:r>
              <a:rPr sz="2400" b="1" dirty="0"/>
              <a:t>根据房屋危险程度和农户改造意愿选择</a:t>
            </a:r>
            <a:r>
              <a:rPr sz="2400" b="1" dirty="0">
                <a:solidFill>
                  <a:srgbClr val="FF0000"/>
                </a:solidFill>
              </a:rPr>
              <a:t>加固改造、拆除重建和选址新建</a:t>
            </a:r>
            <a:r>
              <a:rPr sz="2400" b="1" dirty="0"/>
              <a:t>等方式解决住房安全问题。</a:t>
            </a:r>
            <a:endParaRPr sz="2400" b="1" dirty="0"/>
          </a:p>
          <a:p>
            <a:pPr fontAlgn="auto">
              <a:lnSpc>
                <a:spcPts val="4500"/>
              </a:lnSpc>
              <a:spcBef>
                <a:spcPts val="0"/>
              </a:spcBef>
            </a:pPr>
            <a:r>
              <a:rPr lang="en-US" sz="2400" b="1" dirty="0"/>
              <a:t>    </a:t>
            </a:r>
            <a:r>
              <a:rPr sz="2400" b="1" dirty="0"/>
              <a:t>鼓励采取统建农村集体公租房、修缮加固现有闲置公房等方式为有需求的重点对象提供保障。</a:t>
            </a:r>
            <a:endParaRPr sz="2400" b="1" dirty="0"/>
          </a:p>
          <a:p>
            <a:pPr fontAlgn="auto">
              <a:lnSpc>
                <a:spcPts val="4500"/>
              </a:lnSpc>
              <a:spcBef>
                <a:spcPts val="0"/>
              </a:spcBef>
            </a:pPr>
            <a:r>
              <a:rPr lang="en-US" sz="2400" b="1" dirty="0"/>
              <a:t>    </a:t>
            </a:r>
            <a:r>
              <a:rPr sz="2400" b="1" dirty="0"/>
              <a:t>村集体也可盘活农村闲置安全房屋，向符合条件的保障对象进行租赁或置换，地方政府可给予租赁或置换补贴。</a:t>
            </a:r>
            <a:endParaRPr sz="2400" b="1" dirty="0"/>
          </a:p>
          <a:p>
            <a:endParaRPr lang="zh-CN" altLang="en-US"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b="1" dirty="0" smtClean="0">
                <a:solidFill>
                  <a:srgbClr val="C00000"/>
                </a:solidFill>
              </a:rPr>
              <a:t>三、建设要求</a:t>
            </a:r>
            <a:endParaRPr lang="zh-CN" altLang="en-US" dirty="0"/>
          </a:p>
        </p:txBody>
      </p:sp>
      <p:sp>
        <p:nvSpPr>
          <p:cNvPr id="3" name="内容占位符 2"/>
          <p:cNvSpPr>
            <a:spLocks noGrp="true"/>
          </p:cNvSpPr>
          <p:nvPr>
            <p:ph idx="1"/>
          </p:nvPr>
        </p:nvSpPr>
        <p:spPr/>
        <p:txBody>
          <a:bodyPr>
            <a:normAutofit/>
          </a:bodyPr>
          <a:lstStyle/>
          <a:p>
            <a:r>
              <a:rPr lang="zh-CN" altLang="en-US" dirty="0" smtClean="0"/>
              <a:t>（二）</a:t>
            </a:r>
            <a:r>
              <a:rPr lang="zh-CN" altLang="en-US" b="1" dirty="0" smtClean="0"/>
              <a:t>改造方式</a:t>
            </a:r>
            <a:endParaRPr lang="en-US" altLang="zh-CN" b="1" dirty="0" smtClean="0"/>
          </a:p>
          <a:p>
            <a:pPr fontAlgn="auto">
              <a:lnSpc>
                <a:spcPts val="4500"/>
              </a:lnSpc>
              <a:spcBef>
                <a:spcPts val="0"/>
              </a:spcBef>
            </a:pPr>
            <a:r>
              <a:rPr lang="en-US" altLang="zh-CN" sz="2400" b="1" dirty="0" smtClean="0"/>
              <a:t>1</a:t>
            </a:r>
            <a:r>
              <a:rPr lang="zh-CN" altLang="en-US" sz="2400" b="1" dirty="0" smtClean="0"/>
              <a:t>、改造</a:t>
            </a:r>
            <a:r>
              <a:rPr lang="zh-CN" altLang="en-US" sz="2400" b="1" dirty="0"/>
              <a:t>后住房须建筑面积适当、主要部件合格、房屋</a:t>
            </a:r>
            <a:r>
              <a:rPr lang="zh-CN" altLang="en-US" sz="2400" b="1" dirty="0" smtClean="0"/>
              <a:t>结</a:t>
            </a:r>
            <a:endParaRPr lang="en-US" altLang="zh-CN" sz="2400" b="1" dirty="0" smtClean="0"/>
          </a:p>
          <a:p>
            <a:pPr fontAlgn="auto">
              <a:lnSpc>
                <a:spcPts val="4500"/>
              </a:lnSpc>
              <a:spcBef>
                <a:spcPts val="0"/>
              </a:spcBef>
              <a:buNone/>
            </a:pPr>
            <a:r>
              <a:rPr lang="zh-CN" altLang="en-US" sz="2400" b="1" dirty="0" smtClean="0"/>
              <a:t>     </a:t>
            </a:r>
            <a:r>
              <a:rPr lang="en-US" altLang="zh-CN" sz="2400" b="1" dirty="0" smtClean="0"/>
              <a:t> </a:t>
            </a:r>
            <a:r>
              <a:rPr lang="zh-CN" altLang="en-US" sz="2400" b="1" dirty="0" smtClean="0"/>
              <a:t>构</a:t>
            </a:r>
            <a:r>
              <a:rPr lang="zh-CN" altLang="en-US" sz="2400" b="1" dirty="0"/>
              <a:t>安全和</a:t>
            </a:r>
            <a:r>
              <a:rPr lang="zh-CN" altLang="en-US" sz="2400" b="1" dirty="0">
                <a:solidFill>
                  <a:srgbClr val="FF0000"/>
                </a:solidFill>
              </a:rPr>
              <a:t>基本功能齐全</a:t>
            </a:r>
            <a:r>
              <a:rPr lang="zh-CN" altLang="en-US" sz="2400" b="1" dirty="0" smtClean="0"/>
              <a:t>。</a:t>
            </a:r>
            <a:endParaRPr lang="en-US" altLang="zh-CN" sz="2400" b="1" dirty="0" smtClean="0"/>
          </a:p>
          <a:p>
            <a:pPr fontAlgn="auto">
              <a:lnSpc>
                <a:spcPts val="4500"/>
              </a:lnSpc>
              <a:spcBef>
                <a:spcPts val="0"/>
              </a:spcBef>
            </a:pPr>
            <a:r>
              <a:rPr lang="en-US" altLang="zh-CN" sz="2400" b="1" dirty="0" smtClean="0"/>
              <a:t>2</a:t>
            </a:r>
            <a:r>
              <a:rPr lang="zh-CN" altLang="en-US" sz="2400" b="1" dirty="0" smtClean="0"/>
              <a:t>、</a:t>
            </a:r>
            <a:r>
              <a:rPr sz="2400" b="1" dirty="0"/>
              <a:t>拆除重建或新建房屋建筑面积不得低于20平米，原则</a:t>
            </a:r>
            <a:r>
              <a:rPr lang="en-US" sz="2400" b="1" dirty="0"/>
              <a:t>   </a:t>
            </a:r>
            <a:r>
              <a:rPr sz="2400" b="1" dirty="0"/>
              <a:t>上1至3人户控制在40—60平米（2020年以前另有要求：1人户不低于20平米、2人户不低于30平米）。各地可根据实际进行细化调整，不得因建房原因致使脱贫群众返贫。</a:t>
            </a:r>
            <a:endParaRPr sz="2400" b="1" dirty="0"/>
          </a:p>
        </p:txBody>
      </p:sp>
    </p:spTree>
  </p:cSld>
  <p:clrMapOvr>
    <a:masterClrMapping/>
  </p:clrMapOvr>
</p:sld>
</file>

<file path=ppt/tags/tag1.xml><?xml version="1.0" encoding="utf-8"?>
<p:tagLst xmlns:p="http://schemas.openxmlformats.org/presentationml/2006/main">
  <p:tag name="KSO_WM_UNIT_PLACING_PICTURE_USER_VIEWPORT" val="{&quot;height&quot;:12990,&quot;width&quot;:92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WPS 演示</Application>
  <PresentationFormat>全屏显示(4:3)</PresentationFormat>
  <Paragraphs>129</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Times New Roman</vt:lpstr>
      <vt:lpstr>方正书宋_GBK</vt:lpstr>
      <vt:lpstr>Calibri</vt:lpstr>
      <vt:lpstr>DejaVu Sans</vt:lpstr>
      <vt:lpstr>微软雅黑</vt:lpstr>
      <vt:lpstr>黑体</vt:lpstr>
      <vt:lpstr>宋体</vt:lpstr>
      <vt:lpstr>Arial Unicode MS</vt:lpstr>
      <vt:lpstr>Office 主题</vt:lpstr>
      <vt:lpstr>农村低收入群体危房改造 政策解读</vt:lpstr>
      <vt:lpstr>农村低收入群体危房改造政策</vt:lpstr>
      <vt:lpstr>一、保障对象</vt:lpstr>
      <vt:lpstr>一、保障对象</vt:lpstr>
      <vt:lpstr>一、保障对象</vt:lpstr>
      <vt:lpstr>二、补助标准</vt:lpstr>
      <vt:lpstr>二、补助标准</vt:lpstr>
      <vt:lpstr>三、建设要求</vt:lpstr>
      <vt:lpstr>三、建设要求</vt:lpstr>
      <vt:lpstr>四、农村危房改造工作流程</vt:lpstr>
      <vt:lpstr>四、农村危房改造工作流程</vt:lpstr>
      <vt:lpstr>四、农村危房改造工作流程</vt:lpstr>
      <vt:lpstr>四、农村危房改造工作流程</vt:lpstr>
      <vt:lpstr>四、农村危房改造工作流程</vt:lpstr>
      <vt:lpstr>四、农村危房改造工作流程</vt:lpstr>
      <vt:lpstr>四、农村危房改造工作流程</vt:lpstr>
      <vt:lpstr>四、农村危房改造工作流程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农村危房改造扶贫政策解读</dc:title>
  <dc:creator>1</dc:creator>
  <cp:lastModifiedBy>user</cp:lastModifiedBy>
  <cp:revision>49</cp:revision>
  <dcterms:created xsi:type="dcterms:W3CDTF">2022-12-30T03:15:55Z</dcterms:created>
  <dcterms:modified xsi:type="dcterms:W3CDTF">2022-12-30T03:15:55Z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2052-11.8.2.10290</vt:lpwstr>
  </property>
  <property fmtid="{D5CDD505-2E9C-101B-9397-08002B2CF9AE}" pid="3" name="ICV">
    <vt:lpwstr>AF450907EA4442518E73CF7DB04061A5</vt:lpwstr>
  </property>
</Properties>
</file>