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9" r:id="rId3"/>
    <p:sldId id="289" r:id="rId4"/>
    <p:sldId id="290" r:id="rId5"/>
    <p:sldId id="294" r:id="rId6"/>
    <p:sldId id="309" r:id="rId7"/>
    <p:sldId id="310" r:id="rId8"/>
    <p:sldId id="311" r:id="rId9"/>
    <p:sldId id="312" r:id="rId10"/>
    <p:sldId id="292" r:id="rId11"/>
    <p:sldId id="296" r:id="rId12"/>
    <p:sldId id="313" r:id="rId13"/>
    <p:sldId id="299" r:id="rId14"/>
    <p:sldId id="321" r:id="rId15"/>
    <p:sldId id="300" r:id="rId16"/>
    <p:sldId id="322" r:id="rId17"/>
    <p:sldId id="301" r:id="rId18"/>
    <p:sldId id="323" r:id="rId19"/>
    <p:sldId id="324" r:id="rId20"/>
    <p:sldId id="328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2DtWvIiJIp7GZ+x97tOnw==" hashData="IuLuGR1tR4JwmVxMU8HrAnLs6I0="/>
  <p:extLst>
    <p:ext uri="{521415D9-36F7-43E2-AB2F-B90AF26B5E84}">
      <p14:sectionLst xmlns:p14="http://schemas.microsoft.com/office/powerpoint/2010/main">
        <p14:section name="默认节" id="{00D88DDB-49FE-4D5A-BEA0-AB38F27146D2}">
          <p14:sldIdLst>
            <p14:sldId id="259"/>
            <p14:sldId id="289"/>
            <p14:sldId id="290"/>
            <p14:sldId id="294"/>
            <p14:sldId id="309"/>
            <p14:sldId id="310"/>
            <p14:sldId id="311"/>
            <p14:sldId id="312"/>
            <p14:sldId id="292"/>
            <p14:sldId id="296"/>
            <p14:sldId id="313"/>
            <p14:sldId id="299"/>
            <p14:sldId id="321"/>
            <p14:sldId id="300"/>
            <p14:sldId id="322"/>
            <p14:sldId id="301"/>
            <p14:sldId id="323"/>
            <p14:sldId id="324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8CCFA"/>
    <a:srgbClr val="010D78"/>
    <a:srgbClr val="0BD0D9"/>
    <a:srgbClr val="0056D4"/>
    <a:srgbClr val="052F9D"/>
    <a:srgbClr val="001074"/>
    <a:srgbClr val="202020"/>
    <a:srgbClr val="2D2D2D"/>
    <a:srgbClr val="A27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3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92" y="816"/>
      </p:cViewPr>
      <p:guideLst>
        <p:guide orient="horz" pos="2160"/>
        <p:guide pos="38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9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38903-CDC6-49D0-97DA-C1BA5D81DB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2E48B-49EE-4945-9268-55CAEEC13D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5F41F6-3538-4AE6-AF52-55ED7A3DD5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605296-3ABF-435C-8036-E71F96C96A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tags" Target="../tags/tag3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6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 descr="图片包含 水, 光盘, 灯光, 游戏机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183" y="1569066"/>
            <a:ext cx="7208520" cy="38594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47395" y="1290320"/>
            <a:ext cx="10696575" cy="32150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indent="0" algn="ctr" fontAlgn="auto">
              <a:lnSpc>
                <a:spcPct val="200000"/>
              </a:lnSpc>
              <a:spcAft>
                <a:spcPts val="600"/>
              </a:spcAft>
            </a:pPr>
            <a:r>
              <a:rPr lang="zh-CN" altLang="zh-CN" sz="5400" b="1" spc="80" dirty="0">
                <a:solidFill>
                  <a:schemeClr val="bg1"/>
                </a:solidFill>
                <a:effectLst>
                  <a:outerShdw blurRad="254000" algn="ctr" rotWithShape="0">
                    <a:srgbClr val="010D78">
                      <a:alpha val="20000"/>
                    </a:srgbClr>
                  </a:outerShdw>
                </a:effectLst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rPr>
              <a:t>济宁市港航事业发展中心</a:t>
            </a:r>
            <a:endParaRPr lang="zh-CN" altLang="zh-CN" sz="5400" b="1" spc="80" dirty="0">
              <a:solidFill>
                <a:schemeClr val="bg1"/>
              </a:solidFill>
              <a:effectLst>
                <a:outerShdw blurRad="254000" algn="ctr" rotWithShape="0">
                  <a:srgbClr val="010D78">
                    <a:alpha val="20000"/>
                  </a:srgbClr>
                </a:outerShdw>
              </a:effectLst>
              <a:latin typeface="方正小标宋简体" panose="02010601030101010101" charset="-122"/>
              <a:ea typeface="方正小标宋简体" panose="02010601030101010101" charset="-122"/>
              <a:cs typeface="方正小标宋简体" panose="02010601030101010101" charset="-122"/>
            </a:endParaRPr>
          </a:p>
          <a:p>
            <a:pPr indent="0" algn="ctr" fontAlgn="auto">
              <a:lnSpc>
                <a:spcPct val="200000"/>
              </a:lnSpc>
              <a:spcAft>
                <a:spcPts val="600"/>
              </a:spcAft>
            </a:pPr>
            <a:r>
              <a:rPr lang="en-US" altLang="zh-CN" sz="5400" b="1" spc="80" dirty="0">
                <a:solidFill>
                  <a:schemeClr val="bg1"/>
                </a:solidFill>
                <a:effectLst>
                  <a:outerShdw blurRad="254000" algn="ctr" rotWithShape="0">
                    <a:srgbClr val="010D78">
                      <a:alpha val="20000"/>
                    </a:srgbClr>
                  </a:outerShdw>
                </a:effectLst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rPr>
              <a:t>2023</a:t>
            </a:r>
            <a:r>
              <a:rPr lang="zh-CN" altLang="en-US" sz="5400" b="1" spc="80" dirty="0">
                <a:solidFill>
                  <a:schemeClr val="bg1"/>
                </a:solidFill>
                <a:effectLst>
                  <a:outerShdw blurRad="254000" algn="ctr" rotWithShape="0">
                    <a:srgbClr val="010D78">
                      <a:alpha val="20000"/>
                    </a:srgbClr>
                  </a:outerShdw>
                </a:effectLst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rPr>
              <a:t>年政府信息公开工作年度报告</a:t>
            </a:r>
            <a:endParaRPr lang="zh-CN" altLang="en-US" sz="5400" b="1" spc="80" dirty="0">
              <a:solidFill>
                <a:schemeClr val="bg1"/>
              </a:solidFill>
              <a:effectLst>
                <a:outerShdw blurRad="254000" algn="ctr" rotWithShape="0">
                  <a:srgbClr val="010D78">
                    <a:alpha val="20000"/>
                  </a:srgbClr>
                </a:outerShdw>
              </a:effectLst>
              <a:latin typeface="方正小标宋简体" panose="02010601030101010101" charset="-122"/>
              <a:ea typeface="方正小标宋简体" panose="02010601030101010101" charset="-122"/>
              <a:cs typeface="方正小标宋简体" panose="02010601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0"/>
          <a:stretch>
            <a:fillRect/>
          </a:stretch>
        </p:blipFill>
        <p:spPr>
          <a:xfrm>
            <a:off x="1772389" y="3150870"/>
            <a:ext cx="8266222" cy="3416869"/>
          </a:xfrm>
          <a:custGeom>
            <a:avLst/>
            <a:gdLst>
              <a:gd name="connsiteX0" fmla="*/ 0 w 8266222"/>
              <a:gd name="connsiteY0" fmla="*/ 0 h 3416869"/>
              <a:gd name="connsiteX1" fmla="*/ 8266222 w 8266222"/>
              <a:gd name="connsiteY1" fmla="*/ 0 h 3416869"/>
              <a:gd name="connsiteX2" fmla="*/ 8266222 w 8266222"/>
              <a:gd name="connsiteY2" fmla="*/ 3416869 h 3416869"/>
              <a:gd name="connsiteX3" fmla="*/ 0 w 8266222"/>
              <a:gd name="connsiteY3" fmla="*/ 3416869 h 341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6222" h="3416869">
                <a:moveTo>
                  <a:pt x="0" y="0"/>
                </a:moveTo>
                <a:lnTo>
                  <a:pt x="8266222" y="0"/>
                </a:lnTo>
                <a:lnTo>
                  <a:pt x="8266222" y="3416869"/>
                </a:lnTo>
                <a:lnTo>
                  <a:pt x="0" y="3416869"/>
                </a:lnTo>
                <a:close/>
              </a:path>
            </a:pathLst>
          </a:custGeom>
        </p:spPr>
      </p:pic>
      <p:cxnSp>
        <p:nvCxnSpPr>
          <p:cNvPr id="84" name="直接连接符 83"/>
          <p:cNvCxnSpPr/>
          <p:nvPr/>
        </p:nvCxnSpPr>
        <p:spPr>
          <a:xfrm>
            <a:off x="1124177" y="4724400"/>
            <a:ext cx="0" cy="1242092"/>
          </a:xfrm>
          <a:prstGeom prst="line">
            <a:avLst/>
          </a:prstGeom>
          <a:ln w="1905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11299024" y="4059684"/>
            <a:ext cx="0" cy="1151632"/>
          </a:xfrm>
          <a:prstGeom prst="line">
            <a:avLst/>
          </a:prstGeom>
          <a:ln w="2540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1558925" y="890265"/>
            <a:ext cx="0" cy="1383001"/>
          </a:xfrm>
          <a:prstGeom prst="line">
            <a:avLst/>
          </a:prstGeom>
          <a:ln w="1905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2347233" y="1290156"/>
            <a:ext cx="0" cy="975968"/>
          </a:xfrm>
          <a:prstGeom prst="line">
            <a:avLst/>
          </a:prstGeom>
          <a:ln w="1905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1790333" y="2306755"/>
            <a:ext cx="0" cy="1413814"/>
          </a:xfrm>
          <a:prstGeom prst="line">
            <a:avLst/>
          </a:prstGeom>
          <a:ln w="1905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9916240" y="139542"/>
            <a:ext cx="1541208" cy="3088209"/>
            <a:chOff x="9606883" y="148535"/>
            <a:chExt cx="1541208" cy="3088209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10377487" y="1460500"/>
              <a:ext cx="0" cy="1776244"/>
            </a:xfrm>
            <a:prstGeom prst="line">
              <a:avLst/>
            </a:prstGeom>
            <a:ln w="19050" cap="rnd">
              <a:gradFill>
                <a:gsLst>
                  <a:gs pos="0">
                    <a:srgbClr val="0077FF"/>
                  </a:gs>
                  <a:gs pos="100000">
                    <a:srgbClr val="255BEC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图片 91" descr="图片包含 游戏机, 白色, 球, 盘子&#10;&#10;描述已自动生成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007524" y="747894"/>
              <a:ext cx="2739926" cy="1541208"/>
            </a:xfrm>
            <a:prstGeom prst="rect">
              <a:avLst/>
            </a:prstGeom>
          </p:spPr>
        </p:pic>
      </p:grpSp>
      <p:cxnSp>
        <p:nvCxnSpPr>
          <p:cNvPr id="98" name="直接连接符 97"/>
          <p:cNvCxnSpPr/>
          <p:nvPr/>
        </p:nvCxnSpPr>
        <p:spPr>
          <a:xfrm>
            <a:off x="793977" y="1636740"/>
            <a:ext cx="0" cy="839760"/>
          </a:xfrm>
          <a:prstGeom prst="line">
            <a:avLst/>
          </a:prstGeom>
          <a:ln w="1905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10D78"/>
              </a:gs>
              <a:gs pos="0">
                <a:schemeClr val="accent1"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1" name="图片 90" descr="夜晚的星空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59060"/>
            <a:ext cx="12192000" cy="2098940"/>
          </a:xfrm>
          <a:custGeom>
            <a:avLst/>
            <a:gdLst>
              <a:gd name="connsiteX0" fmla="*/ 0 w 12192000"/>
              <a:gd name="connsiteY0" fmla="*/ 0 h 2098940"/>
              <a:gd name="connsiteX1" fmla="*/ 12192000 w 12192000"/>
              <a:gd name="connsiteY1" fmla="*/ 0 h 2098940"/>
              <a:gd name="connsiteX2" fmla="*/ 12192000 w 12192000"/>
              <a:gd name="connsiteY2" fmla="*/ 2098940 h 2098940"/>
              <a:gd name="connsiteX3" fmla="*/ 0 w 12192000"/>
              <a:gd name="connsiteY3" fmla="*/ 2098940 h 209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098940">
                <a:moveTo>
                  <a:pt x="0" y="0"/>
                </a:moveTo>
                <a:lnTo>
                  <a:pt x="12192000" y="0"/>
                </a:lnTo>
                <a:lnTo>
                  <a:pt x="12192000" y="2098940"/>
                </a:lnTo>
                <a:lnTo>
                  <a:pt x="0" y="2098940"/>
                </a:lnTo>
                <a:close/>
              </a:path>
            </a:pathLst>
          </a:custGeom>
        </p:spPr>
      </p:pic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854075" y="664210"/>
          <a:ext cx="10483850" cy="5671820"/>
        </p:xfrm>
        <a:graphic>
          <a:graphicData uri="http://schemas.openxmlformats.org/drawingml/2006/table">
            <a:tbl>
              <a:tblPr/>
              <a:tblGrid>
                <a:gridCol w="2621280"/>
                <a:gridCol w="2620645"/>
                <a:gridCol w="2619375"/>
                <a:gridCol w="2622550"/>
              </a:tblGrid>
              <a:tr h="40513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第二十条第（一）项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05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信息内容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本年制发件数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本年废止件数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现行有效件数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规章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行政规范性文件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13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第二十条第（五）项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05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信息内容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本年处理决定数量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05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行政许可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0513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第二十条第（六）项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05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信息内容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本年处理决定数量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05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行政处罚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05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行政强制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0513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第二十条第（八）项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05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信息内容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本年收费金额（单位：万元）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05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行政事业性收费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68580" marR="6858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3000">
                <a:srgbClr val="010D78">
                  <a:alpha val="64000"/>
                </a:srgbClr>
              </a:gs>
              <a:gs pos="100000">
                <a:srgbClr val="010D78">
                  <a:alpha val="0"/>
                </a:srgbClr>
              </a:gs>
              <a:gs pos="0">
                <a:srgbClr val="010D78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-7"/>
          <p:cNvSpPr txBox="1"/>
          <p:nvPr>
            <p:custDataLst>
              <p:tags r:id="rId2"/>
            </p:custDataLst>
          </p:nvPr>
        </p:nvSpPr>
        <p:spPr>
          <a:xfrm>
            <a:off x="2292350" y="3401695"/>
            <a:ext cx="7551420" cy="2046605"/>
          </a:xfrm>
          <a:prstGeom prst="rect">
            <a:avLst/>
          </a:prstGeom>
          <a:noFill/>
          <a:effectLst/>
        </p:spPr>
        <p:txBody>
          <a:bodyPr wrap="square" lIns="119384" tIns="59692" rIns="119384" bIns="59692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52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行政机关收到和处理政府信息公开申请情况</a:t>
            </a:r>
            <a:endParaRPr lang="zh-CN" altLang="en-US" sz="522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-7"/>
          <p:cNvSpPr txBox="1"/>
          <p:nvPr>
            <p:custDataLst>
              <p:tags r:id="rId3"/>
            </p:custDataLst>
          </p:nvPr>
        </p:nvSpPr>
        <p:spPr>
          <a:xfrm>
            <a:off x="4661255" y="5582417"/>
            <a:ext cx="2783135" cy="385342"/>
          </a:xfrm>
          <a:prstGeom prst="rect">
            <a:avLst/>
          </a:prstGeom>
          <a:noFill/>
          <a:effectLst/>
        </p:spPr>
        <p:txBody>
          <a:bodyPr wrap="square" lIns="119384" tIns="59692" rIns="119384" bIns="59692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5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L" panose="00020600040101010101" pitchFamily="18" charset="-122"/>
                <a:sym typeface="微软雅黑 Light" panose="020B0502040204020203" pitchFamily="34" charset="-122"/>
              </a:rPr>
              <a:t>ADD THE TITLE</a:t>
            </a:r>
            <a:endParaRPr lang="en-US" altLang="zh-CN" sz="1565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L" panose="00020600040101010101" pitchFamily="18" charset="-122"/>
              <a:sym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2489" y="406400"/>
            <a:ext cx="10747022" cy="60452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64000" y="1050925"/>
            <a:ext cx="4064000" cy="283972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en-US" altLang="zh-CN" sz="16600" b="1">
                <a:solidFill>
                  <a:schemeClr val="bg1"/>
                </a:solidFill>
                <a:latin typeface="方正正大黑简体" panose="02000000000000000000" charset="-122"/>
                <a:ea typeface="方正正大黑简体" panose="02000000000000000000" charset="-122"/>
                <a:cs typeface="Arial Rounded MT Bold" panose="020F0704030504030204" charset="0"/>
                <a:sym typeface="+mn-ea"/>
              </a:rPr>
              <a:t>3</a:t>
            </a:r>
            <a:endParaRPr lang="zh-CN" altLang="en-US" sz="166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7977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79770"/>
          </a:xfrm>
          <a:prstGeom prst="rect">
            <a:avLst/>
          </a:prstGeom>
          <a:gradFill>
            <a:gsLst>
              <a:gs pos="100000">
                <a:srgbClr val="010D78">
                  <a:alpha val="84000"/>
                </a:srgbClr>
              </a:gs>
              <a:gs pos="26500">
                <a:srgbClr val="010D78">
                  <a:alpha val="94000"/>
                </a:srgbClr>
              </a:gs>
              <a:gs pos="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-740229" y="6879770"/>
            <a:ext cx="13338629" cy="242903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10"/>
          <p:cNvGraphicFramePr/>
          <p:nvPr>
            <p:custDataLst>
              <p:tags r:id="rId2"/>
            </p:custDataLst>
          </p:nvPr>
        </p:nvGraphicFramePr>
        <p:xfrm>
          <a:off x="88265" y="85090"/>
          <a:ext cx="12005945" cy="6610985"/>
        </p:xfrm>
        <a:graphic>
          <a:graphicData uri="http://schemas.openxmlformats.org/drawingml/2006/table">
            <a:tbl>
              <a:tblPr/>
              <a:tblGrid>
                <a:gridCol w="1040765"/>
                <a:gridCol w="1287145"/>
                <a:gridCol w="3919220"/>
                <a:gridCol w="1083945"/>
                <a:gridCol w="815975"/>
                <a:gridCol w="795655"/>
                <a:gridCol w="815975"/>
                <a:gridCol w="776605"/>
                <a:gridCol w="755650"/>
                <a:gridCol w="715010"/>
              </a:tblGrid>
              <a:tr h="140970">
                <a:tc rowSpan="3"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（本列数据的勾稽关系为：第一项加第二项之和，等于第三项加第四项之和）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</a:tcPr>
                </a:tc>
                <a:tc rowSpan="3"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</a:tcPr>
                </a:tc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申请人情况</a:t>
                      </a:r>
                      <a:endParaRPr lang="en-US" altLang="en-US" sz="7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152400">
                <a:tc vMerge="1" gridSpan="3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</a:tcPr>
                </a:tc>
                <a:tc vMerge="1" hMerge="1">
                  <a:tcPr/>
                </a:tc>
                <a:tc vMerge="1"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自然人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法人或其他组织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总计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0265">
                <a:tc vMerge="1" gridSpan="3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vMerge="1" hMerge="1">
                  <a:tcPr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vMerge="1"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商业企业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科研机构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社会公益组织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法律服务机构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其他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3876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一、本年新收政府信息公开申请数量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5265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二、上年结转政府信息公开申请数量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140">
                <a:tc rowSpan="22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三、本年度办理结果</a:t>
                      </a:r>
                      <a:endParaRPr 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700">
                          <a:solidFill>
                            <a:schemeClr val="bg1"/>
                          </a:solidFill>
                          <a:latin typeface="Calibri" panose="020F0502020204030204" charset="0"/>
                        </a:rPr>
                        <a:t> </a:t>
                      </a:r>
                      <a:endParaRPr lang="en-US" sz="700" b="0">
                        <a:solidFill>
                          <a:schemeClr val="bg1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（一）予以公开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5440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（二）部分公开（区分处理的，只计这一情形，不计其他情形）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</a:t>
                      </a:r>
                      <a:endParaRPr 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3040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rowSpan="8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（三）不予公开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1.属于国家秘密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3040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2.其他法律行政法规禁止公开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2405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3.危及“三安全一稳定”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3675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4.保护第三方合法权益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3675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5.属于三类内部事务信息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3675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6.属于四类过程性信息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1770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7.属于行政执法案卷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3675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8.属于行政查询事项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3845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（四）无法提供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1.本机关不掌握相关政府信息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1770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2.没有现成信息需要另行制作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4310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B>
                      <a:noFill/>
                    </a:lnB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3.补正后申请内容仍不明确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 vMerge="1"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（五）不予处理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1.信访举报投诉类申请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2.重复申请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3.要求提供公开出版物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4.无正当理由大量反复申请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165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5.要求行政机关确认或重新出具已获取信息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</a:t>
                      </a:r>
                      <a:endParaRPr 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4815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（六）其他处理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1.申请人无正当理由逾期不补正、行政机关不再处理其政府信息公开申请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5450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2.申请人逾期未按收费通知要求缴纳费用、行政机关不再处理其政府信息公开申请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3.其他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（七）总计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240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四、结转下年度继续办理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 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仿宋简体" panose="02010601030101010101" charset="-122"/>
                          <a:ea typeface="方正仿宋简体" panose="02010601030101010101" charset="-122"/>
                          <a:cs typeface="方正仿宋简体" panose="02010601030101010101" charset="-122"/>
                        </a:rPr>
                        <a:t>0 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仿宋简体" panose="02010601030101010101" charset="-122"/>
                        <a:ea typeface="方正仿宋简体" panose="02010601030101010101" charset="-122"/>
                        <a:cs typeface="方正仿宋简体" panose="02010601030101010101" charset="-122"/>
                      </a:endParaRPr>
                    </a:p>
                  </a:txBody>
                  <a:tcPr marL="38100" marR="38100" marT="0" marB="0" vert="horz" anchor="t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3000">
                <a:srgbClr val="010D78">
                  <a:alpha val="64000"/>
                </a:srgbClr>
              </a:gs>
              <a:gs pos="100000">
                <a:srgbClr val="010D78">
                  <a:alpha val="0"/>
                </a:srgbClr>
              </a:gs>
              <a:gs pos="0">
                <a:srgbClr val="010D78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4" name="文本框-7"/>
          <p:cNvSpPr txBox="1"/>
          <p:nvPr>
            <p:custDataLst>
              <p:tags r:id="rId2"/>
            </p:custDataLst>
          </p:nvPr>
        </p:nvSpPr>
        <p:spPr>
          <a:xfrm>
            <a:off x="1487805" y="3401695"/>
            <a:ext cx="9275445" cy="2046605"/>
          </a:xfrm>
          <a:prstGeom prst="rect">
            <a:avLst/>
          </a:prstGeom>
          <a:noFill/>
          <a:effectLst/>
        </p:spPr>
        <p:txBody>
          <a:bodyPr wrap="square" lIns="119384" tIns="59692" rIns="119384" bIns="59692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52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因政府信息公开工作被申请</a:t>
            </a:r>
            <a:endParaRPr lang="zh-CN" altLang="en-US" sz="522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52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行政复议、提起行政诉讼情况</a:t>
            </a:r>
            <a:endParaRPr lang="zh-CN" altLang="en-US" sz="522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-7"/>
          <p:cNvSpPr txBox="1"/>
          <p:nvPr>
            <p:custDataLst>
              <p:tags r:id="rId3"/>
            </p:custDataLst>
          </p:nvPr>
        </p:nvSpPr>
        <p:spPr>
          <a:xfrm>
            <a:off x="4661255" y="5582417"/>
            <a:ext cx="2783135" cy="385342"/>
          </a:xfrm>
          <a:prstGeom prst="rect">
            <a:avLst/>
          </a:prstGeom>
          <a:noFill/>
          <a:effectLst/>
        </p:spPr>
        <p:txBody>
          <a:bodyPr wrap="square" lIns="119384" tIns="59692" rIns="119384" bIns="59692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5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L" panose="00020600040101010101" pitchFamily="18" charset="-122"/>
                <a:sym typeface="微软雅黑 Light" panose="020B0502040204020203" pitchFamily="34" charset="-122"/>
              </a:rPr>
              <a:t>ADD THE TITLE</a:t>
            </a:r>
            <a:endParaRPr lang="en-US" altLang="zh-CN" sz="1565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L" panose="00020600040101010101" pitchFamily="18" charset="-122"/>
              <a:sym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2489" y="406400"/>
            <a:ext cx="10747022" cy="60452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64000" y="1099820"/>
            <a:ext cx="4064000" cy="230187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en-US" altLang="zh-CN" sz="16600" b="1">
                <a:solidFill>
                  <a:schemeClr val="bg1"/>
                </a:solidFill>
                <a:latin typeface="方正正大黑简体" panose="02000000000000000000" charset="-122"/>
                <a:ea typeface="方正正大黑简体" panose="02000000000000000000" charset="-122"/>
                <a:cs typeface="Arial Rounded MT Bold" panose="020F0704030504030204" charset="0"/>
              </a:rPr>
              <a:t>4</a:t>
            </a:r>
            <a:endParaRPr lang="en-US" altLang="zh-CN" sz="16600" b="1">
              <a:solidFill>
                <a:schemeClr val="bg1"/>
              </a:solidFill>
              <a:latin typeface="方正正大黑简体" panose="02000000000000000000" charset="-122"/>
              <a:ea typeface="方正正大黑简体" panose="02000000000000000000" charset="-122"/>
              <a:cs typeface="Arial Rounded MT Bold" panose="020F070403050403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7977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79770"/>
          </a:xfrm>
          <a:prstGeom prst="rect">
            <a:avLst/>
          </a:prstGeom>
          <a:gradFill>
            <a:gsLst>
              <a:gs pos="100000">
                <a:srgbClr val="010D78">
                  <a:alpha val="44000"/>
                </a:srgbClr>
              </a:gs>
              <a:gs pos="85000">
                <a:srgbClr val="010D78">
                  <a:alpha val="94000"/>
                </a:srgbClr>
              </a:gs>
              <a:gs pos="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205865" y="816610"/>
          <a:ext cx="9607550" cy="50139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38480"/>
                <a:gridCol w="538480"/>
                <a:gridCol w="525780"/>
                <a:gridCol w="512445"/>
                <a:gridCol w="407035"/>
                <a:gridCol w="564515"/>
                <a:gridCol w="565150"/>
                <a:gridCol w="564515"/>
                <a:gridCol w="551815"/>
                <a:gridCol w="367665"/>
                <a:gridCol w="565150"/>
                <a:gridCol w="565150"/>
                <a:gridCol w="564515"/>
                <a:gridCol w="485775"/>
                <a:gridCol w="2291080"/>
              </a:tblGrid>
              <a:tr h="57277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行政复议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行政诉讼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57277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结果维持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结果纠正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其他结果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尚未审结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总计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未经复议直接起诉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复议后起诉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292350"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结果维持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结果纠正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其他结果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尚未审结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总计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结果维持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结果纠正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其他结果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尚未审结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总计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76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方正黑体简体" panose="02010601030101010101" charset="-122"/>
                          <a:ea typeface="方正黑体简体" panose="02010601030101010101" charset="-122"/>
                          <a:cs typeface="方正黑体简体" panose="02010601030101010101" charset="-122"/>
                        </a:rPr>
                        <a:t>0</a:t>
                      </a:r>
                      <a:endParaRPr lang="en-US" altLang="en-US" sz="1000" b="1">
                        <a:solidFill>
                          <a:schemeClr val="bg1"/>
                        </a:solidFill>
                        <a:latin typeface="方正黑体简体" panose="02010601030101010101" charset="-122"/>
                        <a:ea typeface="方正黑体简体" panose="02010601030101010101" charset="-122"/>
                        <a:cs typeface="方正黑体简体" panose="02010601030101010101" charset="-122"/>
                      </a:endParaRPr>
                    </a:p>
                  </a:txBody>
                  <a:tcPr marL="66675" marR="66675" marT="0" marB="0" vert="horz" anchor="ctr" anchorCtr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3000">
                <a:srgbClr val="010D78">
                  <a:alpha val="64000"/>
                </a:srgbClr>
              </a:gs>
              <a:gs pos="100000">
                <a:srgbClr val="010D78">
                  <a:alpha val="0"/>
                </a:srgbClr>
              </a:gs>
              <a:gs pos="0">
                <a:srgbClr val="010D78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4" name="文本框-7"/>
          <p:cNvSpPr txBox="1"/>
          <p:nvPr>
            <p:custDataLst>
              <p:tags r:id="rId2"/>
            </p:custDataLst>
          </p:nvPr>
        </p:nvSpPr>
        <p:spPr>
          <a:xfrm>
            <a:off x="2167890" y="3401695"/>
            <a:ext cx="8183245" cy="2046605"/>
          </a:xfrm>
          <a:prstGeom prst="rect">
            <a:avLst/>
          </a:prstGeom>
          <a:noFill/>
          <a:effectLst/>
        </p:spPr>
        <p:txBody>
          <a:bodyPr wrap="square" lIns="119384" tIns="59692" rIns="119384" bIns="59692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52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政府信息公开工作存在的主要问题及改进情况</a:t>
            </a:r>
            <a:endParaRPr lang="zh-CN" altLang="en-US" sz="522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-7"/>
          <p:cNvSpPr txBox="1"/>
          <p:nvPr>
            <p:custDataLst>
              <p:tags r:id="rId3"/>
            </p:custDataLst>
          </p:nvPr>
        </p:nvSpPr>
        <p:spPr>
          <a:xfrm>
            <a:off x="4661255" y="5582417"/>
            <a:ext cx="2783135" cy="385342"/>
          </a:xfrm>
          <a:prstGeom prst="rect">
            <a:avLst/>
          </a:prstGeom>
          <a:noFill/>
          <a:effectLst/>
        </p:spPr>
        <p:txBody>
          <a:bodyPr wrap="square" lIns="119384" tIns="59692" rIns="119384" bIns="59692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5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L" panose="00020600040101010101" pitchFamily="18" charset="-122"/>
                <a:sym typeface="微软雅黑 Light" panose="020B0502040204020203" pitchFamily="34" charset="-122"/>
              </a:rPr>
              <a:t>ADD THE TITLE</a:t>
            </a:r>
            <a:endParaRPr lang="en-US" altLang="zh-CN" sz="1565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L" panose="00020600040101010101" pitchFamily="18" charset="-122"/>
              <a:sym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2489" y="406400"/>
            <a:ext cx="10747022" cy="60452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64000" y="1099820"/>
            <a:ext cx="4064000" cy="230187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en-US" altLang="zh-CN" sz="16600" b="1">
                <a:solidFill>
                  <a:schemeClr val="bg1"/>
                </a:solidFill>
                <a:latin typeface="方正正大黑简体" panose="02000000000000000000" charset="-122"/>
                <a:ea typeface="方正正大黑简体" panose="02000000000000000000" charset="-122"/>
                <a:cs typeface="Arial Rounded MT Bold" panose="020F0704030504030204" charset="0"/>
              </a:rPr>
              <a:t>5</a:t>
            </a:r>
            <a:endParaRPr lang="en-US" altLang="zh-CN" sz="16600" b="1">
              <a:solidFill>
                <a:schemeClr val="bg1"/>
              </a:solidFill>
              <a:latin typeface="方正正大黑简体" panose="02000000000000000000" charset="-122"/>
              <a:ea typeface="方正正大黑简体" panose="02000000000000000000" charset="-122"/>
              <a:cs typeface="Arial Rounded MT Bold" panose="020F07040305040302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6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 descr="图片包含 水, 光盘, 灯光, 游戏机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183" y="1339741"/>
            <a:ext cx="7208520" cy="3859400"/>
          </a:xfrm>
          <a:prstGeom prst="rect">
            <a:avLst/>
          </a:prstGeom>
        </p:spPr>
      </p:pic>
      <p:cxnSp>
        <p:nvCxnSpPr>
          <p:cNvPr id="84" name="直接连接符 83"/>
          <p:cNvCxnSpPr/>
          <p:nvPr/>
        </p:nvCxnSpPr>
        <p:spPr>
          <a:xfrm>
            <a:off x="1124177" y="4724400"/>
            <a:ext cx="0" cy="1242092"/>
          </a:xfrm>
          <a:prstGeom prst="line">
            <a:avLst/>
          </a:prstGeom>
          <a:ln w="1905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11299024" y="4016142"/>
            <a:ext cx="0" cy="1151632"/>
          </a:xfrm>
          <a:prstGeom prst="line">
            <a:avLst/>
          </a:prstGeom>
          <a:ln w="2540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1962889" y="669472"/>
            <a:ext cx="0" cy="1230885"/>
          </a:xfrm>
          <a:prstGeom prst="line">
            <a:avLst/>
          </a:prstGeom>
          <a:ln w="1905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3082912" y="811620"/>
            <a:ext cx="0" cy="975968"/>
          </a:xfrm>
          <a:prstGeom prst="line">
            <a:avLst/>
          </a:prstGeom>
          <a:ln w="1905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1790333" y="2277727"/>
            <a:ext cx="0" cy="1413814"/>
          </a:xfrm>
          <a:prstGeom prst="line">
            <a:avLst/>
          </a:prstGeom>
          <a:ln w="1905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9916240" y="154056"/>
            <a:ext cx="1541208" cy="3088209"/>
            <a:chOff x="9606883" y="148535"/>
            <a:chExt cx="1541208" cy="3088209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10377487" y="1460500"/>
              <a:ext cx="0" cy="1776244"/>
            </a:xfrm>
            <a:prstGeom prst="line">
              <a:avLst/>
            </a:prstGeom>
            <a:ln w="19050" cap="rnd">
              <a:gradFill>
                <a:gsLst>
                  <a:gs pos="0">
                    <a:srgbClr val="0077FF"/>
                  </a:gs>
                  <a:gs pos="100000">
                    <a:srgbClr val="255BEC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图片 91" descr="图片包含 游戏机, 白色, 球, 盘子&#10;&#10;描述已自动生成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9007524" y="747894"/>
              <a:ext cx="2739926" cy="1541208"/>
            </a:xfrm>
            <a:prstGeom prst="rect">
              <a:avLst/>
            </a:prstGeom>
          </p:spPr>
        </p:pic>
      </p:grpSp>
      <p:cxnSp>
        <p:nvCxnSpPr>
          <p:cNvPr id="98" name="直接连接符 97"/>
          <p:cNvCxnSpPr/>
          <p:nvPr/>
        </p:nvCxnSpPr>
        <p:spPr>
          <a:xfrm>
            <a:off x="1123256" y="1480477"/>
            <a:ext cx="0" cy="839760"/>
          </a:xfrm>
          <a:prstGeom prst="line">
            <a:avLst/>
          </a:prstGeom>
          <a:ln w="1905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1123950" y="1120775"/>
            <a:ext cx="9563735" cy="48456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408305" fontAlgn="auto">
              <a:lnSpc>
                <a:spcPct val="25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过去的一年，在市委市政府的指导帮助下，中心信息公开工作持续稳步推进，虽然取得了一定成绩，但与上级的要求还存在差距，主要表现：一是工作进展不平衡，部分部室、服务站、一线单位对公开认识不足；二是公开内容的深度、广度不够，形式较为单一。新的一年，市港航中心将继续完善相关制度建设，扩大培训范围和频次；做实做细信息公开工作，通过公众号、网站发布广泛宣传，做到图文并茂、通俗易懂。有效推动单位信息公开工作的规范化、科学化、法制化，保障公民的知情权、参与权、表达权和监督权，促进政府公信力的提升。</a:t>
            </a:r>
            <a:endParaRPr lang="zh-CN" altLang="en-US" sz="32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3000">
                <a:srgbClr val="010D78">
                  <a:alpha val="64000"/>
                </a:srgbClr>
              </a:gs>
              <a:gs pos="100000">
                <a:srgbClr val="010D78">
                  <a:alpha val="0"/>
                </a:srgbClr>
              </a:gs>
              <a:gs pos="0">
                <a:srgbClr val="010D78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4" name="文本框-7"/>
          <p:cNvSpPr txBox="1"/>
          <p:nvPr>
            <p:custDataLst>
              <p:tags r:id="rId2"/>
            </p:custDataLst>
          </p:nvPr>
        </p:nvSpPr>
        <p:spPr>
          <a:xfrm>
            <a:off x="2167890" y="3401695"/>
            <a:ext cx="8183245" cy="1159510"/>
          </a:xfrm>
          <a:prstGeom prst="rect">
            <a:avLst/>
          </a:prstGeom>
          <a:noFill/>
          <a:effectLst/>
        </p:spPr>
        <p:txBody>
          <a:bodyPr wrap="square" lIns="119384" tIns="59692" rIns="119384" bIns="59692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52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其他需要报告的事项</a:t>
            </a:r>
            <a:endParaRPr lang="zh-CN" altLang="en-US" sz="522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-7"/>
          <p:cNvSpPr txBox="1"/>
          <p:nvPr>
            <p:custDataLst>
              <p:tags r:id="rId3"/>
            </p:custDataLst>
          </p:nvPr>
        </p:nvSpPr>
        <p:spPr>
          <a:xfrm>
            <a:off x="4660620" y="4757552"/>
            <a:ext cx="2783135" cy="385342"/>
          </a:xfrm>
          <a:prstGeom prst="rect">
            <a:avLst/>
          </a:prstGeom>
          <a:noFill/>
          <a:effectLst/>
        </p:spPr>
        <p:txBody>
          <a:bodyPr wrap="square" lIns="119384" tIns="59692" rIns="119384" bIns="59692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5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L" panose="00020600040101010101" pitchFamily="18" charset="-122"/>
                <a:sym typeface="微软雅黑 Light" panose="020B0502040204020203" pitchFamily="34" charset="-122"/>
              </a:rPr>
              <a:t>ADD THE TITLE</a:t>
            </a:r>
            <a:endParaRPr lang="en-US" altLang="zh-CN" sz="1565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L" panose="00020600040101010101" pitchFamily="18" charset="-122"/>
              <a:sym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2489" y="406400"/>
            <a:ext cx="10747022" cy="60452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64000" y="1099820"/>
            <a:ext cx="4064000" cy="230187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en-US" altLang="zh-CN" sz="16600" b="1">
                <a:solidFill>
                  <a:schemeClr val="bg1"/>
                </a:solidFill>
                <a:latin typeface="方正正大黑简体" panose="02000000000000000000" charset="-122"/>
                <a:ea typeface="方正正大黑简体" panose="02000000000000000000" charset="-122"/>
                <a:cs typeface="Arial Rounded MT Bold" panose="020F0704030504030204" charset="0"/>
              </a:rPr>
              <a:t>6</a:t>
            </a:r>
            <a:endParaRPr lang="en-US" altLang="zh-CN" sz="16600" b="1">
              <a:solidFill>
                <a:schemeClr val="bg1"/>
              </a:solidFill>
              <a:latin typeface="方正正大黑简体" panose="02000000000000000000" charset="-122"/>
              <a:ea typeface="方正正大黑简体" panose="02000000000000000000" charset="-122"/>
              <a:cs typeface="Arial Rounded MT Bold" panose="020F07040305040302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6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 descr="图片包含 水, 光盘, 灯光, 游戏机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183" y="1339741"/>
            <a:ext cx="7208520" cy="3859400"/>
          </a:xfrm>
          <a:prstGeom prst="rect">
            <a:avLst/>
          </a:prstGeom>
        </p:spPr>
      </p:pic>
      <p:cxnSp>
        <p:nvCxnSpPr>
          <p:cNvPr id="84" name="直接连接符 83"/>
          <p:cNvCxnSpPr/>
          <p:nvPr/>
        </p:nvCxnSpPr>
        <p:spPr>
          <a:xfrm>
            <a:off x="1124177" y="4724400"/>
            <a:ext cx="0" cy="1242092"/>
          </a:xfrm>
          <a:prstGeom prst="line">
            <a:avLst/>
          </a:prstGeom>
          <a:ln w="1905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11299024" y="4016142"/>
            <a:ext cx="0" cy="1151632"/>
          </a:xfrm>
          <a:prstGeom prst="line">
            <a:avLst/>
          </a:prstGeom>
          <a:ln w="2540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1962889" y="669472"/>
            <a:ext cx="0" cy="1230885"/>
          </a:xfrm>
          <a:prstGeom prst="line">
            <a:avLst/>
          </a:prstGeom>
          <a:ln w="1905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3082912" y="811620"/>
            <a:ext cx="0" cy="975968"/>
          </a:xfrm>
          <a:prstGeom prst="line">
            <a:avLst/>
          </a:prstGeom>
          <a:ln w="1905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11790333" y="2277727"/>
            <a:ext cx="0" cy="1413814"/>
          </a:xfrm>
          <a:prstGeom prst="line">
            <a:avLst/>
          </a:prstGeom>
          <a:ln w="1905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9916240" y="154056"/>
            <a:ext cx="1541208" cy="3088209"/>
            <a:chOff x="9606883" y="148535"/>
            <a:chExt cx="1541208" cy="3088209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10377487" y="1460500"/>
              <a:ext cx="0" cy="1776244"/>
            </a:xfrm>
            <a:prstGeom prst="line">
              <a:avLst/>
            </a:prstGeom>
            <a:ln w="19050" cap="rnd">
              <a:gradFill>
                <a:gsLst>
                  <a:gs pos="0">
                    <a:srgbClr val="0077FF"/>
                  </a:gs>
                  <a:gs pos="100000">
                    <a:srgbClr val="255BEC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" name="图片 91" descr="图片包含 游戏机, 白色, 球, 盘子&#10;&#10;描述已自动生成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9007524" y="747894"/>
              <a:ext cx="2739926" cy="1541208"/>
            </a:xfrm>
            <a:prstGeom prst="rect">
              <a:avLst/>
            </a:prstGeom>
          </p:spPr>
        </p:pic>
      </p:grpSp>
      <p:cxnSp>
        <p:nvCxnSpPr>
          <p:cNvPr id="98" name="直接连接符 97"/>
          <p:cNvCxnSpPr/>
          <p:nvPr/>
        </p:nvCxnSpPr>
        <p:spPr>
          <a:xfrm>
            <a:off x="1123256" y="1480477"/>
            <a:ext cx="0" cy="839760"/>
          </a:xfrm>
          <a:prstGeom prst="line">
            <a:avLst/>
          </a:prstGeom>
          <a:ln w="19050" cap="rnd">
            <a:gradFill>
              <a:gsLst>
                <a:gs pos="0">
                  <a:srgbClr val="0077FF"/>
                </a:gs>
                <a:gs pos="100000">
                  <a:srgbClr val="255BEC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252730" y="288290"/>
            <a:ext cx="11641455" cy="620522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408305" fontAlgn="auto">
              <a:lnSpc>
                <a:spcPts val="306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（一）依据《政府信息公开信息处理费管理办法》收取信息处理费的情况。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08305" fontAlgn="auto">
              <a:lnSpc>
                <a:spcPts val="306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2023年，市港航事业发展中心未收取信息处理费。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08305" fontAlgn="auto">
              <a:lnSpc>
                <a:spcPts val="306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（二）落实上级年度信息公开工作要点情况。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08305" fontAlgn="auto">
              <a:lnSpc>
                <a:spcPts val="306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持续完善中心的政府信息公开相关制度，确保公开的规范性和适用性。及时更新信息公开指南、组织机构、办文办会、工作计划、财政预决算等，确保信息公开的及时性和准确性。积极开展与公众的互动交流，收集公众意见和建议，及时回应公众关切，提高政府信息公开工作的满意度。加强对从事政府信息公开工作人员的培训，提高业务能力和综合素质，确保政府信息公开工作的质量和效果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08305" fontAlgn="auto">
              <a:lnSpc>
                <a:spcPts val="306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（三）人大代表建议和政协提案办理结果公开情况。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08305" fontAlgn="auto">
              <a:lnSpc>
                <a:spcPts val="306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市港航事业发展中心收到市级人大代表意见建议1件、政协委员提案3件，内容主要涉及洙水河航道“三改二”工程、运河生态船闸、智慧港航建设、港航经济发展等内容。均在市政府网站“建议提案”专栏进行公开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08305" fontAlgn="auto">
              <a:lnSpc>
                <a:spcPts val="306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（四）年度信息公开工作创新情况。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408305" fontAlgn="auto">
              <a:lnSpc>
                <a:spcPts val="306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心以“数智赋能、惠民利企”为突破点，在全省内河率先开展智慧港航建设，创新打造了全省内河首个济宁智慧港航“济港通”综合管理服务平台，持续提升“敬业、协作、创优、奉献”港航服务内涵，依托电子航道图、“云监测”、“e交付”、“e统计”四大管理系统和“云船检”、“港货郎”、“e响应”、济港通公众号四大服务系统，实现了港航动态“一触可视”、业务办理“一网统揽”、信息服务“一键查询”，打通了政府信息公开服务“最后一公里”，入选2023年度山东省交通运输科技成果推广目录，受到了各界广泛好评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3000">
                <a:srgbClr val="010D78">
                  <a:alpha val="64000"/>
                </a:srgbClr>
              </a:gs>
              <a:gs pos="100000">
                <a:srgbClr val="010D78">
                  <a:alpha val="0"/>
                </a:srgbClr>
              </a:gs>
              <a:gs pos="0">
                <a:srgbClr val="010D78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sp>
        <p:nvSpPr>
          <p:cNvPr id="4" name="文本框-7"/>
          <p:cNvSpPr txBox="1"/>
          <p:nvPr>
            <p:custDataLst>
              <p:tags r:id="rId2"/>
            </p:custDataLst>
          </p:nvPr>
        </p:nvSpPr>
        <p:spPr>
          <a:xfrm>
            <a:off x="883920" y="1887220"/>
            <a:ext cx="10376535" cy="2673985"/>
          </a:xfrm>
          <a:prstGeom prst="rect">
            <a:avLst/>
          </a:prstGeom>
          <a:noFill/>
          <a:effectLst/>
        </p:spPr>
        <p:txBody>
          <a:bodyPr wrap="square" lIns="119384" tIns="59692" rIns="119384" bIns="59692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52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感谢您对济宁市港航事业发展中心的关心与支持！</a:t>
            </a:r>
            <a:endParaRPr lang="zh-CN" altLang="zh-CN" sz="522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-7"/>
          <p:cNvSpPr txBox="1"/>
          <p:nvPr>
            <p:custDataLst>
              <p:tags r:id="rId3"/>
            </p:custDataLst>
          </p:nvPr>
        </p:nvSpPr>
        <p:spPr>
          <a:xfrm>
            <a:off x="4660620" y="4757552"/>
            <a:ext cx="2783135" cy="414020"/>
          </a:xfrm>
          <a:prstGeom prst="rect">
            <a:avLst/>
          </a:prstGeom>
          <a:noFill/>
          <a:effectLst/>
        </p:spPr>
        <p:txBody>
          <a:bodyPr wrap="square" lIns="119384" tIns="59692" rIns="119384" bIns="59692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2024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年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1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月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18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 Light" panose="020B0502040204020203" pitchFamily="34" charset="-122"/>
              </a:rPr>
              <a:t>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2489" y="406400"/>
            <a:ext cx="10747022" cy="60452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30910" y="802005"/>
            <a:ext cx="10263505" cy="559816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l" fontAlgn="auto">
              <a:lnSpc>
                <a:spcPct val="20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本报告由济宁市港航事业发展中心按照《中华人民共和国政府信息公开条例》（以下简称《条例》）和《中华人民共和国政府信息公开工作年度报告格式》（国办公开办函〔2021〕30号）要求编制。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200000"/>
              </a:lnSpc>
            </a:pP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20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本报告内容包括总体情况、主动公开政府信息情况、收到和处理政府信息公开申请情况、政府信息公开行政复议和行政诉讼情况、存在的主要问题及改进情况、其他需要报告的事项等六部分内容。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200000"/>
              </a:lnSpc>
            </a:pP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20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本报告所列数据的统计期限自2023年1月1日起至2023年12月31日止。本报告电子版可在“中国·济宁”政府门户网站（http://www.jining.gov.cn/col/col33356/index.html?jh=264）查阅或下载。如对本报告有疑问，请与市港航事业发展中心联系（地址：济宁市洸河路19号，联系电话：0537-2603869）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3000">
                <a:srgbClr val="010D78">
                  <a:alpha val="64000"/>
                </a:srgbClr>
              </a:gs>
              <a:gs pos="100000">
                <a:srgbClr val="010D78">
                  <a:alpha val="0"/>
                </a:srgbClr>
              </a:gs>
              <a:gs pos="0">
                <a:srgbClr val="010D78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-7"/>
          <p:cNvSpPr txBox="1"/>
          <p:nvPr>
            <p:custDataLst>
              <p:tags r:id="rId2"/>
            </p:custDataLst>
          </p:nvPr>
        </p:nvSpPr>
        <p:spPr>
          <a:xfrm>
            <a:off x="4409467" y="3401436"/>
            <a:ext cx="3373067" cy="1082675"/>
          </a:xfrm>
          <a:prstGeom prst="rect">
            <a:avLst/>
          </a:prstGeom>
          <a:noFill/>
          <a:effectLst/>
        </p:spPr>
        <p:txBody>
          <a:bodyPr wrap="square" lIns="119384" tIns="59692" rIns="119384" bIns="59692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52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总体情况</a:t>
            </a:r>
            <a:endParaRPr lang="zh-CN" altLang="en-US" sz="522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-7"/>
          <p:cNvSpPr txBox="1"/>
          <p:nvPr>
            <p:custDataLst>
              <p:tags r:id="rId3"/>
            </p:custDataLst>
          </p:nvPr>
        </p:nvSpPr>
        <p:spPr>
          <a:xfrm>
            <a:off x="4704435" y="4375282"/>
            <a:ext cx="2783135" cy="385342"/>
          </a:xfrm>
          <a:prstGeom prst="rect">
            <a:avLst/>
          </a:prstGeom>
          <a:noFill/>
          <a:effectLst/>
        </p:spPr>
        <p:txBody>
          <a:bodyPr wrap="square" lIns="119384" tIns="59692" rIns="119384" bIns="59692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5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L" panose="00020600040101010101" pitchFamily="18" charset="-122"/>
                <a:sym typeface="微软雅黑 Light" panose="020B0502040204020203" pitchFamily="34" charset="-122"/>
              </a:rPr>
              <a:t>ADD THE TITLE</a:t>
            </a:r>
            <a:endParaRPr lang="en-US" altLang="zh-CN" sz="1565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L" panose="00020600040101010101" pitchFamily="18" charset="-122"/>
              <a:sym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2489" y="406400"/>
            <a:ext cx="10747022" cy="60452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64000" y="1165860"/>
            <a:ext cx="4064000" cy="246443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en-US" altLang="zh-CN" sz="16600">
                <a:solidFill>
                  <a:schemeClr val="bg1"/>
                </a:solidFill>
                <a:latin typeface="方正正大黑简体" panose="02000000000000000000" charset="-122"/>
                <a:ea typeface="方正正大黑简体" panose="02000000000000000000" charset="-122"/>
              </a:rPr>
              <a:t>1</a:t>
            </a:r>
            <a:endParaRPr lang="en-US" altLang="zh-CN" sz="16600">
              <a:solidFill>
                <a:schemeClr val="bg1"/>
              </a:soli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10D78"/>
              </a:gs>
              <a:gs pos="0">
                <a:schemeClr val="accent1"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629785" y="664845"/>
            <a:ext cx="2931795" cy="667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600" dirty="0">
                <a:ln w="12700">
                  <a:noFill/>
                </a:ln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主动公开情况</a:t>
            </a:r>
            <a:endParaRPr lang="zh-CN" altLang="en-US" sz="3600" dirty="0">
              <a:ln w="12700">
                <a:noFill/>
              </a:ln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7600" y="1331545"/>
            <a:ext cx="233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ADD THE TITLE</a:t>
            </a:r>
            <a:endParaRPr lang="en-US" altLang="zh-CN" sz="1200" i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5226" y="966924"/>
            <a:ext cx="2424043" cy="47625"/>
            <a:chOff x="7137400" y="2084387"/>
            <a:chExt cx="2424043" cy="47625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7179518" y="2108199"/>
              <a:ext cx="2381925" cy="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7137400" y="2084387"/>
              <a:ext cx="47625" cy="47625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1952731" y="966924"/>
            <a:ext cx="2424043" cy="47625"/>
            <a:chOff x="7137400" y="2084387"/>
            <a:chExt cx="2424043" cy="47625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7179518" y="2108199"/>
              <a:ext cx="2381925" cy="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7137400" y="2084387"/>
              <a:ext cx="47625" cy="47625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0" name="图片 79" descr="夜晚的星空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79623"/>
            <a:ext cx="12192000" cy="2178377"/>
          </a:xfrm>
          <a:custGeom>
            <a:avLst/>
            <a:gdLst>
              <a:gd name="connsiteX0" fmla="*/ 0 w 12192000"/>
              <a:gd name="connsiteY0" fmla="*/ 0 h 2178377"/>
              <a:gd name="connsiteX1" fmla="*/ 12192000 w 12192000"/>
              <a:gd name="connsiteY1" fmla="*/ 0 h 2178377"/>
              <a:gd name="connsiteX2" fmla="*/ 12192000 w 12192000"/>
              <a:gd name="connsiteY2" fmla="*/ 2178377 h 2178377"/>
              <a:gd name="connsiteX3" fmla="*/ 0 w 12192000"/>
              <a:gd name="connsiteY3" fmla="*/ 2178377 h 21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78377">
                <a:moveTo>
                  <a:pt x="0" y="0"/>
                </a:moveTo>
                <a:lnTo>
                  <a:pt x="12192000" y="0"/>
                </a:lnTo>
                <a:lnTo>
                  <a:pt x="12192000" y="2178377"/>
                </a:lnTo>
                <a:lnTo>
                  <a:pt x="0" y="2178377"/>
                </a:lnTo>
                <a:close/>
              </a:path>
            </a:pathLst>
          </a:custGeom>
        </p:spPr>
      </p:pic>
      <p:pic>
        <p:nvPicPr>
          <p:cNvPr id="3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36628" y="1997393"/>
            <a:ext cx="5267325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16230" y="1721485"/>
            <a:ext cx="5319395" cy="378396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l" fontAlgn="auto">
              <a:lnSpc>
                <a:spcPct val="25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2023年更新了政府信息公开指南，完成主动公开政府信息44条，其中更新领导信息2条；部门文件13条；部门会议11条；规划计划1条；政府开放日1条；财政预决算4条；政府采购1条；施工有关信息1条；建议提案5条；其他法定信息5条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10D78"/>
              </a:gs>
              <a:gs pos="0">
                <a:schemeClr val="accent1"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629785" y="703580"/>
            <a:ext cx="2931795" cy="628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dirty="0">
                <a:ln w="12700">
                  <a:noFill/>
                </a:ln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依申请公开情况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7600" y="1331545"/>
            <a:ext cx="233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ADD THE TITLE</a:t>
            </a:r>
            <a:endParaRPr lang="en-US" altLang="zh-CN" sz="1200" i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5226" y="966924"/>
            <a:ext cx="2424043" cy="47625"/>
            <a:chOff x="7137400" y="2084387"/>
            <a:chExt cx="2424043" cy="47625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7179518" y="2108199"/>
              <a:ext cx="2381925" cy="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7137400" y="2084387"/>
              <a:ext cx="47625" cy="47625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1952731" y="966924"/>
            <a:ext cx="2424043" cy="47625"/>
            <a:chOff x="7137400" y="2084387"/>
            <a:chExt cx="2424043" cy="47625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7179518" y="2108199"/>
              <a:ext cx="2381925" cy="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7137400" y="2084387"/>
              <a:ext cx="47625" cy="47625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0" name="图片 79" descr="夜晚的星空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79623"/>
            <a:ext cx="12192000" cy="2178377"/>
          </a:xfrm>
          <a:custGeom>
            <a:avLst/>
            <a:gdLst>
              <a:gd name="connsiteX0" fmla="*/ 0 w 12192000"/>
              <a:gd name="connsiteY0" fmla="*/ 0 h 2178377"/>
              <a:gd name="connsiteX1" fmla="*/ 12192000 w 12192000"/>
              <a:gd name="connsiteY1" fmla="*/ 0 h 2178377"/>
              <a:gd name="connsiteX2" fmla="*/ 12192000 w 12192000"/>
              <a:gd name="connsiteY2" fmla="*/ 2178377 h 2178377"/>
              <a:gd name="connsiteX3" fmla="*/ 0 w 12192000"/>
              <a:gd name="connsiteY3" fmla="*/ 2178377 h 21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78377">
                <a:moveTo>
                  <a:pt x="0" y="0"/>
                </a:moveTo>
                <a:lnTo>
                  <a:pt x="12192000" y="0"/>
                </a:lnTo>
                <a:lnTo>
                  <a:pt x="12192000" y="2178377"/>
                </a:lnTo>
                <a:lnTo>
                  <a:pt x="0" y="2178377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919480" y="2382520"/>
            <a:ext cx="10380980" cy="312293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l" fontAlgn="auto">
              <a:lnSpc>
                <a:spcPct val="25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中心更新了依申请公开办理工作流程，明确办理时限，为依申请公开做好准备。2023年，市港航事业发展中心受理依申请公开0件，因政府信息依申请公开引起行政复议0件，行政诉讼0件。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10D78"/>
              </a:gs>
              <a:gs pos="0">
                <a:schemeClr val="accent1"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524375" y="703580"/>
            <a:ext cx="3093085" cy="628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dirty="0">
                <a:ln w="12700">
                  <a:noFill/>
                </a:ln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政府信息管理情况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7600" y="1331545"/>
            <a:ext cx="233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ADD THE TITLE</a:t>
            </a:r>
            <a:endParaRPr lang="en-US" altLang="zh-CN" sz="1200" i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5226" y="966924"/>
            <a:ext cx="2424043" cy="47625"/>
            <a:chOff x="7137400" y="2084387"/>
            <a:chExt cx="2424043" cy="47625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7179518" y="2108199"/>
              <a:ext cx="2381925" cy="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7137400" y="2084387"/>
              <a:ext cx="47625" cy="47625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1952731" y="966924"/>
            <a:ext cx="2424043" cy="47625"/>
            <a:chOff x="7137400" y="2084387"/>
            <a:chExt cx="2424043" cy="47625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7179518" y="2108199"/>
              <a:ext cx="2381925" cy="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7137400" y="2084387"/>
              <a:ext cx="47625" cy="47625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0" name="图片 79" descr="夜晚的星空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79623"/>
            <a:ext cx="12192000" cy="2178377"/>
          </a:xfrm>
          <a:custGeom>
            <a:avLst/>
            <a:gdLst>
              <a:gd name="connsiteX0" fmla="*/ 0 w 12192000"/>
              <a:gd name="connsiteY0" fmla="*/ 0 h 2178377"/>
              <a:gd name="connsiteX1" fmla="*/ 12192000 w 12192000"/>
              <a:gd name="connsiteY1" fmla="*/ 0 h 2178377"/>
              <a:gd name="connsiteX2" fmla="*/ 12192000 w 12192000"/>
              <a:gd name="connsiteY2" fmla="*/ 2178377 h 2178377"/>
              <a:gd name="connsiteX3" fmla="*/ 0 w 12192000"/>
              <a:gd name="connsiteY3" fmla="*/ 2178377 h 21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78377">
                <a:moveTo>
                  <a:pt x="0" y="0"/>
                </a:moveTo>
                <a:lnTo>
                  <a:pt x="12192000" y="0"/>
                </a:lnTo>
                <a:lnTo>
                  <a:pt x="12192000" y="2178377"/>
                </a:lnTo>
                <a:lnTo>
                  <a:pt x="0" y="2178377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814070" y="2133600"/>
            <a:ext cx="10591800" cy="337185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l" fontAlgn="auto">
              <a:lnSpc>
                <a:spcPct val="25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心分管领导多次对信息公开工作进行部署安排，进一步充实调整了领导小组成员，分级管理，层层抓落实，积极稳妥推进主动公开。严格遵守“谁主管、谁负责、谁公开、谁审查”的原则，确保公开的信息不涉密，涉密的信息不公开。有力保障了本单位信息公开的有序开展，促进政务工作不断规范化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10D78"/>
              </a:gs>
              <a:gs pos="0">
                <a:schemeClr val="accent1"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629785" y="532130"/>
            <a:ext cx="2931795" cy="742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dirty="0">
                <a:ln w="12700">
                  <a:noFill/>
                </a:ln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政府信息公开平台建设情况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7600" y="1590040"/>
            <a:ext cx="2336800" cy="2965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dist"/>
            <a:r>
              <a:rPr lang="en-US" altLang="zh-CN" sz="12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ADD THE TITLE</a:t>
            </a:r>
            <a:endParaRPr lang="en-US" altLang="zh-CN" sz="1200" i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5226" y="966924"/>
            <a:ext cx="2424043" cy="47625"/>
            <a:chOff x="7137400" y="2084387"/>
            <a:chExt cx="2424043" cy="47625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7179518" y="2108199"/>
              <a:ext cx="2381925" cy="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7137400" y="2084387"/>
              <a:ext cx="47625" cy="47625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1952731" y="966924"/>
            <a:ext cx="2424043" cy="47625"/>
            <a:chOff x="7137400" y="2084387"/>
            <a:chExt cx="2424043" cy="47625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7179518" y="2108199"/>
              <a:ext cx="2381925" cy="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7137400" y="2084387"/>
              <a:ext cx="47625" cy="47625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0" name="图片 79" descr="夜晚的星空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79623"/>
            <a:ext cx="12192000" cy="2178377"/>
          </a:xfrm>
          <a:custGeom>
            <a:avLst/>
            <a:gdLst>
              <a:gd name="connsiteX0" fmla="*/ 0 w 12192000"/>
              <a:gd name="connsiteY0" fmla="*/ 0 h 2178377"/>
              <a:gd name="connsiteX1" fmla="*/ 12192000 w 12192000"/>
              <a:gd name="connsiteY1" fmla="*/ 0 h 2178377"/>
              <a:gd name="connsiteX2" fmla="*/ 12192000 w 12192000"/>
              <a:gd name="connsiteY2" fmla="*/ 2178377 h 2178377"/>
              <a:gd name="connsiteX3" fmla="*/ 0 w 12192000"/>
              <a:gd name="connsiteY3" fmla="*/ 2178377 h 21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78377">
                <a:moveTo>
                  <a:pt x="0" y="0"/>
                </a:moveTo>
                <a:lnTo>
                  <a:pt x="12192000" y="0"/>
                </a:lnTo>
                <a:lnTo>
                  <a:pt x="12192000" y="2178377"/>
                </a:lnTo>
                <a:lnTo>
                  <a:pt x="0" y="2178377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899795" y="2124075"/>
            <a:ext cx="10495915" cy="406209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l" fontAlgn="auto">
              <a:lnSpc>
                <a:spcPct val="15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政务新媒体规范有序发展。持续做好“济宁市港航事业发展中心”、“济宁港航服务信息”、“济港通”等三个微信公众号，并在门户网站首页加挂三个公众号二维码。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“济宁市港航事业发展中心”公众号向公众提供及时、准确的港航动态，提供航道地图、实时水文信息，并关联中心网站等板块，截至12月31日，2023年共发布信息286条。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济港通”公众号专门用于提供及时、准确、权威的航道水深、气象、海事等港航资讯，通过公众号预约营运船舶远程视频检验、船舶污染物交付、船货信息发布等具体业务办理，截止12月31日，2023年共发布信息227条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“济宁港航服务信息”专门用于发布港航大气污染防治工作信息，截至12月31日，2023年共发布信息143条。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10D78"/>
              </a:gs>
              <a:gs pos="0">
                <a:schemeClr val="accent1"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524375" y="703580"/>
            <a:ext cx="3093085" cy="628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600" dirty="0">
                <a:ln w="12700">
                  <a:noFill/>
                </a:ln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rPr>
              <a:t>监督保障情况</a:t>
            </a:r>
            <a:endParaRPr lang="zh-CN" altLang="en-US" sz="3600" dirty="0">
              <a:ln w="12700">
                <a:noFill/>
              </a:ln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7600" y="1331545"/>
            <a:ext cx="233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2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ADD THE TITLE</a:t>
            </a:r>
            <a:endParaRPr lang="en-US" altLang="zh-CN" sz="1200" i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5226" y="966924"/>
            <a:ext cx="2424043" cy="47625"/>
            <a:chOff x="7137400" y="2084387"/>
            <a:chExt cx="2424043" cy="47625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7179518" y="2108199"/>
              <a:ext cx="2381925" cy="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7137400" y="2084387"/>
              <a:ext cx="47625" cy="47625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1952731" y="966924"/>
            <a:ext cx="2424043" cy="47625"/>
            <a:chOff x="7137400" y="2084387"/>
            <a:chExt cx="2424043" cy="47625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7179518" y="2108199"/>
              <a:ext cx="2381925" cy="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7137400" y="2084387"/>
              <a:ext cx="47625" cy="47625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0" name="图片 79" descr="夜晚的星空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79623"/>
            <a:ext cx="12192000" cy="2178377"/>
          </a:xfrm>
          <a:custGeom>
            <a:avLst/>
            <a:gdLst>
              <a:gd name="connsiteX0" fmla="*/ 0 w 12192000"/>
              <a:gd name="connsiteY0" fmla="*/ 0 h 2178377"/>
              <a:gd name="connsiteX1" fmla="*/ 12192000 w 12192000"/>
              <a:gd name="connsiteY1" fmla="*/ 0 h 2178377"/>
              <a:gd name="connsiteX2" fmla="*/ 12192000 w 12192000"/>
              <a:gd name="connsiteY2" fmla="*/ 2178377 h 2178377"/>
              <a:gd name="connsiteX3" fmla="*/ 0 w 12192000"/>
              <a:gd name="connsiteY3" fmla="*/ 2178377 h 21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78377">
                <a:moveTo>
                  <a:pt x="0" y="0"/>
                </a:moveTo>
                <a:lnTo>
                  <a:pt x="12192000" y="0"/>
                </a:lnTo>
                <a:lnTo>
                  <a:pt x="12192000" y="2178377"/>
                </a:lnTo>
                <a:lnTo>
                  <a:pt x="0" y="2178377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1437005" y="2381885"/>
            <a:ext cx="9212580" cy="312356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l" fontAlgn="auto">
              <a:lnSpc>
                <a:spcPct val="25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2023年中心调整了信息公开工作领导小组成员，细化了信息公开保密审查等制度，开展了对从事信息公开工作人员的专业培训，完善了信息公开的渠道及互动交流方式，确保了信息公开的及时性和有效性。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3000">
                <a:srgbClr val="010D78">
                  <a:alpha val="64000"/>
                </a:srgbClr>
              </a:gs>
              <a:gs pos="100000">
                <a:srgbClr val="010D78">
                  <a:alpha val="0"/>
                </a:srgbClr>
              </a:gs>
              <a:gs pos="0">
                <a:srgbClr val="010D78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-7"/>
          <p:cNvSpPr txBox="1"/>
          <p:nvPr>
            <p:custDataLst>
              <p:tags r:id="rId2"/>
            </p:custDataLst>
          </p:nvPr>
        </p:nvSpPr>
        <p:spPr>
          <a:xfrm>
            <a:off x="2292350" y="3401695"/>
            <a:ext cx="7551420" cy="1082675"/>
          </a:xfrm>
          <a:prstGeom prst="rect">
            <a:avLst/>
          </a:prstGeom>
          <a:noFill/>
          <a:effectLst/>
        </p:spPr>
        <p:txBody>
          <a:bodyPr wrap="square" lIns="119384" tIns="59692" rIns="119384" bIns="59692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522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  <a:sym typeface="微软雅黑" panose="020B0503020204020204" pitchFamily="34" charset="-122"/>
              </a:rPr>
              <a:t>主动公开政府信息情况</a:t>
            </a:r>
            <a:endParaRPr lang="zh-CN" altLang="en-US" sz="522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6" name="文本框-7"/>
          <p:cNvSpPr txBox="1"/>
          <p:nvPr>
            <p:custDataLst>
              <p:tags r:id="rId3"/>
            </p:custDataLst>
          </p:nvPr>
        </p:nvSpPr>
        <p:spPr>
          <a:xfrm>
            <a:off x="4704435" y="4375282"/>
            <a:ext cx="2783135" cy="385342"/>
          </a:xfrm>
          <a:prstGeom prst="rect">
            <a:avLst/>
          </a:prstGeom>
          <a:noFill/>
          <a:effectLst/>
        </p:spPr>
        <p:txBody>
          <a:bodyPr wrap="square" lIns="119384" tIns="59692" rIns="119384" bIns="59692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5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阿里巴巴普惠体 L" panose="00020600040101010101" pitchFamily="18" charset="-122"/>
                <a:sym typeface="微软雅黑 Light" panose="020B0502040204020203" pitchFamily="34" charset="-122"/>
              </a:rPr>
              <a:t>ADD THE TITLE</a:t>
            </a:r>
            <a:endParaRPr lang="en-US" altLang="zh-CN" sz="1565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阿里巴巴普惠体 L" panose="00020600040101010101" pitchFamily="18" charset="-122"/>
              <a:sym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2489" y="406400"/>
            <a:ext cx="10747022" cy="60452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135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64000" y="1232535"/>
            <a:ext cx="4064000" cy="239776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en-US" altLang="zh-CN" sz="16600">
                <a:solidFill>
                  <a:schemeClr val="bg1"/>
                </a:solidFill>
                <a:latin typeface="方正正大黑简体" panose="02000000000000000000" charset="-122"/>
                <a:ea typeface="方正正大黑简体" panose="02000000000000000000" charset="-122"/>
              </a:rPr>
              <a:t>2</a:t>
            </a:r>
            <a:endParaRPr lang="en-US" altLang="zh-CN" sz="16600">
              <a:solidFill>
                <a:schemeClr val="bg1"/>
              </a:solidFill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OP" val="273.7201"/>
  <p:tag name="LEFT" val="349.806"/>
  <p:tag name="WIDTH" val="260.3881"/>
  <p:tag name="HEIGHT" val="77.44653"/>
  <p:tag name="SHAPEREFLECTION" val="-2.147484E+09"/>
  <p:tag name="SHAPEGLOW" val="0"/>
  <p:tag name="SOFTEDGE" val="0"/>
  <p:tag name="FONTSIZE" val="51.2"/>
  <p:tag name="MARGINBOTTOM" val="4.608031"/>
  <p:tag name="MARGINLEFT" val="9.215984"/>
  <p:tag name="MARGINRIGHT" val="9.215984"/>
  <p:tag name="MARGINTOP" val="4.608031"/>
  <p:tag name="LINERULEAFTER" val="0"/>
  <p:tag name="TEXTREFLECTION" val="-2.147484E+09"/>
  <p:tag name="TEXTGLOW" val="0"/>
</p:tagLst>
</file>

<file path=ppt/tags/tag10.xml><?xml version="1.0" encoding="utf-8"?>
<p:tagLst xmlns:p="http://schemas.openxmlformats.org/presentationml/2006/main">
  <p:tag name="TOP" val="273.7201"/>
  <p:tag name="LEFT" val="349.806"/>
  <p:tag name="WIDTH" val="260.3881"/>
  <p:tag name="HEIGHT" val="77.44653"/>
  <p:tag name="SHAPEREFLECTION" val="-2.147484E+09"/>
  <p:tag name="SHAPEGLOW" val="0"/>
  <p:tag name="SOFTEDGE" val="0"/>
  <p:tag name="FONTSIZE" val="51.2"/>
  <p:tag name="MARGINBOTTOM" val="4.608031"/>
  <p:tag name="MARGINLEFT" val="9.215984"/>
  <p:tag name="MARGINRIGHT" val="9.215984"/>
  <p:tag name="MARGINTOP" val="4.608031"/>
  <p:tag name="LINERULEAFTER" val="0"/>
  <p:tag name="TEXTREFLECTION" val="-2.147484E+09"/>
  <p:tag name="TEXTGLOW" val="0"/>
</p:tagLst>
</file>

<file path=ppt/tags/tag11.xml><?xml version="1.0" encoding="utf-8"?>
<p:tagLst xmlns:p="http://schemas.openxmlformats.org/presentationml/2006/main">
  <p:tag name="TOP" val="348.8973"/>
  <p:tag name="LEFT" val="372.5764"/>
  <p:tag name="WIDTH" val="214.8475"/>
  <p:tag name="HEIGHT" val="29.74693"/>
  <p:tag name="SHAPEREFLECTION" val="-2.147484E+09"/>
  <p:tag name="SHAPEGLOW" val="0"/>
  <p:tag name="SOFTEDGE" val="0"/>
  <p:tag name="FONTSIZE" val="15.36"/>
  <p:tag name="MARGINBOTTOM" val="4.608031"/>
  <p:tag name="MARGINLEFT" val="9.215984"/>
  <p:tag name="MARGINRIGHT" val="9.215984"/>
  <p:tag name="MARGINTOP" val="4.608031"/>
  <p:tag name="LINERULEAFTER" val="0"/>
  <p:tag name="TEXTREFLECTION" val="-2.147484E+09"/>
  <p:tag name="TEXTGLOW" val="0"/>
</p:tagLst>
</file>

<file path=ppt/tags/tag12.xml><?xml version="1.0" encoding="utf-8"?>
<p:tagLst xmlns:p="http://schemas.openxmlformats.org/presentationml/2006/main">
  <p:tag name="KSO_WM_UNIT_TABLE_BEAUTIFY" val="smartTable{bfa7a5ec-fe6e-49d9-95e3-59dfcc410fb2}"/>
  <p:tag name="TABLE_ENDDRAG_ORIGIN_RECT" val="604*394"/>
  <p:tag name="TABLE_ENDDRAG_RECT" val="94*64*604*394"/>
</p:tagLst>
</file>

<file path=ppt/tags/tag13.xml><?xml version="1.0" encoding="utf-8"?>
<p:tagLst xmlns:p="http://schemas.openxmlformats.org/presentationml/2006/main">
  <p:tag name="TOP" val="273.7201"/>
  <p:tag name="LEFT" val="349.806"/>
  <p:tag name="WIDTH" val="260.3881"/>
  <p:tag name="HEIGHT" val="77.44653"/>
  <p:tag name="SHAPEREFLECTION" val="-2.147484E+09"/>
  <p:tag name="SHAPEGLOW" val="0"/>
  <p:tag name="SOFTEDGE" val="0"/>
  <p:tag name="FONTSIZE" val="51.2"/>
  <p:tag name="MARGINBOTTOM" val="4.608031"/>
  <p:tag name="MARGINLEFT" val="9.215984"/>
  <p:tag name="MARGINRIGHT" val="9.215984"/>
  <p:tag name="MARGINTOP" val="4.608031"/>
  <p:tag name="LINERULEAFTER" val="0"/>
  <p:tag name="TEXTREFLECTION" val="-2.147484E+09"/>
  <p:tag name="TEXTGLOW" val="0"/>
</p:tagLst>
</file>

<file path=ppt/tags/tag14.xml><?xml version="1.0" encoding="utf-8"?>
<p:tagLst xmlns:p="http://schemas.openxmlformats.org/presentationml/2006/main">
  <p:tag name="TOP" val="348.8973"/>
  <p:tag name="LEFT" val="372.5764"/>
  <p:tag name="WIDTH" val="214.8475"/>
  <p:tag name="HEIGHT" val="29.74693"/>
  <p:tag name="SHAPEREFLECTION" val="-2.147484E+09"/>
  <p:tag name="SHAPEGLOW" val="0"/>
  <p:tag name="SOFTEDGE" val="0"/>
  <p:tag name="FONTSIZE" val="15.36"/>
  <p:tag name="MARGINBOTTOM" val="4.608031"/>
  <p:tag name="MARGINLEFT" val="9.215984"/>
  <p:tag name="MARGINRIGHT" val="9.215984"/>
  <p:tag name="MARGINTOP" val="4.608031"/>
  <p:tag name="LINERULEAFTER" val="0"/>
  <p:tag name="TEXTREFLECTION" val="-2.147484E+09"/>
  <p:tag name="TEXTGLOW" val="0"/>
</p:tagLst>
</file>

<file path=ppt/tags/tag15.xml><?xml version="1.0" encoding="utf-8"?>
<p:tagLst xmlns:p="http://schemas.openxmlformats.org/presentationml/2006/main">
  <p:tag name="TOP" val="273.7201"/>
  <p:tag name="LEFT" val="349.806"/>
  <p:tag name="WIDTH" val="260.3881"/>
  <p:tag name="HEIGHT" val="77.44653"/>
  <p:tag name="SHAPEREFLECTION" val="-2.147484E+09"/>
  <p:tag name="SHAPEGLOW" val="0"/>
  <p:tag name="SOFTEDGE" val="0"/>
  <p:tag name="FONTSIZE" val="51.2"/>
  <p:tag name="MARGINBOTTOM" val="4.608031"/>
  <p:tag name="MARGINLEFT" val="9.215984"/>
  <p:tag name="MARGINRIGHT" val="9.215984"/>
  <p:tag name="MARGINTOP" val="4.608031"/>
  <p:tag name="LINERULEAFTER" val="0"/>
  <p:tag name="TEXTREFLECTION" val="-2.147484E+09"/>
  <p:tag name="TEXTGLOW" val="0"/>
</p:tagLst>
</file>

<file path=ppt/tags/tag16.xml><?xml version="1.0" encoding="utf-8"?>
<p:tagLst xmlns:p="http://schemas.openxmlformats.org/presentationml/2006/main">
  <p:tag name="TOP" val="348.8973"/>
  <p:tag name="LEFT" val="372.5764"/>
  <p:tag name="WIDTH" val="214.8475"/>
  <p:tag name="HEIGHT" val="29.74693"/>
  <p:tag name="SHAPEREFLECTION" val="-2.147484E+09"/>
  <p:tag name="SHAPEGLOW" val="0"/>
  <p:tag name="SOFTEDGE" val="0"/>
  <p:tag name="FONTSIZE" val="15.36"/>
  <p:tag name="MARGINBOTTOM" val="4.608031"/>
  <p:tag name="MARGINLEFT" val="9.215984"/>
  <p:tag name="MARGINRIGHT" val="9.215984"/>
  <p:tag name="MARGINTOP" val="4.608031"/>
  <p:tag name="LINERULEAFTER" val="0"/>
  <p:tag name="TEXTREFLECTION" val="-2.147484E+09"/>
  <p:tag name="TEXTGLOW" val="0"/>
</p:tagLst>
</file>

<file path=ppt/tags/tag17.xml><?xml version="1.0" encoding="utf-8"?>
<p:tagLst xmlns:p="http://schemas.openxmlformats.org/presentationml/2006/main">
  <p:tag name="TOP" val="273.7201"/>
  <p:tag name="LEFT" val="349.806"/>
  <p:tag name="WIDTH" val="260.3881"/>
  <p:tag name="HEIGHT" val="77.44653"/>
  <p:tag name="SHAPEREFLECTION" val="-2.147484E+09"/>
  <p:tag name="SHAPEGLOW" val="0"/>
  <p:tag name="SOFTEDGE" val="0"/>
  <p:tag name="FONTSIZE" val="51.2"/>
  <p:tag name="MARGINBOTTOM" val="4.608031"/>
  <p:tag name="MARGINLEFT" val="9.215984"/>
  <p:tag name="MARGINRIGHT" val="9.215984"/>
  <p:tag name="MARGINTOP" val="4.608031"/>
  <p:tag name="LINERULEAFTER" val="0"/>
  <p:tag name="TEXTREFLECTION" val="-2.147484E+09"/>
  <p:tag name="TEXTGLOW" val="0"/>
</p:tagLst>
</file>

<file path=ppt/tags/tag18.xml><?xml version="1.0" encoding="utf-8"?>
<p:tagLst xmlns:p="http://schemas.openxmlformats.org/presentationml/2006/main">
  <p:tag name="TOP" val="348.8973"/>
  <p:tag name="LEFT" val="372.5764"/>
  <p:tag name="WIDTH" val="214.8475"/>
  <p:tag name="HEIGHT" val="29.74693"/>
  <p:tag name="SHAPEREFLECTION" val="-2.147484E+09"/>
  <p:tag name="SHAPEGLOW" val="0"/>
  <p:tag name="SOFTEDGE" val="0"/>
  <p:tag name="FONTSIZE" val="15.36"/>
  <p:tag name="MARGINBOTTOM" val="4.608031"/>
  <p:tag name="MARGINLEFT" val="9.215984"/>
  <p:tag name="MARGINRIGHT" val="9.215984"/>
  <p:tag name="MARGINTOP" val="4.608031"/>
  <p:tag name="LINERULEAFTER" val="0"/>
  <p:tag name="TEXTREFLECTION" val="-2.147484E+09"/>
  <p:tag name="TEXTGLOW" val="0"/>
</p:tagLst>
</file>

<file path=ppt/tags/tag19.xml><?xml version="1.0" encoding="utf-8"?>
<p:tagLst xmlns:p="http://schemas.openxmlformats.org/presentationml/2006/main">
  <p:tag name="KSO_WPP_MARK_KEY" val="35674690-c114-4a99-9c48-bcf91e681d1a"/>
  <p:tag name="COMMONDATA" val="eyJjb3VudCI6MjAsImhkaWQiOiIwM2QyMzk2NmYwNWJkZGUwNTc0NzVhYjk5ZWYwNmRjMiIsInVzZXJDb3VudCI6MjB9"/>
</p:tagLst>
</file>

<file path=ppt/tags/tag2.xml><?xml version="1.0" encoding="utf-8"?>
<p:tagLst xmlns:p="http://schemas.openxmlformats.org/presentationml/2006/main">
  <p:tag name="TOP" val="348.8973"/>
  <p:tag name="LEFT" val="372.5764"/>
  <p:tag name="WIDTH" val="214.8475"/>
  <p:tag name="HEIGHT" val="29.74693"/>
  <p:tag name="SHAPEREFLECTION" val="-2.147484E+09"/>
  <p:tag name="SHAPEGLOW" val="0"/>
  <p:tag name="SOFTEDGE" val="0"/>
  <p:tag name="FONTSIZE" val="15.36"/>
  <p:tag name="MARGINBOTTOM" val="4.608031"/>
  <p:tag name="MARGINLEFT" val="9.215984"/>
  <p:tag name="MARGINRIGHT" val="9.215984"/>
  <p:tag name="MARGINTOP" val="4.608031"/>
  <p:tag name="LINERULEAFTER" val="0"/>
  <p:tag name="TEXTREFLECTION" val="-2.147484E+09"/>
  <p:tag name="TEXTGLOW" val="0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TOP" val="273.7201"/>
  <p:tag name="LEFT" val="349.806"/>
  <p:tag name="WIDTH" val="260.3881"/>
  <p:tag name="HEIGHT" val="77.44653"/>
  <p:tag name="SHAPEREFLECTION" val="-2.147484E+09"/>
  <p:tag name="SHAPEGLOW" val="0"/>
  <p:tag name="SOFTEDGE" val="0"/>
  <p:tag name="FONTSIZE" val="51.2"/>
  <p:tag name="MARGINBOTTOM" val="4.608031"/>
  <p:tag name="MARGINLEFT" val="9.215984"/>
  <p:tag name="MARGINRIGHT" val="9.215984"/>
  <p:tag name="MARGINTOP" val="4.608031"/>
  <p:tag name="LINERULEAFTER" val="0"/>
  <p:tag name="TEXTREFLECTION" val="-2.147484E+09"/>
  <p:tag name="TEXTGLOW" val="0"/>
</p:tagLst>
</file>

<file path=ppt/tags/tag5.xml><?xml version="1.0" encoding="utf-8"?>
<p:tagLst xmlns:p="http://schemas.openxmlformats.org/presentationml/2006/main">
  <p:tag name="TOP" val="348.8973"/>
  <p:tag name="LEFT" val="372.5764"/>
  <p:tag name="WIDTH" val="214.8475"/>
  <p:tag name="HEIGHT" val="29.74693"/>
  <p:tag name="SHAPEREFLECTION" val="-2.147484E+09"/>
  <p:tag name="SHAPEGLOW" val="0"/>
  <p:tag name="SOFTEDGE" val="0"/>
  <p:tag name="FONTSIZE" val="15.36"/>
  <p:tag name="MARGINBOTTOM" val="4.608031"/>
  <p:tag name="MARGINLEFT" val="9.215984"/>
  <p:tag name="MARGINRIGHT" val="9.215984"/>
  <p:tag name="MARGINTOP" val="4.608031"/>
  <p:tag name="LINERULEAFTER" val="0"/>
  <p:tag name="TEXTREFLECTION" val="-2.147484E+09"/>
  <p:tag name="TEXTGLOW" val="0"/>
</p:tagLst>
</file>

<file path=ppt/tags/tag6.xml><?xml version="1.0" encoding="utf-8"?>
<p:tagLst xmlns:p="http://schemas.openxmlformats.org/presentationml/2006/main">
  <p:tag name="KSO_WM_UNIT_TABLE_BEAUTIFY" val="smartTable{41dddc88-b55f-48f3-b05c-f16e12a4bf1c}"/>
  <p:tag name="TABLE_ENDDRAG_ORIGIN_RECT" val="825*446"/>
  <p:tag name="TABLE_ENDDRAG_RECT" val="67*52*825*446"/>
</p:tagLst>
</file>

<file path=ppt/tags/tag7.xml><?xml version="1.0" encoding="utf-8"?>
<p:tagLst xmlns:p="http://schemas.openxmlformats.org/presentationml/2006/main">
  <p:tag name="TOP" val="273.7201"/>
  <p:tag name="LEFT" val="349.806"/>
  <p:tag name="WIDTH" val="260.3881"/>
  <p:tag name="HEIGHT" val="77.44653"/>
  <p:tag name="SHAPEREFLECTION" val="-2.147484E+09"/>
  <p:tag name="SHAPEGLOW" val="0"/>
  <p:tag name="SOFTEDGE" val="0"/>
  <p:tag name="FONTSIZE" val="51.2"/>
  <p:tag name="MARGINBOTTOM" val="4.608031"/>
  <p:tag name="MARGINLEFT" val="9.215984"/>
  <p:tag name="MARGINRIGHT" val="9.215984"/>
  <p:tag name="MARGINTOP" val="4.608031"/>
  <p:tag name="LINERULEAFTER" val="0"/>
  <p:tag name="TEXTREFLECTION" val="-2.147484E+09"/>
  <p:tag name="TEXTGLOW" val="0"/>
</p:tagLst>
</file>

<file path=ppt/tags/tag8.xml><?xml version="1.0" encoding="utf-8"?>
<p:tagLst xmlns:p="http://schemas.openxmlformats.org/presentationml/2006/main">
  <p:tag name="TOP" val="348.8973"/>
  <p:tag name="LEFT" val="372.5764"/>
  <p:tag name="WIDTH" val="214.8475"/>
  <p:tag name="HEIGHT" val="29.74693"/>
  <p:tag name="SHAPEREFLECTION" val="-2.147484E+09"/>
  <p:tag name="SHAPEGLOW" val="0"/>
  <p:tag name="SOFTEDGE" val="0"/>
  <p:tag name="FONTSIZE" val="15.36"/>
  <p:tag name="MARGINBOTTOM" val="4.608031"/>
  <p:tag name="MARGINLEFT" val="9.215984"/>
  <p:tag name="MARGINRIGHT" val="9.215984"/>
  <p:tag name="MARGINTOP" val="4.608031"/>
  <p:tag name="LINERULEAFTER" val="0"/>
  <p:tag name="TEXTREFLECTION" val="-2.147484E+09"/>
  <p:tag name="TEXTGLOW" val="0"/>
</p:tagLst>
</file>

<file path=ppt/tags/tag9.xml><?xml version="1.0" encoding="utf-8"?>
<p:tagLst xmlns:p="http://schemas.openxmlformats.org/presentationml/2006/main">
  <p:tag name="KSO_WM_UNIT_TABLE_BEAUTIFY" val="smartTable{db7e3953-f1cc-4138-ac7c-41f18ab07b16}"/>
  <p:tag name="TABLE_ENDDRAG_ORIGIN_RECT" val="945*528"/>
  <p:tag name="TABLE_ENDDRAG_RECT" val="6*6*945*528"/>
</p:tagLst>
</file>

<file path=ppt/theme/theme1.xml><?xml version="1.0" encoding="utf-8"?>
<a:theme xmlns:a="http://schemas.openxmlformats.org/drawingml/2006/main" name="去吧皮卡丘">
  <a:themeElements>
    <a:clrScheme name="科技风5">
      <a:dk1>
        <a:srgbClr val="000000"/>
      </a:dk1>
      <a:lt1>
        <a:srgbClr val="FFFFFF"/>
      </a:lt1>
      <a:dk2>
        <a:srgbClr val="595959"/>
      </a:dk2>
      <a:lt2>
        <a:srgbClr val="203864"/>
      </a:lt2>
      <a:accent1>
        <a:srgbClr val="010D78"/>
      </a:accent1>
      <a:accent2>
        <a:srgbClr val="08CCFA"/>
      </a:accent2>
      <a:accent3>
        <a:srgbClr val="1ABC9C"/>
      </a:accent3>
      <a:accent4>
        <a:srgbClr val="0BD0D9"/>
      </a:accent4>
      <a:accent5>
        <a:srgbClr val="009DD9"/>
      </a:accent5>
      <a:accent6>
        <a:srgbClr val="A272ED"/>
      </a:accent6>
      <a:hlink>
        <a:srgbClr val="0563C1"/>
      </a:hlink>
      <a:folHlink>
        <a:srgbClr val="954F72"/>
      </a:folHlink>
    </a:clrScheme>
    <a:fontScheme name="微软雅黑组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bg1">
              <a:lumMod val="75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spcAft>
            <a:spcPts val="600"/>
          </a:spcAft>
          <a:defRPr spc="8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4404</Words>
  <Application>WPS 演示</Application>
  <PresentationFormat>宽屏</PresentationFormat>
  <Paragraphs>910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方正小标宋简体</vt:lpstr>
      <vt:lpstr>微软雅黑</vt:lpstr>
      <vt:lpstr>阿里巴巴普惠体 B</vt:lpstr>
      <vt:lpstr>微软雅黑 Light</vt:lpstr>
      <vt:lpstr>阿里巴巴普惠体 L</vt:lpstr>
      <vt:lpstr>方正正大黑简体</vt:lpstr>
      <vt:lpstr>优设标题黑</vt:lpstr>
      <vt:lpstr>黑体</vt:lpstr>
      <vt:lpstr>方正黑体简体</vt:lpstr>
      <vt:lpstr>方正仿宋简体</vt:lpstr>
      <vt:lpstr>Arial Rounded MT Bold</vt:lpstr>
      <vt:lpstr>Calibri</vt:lpstr>
      <vt:lpstr>Arial Unicode MS</vt:lpstr>
      <vt:lpstr>等线</vt:lpstr>
      <vt:lpstr>微软雅黑 Light</vt:lpstr>
      <vt:lpstr>去吧皮卡丘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abc</dc:creator>
  <cp:lastModifiedBy>何锐</cp:lastModifiedBy>
  <cp:revision>83</cp:revision>
  <dcterms:created xsi:type="dcterms:W3CDTF">2018-09-05T01:53:00Z</dcterms:created>
  <dcterms:modified xsi:type="dcterms:W3CDTF">2024-01-22T03:17:29Z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2052-11.1.0.15319</vt:lpwstr>
  </property>
  <property fmtid="{D5CDD505-2E9C-101B-9397-08002B2CF9AE}" pid="3" name="KSOTemplateUUID">
    <vt:lpwstr>v1.0_mb_U+/TBDW98BXgdtu+sGrK5A==</vt:lpwstr>
  </property>
  <property fmtid="{D5CDD505-2E9C-101B-9397-08002B2CF9AE}" pid="4" name="ICV">
    <vt:lpwstr>1E633E77BBFE411C8A7F5B0B33184A2C_13</vt:lpwstr>
  </property>
</Properties>
</file>