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70" r:id="rId10"/>
    <p:sldId id="262" r:id="rId11"/>
    <p:sldId id="276" r:id="rId12"/>
    <p:sldId id="263" r:id="rId13"/>
    <p:sldId id="280" r:id="rId14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-672" y="-90"/>
      </p:cViewPr>
      <p:guideLst>
        <p:guide orient="horz" pos="157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B5E29-F5B6-4E06-BB84-BFB3A333A6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C5A2FE-2557-4580-9CC0-B53FC417C0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D59137-3F31-4AF0-BF30-585A2826F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C5A2FE-2557-4580-9CC0-B53FC417C0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D59137-3F31-4AF0-BF30-585A2826F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C5A2FE-2557-4580-9CC0-B53FC417C0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D59137-3F31-4AF0-BF30-585A2826F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C5A2FE-2557-4580-9CC0-B53FC417C0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D59137-3F31-4AF0-BF30-585A2826F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C5A2FE-2557-4580-9CC0-B53FC417C0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D59137-3F31-4AF0-BF30-585A2826F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C5A2FE-2557-4580-9CC0-B53FC417C0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D59137-3F31-4AF0-BF30-585A2826F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C5A2FE-2557-4580-9CC0-B53FC417C0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D59137-3F31-4AF0-BF30-585A2826F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C5A2FE-2557-4580-9CC0-B53FC417C0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D59137-3F31-4AF0-BF30-585A2826F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C5A2FE-2557-4580-9CC0-B53FC417C0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D59137-3F31-4AF0-BF30-585A2826F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C5A2FE-2557-4580-9CC0-B53FC417C0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D59137-3F31-4AF0-BF30-585A2826F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C5A2FE-2557-4580-9CC0-B53FC417C0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D59137-3F31-4AF0-BF30-585A2826F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5" name="矩形 2"/>
          <p:cNvSpPr/>
          <p:nvPr/>
        </p:nvSpPr>
        <p:spPr>
          <a:xfrm>
            <a:off x="2129861" y="-15240"/>
            <a:ext cx="7021124" cy="515874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-1" fmla="*/ 1821819 w 2736219"/>
              <a:gd name="connsiteY0-2" fmla="*/ 0 h 5172293"/>
              <a:gd name="connsiteX1-3" fmla="*/ 2736219 w 2736219"/>
              <a:gd name="connsiteY1-4" fmla="*/ 0 h 5172293"/>
              <a:gd name="connsiteX2-5" fmla="*/ 2736219 w 2736219"/>
              <a:gd name="connsiteY2-6" fmla="*/ 914400 h 5172293"/>
              <a:gd name="connsiteX3-7" fmla="*/ 0 w 2736219"/>
              <a:gd name="connsiteY3-8" fmla="*/ 5172293 h 5172293"/>
              <a:gd name="connsiteX4-9" fmla="*/ 1821819 w 2736219"/>
              <a:gd name="connsiteY4-10" fmla="*/ 0 h 5172293"/>
              <a:gd name="connsiteX0-11" fmla="*/ 1821819 w 7273318"/>
              <a:gd name="connsiteY0-12" fmla="*/ 0 h 5172293"/>
              <a:gd name="connsiteX1-13" fmla="*/ 2736219 w 7273318"/>
              <a:gd name="connsiteY1-14" fmla="*/ 0 h 5172293"/>
              <a:gd name="connsiteX2-15" fmla="*/ 7273318 w 7273318"/>
              <a:gd name="connsiteY2-16" fmla="*/ 5151353 h 5172293"/>
              <a:gd name="connsiteX3-17" fmla="*/ 0 w 7273318"/>
              <a:gd name="connsiteY3-18" fmla="*/ 5172293 h 5172293"/>
              <a:gd name="connsiteX4-19" fmla="*/ 1821819 w 7273318"/>
              <a:gd name="connsiteY4-20" fmla="*/ 0 h 5172293"/>
              <a:gd name="connsiteX0-21" fmla="*/ 1821819 w 7273318"/>
              <a:gd name="connsiteY0-22" fmla="*/ 0 h 5172293"/>
              <a:gd name="connsiteX1-23" fmla="*/ 7266338 w 7273318"/>
              <a:gd name="connsiteY1-24" fmla="*/ 0 h 5172293"/>
              <a:gd name="connsiteX2-25" fmla="*/ 7273318 w 7273318"/>
              <a:gd name="connsiteY2-26" fmla="*/ 5151353 h 5172293"/>
              <a:gd name="connsiteX3-27" fmla="*/ 0 w 7273318"/>
              <a:gd name="connsiteY3-28" fmla="*/ 5172293 h 5172293"/>
              <a:gd name="connsiteX4-29" fmla="*/ 1821819 w 7273318"/>
              <a:gd name="connsiteY4-30" fmla="*/ 0 h 5172293"/>
              <a:gd name="connsiteX0-31" fmla="*/ 2606758 w 7273318"/>
              <a:gd name="connsiteY0-32" fmla="*/ 7640 h 5172293"/>
              <a:gd name="connsiteX1-33" fmla="*/ 7266338 w 7273318"/>
              <a:gd name="connsiteY1-34" fmla="*/ 0 h 5172293"/>
              <a:gd name="connsiteX2-35" fmla="*/ 7273318 w 7273318"/>
              <a:gd name="connsiteY2-36" fmla="*/ 5151353 h 5172293"/>
              <a:gd name="connsiteX3-37" fmla="*/ 0 w 7273318"/>
              <a:gd name="connsiteY3-38" fmla="*/ 5172293 h 5172293"/>
              <a:gd name="connsiteX4-39" fmla="*/ 2606758 w 7273318"/>
              <a:gd name="connsiteY4-40" fmla="*/ 7640 h 5172293"/>
              <a:gd name="connsiteX0-41" fmla="*/ 2355273 w 7021833"/>
              <a:gd name="connsiteY0-42" fmla="*/ 7640 h 5172293"/>
              <a:gd name="connsiteX1-43" fmla="*/ 7014853 w 7021833"/>
              <a:gd name="connsiteY1-44" fmla="*/ 0 h 5172293"/>
              <a:gd name="connsiteX2-45" fmla="*/ 7021833 w 7021833"/>
              <a:gd name="connsiteY2-46" fmla="*/ 5151353 h 5172293"/>
              <a:gd name="connsiteX3-47" fmla="*/ 0 w 7021833"/>
              <a:gd name="connsiteY3-48" fmla="*/ 5172293 h 5172293"/>
              <a:gd name="connsiteX4-49" fmla="*/ 2355273 w 7021833"/>
              <a:gd name="connsiteY4-50" fmla="*/ 7640 h 5172293"/>
              <a:gd name="connsiteX0-51" fmla="*/ 2370514 w 7021833"/>
              <a:gd name="connsiteY0-52" fmla="*/ 7640 h 5172293"/>
              <a:gd name="connsiteX1-53" fmla="*/ 7014853 w 7021833"/>
              <a:gd name="connsiteY1-54" fmla="*/ 0 h 5172293"/>
              <a:gd name="connsiteX2-55" fmla="*/ 7021833 w 7021833"/>
              <a:gd name="connsiteY2-56" fmla="*/ 5151353 h 5172293"/>
              <a:gd name="connsiteX3-57" fmla="*/ 0 w 7021833"/>
              <a:gd name="connsiteY3-58" fmla="*/ 5172293 h 5172293"/>
              <a:gd name="connsiteX4-59" fmla="*/ 2370514 w 7021833"/>
              <a:gd name="connsiteY4-60" fmla="*/ 7640 h 51722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21833" h="5172293">
                <a:moveTo>
                  <a:pt x="2370514" y="7640"/>
                </a:moveTo>
                <a:lnTo>
                  <a:pt x="7014853" y="0"/>
                </a:lnTo>
                <a:cubicBezTo>
                  <a:pt x="7017180" y="1717118"/>
                  <a:pt x="7019506" y="3434235"/>
                  <a:pt x="7021833" y="5151353"/>
                </a:cubicBezTo>
                <a:lnTo>
                  <a:pt x="0" y="5172293"/>
                </a:lnTo>
                <a:lnTo>
                  <a:pt x="2370514" y="7640"/>
                </a:lnTo>
                <a:close/>
              </a:path>
            </a:pathLst>
          </a:custGeom>
          <a:blipFill>
            <a:blip r:embed="rId3"/>
            <a:srcRect/>
            <a:stretch>
              <a:fillRect t="-364" r="-566" b="-124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346495" y="1219200"/>
            <a:ext cx="5804339" cy="1360169"/>
          </a:xfrm>
          <a:custGeom>
            <a:avLst/>
            <a:gdLst>
              <a:gd name="connsiteX0" fmla="*/ 0 w 6490139"/>
              <a:gd name="connsiteY0" fmla="*/ 0 h 1769281"/>
              <a:gd name="connsiteX1" fmla="*/ 6490139 w 6490139"/>
              <a:gd name="connsiteY1" fmla="*/ 0 h 1769281"/>
              <a:gd name="connsiteX2" fmla="*/ 6490139 w 6490139"/>
              <a:gd name="connsiteY2" fmla="*/ 1769281 h 1769281"/>
              <a:gd name="connsiteX3" fmla="*/ 0 w 6490139"/>
              <a:gd name="connsiteY3" fmla="*/ 1769281 h 1769281"/>
              <a:gd name="connsiteX4" fmla="*/ 0 w 6490139"/>
              <a:gd name="connsiteY4" fmla="*/ 0 h 1769281"/>
              <a:gd name="connsiteX0-1" fmla="*/ 784860 w 6490139"/>
              <a:gd name="connsiteY0-2" fmla="*/ 15240 h 1769281"/>
              <a:gd name="connsiteX1-3" fmla="*/ 6490139 w 6490139"/>
              <a:gd name="connsiteY1-4" fmla="*/ 0 h 1769281"/>
              <a:gd name="connsiteX2-5" fmla="*/ 6490139 w 6490139"/>
              <a:gd name="connsiteY2-6" fmla="*/ 1769281 h 1769281"/>
              <a:gd name="connsiteX3-7" fmla="*/ 0 w 6490139"/>
              <a:gd name="connsiteY3-8" fmla="*/ 1769281 h 1769281"/>
              <a:gd name="connsiteX4-9" fmla="*/ 784860 w 6490139"/>
              <a:gd name="connsiteY4-10" fmla="*/ 15240 h 1769281"/>
              <a:gd name="connsiteX0-11" fmla="*/ 792480 w 6490139"/>
              <a:gd name="connsiteY0-12" fmla="*/ 15240 h 1769281"/>
              <a:gd name="connsiteX1-13" fmla="*/ 6490139 w 6490139"/>
              <a:gd name="connsiteY1-14" fmla="*/ 0 h 1769281"/>
              <a:gd name="connsiteX2-15" fmla="*/ 6490139 w 6490139"/>
              <a:gd name="connsiteY2-16" fmla="*/ 1769281 h 1769281"/>
              <a:gd name="connsiteX3-17" fmla="*/ 0 w 6490139"/>
              <a:gd name="connsiteY3-18" fmla="*/ 1769281 h 1769281"/>
              <a:gd name="connsiteX4-19" fmla="*/ 792480 w 6490139"/>
              <a:gd name="connsiteY4-20" fmla="*/ 15240 h 1769281"/>
              <a:gd name="connsiteX0-21" fmla="*/ 744785 w 6442444"/>
              <a:gd name="connsiteY0-22" fmla="*/ 15240 h 1779584"/>
              <a:gd name="connsiteX1-23" fmla="*/ 6442444 w 6442444"/>
              <a:gd name="connsiteY1-24" fmla="*/ 0 h 1779584"/>
              <a:gd name="connsiteX2-25" fmla="*/ 6442444 w 6442444"/>
              <a:gd name="connsiteY2-26" fmla="*/ 1769281 h 1779584"/>
              <a:gd name="connsiteX3-27" fmla="*/ 0 w 6442444"/>
              <a:gd name="connsiteY3-28" fmla="*/ 1779584 h 1779584"/>
              <a:gd name="connsiteX4-29" fmla="*/ 744785 w 6442444"/>
              <a:gd name="connsiteY4-30" fmla="*/ 15240 h 1779584"/>
              <a:gd name="connsiteX0-31" fmla="*/ 1221735 w 6442444"/>
              <a:gd name="connsiteY0-32" fmla="*/ 53429 h 1779584"/>
              <a:gd name="connsiteX1-33" fmla="*/ 6442444 w 6442444"/>
              <a:gd name="connsiteY1-34" fmla="*/ 0 h 1779584"/>
              <a:gd name="connsiteX2-35" fmla="*/ 6442444 w 6442444"/>
              <a:gd name="connsiteY2-36" fmla="*/ 1769281 h 1779584"/>
              <a:gd name="connsiteX3-37" fmla="*/ 0 w 6442444"/>
              <a:gd name="connsiteY3-38" fmla="*/ 1779584 h 1779584"/>
              <a:gd name="connsiteX4-39" fmla="*/ 1221735 w 6442444"/>
              <a:gd name="connsiteY4-40" fmla="*/ 53429 h 1779584"/>
              <a:gd name="connsiteX0-41" fmla="*/ 592161 w 5812870"/>
              <a:gd name="connsiteY0-42" fmla="*/ 53429 h 1779584"/>
              <a:gd name="connsiteX1-43" fmla="*/ 5812870 w 5812870"/>
              <a:gd name="connsiteY1-44" fmla="*/ 0 h 1779584"/>
              <a:gd name="connsiteX2-45" fmla="*/ 5812870 w 5812870"/>
              <a:gd name="connsiteY2-46" fmla="*/ 1769281 h 1779584"/>
              <a:gd name="connsiteX3-47" fmla="*/ 0 w 5812870"/>
              <a:gd name="connsiteY3-48" fmla="*/ 1779584 h 1779584"/>
              <a:gd name="connsiteX4-49" fmla="*/ 592161 w 5812870"/>
              <a:gd name="connsiteY4-50" fmla="*/ 53429 h 17795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12870" h="1779584">
                <a:moveTo>
                  <a:pt x="592161" y="53429"/>
                </a:moveTo>
                <a:lnTo>
                  <a:pt x="5812870" y="0"/>
                </a:lnTo>
                <a:lnTo>
                  <a:pt x="5812870" y="1769281"/>
                </a:lnTo>
                <a:lnTo>
                  <a:pt x="0" y="1779584"/>
                </a:lnTo>
                <a:lnTo>
                  <a:pt x="592161" y="5342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42"/>
          <p:cNvSpPr txBox="1"/>
          <p:nvPr/>
        </p:nvSpPr>
        <p:spPr>
          <a:xfrm>
            <a:off x="3346545" y="1556881"/>
            <a:ext cx="6218057" cy="11760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defRPr/>
            </a:pPr>
            <a:r>
              <a:rPr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202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</a:t>
            </a:r>
            <a:r>
              <a:rPr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年政府信息公开</a:t>
            </a:r>
            <a:endParaRPr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>
              <a:defRPr/>
            </a:pPr>
            <a:r>
              <a:rPr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工作年度报告</a:t>
            </a:r>
            <a:endParaRPr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085414" y="3471156"/>
            <a:ext cx="2326498" cy="327413"/>
            <a:chOff x="4885444" y="3541641"/>
            <a:chExt cx="2326498" cy="327413"/>
          </a:xfrm>
        </p:grpSpPr>
        <p:sp>
          <p:nvSpPr>
            <p:cNvPr id="10" name="圆角矩形 9"/>
            <p:cNvSpPr/>
            <p:nvPr/>
          </p:nvSpPr>
          <p:spPr>
            <a:xfrm>
              <a:off x="4885444" y="3541641"/>
              <a:ext cx="2326498" cy="327413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000">
                <a:solidFill>
                  <a:schemeClr val="bg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11" name="TextBox 13"/>
            <p:cNvSpPr txBox="1"/>
            <p:nvPr/>
          </p:nvSpPr>
          <p:spPr>
            <a:xfrm>
              <a:off x="5148334" y="3559421"/>
              <a:ext cx="1660525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1200" dirty="0"/>
                <a:t>市公路事业发展中心</a:t>
              </a:r>
              <a:endParaRPr lang="zh-CN" altLang="zh-CN" sz="1200" dirty="0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8180815" y="4663440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LOGO</a:t>
            </a:r>
            <a:endParaRPr lang="zh-CN" altLang="en-US" b="1" dirty="0"/>
          </a:p>
        </p:txBody>
      </p:sp>
      <p:pic>
        <p:nvPicPr>
          <p:cNvPr id="13" name="Time Will Tell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95019" y="-8928"/>
            <a:ext cx="336542" cy="336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 animBg="1"/>
      <p:bldP spid="7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-1" y="0"/>
            <a:ext cx="2039217" cy="5143500"/>
          </a:xfrm>
          <a:custGeom>
            <a:avLst/>
            <a:gdLst>
              <a:gd name="connsiteX0" fmla="*/ 0 w 2837789"/>
              <a:gd name="connsiteY0" fmla="*/ 0 h 8001905"/>
              <a:gd name="connsiteX1" fmla="*/ 2837788 w 2837789"/>
              <a:gd name="connsiteY1" fmla="*/ 0 h 8001905"/>
              <a:gd name="connsiteX2" fmla="*/ 2837788 w 2837789"/>
              <a:gd name="connsiteY2" fmla="*/ 1968500 h 8001905"/>
              <a:gd name="connsiteX3" fmla="*/ 2837789 w 2837789"/>
              <a:gd name="connsiteY3" fmla="*/ 1968500 h 8001905"/>
              <a:gd name="connsiteX4" fmla="*/ 2837789 w 2837789"/>
              <a:gd name="connsiteY4" fmla="*/ 2363879 h 8001905"/>
              <a:gd name="connsiteX5" fmla="*/ 2618085 w 2837789"/>
              <a:gd name="connsiteY5" fmla="*/ 2386026 h 8001905"/>
              <a:gd name="connsiteX6" fmla="*/ 1747634 w 2837789"/>
              <a:gd name="connsiteY6" fmla="*/ 3454034 h 8001905"/>
              <a:gd name="connsiteX7" fmla="*/ 2618085 w 2837789"/>
              <a:gd name="connsiteY7" fmla="*/ 4522042 h 8001905"/>
              <a:gd name="connsiteX8" fmla="*/ 2837789 w 2837789"/>
              <a:gd name="connsiteY8" fmla="*/ 4544190 h 8001905"/>
              <a:gd name="connsiteX9" fmla="*/ 2837789 w 2837789"/>
              <a:gd name="connsiteY9" fmla="*/ 6858000 h 8001905"/>
              <a:gd name="connsiteX10" fmla="*/ 2837788 w 2837789"/>
              <a:gd name="connsiteY10" fmla="*/ 6858000 h 8001905"/>
              <a:gd name="connsiteX11" fmla="*/ 2837788 w 2837789"/>
              <a:gd name="connsiteY11" fmla="*/ 8001905 h 8001905"/>
              <a:gd name="connsiteX12" fmla="*/ 0 w 2837789"/>
              <a:gd name="connsiteY12" fmla="*/ 8001905 h 8001905"/>
              <a:gd name="connsiteX13" fmla="*/ 0 w 2837789"/>
              <a:gd name="connsiteY13" fmla="*/ 6858000 h 8001905"/>
              <a:gd name="connsiteX14" fmla="*/ 0 w 2837789"/>
              <a:gd name="connsiteY14" fmla="*/ 6376305 h 8001905"/>
              <a:gd name="connsiteX15" fmla="*/ 0 w 2837789"/>
              <a:gd name="connsiteY15" fmla="*/ 2133600 h 8001905"/>
              <a:gd name="connsiteX16" fmla="*/ 0 w 2837789"/>
              <a:gd name="connsiteY16" fmla="*/ 1968500 h 800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7789" h="8001905">
                <a:moveTo>
                  <a:pt x="0" y="0"/>
                </a:moveTo>
                <a:lnTo>
                  <a:pt x="2837788" y="0"/>
                </a:lnTo>
                <a:lnTo>
                  <a:pt x="2837788" y="1968500"/>
                </a:lnTo>
                <a:lnTo>
                  <a:pt x="2837789" y="1968500"/>
                </a:lnTo>
                <a:lnTo>
                  <a:pt x="2837789" y="2363879"/>
                </a:lnTo>
                <a:lnTo>
                  <a:pt x="2618085" y="2386026"/>
                </a:lnTo>
                <a:cubicBezTo>
                  <a:pt x="2121320" y="2487680"/>
                  <a:pt x="1747634" y="2927218"/>
                  <a:pt x="1747634" y="3454034"/>
                </a:cubicBezTo>
                <a:cubicBezTo>
                  <a:pt x="1747634" y="3980852"/>
                  <a:pt x="2121320" y="4420389"/>
                  <a:pt x="2618085" y="4522042"/>
                </a:cubicBezTo>
                <a:lnTo>
                  <a:pt x="2837789" y="4544190"/>
                </a:lnTo>
                <a:lnTo>
                  <a:pt x="2837789" y="6858000"/>
                </a:lnTo>
                <a:lnTo>
                  <a:pt x="2837788" y="6858000"/>
                </a:lnTo>
                <a:lnTo>
                  <a:pt x="2837788" y="8001905"/>
                </a:lnTo>
                <a:lnTo>
                  <a:pt x="0" y="8001905"/>
                </a:lnTo>
                <a:lnTo>
                  <a:pt x="0" y="6858000"/>
                </a:lnTo>
                <a:lnTo>
                  <a:pt x="0" y="6376305"/>
                </a:lnTo>
                <a:lnTo>
                  <a:pt x="0" y="2133600"/>
                </a:lnTo>
                <a:lnTo>
                  <a:pt x="0" y="19685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3001095" y="3284307"/>
            <a:ext cx="5128673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91915" y="1569133"/>
            <a:ext cx="3603777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7200" dirty="0">
                <a:solidFill>
                  <a:srgbClr val="0070C0"/>
                </a:solidFill>
                <a:latin typeface="Impact" panose="020B0806030902050204" pitchFamily="34" charset="0"/>
              </a:rPr>
              <a:t>PART </a:t>
            </a:r>
            <a:r>
              <a:rPr lang="en-US" altLang="zh-CN" sz="7200" dirty="0" smtClean="0">
                <a:solidFill>
                  <a:srgbClr val="0070C0"/>
                </a:solidFill>
                <a:latin typeface="Impact" panose="020B0806030902050204" pitchFamily="34" charset="0"/>
              </a:rPr>
              <a:t>05</a:t>
            </a:r>
            <a:endParaRPr lang="zh-CN" altLang="en-US" sz="72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99391" y="2833300"/>
            <a:ext cx="248615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TC Avant Garde Std Bk" panose="020B0502020202020204" pitchFamily="34" charset="0"/>
              </a:rPr>
              <a:t>监督保障情况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ITC Avant Garde Std Bk" panose="020B0502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2926288" y="3383092"/>
            <a:ext cx="5203480" cy="62230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化组织领导，及时调整政务公开领导小组；制定《2023年度济宁市公路事业发展中心政务公开工作业务培训计划》，共举办培训班2期，组织公路系统负责政务公开工作人员共63人开展了专题培训，持续提升政务公开工作能力和水平。</a:t>
            </a:r>
            <a:endParaRPr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318481" y="1576948"/>
            <a:ext cx="1309620" cy="1309619"/>
            <a:chOff x="1318481" y="1576948"/>
            <a:chExt cx="1309620" cy="1309619"/>
          </a:xfrm>
        </p:grpSpPr>
        <p:grpSp>
          <p:nvGrpSpPr>
            <p:cNvPr id="6" name="组合 5"/>
            <p:cNvGrpSpPr/>
            <p:nvPr/>
          </p:nvGrpSpPr>
          <p:grpSpPr>
            <a:xfrm>
              <a:off x="1318481" y="1576948"/>
              <a:ext cx="1309620" cy="1309619"/>
              <a:chOff x="2393778" y="1899411"/>
              <a:chExt cx="2421375" cy="2421375"/>
            </a:xfrm>
            <a:effectLst/>
          </p:grpSpPr>
          <p:sp>
            <p:nvSpPr>
              <p:cNvPr id="7" name="椭圆 6"/>
              <p:cNvSpPr/>
              <p:nvPr/>
            </p:nvSpPr>
            <p:spPr>
              <a:xfrm>
                <a:off x="2393778" y="1899411"/>
                <a:ext cx="2421375" cy="2421375"/>
              </a:xfrm>
              <a:prstGeom prst="ellipse">
                <a:avLst/>
              </a:prstGeom>
              <a:solidFill>
                <a:schemeClr val="bg1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590328" y="2051724"/>
                <a:ext cx="2116756" cy="21167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152400" dist="635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82550" h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4" name="KSO_Shape"/>
            <p:cNvSpPr/>
            <p:nvPr/>
          </p:nvSpPr>
          <p:spPr bwMode="auto">
            <a:xfrm>
              <a:off x="1678641" y="1961302"/>
              <a:ext cx="617978" cy="525280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280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99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99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99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878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5" name="矩形 2"/>
          <p:cNvSpPr/>
          <p:nvPr/>
        </p:nvSpPr>
        <p:spPr>
          <a:xfrm>
            <a:off x="2129861" y="-187325"/>
            <a:ext cx="7021124" cy="515874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-1" fmla="*/ 1821819 w 2736219"/>
              <a:gd name="connsiteY0-2" fmla="*/ 0 h 5172293"/>
              <a:gd name="connsiteX1-3" fmla="*/ 2736219 w 2736219"/>
              <a:gd name="connsiteY1-4" fmla="*/ 0 h 5172293"/>
              <a:gd name="connsiteX2-5" fmla="*/ 2736219 w 2736219"/>
              <a:gd name="connsiteY2-6" fmla="*/ 914400 h 5172293"/>
              <a:gd name="connsiteX3-7" fmla="*/ 0 w 2736219"/>
              <a:gd name="connsiteY3-8" fmla="*/ 5172293 h 5172293"/>
              <a:gd name="connsiteX4-9" fmla="*/ 1821819 w 2736219"/>
              <a:gd name="connsiteY4-10" fmla="*/ 0 h 5172293"/>
              <a:gd name="connsiteX0-11" fmla="*/ 1821819 w 7273318"/>
              <a:gd name="connsiteY0-12" fmla="*/ 0 h 5172293"/>
              <a:gd name="connsiteX1-13" fmla="*/ 2736219 w 7273318"/>
              <a:gd name="connsiteY1-14" fmla="*/ 0 h 5172293"/>
              <a:gd name="connsiteX2-15" fmla="*/ 7273318 w 7273318"/>
              <a:gd name="connsiteY2-16" fmla="*/ 5151353 h 5172293"/>
              <a:gd name="connsiteX3-17" fmla="*/ 0 w 7273318"/>
              <a:gd name="connsiteY3-18" fmla="*/ 5172293 h 5172293"/>
              <a:gd name="connsiteX4-19" fmla="*/ 1821819 w 7273318"/>
              <a:gd name="connsiteY4-20" fmla="*/ 0 h 5172293"/>
              <a:gd name="connsiteX0-21" fmla="*/ 1821819 w 7273318"/>
              <a:gd name="connsiteY0-22" fmla="*/ 0 h 5172293"/>
              <a:gd name="connsiteX1-23" fmla="*/ 7266338 w 7273318"/>
              <a:gd name="connsiteY1-24" fmla="*/ 0 h 5172293"/>
              <a:gd name="connsiteX2-25" fmla="*/ 7273318 w 7273318"/>
              <a:gd name="connsiteY2-26" fmla="*/ 5151353 h 5172293"/>
              <a:gd name="connsiteX3-27" fmla="*/ 0 w 7273318"/>
              <a:gd name="connsiteY3-28" fmla="*/ 5172293 h 5172293"/>
              <a:gd name="connsiteX4-29" fmla="*/ 1821819 w 7273318"/>
              <a:gd name="connsiteY4-30" fmla="*/ 0 h 5172293"/>
              <a:gd name="connsiteX0-31" fmla="*/ 2606758 w 7273318"/>
              <a:gd name="connsiteY0-32" fmla="*/ 7640 h 5172293"/>
              <a:gd name="connsiteX1-33" fmla="*/ 7266338 w 7273318"/>
              <a:gd name="connsiteY1-34" fmla="*/ 0 h 5172293"/>
              <a:gd name="connsiteX2-35" fmla="*/ 7273318 w 7273318"/>
              <a:gd name="connsiteY2-36" fmla="*/ 5151353 h 5172293"/>
              <a:gd name="connsiteX3-37" fmla="*/ 0 w 7273318"/>
              <a:gd name="connsiteY3-38" fmla="*/ 5172293 h 5172293"/>
              <a:gd name="connsiteX4-39" fmla="*/ 2606758 w 7273318"/>
              <a:gd name="connsiteY4-40" fmla="*/ 7640 h 5172293"/>
              <a:gd name="connsiteX0-41" fmla="*/ 2355273 w 7021833"/>
              <a:gd name="connsiteY0-42" fmla="*/ 7640 h 5172293"/>
              <a:gd name="connsiteX1-43" fmla="*/ 7014853 w 7021833"/>
              <a:gd name="connsiteY1-44" fmla="*/ 0 h 5172293"/>
              <a:gd name="connsiteX2-45" fmla="*/ 7021833 w 7021833"/>
              <a:gd name="connsiteY2-46" fmla="*/ 5151353 h 5172293"/>
              <a:gd name="connsiteX3-47" fmla="*/ 0 w 7021833"/>
              <a:gd name="connsiteY3-48" fmla="*/ 5172293 h 5172293"/>
              <a:gd name="connsiteX4-49" fmla="*/ 2355273 w 7021833"/>
              <a:gd name="connsiteY4-50" fmla="*/ 7640 h 5172293"/>
              <a:gd name="connsiteX0-51" fmla="*/ 2370514 w 7021833"/>
              <a:gd name="connsiteY0-52" fmla="*/ 7640 h 5172293"/>
              <a:gd name="connsiteX1-53" fmla="*/ 7014853 w 7021833"/>
              <a:gd name="connsiteY1-54" fmla="*/ 0 h 5172293"/>
              <a:gd name="connsiteX2-55" fmla="*/ 7021833 w 7021833"/>
              <a:gd name="connsiteY2-56" fmla="*/ 5151353 h 5172293"/>
              <a:gd name="connsiteX3-57" fmla="*/ 0 w 7021833"/>
              <a:gd name="connsiteY3-58" fmla="*/ 5172293 h 5172293"/>
              <a:gd name="connsiteX4-59" fmla="*/ 2370514 w 7021833"/>
              <a:gd name="connsiteY4-60" fmla="*/ 7640 h 51722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21833" h="5172293">
                <a:moveTo>
                  <a:pt x="2370514" y="7640"/>
                </a:moveTo>
                <a:lnTo>
                  <a:pt x="7014853" y="0"/>
                </a:lnTo>
                <a:cubicBezTo>
                  <a:pt x="7017180" y="1717118"/>
                  <a:pt x="7019506" y="3434235"/>
                  <a:pt x="7021833" y="5151353"/>
                </a:cubicBezTo>
                <a:lnTo>
                  <a:pt x="0" y="5172293"/>
                </a:lnTo>
                <a:lnTo>
                  <a:pt x="2370514" y="7640"/>
                </a:lnTo>
                <a:close/>
              </a:path>
            </a:pathLst>
          </a:custGeom>
          <a:blipFill>
            <a:blip r:embed="rId3"/>
            <a:srcRect/>
            <a:stretch>
              <a:fillRect t="-364" r="-566" b="-124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346495" y="1219200"/>
            <a:ext cx="5804339" cy="1360169"/>
          </a:xfrm>
          <a:custGeom>
            <a:avLst/>
            <a:gdLst>
              <a:gd name="connsiteX0" fmla="*/ 0 w 6490139"/>
              <a:gd name="connsiteY0" fmla="*/ 0 h 1769281"/>
              <a:gd name="connsiteX1" fmla="*/ 6490139 w 6490139"/>
              <a:gd name="connsiteY1" fmla="*/ 0 h 1769281"/>
              <a:gd name="connsiteX2" fmla="*/ 6490139 w 6490139"/>
              <a:gd name="connsiteY2" fmla="*/ 1769281 h 1769281"/>
              <a:gd name="connsiteX3" fmla="*/ 0 w 6490139"/>
              <a:gd name="connsiteY3" fmla="*/ 1769281 h 1769281"/>
              <a:gd name="connsiteX4" fmla="*/ 0 w 6490139"/>
              <a:gd name="connsiteY4" fmla="*/ 0 h 1769281"/>
              <a:gd name="connsiteX0-1" fmla="*/ 784860 w 6490139"/>
              <a:gd name="connsiteY0-2" fmla="*/ 15240 h 1769281"/>
              <a:gd name="connsiteX1-3" fmla="*/ 6490139 w 6490139"/>
              <a:gd name="connsiteY1-4" fmla="*/ 0 h 1769281"/>
              <a:gd name="connsiteX2-5" fmla="*/ 6490139 w 6490139"/>
              <a:gd name="connsiteY2-6" fmla="*/ 1769281 h 1769281"/>
              <a:gd name="connsiteX3-7" fmla="*/ 0 w 6490139"/>
              <a:gd name="connsiteY3-8" fmla="*/ 1769281 h 1769281"/>
              <a:gd name="connsiteX4-9" fmla="*/ 784860 w 6490139"/>
              <a:gd name="connsiteY4-10" fmla="*/ 15240 h 1769281"/>
              <a:gd name="connsiteX0-11" fmla="*/ 792480 w 6490139"/>
              <a:gd name="connsiteY0-12" fmla="*/ 15240 h 1769281"/>
              <a:gd name="connsiteX1-13" fmla="*/ 6490139 w 6490139"/>
              <a:gd name="connsiteY1-14" fmla="*/ 0 h 1769281"/>
              <a:gd name="connsiteX2-15" fmla="*/ 6490139 w 6490139"/>
              <a:gd name="connsiteY2-16" fmla="*/ 1769281 h 1769281"/>
              <a:gd name="connsiteX3-17" fmla="*/ 0 w 6490139"/>
              <a:gd name="connsiteY3-18" fmla="*/ 1769281 h 1769281"/>
              <a:gd name="connsiteX4-19" fmla="*/ 792480 w 6490139"/>
              <a:gd name="connsiteY4-20" fmla="*/ 15240 h 1769281"/>
              <a:gd name="connsiteX0-21" fmla="*/ 744785 w 6442444"/>
              <a:gd name="connsiteY0-22" fmla="*/ 15240 h 1779584"/>
              <a:gd name="connsiteX1-23" fmla="*/ 6442444 w 6442444"/>
              <a:gd name="connsiteY1-24" fmla="*/ 0 h 1779584"/>
              <a:gd name="connsiteX2-25" fmla="*/ 6442444 w 6442444"/>
              <a:gd name="connsiteY2-26" fmla="*/ 1769281 h 1779584"/>
              <a:gd name="connsiteX3-27" fmla="*/ 0 w 6442444"/>
              <a:gd name="connsiteY3-28" fmla="*/ 1779584 h 1779584"/>
              <a:gd name="connsiteX4-29" fmla="*/ 744785 w 6442444"/>
              <a:gd name="connsiteY4-30" fmla="*/ 15240 h 1779584"/>
              <a:gd name="connsiteX0-31" fmla="*/ 1221735 w 6442444"/>
              <a:gd name="connsiteY0-32" fmla="*/ 53429 h 1779584"/>
              <a:gd name="connsiteX1-33" fmla="*/ 6442444 w 6442444"/>
              <a:gd name="connsiteY1-34" fmla="*/ 0 h 1779584"/>
              <a:gd name="connsiteX2-35" fmla="*/ 6442444 w 6442444"/>
              <a:gd name="connsiteY2-36" fmla="*/ 1769281 h 1779584"/>
              <a:gd name="connsiteX3-37" fmla="*/ 0 w 6442444"/>
              <a:gd name="connsiteY3-38" fmla="*/ 1779584 h 1779584"/>
              <a:gd name="connsiteX4-39" fmla="*/ 1221735 w 6442444"/>
              <a:gd name="connsiteY4-40" fmla="*/ 53429 h 1779584"/>
              <a:gd name="connsiteX0-41" fmla="*/ 592161 w 5812870"/>
              <a:gd name="connsiteY0-42" fmla="*/ 53429 h 1779584"/>
              <a:gd name="connsiteX1-43" fmla="*/ 5812870 w 5812870"/>
              <a:gd name="connsiteY1-44" fmla="*/ 0 h 1779584"/>
              <a:gd name="connsiteX2-45" fmla="*/ 5812870 w 5812870"/>
              <a:gd name="connsiteY2-46" fmla="*/ 1769281 h 1779584"/>
              <a:gd name="connsiteX3-47" fmla="*/ 0 w 5812870"/>
              <a:gd name="connsiteY3-48" fmla="*/ 1779584 h 1779584"/>
              <a:gd name="connsiteX4-49" fmla="*/ 592161 w 5812870"/>
              <a:gd name="connsiteY4-50" fmla="*/ 53429 h 17795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12870" h="1779584">
                <a:moveTo>
                  <a:pt x="592161" y="53429"/>
                </a:moveTo>
                <a:lnTo>
                  <a:pt x="5812870" y="0"/>
                </a:lnTo>
                <a:lnTo>
                  <a:pt x="5812870" y="1769281"/>
                </a:lnTo>
                <a:lnTo>
                  <a:pt x="0" y="1779584"/>
                </a:lnTo>
                <a:lnTo>
                  <a:pt x="592161" y="5342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42"/>
          <p:cNvSpPr txBox="1"/>
          <p:nvPr/>
        </p:nvSpPr>
        <p:spPr>
          <a:xfrm>
            <a:off x="3286220" y="1572121"/>
            <a:ext cx="6218057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defRPr/>
            </a:pP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演示完毕，感谢您的聆听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75585" y="2917052"/>
            <a:ext cx="6146157" cy="3454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年政府信息公开报告</a:t>
            </a:r>
            <a:endParaRPr lang="zh-CN" altLang="en-US" sz="18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085414" y="3471156"/>
            <a:ext cx="2326498" cy="327413"/>
            <a:chOff x="4885444" y="3541641"/>
            <a:chExt cx="2326498" cy="327413"/>
          </a:xfrm>
        </p:grpSpPr>
        <p:sp>
          <p:nvSpPr>
            <p:cNvPr id="10" name="圆角矩形 9"/>
            <p:cNvSpPr/>
            <p:nvPr/>
          </p:nvSpPr>
          <p:spPr>
            <a:xfrm>
              <a:off x="4885444" y="3541641"/>
              <a:ext cx="2326498" cy="327413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000">
                <a:solidFill>
                  <a:schemeClr val="bg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11" name="TextBox 13"/>
            <p:cNvSpPr txBox="1"/>
            <p:nvPr/>
          </p:nvSpPr>
          <p:spPr>
            <a:xfrm>
              <a:off x="5148446" y="3559472"/>
              <a:ext cx="1725930" cy="299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市公路事业发展中心</a:t>
              </a:r>
              <a:endParaRPr lang="zh-CN" altLang="en-US" dirty="0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8180815" y="4663440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LOGO</a:t>
            </a:r>
            <a:endParaRPr lang="zh-CN" alt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3384422" y="-19330"/>
            <a:ext cx="2374476" cy="1005107"/>
          </a:xfrm>
          <a:custGeom>
            <a:avLst/>
            <a:gdLst/>
            <a:ahLst/>
            <a:cxnLst/>
            <a:rect l="l" t="t" r="r" b="b"/>
            <a:pathLst>
              <a:path w="1212931" h="513429">
                <a:moveTo>
                  <a:pt x="0" y="0"/>
                </a:moveTo>
                <a:lnTo>
                  <a:pt x="1212931" y="0"/>
                </a:lnTo>
                <a:cubicBezTo>
                  <a:pt x="1210875" y="8189"/>
                  <a:pt x="1207259" y="15721"/>
                  <a:pt x="1202896" y="22772"/>
                </a:cubicBezTo>
                <a:lnTo>
                  <a:pt x="956422" y="454561"/>
                </a:lnTo>
                <a:cubicBezTo>
                  <a:pt x="946115" y="471761"/>
                  <a:pt x="931774" y="486697"/>
                  <a:pt x="913401" y="497559"/>
                </a:cubicBezTo>
                <a:cubicBezTo>
                  <a:pt x="894131" y="508874"/>
                  <a:pt x="873069" y="513853"/>
                  <a:pt x="852006" y="513401"/>
                </a:cubicBezTo>
                <a:lnTo>
                  <a:pt x="358161" y="513401"/>
                </a:lnTo>
                <a:cubicBezTo>
                  <a:pt x="338443" y="513401"/>
                  <a:pt x="317829" y="508422"/>
                  <a:pt x="299456" y="497559"/>
                </a:cubicBezTo>
                <a:cubicBezTo>
                  <a:pt x="281082" y="486697"/>
                  <a:pt x="266294" y="471761"/>
                  <a:pt x="256435" y="454109"/>
                </a:cubicBezTo>
                <a:lnTo>
                  <a:pt x="8616" y="20509"/>
                </a:ln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49" tIns="34274" rIns="68549" bIns="34274" numCol="1" anchor="t" anchorCtr="0" compatLnSpc="1"/>
          <a:lstStyle/>
          <a:p>
            <a:endParaRPr lang="zh-CN" altLang="en-US" sz="1280"/>
          </a:p>
        </p:txBody>
      </p:sp>
      <p:sp>
        <p:nvSpPr>
          <p:cNvPr id="5" name="TextBox 59"/>
          <p:cNvSpPr txBox="1">
            <a:spLocks noChangeArrowheads="1"/>
          </p:cNvSpPr>
          <p:nvPr/>
        </p:nvSpPr>
        <p:spPr bwMode="auto">
          <a:xfrm>
            <a:off x="3330441" y="316829"/>
            <a:ext cx="2483119" cy="11444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165">
              <a:lnSpc>
                <a:spcPct val="120000"/>
              </a:lnSpc>
              <a:defRPr/>
            </a:pPr>
            <a:r>
              <a:rPr lang="zh-CN" altLang="en-US" sz="3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zh-CN" altLang="en-US" sz="3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3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5165">
              <a:lnSpc>
                <a:spcPct val="120000"/>
              </a:lnSpc>
              <a:defRPr/>
            </a:pPr>
            <a:r>
              <a:rPr lang="en-US" altLang="zh-CN" sz="2100" kern="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ko-KR" sz="2100" kern="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1398231" y="2247865"/>
            <a:ext cx="887578" cy="800253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49" tIns="34274" rIns="68549" bIns="34274" numCol="1" anchor="t" anchorCtr="0" compatLnSpc="1"/>
          <a:lstStyle/>
          <a:p>
            <a:endParaRPr lang="zh-CN" altLang="en-US" sz="1280">
              <a:solidFill>
                <a:srgbClr val="3CCCC7"/>
              </a:solidFill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1063245" y="3161077"/>
            <a:ext cx="1576545" cy="281305"/>
          </a:xfrm>
          <a:prstGeom prst="rect">
            <a:avLst/>
          </a:prstGeom>
          <a:noFill/>
        </p:spPr>
        <p:txBody>
          <a:bodyPr wrap="square" lIns="51411" tIns="25706" rIns="51411" bIns="25706" rtlCol="0">
            <a:spAutoFit/>
          </a:bodyPr>
          <a:lstStyle/>
          <a:p>
            <a:pPr marL="0" lvl="1" algn="ctr"/>
            <a:r>
              <a:rPr lang="zh-CN" altLang="en-US" sz="15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总体情况  </a:t>
            </a:r>
            <a:endParaRPr lang="zh-CN" altLang="en-US" sz="9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2768004" y="2247865"/>
            <a:ext cx="887578" cy="800253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49" tIns="34274" rIns="68549" bIns="34274" numCol="1" anchor="t" anchorCtr="0" compatLnSpc="1"/>
          <a:lstStyle/>
          <a:p>
            <a:endParaRPr lang="zh-CN" altLang="en-US" sz="1280">
              <a:solidFill>
                <a:srgbClr val="3CCCC7"/>
              </a:solidFill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4128212" y="2247865"/>
            <a:ext cx="887578" cy="800253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49" tIns="34274" rIns="68549" bIns="34274" numCol="1" anchor="t" anchorCtr="0" compatLnSpc="1"/>
          <a:lstStyle/>
          <a:p>
            <a:endParaRPr lang="zh-CN" altLang="en-US" sz="1280"/>
          </a:p>
        </p:txBody>
      </p:sp>
      <p:sp>
        <p:nvSpPr>
          <p:cNvPr id="10" name="Freeform 5"/>
          <p:cNvSpPr/>
          <p:nvPr/>
        </p:nvSpPr>
        <p:spPr bwMode="auto">
          <a:xfrm>
            <a:off x="5504280" y="2247865"/>
            <a:ext cx="887578" cy="800253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49" tIns="34274" rIns="68549" bIns="34274" numCol="1" anchor="t" anchorCtr="0" compatLnSpc="1"/>
          <a:lstStyle/>
          <a:p>
            <a:endParaRPr lang="zh-CN" altLang="en-US" sz="1280">
              <a:solidFill>
                <a:srgbClr val="3CCCC7"/>
              </a:solidFill>
            </a:endParaRPr>
          </a:p>
        </p:txBody>
      </p:sp>
      <p:sp>
        <p:nvSpPr>
          <p:cNvPr id="11" name="Freeform 5"/>
          <p:cNvSpPr/>
          <p:nvPr/>
        </p:nvSpPr>
        <p:spPr bwMode="auto">
          <a:xfrm>
            <a:off x="6901071" y="2247865"/>
            <a:ext cx="887578" cy="800253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49" tIns="34274" rIns="68549" bIns="34274" numCol="1" anchor="t" anchorCtr="0" compatLnSpc="1"/>
          <a:lstStyle/>
          <a:p>
            <a:endParaRPr lang="zh-CN" altLang="en-US" sz="1280">
              <a:solidFill>
                <a:srgbClr val="3CCCC7"/>
              </a:solidFill>
            </a:endParaRPr>
          </a:p>
        </p:txBody>
      </p:sp>
      <p:sp>
        <p:nvSpPr>
          <p:cNvPr id="12" name="KSO_Shape"/>
          <p:cNvSpPr/>
          <p:nvPr/>
        </p:nvSpPr>
        <p:spPr bwMode="auto">
          <a:xfrm>
            <a:off x="2997682" y="2482411"/>
            <a:ext cx="449495" cy="34281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8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4347487" y="2440054"/>
            <a:ext cx="440438" cy="436034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8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7172422" y="2481520"/>
            <a:ext cx="388930" cy="330590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8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5" name="文本框 9"/>
          <p:cNvSpPr txBox="1"/>
          <p:nvPr/>
        </p:nvSpPr>
        <p:spPr>
          <a:xfrm>
            <a:off x="2424610" y="3161077"/>
            <a:ext cx="1576545" cy="281305"/>
          </a:xfrm>
          <a:prstGeom prst="rect">
            <a:avLst/>
          </a:prstGeom>
          <a:noFill/>
        </p:spPr>
        <p:txBody>
          <a:bodyPr wrap="square" lIns="51411" tIns="25706" rIns="51411" bIns="25706" rtlCol="0">
            <a:spAutoFit/>
          </a:bodyPr>
          <a:lstStyle/>
          <a:p>
            <a:pPr marL="0" lvl="1" algn="ctr"/>
            <a:r>
              <a:rPr lang="zh-CN" altLang="en-US" sz="15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依申请公开 </a:t>
            </a:r>
            <a:endParaRPr lang="zh-CN" altLang="en-US" sz="9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9"/>
          <p:cNvSpPr txBox="1"/>
          <p:nvPr/>
        </p:nvSpPr>
        <p:spPr>
          <a:xfrm>
            <a:off x="3762288" y="3161077"/>
            <a:ext cx="1576545" cy="281305"/>
          </a:xfrm>
          <a:prstGeom prst="rect">
            <a:avLst/>
          </a:prstGeom>
          <a:noFill/>
        </p:spPr>
        <p:txBody>
          <a:bodyPr wrap="square" lIns="51411" tIns="25706" rIns="51411" bIns="25706" rtlCol="0">
            <a:spAutoFit/>
          </a:bodyPr>
          <a:lstStyle/>
          <a:p>
            <a:pPr marL="0" lvl="1" algn="ctr"/>
            <a:r>
              <a:rPr lang="zh-CN" altLang="en-US" sz="15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信息管理情况  </a:t>
            </a:r>
            <a:endParaRPr lang="zh-CN" altLang="en-US" sz="9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9"/>
          <p:cNvSpPr txBox="1"/>
          <p:nvPr/>
        </p:nvSpPr>
        <p:spPr>
          <a:xfrm>
            <a:off x="5143588" y="3161077"/>
            <a:ext cx="1576545" cy="512445"/>
          </a:xfrm>
          <a:prstGeom prst="rect">
            <a:avLst/>
          </a:prstGeom>
          <a:noFill/>
        </p:spPr>
        <p:txBody>
          <a:bodyPr wrap="square" lIns="51411" tIns="25706" rIns="51411" bIns="25706" rtlCol="0">
            <a:spAutoFit/>
          </a:bodyPr>
          <a:lstStyle/>
          <a:p>
            <a:pPr marL="0" lvl="1" algn="ctr"/>
            <a:r>
              <a:rPr lang="zh-CN" altLang="en-US" sz="15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信息公开</a:t>
            </a:r>
            <a:endParaRPr lang="zh-CN" altLang="en-US" sz="15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15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平台建设情况</a:t>
            </a:r>
            <a:endParaRPr lang="zh-CN" altLang="en-US" sz="9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9"/>
          <p:cNvSpPr txBox="1"/>
          <p:nvPr/>
        </p:nvSpPr>
        <p:spPr>
          <a:xfrm>
            <a:off x="6558191" y="3161077"/>
            <a:ext cx="1576545" cy="281305"/>
          </a:xfrm>
          <a:prstGeom prst="rect">
            <a:avLst/>
          </a:prstGeom>
          <a:noFill/>
        </p:spPr>
        <p:txBody>
          <a:bodyPr wrap="square" lIns="51411" tIns="25706" rIns="51411" bIns="25706" rtlCol="0">
            <a:spAutoFit/>
          </a:bodyPr>
          <a:lstStyle/>
          <a:p>
            <a:pPr marL="0" lvl="1" algn="ctr"/>
            <a:r>
              <a:rPr lang="zh-CN" altLang="en-US" sz="15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监督保障情况 </a:t>
            </a:r>
            <a:endParaRPr lang="zh-CN" altLang="en-US" sz="9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KSO_Shape"/>
          <p:cNvSpPr/>
          <p:nvPr/>
        </p:nvSpPr>
        <p:spPr bwMode="auto">
          <a:xfrm>
            <a:off x="5753440" y="2445113"/>
            <a:ext cx="389258" cy="389258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8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KSO_Shape"/>
          <p:cNvSpPr/>
          <p:nvPr/>
        </p:nvSpPr>
        <p:spPr bwMode="auto">
          <a:xfrm>
            <a:off x="1631996" y="2481520"/>
            <a:ext cx="439046" cy="332942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8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0">
        <p14:warp dir="in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-1" y="0"/>
            <a:ext cx="2039217" cy="5143500"/>
          </a:xfrm>
          <a:custGeom>
            <a:avLst/>
            <a:gdLst>
              <a:gd name="connsiteX0" fmla="*/ 0 w 2837789"/>
              <a:gd name="connsiteY0" fmla="*/ 0 h 8001905"/>
              <a:gd name="connsiteX1" fmla="*/ 2837788 w 2837789"/>
              <a:gd name="connsiteY1" fmla="*/ 0 h 8001905"/>
              <a:gd name="connsiteX2" fmla="*/ 2837788 w 2837789"/>
              <a:gd name="connsiteY2" fmla="*/ 1968500 h 8001905"/>
              <a:gd name="connsiteX3" fmla="*/ 2837789 w 2837789"/>
              <a:gd name="connsiteY3" fmla="*/ 1968500 h 8001905"/>
              <a:gd name="connsiteX4" fmla="*/ 2837789 w 2837789"/>
              <a:gd name="connsiteY4" fmla="*/ 2363879 h 8001905"/>
              <a:gd name="connsiteX5" fmla="*/ 2618085 w 2837789"/>
              <a:gd name="connsiteY5" fmla="*/ 2386026 h 8001905"/>
              <a:gd name="connsiteX6" fmla="*/ 1747634 w 2837789"/>
              <a:gd name="connsiteY6" fmla="*/ 3454034 h 8001905"/>
              <a:gd name="connsiteX7" fmla="*/ 2618085 w 2837789"/>
              <a:gd name="connsiteY7" fmla="*/ 4522042 h 8001905"/>
              <a:gd name="connsiteX8" fmla="*/ 2837789 w 2837789"/>
              <a:gd name="connsiteY8" fmla="*/ 4544190 h 8001905"/>
              <a:gd name="connsiteX9" fmla="*/ 2837789 w 2837789"/>
              <a:gd name="connsiteY9" fmla="*/ 6858000 h 8001905"/>
              <a:gd name="connsiteX10" fmla="*/ 2837788 w 2837789"/>
              <a:gd name="connsiteY10" fmla="*/ 6858000 h 8001905"/>
              <a:gd name="connsiteX11" fmla="*/ 2837788 w 2837789"/>
              <a:gd name="connsiteY11" fmla="*/ 8001905 h 8001905"/>
              <a:gd name="connsiteX12" fmla="*/ 0 w 2837789"/>
              <a:gd name="connsiteY12" fmla="*/ 8001905 h 8001905"/>
              <a:gd name="connsiteX13" fmla="*/ 0 w 2837789"/>
              <a:gd name="connsiteY13" fmla="*/ 6858000 h 8001905"/>
              <a:gd name="connsiteX14" fmla="*/ 0 w 2837789"/>
              <a:gd name="connsiteY14" fmla="*/ 6376305 h 8001905"/>
              <a:gd name="connsiteX15" fmla="*/ 0 w 2837789"/>
              <a:gd name="connsiteY15" fmla="*/ 2133600 h 8001905"/>
              <a:gd name="connsiteX16" fmla="*/ 0 w 2837789"/>
              <a:gd name="connsiteY16" fmla="*/ 1968500 h 800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7789" h="8001905">
                <a:moveTo>
                  <a:pt x="0" y="0"/>
                </a:moveTo>
                <a:lnTo>
                  <a:pt x="2837788" y="0"/>
                </a:lnTo>
                <a:lnTo>
                  <a:pt x="2837788" y="1968500"/>
                </a:lnTo>
                <a:lnTo>
                  <a:pt x="2837789" y="1968500"/>
                </a:lnTo>
                <a:lnTo>
                  <a:pt x="2837789" y="2363879"/>
                </a:lnTo>
                <a:lnTo>
                  <a:pt x="2618085" y="2386026"/>
                </a:lnTo>
                <a:cubicBezTo>
                  <a:pt x="2121320" y="2487680"/>
                  <a:pt x="1747634" y="2927218"/>
                  <a:pt x="1747634" y="3454034"/>
                </a:cubicBezTo>
                <a:cubicBezTo>
                  <a:pt x="1747634" y="3980852"/>
                  <a:pt x="2121320" y="4420389"/>
                  <a:pt x="2618085" y="4522042"/>
                </a:cubicBezTo>
                <a:lnTo>
                  <a:pt x="2837789" y="4544190"/>
                </a:lnTo>
                <a:lnTo>
                  <a:pt x="2837789" y="6858000"/>
                </a:lnTo>
                <a:lnTo>
                  <a:pt x="2837788" y="6858000"/>
                </a:lnTo>
                <a:lnTo>
                  <a:pt x="2837788" y="8001905"/>
                </a:lnTo>
                <a:lnTo>
                  <a:pt x="0" y="8001905"/>
                </a:lnTo>
                <a:lnTo>
                  <a:pt x="0" y="6858000"/>
                </a:lnTo>
                <a:lnTo>
                  <a:pt x="0" y="6376305"/>
                </a:lnTo>
                <a:lnTo>
                  <a:pt x="0" y="2133600"/>
                </a:lnTo>
                <a:lnTo>
                  <a:pt x="0" y="19685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3001095" y="3284307"/>
            <a:ext cx="5128673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91915" y="1569133"/>
            <a:ext cx="3603777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7200" dirty="0">
                <a:solidFill>
                  <a:srgbClr val="0070C0"/>
                </a:solidFill>
                <a:latin typeface="Impact" panose="020B0806030902050204" pitchFamily="34" charset="0"/>
              </a:rPr>
              <a:t>PART 01</a:t>
            </a:r>
            <a:endParaRPr lang="zh-CN" altLang="en-US" sz="72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99391" y="2833300"/>
            <a:ext cx="248615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TC Avant Garde Std Bk" panose="020B0502020202020204" pitchFamily="34" charset="0"/>
              </a:rPr>
              <a:t>总体情况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ITC Avant Garde Std Bk" panose="020B0502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2926288" y="3383092"/>
            <a:ext cx="5203480" cy="4375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年度主动公开政府信息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257</a:t>
            </a:r>
            <a:r>
              <a:rPr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条。其中，政务动态信息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47</a:t>
            </a:r>
            <a:r>
              <a:rPr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条，财务信息（三公经费）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条，12345政务服务热线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98</a:t>
            </a:r>
            <a:r>
              <a:rPr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条，网络问政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r>
              <a:rPr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条，通过新媒体微信公开政务信息7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条。</a:t>
            </a:r>
            <a:endParaRPr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318481" y="1569133"/>
            <a:ext cx="1309620" cy="1309619"/>
            <a:chOff x="1318481" y="1569133"/>
            <a:chExt cx="1309620" cy="1309619"/>
          </a:xfrm>
        </p:grpSpPr>
        <p:grpSp>
          <p:nvGrpSpPr>
            <p:cNvPr id="6" name="组合 5"/>
            <p:cNvGrpSpPr/>
            <p:nvPr/>
          </p:nvGrpSpPr>
          <p:grpSpPr>
            <a:xfrm>
              <a:off x="1318481" y="1569133"/>
              <a:ext cx="1309620" cy="1309619"/>
              <a:chOff x="2393778" y="1899411"/>
              <a:chExt cx="2421375" cy="2421375"/>
            </a:xfrm>
            <a:effectLst/>
          </p:grpSpPr>
          <p:sp>
            <p:nvSpPr>
              <p:cNvPr id="7" name="椭圆 6"/>
              <p:cNvSpPr/>
              <p:nvPr/>
            </p:nvSpPr>
            <p:spPr>
              <a:xfrm>
                <a:off x="2393778" y="1899411"/>
                <a:ext cx="2421375" cy="2421375"/>
              </a:xfrm>
              <a:prstGeom prst="ellipse">
                <a:avLst/>
              </a:prstGeom>
              <a:solidFill>
                <a:schemeClr val="bg1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590328" y="2051724"/>
                <a:ext cx="2116756" cy="21167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152400" dist="635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82550" h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KSO_Shape"/>
            <p:cNvSpPr/>
            <p:nvPr/>
          </p:nvSpPr>
          <p:spPr bwMode="auto">
            <a:xfrm>
              <a:off x="1712855" y="1977601"/>
              <a:ext cx="544369" cy="412812"/>
            </a:xfrm>
            <a:custGeom>
              <a:avLst/>
              <a:gdLst>
                <a:gd name="T0" fmla="*/ 104753 w 3040062"/>
                <a:gd name="T1" fmla="*/ 1241540 h 2303463"/>
                <a:gd name="T2" fmla="*/ 251725 w 3040062"/>
                <a:gd name="T3" fmla="*/ 1260899 h 2303463"/>
                <a:gd name="T4" fmla="*/ 265692 w 3040062"/>
                <a:gd name="T5" fmla="*/ 1110467 h 2303463"/>
                <a:gd name="T6" fmla="*/ 844867 w 3040062"/>
                <a:gd name="T7" fmla="*/ 970596 h 2303463"/>
                <a:gd name="T8" fmla="*/ 870584 w 3040062"/>
                <a:gd name="T9" fmla="*/ 987377 h 2303463"/>
                <a:gd name="T10" fmla="*/ 872172 w 3040062"/>
                <a:gd name="T11" fmla="*/ 1402771 h 2303463"/>
                <a:gd name="T12" fmla="*/ 848359 w 3040062"/>
                <a:gd name="T13" fmla="*/ 1421768 h 2303463"/>
                <a:gd name="T14" fmla="*/ 615315 w 3040062"/>
                <a:gd name="T15" fmla="*/ 1415119 h 2303463"/>
                <a:gd name="T16" fmla="*/ 603250 w 3040062"/>
                <a:gd name="T17" fmla="*/ 1002891 h 2303463"/>
                <a:gd name="T18" fmla="*/ 617855 w 3040062"/>
                <a:gd name="T19" fmla="*/ 975662 h 2303463"/>
                <a:gd name="T20" fmla="*/ 1240437 w 3040062"/>
                <a:gd name="T21" fmla="*/ 749300 h 2303463"/>
                <a:gd name="T22" fmla="*/ 1265867 w 3040062"/>
                <a:gd name="T23" fmla="*/ 766421 h 2303463"/>
                <a:gd name="T24" fmla="*/ 1267138 w 3040062"/>
                <a:gd name="T25" fmla="*/ 1402743 h 2303463"/>
                <a:gd name="T26" fmla="*/ 1243616 w 3040062"/>
                <a:gd name="T27" fmla="*/ 1421766 h 2303463"/>
                <a:gd name="T28" fmla="*/ 1010298 w 3040062"/>
                <a:gd name="T29" fmla="*/ 1415108 h 2303463"/>
                <a:gd name="T30" fmla="*/ 998537 w 3040062"/>
                <a:gd name="T31" fmla="*/ 782273 h 2303463"/>
                <a:gd name="T32" fmla="*/ 1012841 w 3040062"/>
                <a:gd name="T33" fmla="*/ 755007 h 2303463"/>
                <a:gd name="T34" fmla="*/ 2175011 w 3040062"/>
                <a:gd name="T35" fmla="*/ 666432 h 2303463"/>
                <a:gd name="T36" fmla="*/ 2235666 w 3040062"/>
                <a:gd name="T37" fmla="*/ 692135 h 2303463"/>
                <a:gd name="T38" fmla="*/ 2277268 w 3040062"/>
                <a:gd name="T39" fmla="*/ 742271 h 2303463"/>
                <a:gd name="T40" fmla="*/ 2290605 w 3040062"/>
                <a:gd name="T41" fmla="*/ 1286150 h 2303463"/>
                <a:gd name="T42" fmla="*/ 2948603 w 3040062"/>
                <a:gd name="T43" fmla="*/ 1365796 h 2303463"/>
                <a:gd name="T44" fmla="*/ 3005765 w 3040062"/>
                <a:gd name="T45" fmla="*/ 1408316 h 2303463"/>
                <a:gd name="T46" fmla="*/ 3036887 w 3040062"/>
                <a:gd name="T47" fmla="*/ 1473366 h 2303463"/>
                <a:gd name="T48" fmla="*/ 3035616 w 3040062"/>
                <a:gd name="T49" fmla="*/ 2191451 h 2303463"/>
                <a:gd name="T50" fmla="*/ 3001319 w 3040062"/>
                <a:gd name="T51" fmla="*/ 2254597 h 2303463"/>
                <a:gd name="T52" fmla="*/ 2941934 w 3040062"/>
                <a:gd name="T53" fmla="*/ 2294578 h 2303463"/>
                <a:gd name="T54" fmla="*/ 2171200 w 3040062"/>
                <a:gd name="T55" fmla="*/ 2303146 h 2303463"/>
                <a:gd name="T56" fmla="*/ 2113403 w 3040062"/>
                <a:gd name="T57" fmla="*/ 2292040 h 2303463"/>
                <a:gd name="T58" fmla="*/ 1552263 w 3040062"/>
                <a:gd name="T59" fmla="*/ 1741815 h 2303463"/>
                <a:gd name="T60" fmla="*/ 1526223 w 3040062"/>
                <a:gd name="T61" fmla="*/ 1686919 h 2303463"/>
                <a:gd name="T62" fmla="*/ 1529081 w 3040062"/>
                <a:gd name="T63" fmla="*/ 1626946 h 2303463"/>
                <a:gd name="T64" fmla="*/ 1560520 w 3040062"/>
                <a:gd name="T65" fmla="*/ 1574272 h 2303463"/>
                <a:gd name="T66" fmla="*/ 1612919 w 3040062"/>
                <a:gd name="T67" fmla="*/ 1542858 h 2303463"/>
                <a:gd name="T68" fmla="*/ 1673891 w 3040062"/>
                <a:gd name="T69" fmla="*/ 1539685 h 2303463"/>
                <a:gd name="T70" fmla="*/ 1728513 w 3040062"/>
                <a:gd name="T71" fmla="*/ 1565705 h 2303463"/>
                <a:gd name="T72" fmla="*/ 2024167 w 3040062"/>
                <a:gd name="T73" fmla="*/ 760992 h 2303463"/>
                <a:gd name="T74" fmla="*/ 2057829 w 3040062"/>
                <a:gd name="T75" fmla="*/ 704828 h 2303463"/>
                <a:gd name="T76" fmla="*/ 2113721 w 3040062"/>
                <a:gd name="T77" fmla="*/ 670875 h 2303463"/>
                <a:gd name="T78" fmla="*/ 1640947 w 3040062"/>
                <a:gd name="T79" fmla="*/ 485773 h 2303463"/>
                <a:gd name="T80" fmla="*/ 1662436 w 3040062"/>
                <a:gd name="T81" fmla="*/ 507334 h 2303463"/>
                <a:gd name="T82" fmla="*/ 1658328 w 3040062"/>
                <a:gd name="T83" fmla="*/ 1408133 h 2303463"/>
                <a:gd name="T84" fmla="*/ 1631151 w 3040062"/>
                <a:gd name="T85" fmla="*/ 1422401 h 2303463"/>
                <a:gd name="T86" fmla="*/ 1401409 w 3040062"/>
                <a:gd name="T87" fmla="*/ 1410669 h 2303463"/>
                <a:gd name="T88" fmla="*/ 1394457 w 3040062"/>
                <a:gd name="T89" fmla="*/ 510505 h 2303463"/>
                <a:gd name="T90" fmla="*/ 1413734 w 3040062"/>
                <a:gd name="T91" fmla="*/ 486725 h 2303463"/>
                <a:gd name="T92" fmla="*/ 2856582 w 3040062"/>
                <a:gd name="T93" fmla="*/ 2539 h 2303463"/>
                <a:gd name="T94" fmla="*/ 2942924 w 3040062"/>
                <a:gd name="T95" fmla="*/ 45384 h 2303463"/>
                <a:gd name="T96" fmla="*/ 3001649 w 3040062"/>
                <a:gd name="T97" fmla="*/ 130121 h 2303463"/>
                <a:gd name="T98" fmla="*/ 3021012 w 3040062"/>
                <a:gd name="T99" fmla="*/ 1276768 h 2303463"/>
                <a:gd name="T100" fmla="*/ 2944193 w 3040062"/>
                <a:gd name="T101" fmla="*/ 1247252 h 2303463"/>
                <a:gd name="T102" fmla="*/ 374889 w 3040062"/>
                <a:gd name="T103" fmla="*/ 1959424 h 2303463"/>
                <a:gd name="T104" fmla="*/ 127291 w 3040062"/>
                <a:gd name="T105" fmla="*/ 2259336 h 2303463"/>
                <a:gd name="T106" fmla="*/ 50472 w 3040062"/>
                <a:gd name="T107" fmla="*/ 2198402 h 2303463"/>
                <a:gd name="T108" fmla="*/ 6349 w 3040062"/>
                <a:gd name="T109" fmla="*/ 2100970 h 2303463"/>
                <a:gd name="T110" fmla="*/ 3809 w 3040062"/>
                <a:gd name="T111" fmla="*/ 183438 h 2303463"/>
                <a:gd name="T112" fmla="*/ 44441 w 3040062"/>
                <a:gd name="T113" fmla="*/ 83468 h 2303463"/>
                <a:gd name="T114" fmla="*/ 118720 w 3040062"/>
                <a:gd name="T115" fmla="*/ 17773 h 230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0062" h="2303463">
                  <a:moveTo>
                    <a:pt x="124116" y="1098725"/>
                  </a:moveTo>
                  <a:lnTo>
                    <a:pt x="120307" y="1099042"/>
                  </a:lnTo>
                  <a:lnTo>
                    <a:pt x="116498" y="1099994"/>
                  </a:lnTo>
                  <a:lnTo>
                    <a:pt x="113324" y="1101898"/>
                  </a:lnTo>
                  <a:lnTo>
                    <a:pt x="110467" y="1104120"/>
                  </a:lnTo>
                  <a:lnTo>
                    <a:pt x="108245" y="1107294"/>
                  </a:lnTo>
                  <a:lnTo>
                    <a:pt x="106340" y="1110467"/>
                  </a:lnTo>
                  <a:lnTo>
                    <a:pt x="105071" y="1114276"/>
                  </a:lnTo>
                  <a:lnTo>
                    <a:pt x="104753" y="1118084"/>
                  </a:lnTo>
                  <a:lnTo>
                    <a:pt x="104753" y="1241540"/>
                  </a:lnTo>
                  <a:lnTo>
                    <a:pt x="105071" y="1245348"/>
                  </a:lnTo>
                  <a:lnTo>
                    <a:pt x="106340" y="1249157"/>
                  </a:lnTo>
                  <a:lnTo>
                    <a:pt x="108245" y="1252330"/>
                  </a:lnTo>
                  <a:lnTo>
                    <a:pt x="110467" y="1255187"/>
                  </a:lnTo>
                  <a:lnTo>
                    <a:pt x="113324" y="1257726"/>
                  </a:lnTo>
                  <a:lnTo>
                    <a:pt x="116498" y="1259312"/>
                  </a:lnTo>
                  <a:lnTo>
                    <a:pt x="120307" y="1260899"/>
                  </a:lnTo>
                  <a:lnTo>
                    <a:pt x="124116" y="1261217"/>
                  </a:lnTo>
                  <a:lnTo>
                    <a:pt x="247598" y="1261217"/>
                  </a:lnTo>
                  <a:lnTo>
                    <a:pt x="251725" y="1260899"/>
                  </a:lnTo>
                  <a:lnTo>
                    <a:pt x="255216" y="1259312"/>
                  </a:lnTo>
                  <a:lnTo>
                    <a:pt x="258708" y="1257726"/>
                  </a:lnTo>
                  <a:lnTo>
                    <a:pt x="261565" y="1255187"/>
                  </a:lnTo>
                  <a:lnTo>
                    <a:pt x="264105" y="1252330"/>
                  </a:lnTo>
                  <a:lnTo>
                    <a:pt x="265692" y="1249157"/>
                  </a:lnTo>
                  <a:lnTo>
                    <a:pt x="266644" y="1245348"/>
                  </a:lnTo>
                  <a:lnTo>
                    <a:pt x="266961" y="1241540"/>
                  </a:lnTo>
                  <a:lnTo>
                    <a:pt x="266961" y="1118084"/>
                  </a:lnTo>
                  <a:lnTo>
                    <a:pt x="266644" y="1114276"/>
                  </a:lnTo>
                  <a:lnTo>
                    <a:pt x="265692" y="1110467"/>
                  </a:lnTo>
                  <a:lnTo>
                    <a:pt x="264105" y="1107294"/>
                  </a:lnTo>
                  <a:lnTo>
                    <a:pt x="261565" y="1104120"/>
                  </a:lnTo>
                  <a:lnTo>
                    <a:pt x="258708" y="1101898"/>
                  </a:lnTo>
                  <a:lnTo>
                    <a:pt x="255216" y="1099994"/>
                  </a:lnTo>
                  <a:lnTo>
                    <a:pt x="251725" y="1099042"/>
                  </a:lnTo>
                  <a:lnTo>
                    <a:pt x="247598" y="1098725"/>
                  </a:lnTo>
                  <a:lnTo>
                    <a:pt x="124116" y="1098725"/>
                  </a:lnTo>
                  <a:close/>
                  <a:moveTo>
                    <a:pt x="636270" y="969963"/>
                  </a:moveTo>
                  <a:lnTo>
                    <a:pt x="841692" y="969963"/>
                  </a:lnTo>
                  <a:lnTo>
                    <a:pt x="844867" y="970596"/>
                  </a:lnTo>
                  <a:lnTo>
                    <a:pt x="848359" y="970913"/>
                  </a:lnTo>
                  <a:lnTo>
                    <a:pt x="851534" y="971546"/>
                  </a:lnTo>
                  <a:lnTo>
                    <a:pt x="854709" y="972813"/>
                  </a:lnTo>
                  <a:lnTo>
                    <a:pt x="857567" y="974396"/>
                  </a:lnTo>
                  <a:lnTo>
                    <a:pt x="860107" y="975662"/>
                  </a:lnTo>
                  <a:lnTo>
                    <a:pt x="862647" y="977878"/>
                  </a:lnTo>
                  <a:lnTo>
                    <a:pt x="865187" y="979778"/>
                  </a:lnTo>
                  <a:lnTo>
                    <a:pt x="867092" y="982311"/>
                  </a:lnTo>
                  <a:lnTo>
                    <a:pt x="868997" y="984844"/>
                  </a:lnTo>
                  <a:lnTo>
                    <a:pt x="870584" y="987377"/>
                  </a:lnTo>
                  <a:lnTo>
                    <a:pt x="872172" y="990226"/>
                  </a:lnTo>
                  <a:lnTo>
                    <a:pt x="873124" y="993076"/>
                  </a:lnTo>
                  <a:lnTo>
                    <a:pt x="873760" y="996242"/>
                  </a:lnTo>
                  <a:lnTo>
                    <a:pt x="874712" y="999725"/>
                  </a:lnTo>
                  <a:lnTo>
                    <a:pt x="874712" y="1002891"/>
                  </a:lnTo>
                  <a:lnTo>
                    <a:pt x="874712" y="1389790"/>
                  </a:lnTo>
                  <a:lnTo>
                    <a:pt x="874712" y="1393273"/>
                  </a:lnTo>
                  <a:lnTo>
                    <a:pt x="873760" y="1396439"/>
                  </a:lnTo>
                  <a:lnTo>
                    <a:pt x="873124" y="1399605"/>
                  </a:lnTo>
                  <a:lnTo>
                    <a:pt x="872172" y="1402771"/>
                  </a:lnTo>
                  <a:lnTo>
                    <a:pt x="870584" y="1405304"/>
                  </a:lnTo>
                  <a:lnTo>
                    <a:pt x="868997" y="1408154"/>
                  </a:lnTo>
                  <a:lnTo>
                    <a:pt x="867092" y="1410686"/>
                  </a:lnTo>
                  <a:lnTo>
                    <a:pt x="865187" y="1413219"/>
                  </a:lnTo>
                  <a:lnTo>
                    <a:pt x="862647" y="1415119"/>
                  </a:lnTo>
                  <a:lnTo>
                    <a:pt x="860107" y="1417019"/>
                  </a:lnTo>
                  <a:lnTo>
                    <a:pt x="857567" y="1418602"/>
                  </a:lnTo>
                  <a:lnTo>
                    <a:pt x="854709" y="1420185"/>
                  </a:lnTo>
                  <a:lnTo>
                    <a:pt x="851534" y="1421135"/>
                  </a:lnTo>
                  <a:lnTo>
                    <a:pt x="848359" y="1421768"/>
                  </a:lnTo>
                  <a:lnTo>
                    <a:pt x="844867" y="1422401"/>
                  </a:lnTo>
                  <a:lnTo>
                    <a:pt x="841692" y="1422401"/>
                  </a:lnTo>
                  <a:lnTo>
                    <a:pt x="636270" y="1422401"/>
                  </a:lnTo>
                  <a:lnTo>
                    <a:pt x="632777" y="1422401"/>
                  </a:lnTo>
                  <a:lnTo>
                    <a:pt x="629920" y="1421768"/>
                  </a:lnTo>
                  <a:lnTo>
                    <a:pt x="626745" y="1421135"/>
                  </a:lnTo>
                  <a:lnTo>
                    <a:pt x="623570" y="1420185"/>
                  </a:lnTo>
                  <a:lnTo>
                    <a:pt x="620713" y="1418602"/>
                  </a:lnTo>
                  <a:lnTo>
                    <a:pt x="617855" y="1417019"/>
                  </a:lnTo>
                  <a:lnTo>
                    <a:pt x="615315" y="1415119"/>
                  </a:lnTo>
                  <a:lnTo>
                    <a:pt x="613093" y="1413219"/>
                  </a:lnTo>
                  <a:lnTo>
                    <a:pt x="610870" y="1410686"/>
                  </a:lnTo>
                  <a:lnTo>
                    <a:pt x="608965" y="1408154"/>
                  </a:lnTo>
                  <a:lnTo>
                    <a:pt x="607378" y="1405304"/>
                  </a:lnTo>
                  <a:lnTo>
                    <a:pt x="606108" y="1402771"/>
                  </a:lnTo>
                  <a:lnTo>
                    <a:pt x="605155" y="1399605"/>
                  </a:lnTo>
                  <a:lnTo>
                    <a:pt x="603885" y="1396439"/>
                  </a:lnTo>
                  <a:lnTo>
                    <a:pt x="603568" y="1393273"/>
                  </a:lnTo>
                  <a:lnTo>
                    <a:pt x="603250" y="1389790"/>
                  </a:lnTo>
                  <a:lnTo>
                    <a:pt x="603250" y="1002891"/>
                  </a:lnTo>
                  <a:lnTo>
                    <a:pt x="603568" y="999725"/>
                  </a:lnTo>
                  <a:lnTo>
                    <a:pt x="603885" y="996242"/>
                  </a:lnTo>
                  <a:lnTo>
                    <a:pt x="605155" y="993076"/>
                  </a:lnTo>
                  <a:lnTo>
                    <a:pt x="606108" y="990226"/>
                  </a:lnTo>
                  <a:lnTo>
                    <a:pt x="607378" y="987377"/>
                  </a:lnTo>
                  <a:lnTo>
                    <a:pt x="608965" y="984844"/>
                  </a:lnTo>
                  <a:lnTo>
                    <a:pt x="610870" y="982311"/>
                  </a:lnTo>
                  <a:lnTo>
                    <a:pt x="613093" y="979778"/>
                  </a:lnTo>
                  <a:lnTo>
                    <a:pt x="615315" y="977878"/>
                  </a:lnTo>
                  <a:lnTo>
                    <a:pt x="617855" y="975662"/>
                  </a:lnTo>
                  <a:lnTo>
                    <a:pt x="620713" y="974396"/>
                  </a:lnTo>
                  <a:lnTo>
                    <a:pt x="623570" y="972813"/>
                  </a:lnTo>
                  <a:lnTo>
                    <a:pt x="626745" y="971546"/>
                  </a:lnTo>
                  <a:lnTo>
                    <a:pt x="629920" y="970913"/>
                  </a:lnTo>
                  <a:lnTo>
                    <a:pt x="632777" y="970596"/>
                  </a:lnTo>
                  <a:lnTo>
                    <a:pt x="636270" y="969963"/>
                  </a:lnTo>
                  <a:close/>
                  <a:moveTo>
                    <a:pt x="1027781" y="749300"/>
                  </a:moveTo>
                  <a:lnTo>
                    <a:pt x="1031278" y="749300"/>
                  </a:lnTo>
                  <a:lnTo>
                    <a:pt x="1236940" y="749300"/>
                  </a:lnTo>
                  <a:lnTo>
                    <a:pt x="1240437" y="749300"/>
                  </a:lnTo>
                  <a:lnTo>
                    <a:pt x="1243616" y="750251"/>
                  </a:lnTo>
                  <a:lnTo>
                    <a:pt x="1246476" y="750885"/>
                  </a:lnTo>
                  <a:lnTo>
                    <a:pt x="1249655" y="751837"/>
                  </a:lnTo>
                  <a:lnTo>
                    <a:pt x="1252516" y="753105"/>
                  </a:lnTo>
                  <a:lnTo>
                    <a:pt x="1255377" y="755007"/>
                  </a:lnTo>
                  <a:lnTo>
                    <a:pt x="1257920" y="756592"/>
                  </a:lnTo>
                  <a:lnTo>
                    <a:pt x="1260145" y="758812"/>
                  </a:lnTo>
                  <a:lnTo>
                    <a:pt x="1262370" y="761348"/>
                  </a:lnTo>
                  <a:lnTo>
                    <a:pt x="1264595" y="763567"/>
                  </a:lnTo>
                  <a:lnTo>
                    <a:pt x="1265867" y="766421"/>
                  </a:lnTo>
                  <a:lnTo>
                    <a:pt x="1267138" y="769274"/>
                  </a:lnTo>
                  <a:lnTo>
                    <a:pt x="1268410" y="772445"/>
                  </a:lnTo>
                  <a:lnTo>
                    <a:pt x="1269363" y="775615"/>
                  </a:lnTo>
                  <a:lnTo>
                    <a:pt x="1269681" y="778786"/>
                  </a:lnTo>
                  <a:lnTo>
                    <a:pt x="1269999" y="782273"/>
                  </a:lnTo>
                  <a:lnTo>
                    <a:pt x="1269999" y="1389744"/>
                  </a:lnTo>
                  <a:lnTo>
                    <a:pt x="1269681" y="1393231"/>
                  </a:lnTo>
                  <a:lnTo>
                    <a:pt x="1269363" y="1396402"/>
                  </a:lnTo>
                  <a:lnTo>
                    <a:pt x="1268410" y="1399572"/>
                  </a:lnTo>
                  <a:lnTo>
                    <a:pt x="1267138" y="1402743"/>
                  </a:lnTo>
                  <a:lnTo>
                    <a:pt x="1265867" y="1405279"/>
                  </a:lnTo>
                  <a:lnTo>
                    <a:pt x="1264595" y="1408133"/>
                  </a:lnTo>
                  <a:lnTo>
                    <a:pt x="1262370" y="1410669"/>
                  </a:lnTo>
                  <a:lnTo>
                    <a:pt x="1260145" y="1413206"/>
                  </a:lnTo>
                  <a:lnTo>
                    <a:pt x="1257920" y="1415108"/>
                  </a:lnTo>
                  <a:lnTo>
                    <a:pt x="1255377" y="1417010"/>
                  </a:lnTo>
                  <a:lnTo>
                    <a:pt x="1252516" y="1418595"/>
                  </a:lnTo>
                  <a:lnTo>
                    <a:pt x="1249655" y="1420181"/>
                  </a:lnTo>
                  <a:lnTo>
                    <a:pt x="1246476" y="1421132"/>
                  </a:lnTo>
                  <a:lnTo>
                    <a:pt x="1243616" y="1421766"/>
                  </a:lnTo>
                  <a:lnTo>
                    <a:pt x="1240437" y="1422400"/>
                  </a:lnTo>
                  <a:lnTo>
                    <a:pt x="1236940" y="1422400"/>
                  </a:lnTo>
                  <a:lnTo>
                    <a:pt x="1031278" y="1422400"/>
                  </a:lnTo>
                  <a:lnTo>
                    <a:pt x="1027781" y="1422400"/>
                  </a:lnTo>
                  <a:lnTo>
                    <a:pt x="1024602" y="1421766"/>
                  </a:lnTo>
                  <a:lnTo>
                    <a:pt x="1021424" y="1421132"/>
                  </a:lnTo>
                  <a:lnTo>
                    <a:pt x="1018245" y="1420181"/>
                  </a:lnTo>
                  <a:lnTo>
                    <a:pt x="1015384" y="1418595"/>
                  </a:lnTo>
                  <a:lnTo>
                    <a:pt x="1012841" y="1417010"/>
                  </a:lnTo>
                  <a:lnTo>
                    <a:pt x="1010298" y="1415108"/>
                  </a:lnTo>
                  <a:lnTo>
                    <a:pt x="1007755" y="1413206"/>
                  </a:lnTo>
                  <a:lnTo>
                    <a:pt x="1005848" y="1410669"/>
                  </a:lnTo>
                  <a:lnTo>
                    <a:pt x="1003941" y="1408133"/>
                  </a:lnTo>
                  <a:lnTo>
                    <a:pt x="1002351" y="1405279"/>
                  </a:lnTo>
                  <a:lnTo>
                    <a:pt x="1000762" y="1402743"/>
                  </a:lnTo>
                  <a:lnTo>
                    <a:pt x="999808" y="1399572"/>
                  </a:lnTo>
                  <a:lnTo>
                    <a:pt x="999173" y="1396402"/>
                  </a:lnTo>
                  <a:lnTo>
                    <a:pt x="998537" y="1393231"/>
                  </a:lnTo>
                  <a:lnTo>
                    <a:pt x="998537" y="1389744"/>
                  </a:lnTo>
                  <a:lnTo>
                    <a:pt x="998537" y="782273"/>
                  </a:lnTo>
                  <a:lnTo>
                    <a:pt x="998537" y="778786"/>
                  </a:lnTo>
                  <a:lnTo>
                    <a:pt x="999173" y="775615"/>
                  </a:lnTo>
                  <a:lnTo>
                    <a:pt x="999808" y="772445"/>
                  </a:lnTo>
                  <a:lnTo>
                    <a:pt x="1000762" y="769274"/>
                  </a:lnTo>
                  <a:lnTo>
                    <a:pt x="1002351" y="766421"/>
                  </a:lnTo>
                  <a:lnTo>
                    <a:pt x="1003941" y="763567"/>
                  </a:lnTo>
                  <a:lnTo>
                    <a:pt x="1005848" y="761348"/>
                  </a:lnTo>
                  <a:lnTo>
                    <a:pt x="1007755" y="758812"/>
                  </a:lnTo>
                  <a:lnTo>
                    <a:pt x="1010298" y="756592"/>
                  </a:lnTo>
                  <a:lnTo>
                    <a:pt x="1012841" y="755007"/>
                  </a:lnTo>
                  <a:lnTo>
                    <a:pt x="1015384" y="753105"/>
                  </a:lnTo>
                  <a:lnTo>
                    <a:pt x="1018245" y="751837"/>
                  </a:lnTo>
                  <a:lnTo>
                    <a:pt x="1021424" y="750885"/>
                  </a:lnTo>
                  <a:lnTo>
                    <a:pt x="1024602" y="750251"/>
                  </a:lnTo>
                  <a:lnTo>
                    <a:pt x="1027781" y="749300"/>
                  </a:lnTo>
                  <a:close/>
                  <a:moveTo>
                    <a:pt x="2147065" y="665163"/>
                  </a:moveTo>
                  <a:lnTo>
                    <a:pt x="2154052" y="665163"/>
                  </a:lnTo>
                  <a:lnTo>
                    <a:pt x="2161038" y="665163"/>
                  </a:lnTo>
                  <a:lnTo>
                    <a:pt x="2168025" y="665798"/>
                  </a:lnTo>
                  <a:lnTo>
                    <a:pt x="2175011" y="666432"/>
                  </a:lnTo>
                  <a:lnTo>
                    <a:pt x="2181680" y="667702"/>
                  </a:lnTo>
                  <a:lnTo>
                    <a:pt x="2188349" y="669288"/>
                  </a:lnTo>
                  <a:lnTo>
                    <a:pt x="2194700" y="670875"/>
                  </a:lnTo>
                  <a:lnTo>
                    <a:pt x="2201369" y="673413"/>
                  </a:lnTo>
                  <a:lnTo>
                    <a:pt x="2207085" y="675952"/>
                  </a:lnTo>
                  <a:lnTo>
                    <a:pt x="2213437" y="678173"/>
                  </a:lnTo>
                  <a:lnTo>
                    <a:pt x="2219471" y="681346"/>
                  </a:lnTo>
                  <a:lnTo>
                    <a:pt x="2224869" y="684519"/>
                  </a:lnTo>
                  <a:lnTo>
                    <a:pt x="2230585" y="688327"/>
                  </a:lnTo>
                  <a:lnTo>
                    <a:pt x="2235666" y="692135"/>
                  </a:lnTo>
                  <a:lnTo>
                    <a:pt x="2241065" y="695943"/>
                  </a:lnTo>
                  <a:lnTo>
                    <a:pt x="2245829" y="700702"/>
                  </a:lnTo>
                  <a:lnTo>
                    <a:pt x="2250910" y="704828"/>
                  </a:lnTo>
                  <a:lnTo>
                    <a:pt x="2255356" y="709587"/>
                  </a:lnTo>
                  <a:lnTo>
                    <a:pt x="2259484" y="714347"/>
                  </a:lnTo>
                  <a:lnTo>
                    <a:pt x="2263612" y="719741"/>
                  </a:lnTo>
                  <a:lnTo>
                    <a:pt x="2267423" y="724819"/>
                  </a:lnTo>
                  <a:lnTo>
                    <a:pt x="2270916" y="730530"/>
                  </a:lnTo>
                  <a:lnTo>
                    <a:pt x="2274092" y="736559"/>
                  </a:lnTo>
                  <a:lnTo>
                    <a:pt x="2277268" y="742271"/>
                  </a:lnTo>
                  <a:lnTo>
                    <a:pt x="2280126" y="748300"/>
                  </a:lnTo>
                  <a:lnTo>
                    <a:pt x="2282666" y="754646"/>
                  </a:lnTo>
                  <a:lnTo>
                    <a:pt x="2284572" y="760992"/>
                  </a:lnTo>
                  <a:lnTo>
                    <a:pt x="2286477" y="767021"/>
                  </a:lnTo>
                  <a:lnTo>
                    <a:pt x="2287747" y="773685"/>
                  </a:lnTo>
                  <a:lnTo>
                    <a:pt x="2289018" y="780349"/>
                  </a:lnTo>
                  <a:lnTo>
                    <a:pt x="2289970" y="787330"/>
                  </a:lnTo>
                  <a:lnTo>
                    <a:pt x="2290605" y="794311"/>
                  </a:lnTo>
                  <a:lnTo>
                    <a:pt x="2290605" y="801292"/>
                  </a:lnTo>
                  <a:lnTo>
                    <a:pt x="2290605" y="1286150"/>
                  </a:lnTo>
                  <a:lnTo>
                    <a:pt x="2884137" y="1353738"/>
                  </a:lnTo>
                  <a:lnTo>
                    <a:pt x="2890488" y="1354055"/>
                  </a:lnTo>
                  <a:lnTo>
                    <a:pt x="2898110" y="1354372"/>
                  </a:lnTo>
                  <a:lnTo>
                    <a:pt x="2905732" y="1355007"/>
                  </a:lnTo>
                  <a:lnTo>
                    <a:pt x="2913353" y="1355642"/>
                  </a:lnTo>
                  <a:lnTo>
                    <a:pt x="2920657" y="1357228"/>
                  </a:lnTo>
                  <a:lnTo>
                    <a:pt x="2927644" y="1358815"/>
                  </a:lnTo>
                  <a:lnTo>
                    <a:pt x="2934948" y="1361036"/>
                  </a:lnTo>
                  <a:lnTo>
                    <a:pt x="2941934" y="1362940"/>
                  </a:lnTo>
                  <a:lnTo>
                    <a:pt x="2948603" y="1365796"/>
                  </a:lnTo>
                  <a:lnTo>
                    <a:pt x="2955272" y="1368969"/>
                  </a:lnTo>
                  <a:lnTo>
                    <a:pt x="2961941" y="1372142"/>
                  </a:lnTo>
                  <a:lnTo>
                    <a:pt x="2968292" y="1375633"/>
                  </a:lnTo>
                  <a:lnTo>
                    <a:pt x="2974008" y="1379758"/>
                  </a:lnTo>
                  <a:lnTo>
                    <a:pt x="2980042" y="1383883"/>
                  </a:lnTo>
                  <a:lnTo>
                    <a:pt x="2985758" y="1388008"/>
                  </a:lnTo>
                  <a:lnTo>
                    <a:pt x="2990839" y="1393085"/>
                  </a:lnTo>
                  <a:lnTo>
                    <a:pt x="2996238" y="1397845"/>
                  </a:lnTo>
                  <a:lnTo>
                    <a:pt x="3001319" y="1403239"/>
                  </a:lnTo>
                  <a:lnTo>
                    <a:pt x="3005765" y="1408316"/>
                  </a:lnTo>
                  <a:lnTo>
                    <a:pt x="3010529" y="1414345"/>
                  </a:lnTo>
                  <a:lnTo>
                    <a:pt x="3014657" y="1419739"/>
                  </a:lnTo>
                  <a:lnTo>
                    <a:pt x="3018468" y="1426086"/>
                  </a:lnTo>
                  <a:lnTo>
                    <a:pt x="3021961" y="1432432"/>
                  </a:lnTo>
                  <a:lnTo>
                    <a:pt x="3025454" y="1438778"/>
                  </a:lnTo>
                  <a:lnTo>
                    <a:pt x="3028312" y="1445125"/>
                  </a:lnTo>
                  <a:lnTo>
                    <a:pt x="3030853" y="1452106"/>
                  </a:lnTo>
                  <a:lnTo>
                    <a:pt x="3033393" y="1459087"/>
                  </a:lnTo>
                  <a:lnTo>
                    <a:pt x="3035616" y="1466067"/>
                  </a:lnTo>
                  <a:lnTo>
                    <a:pt x="3036887" y="1473366"/>
                  </a:lnTo>
                  <a:lnTo>
                    <a:pt x="3038474" y="1480664"/>
                  </a:lnTo>
                  <a:lnTo>
                    <a:pt x="3039427" y="1488280"/>
                  </a:lnTo>
                  <a:lnTo>
                    <a:pt x="3040062" y="1495895"/>
                  </a:lnTo>
                  <a:lnTo>
                    <a:pt x="3040062" y="1503511"/>
                  </a:lnTo>
                  <a:lnTo>
                    <a:pt x="3040062" y="2154008"/>
                  </a:lnTo>
                  <a:lnTo>
                    <a:pt x="3040062" y="2161623"/>
                  </a:lnTo>
                  <a:lnTo>
                    <a:pt x="3039427" y="2169556"/>
                  </a:lnTo>
                  <a:lnTo>
                    <a:pt x="3038474" y="2177172"/>
                  </a:lnTo>
                  <a:lnTo>
                    <a:pt x="3036887" y="2184470"/>
                  </a:lnTo>
                  <a:lnTo>
                    <a:pt x="3035616" y="2191451"/>
                  </a:lnTo>
                  <a:lnTo>
                    <a:pt x="3033393" y="2198749"/>
                  </a:lnTo>
                  <a:lnTo>
                    <a:pt x="3030853" y="2205730"/>
                  </a:lnTo>
                  <a:lnTo>
                    <a:pt x="3028312" y="2212394"/>
                  </a:lnTo>
                  <a:lnTo>
                    <a:pt x="3025454" y="2219057"/>
                  </a:lnTo>
                  <a:lnTo>
                    <a:pt x="3021961" y="2225404"/>
                  </a:lnTo>
                  <a:lnTo>
                    <a:pt x="3018468" y="2231433"/>
                  </a:lnTo>
                  <a:lnTo>
                    <a:pt x="3014657" y="2237779"/>
                  </a:lnTo>
                  <a:lnTo>
                    <a:pt x="3010529" y="2243808"/>
                  </a:lnTo>
                  <a:lnTo>
                    <a:pt x="3005765" y="2249202"/>
                  </a:lnTo>
                  <a:lnTo>
                    <a:pt x="3001319" y="2254597"/>
                  </a:lnTo>
                  <a:lnTo>
                    <a:pt x="2996238" y="2259674"/>
                  </a:lnTo>
                  <a:lnTo>
                    <a:pt x="2990839" y="2264433"/>
                  </a:lnTo>
                  <a:lnTo>
                    <a:pt x="2985758" y="2269510"/>
                  </a:lnTo>
                  <a:lnTo>
                    <a:pt x="2980042" y="2273953"/>
                  </a:lnTo>
                  <a:lnTo>
                    <a:pt x="2974008" y="2278078"/>
                  </a:lnTo>
                  <a:lnTo>
                    <a:pt x="2968292" y="2281886"/>
                  </a:lnTo>
                  <a:lnTo>
                    <a:pt x="2961941" y="2285376"/>
                  </a:lnTo>
                  <a:lnTo>
                    <a:pt x="2955272" y="2288867"/>
                  </a:lnTo>
                  <a:lnTo>
                    <a:pt x="2948603" y="2291723"/>
                  </a:lnTo>
                  <a:lnTo>
                    <a:pt x="2941934" y="2294578"/>
                  </a:lnTo>
                  <a:lnTo>
                    <a:pt x="2934948" y="2297117"/>
                  </a:lnTo>
                  <a:lnTo>
                    <a:pt x="2927644" y="2298703"/>
                  </a:lnTo>
                  <a:lnTo>
                    <a:pt x="2920657" y="2300607"/>
                  </a:lnTo>
                  <a:lnTo>
                    <a:pt x="2913353" y="2301877"/>
                  </a:lnTo>
                  <a:lnTo>
                    <a:pt x="2905732" y="2302829"/>
                  </a:lnTo>
                  <a:lnTo>
                    <a:pt x="2898110" y="2303146"/>
                  </a:lnTo>
                  <a:lnTo>
                    <a:pt x="2890488" y="2303463"/>
                  </a:lnTo>
                  <a:lnTo>
                    <a:pt x="2177552" y="2303463"/>
                  </a:lnTo>
                  <a:lnTo>
                    <a:pt x="2173423" y="2303146"/>
                  </a:lnTo>
                  <a:lnTo>
                    <a:pt x="2171200" y="2303146"/>
                  </a:lnTo>
                  <a:lnTo>
                    <a:pt x="2169613" y="2303146"/>
                  </a:lnTo>
                  <a:lnTo>
                    <a:pt x="2162944" y="2303146"/>
                  </a:lnTo>
                  <a:lnTo>
                    <a:pt x="2156275" y="2303146"/>
                  </a:lnTo>
                  <a:lnTo>
                    <a:pt x="2149924" y="2302511"/>
                  </a:lnTo>
                  <a:lnTo>
                    <a:pt x="2143572" y="2301559"/>
                  </a:lnTo>
                  <a:lnTo>
                    <a:pt x="2137538" y="2300607"/>
                  </a:lnTo>
                  <a:lnTo>
                    <a:pt x="2131187" y="2298703"/>
                  </a:lnTo>
                  <a:lnTo>
                    <a:pt x="2125153" y="2297117"/>
                  </a:lnTo>
                  <a:lnTo>
                    <a:pt x="2119437" y="2294896"/>
                  </a:lnTo>
                  <a:lnTo>
                    <a:pt x="2113403" y="2292040"/>
                  </a:lnTo>
                  <a:lnTo>
                    <a:pt x="2107370" y="2289501"/>
                  </a:lnTo>
                  <a:lnTo>
                    <a:pt x="2101971" y="2286645"/>
                  </a:lnTo>
                  <a:lnTo>
                    <a:pt x="2096572" y="2283155"/>
                  </a:lnTo>
                  <a:lnTo>
                    <a:pt x="2091491" y="2279665"/>
                  </a:lnTo>
                  <a:lnTo>
                    <a:pt x="2086093" y="2275222"/>
                  </a:lnTo>
                  <a:lnTo>
                    <a:pt x="2081329" y="2271097"/>
                  </a:lnTo>
                  <a:lnTo>
                    <a:pt x="2076883" y="2266972"/>
                  </a:lnTo>
                  <a:lnTo>
                    <a:pt x="1560520" y="1751334"/>
                  </a:lnTo>
                  <a:lnTo>
                    <a:pt x="1556074" y="1746574"/>
                  </a:lnTo>
                  <a:lnTo>
                    <a:pt x="1552263" y="1741815"/>
                  </a:lnTo>
                  <a:lnTo>
                    <a:pt x="1548135" y="1737055"/>
                  </a:lnTo>
                  <a:lnTo>
                    <a:pt x="1544642" y="1731661"/>
                  </a:lnTo>
                  <a:lnTo>
                    <a:pt x="1541466" y="1726583"/>
                  </a:lnTo>
                  <a:lnTo>
                    <a:pt x="1538291" y="1720872"/>
                  </a:lnTo>
                  <a:lnTo>
                    <a:pt x="1535432" y="1715477"/>
                  </a:lnTo>
                  <a:lnTo>
                    <a:pt x="1532892" y="1709766"/>
                  </a:lnTo>
                  <a:lnTo>
                    <a:pt x="1530987" y="1704054"/>
                  </a:lnTo>
                  <a:lnTo>
                    <a:pt x="1529081" y="1698342"/>
                  </a:lnTo>
                  <a:lnTo>
                    <a:pt x="1527493" y="1692631"/>
                  </a:lnTo>
                  <a:lnTo>
                    <a:pt x="1526223" y="1686919"/>
                  </a:lnTo>
                  <a:lnTo>
                    <a:pt x="1525270" y="1680890"/>
                  </a:lnTo>
                  <a:lnTo>
                    <a:pt x="1524635" y="1674544"/>
                  </a:lnTo>
                  <a:lnTo>
                    <a:pt x="1524000" y="1668515"/>
                  </a:lnTo>
                  <a:lnTo>
                    <a:pt x="1524000" y="1662803"/>
                  </a:lnTo>
                  <a:lnTo>
                    <a:pt x="1524000" y="1656774"/>
                  </a:lnTo>
                  <a:lnTo>
                    <a:pt x="1524635" y="1650428"/>
                  </a:lnTo>
                  <a:lnTo>
                    <a:pt x="1525270" y="1644716"/>
                  </a:lnTo>
                  <a:lnTo>
                    <a:pt x="1526223" y="1638687"/>
                  </a:lnTo>
                  <a:lnTo>
                    <a:pt x="1527493" y="1632658"/>
                  </a:lnTo>
                  <a:lnTo>
                    <a:pt x="1529081" y="1626946"/>
                  </a:lnTo>
                  <a:lnTo>
                    <a:pt x="1530987" y="1621235"/>
                  </a:lnTo>
                  <a:lnTo>
                    <a:pt x="1532892" y="1615523"/>
                  </a:lnTo>
                  <a:lnTo>
                    <a:pt x="1535432" y="1609811"/>
                  </a:lnTo>
                  <a:lnTo>
                    <a:pt x="1538291" y="1604417"/>
                  </a:lnTo>
                  <a:lnTo>
                    <a:pt x="1541466" y="1599023"/>
                  </a:lnTo>
                  <a:lnTo>
                    <a:pt x="1544642" y="1593628"/>
                  </a:lnTo>
                  <a:lnTo>
                    <a:pt x="1548135" y="1588551"/>
                  </a:lnTo>
                  <a:lnTo>
                    <a:pt x="1552263" y="1583474"/>
                  </a:lnTo>
                  <a:lnTo>
                    <a:pt x="1556074" y="1578714"/>
                  </a:lnTo>
                  <a:lnTo>
                    <a:pt x="1560520" y="1574272"/>
                  </a:lnTo>
                  <a:lnTo>
                    <a:pt x="1564966" y="1569830"/>
                  </a:lnTo>
                  <a:lnTo>
                    <a:pt x="1570047" y="1565705"/>
                  </a:lnTo>
                  <a:lnTo>
                    <a:pt x="1574811" y="1561897"/>
                  </a:lnTo>
                  <a:lnTo>
                    <a:pt x="1579574" y="1558406"/>
                  </a:lnTo>
                  <a:lnTo>
                    <a:pt x="1584973" y="1554916"/>
                  </a:lnTo>
                  <a:lnTo>
                    <a:pt x="1590054" y="1552060"/>
                  </a:lnTo>
                  <a:lnTo>
                    <a:pt x="1595770" y="1549521"/>
                  </a:lnTo>
                  <a:lnTo>
                    <a:pt x="1601486" y="1546666"/>
                  </a:lnTo>
                  <a:lnTo>
                    <a:pt x="1606885" y="1544444"/>
                  </a:lnTo>
                  <a:lnTo>
                    <a:pt x="1612919" y="1542858"/>
                  </a:lnTo>
                  <a:lnTo>
                    <a:pt x="1618635" y="1540954"/>
                  </a:lnTo>
                  <a:lnTo>
                    <a:pt x="1624669" y="1539685"/>
                  </a:lnTo>
                  <a:lnTo>
                    <a:pt x="1630702" y="1538733"/>
                  </a:lnTo>
                  <a:lnTo>
                    <a:pt x="1637054" y="1538098"/>
                  </a:lnTo>
                  <a:lnTo>
                    <a:pt x="1642770" y="1537463"/>
                  </a:lnTo>
                  <a:lnTo>
                    <a:pt x="1649121" y="1537146"/>
                  </a:lnTo>
                  <a:lnTo>
                    <a:pt x="1655473" y="1537463"/>
                  </a:lnTo>
                  <a:lnTo>
                    <a:pt x="1661824" y="1538098"/>
                  </a:lnTo>
                  <a:lnTo>
                    <a:pt x="1667858" y="1538733"/>
                  </a:lnTo>
                  <a:lnTo>
                    <a:pt x="1673891" y="1539685"/>
                  </a:lnTo>
                  <a:lnTo>
                    <a:pt x="1679925" y="1540954"/>
                  </a:lnTo>
                  <a:lnTo>
                    <a:pt x="1685641" y="1542858"/>
                  </a:lnTo>
                  <a:lnTo>
                    <a:pt x="1691675" y="1544444"/>
                  </a:lnTo>
                  <a:lnTo>
                    <a:pt x="1697391" y="1546666"/>
                  </a:lnTo>
                  <a:lnTo>
                    <a:pt x="1702790" y="1549521"/>
                  </a:lnTo>
                  <a:lnTo>
                    <a:pt x="1708506" y="1552060"/>
                  </a:lnTo>
                  <a:lnTo>
                    <a:pt x="1713587" y="1554916"/>
                  </a:lnTo>
                  <a:lnTo>
                    <a:pt x="1718986" y="1558406"/>
                  </a:lnTo>
                  <a:lnTo>
                    <a:pt x="1723749" y="1561897"/>
                  </a:lnTo>
                  <a:lnTo>
                    <a:pt x="1728513" y="1565705"/>
                  </a:lnTo>
                  <a:lnTo>
                    <a:pt x="1733594" y="1569830"/>
                  </a:lnTo>
                  <a:lnTo>
                    <a:pt x="1738040" y="1574272"/>
                  </a:lnTo>
                  <a:lnTo>
                    <a:pt x="2017816" y="1853827"/>
                  </a:lnTo>
                  <a:lnTo>
                    <a:pt x="2017816" y="801292"/>
                  </a:lnTo>
                  <a:lnTo>
                    <a:pt x="2018133" y="794311"/>
                  </a:lnTo>
                  <a:lnTo>
                    <a:pt x="2018451" y="787330"/>
                  </a:lnTo>
                  <a:lnTo>
                    <a:pt x="2019404" y="780349"/>
                  </a:lnTo>
                  <a:lnTo>
                    <a:pt x="2020674" y="773685"/>
                  </a:lnTo>
                  <a:lnTo>
                    <a:pt x="2021944" y="767021"/>
                  </a:lnTo>
                  <a:lnTo>
                    <a:pt x="2024167" y="760992"/>
                  </a:lnTo>
                  <a:lnTo>
                    <a:pt x="2026073" y="754646"/>
                  </a:lnTo>
                  <a:lnTo>
                    <a:pt x="2028613" y="748300"/>
                  </a:lnTo>
                  <a:lnTo>
                    <a:pt x="2031471" y="742271"/>
                  </a:lnTo>
                  <a:lnTo>
                    <a:pt x="2034329" y="736559"/>
                  </a:lnTo>
                  <a:lnTo>
                    <a:pt x="2037823" y="730530"/>
                  </a:lnTo>
                  <a:lnTo>
                    <a:pt x="2040998" y="724819"/>
                  </a:lnTo>
                  <a:lnTo>
                    <a:pt x="2045127" y="719741"/>
                  </a:lnTo>
                  <a:lnTo>
                    <a:pt x="2048937" y="714347"/>
                  </a:lnTo>
                  <a:lnTo>
                    <a:pt x="2053383" y="709587"/>
                  </a:lnTo>
                  <a:lnTo>
                    <a:pt x="2057829" y="704828"/>
                  </a:lnTo>
                  <a:lnTo>
                    <a:pt x="2062275" y="700702"/>
                  </a:lnTo>
                  <a:lnTo>
                    <a:pt x="2067674" y="695943"/>
                  </a:lnTo>
                  <a:lnTo>
                    <a:pt x="2072437" y="692135"/>
                  </a:lnTo>
                  <a:lnTo>
                    <a:pt x="2078154" y="688327"/>
                  </a:lnTo>
                  <a:lnTo>
                    <a:pt x="2083552" y="684519"/>
                  </a:lnTo>
                  <a:lnTo>
                    <a:pt x="2089268" y="681346"/>
                  </a:lnTo>
                  <a:lnTo>
                    <a:pt x="2095302" y="678173"/>
                  </a:lnTo>
                  <a:lnTo>
                    <a:pt x="2101018" y="675952"/>
                  </a:lnTo>
                  <a:lnTo>
                    <a:pt x="2107370" y="673413"/>
                  </a:lnTo>
                  <a:lnTo>
                    <a:pt x="2113721" y="670875"/>
                  </a:lnTo>
                  <a:lnTo>
                    <a:pt x="2120390" y="669288"/>
                  </a:lnTo>
                  <a:lnTo>
                    <a:pt x="2127059" y="667702"/>
                  </a:lnTo>
                  <a:lnTo>
                    <a:pt x="2133728" y="666432"/>
                  </a:lnTo>
                  <a:lnTo>
                    <a:pt x="2140079" y="665798"/>
                  </a:lnTo>
                  <a:lnTo>
                    <a:pt x="2147065" y="665163"/>
                  </a:lnTo>
                  <a:close/>
                  <a:moveTo>
                    <a:pt x="1426690" y="484188"/>
                  </a:moveTo>
                  <a:lnTo>
                    <a:pt x="1631151" y="484188"/>
                  </a:lnTo>
                  <a:lnTo>
                    <a:pt x="1634627" y="484505"/>
                  </a:lnTo>
                  <a:lnTo>
                    <a:pt x="1637787" y="484822"/>
                  </a:lnTo>
                  <a:lnTo>
                    <a:pt x="1640947" y="485773"/>
                  </a:lnTo>
                  <a:lnTo>
                    <a:pt x="1644107" y="486725"/>
                  </a:lnTo>
                  <a:lnTo>
                    <a:pt x="1646635" y="488310"/>
                  </a:lnTo>
                  <a:lnTo>
                    <a:pt x="1649479" y="489895"/>
                  </a:lnTo>
                  <a:lnTo>
                    <a:pt x="1652008" y="491798"/>
                  </a:lnTo>
                  <a:lnTo>
                    <a:pt x="1654536" y="493700"/>
                  </a:lnTo>
                  <a:lnTo>
                    <a:pt x="1656432" y="496237"/>
                  </a:lnTo>
                  <a:lnTo>
                    <a:pt x="1658328" y="498773"/>
                  </a:lnTo>
                  <a:lnTo>
                    <a:pt x="1659908" y="501310"/>
                  </a:lnTo>
                  <a:lnTo>
                    <a:pt x="1661488" y="504164"/>
                  </a:lnTo>
                  <a:lnTo>
                    <a:pt x="1662436" y="507334"/>
                  </a:lnTo>
                  <a:lnTo>
                    <a:pt x="1663068" y="510505"/>
                  </a:lnTo>
                  <a:lnTo>
                    <a:pt x="1663700" y="513676"/>
                  </a:lnTo>
                  <a:lnTo>
                    <a:pt x="1663700" y="517164"/>
                  </a:lnTo>
                  <a:lnTo>
                    <a:pt x="1663700" y="1389743"/>
                  </a:lnTo>
                  <a:lnTo>
                    <a:pt x="1663700" y="1393231"/>
                  </a:lnTo>
                  <a:lnTo>
                    <a:pt x="1663068" y="1396401"/>
                  </a:lnTo>
                  <a:lnTo>
                    <a:pt x="1662436" y="1399572"/>
                  </a:lnTo>
                  <a:lnTo>
                    <a:pt x="1661488" y="1402743"/>
                  </a:lnTo>
                  <a:lnTo>
                    <a:pt x="1659908" y="1405279"/>
                  </a:lnTo>
                  <a:lnTo>
                    <a:pt x="1658328" y="1408133"/>
                  </a:lnTo>
                  <a:lnTo>
                    <a:pt x="1656432" y="1410669"/>
                  </a:lnTo>
                  <a:lnTo>
                    <a:pt x="1654536" y="1413206"/>
                  </a:lnTo>
                  <a:lnTo>
                    <a:pt x="1652008" y="1415108"/>
                  </a:lnTo>
                  <a:lnTo>
                    <a:pt x="1649479" y="1417011"/>
                  </a:lnTo>
                  <a:lnTo>
                    <a:pt x="1646635" y="1418596"/>
                  </a:lnTo>
                  <a:lnTo>
                    <a:pt x="1644107" y="1420182"/>
                  </a:lnTo>
                  <a:lnTo>
                    <a:pt x="1640947" y="1421133"/>
                  </a:lnTo>
                  <a:lnTo>
                    <a:pt x="1637787" y="1421767"/>
                  </a:lnTo>
                  <a:lnTo>
                    <a:pt x="1634627" y="1422401"/>
                  </a:lnTo>
                  <a:lnTo>
                    <a:pt x="1631151" y="1422401"/>
                  </a:lnTo>
                  <a:lnTo>
                    <a:pt x="1426690" y="1422401"/>
                  </a:lnTo>
                  <a:lnTo>
                    <a:pt x="1423214" y="1422401"/>
                  </a:lnTo>
                  <a:lnTo>
                    <a:pt x="1420054" y="1421767"/>
                  </a:lnTo>
                  <a:lnTo>
                    <a:pt x="1416894" y="1421133"/>
                  </a:lnTo>
                  <a:lnTo>
                    <a:pt x="1413734" y="1420182"/>
                  </a:lnTo>
                  <a:lnTo>
                    <a:pt x="1411206" y="1418596"/>
                  </a:lnTo>
                  <a:lnTo>
                    <a:pt x="1408362" y="1417011"/>
                  </a:lnTo>
                  <a:lnTo>
                    <a:pt x="1405834" y="1415108"/>
                  </a:lnTo>
                  <a:lnTo>
                    <a:pt x="1403622" y="1413206"/>
                  </a:lnTo>
                  <a:lnTo>
                    <a:pt x="1401409" y="1410669"/>
                  </a:lnTo>
                  <a:lnTo>
                    <a:pt x="1399513" y="1408133"/>
                  </a:lnTo>
                  <a:lnTo>
                    <a:pt x="1397933" y="1405279"/>
                  </a:lnTo>
                  <a:lnTo>
                    <a:pt x="1396669" y="1402743"/>
                  </a:lnTo>
                  <a:lnTo>
                    <a:pt x="1395405" y="1399572"/>
                  </a:lnTo>
                  <a:lnTo>
                    <a:pt x="1394457" y="1396401"/>
                  </a:lnTo>
                  <a:lnTo>
                    <a:pt x="1394141" y="1393231"/>
                  </a:lnTo>
                  <a:lnTo>
                    <a:pt x="1393825" y="1389743"/>
                  </a:lnTo>
                  <a:lnTo>
                    <a:pt x="1393825" y="517164"/>
                  </a:lnTo>
                  <a:lnTo>
                    <a:pt x="1394141" y="513676"/>
                  </a:lnTo>
                  <a:lnTo>
                    <a:pt x="1394457" y="510505"/>
                  </a:lnTo>
                  <a:lnTo>
                    <a:pt x="1395405" y="507334"/>
                  </a:lnTo>
                  <a:lnTo>
                    <a:pt x="1396669" y="504164"/>
                  </a:lnTo>
                  <a:lnTo>
                    <a:pt x="1397933" y="501310"/>
                  </a:lnTo>
                  <a:lnTo>
                    <a:pt x="1399513" y="498773"/>
                  </a:lnTo>
                  <a:lnTo>
                    <a:pt x="1401409" y="496237"/>
                  </a:lnTo>
                  <a:lnTo>
                    <a:pt x="1403622" y="493700"/>
                  </a:lnTo>
                  <a:lnTo>
                    <a:pt x="1405834" y="491798"/>
                  </a:lnTo>
                  <a:lnTo>
                    <a:pt x="1408362" y="489895"/>
                  </a:lnTo>
                  <a:lnTo>
                    <a:pt x="1411206" y="488310"/>
                  </a:lnTo>
                  <a:lnTo>
                    <a:pt x="1413734" y="486725"/>
                  </a:lnTo>
                  <a:lnTo>
                    <a:pt x="1416894" y="485773"/>
                  </a:lnTo>
                  <a:lnTo>
                    <a:pt x="1420054" y="484822"/>
                  </a:lnTo>
                  <a:lnTo>
                    <a:pt x="1423214" y="484505"/>
                  </a:lnTo>
                  <a:lnTo>
                    <a:pt x="1426690" y="484188"/>
                  </a:lnTo>
                  <a:close/>
                  <a:moveTo>
                    <a:pt x="183794" y="0"/>
                  </a:moveTo>
                  <a:lnTo>
                    <a:pt x="193952" y="0"/>
                  </a:lnTo>
                  <a:lnTo>
                    <a:pt x="2827060" y="0"/>
                  </a:lnTo>
                  <a:lnTo>
                    <a:pt x="2837218" y="0"/>
                  </a:lnTo>
                  <a:lnTo>
                    <a:pt x="2847059" y="952"/>
                  </a:lnTo>
                  <a:lnTo>
                    <a:pt x="2856582" y="2539"/>
                  </a:lnTo>
                  <a:lnTo>
                    <a:pt x="2866105" y="4443"/>
                  </a:lnTo>
                  <a:lnTo>
                    <a:pt x="2875628" y="6982"/>
                  </a:lnTo>
                  <a:lnTo>
                    <a:pt x="2884516" y="10156"/>
                  </a:lnTo>
                  <a:lnTo>
                    <a:pt x="2893721" y="13964"/>
                  </a:lnTo>
                  <a:lnTo>
                    <a:pt x="2902292" y="17773"/>
                  </a:lnTo>
                  <a:lnTo>
                    <a:pt x="2911180" y="22851"/>
                  </a:lnTo>
                  <a:lnTo>
                    <a:pt x="2919433" y="27611"/>
                  </a:lnTo>
                  <a:lnTo>
                    <a:pt x="2927369" y="33324"/>
                  </a:lnTo>
                  <a:lnTo>
                    <a:pt x="2935623" y="39036"/>
                  </a:lnTo>
                  <a:lnTo>
                    <a:pt x="2942924" y="45384"/>
                  </a:lnTo>
                  <a:lnTo>
                    <a:pt x="2950225" y="52366"/>
                  </a:lnTo>
                  <a:lnTo>
                    <a:pt x="2957525" y="59665"/>
                  </a:lnTo>
                  <a:lnTo>
                    <a:pt x="2964192" y="67282"/>
                  </a:lnTo>
                  <a:lnTo>
                    <a:pt x="2970540" y="74899"/>
                  </a:lnTo>
                  <a:lnTo>
                    <a:pt x="2976571" y="83468"/>
                  </a:lnTo>
                  <a:lnTo>
                    <a:pt x="2982285" y="92037"/>
                  </a:lnTo>
                  <a:lnTo>
                    <a:pt x="2987682" y="101240"/>
                  </a:lnTo>
                  <a:lnTo>
                    <a:pt x="2992761" y="110444"/>
                  </a:lnTo>
                  <a:lnTo>
                    <a:pt x="2997522" y="119965"/>
                  </a:lnTo>
                  <a:lnTo>
                    <a:pt x="3001649" y="130121"/>
                  </a:lnTo>
                  <a:lnTo>
                    <a:pt x="3005458" y="140276"/>
                  </a:lnTo>
                  <a:lnTo>
                    <a:pt x="3008950" y="150749"/>
                  </a:lnTo>
                  <a:lnTo>
                    <a:pt x="3012124" y="161540"/>
                  </a:lnTo>
                  <a:lnTo>
                    <a:pt x="3014663" y="172330"/>
                  </a:lnTo>
                  <a:lnTo>
                    <a:pt x="3016885" y="183438"/>
                  </a:lnTo>
                  <a:lnTo>
                    <a:pt x="3018473" y="194546"/>
                  </a:lnTo>
                  <a:lnTo>
                    <a:pt x="3019742" y="205971"/>
                  </a:lnTo>
                  <a:lnTo>
                    <a:pt x="3020695" y="218031"/>
                  </a:lnTo>
                  <a:lnTo>
                    <a:pt x="3021012" y="229774"/>
                  </a:lnTo>
                  <a:lnTo>
                    <a:pt x="3021012" y="1276768"/>
                  </a:lnTo>
                  <a:lnTo>
                    <a:pt x="3013711" y="1272642"/>
                  </a:lnTo>
                  <a:lnTo>
                    <a:pt x="3006410" y="1268833"/>
                  </a:lnTo>
                  <a:lnTo>
                    <a:pt x="2999109" y="1265342"/>
                  </a:lnTo>
                  <a:lnTo>
                    <a:pt x="2991808" y="1262169"/>
                  </a:lnTo>
                  <a:lnTo>
                    <a:pt x="2983872" y="1258995"/>
                  </a:lnTo>
                  <a:lnTo>
                    <a:pt x="2976254" y="1256139"/>
                  </a:lnTo>
                  <a:lnTo>
                    <a:pt x="2968318" y="1253282"/>
                  </a:lnTo>
                  <a:lnTo>
                    <a:pt x="2960382" y="1251061"/>
                  </a:lnTo>
                  <a:lnTo>
                    <a:pt x="2952129" y="1248839"/>
                  </a:lnTo>
                  <a:lnTo>
                    <a:pt x="2944193" y="1247252"/>
                  </a:lnTo>
                  <a:lnTo>
                    <a:pt x="2935940" y="1245348"/>
                  </a:lnTo>
                  <a:lnTo>
                    <a:pt x="2927369" y="1244079"/>
                  </a:lnTo>
                  <a:lnTo>
                    <a:pt x="2919116" y="1242809"/>
                  </a:lnTo>
                  <a:lnTo>
                    <a:pt x="2910863" y="1242175"/>
                  </a:lnTo>
                  <a:lnTo>
                    <a:pt x="2901975" y="1241540"/>
                  </a:lnTo>
                  <a:lnTo>
                    <a:pt x="2893404" y="1241540"/>
                  </a:lnTo>
                  <a:lnTo>
                    <a:pt x="2646123" y="1213294"/>
                  </a:lnTo>
                  <a:lnTo>
                    <a:pt x="2646123" y="313876"/>
                  </a:lnTo>
                  <a:lnTo>
                    <a:pt x="374889" y="313876"/>
                  </a:lnTo>
                  <a:lnTo>
                    <a:pt x="374889" y="1959424"/>
                  </a:lnTo>
                  <a:lnTo>
                    <a:pt x="1610021" y="1959424"/>
                  </a:lnTo>
                  <a:lnTo>
                    <a:pt x="1923646" y="2273300"/>
                  </a:lnTo>
                  <a:lnTo>
                    <a:pt x="193952" y="2273300"/>
                  </a:lnTo>
                  <a:lnTo>
                    <a:pt x="183794" y="2273300"/>
                  </a:lnTo>
                  <a:lnTo>
                    <a:pt x="173953" y="2272348"/>
                  </a:lnTo>
                  <a:lnTo>
                    <a:pt x="164113" y="2270761"/>
                  </a:lnTo>
                  <a:lnTo>
                    <a:pt x="154908" y="2268857"/>
                  </a:lnTo>
                  <a:lnTo>
                    <a:pt x="145385" y="2266318"/>
                  </a:lnTo>
                  <a:lnTo>
                    <a:pt x="136496" y="2263144"/>
                  </a:lnTo>
                  <a:lnTo>
                    <a:pt x="127291" y="2259336"/>
                  </a:lnTo>
                  <a:lnTo>
                    <a:pt x="118720" y="2255528"/>
                  </a:lnTo>
                  <a:lnTo>
                    <a:pt x="109832" y="2250450"/>
                  </a:lnTo>
                  <a:lnTo>
                    <a:pt x="101579" y="2245689"/>
                  </a:lnTo>
                  <a:lnTo>
                    <a:pt x="93326" y="2240294"/>
                  </a:lnTo>
                  <a:lnTo>
                    <a:pt x="85390" y="2234264"/>
                  </a:lnTo>
                  <a:lnTo>
                    <a:pt x="77771" y="2227917"/>
                  </a:lnTo>
                  <a:lnTo>
                    <a:pt x="70470" y="2220935"/>
                  </a:lnTo>
                  <a:lnTo>
                    <a:pt x="63487" y="2213635"/>
                  </a:lnTo>
                  <a:lnTo>
                    <a:pt x="56821" y="2206018"/>
                  </a:lnTo>
                  <a:lnTo>
                    <a:pt x="50472" y="2198402"/>
                  </a:lnTo>
                  <a:lnTo>
                    <a:pt x="44441" y="2189833"/>
                  </a:lnTo>
                  <a:lnTo>
                    <a:pt x="38727" y="2181264"/>
                  </a:lnTo>
                  <a:lnTo>
                    <a:pt x="33013" y="2172060"/>
                  </a:lnTo>
                  <a:lnTo>
                    <a:pt x="28252" y="2162856"/>
                  </a:lnTo>
                  <a:lnTo>
                    <a:pt x="23490" y="2153335"/>
                  </a:lnTo>
                  <a:lnTo>
                    <a:pt x="19364" y="2143180"/>
                  </a:lnTo>
                  <a:lnTo>
                    <a:pt x="15237" y="2133024"/>
                  </a:lnTo>
                  <a:lnTo>
                    <a:pt x="11745" y="2122551"/>
                  </a:lnTo>
                  <a:lnTo>
                    <a:pt x="8888" y="2112078"/>
                  </a:lnTo>
                  <a:lnTo>
                    <a:pt x="6349" y="2100970"/>
                  </a:lnTo>
                  <a:lnTo>
                    <a:pt x="3809" y="2089862"/>
                  </a:lnTo>
                  <a:lnTo>
                    <a:pt x="2540" y="2078754"/>
                  </a:lnTo>
                  <a:lnTo>
                    <a:pt x="952" y="2067329"/>
                  </a:lnTo>
                  <a:lnTo>
                    <a:pt x="318" y="2055269"/>
                  </a:lnTo>
                  <a:lnTo>
                    <a:pt x="0" y="2043844"/>
                  </a:lnTo>
                  <a:lnTo>
                    <a:pt x="0" y="229774"/>
                  </a:lnTo>
                  <a:lnTo>
                    <a:pt x="318" y="218031"/>
                  </a:lnTo>
                  <a:lnTo>
                    <a:pt x="952" y="205971"/>
                  </a:lnTo>
                  <a:lnTo>
                    <a:pt x="2540" y="194546"/>
                  </a:lnTo>
                  <a:lnTo>
                    <a:pt x="3809" y="183438"/>
                  </a:lnTo>
                  <a:lnTo>
                    <a:pt x="6349" y="172330"/>
                  </a:lnTo>
                  <a:lnTo>
                    <a:pt x="8888" y="161540"/>
                  </a:lnTo>
                  <a:lnTo>
                    <a:pt x="11745" y="150749"/>
                  </a:lnTo>
                  <a:lnTo>
                    <a:pt x="15237" y="140276"/>
                  </a:lnTo>
                  <a:lnTo>
                    <a:pt x="19364" y="130121"/>
                  </a:lnTo>
                  <a:lnTo>
                    <a:pt x="23490" y="119965"/>
                  </a:lnTo>
                  <a:lnTo>
                    <a:pt x="28252" y="110444"/>
                  </a:lnTo>
                  <a:lnTo>
                    <a:pt x="33013" y="101240"/>
                  </a:lnTo>
                  <a:lnTo>
                    <a:pt x="38727" y="92037"/>
                  </a:lnTo>
                  <a:lnTo>
                    <a:pt x="44441" y="83468"/>
                  </a:lnTo>
                  <a:lnTo>
                    <a:pt x="50472" y="74899"/>
                  </a:lnTo>
                  <a:lnTo>
                    <a:pt x="56821" y="67282"/>
                  </a:lnTo>
                  <a:lnTo>
                    <a:pt x="63487" y="59665"/>
                  </a:lnTo>
                  <a:lnTo>
                    <a:pt x="70470" y="52366"/>
                  </a:lnTo>
                  <a:lnTo>
                    <a:pt x="77771" y="45384"/>
                  </a:lnTo>
                  <a:lnTo>
                    <a:pt x="85390" y="39036"/>
                  </a:lnTo>
                  <a:lnTo>
                    <a:pt x="93326" y="33324"/>
                  </a:lnTo>
                  <a:lnTo>
                    <a:pt x="101579" y="27611"/>
                  </a:lnTo>
                  <a:lnTo>
                    <a:pt x="109832" y="22851"/>
                  </a:lnTo>
                  <a:lnTo>
                    <a:pt x="118720" y="17773"/>
                  </a:lnTo>
                  <a:lnTo>
                    <a:pt x="127291" y="13964"/>
                  </a:lnTo>
                  <a:lnTo>
                    <a:pt x="136496" y="10156"/>
                  </a:lnTo>
                  <a:lnTo>
                    <a:pt x="145385" y="6982"/>
                  </a:lnTo>
                  <a:lnTo>
                    <a:pt x="154908" y="4443"/>
                  </a:lnTo>
                  <a:lnTo>
                    <a:pt x="164113" y="2539"/>
                  </a:lnTo>
                  <a:lnTo>
                    <a:pt x="173953" y="952"/>
                  </a:lnTo>
                  <a:lnTo>
                    <a:pt x="183794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28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99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99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99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878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854725" y="773443"/>
            <a:ext cx="7434551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03736" y="299722"/>
            <a:ext cx="3523130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主动公开情况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6" name="箭头3"/>
          <p:cNvSpPr/>
          <p:nvPr/>
        </p:nvSpPr>
        <p:spPr bwMode="gray">
          <a:xfrm flipV="1">
            <a:off x="1531850" y="2876219"/>
            <a:ext cx="819764" cy="1140531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62118" tIns="31058" rIns="62118" bIns="31058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9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箭头2"/>
          <p:cNvSpPr/>
          <p:nvPr/>
        </p:nvSpPr>
        <p:spPr bwMode="gray">
          <a:xfrm rot="16200000">
            <a:off x="1747861" y="2401564"/>
            <a:ext cx="243647" cy="974403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62118" tIns="31058" rIns="62118" bIns="31058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9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箭头1"/>
          <p:cNvSpPr/>
          <p:nvPr/>
        </p:nvSpPr>
        <p:spPr bwMode="gray">
          <a:xfrm>
            <a:off x="1526579" y="1630311"/>
            <a:ext cx="819764" cy="1321191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62118" tIns="31058" rIns="62118" bIns="31058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9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文本1"/>
          <p:cNvSpPr>
            <a:spLocks noChangeArrowheads="1"/>
          </p:cNvSpPr>
          <p:nvPr/>
        </p:nvSpPr>
        <p:spPr bwMode="gray">
          <a:xfrm>
            <a:off x="3378267" y="1338757"/>
            <a:ext cx="4434093" cy="896993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rgbClr val="0070C0"/>
            </a:solidFill>
            <a:prstDash val="solid"/>
          </a:ln>
          <a:effectLst/>
        </p:spPr>
        <p:txBody>
          <a:bodyPr lIns="62118" tIns="31058" rIns="62118" bIns="31058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年，召开重点工作新闻发布会1次，对202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年工作进行总结，对202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年工作进行安排部署；召开主任办公会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次，其中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邀请利益相关方、公众代表、专家、媒体等列席 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次。</a:t>
            </a:r>
            <a:endParaRPr lang="zh-CN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2"/>
          <p:cNvSpPr>
            <a:spLocks noChangeArrowheads="1"/>
          </p:cNvSpPr>
          <p:nvPr/>
        </p:nvSpPr>
        <p:spPr bwMode="gray">
          <a:xfrm>
            <a:off x="3378267" y="2428790"/>
            <a:ext cx="4434093" cy="894027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rgbClr val="0070C0"/>
            </a:solidFill>
            <a:prstDash val="solid"/>
          </a:ln>
          <a:effectLst/>
        </p:spPr>
        <p:txBody>
          <a:bodyPr lIns="62118" tIns="31058" rIns="62118" bIns="31058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设立“重大建设项目信息公开”专栏，202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年市公路事业发展中心共规划实施公路建设项目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项，其中续建项目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前期项目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项、年内完成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项。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3"/>
          <p:cNvSpPr>
            <a:spLocks noChangeArrowheads="1"/>
          </p:cNvSpPr>
          <p:nvPr/>
        </p:nvSpPr>
        <p:spPr bwMode="ltGray">
          <a:xfrm>
            <a:off x="3378267" y="3507054"/>
            <a:ext cx="4434093" cy="886051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rgbClr val="0070C0"/>
            </a:solidFill>
            <a:prstDash val="solid"/>
          </a:ln>
          <a:effectLst/>
        </p:spPr>
        <p:txBody>
          <a:bodyPr lIns="62118" tIns="31058" rIns="62118" bIns="31058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大财政预决算信息公开力度，连续五年公开了部门预决算和“三公”经费预决算。细化预决算公开内容，部门预决算细化到基本支出和项目支出，并在文字说明部分增加机关运行经费、绩效目标设置等情况说明，充分保障公开实效。202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年，主动公开部门预决算及“三公经费”预算 4条。有效推进财务信息公开。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61509" y="2094341"/>
            <a:ext cx="1590850" cy="1590851"/>
            <a:chOff x="4184106" y="2952206"/>
            <a:chExt cx="3823790" cy="3823790"/>
          </a:xfrm>
        </p:grpSpPr>
        <p:sp>
          <p:nvSpPr>
            <p:cNvPr id="13" name="椭圆 12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710170" y="3478267"/>
              <a:ext cx="2771662" cy="2771663"/>
              <a:chOff x="2193192" y="1899414"/>
              <a:chExt cx="2421375" cy="2421376"/>
            </a:xfrm>
            <a:effectLst/>
          </p:grpSpPr>
          <p:sp>
            <p:nvSpPr>
              <p:cNvPr id="15" name="椭圆 14"/>
              <p:cNvSpPr/>
              <p:nvPr/>
            </p:nvSpPr>
            <p:spPr>
              <a:xfrm>
                <a:off x="2193192" y="1899414"/>
                <a:ext cx="2421375" cy="2421376"/>
              </a:xfrm>
              <a:prstGeom prst="ellipse">
                <a:avLst/>
              </a:prstGeom>
              <a:solidFill>
                <a:schemeClr val="accent1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1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八边形 15"/>
              <p:cNvSpPr/>
              <p:nvPr/>
            </p:nvSpPr>
            <p:spPr>
              <a:xfrm>
                <a:off x="2386802" y="2093026"/>
                <a:ext cx="2034160" cy="2034160"/>
              </a:xfrm>
              <a:prstGeom prst="octagon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1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958857" y="2531043"/>
            <a:ext cx="955721" cy="742721"/>
            <a:chOff x="8922207" y="2437732"/>
            <a:chExt cx="1019784" cy="990298"/>
          </a:xfrm>
        </p:grpSpPr>
        <p:sp>
          <p:nvSpPr>
            <p:cNvPr id="18" name="文本框 37"/>
            <p:cNvSpPr txBox="1"/>
            <p:nvPr/>
          </p:nvSpPr>
          <p:spPr>
            <a:xfrm>
              <a:off x="8931338" y="2437732"/>
              <a:ext cx="1010653" cy="697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9" name="文本框 38"/>
            <p:cNvSpPr txBox="1"/>
            <p:nvPr/>
          </p:nvSpPr>
          <p:spPr>
            <a:xfrm>
              <a:off x="8922207" y="2445047"/>
              <a:ext cx="1010653" cy="982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社会监督重点领域信息公开</a:t>
              </a:r>
              <a:endParaRPr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397230" y="1307540"/>
            <a:ext cx="950749" cy="939547"/>
            <a:chOff x="3237545" y="4561747"/>
            <a:chExt cx="1146960" cy="1146960"/>
          </a:xfrm>
        </p:grpSpPr>
        <p:sp>
          <p:nvSpPr>
            <p:cNvPr id="21" name="圆角矩形 20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070C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329042" y="4642031"/>
              <a:ext cx="976147" cy="98638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sp>
        <p:nvSpPr>
          <p:cNvPr id="23" name="Text Placeholder 4"/>
          <p:cNvSpPr txBox="1"/>
          <p:nvPr/>
        </p:nvSpPr>
        <p:spPr>
          <a:xfrm>
            <a:off x="2499995" y="1374140"/>
            <a:ext cx="768350" cy="7194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sz="11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 algn="ctr">
              <a:buNone/>
            </a:pPr>
            <a:r>
              <a:rPr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推进重大行政决策公</a:t>
            </a:r>
            <a:r>
              <a:rPr 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开</a:t>
            </a:r>
            <a:endParaRPr lang="zh-CN" sz="11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397756" y="2404187"/>
            <a:ext cx="950749" cy="939547"/>
            <a:chOff x="3237545" y="4561747"/>
            <a:chExt cx="1146960" cy="1146960"/>
          </a:xfrm>
        </p:grpSpPr>
        <p:sp>
          <p:nvSpPr>
            <p:cNvPr id="25" name="圆角矩形 24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070C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329042" y="4642031"/>
              <a:ext cx="976147" cy="98638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sp>
        <p:nvSpPr>
          <p:cNvPr id="27" name="Text Placeholder 4"/>
          <p:cNvSpPr txBox="1"/>
          <p:nvPr/>
        </p:nvSpPr>
        <p:spPr>
          <a:xfrm>
            <a:off x="2499995" y="2620645"/>
            <a:ext cx="768350" cy="4864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推进重大建设项目信息公开</a:t>
            </a:r>
            <a:endParaRPr lang="zh-CN" alt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400287" y="3479839"/>
            <a:ext cx="950749" cy="939547"/>
            <a:chOff x="3237545" y="4561747"/>
            <a:chExt cx="1146960" cy="1146960"/>
          </a:xfrm>
        </p:grpSpPr>
        <p:sp>
          <p:nvSpPr>
            <p:cNvPr id="29" name="圆角矩形 28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070C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329042" y="4642031"/>
              <a:ext cx="976147" cy="98638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sp>
        <p:nvSpPr>
          <p:cNvPr id="31" name="Text Placeholder 4"/>
          <p:cNvSpPr txBox="1"/>
          <p:nvPr/>
        </p:nvSpPr>
        <p:spPr>
          <a:xfrm>
            <a:off x="2502535" y="3545205"/>
            <a:ext cx="768350" cy="7061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推进财政信息细化公开</a:t>
            </a:r>
            <a:endParaRPr lang="zh-CN" alt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23" grpId="0" build="p"/>
      <p:bldP spid="27" grpId="0" build="p"/>
      <p:bldP spid="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-1" y="0"/>
            <a:ext cx="2039217" cy="5143500"/>
          </a:xfrm>
          <a:custGeom>
            <a:avLst/>
            <a:gdLst>
              <a:gd name="connsiteX0" fmla="*/ 0 w 2837789"/>
              <a:gd name="connsiteY0" fmla="*/ 0 h 8001905"/>
              <a:gd name="connsiteX1" fmla="*/ 2837788 w 2837789"/>
              <a:gd name="connsiteY1" fmla="*/ 0 h 8001905"/>
              <a:gd name="connsiteX2" fmla="*/ 2837788 w 2837789"/>
              <a:gd name="connsiteY2" fmla="*/ 1968500 h 8001905"/>
              <a:gd name="connsiteX3" fmla="*/ 2837789 w 2837789"/>
              <a:gd name="connsiteY3" fmla="*/ 1968500 h 8001905"/>
              <a:gd name="connsiteX4" fmla="*/ 2837789 w 2837789"/>
              <a:gd name="connsiteY4" fmla="*/ 2363879 h 8001905"/>
              <a:gd name="connsiteX5" fmla="*/ 2618085 w 2837789"/>
              <a:gd name="connsiteY5" fmla="*/ 2386026 h 8001905"/>
              <a:gd name="connsiteX6" fmla="*/ 1747634 w 2837789"/>
              <a:gd name="connsiteY6" fmla="*/ 3454034 h 8001905"/>
              <a:gd name="connsiteX7" fmla="*/ 2618085 w 2837789"/>
              <a:gd name="connsiteY7" fmla="*/ 4522042 h 8001905"/>
              <a:gd name="connsiteX8" fmla="*/ 2837789 w 2837789"/>
              <a:gd name="connsiteY8" fmla="*/ 4544190 h 8001905"/>
              <a:gd name="connsiteX9" fmla="*/ 2837789 w 2837789"/>
              <a:gd name="connsiteY9" fmla="*/ 6858000 h 8001905"/>
              <a:gd name="connsiteX10" fmla="*/ 2837788 w 2837789"/>
              <a:gd name="connsiteY10" fmla="*/ 6858000 h 8001905"/>
              <a:gd name="connsiteX11" fmla="*/ 2837788 w 2837789"/>
              <a:gd name="connsiteY11" fmla="*/ 8001905 h 8001905"/>
              <a:gd name="connsiteX12" fmla="*/ 0 w 2837789"/>
              <a:gd name="connsiteY12" fmla="*/ 8001905 h 8001905"/>
              <a:gd name="connsiteX13" fmla="*/ 0 w 2837789"/>
              <a:gd name="connsiteY13" fmla="*/ 6858000 h 8001905"/>
              <a:gd name="connsiteX14" fmla="*/ 0 w 2837789"/>
              <a:gd name="connsiteY14" fmla="*/ 6376305 h 8001905"/>
              <a:gd name="connsiteX15" fmla="*/ 0 w 2837789"/>
              <a:gd name="connsiteY15" fmla="*/ 2133600 h 8001905"/>
              <a:gd name="connsiteX16" fmla="*/ 0 w 2837789"/>
              <a:gd name="connsiteY16" fmla="*/ 1968500 h 800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7789" h="8001905">
                <a:moveTo>
                  <a:pt x="0" y="0"/>
                </a:moveTo>
                <a:lnTo>
                  <a:pt x="2837788" y="0"/>
                </a:lnTo>
                <a:lnTo>
                  <a:pt x="2837788" y="1968500"/>
                </a:lnTo>
                <a:lnTo>
                  <a:pt x="2837789" y="1968500"/>
                </a:lnTo>
                <a:lnTo>
                  <a:pt x="2837789" y="2363879"/>
                </a:lnTo>
                <a:lnTo>
                  <a:pt x="2618085" y="2386026"/>
                </a:lnTo>
                <a:cubicBezTo>
                  <a:pt x="2121320" y="2487680"/>
                  <a:pt x="1747634" y="2927218"/>
                  <a:pt x="1747634" y="3454034"/>
                </a:cubicBezTo>
                <a:cubicBezTo>
                  <a:pt x="1747634" y="3980852"/>
                  <a:pt x="2121320" y="4420389"/>
                  <a:pt x="2618085" y="4522042"/>
                </a:cubicBezTo>
                <a:lnTo>
                  <a:pt x="2837789" y="4544190"/>
                </a:lnTo>
                <a:lnTo>
                  <a:pt x="2837789" y="6858000"/>
                </a:lnTo>
                <a:lnTo>
                  <a:pt x="2837788" y="6858000"/>
                </a:lnTo>
                <a:lnTo>
                  <a:pt x="2837788" y="8001905"/>
                </a:lnTo>
                <a:lnTo>
                  <a:pt x="0" y="8001905"/>
                </a:lnTo>
                <a:lnTo>
                  <a:pt x="0" y="6858000"/>
                </a:lnTo>
                <a:lnTo>
                  <a:pt x="0" y="6376305"/>
                </a:lnTo>
                <a:lnTo>
                  <a:pt x="0" y="2133600"/>
                </a:lnTo>
                <a:lnTo>
                  <a:pt x="0" y="19685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3001095" y="3284307"/>
            <a:ext cx="5128673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91915" y="1569133"/>
            <a:ext cx="3603777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7200" dirty="0">
                <a:solidFill>
                  <a:srgbClr val="0070C0"/>
                </a:solidFill>
                <a:latin typeface="Impact" panose="020B0806030902050204" pitchFamily="34" charset="0"/>
              </a:rPr>
              <a:t>PART </a:t>
            </a:r>
            <a:r>
              <a:rPr lang="en-US" altLang="zh-CN" sz="7200" dirty="0" smtClean="0">
                <a:solidFill>
                  <a:srgbClr val="0070C0"/>
                </a:solidFill>
                <a:latin typeface="Impact" panose="020B0806030902050204" pitchFamily="34" charset="0"/>
              </a:rPr>
              <a:t>02</a:t>
            </a:r>
            <a:endParaRPr lang="zh-CN" altLang="en-US" sz="72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99391" y="2833300"/>
            <a:ext cx="248615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TC Avant Garde Std Bk" panose="020B0502020202020204" pitchFamily="34" charset="0"/>
              </a:rPr>
              <a:t>依申请公开情况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ITC Avant Garde Std Bk" panose="020B0502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2926288" y="3383092"/>
            <a:ext cx="5203480" cy="80708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《条例》有关规定，督导中心所属各单位不断规范依申请公开办理工作流程，建立登记、审核、办理、审签、答复、归档等一整套工作流程，准确把握信息公开申请办理时限，依法依规做好政府信息依申请公开工作。202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年，受理依申请公开0件，收到以政府信息公开为由提起行政复议、行政诉讼的0件。</a:t>
            </a:r>
            <a:endParaRPr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18481" y="1576948"/>
            <a:ext cx="1309620" cy="1309619"/>
            <a:chOff x="1318481" y="1569133"/>
            <a:chExt cx="1309620" cy="1309619"/>
          </a:xfrm>
        </p:grpSpPr>
        <p:grpSp>
          <p:nvGrpSpPr>
            <p:cNvPr id="6" name="组合 5"/>
            <p:cNvGrpSpPr/>
            <p:nvPr/>
          </p:nvGrpSpPr>
          <p:grpSpPr>
            <a:xfrm>
              <a:off x="1318481" y="1569133"/>
              <a:ext cx="1309620" cy="1309619"/>
              <a:chOff x="2393778" y="1899411"/>
              <a:chExt cx="2421375" cy="2421375"/>
            </a:xfrm>
            <a:effectLst/>
          </p:grpSpPr>
          <p:sp>
            <p:nvSpPr>
              <p:cNvPr id="7" name="椭圆 6"/>
              <p:cNvSpPr/>
              <p:nvPr/>
            </p:nvSpPr>
            <p:spPr>
              <a:xfrm>
                <a:off x="2393778" y="1899411"/>
                <a:ext cx="2421375" cy="2421375"/>
              </a:xfrm>
              <a:prstGeom prst="ellipse">
                <a:avLst/>
              </a:prstGeom>
              <a:solidFill>
                <a:schemeClr val="bg1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590328" y="2051724"/>
                <a:ext cx="2116756" cy="21167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152400" dist="635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82550" h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KSO_Shape"/>
            <p:cNvSpPr/>
            <p:nvPr/>
          </p:nvSpPr>
          <p:spPr bwMode="auto">
            <a:xfrm>
              <a:off x="1680084" y="1983651"/>
              <a:ext cx="630130" cy="480581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280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99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99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99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878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-1" y="0"/>
            <a:ext cx="2039217" cy="5143500"/>
          </a:xfrm>
          <a:custGeom>
            <a:avLst/>
            <a:gdLst>
              <a:gd name="connsiteX0" fmla="*/ 0 w 2837789"/>
              <a:gd name="connsiteY0" fmla="*/ 0 h 8001905"/>
              <a:gd name="connsiteX1" fmla="*/ 2837788 w 2837789"/>
              <a:gd name="connsiteY1" fmla="*/ 0 h 8001905"/>
              <a:gd name="connsiteX2" fmla="*/ 2837788 w 2837789"/>
              <a:gd name="connsiteY2" fmla="*/ 1968500 h 8001905"/>
              <a:gd name="connsiteX3" fmla="*/ 2837789 w 2837789"/>
              <a:gd name="connsiteY3" fmla="*/ 1968500 h 8001905"/>
              <a:gd name="connsiteX4" fmla="*/ 2837789 w 2837789"/>
              <a:gd name="connsiteY4" fmla="*/ 2363879 h 8001905"/>
              <a:gd name="connsiteX5" fmla="*/ 2618085 w 2837789"/>
              <a:gd name="connsiteY5" fmla="*/ 2386026 h 8001905"/>
              <a:gd name="connsiteX6" fmla="*/ 1747634 w 2837789"/>
              <a:gd name="connsiteY6" fmla="*/ 3454034 h 8001905"/>
              <a:gd name="connsiteX7" fmla="*/ 2618085 w 2837789"/>
              <a:gd name="connsiteY7" fmla="*/ 4522042 h 8001905"/>
              <a:gd name="connsiteX8" fmla="*/ 2837789 w 2837789"/>
              <a:gd name="connsiteY8" fmla="*/ 4544190 h 8001905"/>
              <a:gd name="connsiteX9" fmla="*/ 2837789 w 2837789"/>
              <a:gd name="connsiteY9" fmla="*/ 6858000 h 8001905"/>
              <a:gd name="connsiteX10" fmla="*/ 2837788 w 2837789"/>
              <a:gd name="connsiteY10" fmla="*/ 6858000 h 8001905"/>
              <a:gd name="connsiteX11" fmla="*/ 2837788 w 2837789"/>
              <a:gd name="connsiteY11" fmla="*/ 8001905 h 8001905"/>
              <a:gd name="connsiteX12" fmla="*/ 0 w 2837789"/>
              <a:gd name="connsiteY12" fmla="*/ 8001905 h 8001905"/>
              <a:gd name="connsiteX13" fmla="*/ 0 w 2837789"/>
              <a:gd name="connsiteY13" fmla="*/ 6858000 h 8001905"/>
              <a:gd name="connsiteX14" fmla="*/ 0 w 2837789"/>
              <a:gd name="connsiteY14" fmla="*/ 6376305 h 8001905"/>
              <a:gd name="connsiteX15" fmla="*/ 0 w 2837789"/>
              <a:gd name="connsiteY15" fmla="*/ 2133600 h 8001905"/>
              <a:gd name="connsiteX16" fmla="*/ 0 w 2837789"/>
              <a:gd name="connsiteY16" fmla="*/ 1968500 h 800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7789" h="8001905">
                <a:moveTo>
                  <a:pt x="0" y="0"/>
                </a:moveTo>
                <a:lnTo>
                  <a:pt x="2837788" y="0"/>
                </a:lnTo>
                <a:lnTo>
                  <a:pt x="2837788" y="1968500"/>
                </a:lnTo>
                <a:lnTo>
                  <a:pt x="2837789" y="1968500"/>
                </a:lnTo>
                <a:lnTo>
                  <a:pt x="2837789" y="2363879"/>
                </a:lnTo>
                <a:lnTo>
                  <a:pt x="2618085" y="2386026"/>
                </a:lnTo>
                <a:cubicBezTo>
                  <a:pt x="2121320" y="2487680"/>
                  <a:pt x="1747634" y="2927218"/>
                  <a:pt x="1747634" y="3454034"/>
                </a:cubicBezTo>
                <a:cubicBezTo>
                  <a:pt x="1747634" y="3980852"/>
                  <a:pt x="2121320" y="4420389"/>
                  <a:pt x="2618085" y="4522042"/>
                </a:cubicBezTo>
                <a:lnTo>
                  <a:pt x="2837789" y="4544190"/>
                </a:lnTo>
                <a:lnTo>
                  <a:pt x="2837789" y="6858000"/>
                </a:lnTo>
                <a:lnTo>
                  <a:pt x="2837788" y="6858000"/>
                </a:lnTo>
                <a:lnTo>
                  <a:pt x="2837788" y="8001905"/>
                </a:lnTo>
                <a:lnTo>
                  <a:pt x="0" y="8001905"/>
                </a:lnTo>
                <a:lnTo>
                  <a:pt x="0" y="6858000"/>
                </a:lnTo>
                <a:lnTo>
                  <a:pt x="0" y="6376305"/>
                </a:lnTo>
                <a:lnTo>
                  <a:pt x="0" y="2133600"/>
                </a:lnTo>
                <a:lnTo>
                  <a:pt x="0" y="19685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3001095" y="3284307"/>
            <a:ext cx="5128673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91915" y="1569133"/>
            <a:ext cx="3603777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7200" dirty="0">
                <a:solidFill>
                  <a:srgbClr val="0070C0"/>
                </a:solidFill>
                <a:latin typeface="Impact" panose="020B0806030902050204" pitchFamily="34" charset="0"/>
              </a:rPr>
              <a:t>PART </a:t>
            </a:r>
            <a:r>
              <a:rPr lang="en-US" altLang="zh-CN" sz="7200" dirty="0" smtClean="0">
                <a:solidFill>
                  <a:srgbClr val="0070C0"/>
                </a:solidFill>
                <a:latin typeface="Impact" panose="020B0806030902050204" pitchFamily="34" charset="0"/>
              </a:rPr>
              <a:t>03</a:t>
            </a:r>
            <a:endParaRPr lang="zh-CN" altLang="en-US" sz="72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99391" y="2833300"/>
            <a:ext cx="248615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TC Avant Garde Std Bk" panose="020B0502020202020204" pitchFamily="34" charset="0"/>
              </a:rPr>
              <a:t>政府信息管理情况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ITC Avant Garde Std Bk" panose="020B0502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2926288" y="3383092"/>
            <a:ext cx="5203480" cy="62230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订《济宁市公路事业发展中心信息公开工作指南》，调整完善《济宁市公路事业发展中心主动公开基本目录》，明确主动公开内容、主体和时限。严格网站和新媒体内容发布审核机制，严把政治关、法律关、保密关。2023年无违反规定和失泄密情况。</a:t>
            </a:r>
            <a:endParaRPr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318481" y="1576948"/>
            <a:ext cx="1309620" cy="1309619"/>
            <a:chOff x="1318481" y="1576948"/>
            <a:chExt cx="1309620" cy="1309619"/>
          </a:xfrm>
        </p:grpSpPr>
        <p:grpSp>
          <p:nvGrpSpPr>
            <p:cNvPr id="6" name="组合 5"/>
            <p:cNvGrpSpPr/>
            <p:nvPr/>
          </p:nvGrpSpPr>
          <p:grpSpPr>
            <a:xfrm>
              <a:off x="1318481" y="1576948"/>
              <a:ext cx="1309620" cy="1309619"/>
              <a:chOff x="2393778" y="1899411"/>
              <a:chExt cx="2421375" cy="2421375"/>
            </a:xfrm>
            <a:effectLst/>
          </p:grpSpPr>
          <p:sp>
            <p:nvSpPr>
              <p:cNvPr id="7" name="椭圆 6"/>
              <p:cNvSpPr/>
              <p:nvPr/>
            </p:nvSpPr>
            <p:spPr>
              <a:xfrm>
                <a:off x="2393778" y="1899411"/>
                <a:ext cx="2421375" cy="2421375"/>
              </a:xfrm>
              <a:prstGeom prst="ellipse">
                <a:avLst/>
              </a:prstGeom>
              <a:solidFill>
                <a:schemeClr val="bg1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590328" y="2051724"/>
                <a:ext cx="2116756" cy="21167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152400" dist="635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82550" h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4" name="KSO_Shape"/>
            <p:cNvSpPr/>
            <p:nvPr/>
          </p:nvSpPr>
          <p:spPr bwMode="auto">
            <a:xfrm>
              <a:off x="1651548" y="1917602"/>
              <a:ext cx="643035" cy="636605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280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99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99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99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878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854725" y="773443"/>
            <a:ext cx="7434551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03736" y="299722"/>
            <a:ext cx="3523130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sz="2000" dirty="0">
                <a:sym typeface="+mn-ea"/>
              </a:rPr>
              <a:t>健全信息管理制度。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6" name="椭圆 9"/>
          <p:cNvSpPr/>
          <p:nvPr/>
        </p:nvSpPr>
        <p:spPr>
          <a:xfrm>
            <a:off x="2240767" y="2729336"/>
            <a:ext cx="4675914" cy="1558567"/>
          </a:xfrm>
          <a:custGeom>
            <a:avLst/>
            <a:gdLst>
              <a:gd name="connsiteX0" fmla="*/ 0 w 6234551"/>
              <a:gd name="connsiteY0" fmla="*/ 1750412 h 3500824"/>
              <a:gd name="connsiteX1" fmla="*/ 3117276 w 6234551"/>
              <a:gd name="connsiteY1" fmla="*/ 0 h 3500824"/>
              <a:gd name="connsiteX2" fmla="*/ 6234552 w 6234551"/>
              <a:gd name="connsiteY2" fmla="*/ 1750412 h 3500824"/>
              <a:gd name="connsiteX3" fmla="*/ 3117276 w 6234551"/>
              <a:gd name="connsiteY3" fmla="*/ 3500824 h 3500824"/>
              <a:gd name="connsiteX4" fmla="*/ 0 w 6234551"/>
              <a:gd name="connsiteY4" fmla="*/ 1750412 h 3500824"/>
              <a:gd name="connsiteX0-1" fmla="*/ 3117276 w 6234552"/>
              <a:gd name="connsiteY0-2" fmla="*/ 0 h 3500824"/>
              <a:gd name="connsiteX1-3" fmla="*/ 6234552 w 6234552"/>
              <a:gd name="connsiteY1-4" fmla="*/ 1750412 h 3500824"/>
              <a:gd name="connsiteX2-5" fmla="*/ 3117276 w 6234552"/>
              <a:gd name="connsiteY2-6" fmla="*/ 3500824 h 3500824"/>
              <a:gd name="connsiteX3-7" fmla="*/ 0 w 6234552"/>
              <a:gd name="connsiteY3-8" fmla="*/ 1750412 h 3500824"/>
              <a:gd name="connsiteX4-9" fmla="*/ 3208716 w 6234552"/>
              <a:gd name="connsiteY4-10" fmla="*/ 91440 h 3500824"/>
              <a:gd name="connsiteX0-11" fmla="*/ 3117276 w 6234552"/>
              <a:gd name="connsiteY0-12" fmla="*/ 0 h 3500824"/>
              <a:gd name="connsiteX1-13" fmla="*/ 6234552 w 6234552"/>
              <a:gd name="connsiteY1-14" fmla="*/ 1750412 h 3500824"/>
              <a:gd name="connsiteX2-15" fmla="*/ 3117276 w 6234552"/>
              <a:gd name="connsiteY2-16" fmla="*/ 3500824 h 3500824"/>
              <a:gd name="connsiteX3-17" fmla="*/ 0 w 6234552"/>
              <a:gd name="connsiteY3-18" fmla="*/ 1750412 h 3500824"/>
              <a:gd name="connsiteX0-19" fmla="*/ 6234552 w 6234552"/>
              <a:gd name="connsiteY0-20" fmla="*/ 0 h 1750412"/>
              <a:gd name="connsiteX1-21" fmla="*/ 3117276 w 6234552"/>
              <a:gd name="connsiteY1-22" fmla="*/ 1750412 h 1750412"/>
              <a:gd name="connsiteX2-23" fmla="*/ 0 w 6234552"/>
              <a:gd name="connsiteY2-24" fmla="*/ 0 h 17504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34552" h="1750412">
                <a:moveTo>
                  <a:pt x="6234552" y="0"/>
                </a:moveTo>
                <a:cubicBezTo>
                  <a:pt x="6234552" y="966726"/>
                  <a:pt x="4838900" y="1750412"/>
                  <a:pt x="3117276" y="1750412"/>
                </a:cubicBezTo>
                <a:cubicBezTo>
                  <a:pt x="1395652" y="1750412"/>
                  <a:pt x="0" y="966726"/>
                  <a:pt x="0" y="0"/>
                </a:cubicBezTo>
              </a:path>
            </a:pathLst>
          </a:custGeom>
          <a:noFill/>
          <a:ln w="12700">
            <a:solidFill>
              <a:schemeClr val="tx1">
                <a:lumMod val="65000"/>
                <a:lumOff val="35000"/>
              </a:schemeClr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754729" y="1655435"/>
            <a:ext cx="1304591" cy="1059614"/>
            <a:chOff x="3237545" y="4561747"/>
            <a:chExt cx="1146960" cy="1146960"/>
          </a:xfrm>
        </p:grpSpPr>
        <p:sp>
          <p:nvSpPr>
            <p:cNvPr id="8" name="圆角矩形 7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9" name="六边形 8"/>
            <p:cNvSpPr/>
            <p:nvPr/>
          </p:nvSpPr>
          <p:spPr>
            <a:xfrm>
              <a:off x="3305008" y="4637099"/>
              <a:ext cx="1012026" cy="996251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098129" y="1655435"/>
            <a:ext cx="1304591" cy="1059614"/>
            <a:chOff x="3237545" y="4561747"/>
            <a:chExt cx="1146960" cy="1146960"/>
          </a:xfrm>
        </p:grpSpPr>
        <p:sp>
          <p:nvSpPr>
            <p:cNvPr id="11" name="圆角矩形 10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2" name="六边形 11"/>
            <p:cNvSpPr/>
            <p:nvPr/>
          </p:nvSpPr>
          <p:spPr>
            <a:xfrm>
              <a:off x="3305008" y="4637099"/>
              <a:ext cx="1012026" cy="996251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cxnSp>
        <p:nvCxnSpPr>
          <p:cNvPr id="13" name="直接箭头连接符 12"/>
          <p:cNvCxnSpPr/>
          <p:nvPr/>
        </p:nvCxnSpPr>
        <p:spPr>
          <a:xfrm>
            <a:off x="3249986" y="2192063"/>
            <a:ext cx="2643188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2561403" y="3328296"/>
            <a:ext cx="919089" cy="919089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77800" dist="63500" dir="2700000" algn="tl" rotWithShape="0">
              <a:schemeClr val="tx1">
                <a:lumMod val="65000"/>
                <a:lumOff val="35000"/>
                <a:alpha val="25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676957" y="3328296"/>
            <a:ext cx="919089" cy="919089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77800" dist="63500" dir="2700000" algn="tl" rotWithShape="0">
              <a:schemeClr val="tx1">
                <a:lumMod val="65000"/>
                <a:lumOff val="35000"/>
                <a:alpha val="25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119180" y="3764064"/>
            <a:ext cx="919089" cy="919089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77800" dist="63500" dir="2700000" algn="tl" rotWithShape="0">
              <a:schemeClr val="tx1">
                <a:lumMod val="65000"/>
                <a:lumOff val="35000"/>
                <a:alpha val="25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7" name="文本框 24"/>
          <p:cNvSpPr txBox="1"/>
          <p:nvPr/>
        </p:nvSpPr>
        <p:spPr>
          <a:xfrm>
            <a:off x="3675488" y="1885157"/>
            <a:ext cx="1790756" cy="2762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全流程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8" name="文本框 25"/>
          <p:cNvSpPr txBox="1"/>
          <p:nvPr/>
        </p:nvSpPr>
        <p:spPr>
          <a:xfrm>
            <a:off x="3738263" y="3262366"/>
            <a:ext cx="1669733" cy="2762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闭环管理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1953753" y="1870869"/>
            <a:ext cx="906534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595959"/>
                </a:solidFill>
                <a:latin typeface="+mn-ea"/>
              </a:rPr>
              <a:t>政府</a:t>
            </a:r>
            <a:endParaRPr lang="zh-CN" altLang="en-US" sz="1600" b="1" dirty="0">
              <a:solidFill>
                <a:srgbClr val="595959"/>
              </a:solidFill>
              <a:latin typeface="+mn-ea"/>
            </a:endParaRPr>
          </a:p>
          <a:p>
            <a:pPr algn="ctr"/>
            <a:r>
              <a:rPr lang="zh-CN" altLang="en-US" sz="1600" b="1" dirty="0">
                <a:solidFill>
                  <a:srgbClr val="595959"/>
                </a:solidFill>
                <a:latin typeface="+mn-ea"/>
              </a:rPr>
              <a:t>信息</a:t>
            </a:r>
            <a:endParaRPr lang="zh-CN" altLang="en-US" sz="1600" b="1" dirty="0">
              <a:solidFill>
                <a:srgbClr val="595959"/>
              </a:solidFill>
              <a:latin typeface="+mn-ea"/>
            </a:endParaRPr>
          </a:p>
        </p:txBody>
      </p:sp>
      <p:sp>
        <p:nvSpPr>
          <p:cNvPr id="20" name="文本框 30"/>
          <p:cNvSpPr txBox="1"/>
          <p:nvPr/>
        </p:nvSpPr>
        <p:spPr>
          <a:xfrm>
            <a:off x="6297153" y="1870869"/>
            <a:ext cx="906534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0070C0"/>
                </a:solidFill>
                <a:latin typeface="+mn-ea"/>
              </a:rPr>
              <a:t>信息</a:t>
            </a:r>
            <a:endParaRPr lang="zh-CN" altLang="en-US" sz="1600" b="1" dirty="0">
              <a:solidFill>
                <a:srgbClr val="0070C0"/>
              </a:solidFill>
              <a:latin typeface="+mn-ea"/>
            </a:endParaRPr>
          </a:p>
          <a:p>
            <a:pPr algn="ctr"/>
            <a:r>
              <a:rPr lang="zh-CN" altLang="en-US" sz="1600" b="1" dirty="0">
                <a:solidFill>
                  <a:srgbClr val="0070C0"/>
                </a:solidFill>
                <a:latin typeface="+mn-ea"/>
              </a:rPr>
              <a:t>处理</a:t>
            </a:r>
            <a:endParaRPr lang="zh-CN" altLang="en-US" sz="1600" b="1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21" name="文本框 33"/>
          <p:cNvSpPr txBox="1"/>
          <p:nvPr/>
        </p:nvSpPr>
        <p:spPr>
          <a:xfrm>
            <a:off x="2634450" y="3546494"/>
            <a:ext cx="739605" cy="2762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制作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2" name="文本框 34"/>
          <p:cNvSpPr txBox="1"/>
          <p:nvPr/>
        </p:nvSpPr>
        <p:spPr>
          <a:xfrm>
            <a:off x="4206540" y="3981235"/>
            <a:ext cx="739605" cy="2762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获取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3" name="文本框 35"/>
          <p:cNvSpPr txBox="1"/>
          <p:nvPr/>
        </p:nvSpPr>
        <p:spPr>
          <a:xfrm>
            <a:off x="5766699" y="3549873"/>
            <a:ext cx="739605" cy="2762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保存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4" name="文本框 37"/>
          <p:cNvSpPr txBox="1"/>
          <p:nvPr/>
        </p:nvSpPr>
        <p:spPr bwMode="auto">
          <a:xfrm>
            <a:off x="748192" y="990185"/>
            <a:ext cx="7627774" cy="6915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sz="900" dirty="0"/>
              <a:t>建立完善政府信息制作、获取、保存、处理等工作制度。在制发文件时，对文件公开属性进行明确标识，严格执行保密审查有关规定和制度，从源头上保障了公开信息不涉密、涉密信息不公开。严格遵守“先审查、后公开”原则，修订完善公开审查流程，建立完善逐级审查制度。确需公开的政务信息，均由业务科室负责人审核，分管领导、重要的须经主要负责人审定后上传到网站，确保公开事项合法合规</a:t>
            </a:r>
            <a:r>
              <a:rPr lang="zh-CN" sz="900" dirty="0"/>
              <a:t>。</a:t>
            </a:r>
            <a:endParaRPr lang="zh-CN" sz="9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accel="6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6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7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6" grpId="0" animBg="1"/>
          <p:bldP spid="14" grpId="0" animBg="1"/>
          <p:bldP spid="15" grpId="0" animBg="1"/>
          <p:bldP spid="16" grpId="0" animBg="1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6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7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6" grpId="0" animBg="1"/>
          <p:bldP spid="14" grpId="0" animBg="1"/>
          <p:bldP spid="15" grpId="0" animBg="1"/>
          <p:bldP spid="16" grpId="0" animBg="1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-1" y="0"/>
            <a:ext cx="2039217" cy="5143500"/>
          </a:xfrm>
          <a:custGeom>
            <a:avLst/>
            <a:gdLst>
              <a:gd name="connsiteX0" fmla="*/ 0 w 2837789"/>
              <a:gd name="connsiteY0" fmla="*/ 0 h 8001905"/>
              <a:gd name="connsiteX1" fmla="*/ 2837788 w 2837789"/>
              <a:gd name="connsiteY1" fmla="*/ 0 h 8001905"/>
              <a:gd name="connsiteX2" fmla="*/ 2837788 w 2837789"/>
              <a:gd name="connsiteY2" fmla="*/ 1968500 h 8001905"/>
              <a:gd name="connsiteX3" fmla="*/ 2837789 w 2837789"/>
              <a:gd name="connsiteY3" fmla="*/ 1968500 h 8001905"/>
              <a:gd name="connsiteX4" fmla="*/ 2837789 w 2837789"/>
              <a:gd name="connsiteY4" fmla="*/ 2363879 h 8001905"/>
              <a:gd name="connsiteX5" fmla="*/ 2618085 w 2837789"/>
              <a:gd name="connsiteY5" fmla="*/ 2386026 h 8001905"/>
              <a:gd name="connsiteX6" fmla="*/ 1747634 w 2837789"/>
              <a:gd name="connsiteY6" fmla="*/ 3454034 h 8001905"/>
              <a:gd name="connsiteX7" fmla="*/ 2618085 w 2837789"/>
              <a:gd name="connsiteY7" fmla="*/ 4522042 h 8001905"/>
              <a:gd name="connsiteX8" fmla="*/ 2837789 w 2837789"/>
              <a:gd name="connsiteY8" fmla="*/ 4544190 h 8001905"/>
              <a:gd name="connsiteX9" fmla="*/ 2837789 w 2837789"/>
              <a:gd name="connsiteY9" fmla="*/ 6858000 h 8001905"/>
              <a:gd name="connsiteX10" fmla="*/ 2837788 w 2837789"/>
              <a:gd name="connsiteY10" fmla="*/ 6858000 h 8001905"/>
              <a:gd name="connsiteX11" fmla="*/ 2837788 w 2837789"/>
              <a:gd name="connsiteY11" fmla="*/ 8001905 h 8001905"/>
              <a:gd name="connsiteX12" fmla="*/ 0 w 2837789"/>
              <a:gd name="connsiteY12" fmla="*/ 8001905 h 8001905"/>
              <a:gd name="connsiteX13" fmla="*/ 0 w 2837789"/>
              <a:gd name="connsiteY13" fmla="*/ 6858000 h 8001905"/>
              <a:gd name="connsiteX14" fmla="*/ 0 w 2837789"/>
              <a:gd name="connsiteY14" fmla="*/ 6376305 h 8001905"/>
              <a:gd name="connsiteX15" fmla="*/ 0 w 2837789"/>
              <a:gd name="connsiteY15" fmla="*/ 2133600 h 8001905"/>
              <a:gd name="connsiteX16" fmla="*/ 0 w 2837789"/>
              <a:gd name="connsiteY16" fmla="*/ 1968500 h 800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7789" h="8001905">
                <a:moveTo>
                  <a:pt x="0" y="0"/>
                </a:moveTo>
                <a:lnTo>
                  <a:pt x="2837788" y="0"/>
                </a:lnTo>
                <a:lnTo>
                  <a:pt x="2837788" y="1968500"/>
                </a:lnTo>
                <a:lnTo>
                  <a:pt x="2837789" y="1968500"/>
                </a:lnTo>
                <a:lnTo>
                  <a:pt x="2837789" y="2363879"/>
                </a:lnTo>
                <a:lnTo>
                  <a:pt x="2618085" y="2386026"/>
                </a:lnTo>
                <a:cubicBezTo>
                  <a:pt x="2121320" y="2487680"/>
                  <a:pt x="1747634" y="2927218"/>
                  <a:pt x="1747634" y="3454034"/>
                </a:cubicBezTo>
                <a:cubicBezTo>
                  <a:pt x="1747634" y="3980852"/>
                  <a:pt x="2121320" y="4420389"/>
                  <a:pt x="2618085" y="4522042"/>
                </a:cubicBezTo>
                <a:lnTo>
                  <a:pt x="2837789" y="4544190"/>
                </a:lnTo>
                <a:lnTo>
                  <a:pt x="2837789" y="6858000"/>
                </a:lnTo>
                <a:lnTo>
                  <a:pt x="2837788" y="6858000"/>
                </a:lnTo>
                <a:lnTo>
                  <a:pt x="2837788" y="8001905"/>
                </a:lnTo>
                <a:lnTo>
                  <a:pt x="0" y="8001905"/>
                </a:lnTo>
                <a:lnTo>
                  <a:pt x="0" y="6858000"/>
                </a:lnTo>
                <a:lnTo>
                  <a:pt x="0" y="6376305"/>
                </a:lnTo>
                <a:lnTo>
                  <a:pt x="0" y="2133600"/>
                </a:lnTo>
                <a:lnTo>
                  <a:pt x="0" y="19685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3001095" y="3284307"/>
            <a:ext cx="5128673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91915" y="1569133"/>
            <a:ext cx="3603777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7200" dirty="0">
                <a:solidFill>
                  <a:srgbClr val="0070C0"/>
                </a:solidFill>
                <a:latin typeface="Impact" panose="020B0806030902050204" pitchFamily="34" charset="0"/>
              </a:rPr>
              <a:t>PART </a:t>
            </a:r>
            <a:r>
              <a:rPr lang="en-US" altLang="zh-CN" sz="7200" dirty="0" smtClean="0">
                <a:solidFill>
                  <a:srgbClr val="0070C0"/>
                </a:solidFill>
                <a:latin typeface="Impact" panose="020B0806030902050204" pitchFamily="34" charset="0"/>
              </a:rPr>
              <a:t>04</a:t>
            </a:r>
            <a:endParaRPr lang="zh-CN" altLang="en-US" sz="72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99410" y="2833370"/>
            <a:ext cx="33261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TC Avant Garde Std Bk" panose="020B0502020202020204" pitchFamily="34" charset="0"/>
              </a:rPr>
              <a:t>信息公开平台建设情况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ITC Avant Garde Std Bk" panose="020B0502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2837388" y="3400872"/>
            <a:ext cx="5203480" cy="4375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定期开展中心政务网站系统后台密码更新，全面提高安全防护水平。加强新媒体与网站协同联动、融合发展。2023年我中心政务网站和政务新媒体运行安全平稳。</a:t>
            </a:r>
            <a:endParaRPr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18481" y="1576948"/>
            <a:ext cx="1309620" cy="1309619"/>
            <a:chOff x="1318481" y="1576948"/>
            <a:chExt cx="1309620" cy="1309619"/>
          </a:xfrm>
        </p:grpSpPr>
        <p:grpSp>
          <p:nvGrpSpPr>
            <p:cNvPr id="6" name="组合 5"/>
            <p:cNvGrpSpPr/>
            <p:nvPr/>
          </p:nvGrpSpPr>
          <p:grpSpPr>
            <a:xfrm>
              <a:off x="1318481" y="1576948"/>
              <a:ext cx="1309620" cy="1309619"/>
              <a:chOff x="2393778" y="1899411"/>
              <a:chExt cx="2421375" cy="2421375"/>
            </a:xfrm>
            <a:effectLst/>
          </p:grpSpPr>
          <p:sp>
            <p:nvSpPr>
              <p:cNvPr id="7" name="椭圆 6"/>
              <p:cNvSpPr/>
              <p:nvPr/>
            </p:nvSpPr>
            <p:spPr>
              <a:xfrm>
                <a:off x="2393778" y="1899411"/>
                <a:ext cx="2421375" cy="2421375"/>
              </a:xfrm>
              <a:prstGeom prst="ellipse">
                <a:avLst/>
              </a:prstGeom>
              <a:solidFill>
                <a:schemeClr val="bg1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590328" y="2051724"/>
                <a:ext cx="2116756" cy="21167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152400" dist="635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82550" h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5" name="KSO_Shape"/>
            <p:cNvSpPr/>
            <p:nvPr/>
          </p:nvSpPr>
          <p:spPr bwMode="auto">
            <a:xfrm>
              <a:off x="1711983" y="1907806"/>
              <a:ext cx="585742" cy="585742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28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99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99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99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878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854725" y="773443"/>
            <a:ext cx="7434551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03736" y="299722"/>
            <a:ext cx="3523130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优化信息公开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58772" y="1379423"/>
            <a:ext cx="1902058" cy="1282133"/>
            <a:chOff x="3237545" y="4561747"/>
            <a:chExt cx="1146960" cy="1146960"/>
          </a:xfrm>
        </p:grpSpPr>
        <p:sp>
          <p:nvSpPr>
            <p:cNvPr id="7" name="圆角矩形 6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070C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620972" y="1379423"/>
            <a:ext cx="1902058" cy="1282133"/>
            <a:chOff x="3237545" y="4561747"/>
            <a:chExt cx="1146960" cy="1146960"/>
          </a:xfrm>
        </p:grpSpPr>
        <p:sp>
          <p:nvSpPr>
            <p:cNvPr id="10" name="圆角矩形 9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070C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983173" y="1379423"/>
            <a:ext cx="1902058" cy="1282133"/>
            <a:chOff x="3237545" y="4561747"/>
            <a:chExt cx="1146960" cy="1146960"/>
          </a:xfrm>
        </p:grpSpPr>
        <p:sp>
          <p:nvSpPr>
            <p:cNvPr id="13" name="圆角矩形 12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070C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258772" y="2931998"/>
            <a:ext cx="1902058" cy="1282133"/>
            <a:chOff x="3237545" y="4561747"/>
            <a:chExt cx="1146960" cy="1146960"/>
          </a:xfrm>
        </p:grpSpPr>
        <p:sp>
          <p:nvSpPr>
            <p:cNvPr id="16" name="圆角矩形 15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070C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20972" y="2931998"/>
            <a:ext cx="1902058" cy="1282133"/>
            <a:chOff x="3237545" y="4561747"/>
            <a:chExt cx="1146960" cy="1146960"/>
          </a:xfrm>
        </p:grpSpPr>
        <p:sp>
          <p:nvSpPr>
            <p:cNvPr id="19" name="圆角矩形 18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070C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982970" y="2931795"/>
            <a:ext cx="1901190" cy="1280795"/>
            <a:chOff x="3237545" y="4561747"/>
            <a:chExt cx="1146960" cy="1146960"/>
          </a:xfrm>
        </p:grpSpPr>
        <p:sp>
          <p:nvSpPr>
            <p:cNvPr id="22" name="圆角矩形 21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070C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070588" y="1610332"/>
            <a:ext cx="271519" cy="241276"/>
            <a:chOff x="3843406" y="5497220"/>
            <a:chExt cx="438051" cy="389258"/>
          </a:xfrm>
          <a:solidFill>
            <a:srgbClr val="0070C0"/>
          </a:solidFill>
        </p:grpSpPr>
        <p:sp>
          <p:nvSpPr>
            <p:cNvPr id="25" name="Freeform 63"/>
            <p:cNvSpPr>
              <a:spLocks noEditPoints="1"/>
            </p:cNvSpPr>
            <p:nvPr/>
          </p:nvSpPr>
          <p:spPr bwMode="auto">
            <a:xfrm>
              <a:off x="3843406" y="5497220"/>
              <a:ext cx="438051" cy="389258"/>
            </a:xfrm>
            <a:custGeom>
              <a:avLst/>
              <a:gdLst>
                <a:gd name="T0" fmla="*/ 165 w 171"/>
                <a:gd name="T1" fmla="*/ 0 h 152"/>
                <a:gd name="T2" fmla="*/ 5 w 171"/>
                <a:gd name="T3" fmla="*/ 0 h 152"/>
                <a:gd name="T4" fmla="*/ 0 w 171"/>
                <a:gd name="T5" fmla="*/ 5 h 152"/>
                <a:gd name="T6" fmla="*/ 0 w 171"/>
                <a:gd name="T7" fmla="*/ 146 h 152"/>
                <a:gd name="T8" fmla="*/ 5 w 171"/>
                <a:gd name="T9" fmla="*/ 152 h 152"/>
                <a:gd name="T10" fmla="*/ 165 w 171"/>
                <a:gd name="T11" fmla="*/ 152 h 152"/>
                <a:gd name="T12" fmla="*/ 171 w 171"/>
                <a:gd name="T13" fmla="*/ 146 h 152"/>
                <a:gd name="T14" fmla="*/ 171 w 171"/>
                <a:gd name="T15" fmla="*/ 5 h 152"/>
                <a:gd name="T16" fmla="*/ 165 w 171"/>
                <a:gd name="T17" fmla="*/ 0 h 152"/>
                <a:gd name="T18" fmla="*/ 132 w 171"/>
                <a:gd name="T19" fmla="*/ 12 h 152"/>
                <a:gd name="T20" fmla="*/ 139 w 171"/>
                <a:gd name="T21" fmla="*/ 19 h 152"/>
                <a:gd name="T22" fmla="*/ 132 w 171"/>
                <a:gd name="T23" fmla="*/ 26 h 152"/>
                <a:gd name="T24" fmla="*/ 124 w 171"/>
                <a:gd name="T25" fmla="*/ 19 h 152"/>
                <a:gd name="T26" fmla="*/ 132 w 171"/>
                <a:gd name="T27" fmla="*/ 12 h 152"/>
                <a:gd name="T28" fmla="*/ 110 w 171"/>
                <a:gd name="T29" fmla="*/ 12 h 152"/>
                <a:gd name="T30" fmla="*/ 118 w 171"/>
                <a:gd name="T31" fmla="*/ 19 h 152"/>
                <a:gd name="T32" fmla="*/ 110 w 171"/>
                <a:gd name="T33" fmla="*/ 26 h 152"/>
                <a:gd name="T34" fmla="*/ 103 w 171"/>
                <a:gd name="T35" fmla="*/ 19 h 152"/>
                <a:gd name="T36" fmla="*/ 110 w 171"/>
                <a:gd name="T37" fmla="*/ 12 h 152"/>
                <a:gd name="T38" fmla="*/ 160 w 171"/>
                <a:gd name="T39" fmla="*/ 141 h 152"/>
                <a:gd name="T40" fmla="*/ 11 w 171"/>
                <a:gd name="T41" fmla="*/ 141 h 152"/>
                <a:gd name="T42" fmla="*/ 11 w 171"/>
                <a:gd name="T43" fmla="*/ 38 h 152"/>
                <a:gd name="T44" fmla="*/ 160 w 171"/>
                <a:gd name="T45" fmla="*/ 38 h 152"/>
                <a:gd name="T46" fmla="*/ 160 w 171"/>
                <a:gd name="T47" fmla="*/ 141 h 152"/>
                <a:gd name="T48" fmla="*/ 153 w 171"/>
                <a:gd name="T49" fmla="*/ 26 h 152"/>
                <a:gd name="T50" fmla="*/ 146 w 171"/>
                <a:gd name="T51" fmla="*/ 19 h 152"/>
                <a:gd name="T52" fmla="*/ 153 w 171"/>
                <a:gd name="T53" fmla="*/ 12 h 152"/>
                <a:gd name="T54" fmla="*/ 160 w 171"/>
                <a:gd name="T55" fmla="*/ 19 h 152"/>
                <a:gd name="T56" fmla="*/ 153 w 171"/>
                <a:gd name="T57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152">
                  <a:moveTo>
                    <a:pt x="16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9"/>
                    <a:pt x="2" y="152"/>
                    <a:pt x="5" y="152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8" y="152"/>
                    <a:pt x="171" y="149"/>
                    <a:pt x="171" y="146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2"/>
                    <a:pt x="168" y="0"/>
                    <a:pt x="165" y="0"/>
                  </a:cubicBezTo>
                  <a:close/>
                  <a:moveTo>
                    <a:pt x="132" y="12"/>
                  </a:moveTo>
                  <a:cubicBezTo>
                    <a:pt x="136" y="12"/>
                    <a:pt x="139" y="15"/>
                    <a:pt x="139" y="19"/>
                  </a:cubicBezTo>
                  <a:cubicBezTo>
                    <a:pt x="139" y="23"/>
                    <a:pt x="136" y="26"/>
                    <a:pt x="132" y="26"/>
                  </a:cubicBezTo>
                  <a:cubicBezTo>
                    <a:pt x="128" y="26"/>
                    <a:pt x="124" y="23"/>
                    <a:pt x="124" y="19"/>
                  </a:cubicBezTo>
                  <a:cubicBezTo>
                    <a:pt x="124" y="15"/>
                    <a:pt x="128" y="12"/>
                    <a:pt x="132" y="12"/>
                  </a:cubicBezTo>
                  <a:close/>
                  <a:moveTo>
                    <a:pt x="110" y="12"/>
                  </a:moveTo>
                  <a:cubicBezTo>
                    <a:pt x="114" y="12"/>
                    <a:pt x="118" y="15"/>
                    <a:pt x="118" y="19"/>
                  </a:cubicBezTo>
                  <a:cubicBezTo>
                    <a:pt x="118" y="23"/>
                    <a:pt x="114" y="26"/>
                    <a:pt x="110" y="26"/>
                  </a:cubicBezTo>
                  <a:cubicBezTo>
                    <a:pt x="106" y="26"/>
                    <a:pt x="103" y="23"/>
                    <a:pt x="103" y="19"/>
                  </a:cubicBezTo>
                  <a:cubicBezTo>
                    <a:pt x="103" y="15"/>
                    <a:pt x="106" y="12"/>
                    <a:pt x="110" y="12"/>
                  </a:cubicBezTo>
                  <a:close/>
                  <a:moveTo>
                    <a:pt x="160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0" y="38"/>
                    <a:pt x="160" y="38"/>
                    <a:pt x="160" y="38"/>
                  </a:cubicBezTo>
                  <a:lnTo>
                    <a:pt x="160" y="141"/>
                  </a:lnTo>
                  <a:close/>
                  <a:moveTo>
                    <a:pt x="153" y="26"/>
                  </a:moveTo>
                  <a:cubicBezTo>
                    <a:pt x="149" y="26"/>
                    <a:pt x="146" y="23"/>
                    <a:pt x="146" y="19"/>
                  </a:cubicBezTo>
                  <a:cubicBezTo>
                    <a:pt x="146" y="15"/>
                    <a:pt x="149" y="12"/>
                    <a:pt x="153" y="12"/>
                  </a:cubicBezTo>
                  <a:cubicBezTo>
                    <a:pt x="157" y="12"/>
                    <a:pt x="160" y="15"/>
                    <a:pt x="160" y="19"/>
                  </a:cubicBezTo>
                  <a:cubicBezTo>
                    <a:pt x="160" y="23"/>
                    <a:pt x="157" y="26"/>
                    <a:pt x="15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26" name="Freeform 64"/>
            <p:cNvSpPr>
              <a:spLocks noEditPoints="1"/>
            </p:cNvSpPr>
            <p:nvPr/>
          </p:nvSpPr>
          <p:spPr bwMode="auto">
            <a:xfrm>
              <a:off x="3864007" y="5619744"/>
              <a:ext cx="394679" cy="249385"/>
            </a:xfrm>
            <a:custGeom>
              <a:avLst/>
              <a:gdLst>
                <a:gd name="T0" fmla="*/ 0 w 154"/>
                <a:gd name="T1" fmla="*/ 76 h 97"/>
                <a:gd name="T2" fmla="*/ 12 w 154"/>
                <a:gd name="T3" fmla="*/ 97 h 97"/>
                <a:gd name="T4" fmla="*/ 9 w 154"/>
                <a:gd name="T5" fmla="*/ 66 h 97"/>
                <a:gd name="T6" fmla="*/ 8 w 154"/>
                <a:gd name="T7" fmla="*/ 64 h 97"/>
                <a:gd name="T8" fmla="*/ 24 w 154"/>
                <a:gd name="T9" fmla="*/ 32 h 97"/>
                <a:gd name="T10" fmla="*/ 27 w 154"/>
                <a:gd name="T11" fmla="*/ 30 h 97"/>
                <a:gd name="T12" fmla="*/ 27 w 154"/>
                <a:gd name="T13" fmla="*/ 28 h 97"/>
                <a:gd name="T14" fmla="*/ 30 w 154"/>
                <a:gd name="T15" fmla="*/ 26 h 97"/>
                <a:gd name="T16" fmla="*/ 31 w 154"/>
                <a:gd name="T17" fmla="*/ 25 h 97"/>
                <a:gd name="T18" fmla="*/ 30 w 154"/>
                <a:gd name="T19" fmla="*/ 25 h 97"/>
                <a:gd name="T20" fmla="*/ 31 w 154"/>
                <a:gd name="T21" fmla="*/ 23 h 97"/>
                <a:gd name="T22" fmla="*/ 33 w 154"/>
                <a:gd name="T23" fmla="*/ 24 h 97"/>
                <a:gd name="T24" fmla="*/ 44 w 154"/>
                <a:gd name="T25" fmla="*/ 14 h 97"/>
                <a:gd name="T26" fmla="*/ 42 w 154"/>
                <a:gd name="T27" fmla="*/ 16 h 97"/>
                <a:gd name="T28" fmla="*/ 77 w 154"/>
                <a:gd name="T29" fmla="*/ 8 h 97"/>
                <a:gd name="T30" fmla="*/ 114 w 154"/>
                <a:gd name="T31" fmla="*/ 19 h 97"/>
                <a:gd name="T32" fmla="*/ 118 w 154"/>
                <a:gd name="T33" fmla="*/ 22 h 97"/>
                <a:gd name="T34" fmla="*/ 122 w 154"/>
                <a:gd name="T35" fmla="*/ 23 h 97"/>
                <a:gd name="T36" fmla="*/ 123 w 154"/>
                <a:gd name="T37" fmla="*/ 25 h 97"/>
                <a:gd name="T38" fmla="*/ 124 w 154"/>
                <a:gd name="T39" fmla="*/ 26 h 97"/>
                <a:gd name="T40" fmla="*/ 139 w 154"/>
                <a:gd name="T41" fmla="*/ 44 h 97"/>
                <a:gd name="T42" fmla="*/ 140 w 154"/>
                <a:gd name="T43" fmla="*/ 45 h 97"/>
                <a:gd name="T44" fmla="*/ 141 w 154"/>
                <a:gd name="T45" fmla="*/ 52 h 97"/>
                <a:gd name="T46" fmla="*/ 142 w 154"/>
                <a:gd name="T47" fmla="*/ 55 h 97"/>
                <a:gd name="T48" fmla="*/ 143 w 154"/>
                <a:gd name="T49" fmla="*/ 54 h 97"/>
                <a:gd name="T50" fmla="*/ 144 w 154"/>
                <a:gd name="T51" fmla="*/ 57 h 97"/>
                <a:gd name="T52" fmla="*/ 142 w 154"/>
                <a:gd name="T53" fmla="*/ 56 h 97"/>
                <a:gd name="T54" fmla="*/ 143 w 154"/>
                <a:gd name="T55" fmla="*/ 57 h 97"/>
                <a:gd name="T56" fmla="*/ 144 w 154"/>
                <a:gd name="T57" fmla="*/ 62 h 97"/>
                <a:gd name="T58" fmla="*/ 145 w 154"/>
                <a:gd name="T59" fmla="*/ 76 h 97"/>
                <a:gd name="T60" fmla="*/ 144 w 154"/>
                <a:gd name="T61" fmla="*/ 89 h 97"/>
                <a:gd name="T62" fmla="*/ 144 w 154"/>
                <a:gd name="T63" fmla="*/ 95 h 97"/>
                <a:gd name="T64" fmla="*/ 143 w 154"/>
                <a:gd name="T65" fmla="*/ 93 h 97"/>
                <a:gd name="T66" fmla="*/ 151 w 154"/>
                <a:gd name="T67" fmla="*/ 97 h 97"/>
                <a:gd name="T68" fmla="*/ 77 w 154"/>
                <a:gd name="T69" fmla="*/ 0 h 97"/>
                <a:gd name="T70" fmla="*/ 142 w 154"/>
                <a:gd name="T71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97">
                  <a:moveTo>
                    <a:pt x="77" y="0"/>
                  </a:moveTo>
                  <a:cubicBezTo>
                    <a:pt x="35" y="0"/>
                    <a:pt x="0" y="34"/>
                    <a:pt x="0" y="76"/>
                  </a:cubicBezTo>
                  <a:cubicBezTo>
                    <a:pt x="0" y="83"/>
                    <a:pt x="1" y="90"/>
                    <a:pt x="3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0" y="91"/>
                    <a:pt x="8" y="84"/>
                    <a:pt x="8" y="76"/>
                  </a:cubicBezTo>
                  <a:cubicBezTo>
                    <a:pt x="8" y="73"/>
                    <a:pt x="9" y="70"/>
                    <a:pt x="9" y="66"/>
                  </a:cubicBezTo>
                  <a:cubicBezTo>
                    <a:pt x="9" y="66"/>
                    <a:pt x="9" y="65"/>
                    <a:pt x="9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10" y="52"/>
                    <a:pt x="15" y="41"/>
                    <a:pt x="23" y="32"/>
                  </a:cubicBezTo>
                  <a:cubicBezTo>
                    <a:pt x="23" y="32"/>
                    <a:pt x="24" y="32"/>
                    <a:pt x="24" y="32"/>
                  </a:cubicBezTo>
                  <a:cubicBezTo>
                    <a:pt x="25" y="32"/>
                    <a:pt x="25" y="31"/>
                    <a:pt x="26" y="31"/>
                  </a:cubicBezTo>
                  <a:cubicBezTo>
                    <a:pt x="26" y="31"/>
                    <a:pt x="26" y="30"/>
                    <a:pt x="27" y="30"/>
                  </a:cubicBezTo>
                  <a:cubicBezTo>
                    <a:pt x="27" y="30"/>
                    <a:pt x="27" y="29"/>
                    <a:pt x="26" y="29"/>
                  </a:cubicBezTo>
                  <a:cubicBezTo>
                    <a:pt x="26" y="28"/>
                    <a:pt x="27" y="29"/>
                    <a:pt x="27" y="28"/>
                  </a:cubicBezTo>
                  <a:cubicBezTo>
                    <a:pt x="27" y="28"/>
                    <a:pt x="28" y="28"/>
                    <a:pt x="28" y="28"/>
                  </a:cubicBezTo>
                  <a:cubicBezTo>
                    <a:pt x="29" y="28"/>
                    <a:pt x="30" y="27"/>
                    <a:pt x="30" y="26"/>
                  </a:cubicBezTo>
                  <a:cubicBezTo>
                    <a:pt x="31" y="26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0" y="25"/>
                  </a:cubicBezTo>
                  <a:cubicBezTo>
                    <a:pt x="30" y="25"/>
                    <a:pt x="30" y="24"/>
                    <a:pt x="30" y="24"/>
                  </a:cubicBezTo>
                  <a:cubicBezTo>
                    <a:pt x="30" y="24"/>
                    <a:pt x="31" y="24"/>
                    <a:pt x="31" y="23"/>
                  </a:cubicBezTo>
                  <a:cubicBezTo>
                    <a:pt x="31" y="24"/>
                    <a:pt x="32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3"/>
                    <a:pt x="32" y="23"/>
                    <a:pt x="32" y="23"/>
                  </a:cubicBezTo>
                  <a:cubicBezTo>
                    <a:pt x="36" y="19"/>
                    <a:pt x="40" y="17"/>
                    <a:pt x="44" y="14"/>
                  </a:cubicBezTo>
                  <a:cubicBezTo>
                    <a:pt x="44" y="15"/>
                    <a:pt x="45" y="14"/>
                    <a:pt x="45" y="15"/>
                  </a:cubicBezTo>
                  <a:cubicBezTo>
                    <a:pt x="45" y="16"/>
                    <a:pt x="43" y="16"/>
                    <a:pt x="42" y="16"/>
                  </a:cubicBezTo>
                  <a:cubicBezTo>
                    <a:pt x="42" y="16"/>
                    <a:pt x="42" y="17"/>
                    <a:pt x="42" y="17"/>
                  </a:cubicBezTo>
                  <a:cubicBezTo>
                    <a:pt x="52" y="11"/>
                    <a:pt x="64" y="8"/>
                    <a:pt x="77" y="8"/>
                  </a:cubicBezTo>
                  <a:cubicBezTo>
                    <a:pt x="90" y="8"/>
                    <a:pt x="102" y="11"/>
                    <a:pt x="112" y="17"/>
                  </a:cubicBezTo>
                  <a:cubicBezTo>
                    <a:pt x="113" y="18"/>
                    <a:pt x="114" y="18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20"/>
                    <a:pt x="117" y="21"/>
                    <a:pt x="118" y="22"/>
                  </a:cubicBezTo>
                  <a:cubicBezTo>
                    <a:pt x="119" y="22"/>
                    <a:pt x="120" y="22"/>
                    <a:pt x="120" y="22"/>
                  </a:cubicBezTo>
                  <a:cubicBezTo>
                    <a:pt x="121" y="22"/>
                    <a:pt x="121" y="23"/>
                    <a:pt x="122" y="23"/>
                  </a:cubicBezTo>
                  <a:cubicBezTo>
                    <a:pt x="122" y="24"/>
                    <a:pt x="122" y="24"/>
                    <a:pt x="121" y="24"/>
                  </a:cubicBezTo>
                  <a:cubicBezTo>
                    <a:pt x="122" y="25"/>
                    <a:pt x="122" y="25"/>
                    <a:pt x="123" y="25"/>
                  </a:cubicBezTo>
                  <a:cubicBezTo>
                    <a:pt x="123" y="25"/>
                    <a:pt x="123" y="26"/>
                    <a:pt x="123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5" y="26"/>
                    <a:pt x="125" y="26"/>
                    <a:pt x="126" y="26"/>
                  </a:cubicBezTo>
                  <a:cubicBezTo>
                    <a:pt x="131" y="31"/>
                    <a:pt x="136" y="37"/>
                    <a:pt x="139" y="44"/>
                  </a:cubicBezTo>
                  <a:cubicBezTo>
                    <a:pt x="139" y="44"/>
                    <a:pt x="138" y="44"/>
                    <a:pt x="138" y="45"/>
                  </a:cubicBezTo>
                  <a:cubicBezTo>
                    <a:pt x="138" y="46"/>
                    <a:pt x="139" y="46"/>
                    <a:pt x="140" y="45"/>
                  </a:cubicBezTo>
                  <a:cubicBezTo>
                    <a:pt x="140" y="46"/>
                    <a:pt x="141" y="47"/>
                    <a:pt x="141" y="48"/>
                  </a:cubicBezTo>
                  <a:cubicBezTo>
                    <a:pt x="141" y="49"/>
                    <a:pt x="141" y="51"/>
                    <a:pt x="141" y="52"/>
                  </a:cubicBezTo>
                  <a:cubicBezTo>
                    <a:pt x="141" y="52"/>
                    <a:pt x="141" y="52"/>
                    <a:pt x="141" y="52"/>
                  </a:cubicBezTo>
                  <a:cubicBezTo>
                    <a:pt x="141" y="53"/>
                    <a:pt x="142" y="54"/>
                    <a:pt x="142" y="55"/>
                  </a:cubicBezTo>
                  <a:cubicBezTo>
                    <a:pt x="142" y="54"/>
                    <a:pt x="142" y="54"/>
                    <a:pt x="142" y="53"/>
                  </a:cubicBezTo>
                  <a:cubicBezTo>
                    <a:pt x="143" y="53"/>
                    <a:pt x="143" y="53"/>
                    <a:pt x="143" y="54"/>
                  </a:cubicBezTo>
                  <a:cubicBezTo>
                    <a:pt x="144" y="55"/>
                    <a:pt x="144" y="55"/>
                    <a:pt x="144" y="56"/>
                  </a:cubicBezTo>
                  <a:cubicBezTo>
                    <a:pt x="144" y="56"/>
                    <a:pt x="144" y="57"/>
                    <a:pt x="144" y="57"/>
                  </a:cubicBezTo>
                  <a:cubicBezTo>
                    <a:pt x="143" y="57"/>
                    <a:pt x="144" y="56"/>
                    <a:pt x="143" y="56"/>
                  </a:cubicBezTo>
                  <a:cubicBezTo>
                    <a:pt x="143" y="56"/>
                    <a:pt x="143" y="56"/>
                    <a:pt x="142" y="56"/>
                  </a:cubicBezTo>
                  <a:cubicBezTo>
                    <a:pt x="143" y="56"/>
                    <a:pt x="143" y="57"/>
                    <a:pt x="143" y="57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43" y="59"/>
                    <a:pt x="144" y="60"/>
                    <a:pt x="144" y="62"/>
                  </a:cubicBezTo>
                  <a:cubicBezTo>
                    <a:pt x="144" y="62"/>
                    <a:pt x="144" y="62"/>
                    <a:pt x="144" y="62"/>
                  </a:cubicBezTo>
                  <a:cubicBezTo>
                    <a:pt x="145" y="67"/>
                    <a:pt x="145" y="71"/>
                    <a:pt x="145" y="76"/>
                  </a:cubicBezTo>
                  <a:cubicBezTo>
                    <a:pt x="145" y="81"/>
                    <a:pt x="145" y="85"/>
                    <a:pt x="144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5" y="90"/>
                    <a:pt x="145" y="90"/>
                    <a:pt x="146" y="90"/>
                  </a:cubicBezTo>
                  <a:cubicBezTo>
                    <a:pt x="145" y="92"/>
                    <a:pt x="145" y="94"/>
                    <a:pt x="144" y="95"/>
                  </a:cubicBezTo>
                  <a:cubicBezTo>
                    <a:pt x="144" y="95"/>
                    <a:pt x="144" y="94"/>
                    <a:pt x="144" y="94"/>
                  </a:cubicBezTo>
                  <a:cubicBezTo>
                    <a:pt x="144" y="93"/>
                    <a:pt x="144" y="93"/>
                    <a:pt x="143" y="93"/>
                  </a:cubicBezTo>
                  <a:cubicBezTo>
                    <a:pt x="143" y="94"/>
                    <a:pt x="143" y="96"/>
                    <a:pt x="142" y="97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53" y="90"/>
                    <a:pt x="154" y="83"/>
                    <a:pt x="154" y="76"/>
                  </a:cubicBezTo>
                  <a:cubicBezTo>
                    <a:pt x="154" y="34"/>
                    <a:pt x="119" y="0"/>
                    <a:pt x="77" y="0"/>
                  </a:cubicBezTo>
                  <a:close/>
                  <a:moveTo>
                    <a:pt x="143" y="53"/>
                  </a:moveTo>
                  <a:cubicBezTo>
                    <a:pt x="142" y="52"/>
                    <a:pt x="142" y="51"/>
                    <a:pt x="142" y="50"/>
                  </a:cubicBezTo>
                  <a:cubicBezTo>
                    <a:pt x="142" y="51"/>
                    <a:pt x="143" y="52"/>
                    <a:pt x="143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27" name="Freeform 65"/>
            <p:cNvSpPr/>
            <p:nvPr/>
          </p:nvSpPr>
          <p:spPr bwMode="auto">
            <a:xfrm>
              <a:off x="3961592" y="5668537"/>
              <a:ext cx="5422" cy="325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28" name="Freeform 66"/>
            <p:cNvSpPr/>
            <p:nvPr/>
          </p:nvSpPr>
          <p:spPr bwMode="auto">
            <a:xfrm>
              <a:off x="3969183" y="5666368"/>
              <a:ext cx="2169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29" name="Freeform 67"/>
            <p:cNvSpPr>
              <a:spLocks noEditPoints="1"/>
            </p:cNvSpPr>
            <p:nvPr/>
          </p:nvSpPr>
          <p:spPr bwMode="auto">
            <a:xfrm>
              <a:off x="3884608" y="5683717"/>
              <a:ext cx="114934" cy="185413"/>
            </a:xfrm>
            <a:custGeom>
              <a:avLst/>
              <a:gdLst>
                <a:gd name="T0" fmla="*/ 23 w 45"/>
                <a:gd name="T1" fmla="*/ 6 h 72"/>
                <a:gd name="T2" fmla="*/ 20 w 45"/>
                <a:gd name="T3" fmla="*/ 3 h 72"/>
                <a:gd name="T4" fmla="*/ 18 w 45"/>
                <a:gd name="T5" fmla="*/ 4 h 72"/>
                <a:gd name="T6" fmla="*/ 18 w 45"/>
                <a:gd name="T7" fmla="*/ 6 h 72"/>
                <a:gd name="T8" fmla="*/ 15 w 45"/>
                <a:gd name="T9" fmla="*/ 7 h 72"/>
                <a:gd name="T10" fmla="*/ 1 w 45"/>
                <a:gd name="T11" fmla="*/ 41 h 72"/>
                <a:gd name="T12" fmla="*/ 3 w 45"/>
                <a:gd name="T13" fmla="*/ 47 h 72"/>
                <a:gd name="T14" fmla="*/ 4 w 45"/>
                <a:gd name="T15" fmla="*/ 44 h 72"/>
                <a:gd name="T16" fmla="*/ 7 w 45"/>
                <a:gd name="T17" fmla="*/ 47 h 72"/>
                <a:gd name="T18" fmla="*/ 14 w 45"/>
                <a:gd name="T19" fmla="*/ 55 h 72"/>
                <a:gd name="T20" fmla="*/ 17 w 45"/>
                <a:gd name="T21" fmla="*/ 57 h 72"/>
                <a:gd name="T22" fmla="*/ 21 w 45"/>
                <a:gd name="T23" fmla="*/ 61 h 72"/>
                <a:gd name="T24" fmla="*/ 20 w 45"/>
                <a:gd name="T25" fmla="*/ 68 h 72"/>
                <a:gd name="T26" fmla="*/ 21 w 45"/>
                <a:gd name="T27" fmla="*/ 72 h 72"/>
                <a:gd name="T28" fmla="*/ 45 w 45"/>
                <a:gd name="T29" fmla="*/ 70 h 72"/>
                <a:gd name="T30" fmla="*/ 42 w 45"/>
                <a:gd name="T31" fmla="*/ 66 h 72"/>
                <a:gd name="T32" fmla="*/ 36 w 45"/>
                <a:gd name="T33" fmla="*/ 64 h 72"/>
                <a:gd name="T34" fmla="*/ 29 w 45"/>
                <a:gd name="T35" fmla="*/ 56 h 72"/>
                <a:gd name="T36" fmla="*/ 26 w 45"/>
                <a:gd name="T37" fmla="*/ 55 h 72"/>
                <a:gd name="T38" fmla="*/ 21 w 45"/>
                <a:gd name="T39" fmla="*/ 58 h 72"/>
                <a:gd name="T40" fmla="*/ 19 w 45"/>
                <a:gd name="T41" fmla="*/ 53 h 72"/>
                <a:gd name="T42" fmla="*/ 14 w 45"/>
                <a:gd name="T43" fmla="*/ 48 h 72"/>
                <a:gd name="T44" fmla="*/ 14 w 45"/>
                <a:gd name="T45" fmla="*/ 43 h 72"/>
                <a:gd name="T46" fmla="*/ 20 w 45"/>
                <a:gd name="T47" fmla="*/ 43 h 72"/>
                <a:gd name="T48" fmla="*/ 20 w 45"/>
                <a:gd name="T49" fmla="*/ 42 h 72"/>
                <a:gd name="T50" fmla="*/ 25 w 45"/>
                <a:gd name="T51" fmla="*/ 37 h 72"/>
                <a:gd name="T52" fmla="*/ 27 w 45"/>
                <a:gd name="T53" fmla="*/ 31 h 72"/>
                <a:gd name="T54" fmla="*/ 32 w 45"/>
                <a:gd name="T55" fmla="*/ 29 h 72"/>
                <a:gd name="T56" fmla="*/ 32 w 45"/>
                <a:gd name="T57" fmla="*/ 25 h 72"/>
                <a:gd name="T58" fmla="*/ 35 w 45"/>
                <a:gd name="T59" fmla="*/ 27 h 72"/>
                <a:gd name="T60" fmla="*/ 37 w 45"/>
                <a:gd name="T61" fmla="*/ 27 h 72"/>
                <a:gd name="T62" fmla="*/ 34 w 45"/>
                <a:gd name="T63" fmla="*/ 21 h 72"/>
                <a:gd name="T64" fmla="*/ 31 w 45"/>
                <a:gd name="T65" fmla="*/ 15 h 72"/>
                <a:gd name="T66" fmla="*/ 30 w 45"/>
                <a:gd name="T67" fmla="*/ 14 h 72"/>
                <a:gd name="T68" fmla="*/ 25 w 45"/>
                <a:gd name="T69" fmla="*/ 13 h 72"/>
                <a:gd name="T70" fmla="*/ 24 w 45"/>
                <a:gd name="T71" fmla="*/ 20 h 72"/>
                <a:gd name="T72" fmla="*/ 21 w 45"/>
                <a:gd name="T73" fmla="*/ 20 h 72"/>
                <a:gd name="T74" fmla="*/ 17 w 45"/>
                <a:gd name="T75" fmla="*/ 16 h 72"/>
                <a:gd name="T76" fmla="*/ 22 w 45"/>
                <a:gd name="T77" fmla="*/ 11 h 72"/>
                <a:gd name="T78" fmla="*/ 25 w 45"/>
                <a:gd name="T79" fmla="*/ 6 h 72"/>
                <a:gd name="T80" fmla="*/ 28 w 45"/>
                <a:gd name="T81" fmla="*/ 6 h 72"/>
                <a:gd name="T82" fmla="*/ 28 w 45"/>
                <a:gd name="T83" fmla="*/ 11 h 72"/>
                <a:gd name="T84" fmla="*/ 32 w 45"/>
                <a:gd name="T85" fmla="*/ 9 h 72"/>
                <a:gd name="T86" fmla="*/ 35 w 45"/>
                <a:gd name="T87" fmla="*/ 8 h 72"/>
                <a:gd name="T88" fmla="*/ 32 w 45"/>
                <a:gd name="T89" fmla="*/ 5 h 72"/>
                <a:gd name="T90" fmla="*/ 29 w 45"/>
                <a:gd name="T91" fmla="*/ 2 h 72"/>
                <a:gd name="T92" fmla="*/ 23 w 45"/>
                <a:gd name="T93" fmla="*/ 0 h 72"/>
                <a:gd name="T94" fmla="*/ 34 w 45"/>
                <a:gd name="T95" fmla="*/ 22 h 72"/>
                <a:gd name="T96" fmla="*/ 3 w 45"/>
                <a:gd name="T97" fmla="*/ 42 h 72"/>
                <a:gd name="T98" fmla="*/ 3 w 45"/>
                <a:gd name="T99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" h="72">
                  <a:moveTo>
                    <a:pt x="22" y="1"/>
                  </a:moveTo>
                  <a:cubicBezTo>
                    <a:pt x="21" y="2"/>
                    <a:pt x="21" y="4"/>
                    <a:pt x="22" y="5"/>
                  </a:cubicBezTo>
                  <a:cubicBezTo>
                    <a:pt x="22" y="5"/>
                    <a:pt x="23" y="5"/>
                    <a:pt x="23" y="6"/>
                  </a:cubicBezTo>
                  <a:cubicBezTo>
                    <a:pt x="23" y="6"/>
                    <a:pt x="23" y="7"/>
                    <a:pt x="22" y="8"/>
                  </a:cubicBezTo>
                  <a:cubicBezTo>
                    <a:pt x="22" y="7"/>
                    <a:pt x="23" y="7"/>
                    <a:pt x="22" y="6"/>
                  </a:cubicBezTo>
                  <a:cubicBezTo>
                    <a:pt x="22" y="5"/>
                    <a:pt x="21" y="5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9" y="4"/>
                    <a:pt x="18" y="3"/>
                    <a:pt x="18" y="4"/>
                  </a:cubicBezTo>
                  <a:cubicBezTo>
                    <a:pt x="19" y="4"/>
                    <a:pt x="19" y="5"/>
                    <a:pt x="19" y="5"/>
                  </a:cubicBezTo>
                  <a:cubicBezTo>
                    <a:pt x="19" y="6"/>
                    <a:pt x="19" y="7"/>
                    <a:pt x="18" y="7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7"/>
                    <a:pt x="16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7" y="16"/>
                    <a:pt x="2" y="27"/>
                    <a:pt x="0" y="39"/>
                  </a:cubicBezTo>
                  <a:cubicBezTo>
                    <a:pt x="0" y="39"/>
                    <a:pt x="0" y="39"/>
                    <a:pt x="1" y="39"/>
                  </a:cubicBezTo>
                  <a:cubicBezTo>
                    <a:pt x="1" y="40"/>
                    <a:pt x="1" y="41"/>
                    <a:pt x="1" y="41"/>
                  </a:cubicBezTo>
                  <a:cubicBezTo>
                    <a:pt x="1" y="42"/>
                    <a:pt x="2" y="43"/>
                    <a:pt x="2" y="43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3" y="44"/>
                    <a:pt x="3" y="46"/>
                    <a:pt x="3" y="47"/>
                  </a:cubicBezTo>
                  <a:cubicBezTo>
                    <a:pt x="4" y="46"/>
                    <a:pt x="4" y="47"/>
                    <a:pt x="5" y="47"/>
                  </a:cubicBezTo>
                  <a:cubicBezTo>
                    <a:pt x="5" y="46"/>
                    <a:pt x="4" y="46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44"/>
                    <a:pt x="5" y="45"/>
                    <a:pt x="5" y="45"/>
                  </a:cubicBezTo>
                  <a:cubicBezTo>
                    <a:pt x="5" y="46"/>
                    <a:pt x="6" y="47"/>
                    <a:pt x="7" y="47"/>
                  </a:cubicBezTo>
                  <a:cubicBezTo>
                    <a:pt x="6" y="49"/>
                    <a:pt x="7" y="50"/>
                    <a:pt x="8" y="52"/>
                  </a:cubicBezTo>
                  <a:cubicBezTo>
                    <a:pt x="10" y="52"/>
                    <a:pt x="11" y="54"/>
                    <a:pt x="13" y="53"/>
                  </a:cubicBezTo>
                  <a:cubicBezTo>
                    <a:pt x="13" y="54"/>
                    <a:pt x="14" y="54"/>
                    <a:pt x="14" y="55"/>
                  </a:cubicBezTo>
                  <a:cubicBezTo>
                    <a:pt x="15" y="55"/>
                    <a:pt x="15" y="55"/>
                    <a:pt x="16" y="55"/>
                  </a:cubicBezTo>
                  <a:cubicBezTo>
                    <a:pt x="16" y="56"/>
                    <a:pt x="16" y="56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8" y="57"/>
                    <a:pt x="19" y="59"/>
                    <a:pt x="20" y="59"/>
                  </a:cubicBezTo>
                  <a:cubicBezTo>
                    <a:pt x="20" y="59"/>
                    <a:pt x="20" y="58"/>
                    <a:pt x="20" y="58"/>
                  </a:cubicBezTo>
                  <a:cubicBezTo>
                    <a:pt x="21" y="59"/>
                    <a:pt x="21" y="60"/>
                    <a:pt x="21" y="61"/>
                  </a:cubicBezTo>
                  <a:cubicBezTo>
                    <a:pt x="21" y="61"/>
                    <a:pt x="21" y="61"/>
                    <a:pt x="21" y="62"/>
                  </a:cubicBezTo>
                  <a:cubicBezTo>
                    <a:pt x="21" y="63"/>
                    <a:pt x="20" y="63"/>
                    <a:pt x="20" y="64"/>
                  </a:cubicBezTo>
                  <a:cubicBezTo>
                    <a:pt x="19" y="66"/>
                    <a:pt x="21" y="67"/>
                    <a:pt x="20" y="68"/>
                  </a:cubicBezTo>
                  <a:cubicBezTo>
                    <a:pt x="20" y="69"/>
                    <a:pt x="21" y="69"/>
                    <a:pt x="21" y="69"/>
                  </a:cubicBezTo>
                  <a:cubicBezTo>
                    <a:pt x="21" y="70"/>
                    <a:pt x="21" y="70"/>
                    <a:pt x="20" y="70"/>
                  </a:cubicBezTo>
                  <a:cubicBezTo>
                    <a:pt x="20" y="71"/>
                    <a:pt x="20" y="72"/>
                    <a:pt x="21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1"/>
                    <a:pt x="45" y="7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69"/>
                    <a:pt x="45" y="68"/>
                    <a:pt x="45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3" y="67"/>
                    <a:pt x="42" y="66"/>
                    <a:pt x="42" y="66"/>
                  </a:cubicBezTo>
                  <a:cubicBezTo>
                    <a:pt x="41" y="66"/>
                    <a:pt x="40" y="66"/>
                    <a:pt x="40" y="66"/>
                  </a:cubicBezTo>
                  <a:cubicBezTo>
                    <a:pt x="39" y="65"/>
                    <a:pt x="38" y="66"/>
                    <a:pt x="38" y="64"/>
                  </a:cubicBezTo>
                  <a:cubicBezTo>
                    <a:pt x="37" y="64"/>
                    <a:pt x="36" y="65"/>
                    <a:pt x="36" y="64"/>
                  </a:cubicBezTo>
                  <a:cubicBezTo>
                    <a:pt x="37" y="63"/>
                    <a:pt x="36" y="59"/>
                    <a:pt x="34" y="60"/>
                  </a:cubicBezTo>
                  <a:cubicBezTo>
                    <a:pt x="33" y="60"/>
                    <a:pt x="32" y="59"/>
                    <a:pt x="32" y="58"/>
                  </a:cubicBezTo>
                  <a:cubicBezTo>
                    <a:pt x="31" y="57"/>
                    <a:pt x="30" y="57"/>
                    <a:pt x="29" y="56"/>
                  </a:cubicBezTo>
                  <a:cubicBezTo>
                    <a:pt x="29" y="56"/>
                    <a:pt x="29" y="57"/>
                    <a:pt x="28" y="57"/>
                  </a:cubicBezTo>
                  <a:cubicBezTo>
                    <a:pt x="28" y="56"/>
                    <a:pt x="27" y="56"/>
                    <a:pt x="27" y="55"/>
                  </a:cubicBezTo>
                  <a:cubicBezTo>
                    <a:pt x="26" y="54"/>
                    <a:pt x="26" y="55"/>
                    <a:pt x="26" y="55"/>
                  </a:cubicBezTo>
                  <a:cubicBezTo>
                    <a:pt x="25" y="55"/>
                    <a:pt x="25" y="55"/>
                    <a:pt x="24" y="54"/>
                  </a:cubicBezTo>
                  <a:cubicBezTo>
                    <a:pt x="24" y="55"/>
                    <a:pt x="24" y="55"/>
                    <a:pt x="23" y="55"/>
                  </a:cubicBezTo>
                  <a:cubicBezTo>
                    <a:pt x="23" y="56"/>
                    <a:pt x="22" y="57"/>
                    <a:pt x="21" y="58"/>
                  </a:cubicBezTo>
                  <a:cubicBezTo>
                    <a:pt x="21" y="57"/>
                    <a:pt x="21" y="56"/>
                    <a:pt x="20" y="56"/>
                  </a:cubicBezTo>
                  <a:cubicBezTo>
                    <a:pt x="20" y="57"/>
                    <a:pt x="20" y="57"/>
                    <a:pt x="19" y="57"/>
                  </a:cubicBezTo>
                  <a:cubicBezTo>
                    <a:pt x="18" y="56"/>
                    <a:pt x="19" y="55"/>
                    <a:pt x="19" y="53"/>
                  </a:cubicBezTo>
                  <a:cubicBezTo>
                    <a:pt x="18" y="52"/>
                    <a:pt x="17" y="52"/>
                    <a:pt x="16" y="52"/>
                  </a:cubicBezTo>
                  <a:cubicBezTo>
                    <a:pt x="16" y="51"/>
                    <a:pt x="17" y="50"/>
                    <a:pt x="17" y="48"/>
                  </a:cubicBezTo>
                  <a:cubicBezTo>
                    <a:pt x="16" y="48"/>
                    <a:pt x="16" y="48"/>
                    <a:pt x="14" y="48"/>
                  </a:cubicBezTo>
                  <a:cubicBezTo>
                    <a:pt x="14" y="49"/>
                    <a:pt x="14" y="50"/>
                    <a:pt x="13" y="50"/>
                  </a:cubicBezTo>
                  <a:cubicBezTo>
                    <a:pt x="10" y="51"/>
                    <a:pt x="12" y="46"/>
                    <a:pt x="12" y="44"/>
                  </a:cubicBezTo>
                  <a:cubicBezTo>
                    <a:pt x="12" y="43"/>
                    <a:pt x="13" y="43"/>
                    <a:pt x="14" y="43"/>
                  </a:cubicBezTo>
                  <a:cubicBezTo>
                    <a:pt x="15" y="42"/>
                    <a:pt x="15" y="43"/>
                    <a:pt x="16" y="43"/>
                  </a:cubicBezTo>
                  <a:cubicBezTo>
                    <a:pt x="16" y="43"/>
                    <a:pt x="16" y="43"/>
                    <a:pt x="17" y="43"/>
                  </a:cubicBezTo>
                  <a:cubicBezTo>
                    <a:pt x="18" y="43"/>
                    <a:pt x="19" y="42"/>
                    <a:pt x="20" y="43"/>
                  </a:cubicBezTo>
                  <a:cubicBezTo>
                    <a:pt x="19" y="45"/>
                    <a:pt x="20" y="46"/>
                    <a:pt x="21" y="46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2"/>
                    <a:pt x="20" y="42"/>
                  </a:cubicBezTo>
                  <a:cubicBezTo>
                    <a:pt x="21" y="40"/>
                    <a:pt x="22" y="39"/>
                    <a:pt x="23" y="38"/>
                  </a:cubicBezTo>
                  <a:cubicBezTo>
                    <a:pt x="24" y="38"/>
                    <a:pt x="24" y="38"/>
                    <a:pt x="23" y="37"/>
                  </a:cubicBezTo>
                  <a:cubicBezTo>
                    <a:pt x="24" y="37"/>
                    <a:pt x="24" y="37"/>
                    <a:pt x="25" y="37"/>
                  </a:cubicBezTo>
                  <a:cubicBezTo>
                    <a:pt x="24" y="35"/>
                    <a:pt x="25" y="35"/>
                    <a:pt x="25" y="34"/>
                  </a:cubicBezTo>
                  <a:cubicBezTo>
                    <a:pt x="26" y="33"/>
                    <a:pt x="27" y="33"/>
                    <a:pt x="27" y="32"/>
                  </a:cubicBezTo>
                  <a:cubicBezTo>
                    <a:pt x="28" y="32"/>
                    <a:pt x="27" y="32"/>
                    <a:pt x="27" y="31"/>
                  </a:cubicBezTo>
                  <a:cubicBezTo>
                    <a:pt x="28" y="30"/>
                    <a:pt x="29" y="30"/>
                    <a:pt x="30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2" y="29"/>
                    <a:pt x="32" y="29"/>
                  </a:cubicBezTo>
                  <a:cubicBezTo>
                    <a:pt x="32" y="28"/>
                    <a:pt x="31" y="28"/>
                    <a:pt x="31" y="27"/>
                  </a:cubicBezTo>
                  <a:cubicBezTo>
                    <a:pt x="31" y="26"/>
                    <a:pt x="32" y="26"/>
                    <a:pt x="32" y="26"/>
                  </a:cubicBezTo>
                  <a:cubicBezTo>
                    <a:pt x="32" y="25"/>
                    <a:pt x="32" y="26"/>
                    <a:pt x="32" y="25"/>
                  </a:cubicBezTo>
                  <a:cubicBezTo>
                    <a:pt x="33" y="26"/>
                    <a:pt x="34" y="23"/>
                    <a:pt x="35" y="24"/>
                  </a:cubicBezTo>
                  <a:cubicBezTo>
                    <a:pt x="35" y="25"/>
                    <a:pt x="34" y="26"/>
                    <a:pt x="33" y="28"/>
                  </a:cubicBezTo>
                  <a:cubicBezTo>
                    <a:pt x="34" y="28"/>
                    <a:pt x="34" y="27"/>
                    <a:pt x="35" y="27"/>
                  </a:cubicBezTo>
                  <a:cubicBezTo>
                    <a:pt x="35" y="28"/>
                    <a:pt x="35" y="29"/>
                    <a:pt x="35" y="29"/>
                  </a:cubicBezTo>
                  <a:cubicBezTo>
                    <a:pt x="35" y="28"/>
                    <a:pt x="36" y="29"/>
                    <a:pt x="37" y="29"/>
                  </a:cubicBezTo>
                  <a:cubicBezTo>
                    <a:pt x="37" y="28"/>
                    <a:pt x="36" y="27"/>
                    <a:pt x="37" y="27"/>
                  </a:cubicBezTo>
                  <a:cubicBezTo>
                    <a:pt x="36" y="27"/>
                    <a:pt x="36" y="26"/>
                    <a:pt x="35" y="25"/>
                  </a:cubicBezTo>
                  <a:cubicBezTo>
                    <a:pt x="36" y="23"/>
                    <a:pt x="36" y="23"/>
                    <a:pt x="35" y="21"/>
                  </a:cubicBezTo>
                  <a:cubicBezTo>
                    <a:pt x="35" y="21"/>
                    <a:pt x="35" y="21"/>
                    <a:pt x="34" y="21"/>
                  </a:cubicBezTo>
                  <a:cubicBezTo>
                    <a:pt x="34" y="20"/>
                    <a:pt x="33" y="20"/>
                    <a:pt x="33" y="19"/>
                  </a:cubicBezTo>
                  <a:cubicBezTo>
                    <a:pt x="33" y="19"/>
                    <a:pt x="33" y="18"/>
                    <a:pt x="33" y="18"/>
                  </a:cubicBezTo>
                  <a:cubicBezTo>
                    <a:pt x="32" y="17"/>
                    <a:pt x="33" y="15"/>
                    <a:pt x="31" y="15"/>
                  </a:cubicBezTo>
                  <a:cubicBezTo>
                    <a:pt x="31" y="16"/>
                    <a:pt x="32" y="17"/>
                    <a:pt x="31" y="17"/>
                  </a:cubicBezTo>
                  <a:cubicBezTo>
                    <a:pt x="31" y="16"/>
                    <a:pt x="30" y="17"/>
                    <a:pt x="30" y="16"/>
                  </a:cubicBezTo>
                  <a:cubicBezTo>
                    <a:pt x="30" y="15"/>
                    <a:pt x="30" y="14"/>
                    <a:pt x="30" y="14"/>
                  </a:cubicBezTo>
                  <a:cubicBezTo>
                    <a:pt x="28" y="14"/>
                    <a:pt x="29" y="13"/>
                    <a:pt x="27" y="13"/>
                  </a:cubicBezTo>
                  <a:cubicBezTo>
                    <a:pt x="27" y="13"/>
                    <a:pt x="27" y="12"/>
                    <a:pt x="26" y="12"/>
                  </a:cubicBezTo>
                  <a:cubicBezTo>
                    <a:pt x="26" y="12"/>
                    <a:pt x="26" y="13"/>
                    <a:pt x="25" y="13"/>
                  </a:cubicBezTo>
                  <a:cubicBezTo>
                    <a:pt x="25" y="15"/>
                    <a:pt x="24" y="17"/>
                    <a:pt x="25" y="19"/>
                  </a:cubicBezTo>
                  <a:cubicBezTo>
                    <a:pt x="24" y="19"/>
                    <a:pt x="24" y="18"/>
                    <a:pt x="23" y="19"/>
                  </a:cubicBezTo>
                  <a:cubicBezTo>
                    <a:pt x="24" y="20"/>
                    <a:pt x="24" y="19"/>
                    <a:pt x="24" y="20"/>
                  </a:cubicBezTo>
                  <a:cubicBezTo>
                    <a:pt x="24" y="20"/>
                    <a:pt x="24" y="22"/>
                    <a:pt x="23" y="23"/>
                  </a:cubicBezTo>
                  <a:cubicBezTo>
                    <a:pt x="23" y="22"/>
                    <a:pt x="23" y="21"/>
                    <a:pt x="22" y="20"/>
                  </a:cubicBezTo>
                  <a:cubicBezTo>
                    <a:pt x="22" y="19"/>
                    <a:pt x="22" y="20"/>
                    <a:pt x="21" y="20"/>
                  </a:cubicBezTo>
                  <a:cubicBezTo>
                    <a:pt x="21" y="19"/>
                    <a:pt x="21" y="20"/>
                    <a:pt x="20" y="20"/>
                  </a:cubicBezTo>
                  <a:cubicBezTo>
                    <a:pt x="20" y="19"/>
                    <a:pt x="19" y="18"/>
                    <a:pt x="18" y="18"/>
                  </a:cubicBezTo>
                  <a:cubicBezTo>
                    <a:pt x="18" y="16"/>
                    <a:pt x="17" y="17"/>
                    <a:pt x="17" y="16"/>
                  </a:cubicBezTo>
                  <a:cubicBezTo>
                    <a:pt x="18" y="16"/>
                    <a:pt x="18" y="15"/>
                    <a:pt x="18" y="15"/>
                  </a:cubicBezTo>
                  <a:cubicBezTo>
                    <a:pt x="18" y="14"/>
                    <a:pt x="19" y="13"/>
                    <a:pt x="20" y="13"/>
                  </a:cubicBezTo>
                  <a:cubicBezTo>
                    <a:pt x="20" y="12"/>
                    <a:pt x="20" y="11"/>
                    <a:pt x="22" y="11"/>
                  </a:cubicBezTo>
                  <a:cubicBezTo>
                    <a:pt x="22" y="10"/>
                    <a:pt x="21" y="10"/>
                    <a:pt x="21" y="10"/>
                  </a:cubicBezTo>
                  <a:cubicBezTo>
                    <a:pt x="23" y="9"/>
                    <a:pt x="24" y="9"/>
                    <a:pt x="25" y="9"/>
                  </a:cubicBezTo>
                  <a:cubicBezTo>
                    <a:pt x="25" y="8"/>
                    <a:pt x="25" y="7"/>
                    <a:pt x="25" y="6"/>
                  </a:cubicBezTo>
                  <a:cubicBezTo>
                    <a:pt x="25" y="5"/>
                    <a:pt x="24" y="5"/>
                    <a:pt x="24" y="5"/>
                  </a:cubicBezTo>
                  <a:cubicBezTo>
                    <a:pt x="25" y="5"/>
                    <a:pt x="26" y="5"/>
                    <a:pt x="26" y="6"/>
                  </a:cubicBezTo>
                  <a:cubicBezTo>
                    <a:pt x="27" y="5"/>
                    <a:pt x="27" y="6"/>
                    <a:pt x="28" y="6"/>
                  </a:cubicBezTo>
                  <a:cubicBezTo>
                    <a:pt x="28" y="7"/>
                    <a:pt x="29" y="6"/>
                    <a:pt x="29" y="8"/>
                  </a:cubicBezTo>
                  <a:cubicBezTo>
                    <a:pt x="29" y="10"/>
                    <a:pt x="26" y="9"/>
                    <a:pt x="26" y="11"/>
                  </a:cubicBezTo>
                  <a:cubicBezTo>
                    <a:pt x="26" y="11"/>
                    <a:pt x="27" y="11"/>
                    <a:pt x="28" y="11"/>
                  </a:cubicBezTo>
                  <a:cubicBezTo>
                    <a:pt x="30" y="12"/>
                    <a:pt x="30" y="14"/>
                    <a:pt x="32" y="14"/>
                  </a:cubicBezTo>
                  <a:cubicBezTo>
                    <a:pt x="32" y="13"/>
                    <a:pt x="33" y="13"/>
                    <a:pt x="32" y="11"/>
                  </a:cubicBezTo>
                  <a:cubicBezTo>
                    <a:pt x="32" y="10"/>
                    <a:pt x="32" y="10"/>
                    <a:pt x="32" y="9"/>
                  </a:cubicBezTo>
                  <a:cubicBezTo>
                    <a:pt x="33" y="9"/>
                    <a:pt x="33" y="10"/>
                    <a:pt x="34" y="11"/>
                  </a:cubicBezTo>
                  <a:cubicBezTo>
                    <a:pt x="34" y="10"/>
                    <a:pt x="33" y="9"/>
                    <a:pt x="34" y="9"/>
                  </a:cubicBezTo>
                  <a:cubicBezTo>
                    <a:pt x="34" y="9"/>
                    <a:pt x="35" y="8"/>
                    <a:pt x="35" y="8"/>
                  </a:cubicBezTo>
                  <a:cubicBezTo>
                    <a:pt x="34" y="8"/>
                    <a:pt x="34" y="7"/>
                    <a:pt x="34" y="7"/>
                  </a:cubicBezTo>
                  <a:cubicBezTo>
                    <a:pt x="33" y="7"/>
                    <a:pt x="32" y="6"/>
                    <a:pt x="32" y="6"/>
                  </a:cubicBezTo>
                  <a:cubicBezTo>
                    <a:pt x="32" y="6"/>
                    <a:pt x="32" y="6"/>
                    <a:pt x="32" y="5"/>
                  </a:cubicBezTo>
                  <a:cubicBezTo>
                    <a:pt x="32" y="4"/>
                    <a:pt x="31" y="4"/>
                    <a:pt x="31" y="3"/>
                  </a:cubicBezTo>
                  <a:cubicBezTo>
                    <a:pt x="31" y="3"/>
                    <a:pt x="30" y="3"/>
                    <a:pt x="29" y="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7" y="2"/>
                    <a:pt x="26" y="2"/>
                  </a:cubicBezTo>
                  <a:cubicBezTo>
                    <a:pt x="26" y="0"/>
                    <a:pt x="24" y="1"/>
                    <a:pt x="24" y="2"/>
                  </a:cubicBezTo>
                  <a:cubicBezTo>
                    <a:pt x="24" y="1"/>
                    <a:pt x="24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1"/>
                    <a:pt x="22" y="1"/>
                  </a:cubicBezTo>
                  <a:close/>
                  <a:moveTo>
                    <a:pt x="34" y="22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lose/>
                  <a:moveTo>
                    <a:pt x="3" y="42"/>
                  </a:moveTo>
                  <a:cubicBezTo>
                    <a:pt x="3" y="41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lose/>
                  <a:moveTo>
                    <a:pt x="3" y="42"/>
                  </a:moveTo>
                  <a:cubicBezTo>
                    <a:pt x="4" y="42"/>
                    <a:pt x="4" y="43"/>
                    <a:pt x="4" y="43"/>
                  </a:cubicBezTo>
                  <a:cubicBezTo>
                    <a:pt x="4" y="44"/>
                    <a:pt x="3" y="43"/>
                    <a:pt x="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0" name="Freeform 68"/>
            <p:cNvSpPr>
              <a:spLocks noEditPoints="1"/>
            </p:cNvSpPr>
            <p:nvPr/>
          </p:nvSpPr>
          <p:spPr bwMode="auto">
            <a:xfrm>
              <a:off x="3940991" y="5655525"/>
              <a:ext cx="37950" cy="31445"/>
            </a:xfrm>
            <a:custGeom>
              <a:avLst/>
              <a:gdLst>
                <a:gd name="T0" fmla="*/ 12 w 15"/>
                <a:gd name="T1" fmla="*/ 2 h 12"/>
                <a:gd name="T2" fmla="*/ 15 w 15"/>
                <a:gd name="T3" fmla="*/ 1 h 12"/>
                <a:gd name="T4" fmla="*/ 14 w 15"/>
                <a:gd name="T5" fmla="*/ 0 h 12"/>
                <a:gd name="T6" fmla="*/ 2 w 15"/>
                <a:gd name="T7" fmla="*/ 9 h 12"/>
                <a:gd name="T8" fmla="*/ 3 w 15"/>
                <a:gd name="T9" fmla="*/ 10 h 12"/>
                <a:gd name="T10" fmla="*/ 3 w 15"/>
                <a:gd name="T11" fmla="*/ 10 h 12"/>
                <a:gd name="T12" fmla="*/ 3 w 15"/>
                <a:gd name="T13" fmla="*/ 10 h 12"/>
                <a:gd name="T14" fmla="*/ 1 w 15"/>
                <a:gd name="T15" fmla="*/ 9 h 12"/>
                <a:gd name="T16" fmla="*/ 0 w 15"/>
                <a:gd name="T17" fmla="*/ 10 h 12"/>
                <a:gd name="T18" fmla="*/ 0 w 15"/>
                <a:gd name="T19" fmla="*/ 11 h 12"/>
                <a:gd name="T20" fmla="*/ 2 w 15"/>
                <a:gd name="T21" fmla="*/ 11 h 12"/>
                <a:gd name="T22" fmla="*/ 5 w 15"/>
                <a:gd name="T23" fmla="*/ 10 h 12"/>
                <a:gd name="T24" fmla="*/ 6 w 15"/>
                <a:gd name="T25" fmla="*/ 9 h 12"/>
                <a:gd name="T26" fmla="*/ 5 w 15"/>
                <a:gd name="T27" fmla="*/ 9 h 12"/>
                <a:gd name="T28" fmla="*/ 7 w 15"/>
                <a:gd name="T29" fmla="*/ 9 h 12"/>
                <a:gd name="T30" fmla="*/ 8 w 15"/>
                <a:gd name="T31" fmla="*/ 6 h 12"/>
                <a:gd name="T32" fmla="*/ 8 w 15"/>
                <a:gd name="T33" fmla="*/ 6 h 12"/>
                <a:gd name="T34" fmla="*/ 10 w 15"/>
                <a:gd name="T35" fmla="*/ 5 h 12"/>
                <a:gd name="T36" fmla="*/ 11 w 15"/>
                <a:gd name="T37" fmla="*/ 5 h 12"/>
                <a:gd name="T38" fmla="*/ 11 w 15"/>
                <a:gd name="T39" fmla="*/ 4 h 12"/>
                <a:gd name="T40" fmla="*/ 12 w 15"/>
                <a:gd name="T41" fmla="*/ 4 h 12"/>
                <a:gd name="T42" fmla="*/ 12 w 15"/>
                <a:gd name="T43" fmla="*/ 3 h 12"/>
                <a:gd name="T44" fmla="*/ 12 w 15"/>
                <a:gd name="T45" fmla="*/ 3 h 12"/>
                <a:gd name="T46" fmla="*/ 12 w 15"/>
                <a:gd name="T47" fmla="*/ 2 h 12"/>
                <a:gd name="T48" fmla="*/ 4 w 15"/>
                <a:gd name="T49" fmla="*/ 10 h 12"/>
                <a:gd name="T50" fmla="*/ 4 w 15"/>
                <a:gd name="T51" fmla="*/ 10 h 12"/>
                <a:gd name="T52" fmla="*/ 4 w 15"/>
                <a:gd name="T5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" h="12">
                  <a:moveTo>
                    <a:pt x="12" y="2"/>
                  </a:moveTo>
                  <a:cubicBezTo>
                    <a:pt x="13" y="2"/>
                    <a:pt x="15" y="2"/>
                    <a:pt x="15" y="1"/>
                  </a:cubicBezTo>
                  <a:cubicBezTo>
                    <a:pt x="15" y="0"/>
                    <a:pt x="14" y="1"/>
                    <a:pt x="14" y="0"/>
                  </a:cubicBezTo>
                  <a:cubicBezTo>
                    <a:pt x="10" y="3"/>
                    <a:pt x="6" y="5"/>
                    <a:pt x="2" y="9"/>
                  </a:cubicBezTo>
                  <a:cubicBezTo>
                    <a:pt x="2" y="9"/>
                    <a:pt x="3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3" y="11"/>
                    <a:pt x="5" y="12"/>
                    <a:pt x="5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8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5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close/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1" name="Freeform 69"/>
            <p:cNvSpPr/>
            <p:nvPr/>
          </p:nvSpPr>
          <p:spPr bwMode="auto">
            <a:xfrm>
              <a:off x="4192545" y="5812747"/>
              <a:ext cx="2169" cy="4337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2" name="Freeform 70"/>
            <p:cNvSpPr/>
            <p:nvPr/>
          </p:nvSpPr>
          <p:spPr bwMode="auto">
            <a:xfrm>
              <a:off x="4072189" y="5779134"/>
              <a:ext cx="2169" cy="2169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3" name="Freeform 71"/>
            <p:cNvSpPr/>
            <p:nvPr/>
          </p:nvSpPr>
          <p:spPr bwMode="auto">
            <a:xfrm>
              <a:off x="4030986" y="5724920"/>
              <a:ext cx="9759" cy="22770"/>
            </a:xfrm>
            <a:custGeom>
              <a:avLst/>
              <a:gdLst>
                <a:gd name="T0" fmla="*/ 3 w 4"/>
                <a:gd name="T1" fmla="*/ 5 h 9"/>
                <a:gd name="T2" fmla="*/ 3 w 4"/>
                <a:gd name="T3" fmla="*/ 2 h 9"/>
                <a:gd name="T4" fmla="*/ 2 w 4"/>
                <a:gd name="T5" fmla="*/ 1 h 9"/>
                <a:gd name="T6" fmla="*/ 2 w 4"/>
                <a:gd name="T7" fmla="*/ 0 h 9"/>
                <a:gd name="T8" fmla="*/ 1 w 4"/>
                <a:gd name="T9" fmla="*/ 0 h 9"/>
                <a:gd name="T10" fmla="*/ 0 w 4"/>
                <a:gd name="T11" fmla="*/ 4 h 9"/>
                <a:gd name="T12" fmla="*/ 2 w 4"/>
                <a:gd name="T13" fmla="*/ 4 h 9"/>
                <a:gd name="T14" fmla="*/ 0 w 4"/>
                <a:gd name="T15" fmla="*/ 5 h 9"/>
                <a:gd name="T16" fmla="*/ 1 w 4"/>
                <a:gd name="T17" fmla="*/ 8 h 9"/>
                <a:gd name="T18" fmla="*/ 0 w 4"/>
                <a:gd name="T19" fmla="*/ 9 h 9"/>
                <a:gd name="T20" fmla="*/ 3 w 4"/>
                <a:gd name="T21" fmla="*/ 8 h 9"/>
                <a:gd name="T22" fmla="*/ 4 w 4"/>
                <a:gd name="T23" fmla="*/ 6 h 9"/>
                <a:gd name="T24" fmla="*/ 3 w 4"/>
                <a:gd name="T2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9">
                  <a:moveTo>
                    <a:pt x="3" y="5"/>
                  </a:moveTo>
                  <a:cubicBezTo>
                    <a:pt x="4" y="3"/>
                    <a:pt x="2" y="3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5"/>
                    <a:pt x="1" y="6"/>
                    <a:pt x="0" y="5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ubicBezTo>
                    <a:pt x="4" y="7"/>
                    <a:pt x="3" y="7"/>
                    <a:pt x="4" y="6"/>
                  </a:cubicBezTo>
                  <a:cubicBezTo>
                    <a:pt x="4" y="5"/>
                    <a:pt x="4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4" name="Freeform 72"/>
            <p:cNvSpPr>
              <a:spLocks noEditPoints="1"/>
            </p:cNvSpPr>
            <p:nvPr/>
          </p:nvSpPr>
          <p:spPr bwMode="auto">
            <a:xfrm>
              <a:off x="4015806" y="5673959"/>
              <a:ext cx="209267" cy="195171"/>
            </a:xfrm>
            <a:custGeom>
              <a:avLst/>
              <a:gdLst>
                <a:gd name="T0" fmla="*/ 80 w 82"/>
                <a:gd name="T1" fmla="*/ 23 h 76"/>
                <a:gd name="T2" fmla="*/ 64 w 82"/>
                <a:gd name="T3" fmla="*/ 4 h 76"/>
                <a:gd name="T4" fmla="*/ 61 w 82"/>
                <a:gd name="T5" fmla="*/ 1 h 76"/>
                <a:gd name="T6" fmla="*/ 56 w 82"/>
                <a:gd name="T7" fmla="*/ 2 h 76"/>
                <a:gd name="T8" fmla="*/ 50 w 82"/>
                <a:gd name="T9" fmla="*/ 4 h 76"/>
                <a:gd name="T10" fmla="*/ 46 w 82"/>
                <a:gd name="T11" fmla="*/ 6 h 76"/>
                <a:gd name="T12" fmla="*/ 43 w 82"/>
                <a:gd name="T13" fmla="*/ 6 h 76"/>
                <a:gd name="T14" fmla="*/ 35 w 82"/>
                <a:gd name="T15" fmla="*/ 10 h 76"/>
                <a:gd name="T16" fmla="*/ 29 w 82"/>
                <a:gd name="T17" fmla="*/ 13 h 76"/>
                <a:gd name="T18" fmla="*/ 29 w 82"/>
                <a:gd name="T19" fmla="*/ 13 h 76"/>
                <a:gd name="T20" fmla="*/ 21 w 82"/>
                <a:gd name="T21" fmla="*/ 7 h 76"/>
                <a:gd name="T22" fmla="*/ 15 w 82"/>
                <a:gd name="T23" fmla="*/ 15 h 76"/>
                <a:gd name="T24" fmla="*/ 12 w 82"/>
                <a:gd name="T25" fmla="*/ 21 h 76"/>
                <a:gd name="T26" fmla="*/ 11 w 82"/>
                <a:gd name="T27" fmla="*/ 25 h 76"/>
                <a:gd name="T28" fmla="*/ 7 w 82"/>
                <a:gd name="T29" fmla="*/ 30 h 76"/>
                <a:gd name="T30" fmla="*/ 8 w 82"/>
                <a:gd name="T31" fmla="*/ 35 h 76"/>
                <a:gd name="T32" fmla="*/ 7 w 82"/>
                <a:gd name="T33" fmla="*/ 41 h 76"/>
                <a:gd name="T34" fmla="*/ 14 w 82"/>
                <a:gd name="T35" fmla="*/ 34 h 76"/>
                <a:gd name="T36" fmla="*/ 15 w 82"/>
                <a:gd name="T37" fmla="*/ 36 h 76"/>
                <a:gd name="T38" fmla="*/ 18 w 82"/>
                <a:gd name="T39" fmla="*/ 40 h 76"/>
                <a:gd name="T40" fmla="*/ 17 w 82"/>
                <a:gd name="T41" fmla="*/ 34 h 76"/>
                <a:gd name="T42" fmla="*/ 20 w 82"/>
                <a:gd name="T43" fmla="*/ 41 h 76"/>
                <a:gd name="T44" fmla="*/ 23 w 82"/>
                <a:gd name="T45" fmla="*/ 40 h 76"/>
                <a:gd name="T46" fmla="*/ 28 w 82"/>
                <a:gd name="T47" fmla="*/ 41 h 76"/>
                <a:gd name="T48" fmla="*/ 20 w 82"/>
                <a:gd name="T49" fmla="*/ 45 h 76"/>
                <a:gd name="T50" fmla="*/ 12 w 82"/>
                <a:gd name="T51" fmla="*/ 41 h 76"/>
                <a:gd name="T52" fmla="*/ 3 w 82"/>
                <a:gd name="T53" fmla="*/ 47 h 76"/>
                <a:gd name="T54" fmla="*/ 2 w 82"/>
                <a:gd name="T55" fmla="*/ 64 h 76"/>
                <a:gd name="T56" fmla="*/ 10 w 82"/>
                <a:gd name="T57" fmla="*/ 65 h 76"/>
                <a:gd name="T58" fmla="*/ 15 w 82"/>
                <a:gd name="T59" fmla="*/ 74 h 76"/>
                <a:gd name="T60" fmla="*/ 32 w 82"/>
                <a:gd name="T61" fmla="*/ 69 h 76"/>
                <a:gd name="T62" fmla="*/ 35 w 82"/>
                <a:gd name="T63" fmla="*/ 60 h 76"/>
                <a:gd name="T64" fmla="*/ 29 w 82"/>
                <a:gd name="T65" fmla="*/ 51 h 76"/>
                <a:gd name="T66" fmla="*/ 34 w 82"/>
                <a:gd name="T67" fmla="*/ 59 h 76"/>
                <a:gd name="T68" fmla="*/ 42 w 82"/>
                <a:gd name="T69" fmla="*/ 52 h 76"/>
                <a:gd name="T70" fmla="*/ 37 w 82"/>
                <a:gd name="T71" fmla="*/ 46 h 76"/>
                <a:gd name="T72" fmla="*/ 44 w 82"/>
                <a:gd name="T73" fmla="*/ 50 h 76"/>
                <a:gd name="T74" fmla="*/ 48 w 82"/>
                <a:gd name="T75" fmla="*/ 53 h 76"/>
                <a:gd name="T76" fmla="*/ 51 w 82"/>
                <a:gd name="T77" fmla="*/ 62 h 76"/>
                <a:gd name="T78" fmla="*/ 55 w 82"/>
                <a:gd name="T79" fmla="*/ 56 h 76"/>
                <a:gd name="T80" fmla="*/ 60 w 82"/>
                <a:gd name="T81" fmla="*/ 55 h 76"/>
                <a:gd name="T82" fmla="*/ 63 w 82"/>
                <a:gd name="T83" fmla="*/ 60 h 76"/>
                <a:gd name="T84" fmla="*/ 66 w 82"/>
                <a:gd name="T85" fmla="*/ 63 h 76"/>
                <a:gd name="T86" fmla="*/ 67 w 82"/>
                <a:gd name="T87" fmla="*/ 62 h 76"/>
                <a:gd name="T88" fmla="*/ 69 w 82"/>
                <a:gd name="T89" fmla="*/ 54 h 76"/>
                <a:gd name="T90" fmla="*/ 75 w 82"/>
                <a:gd name="T91" fmla="*/ 45 h 76"/>
                <a:gd name="T92" fmla="*/ 75 w 82"/>
                <a:gd name="T93" fmla="*/ 40 h 76"/>
                <a:gd name="T94" fmla="*/ 78 w 82"/>
                <a:gd name="T95" fmla="*/ 36 h 76"/>
                <a:gd name="T96" fmla="*/ 82 w 82"/>
                <a:gd name="T97" fmla="*/ 27 h 76"/>
                <a:gd name="T98" fmla="*/ 19 w 82"/>
                <a:gd name="T99" fmla="*/ 24 h 76"/>
                <a:gd name="T100" fmla="*/ 15 w 82"/>
                <a:gd name="T101" fmla="*/ 24 h 76"/>
                <a:gd name="T102" fmla="*/ 18 w 82"/>
                <a:gd name="T103" fmla="*/ 19 h 76"/>
                <a:gd name="T104" fmla="*/ 21 w 82"/>
                <a:gd name="T105" fmla="*/ 19 h 76"/>
                <a:gd name="T106" fmla="*/ 24 w 82"/>
                <a:gd name="T107" fmla="*/ 9 h 76"/>
                <a:gd name="T108" fmla="*/ 28 w 82"/>
                <a:gd name="T109" fmla="*/ 48 h 76"/>
                <a:gd name="T110" fmla="*/ 28 w 82"/>
                <a:gd name="T111" fmla="*/ 15 h 76"/>
                <a:gd name="T112" fmla="*/ 45 w 82"/>
                <a:gd name="T113" fmla="*/ 9 h 76"/>
                <a:gd name="T114" fmla="*/ 61 w 82"/>
                <a:gd name="T115" fmla="*/ 5 h 76"/>
                <a:gd name="T116" fmla="*/ 62 w 82"/>
                <a:gd name="T117" fmla="*/ 4 h 76"/>
                <a:gd name="T118" fmla="*/ 74 w 82"/>
                <a:gd name="T119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2" h="76">
                  <a:moveTo>
                    <a:pt x="82" y="27"/>
                  </a:moveTo>
                  <a:cubicBezTo>
                    <a:pt x="82" y="26"/>
                    <a:pt x="81" y="25"/>
                    <a:pt x="81" y="24"/>
                  </a:cubicBezTo>
                  <a:cubicBezTo>
                    <a:pt x="80" y="25"/>
                    <a:pt x="79" y="25"/>
                    <a:pt x="79" y="24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77" y="16"/>
                    <a:pt x="72" y="10"/>
                    <a:pt x="67" y="5"/>
                  </a:cubicBezTo>
                  <a:cubicBezTo>
                    <a:pt x="66" y="5"/>
                    <a:pt x="66" y="5"/>
                    <a:pt x="65" y="5"/>
                  </a:cubicBezTo>
                  <a:cubicBezTo>
                    <a:pt x="65" y="5"/>
                    <a:pt x="65" y="5"/>
                    <a:pt x="64" y="5"/>
                  </a:cubicBezTo>
                  <a:cubicBezTo>
                    <a:pt x="64" y="5"/>
                    <a:pt x="64" y="4"/>
                    <a:pt x="64" y="4"/>
                  </a:cubicBezTo>
                  <a:cubicBezTo>
                    <a:pt x="63" y="4"/>
                    <a:pt x="63" y="4"/>
                    <a:pt x="62" y="4"/>
                  </a:cubicBezTo>
                  <a:cubicBezTo>
                    <a:pt x="62" y="4"/>
                    <a:pt x="62" y="4"/>
                    <a:pt x="62" y="3"/>
                  </a:cubicBezTo>
                  <a:cubicBezTo>
                    <a:pt x="63" y="3"/>
                    <a:pt x="63" y="3"/>
                    <a:pt x="63" y="2"/>
                  </a:cubicBezTo>
                  <a:cubicBezTo>
                    <a:pt x="62" y="2"/>
                    <a:pt x="62" y="1"/>
                    <a:pt x="61" y="1"/>
                  </a:cubicBezTo>
                  <a:cubicBezTo>
                    <a:pt x="61" y="1"/>
                    <a:pt x="60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1"/>
                    <a:pt x="58" y="0"/>
                    <a:pt x="57" y="0"/>
                  </a:cubicBezTo>
                  <a:cubicBezTo>
                    <a:pt x="57" y="0"/>
                    <a:pt x="56" y="1"/>
                    <a:pt x="56" y="2"/>
                  </a:cubicBezTo>
                  <a:cubicBezTo>
                    <a:pt x="55" y="1"/>
                    <a:pt x="56" y="3"/>
                    <a:pt x="55" y="2"/>
                  </a:cubicBezTo>
                  <a:cubicBezTo>
                    <a:pt x="54" y="2"/>
                    <a:pt x="55" y="1"/>
                    <a:pt x="54" y="2"/>
                  </a:cubicBezTo>
                  <a:cubicBezTo>
                    <a:pt x="53" y="2"/>
                    <a:pt x="52" y="3"/>
                    <a:pt x="51" y="3"/>
                  </a:cubicBezTo>
                  <a:cubicBezTo>
                    <a:pt x="51" y="3"/>
                    <a:pt x="50" y="4"/>
                    <a:pt x="50" y="4"/>
                  </a:cubicBezTo>
                  <a:cubicBezTo>
                    <a:pt x="49" y="4"/>
                    <a:pt x="50" y="5"/>
                    <a:pt x="49" y="5"/>
                  </a:cubicBezTo>
                  <a:cubicBezTo>
                    <a:pt x="48" y="5"/>
                    <a:pt x="47" y="4"/>
                    <a:pt x="48" y="5"/>
                  </a:cubicBezTo>
                  <a:cubicBezTo>
                    <a:pt x="48" y="6"/>
                    <a:pt x="49" y="6"/>
                    <a:pt x="49" y="7"/>
                  </a:cubicBezTo>
                  <a:cubicBezTo>
                    <a:pt x="48" y="7"/>
                    <a:pt x="48" y="6"/>
                    <a:pt x="46" y="6"/>
                  </a:cubicBezTo>
                  <a:cubicBezTo>
                    <a:pt x="46" y="7"/>
                    <a:pt x="46" y="8"/>
                    <a:pt x="46" y="8"/>
                  </a:cubicBezTo>
                  <a:cubicBezTo>
                    <a:pt x="46" y="7"/>
                    <a:pt x="46" y="7"/>
                    <a:pt x="46" y="6"/>
                  </a:cubicBezTo>
                  <a:cubicBezTo>
                    <a:pt x="45" y="6"/>
                    <a:pt x="45" y="7"/>
                    <a:pt x="44" y="7"/>
                  </a:cubicBezTo>
                  <a:cubicBezTo>
                    <a:pt x="44" y="6"/>
                    <a:pt x="44" y="5"/>
                    <a:pt x="43" y="6"/>
                  </a:cubicBezTo>
                  <a:cubicBezTo>
                    <a:pt x="42" y="7"/>
                    <a:pt x="41" y="8"/>
                    <a:pt x="40" y="9"/>
                  </a:cubicBezTo>
                  <a:cubicBezTo>
                    <a:pt x="39" y="9"/>
                    <a:pt x="39" y="8"/>
                    <a:pt x="37" y="8"/>
                  </a:cubicBezTo>
                  <a:cubicBezTo>
                    <a:pt x="37" y="10"/>
                    <a:pt x="39" y="9"/>
                    <a:pt x="38" y="10"/>
                  </a:cubicBezTo>
                  <a:cubicBezTo>
                    <a:pt x="37" y="10"/>
                    <a:pt x="36" y="10"/>
                    <a:pt x="35" y="10"/>
                  </a:cubicBezTo>
                  <a:cubicBezTo>
                    <a:pt x="34" y="10"/>
                    <a:pt x="33" y="11"/>
                    <a:pt x="32" y="12"/>
                  </a:cubicBezTo>
                  <a:cubicBezTo>
                    <a:pt x="32" y="11"/>
                    <a:pt x="32" y="11"/>
                    <a:pt x="32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1" y="13"/>
                    <a:pt x="29" y="13"/>
                  </a:cubicBezTo>
                  <a:cubicBezTo>
                    <a:pt x="29" y="14"/>
                    <a:pt x="28" y="13"/>
                    <a:pt x="28" y="14"/>
                  </a:cubicBezTo>
                  <a:cubicBezTo>
                    <a:pt x="27" y="14"/>
                    <a:pt x="28" y="15"/>
                    <a:pt x="28" y="15"/>
                  </a:cubicBezTo>
                  <a:cubicBezTo>
                    <a:pt x="26" y="15"/>
                    <a:pt x="26" y="13"/>
                    <a:pt x="26" y="12"/>
                  </a:cubicBezTo>
                  <a:cubicBezTo>
                    <a:pt x="27" y="12"/>
                    <a:pt x="29" y="12"/>
                    <a:pt x="29" y="13"/>
                  </a:cubicBezTo>
                  <a:cubicBezTo>
                    <a:pt x="30" y="11"/>
                    <a:pt x="28" y="10"/>
                    <a:pt x="26" y="10"/>
                  </a:cubicBezTo>
                  <a:cubicBezTo>
                    <a:pt x="26" y="9"/>
                    <a:pt x="25" y="9"/>
                    <a:pt x="25" y="9"/>
                  </a:cubicBezTo>
                  <a:cubicBezTo>
                    <a:pt x="24" y="8"/>
                    <a:pt x="24" y="8"/>
                    <a:pt x="23" y="7"/>
                  </a:cubicBezTo>
                  <a:cubicBezTo>
                    <a:pt x="23" y="7"/>
                    <a:pt x="22" y="7"/>
                    <a:pt x="21" y="7"/>
                  </a:cubicBezTo>
                  <a:cubicBezTo>
                    <a:pt x="21" y="8"/>
                    <a:pt x="20" y="8"/>
                    <a:pt x="19" y="9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18" y="10"/>
                    <a:pt x="17" y="11"/>
                    <a:pt x="16" y="12"/>
                  </a:cubicBezTo>
                  <a:cubicBezTo>
                    <a:pt x="16" y="13"/>
                    <a:pt x="15" y="14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5"/>
                    <a:pt x="12" y="17"/>
                    <a:pt x="12" y="18"/>
                  </a:cubicBezTo>
                  <a:cubicBezTo>
                    <a:pt x="12" y="19"/>
                    <a:pt x="12" y="20"/>
                    <a:pt x="12" y="21"/>
                  </a:cubicBezTo>
                  <a:cubicBezTo>
                    <a:pt x="12" y="22"/>
                    <a:pt x="14" y="22"/>
                    <a:pt x="14" y="22"/>
                  </a:cubicBezTo>
                  <a:cubicBezTo>
                    <a:pt x="14" y="23"/>
                    <a:pt x="13" y="23"/>
                    <a:pt x="13" y="24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3" y="25"/>
                    <a:pt x="12" y="25"/>
                    <a:pt x="11" y="25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0" y="27"/>
                    <a:pt x="10" y="29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29"/>
                    <a:pt x="8" y="30"/>
                    <a:pt x="7" y="30"/>
                  </a:cubicBezTo>
                  <a:cubicBezTo>
                    <a:pt x="7" y="30"/>
                    <a:pt x="6" y="30"/>
                    <a:pt x="6" y="31"/>
                  </a:cubicBezTo>
                  <a:cubicBezTo>
                    <a:pt x="6" y="32"/>
                    <a:pt x="7" y="31"/>
                    <a:pt x="8" y="31"/>
                  </a:cubicBezTo>
                  <a:cubicBezTo>
                    <a:pt x="8" y="33"/>
                    <a:pt x="9" y="32"/>
                    <a:pt x="9" y="34"/>
                  </a:cubicBezTo>
                  <a:cubicBezTo>
                    <a:pt x="8" y="34"/>
                    <a:pt x="8" y="35"/>
                    <a:pt x="8" y="35"/>
                  </a:cubicBezTo>
                  <a:cubicBezTo>
                    <a:pt x="7" y="34"/>
                    <a:pt x="6" y="35"/>
                    <a:pt x="4" y="35"/>
                  </a:cubicBezTo>
                  <a:cubicBezTo>
                    <a:pt x="4" y="36"/>
                    <a:pt x="5" y="38"/>
                    <a:pt x="4" y="38"/>
                  </a:cubicBezTo>
                  <a:cubicBezTo>
                    <a:pt x="4" y="39"/>
                    <a:pt x="5" y="39"/>
                    <a:pt x="4" y="40"/>
                  </a:cubicBezTo>
                  <a:cubicBezTo>
                    <a:pt x="6" y="40"/>
                    <a:pt x="6" y="41"/>
                    <a:pt x="7" y="41"/>
                  </a:cubicBezTo>
                  <a:cubicBezTo>
                    <a:pt x="7" y="40"/>
                    <a:pt x="8" y="40"/>
                    <a:pt x="8" y="41"/>
                  </a:cubicBezTo>
                  <a:cubicBezTo>
                    <a:pt x="9" y="40"/>
                    <a:pt x="10" y="39"/>
                    <a:pt x="10" y="37"/>
                  </a:cubicBezTo>
                  <a:cubicBezTo>
                    <a:pt x="11" y="37"/>
                    <a:pt x="10" y="35"/>
                    <a:pt x="12" y="35"/>
                  </a:cubicBezTo>
                  <a:cubicBezTo>
                    <a:pt x="13" y="35"/>
                    <a:pt x="13" y="35"/>
                    <a:pt x="14" y="34"/>
                  </a:cubicBezTo>
                  <a:cubicBezTo>
                    <a:pt x="13" y="36"/>
                    <a:pt x="14" y="37"/>
                    <a:pt x="14" y="39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6"/>
                    <a:pt x="14" y="35"/>
                    <a:pt x="15" y="35"/>
                  </a:cubicBezTo>
                  <a:cubicBezTo>
                    <a:pt x="15" y="35"/>
                    <a:pt x="15" y="35"/>
                    <a:pt x="15" y="36"/>
                  </a:cubicBezTo>
                  <a:cubicBezTo>
                    <a:pt x="15" y="36"/>
                    <a:pt x="15" y="36"/>
                    <a:pt x="15" y="37"/>
                  </a:cubicBezTo>
                  <a:cubicBezTo>
                    <a:pt x="17" y="37"/>
                    <a:pt x="17" y="37"/>
                    <a:pt x="18" y="38"/>
                  </a:cubicBezTo>
                  <a:cubicBezTo>
                    <a:pt x="18" y="39"/>
                    <a:pt x="17" y="39"/>
                    <a:pt x="16" y="39"/>
                  </a:cubicBezTo>
                  <a:cubicBezTo>
                    <a:pt x="16" y="40"/>
                    <a:pt x="17" y="40"/>
                    <a:pt x="18" y="40"/>
                  </a:cubicBezTo>
                  <a:cubicBezTo>
                    <a:pt x="17" y="39"/>
                    <a:pt x="18" y="39"/>
                    <a:pt x="19" y="38"/>
                  </a:cubicBezTo>
                  <a:cubicBezTo>
                    <a:pt x="19" y="38"/>
                    <a:pt x="18" y="38"/>
                    <a:pt x="18" y="38"/>
                  </a:cubicBezTo>
                  <a:cubicBezTo>
                    <a:pt x="19" y="37"/>
                    <a:pt x="19" y="38"/>
                    <a:pt x="19" y="38"/>
                  </a:cubicBezTo>
                  <a:cubicBezTo>
                    <a:pt x="19" y="36"/>
                    <a:pt x="16" y="36"/>
                    <a:pt x="17" y="34"/>
                  </a:cubicBezTo>
                  <a:cubicBezTo>
                    <a:pt x="17" y="35"/>
                    <a:pt x="19" y="36"/>
                    <a:pt x="19" y="37"/>
                  </a:cubicBezTo>
                  <a:cubicBezTo>
                    <a:pt x="20" y="37"/>
                    <a:pt x="20" y="38"/>
                    <a:pt x="20" y="38"/>
                  </a:cubicBezTo>
                  <a:cubicBezTo>
                    <a:pt x="20" y="38"/>
                    <a:pt x="20" y="38"/>
                    <a:pt x="20" y="39"/>
                  </a:cubicBezTo>
                  <a:cubicBezTo>
                    <a:pt x="20" y="39"/>
                    <a:pt x="20" y="40"/>
                    <a:pt x="20" y="41"/>
                  </a:cubicBezTo>
                  <a:cubicBezTo>
                    <a:pt x="21" y="41"/>
                    <a:pt x="21" y="41"/>
                    <a:pt x="22" y="41"/>
                  </a:cubicBezTo>
                  <a:cubicBezTo>
                    <a:pt x="22" y="40"/>
                    <a:pt x="22" y="39"/>
                    <a:pt x="22" y="38"/>
                  </a:cubicBezTo>
                  <a:cubicBezTo>
                    <a:pt x="22" y="38"/>
                    <a:pt x="23" y="38"/>
                    <a:pt x="23" y="38"/>
                  </a:cubicBezTo>
                  <a:cubicBezTo>
                    <a:pt x="23" y="39"/>
                    <a:pt x="23" y="39"/>
                    <a:pt x="23" y="40"/>
                  </a:cubicBezTo>
                  <a:cubicBezTo>
                    <a:pt x="23" y="40"/>
                    <a:pt x="23" y="40"/>
                    <a:pt x="23" y="41"/>
                  </a:cubicBezTo>
                  <a:cubicBezTo>
                    <a:pt x="24" y="41"/>
                    <a:pt x="26" y="41"/>
                    <a:pt x="26" y="41"/>
                  </a:cubicBezTo>
                  <a:cubicBezTo>
                    <a:pt x="27" y="41"/>
                    <a:pt x="26" y="42"/>
                    <a:pt x="27" y="42"/>
                  </a:cubicBezTo>
                  <a:cubicBezTo>
                    <a:pt x="28" y="42"/>
                    <a:pt x="27" y="40"/>
                    <a:pt x="28" y="41"/>
                  </a:cubicBezTo>
                  <a:cubicBezTo>
                    <a:pt x="28" y="41"/>
                    <a:pt x="28" y="42"/>
                    <a:pt x="28" y="42"/>
                  </a:cubicBezTo>
                  <a:cubicBezTo>
                    <a:pt x="27" y="43"/>
                    <a:pt x="28" y="45"/>
                    <a:pt x="27" y="45"/>
                  </a:cubicBezTo>
                  <a:cubicBezTo>
                    <a:pt x="25" y="44"/>
                    <a:pt x="23" y="44"/>
                    <a:pt x="21" y="44"/>
                  </a:cubicBezTo>
                  <a:cubicBezTo>
                    <a:pt x="20" y="44"/>
                    <a:pt x="20" y="45"/>
                    <a:pt x="20" y="45"/>
                  </a:cubicBezTo>
                  <a:cubicBezTo>
                    <a:pt x="19" y="44"/>
                    <a:pt x="16" y="44"/>
                    <a:pt x="15" y="43"/>
                  </a:cubicBezTo>
                  <a:cubicBezTo>
                    <a:pt x="16" y="42"/>
                    <a:pt x="15" y="42"/>
                    <a:pt x="15" y="41"/>
                  </a:cubicBezTo>
                  <a:cubicBezTo>
                    <a:pt x="16" y="41"/>
                    <a:pt x="16" y="40"/>
                    <a:pt x="15" y="40"/>
                  </a:cubicBezTo>
                  <a:cubicBezTo>
                    <a:pt x="14" y="40"/>
                    <a:pt x="13" y="40"/>
                    <a:pt x="12" y="41"/>
                  </a:cubicBezTo>
                  <a:cubicBezTo>
                    <a:pt x="10" y="41"/>
                    <a:pt x="8" y="41"/>
                    <a:pt x="7" y="42"/>
                  </a:cubicBezTo>
                  <a:cubicBezTo>
                    <a:pt x="7" y="41"/>
                    <a:pt x="7" y="41"/>
                    <a:pt x="6" y="41"/>
                  </a:cubicBezTo>
                  <a:cubicBezTo>
                    <a:pt x="6" y="42"/>
                    <a:pt x="5" y="42"/>
                    <a:pt x="4" y="43"/>
                  </a:cubicBezTo>
                  <a:cubicBezTo>
                    <a:pt x="4" y="44"/>
                    <a:pt x="4" y="46"/>
                    <a:pt x="3" y="47"/>
                  </a:cubicBezTo>
                  <a:cubicBezTo>
                    <a:pt x="3" y="48"/>
                    <a:pt x="2" y="48"/>
                    <a:pt x="1" y="49"/>
                  </a:cubicBezTo>
                  <a:cubicBezTo>
                    <a:pt x="1" y="51"/>
                    <a:pt x="1" y="52"/>
                    <a:pt x="0" y="53"/>
                  </a:cubicBezTo>
                  <a:cubicBezTo>
                    <a:pt x="0" y="55"/>
                    <a:pt x="0" y="57"/>
                    <a:pt x="0" y="60"/>
                  </a:cubicBezTo>
                  <a:cubicBezTo>
                    <a:pt x="1" y="61"/>
                    <a:pt x="2" y="62"/>
                    <a:pt x="2" y="64"/>
                  </a:cubicBezTo>
                  <a:cubicBezTo>
                    <a:pt x="3" y="64"/>
                    <a:pt x="4" y="65"/>
                    <a:pt x="5" y="66"/>
                  </a:cubicBezTo>
                  <a:cubicBezTo>
                    <a:pt x="6" y="65"/>
                    <a:pt x="7" y="65"/>
                    <a:pt x="8" y="65"/>
                  </a:cubicBezTo>
                  <a:cubicBezTo>
                    <a:pt x="9" y="65"/>
                    <a:pt x="9" y="64"/>
                    <a:pt x="10" y="64"/>
                  </a:cubicBezTo>
                  <a:cubicBezTo>
                    <a:pt x="10" y="64"/>
                    <a:pt x="10" y="65"/>
                    <a:pt x="10" y="65"/>
                  </a:cubicBezTo>
                  <a:cubicBezTo>
                    <a:pt x="11" y="65"/>
                    <a:pt x="12" y="66"/>
                    <a:pt x="13" y="66"/>
                  </a:cubicBezTo>
                  <a:cubicBezTo>
                    <a:pt x="13" y="65"/>
                    <a:pt x="13" y="65"/>
                    <a:pt x="14" y="65"/>
                  </a:cubicBezTo>
                  <a:cubicBezTo>
                    <a:pt x="14" y="67"/>
                    <a:pt x="14" y="68"/>
                    <a:pt x="14" y="70"/>
                  </a:cubicBezTo>
                  <a:cubicBezTo>
                    <a:pt x="14" y="71"/>
                    <a:pt x="15" y="73"/>
                    <a:pt x="15" y="74"/>
                  </a:cubicBezTo>
                  <a:cubicBezTo>
                    <a:pt x="15" y="75"/>
                    <a:pt x="15" y="75"/>
                    <a:pt x="16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75"/>
                    <a:pt x="31" y="74"/>
                    <a:pt x="31" y="73"/>
                  </a:cubicBezTo>
                  <a:cubicBezTo>
                    <a:pt x="32" y="72"/>
                    <a:pt x="32" y="71"/>
                    <a:pt x="32" y="69"/>
                  </a:cubicBezTo>
                  <a:cubicBezTo>
                    <a:pt x="33" y="69"/>
                    <a:pt x="33" y="68"/>
                    <a:pt x="34" y="68"/>
                  </a:cubicBezTo>
                  <a:cubicBezTo>
                    <a:pt x="35" y="66"/>
                    <a:pt x="36" y="64"/>
                    <a:pt x="37" y="62"/>
                  </a:cubicBezTo>
                  <a:cubicBezTo>
                    <a:pt x="37" y="61"/>
                    <a:pt x="38" y="60"/>
                    <a:pt x="37" y="59"/>
                  </a:cubicBezTo>
                  <a:cubicBezTo>
                    <a:pt x="36" y="59"/>
                    <a:pt x="36" y="60"/>
                    <a:pt x="35" y="60"/>
                  </a:cubicBezTo>
                  <a:cubicBezTo>
                    <a:pt x="34" y="60"/>
                    <a:pt x="34" y="60"/>
                    <a:pt x="33" y="60"/>
                  </a:cubicBezTo>
                  <a:cubicBezTo>
                    <a:pt x="33" y="58"/>
                    <a:pt x="32" y="57"/>
                    <a:pt x="31" y="56"/>
                  </a:cubicBezTo>
                  <a:cubicBezTo>
                    <a:pt x="31" y="55"/>
                    <a:pt x="30" y="55"/>
                    <a:pt x="30" y="53"/>
                  </a:cubicBezTo>
                  <a:cubicBezTo>
                    <a:pt x="30" y="52"/>
                    <a:pt x="29" y="52"/>
                    <a:pt x="29" y="51"/>
                  </a:cubicBezTo>
                  <a:cubicBezTo>
                    <a:pt x="29" y="50"/>
                    <a:pt x="28" y="49"/>
                    <a:pt x="29" y="49"/>
                  </a:cubicBezTo>
                  <a:cubicBezTo>
                    <a:pt x="29" y="49"/>
                    <a:pt x="30" y="51"/>
                    <a:pt x="30" y="51"/>
                  </a:cubicBezTo>
                  <a:cubicBezTo>
                    <a:pt x="30" y="53"/>
                    <a:pt x="31" y="54"/>
                    <a:pt x="32" y="55"/>
                  </a:cubicBezTo>
                  <a:cubicBezTo>
                    <a:pt x="33" y="56"/>
                    <a:pt x="33" y="58"/>
                    <a:pt x="34" y="59"/>
                  </a:cubicBezTo>
                  <a:cubicBezTo>
                    <a:pt x="35" y="59"/>
                    <a:pt x="36" y="57"/>
                    <a:pt x="38" y="57"/>
                  </a:cubicBezTo>
                  <a:cubicBezTo>
                    <a:pt x="39" y="57"/>
                    <a:pt x="38" y="56"/>
                    <a:pt x="39" y="56"/>
                  </a:cubicBezTo>
                  <a:cubicBezTo>
                    <a:pt x="40" y="56"/>
                    <a:pt x="40" y="55"/>
                    <a:pt x="41" y="54"/>
                  </a:cubicBezTo>
                  <a:cubicBezTo>
                    <a:pt x="41" y="53"/>
                    <a:pt x="42" y="53"/>
                    <a:pt x="42" y="52"/>
                  </a:cubicBezTo>
                  <a:cubicBezTo>
                    <a:pt x="42" y="51"/>
                    <a:pt x="40" y="51"/>
                    <a:pt x="40" y="50"/>
                  </a:cubicBezTo>
                  <a:cubicBezTo>
                    <a:pt x="40" y="49"/>
                    <a:pt x="39" y="50"/>
                    <a:pt x="39" y="50"/>
                  </a:cubicBezTo>
                  <a:cubicBezTo>
                    <a:pt x="38" y="49"/>
                    <a:pt x="38" y="49"/>
                    <a:pt x="38" y="47"/>
                  </a:cubicBezTo>
                  <a:cubicBezTo>
                    <a:pt x="37" y="47"/>
                    <a:pt x="37" y="47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9" y="47"/>
                    <a:pt x="38" y="50"/>
                    <a:pt x="41" y="49"/>
                  </a:cubicBezTo>
                  <a:cubicBezTo>
                    <a:pt x="41" y="50"/>
                    <a:pt x="41" y="50"/>
                    <a:pt x="41" y="51"/>
                  </a:cubicBezTo>
                  <a:cubicBezTo>
                    <a:pt x="42" y="51"/>
                    <a:pt x="42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6" y="50"/>
                    <a:pt x="46" y="51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3"/>
                    <a:pt x="48" y="53"/>
                    <a:pt x="48" y="53"/>
                  </a:cubicBezTo>
                  <a:cubicBezTo>
                    <a:pt x="48" y="54"/>
                    <a:pt x="49" y="54"/>
                    <a:pt x="48" y="55"/>
                  </a:cubicBezTo>
                  <a:cubicBezTo>
                    <a:pt x="49" y="56"/>
                    <a:pt x="49" y="57"/>
                    <a:pt x="50" y="59"/>
                  </a:cubicBezTo>
                  <a:cubicBezTo>
                    <a:pt x="50" y="59"/>
                    <a:pt x="51" y="60"/>
                    <a:pt x="51" y="61"/>
                  </a:cubicBezTo>
                  <a:cubicBezTo>
                    <a:pt x="51" y="61"/>
                    <a:pt x="51" y="62"/>
                    <a:pt x="51" y="62"/>
                  </a:cubicBezTo>
                  <a:cubicBezTo>
                    <a:pt x="51" y="63"/>
                    <a:pt x="52" y="62"/>
                    <a:pt x="53" y="62"/>
                  </a:cubicBezTo>
                  <a:cubicBezTo>
                    <a:pt x="53" y="61"/>
                    <a:pt x="54" y="60"/>
                    <a:pt x="54" y="57"/>
                  </a:cubicBezTo>
                  <a:cubicBezTo>
                    <a:pt x="54" y="57"/>
                    <a:pt x="54" y="57"/>
                    <a:pt x="55" y="57"/>
                  </a:cubicBezTo>
                  <a:cubicBezTo>
                    <a:pt x="55" y="57"/>
                    <a:pt x="55" y="56"/>
                    <a:pt x="55" y="56"/>
                  </a:cubicBezTo>
                  <a:cubicBezTo>
                    <a:pt x="55" y="57"/>
                    <a:pt x="55" y="55"/>
                    <a:pt x="56" y="56"/>
                  </a:cubicBezTo>
                  <a:cubicBezTo>
                    <a:pt x="56" y="54"/>
                    <a:pt x="57" y="54"/>
                    <a:pt x="57" y="53"/>
                  </a:cubicBezTo>
                  <a:cubicBezTo>
                    <a:pt x="57" y="53"/>
                    <a:pt x="58" y="52"/>
                    <a:pt x="59" y="52"/>
                  </a:cubicBezTo>
                  <a:cubicBezTo>
                    <a:pt x="60" y="53"/>
                    <a:pt x="60" y="54"/>
                    <a:pt x="60" y="55"/>
                  </a:cubicBezTo>
                  <a:cubicBezTo>
                    <a:pt x="60" y="55"/>
                    <a:pt x="60" y="55"/>
                    <a:pt x="60" y="56"/>
                  </a:cubicBezTo>
                  <a:cubicBezTo>
                    <a:pt x="60" y="57"/>
                    <a:pt x="62" y="56"/>
                    <a:pt x="63" y="57"/>
                  </a:cubicBezTo>
                  <a:cubicBezTo>
                    <a:pt x="62" y="58"/>
                    <a:pt x="63" y="58"/>
                    <a:pt x="62" y="59"/>
                  </a:cubicBezTo>
                  <a:cubicBezTo>
                    <a:pt x="63" y="59"/>
                    <a:pt x="63" y="59"/>
                    <a:pt x="63" y="60"/>
                  </a:cubicBezTo>
                  <a:cubicBezTo>
                    <a:pt x="63" y="61"/>
                    <a:pt x="63" y="61"/>
                    <a:pt x="63" y="62"/>
                  </a:cubicBezTo>
                  <a:cubicBezTo>
                    <a:pt x="63" y="62"/>
                    <a:pt x="64" y="63"/>
                    <a:pt x="63" y="64"/>
                  </a:cubicBezTo>
                  <a:cubicBezTo>
                    <a:pt x="65" y="65"/>
                    <a:pt x="66" y="66"/>
                    <a:pt x="67" y="67"/>
                  </a:cubicBezTo>
                  <a:cubicBezTo>
                    <a:pt x="67" y="65"/>
                    <a:pt x="66" y="65"/>
                    <a:pt x="66" y="63"/>
                  </a:cubicBezTo>
                  <a:cubicBezTo>
                    <a:pt x="65" y="63"/>
                    <a:pt x="64" y="62"/>
                    <a:pt x="64" y="61"/>
                  </a:cubicBezTo>
                  <a:cubicBezTo>
                    <a:pt x="64" y="60"/>
                    <a:pt x="64" y="59"/>
                    <a:pt x="65" y="59"/>
                  </a:cubicBezTo>
                  <a:cubicBezTo>
                    <a:pt x="65" y="60"/>
                    <a:pt x="65" y="61"/>
                    <a:pt x="66" y="61"/>
                  </a:cubicBezTo>
                  <a:cubicBezTo>
                    <a:pt x="67" y="61"/>
                    <a:pt x="67" y="61"/>
                    <a:pt x="67" y="62"/>
                  </a:cubicBezTo>
                  <a:cubicBezTo>
                    <a:pt x="69" y="62"/>
                    <a:pt x="70" y="59"/>
                    <a:pt x="69" y="56"/>
                  </a:cubicBezTo>
                  <a:cubicBezTo>
                    <a:pt x="69" y="56"/>
                    <a:pt x="68" y="56"/>
                    <a:pt x="68" y="55"/>
                  </a:cubicBezTo>
                  <a:cubicBezTo>
                    <a:pt x="68" y="54"/>
                    <a:pt x="67" y="54"/>
                    <a:pt x="68" y="53"/>
                  </a:cubicBezTo>
                  <a:cubicBezTo>
                    <a:pt x="68" y="53"/>
                    <a:pt x="68" y="54"/>
                    <a:pt x="69" y="54"/>
                  </a:cubicBezTo>
                  <a:cubicBezTo>
                    <a:pt x="69" y="53"/>
                    <a:pt x="71" y="53"/>
                    <a:pt x="72" y="53"/>
                  </a:cubicBezTo>
                  <a:cubicBezTo>
                    <a:pt x="73" y="52"/>
                    <a:pt x="74" y="51"/>
                    <a:pt x="74" y="49"/>
                  </a:cubicBezTo>
                  <a:cubicBezTo>
                    <a:pt x="74" y="49"/>
                    <a:pt x="74" y="48"/>
                    <a:pt x="75" y="48"/>
                  </a:cubicBezTo>
                  <a:cubicBezTo>
                    <a:pt x="75" y="47"/>
                    <a:pt x="75" y="45"/>
                    <a:pt x="75" y="45"/>
                  </a:cubicBezTo>
                  <a:cubicBezTo>
                    <a:pt x="75" y="44"/>
                    <a:pt x="75" y="44"/>
                    <a:pt x="75" y="43"/>
                  </a:cubicBezTo>
                  <a:cubicBezTo>
                    <a:pt x="74" y="43"/>
                    <a:pt x="74" y="42"/>
                    <a:pt x="74" y="42"/>
                  </a:cubicBezTo>
                  <a:cubicBezTo>
                    <a:pt x="74" y="41"/>
                    <a:pt x="74" y="41"/>
                    <a:pt x="74" y="40"/>
                  </a:cubicBezTo>
                  <a:cubicBezTo>
                    <a:pt x="74" y="40"/>
                    <a:pt x="75" y="40"/>
                    <a:pt x="75" y="40"/>
                  </a:cubicBezTo>
                  <a:cubicBezTo>
                    <a:pt x="75" y="39"/>
                    <a:pt x="74" y="38"/>
                    <a:pt x="75" y="38"/>
                  </a:cubicBezTo>
                  <a:cubicBezTo>
                    <a:pt x="75" y="39"/>
                    <a:pt x="76" y="39"/>
                    <a:pt x="77" y="40"/>
                  </a:cubicBezTo>
                  <a:cubicBezTo>
                    <a:pt x="76" y="41"/>
                    <a:pt x="77" y="42"/>
                    <a:pt x="78" y="42"/>
                  </a:cubicBezTo>
                  <a:cubicBezTo>
                    <a:pt x="79" y="41"/>
                    <a:pt x="78" y="38"/>
                    <a:pt x="78" y="36"/>
                  </a:cubicBezTo>
                  <a:cubicBezTo>
                    <a:pt x="79" y="35"/>
                    <a:pt x="80" y="35"/>
                    <a:pt x="80" y="35"/>
                  </a:cubicBezTo>
                  <a:cubicBezTo>
                    <a:pt x="81" y="34"/>
                    <a:pt x="81" y="32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0"/>
                    <a:pt x="82" y="28"/>
                    <a:pt x="82" y="27"/>
                  </a:cubicBezTo>
                  <a:close/>
                  <a:moveTo>
                    <a:pt x="21" y="19"/>
                  </a:moveTo>
                  <a:cubicBezTo>
                    <a:pt x="21" y="20"/>
                    <a:pt x="21" y="21"/>
                    <a:pt x="21" y="22"/>
                  </a:cubicBezTo>
                  <a:cubicBezTo>
                    <a:pt x="21" y="22"/>
                    <a:pt x="21" y="20"/>
                    <a:pt x="20" y="21"/>
                  </a:cubicBezTo>
                  <a:cubicBezTo>
                    <a:pt x="20" y="21"/>
                    <a:pt x="20" y="23"/>
                    <a:pt x="19" y="24"/>
                  </a:cubicBezTo>
                  <a:cubicBezTo>
                    <a:pt x="19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6" y="25"/>
                    <a:pt x="15" y="24"/>
                    <a:pt x="15" y="25"/>
                  </a:cubicBezTo>
                  <a:cubicBezTo>
                    <a:pt x="15" y="25"/>
                    <a:pt x="15" y="24"/>
                    <a:pt x="15" y="24"/>
                  </a:cubicBezTo>
                  <a:cubicBezTo>
                    <a:pt x="15" y="23"/>
                    <a:pt x="15" y="22"/>
                    <a:pt x="15" y="21"/>
                  </a:cubicBezTo>
                  <a:cubicBezTo>
                    <a:pt x="16" y="21"/>
                    <a:pt x="15" y="25"/>
                    <a:pt x="17" y="24"/>
                  </a:cubicBezTo>
                  <a:cubicBezTo>
                    <a:pt x="18" y="23"/>
                    <a:pt x="18" y="21"/>
                    <a:pt x="19" y="20"/>
                  </a:cubicBezTo>
                  <a:cubicBezTo>
                    <a:pt x="19" y="20"/>
                    <a:pt x="18" y="19"/>
                    <a:pt x="18" y="19"/>
                  </a:cubicBezTo>
                  <a:cubicBezTo>
                    <a:pt x="18" y="16"/>
                    <a:pt x="20" y="15"/>
                    <a:pt x="21" y="13"/>
                  </a:cubicBezTo>
                  <a:cubicBezTo>
                    <a:pt x="21" y="13"/>
                    <a:pt x="21" y="13"/>
                    <a:pt x="21" y="14"/>
                  </a:cubicBezTo>
                  <a:cubicBezTo>
                    <a:pt x="21" y="16"/>
                    <a:pt x="19" y="15"/>
                    <a:pt x="19" y="18"/>
                  </a:cubicBezTo>
                  <a:cubicBezTo>
                    <a:pt x="20" y="18"/>
                    <a:pt x="21" y="19"/>
                    <a:pt x="21" y="19"/>
                  </a:cubicBezTo>
                  <a:close/>
                  <a:moveTo>
                    <a:pt x="22" y="20"/>
                  </a:moveTo>
                  <a:cubicBezTo>
                    <a:pt x="22" y="19"/>
                    <a:pt x="23" y="19"/>
                    <a:pt x="23" y="19"/>
                  </a:cubicBezTo>
                  <a:cubicBezTo>
                    <a:pt x="23" y="20"/>
                    <a:pt x="23" y="20"/>
                    <a:pt x="22" y="20"/>
                  </a:cubicBezTo>
                  <a:close/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  <a:moveTo>
                    <a:pt x="28" y="48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9"/>
                    <a:pt x="28" y="48"/>
                  </a:cubicBezTo>
                  <a:close/>
                  <a:moveTo>
                    <a:pt x="28" y="15"/>
                  </a:moveTo>
                  <a:cubicBezTo>
                    <a:pt x="28" y="14"/>
                    <a:pt x="29" y="14"/>
                    <a:pt x="29" y="14"/>
                  </a:cubicBezTo>
                  <a:cubicBezTo>
                    <a:pt x="29" y="14"/>
                    <a:pt x="28" y="15"/>
                    <a:pt x="28" y="15"/>
                  </a:cubicBezTo>
                  <a:close/>
                  <a:moveTo>
                    <a:pt x="45" y="9"/>
                  </a:moveTo>
                  <a:cubicBezTo>
                    <a:pt x="44" y="9"/>
                    <a:pt x="45" y="8"/>
                    <a:pt x="45" y="9"/>
                  </a:cubicBezTo>
                  <a:cubicBezTo>
                    <a:pt x="45" y="10"/>
                    <a:pt x="46" y="9"/>
                    <a:pt x="46" y="10"/>
                  </a:cubicBezTo>
                  <a:cubicBezTo>
                    <a:pt x="45" y="10"/>
                    <a:pt x="45" y="10"/>
                    <a:pt x="45" y="9"/>
                  </a:cubicBezTo>
                  <a:close/>
                  <a:moveTo>
                    <a:pt x="60" y="5"/>
                  </a:moveTo>
                  <a:cubicBezTo>
                    <a:pt x="60" y="5"/>
                    <a:pt x="60" y="5"/>
                    <a:pt x="60" y="5"/>
                  </a:cubicBezTo>
                  <a:cubicBezTo>
                    <a:pt x="61" y="5"/>
                    <a:pt x="60" y="5"/>
                    <a:pt x="60" y="5"/>
                  </a:cubicBezTo>
                  <a:close/>
                  <a:moveTo>
                    <a:pt x="61" y="5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lose/>
                  <a:moveTo>
                    <a:pt x="62" y="4"/>
                  </a:moveTo>
                  <a:cubicBezTo>
                    <a:pt x="61" y="4"/>
                    <a:pt x="62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lose/>
                  <a:moveTo>
                    <a:pt x="72" y="39"/>
                  </a:moveTo>
                  <a:cubicBezTo>
                    <a:pt x="72" y="38"/>
                    <a:pt x="73" y="38"/>
                    <a:pt x="74" y="38"/>
                  </a:cubicBezTo>
                  <a:cubicBezTo>
                    <a:pt x="74" y="38"/>
                    <a:pt x="73" y="39"/>
                    <a:pt x="74" y="39"/>
                  </a:cubicBezTo>
                  <a:cubicBezTo>
                    <a:pt x="73" y="40"/>
                    <a:pt x="73" y="39"/>
                    <a:pt x="7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5" name="Freeform 73"/>
            <p:cNvSpPr/>
            <p:nvPr/>
          </p:nvSpPr>
          <p:spPr bwMode="auto">
            <a:xfrm>
              <a:off x="4228326" y="5756364"/>
              <a:ext cx="4337" cy="9759"/>
            </a:xfrm>
            <a:custGeom>
              <a:avLst/>
              <a:gdLst>
                <a:gd name="T0" fmla="*/ 1 w 2"/>
                <a:gd name="T1" fmla="*/ 3 h 4"/>
                <a:gd name="T2" fmla="*/ 2 w 2"/>
                <a:gd name="T3" fmla="*/ 4 h 4"/>
                <a:gd name="T4" fmla="*/ 2 w 2"/>
                <a:gd name="T5" fmla="*/ 3 h 4"/>
                <a:gd name="T6" fmla="*/ 1 w 2"/>
                <a:gd name="T7" fmla="*/ 1 h 4"/>
                <a:gd name="T8" fmla="*/ 0 w 2"/>
                <a:gd name="T9" fmla="*/ 0 h 4"/>
                <a:gd name="T10" fmla="*/ 0 w 2"/>
                <a:gd name="T11" fmla="*/ 2 h 4"/>
                <a:gd name="T12" fmla="*/ 0 w 2"/>
                <a:gd name="T13" fmla="*/ 3 h 4"/>
                <a:gd name="T14" fmla="*/ 0 w 2"/>
                <a:gd name="T15" fmla="*/ 3 h 4"/>
                <a:gd name="T16" fmla="*/ 1 w 2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1" y="3"/>
                  </a:moveTo>
                  <a:cubicBezTo>
                    <a:pt x="2" y="3"/>
                    <a:pt x="1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6" name="Freeform 74"/>
            <p:cNvSpPr/>
            <p:nvPr/>
          </p:nvSpPr>
          <p:spPr bwMode="auto">
            <a:xfrm>
              <a:off x="4213146" y="5820337"/>
              <a:ext cx="9759" cy="9759"/>
            </a:xfrm>
            <a:custGeom>
              <a:avLst/>
              <a:gdLst>
                <a:gd name="T0" fmla="*/ 0 w 4"/>
                <a:gd name="T1" fmla="*/ 3 h 4"/>
                <a:gd name="T2" fmla="*/ 1 w 4"/>
                <a:gd name="T3" fmla="*/ 3 h 4"/>
                <a:gd name="T4" fmla="*/ 1 w 4"/>
                <a:gd name="T5" fmla="*/ 4 h 4"/>
                <a:gd name="T6" fmla="*/ 4 w 4"/>
                <a:gd name="T7" fmla="*/ 3 h 4"/>
                <a:gd name="T8" fmla="*/ 2 w 4"/>
                <a:gd name="T9" fmla="*/ 2 h 4"/>
                <a:gd name="T10" fmla="*/ 1 w 4"/>
                <a:gd name="T11" fmla="*/ 0 h 4"/>
                <a:gd name="T12" fmla="*/ 1 w 4"/>
                <a:gd name="T13" fmla="*/ 2 h 4"/>
                <a:gd name="T14" fmla="*/ 0 w 4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0" y="4"/>
                    <a:pt x="0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3"/>
                    <a:pt x="4" y="3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7" name="Freeform 75"/>
            <p:cNvSpPr/>
            <p:nvPr/>
          </p:nvSpPr>
          <p:spPr bwMode="auto">
            <a:xfrm>
              <a:off x="4204472" y="5845275"/>
              <a:ext cx="10843" cy="13011"/>
            </a:xfrm>
            <a:custGeom>
              <a:avLst/>
              <a:gdLst>
                <a:gd name="T0" fmla="*/ 4 w 4"/>
                <a:gd name="T1" fmla="*/ 1 h 5"/>
                <a:gd name="T2" fmla="*/ 2 w 4"/>
                <a:gd name="T3" fmla="*/ 0 h 5"/>
                <a:gd name="T4" fmla="*/ 2 w 4"/>
                <a:gd name="T5" fmla="*/ 5 h 5"/>
                <a:gd name="T6" fmla="*/ 2 w 4"/>
                <a:gd name="T7" fmla="*/ 3 h 5"/>
                <a:gd name="T8" fmla="*/ 3 w 4"/>
                <a:gd name="T9" fmla="*/ 4 h 5"/>
                <a:gd name="T10" fmla="*/ 3 w 4"/>
                <a:gd name="T11" fmla="*/ 1 h 5"/>
                <a:gd name="T12" fmla="*/ 4 w 4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4" y="0"/>
                    <a:pt x="2" y="1"/>
                    <a:pt x="2" y="0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3" y="4"/>
                    <a:pt x="3" y="5"/>
                    <a:pt x="3" y="4"/>
                  </a:cubicBezTo>
                  <a:cubicBezTo>
                    <a:pt x="3" y="3"/>
                    <a:pt x="3" y="3"/>
                    <a:pt x="3" y="1"/>
                  </a:cubicBezTo>
                  <a:cubicBezTo>
                    <a:pt x="3" y="2"/>
                    <a:pt x="3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8" name="Freeform 76"/>
            <p:cNvSpPr/>
            <p:nvPr/>
          </p:nvSpPr>
          <p:spPr bwMode="auto">
            <a:xfrm>
              <a:off x="4192545" y="5835516"/>
              <a:ext cx="15180" cy="22770"/>
            </a:xfrm>
            <a:custGeom>
              <a:avLst/>
              <a:gdLst>
                <a:gd name="T0" fmla="*/ 0 w 6"/>
                <a:gd name="T1" fmla="*/ 5 h 9"/>
                <a:gd name="T2" fmla="*/ 1 w 6"/>
                <a:gd name="T3" fmla="*/ 8 h 9"/>
                <a:gd name="T4" fmla="*/ 4 w 6"/>
                <a:gd name="T5" fmla="*/ 9 h 9"/>
                <a:gd name="T6" fmla="*/ 5 w 6"/>
                <a:gd name="T7" fmla="*/ 8 h 9"/>
                <a:gd name="T8" fmla="*/ 4 w 6"/>
                <a:gd name="T9" fmla="*/ 8 h 9"/>
                <a:gd name="T10" fmla="*/ 5 w 6"/>
                <a:gd name="T11" fmla="*/ 5 h 9"/>
                <a:gd name="T12" fmla="*/ 5 w 6"/>
                <a:gd name="T13" fmla="*/ 3 h 9"/>
                <a:gd name="T14" fmla="*/ 6 w 6"/>
                <a:gd name="T15" fmla="*/ 1 h 9"/>
                <a:gd name="T16" fmla="*/ 4 w 6"/>
                <a:gd name="T17" fmla="*/ 0 h 9"/>
                <a:gd name="T18" fmla="*/ 0 w 6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9">
                  <a:moveTo>
                    <a:pt x="0" y="5"/>
                  </a:moveTo>
                  <a:cubicBezTo>
                    <a:pt x="0" y="6"/>
                    <a:pt x="1" y="6"/>
                    <a:pt x="1" y="8"/>
                  </a:cubicBezTo>
                  <a:cubicBezTo>
                    <a:pt x="3" y="7"/>
                    <a:pt x="3" y="9"/>
                    <a:pt x="4" y="9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5" y="7"/>
                    <a:pt x="5" y="6"/>
                    <a:pt x="5" y="5"/>
                  </a:cubicBezTo>
                  <a:cubicBezTo>
                    <a:pt x="5" y="4"/>
                    <a:pt x="6" y="3"/>
                    <a:pt x="5" y="3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3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9" name="Freeform 77"/>
            <p:cNvSpPr/>
            <p:nvPr/>
          </p:nvSpPr>
          <p:spPr bwMode="auto">
            <a:xfrm>
              <a:off x="4187123" y="5858287"/>
              <a:ext cx="15180" cy="7590"/>
            </a:xfrm>
            <a:custGeom>
              <a:avLst/>
              <a:gdLst>
                <a:gd name="T0" fmla="*/ 0 w 6"/>
                <a:gd name="T1" fmla="*/ 2 h 3"/>
                <a:gd name="T2" fmla="*/ 6 w 6"/>
                <a:gd name="T3" fmla="*/ 3 h 3"/>
                <a:gd name="T4" fmla="*/ 5 w 6"/>
                <a:gd name="T5" fmla="*/ 1 h 3"/>
                <a:gd name="T6" fmla="*/ 1 w 6"/>
                <a:gd name="T7" fmla="*/ 0 h 3"/>
                <a:gd name="T8" fmla="*/ 0 w 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2" y="2"/>
                    <a:pt x="3" y="3"/>
                    <a:pt x="6" y="3"/>
                  </a:cubicBezTo>
                  <a:cubicBezTo>
                    <a:pt x="6" y="2"/>
                    <a:pt x="5" y="2"/>
                    <a:pt x="5" y="1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0" name="Freeform 78"/>
            <p:cNvSpPr/>
            <p:nvPr/>
          </p:nvSpPr>
          <p:spPr bwMode="auto">
            <a:xfrm>
              <a:off x="4204472" y="5799735"/>
              <a:ext cx="5422" cy="7590"/>
            </a:xfrm>
            <a:custGeom>
              <a:avLst/>
              <a:gdLst>
                <a:gd name="T0" fmla="*/ 0 w 2"/>
                <a:gd name="T1" fmla="*/ 1 h 3"/>
                <a:gd name="T2" fmla="*/ 1 w 2"/>
                <a:gd name="T3" fmla="*/ 3 h 3"/>
                <a:gd name="T4" fmla="*/ 2 w 2"/>
                <a:gd name="T5" fmla="*/ 1 h 3"/>
                <a:gd name="T6" fmla="*/ 0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2"/>
                    <a:pt x="1" y="2"/>
                    <a:pt x="1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1" name="Freeform 79"/>
            <p:cNvSpPr/>
            <p:nvPr/>
          </p:nvSpPr>
          <p:spPr bwMode="auto">
            <a:xfrm>
              <a:off x="4207725" y="5809494"/>
              <a:ext cx="5422" cy="10843"/>
            </a:xfrm>
            <a:custGeom>
              <a:avLst/>
              <a:gdLst>
                <a:gd name="T0" fmla="*/ 0 w 2"/>
                <a:gd name="T1" fmla="*/ 2 h 4"/>
                <a:gd name="T2" fmla="*/ 1 w 2"/>
                <a:gd name="T3" fmla="*/ 4 h 4"/>
                <a:gd name="T4" fmla="*/ 2 w 2"/>
                <a:gd name="T5" fmla="*/ 1 h 4"/>
                <a:gd name="T6" fmla="*/ 0 w 2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0" y="3"/>
                    <a:pt x="1" y="3"/>
                    <a:pt x="1" y="4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2" name="Freeform 80"/>
            <p:cNvSpPr/>
            <p:nvPr/>
          </p:nvSpPr>
          <p:spPr bwMode="auto">
            <a:xfrm>
              <a:off x="4220736" y="5845275"/>
              <a:ext cx="7590" cy="5422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1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1" y="2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3" name="Freeform 81"/>
            <p:cNvSpPr/>
            <p:nvPr/>
          </p:nvSpPr>
          <p:spPr bwMode="auto">
            <a:xfrm>
              <a:off x="4217483" y="5766122"/>
              <a:ext cx="15180" cy="22770"/>
            </a:xfrm>
            <a:custGeom>
              <a:avLst/>
              <a:gdLst>
                <a:gd name="T0" fmla="*/ 5 w 6"/>
                <a:gd name="T1" fmla="*/ 0 h 9"/>
                <a:gd name="T2" fmla="*/ 5 w 6"/>
                <a:gd name="T3" fmla="*/ 0 h 9"/>
                <a:gd name="T4" fmla="*/ 5 w 6"/>
                <a:gd name="T5" fmla="*/ 0 h 9"/>
                <a:gd name="T6" fmla="*/ 5 w 6"/>
                <a:gd name="T7" fmla="*/ 3 h 9"/>
                <a:gd name="T8" fmla="*/ 5 w 6"/>
                <a:gd name="T9" fmla="*/ 3 h 9"/>
                <a:gd name="T10" fmla="*/ 2 w 6"/>
                <a:gd name="T11" fmla="*/ 5 h 9"/>
                <a:gd name="T12" fmla="*/ 0 w 6"/>
                <a:gd name="T13" fmla="*/ 7 h 9"/>
                <a:gd name="T14" fmla="*/ 1 w 6"/>
                <a:gd name="T15" fmla="*/ 7 h 9"/>
                <a:gd name="T16" fmla="*/ 0 w 6"/>
                <a:gd name="T17" fmla="*/ 7 h 9"/>
                <a:gd name="T18" fmla="*/ 1 w 6"/>
                <a:gd name="T19" fmla="*/ 9 h 9"/>
                <a:gd name="T20" fmla="*/ 2 w 6"/>
                <a:gd name="T21" fmla="*/ 7 h 9"/>
                <a:gd name="T22" fmla="*/ 3 w 6"/>
                <a:gd name="T23" fmla="*/ 7 h 9"/>
                <a:gd name="T24" fmla="*/ 6 w 6"/>
                <a:gd name="T25" fmla="*/ 5 h 9"/>
                <a:gd name="T26" fmla="*/ 6 w 6"/>
                <a:gd name="T27" fmla="*/ 5 h 9"/>
                <a:gd name="T28" fmla="*/ 5 w 6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9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2" y="6"/>
                    <a:pt x="0" y="5"/>
                    <a:pt x="0" y="7"/>
                  </a:cubicBezTo>
                  <a:cubicBezTo>
                    <a:pt x="0" y="7"/>
                    <a:pt x="1" y="6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8"/>
                    <a:pt x="0" y="8"/>
                    <a:pt x="1" y="9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5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3"/>
                    <a:pt x="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4" name="Freeform 82"/>
            <p:cNvSpPr/>
            <p:nvPr/>
          </p:nvSpPr>
          <p:spPr bwMode="auto">
            <a:xfrm>
              <a:off x="4228326" y="5747690"/>
              <a:ext cx="2169" cy="8674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0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5" name="Freeform 83"/>
            <p:cNvSpPr/>
            <p:nvPr/>
          </p:nvSpPr>
          <p:spPr bwMode="auto">
            <a:xfrm>
              <a:off x="4174112" y="5837685"/>
              <a:ext cx="13011" cy="20602"/>
            </a:xfrm>
            <a:custGeom>
              <a:avLst/>
              <a:gdLst>
                <a:gd name="T0" fmla="*/ 5 w 5"/>
                <a:gd name="T1" fmla="*/ 8 h 8"/>
                <a:gd name="T2" fmla="*/ 4 w 5"/>
                <a:gd name="T3" fmla="*/ 4 h 8"/>
                <a:gd name="T4" fmla="*/ 3 w 5"/>
                <a:gd name="T5" fmla="*/ 2 h 8"/>
                <a:gd name="T6" fmla="*/ 2 w 5"/>
                <a:gd name="T7" fmla="*/ 0 h 8"/>
                <a:gd name="T8" fmla="*/ 1 w 5"/>
                <a:gd name="T9" fmla="*/ 0 h 8"/>
                <a:gd name="T10" fmla="*/ 0 w 5"/>
                <a:gd name="T11" fmla="*/ 0 h 8"/>
                <a:gd name="T12" fmla="*/ 2 w 5"/>
                <a:gd name="T13" fmla="*/ 6 h 8"/>
                <a:gd name="T14" fmla="*/ 5 w 5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cubicBezTo>
                    <a:pt x="5" y="7"/>
                    <a:pt x="4" y="5"/>
                    <a:pt x="4" y="4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3" y="3"/>
                    <a:pt x="2" y="6"/>
                  </a:cubicBezTo>
                  <a:cubicBezTo>
                    <a:pt x="4" y="7"/>
                    <a:pt x="4" y="8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6" name="Freeform 84"/>
            <p:cNvSpPr/>
            <p:nvPr/>
          </p:nvSpPr>
          <p:spPr bwMode="auto">
            <a:xfrm>
              <a:off x="4151342" y="5830095"/>
              <a:ext cx="5422" cy="7590"/>
            </a:xfrm>
            <a:custGeom>
              <a:avLst/>
              <a:gdLst>
                <a:gd name="T0" fmla="*/ 1 w 2"/>
                <a:gd name="T1" fmla="*/ 3 h 3"/>
                <a:gd name="T2" fmla="*/ 2 w 2"/>
                <a:gd name="T3" fmla="*/ 2 h 3"/>
                <a:gd name="T4" fmla="*/ 1 w 2"/>
                <a:gd name="T5" fmla="*/ 0 h 3"/>
                <a:gd name="T6" fmla="*/ 1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7" name="Freeform 85"/>
            <p:cNvSpPr>
              <a:spLocks noEditPoints="1"/>
            </p:cNvSpPr>
            <p:nvPr/>
          </p:nvSpPr>
          <p:spPr bwMode="auto">
            <a:xfrm>
              <a:off x="3963761" y="5651188"/>
              <a:ext cx="74816" cy="73731"/>
            </a:xfrm>
            <a:custGeom>
              <a:avLst/>
              <a:gdLst>
                <a:gd name="T0" fmla="*/ 9 w 29"/>
                <a:gd name="T1" fmla="*/ 28 h 29"/>
                <a:gd name="T2" fmla="*/ 10 w 29"/>
                <a:gd name="T3" fmla="*/ 28 h 29"/>
                <a:gd name="T4" fmla="*/ 11 w 29"/>
                <a:gd name="T5" fmla="*/ 29 h 29"/>
                <a:gd name="T6" fmla="*/ 12 w 29"/>
                <a:gd name="T7" fmla="*/ 28 h 29"/>
                <a:gd name="T8" fmla="*/ 13 w 29"/>
                <a:gd name="T9" fmla="*/ 24 h 29"/>
                <a:gd name="T10" fmla="*/ 14 w 29"/>
                <a:gd name="T11" fmla="*/ 22 h 29"/>
                <a:gd name="T12" fmla="*/ 16 w 29"/>
                <a:gd name="T13" fmla="*/ 22 h 29"/>
                <a:gd name="T14" fmla="*/ 17 w 29"/>
                <a:gd name="T15" fmla="*/ 21 h 29"/>
                <a:gd name="T16" fmla="*/ 20 w 29"/>
                <a:gd name="T17" fmla="*/ 20 h 29"/>
                <a:gd name="T18" fmla="*/ 22 w 29"/>
                <a:gd name="T19" fmla="*/ 17 h 29"/>
                <a:gd name="T20" fmla="*/ 19 w 29"/>
                <a:gd name="T21" fmla="*/ 17 h 29"/>
                <a:gd name="T22" fmla="*/ 20 w 29"/>
                <a:gd name="T23" fmla="*/ 16 h 29"/>
                <a:gd name="T24" fmla="*/ 23 w 29"/>
                <a:gd name="T25" fmla="*/ 17 h 29"/>
                <a:gd name="T26" fmla="*/ 22 w 29"/>
                <a:gd name="T27" fmla="*/ 16 h 29"/>
                <a:gd name="T28" fmla="*/ 23 w 29"/>
                <a:gd name="T29" fmla="*/ 16 h 29"/>
                <a:gd name="T30" fmla="*/ 23 w 29"/>
                <a:gd name="T31" fmla="*/ 15 h 29"/>
                <a:gd name="T32" fmla="*/ 24 w 29"/>
                <a:gd name="T33" fmla="*/ 10 h 29"/>
                <a:gd name="T34" fmla="*/ 26 w 29"/>
                <a:gd name="T35" fmla="*/ 10 h 29"/>
                <a:gd name="T36" fmla="*/ 24 w 29"/>
                <a:gd name="T37" fmla="*/ 8 h 29"/>
                <a:gd name="T38" fmla="*/ 25 w 29"/>
                <a:gd name="T39" fmla="*/ 8 h 29"/>
                <a:gd name="T40" fmla="*/ 25 w 29"/>
                <a:gd name="T41" fmla="*/ 6 h 29"/>
                <a:gd name="T42" fmla="*/ 27 w 29"/>
                <a:gd name="T43" fmla="*/ 5 h 29"/>
                <a:gd name="T44" fmla="*/ 29 w 29"/>
                <a:gd name="T45" fmla="*/ 5 h 29"/>
                <a:gd name="T46" fmla="*/ 27 w 29"/>
                <a:gd name="T47" fmla="*/ 4 h 29"/>
                <a:gd name="T48" fmla="*/ 26 w 29"/>
                <a:gd name="T49" fmla="*/ 3 h 29"/>
                <a:gd name="T50" fmla="*/ 24 w 29"/>
                <a:gd name="T51" fmla="*/ 4 h 29"/>
                <a:gd name="T52" fmla="*/ 26 w 29"/>
                <a:gd name="T53" fmla="*/ 2 h 29"/>
                <a:gd name="T54" fmla="*/ 23 w 29"/>
                <a:gd name="T55" fmla="*/ 1 h 29"/>
                <a:gd name="T56" fmla="*/ 21 w 29"/>
                <a:gd name="T57" fmla="*/ 1 h 29"/>
                <a:gd name="T58" fmla="*/ 20 w 29"/>
                <a:gd name="T59" fmla="*/ 1 h 29"/>
                <a:gd name="T60" fmla="*/ 16 w 29"/>
                <a:gd name="T61" fmla="*/ 1 h 29"/>
                <a:gd name="T62" fmla="*/ 13 w 29"/>
                <a:gd name="T63" fmla="*/ 2 h 29"/>
                <a:gd name="T64" fmla="*/ 13 w 29"/>
                <a:gd name="T65" fmla="*/ 4 h 29"/>
                <a:gd name="T66" fmla="*/ 9 w 29"/>
                <a:gd name="T67" fmla="*/ 3 h 29"/>
                <a:gd name="T68" fmla="*/ 3 w 29"/>
                <a:gd name="T69" fmla="*/ 6 h 29"/>
                <a:gd name="T70" fmla="*/ 4 w 29"/>
                <a:gd name="T71" fmla="*/ 7 h 29"/>
                <a:gd name="T72" fmla="*/ 1 w 29"/>
                <a:gd name="T73" fmla="*/ 8 h 29"/>
                <a:gd name="T74" fmla="*/ 0 w 29"/>
                <a:gd name="T75" fmla="*/ 9 h 29"/>
                <a:gd name="T76" fmla="*/ 1 w 29"/>
                <a:gd name="T77" fmla="*/ 10 h 29"/>
                <a:gd name="T78" fmla="*/ 2 w 29"/>
                <a:gd name="T79" fmla="*/ 10 h 29"/>
                <a:gd name="T80" fmla="*/ 4 w 29"/>
                <a:gd name="T81" fmla="*/ 10 h 29"/>
                <a:gd name="T82" fmla="*/ 1 w 29"/>
                <a:gd name="T83" fmla="*/ 10 h 29"/>
                <a:gd name="T84" fmla="*/ 3 w 29"/>
                <a:gd name="T85" fmla="*/ 12 h 29"/>
                <a:gd name="T86" fmla="*/ 4 w 29"/>
                <a:gd name="T87" fmla="*/ 11 h 29"/>
                <a:gd name="T88" fmla="*/ 7 w 29"/>
                <a:gd name="T89" fmla="*/ 12 h 29"/>
                <a:gd name="T90" fmla="*/ 7 w 29"/>
                <a:gd name="T91" fmla="*/ 14 h 29"/>
                <a:gd name="T92" fmla="*/ 7 w 29"/>
                <a:gd name="T93" fmla="*/ 16 h 29"/>
                <a:gd name="T94" fmla="*/ 8 w 29"/>
                <a:gd name="T95" fmla="*/ 16 h 29"/>
                <a:gd name="T96" fmla="*/ 7 w 29"/>
                <a:gd name="T97" fmla="*/ 17 h 29"/>
                <a:gd name="T98" fmla="*/ 9 w 29"/>
                <a:gd name="T99" fmla="*/ 19 h 29"/>
                <a:gd name="T100" fmla="*/ 7 w 29"/>
                <a:gd name="T101" fmla="*/ 20 h 29"/>
                <a:gd name="T102" fmla="*/ 7 w 29"/>
                <a:gd name="T103" fmla="*/ 22 h 29"/>
                <a:gd name="T104" fmla="*/ 9 w 29"/>
                <a:gd name="T105" fmla="*/ 28 h 29"/>
                <a:gd name="T106" fmla="*/ 22 w 29"/>
                <a:gd name="T107" fmla="*/ 16 h 29"/>
                <a:gd name="T108" fmla="*/ 22 w 29"/>
                <a:gd name="T109" fmla="*/ 14 h 29"/>
                <a:gd name="T110" fmla="*/ 22 w 29"/>
                <a:gd name="T111" fmla="*/ 16 h 29"/>
                <a:gd name="T112" fmla="*/ 23 w 29"/>
                <a:gd name="T113" fmla="*/ 3 h 29"/>
                <a:gd name="T114" fmla="*/ 22 w 29"/>
                <a:gd name="T115" fmla="*/ 4 h 29"/>
                <a:gd name="T116" fmla="*/ 19 w 29"/>
                <a:gd name="T117" fmla="*/ 4 h 29"/>
                <a:gd name="T118" fmla="*/ 23 w 29"/>
                <a:gd name="T11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" h="29">
                  <a:moveTo>
                    <a:pt x="9" y="28"/>
                  </a:moveTo>
                  <a:cubicBezTo>
                    <a:pt x="9" y="28"/>
                    <a:pt x="10" y="28"/>
                    <a:pt x="10" y="28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4" y="26"/>
                    <a:pt x="13" y="24"/>
                  </a:cubicBezTo>
                  <a:cubicBezTo>
                    <a:pt x="14" y="23"/>
                    <a:pt x="14" y="22"/>
                    <a:pt x="14" y="22"/>
                  </a:cubicBezTo>
                  <a:cubicBezTo>
                    <a:pt x="15" y="23"/>
                    <a:pt x="15" y="22"/>
                    <a:pt x="16" y="22"/>
                  </a:cubicBezTo>
                  <a:cubicBezTo>
                    <a:pt x="17" y="22"/>
                    <a:pt x="17" y="22"/>
                    <a:pt x="17" y="21"/>
                  </a:cubicBezTo>
                  <a:cubicBezTo>
                    <a:pt x="18" y="21"/>
                    <a:pt x="19" y="20"/>
                    <a:pt x="20" y="20"/>
                  </a:cubicBezTo>
                  <a:cubicBezTo>
                    <a:pt x="20" y="19"/>
                    <a:pt x="22" y="18"/>
                    <a:pt x="22" y="17"/>
                  </a:cubicBezTo>
                  <a:cubicBezTo>
                    <a:pt x="21" y="18"/>
                    <a:pt x="20" y="17"/>
                    <a:pt x="19" y="17"/>
                  </a:cubicBezTo>
                  <a:cubicBezTo>
                    <a:pt x="20" y="17"/>
                    <a:pt x="20" y="16"/>
                    <a:pt x="20" y="16"/>
                  </a:cubicBezTo>
                  <a:cubicBezTo>
                    <a:pt x="21" y="17"/>
                    <a:pt x="22" y="18"/>
                    <a:pt x="23" y="17"/>
                  </a:cubicBezTo>
                  <a:cubicBezTo>
                    <a:pt x="24" y="17"/>
                    <a:pt x="22" y="16"/>
                    <a:pt x="22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5"/>
                    <a:pt x="23" y="15"/>
                    <a:pt x="23" y="15"/>
                  </a:cubicBezTo>
                  <a:cubicBezTo>
                    <a:pt x="25" y="15"/>
                    <a:pt x="24" y="12"/>
                    <a:pt x="24" y="10"/>
                  </a:cubicBezTo>
                  <a:cubicBezTo>
                    <a:pt x="24" y="10"/>
                    <a:pt x="25" y="10"/>
                    <a:pt x="26" y="10"/>
                  </a:cubicBezTo>
                  <a:cubicBezTo>
                    <a:pt x="26" y="9"/>
                    <a:pt x="25" y="9"/>
                    <a:pt x="24" y="8"/>
                  </a:cubicBezTo>
                  <a:cubicBezTo>
                    <a:pt x="25" y="9"/>
                    <a:pt x="25" y="8"/>
                    <a:pt x="25" y="8"/>
                  </a:cubicBezTo>
                  <a:cubicBezTo>
                    <a:pt x="26" y="7"/>
                    <a:pt x="25" y="7"/>
                    <a:pt x="25" y="6"/>
                  </a:cubicBezTo>
                  <a:cubicBezTo>
                    <a:pt x="26" y="6"/>
                    <a:pt x="26" y="5"/>
                    <a:pt x="27" y="5"/>
                  </a:cubicBezTo>
                  <a:cubicBezTo>
                    <a:pt x="27" y="5"/>
                    <a:pt x="29" y="6"/>
                    <a:pt x="29" y="5"/>
                  </a:cubicBezTo>
                  <a:cubicBezTo>
                    <a:pt x="29" y="4"/>
                    <a:pt x="28" y="5"/>
                    <a:pt x="27" y="4"/>
                  </a:cubicBezTo>
                  <a:cubicBezTo>
                    <a:pt x="27" y="4"/>
                    <a:pt x="27" y="3"/>
                    <a:pt x="26" y="3"/>
                  </a:cubicBezTo>
                  <a:cubicBezTo>
                    <a:pt x="25" y="3"/>
                    <a:pt x="24" y="4"/>
                    <a:pt x="24" y="4"/>
                  </a:cubicBezTo>
                  <a:cubicBezTo>
                    <a:pt x="24" y="2"/>
                    <a:pt x="26" y="3"/>
                    <a:pt x="26" y="2"/>
                  </a:cubicBezTo>
                  <a:cubicBezTo>
                    <a:pt x="25" y="1"/>
                    <a:pt x="24" y="1"/>
                    <a:pt x="23" y="1"/>
                  </a:cubicBezTo>
                  <a:cubicBezTo>
                    <a:pt x="22" y="1"/>
                    <a:pt x="21" y="0"/>
                    <a:pt x="21" y="1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19" y="1"/>
                    <a:pt x="17" y="0"/>
                    <a:pt x="16" y="1"/>
                  </a:cubicBezTo>
                  <a:cubicBezTo>
                    <a:pt x="15" y="1"/>
                    <a:pt x="13" y="1"/>
                    <a:pt x="13" y="2"/>
                  </a:cubicBezTo>
                  <a:cubicBezTo>
                    <a:pt x="13" y="2"/>
                    <a:pt x="13" y="3"/>
                    <a:pt x="13" y="4"/>
                  </a:cubicBezTo>
                  <a:cubicBezTo>
                    <a:pt x="11" y="3"/>
                    <a:pt x="10" y="4"/>
                    <a:pt x="9" y="3"/>
                  </a:cubicBezTo>
                  <a:cubicBezTo>
                    <a:pt x="7" y="4"/>
                    <a:pt x="5" y="5"/>
                    <a:pt x="3" y="6"/>
                  </a:cubicBezTo>
                  <a:cubicBezTo>
                    <a:pt x="3" y="7"/>
                    <a:pt x="4" y="6"/>
                    <a:pt x="4" y="7"/>
                  </a:cubicBezTo>
                  <a:cubicBezTo>
                    <a:pt x="3" y="7"/>
                    <a:pt x="2" y="7"/>
                    <a:pt x="1" y="8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9"/>
                    <a:pt x="0" y="9"/>
                    <a:pt x="1" y="10"/>
                  </a:cubicBezTo>
                  <a:cubicBezTo>
                    <a:pt x="1" y="9"/>
                    <a:pt x="2" y="9"/>
                    <a:pt x="2" y="10"/>
                  </a:cubicBezTo>
                  <a:cubicBezTo>
                    <a:pt x="3" y="9"/>
                    <a:pt x="4" y="8"/>
                    <a:pt x="4" y="10"/>
                  </a:cubicBezTo>
                  <a:cubicBezTo>
                    <a:pt x="3" y="10"/>
                    <a:pt x="1" y="10"/>
                    <a:pt x="1" y="10"/>
                  </a:cubicBezTo>
                  <a:cubicBezTo>
                    <a:pt x="1" y="11"/>
                    <a:pt x="2" y="11"/>
                    <a:pt x="3" y="12"/>
                  </a:cubicBezTo>
                  <a:cubicBezTo>
                    <a:pt x="3" y="12"/>
                    <a:pt x="3" y="11"/>
                    <a:pt x="4" y="11"/>
                  </a:cubicBezTo>
                  <a:cubicBezTo>
                    <a:pt x="4" y="12"/>
                    <a:pt x="5" y="12"/>
                    <a:pt x="7" y="12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7" y="15"/>
                    <a:pt x="7" y="16"/>
                    <a:pt x="7" y="16"/>
                  </a:cubicBezTo>
                  <a:cubicBezTo>
                    <a:pt x="8" y="17"/>
                    <a:pt x="8" y="15"/>
                    <a:pt x="8" y="16"/>
                  </a:cubicBezTo>
                  <a:cubicBezTo>
                    <a:pt x="9" y="17"/>
                    <a:pt x="8" y="17"/>
                    <a:pt x="7" y="17"/>
                  </a:cubicBezTo>
                  <a:cubicBezTo>
                    <a:pt x="7" y="18"/>
                    <a:pt x="9" y="18"/>
                    <a:pt x="9" y="19"/>
                  </a:cubicBezTo>
                  <a:cubicBezTo>
                    <a:pt x="9" y="19"/>
                    <a:pt x="8" y="20"/>
                    <a:pt x="7" y="20"/>
                  </a:cubicBezTo>
                  <a:cubicBezTo>
                    <a:pt x="8" y="21"/>
                    <a:pt x="7" y="21"/>
                    <a:pt x="7" y="22"/>
                  </a:cubicBezTo>
                  <a:cubicBezTo>
                    <a:pt x="9" y="23"/>
                    <a:pt x="7" y="26"/>
                    <a:pt x="9" y="28"/>
                  </a:cubicBezTo>
                  <a:close/>
                  <a:moveTo>
                    <a:pt x="22" y="16"/>
                  </a:moveTo>
                  <a:cubicBezTo>
                    <a:pt x="21" y="15"/>
                    <a:pt x="22" y="14"/>
                    <a:pt x="22" y="14"/>
                  </a:cubicBezTo>
                  <a:cubicBezTo>
                    <a:pt x="22" y="15"/>
                    <a:pt x="22" y="15"/>
                    <a:pt x="22" y="16"/>
                  </a:cubicBezTo>
                  <a:close/>
                  <a:moveTo>
                    <a:pt x="23" y="3"/>
                  </a:moveTo>
                  <a:cubicBezTo>
                    <a:pt x="23" y="4"/>
                    <a:pt x="23" y="4"/>
                    <a:pt x="22" y="4"/>
                  </a:cubicBezTo>
                  <a:cubicBezTo>
                    <a:pt x="22" y="4"/>
                    <a:pt x="21" y="3"/>
                    <a:pt x="19" y="4"/>
                  </a:cubicBezTo>
                  <a:cubicBezTo>
                    <a:pt x="20" y="2"/>
                    <a:pt x="22" y="3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8" name="Freeform 86"/>
            <p:cNvSpPr/>
            <p:nvPr/>
          </p:nvSpPr>
          <p:spPr bwMode="auto">
            <a:xfrm>
              <a:off x="4048335" y="5660947"/>
              <a:ext cx="20602" cy="20602"/>
            </a:xfrm>
            <a:custGeom>
              <a:avLst/>
              <a:gdLst>
                <a:gd name="T0" fmla="*/ 0 w 8"/>
                <a:gd name="T1" fmla="*/ 2 h 8"/>
                <a:gd name="T2" fmla="*/ 1 w 8"/>
                <a:gd name="T3" fmla="*/ 4 h 8"/>
                <a:gd name="T4" fmla="*/ 1 w 8"/>
                <a:gd name="T5" fmla="*/ 5 h 8"/>
                <a:gd name="T6" fmla="*/ 3 w 8"/>
                <a:gd name="T7" fmla="*/ 4 h 8"/>
                <a:gd name="T8" fmla="*/ 2 w 8"/>
                <a:gd name="T9" fmla="*/ 6 h 8"/>
                <a:gd name="T10" fmla="*/ 4 w 8"/>
                <a:gd name="T11" fmla="*/ 7 h 8"/>
                <a:gd name="T12" fmla="*/ 5 w 8"/>
                <a:gd name="T13" fmla="*/ 8 h 8"/>
                <a:gd name="T14" fmla="*/ 5 w 8"/>
                <a:gd name="T15" fmla="*/ 5 h 8"/>
                <a:gd name="T16" fmla="*/ 8 w 8"/>
                <a:gd name="T17" fmla="*/ 6 h 8"/>
                <a:gd name="T18" fmla="*/ 6 w 8"/>
                <a:gd name="T19" fmla="*/ 3 h 8"/>
                <a:gd name="T20" fmla="*/ 5 w 8"/>
                <a:gd name="T21" fmla="*/ 3 h 8"/>
                <a:gd name="T22" fmla="*/ 4 w 8"/>
                <a:gd name="T23" fmla="*/ 2 h 8"/>
                <a:gd name="T24" fmla="*/ 3 w 8"/>
                <a:gd name="T25" fmla="*/ 1 h 8"/>
                <a:gd name="T26" fmla="*/ 3 w 8"/>
                <a:gd name="T27" fmla="*/ 2 h 8"/>
                <a:gd name="T28" fmla="*/ 0 w 8"/>
                <a:gd name="T2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8">
                  <a:moveTo>
                    <a:pt x="0" y="2"/>
                  </a:moveTo>
                  <a:cubicBezTo>
                    <a:pt x="0" y="3"/>
                    <a:pt x="1" y="3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5"/>
                    <a:pt x="2" y="5"/>
                    <a:pt x="2" y="6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7"/>
                    <a:pt x="5" y="6"/>
                    <a:pt x="5" y="5"/>
                  </a:cubicBezTo>
                  <a:cubicBezTo>
                    <a:pt x="6" y="5"/>
                    <a:pt x="6" y="7"/>
                    <a:pt x="8" y="6"/>
                  </a:cubicBezTo>
                  <a:cubicBezTo>
                    <a:pt x="8" y="4"/>
                    <a:pt x="7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2" y="1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9" name="Freeform 87"/>
            <p:cNvSpPr/>
            <p:nvPr/>
          </p:nvSpPr>
          <p:spPr bwMode="auto">
            <a:xfrm>
              <a:off x="4061346" y="5660947"/>
              <a:ext cx="15180" cy="7590"/>
            </a:xfrm>
            <a:custGeom>
              <a:avLst/>
              <a:gdLst>
                <a:gd name="T0" fmla="*/ 5 w 6"/>
                <a:gd name="T1" fmla="*/ 2 h 3"/>
                <a:gd name="T2" fmla="*/ 6 w 6"/>
                <a:gd name="T3" fmla="*/ 1 h 3"/>
                <a:gd name="T4" fmla="*/ 0 w 6"/>
                <a:gd name="T5" fmla="*/ 0 h 3"/>
                <a:gd name="T6" fmla="*/ 0 w 6"/>
                <a:gd name="T7" fmla="*/ 1 h 3"/>
                <a:gd name="T8" fmla="*/ 5 w 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cubicBezTo>
                    <a:pt x="5" y="1"/>
                    <a:pt x="6" y="2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3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50" name="Freeform 88"/>
            <p:cNvSpPr/>
            <p:nvPr/>
          </p:nvSpPr>
          <p:spPr bwMode="auto">
            <a:xfrm>
              <a:off x="4025565" y="5735762"/>
              <a:ext cx="5422" cy="7590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1 h 3"/>
                <a:gd name="T4" fmla="*/ 0 w 2"/>
                <a:gd name="T5" fmla="*/ 3 h 3"/>
                <a:gd name="T6" fmla="*/ 2 w 2"/>
                <a:gd name="T7" fmla="*/ 2 h 3"/>
                <a:gd name="T8" fmla="*/ 2 w 2"/>
                <a:gd name="T9" fmla="*/ 0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1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51" name="Freeform 89"/>
            <p:cNvSpPr/>
            <p:nvPr/>
          </p:nvSpPr>
          <p:spPr bwMode="auto">
            <a:xfrm>
              <a:off x="4020144" y="5702150"/>
              <a:ext cx="13011" cy="13011"/>
            </a:xfrm>
            <a:custGeom>
              <a:avLst/>
              <a:gdLst>
                <a:gd name="T0" fmla="*/ 5 w 5"/>
                <a:gd name="T1" fmla="*/ 4 h 5"/>
                <a:gd name="T2" fmla="*/ 5 w 5"/>
                <a:gd name="T3" fmla="*/ 1 h 5"/>
                <a:gd name="T4" fmla="*/ 2 w 5"/>
                <a:gd name="T5" fmla="*/ 2 h 5"/>
                <a:gd name="T6" fmla="*/ 1 w 5"/>
                <a:gd name="T7" fmla="*/ 1 h 5"/>
                <a:gd name="T8" fmla="*/ 0 w 5"/>
                <a:gd name="T9" fmla="*/ 2 h 5"/>
                <a:gd name="T10" fmla="*/ 1 w 5"/>
                <a:gd name="T11" fmla="*/ 2 h 5"/>
                <a:gd name="T12" fmla="*/ 0 w 5"/>
                <a:gd name="T13" fmla="*/ 4 h 5"/>
                <a:gd name="T14" fmla="*/ 2 w 5"/>
                <a:gd name="T15" fmla="*/ 5 h 5"/>
                <a:gd name="T16" fmla="*/ 4 w 5"/>
                <a:gd name="T17" fmla="*/ 5 h 5"/>
                <a:gd name="T18" fmla="*/ 5 w 5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4"/>
                  </a:moveTo>
                  <a:cubicBezTo>
                    <a:pt x="5" y="3"/>
                    <a:pt x="5" y="3"/>
                    <a:pt x="5" y="1"/>
                  </a:cubicBezTo>
                  <a:cubicBezTo>
                    <a:pt x="4" y="2"/>
                    <a:pt x="3" y="1"/>
                    <a:pt x="2" y="2"/>
                  </a:cubicBezTo>
                  <a:cubicBezTo>
                    <a:pt x="2" y="1"/>
                    <a:pt x="2" y="0"/>
                    <a:pt x="1" y="1"/>
                  </a:cubicBezTo>
                  <a:cubicBezTo>
                    <a:pt x="1" y="2"/>
                    <a:pt x="0" y="1"/>
                    <a:pt x="0" y="2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2" y="3"/>
                    <a:pt x="1" y="5"/>
                    <a:pt x="2" y="5"/>
                  </a:cubicBezTo>
                  <a:cubicBezTo>
                    <a:pt x="2" y="4"/>
                    <a:pt x="4" y="5"/>
                    <a:pt x="4" y="5"/>
                  </a:cubicBezTo>
                  <a:cubicBezTo>
                    <a:pt x="4" y="4"/>
                    <a:pt x="5" y="4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52" name="Freeform 90"/>
            <p:cNvSpPr/>
            <p:nvPr/>
          </p:nvSpPr>
          <p:spPr bwMode="auto">
            <a:xfrm>
              <a:off x="4102549" y="5676127"/>
              <a:ext cx="17349" cy="20602"/>
            </a:xfrm>
            <a:custGeom>
              <a:avLst/>
              <a:gdLst>
                <a:gd name="T0" fmla="*/ 1 w 7"/>
                <a:gd name="T1" fmla="*/ 5 h 8"/>
                <a:gd name="T2" fmla="*/ 0 w 7"/>
                <a:gd name="T3" fmla="*/ 6 h 8"/>
                <a:gd name="T4" fmla="*/ 2 w 7"/>
                <a:gd name="T5" fmla="*/ 8 h 8"/>
                <a:gd name="T6" fmla="*/ 3 w 7"/>
                <a:gd name="T7" fmla="*/ 7 h 8"/>
                <a:gd name="T8" fmla="*/ 2 w 7"/>
                <a:gd name="T9" fmla="*/ 4 h 8"/>
                <a:gd name="T10" fmla="*/ 5 w 7"/>
                <a:gd name="T11" fmla="*/ 2 h 8"/>
                <a:gd name="T12" fmla="*/ 7 w 7"/>
                <a:gd name="T13" fmla="*/ 0 h 8"/>
                <a:gd name="T14" fmla="*/ 6 w 7"/>
                <a:gd name="T15" fmla="*/ 0 h 8"/>
                <a:gd name="T16" fmla="*/ 6 w 7"/>
                <a:gd name="T17" fmla="*/ 0 h 8"/>
                <a:gd name="T18" fmla="*/ 2 w 7"/>
                <a:gd name="T19" fmla="*/ 2 h 8"/>
                <a:gd name="T20" fmla="*/ 1 w 7"/>
                <a:gd name="T2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2" y="8"/>
                    <a:pt x="2" y="7"/>
                    <a:pt x="3" y="7"/>
                  </a:cubicBezTo>
                  <a:cubicBezTo>
                    <a:pt x="2" y="6"/>
                    <a:pt x="1" y="6"/>
                    <a:pt x="2" y="4"/>
                  </a:cubicBezTo>
                  <a:cubicBezTo>
                    <a:pt x="3" y="4"/>
                    <a:pt x="4" y="2"/>
                    <a:pt x="5" y="2"/>
                  </a:cubicBezTo>
                  <a:cubicBezTo>
                    <a:pt x="7" y="2"/>
                    <a:pt x="7" y="1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3"/>
                    <a:pt x="0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53" name="Freeform 91"/>
            <p:cNvSpPr/>
            <p:nvPr/>
          </p:nvSpPr>
          <p:spPr bwMode="auto">
            <a:xfrm>
              <a:off x="4107971" y="5660947"/>
              <a:ext cx="4337" cy="7590"/>
            </a:xfrm>
            <a:custGeom>
              <a:avLst/>
              <a:gdLst>
                <a:gd name="T0" fmla="*/ 0 w 2"/>
                <a:gd name="T1" fmla="*/ 2 h 3"/>
                <a:gd name="T2" fmla="*/ 2 w 2"/>
                <a:gd name="T3" fmla="*/ 2 h 3"/>
                <a:gd name="T4" fmla="*/ 0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3"/>
                    <a:pt x="1" y="2"/>
                    <a:pt x="2" y="2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54" name="Freeform 92"/>
            <p:cNvSpPr/>
            <p:nvPr/>
          </p:nvSpPr>
          <p:spPr bwMode="auto">
            <a:xfrm>
              <a:off x="4145920" y="5663116"/>
              <a:ext cx="10843" cy="8674"/>
            </a:xfrm>
            <a:custGeom>
              <a:avLst/>
              <a:gdLst>
                <a:gd name="T0" fmla="*/ 2 w 4"/>
                <a:gd name="T1" fmla="*/ 0 h 3"/>
                <a:gd name="T2" fmla="*/ 0 w 4"/>
                <a:gd name="T3" fmla="*/ 1 h 3"/>
                <a:gd name="T4" fmla="*/ 0 w 4"/>
                <a:gd name="T5" fmla="*/ 2 h 3"/>
                <a:gd name="T6" fmla="*/ 4 w 4"/>
                <a:gd name="T7" fmla="*/ 2 h 3"/>
                <a:gd name="T8" fmla="*/ 4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2" y="2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55" name="Freeform 93"/>
            <p:cNvSpPr/>
            <p:nvPr/>
          </p:nvSpPr>
          <p:spPr bwMode="auto">
            <a:xfrm>
              <a:off x="3938823" y="5709740"/>
              <a:ext cx="9759" cy="9759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2 h 4"/>
                <a:gd name="T4" fmla="*/ 2 w 4"/>
                <a:gd name="T5" fmla="*/ 3 h 4"/>
                <a:gd name="T6" fmla="*/ 4 w 4"/>
                <a:gd name="T7" fmla="*/ 2 h 4"/>
                <a:gd name="T8" fmla="*/ 3 w 4"/>
                <a:gd name="T9" fmla="*/ 1 h 4"/>
                <a:gd name="T10" fmla="*/ 2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1"/>
                    <a:pt x="4" y="4"/>
                    <a:pt x="4" y="2"/>
                  </a:cubicBezTo>
                  <a:cubicBezTo>
                    <a:pt x="3" y="2"/>
                    <a:pt x="4" y="1"/>
                    <a:pt x="3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56" name="Freeform 94"/>
            <p:cNvSpPr/>
            <p:nvPr/>
          </p:nvSpPr>
          <p:spPr bwMode="auto">
            <a:xfrm>
              <a:off x="3954003" y="5812747"/>
              <a:ext cx="4337" cy="4337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2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57" name="Freeform 95"/>
            <p:cNvSpPr/>
            <p:nvPr/>
          </p:nvSpPr>
          <p:spPr bwMode="auto">
            <a:xfrm>
              <a:off x="3930148" y="5804073"/>
              <a:ext cx="23854" cy="13011"/>
            </a:xfrm>
            <a:custGeom>
              <a:avLst/>
              <a:gdLst>
                <a:gd name="T0" fmla="*/ 6 w 9"/>
                <a:gd name="T1" fmla="*/ 4 h 5"/>
                <a:gd name="T2" fmla="*/ 7 w 9"/>
                <a:gd name="T3" fmla="*/ 5 h 5"/>
                <a:gd name="T4" fmla="*/ 9 w 9"/>
                <a:gd name="T5" fmla="*/ 4 h 5"/>
                <a:gd name="T6" fmla="*/ 6 w 9"/>
                <a:gd name="T7" fmla="*/ 2 h 5"/>
                <a:gd name="T8" fmla="*/ 5 w 9"/>
                <a:gd name="T9" fmla="*/ 1 h 5"/>
                <a:gd name="T10" fmla="*/ 4 w 9"/>
                <a:gd name="T11" fmla="*/ 0 h 5"/>
                <a:gd name="T12" fmla="*/ 1 w 9"/>
                <a:gd name="T13" fmla="*/ 0 h 5"/>
                <a:gd name="T14" fmla="*/ 0 w 9"/>
                <a:gd name="T15" fmla="*/ 2 h 5"/>
                <a:gd name="T16" fmla="*/ 2 w 9"/>
                <a:gd name="T17" fmla="*/ 1 h 5"/>
                <a:gd name="T18" fmla="*/ 4 w 9"/>
                <a:gd name="T19" fmla="*/ 3 h 5"/>
                <a:gd name="T20" fmla="*/ 6 w 9"/>
                <a:gd name="T21" fmla="*/ 3 h 5"/>
                <a:gd name="T22" fmla="*/ 6 w 9"/>
                <a:gd name="T2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5">
                  <a:moveTo>
                    <a:pt x="6" y="4"/>
                  </a:moveTo>
                  <a:cubicBezTo>
                    <a:pt x="7" y="4"/>
                    <a:pt x="7" y="4"/>
                    <a:pt x="7" y="5"/>
                  </a:cubicBezTo>
                  <a:cubicBezTo>
                    <a:pt x="7" y="4"/>
                    <a:pt x="8" y="4"/>
                    <a:pt x="9" y="4"/>
                  </a:cubicBezTo>
                  <a:cubicBezTo>
                    <a:pt x="9" y="2"/>
                    <a:pt x="7" y="2"/>
                    <a:pt x="6" y="2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5" y="3"/>
                    <a:pt x="6" y="2"/>
                    <a:pt x="6" y="3"/>
                  </a:cubicBezTo>
                  <a:cubicBezTo>
                    <a:pt x="5" y="3"/>
                    <a:pt x="6" y="3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58" name="Freeform 96"/>
            <p:cNvSpPr/>
            <p:nvPr/>
          </p:nvSpPr>
          <p:spPr bwMode="auto">
            <a:xfrm>
              <a:off x="3938823" y="5812747"/>
              <a:ext cx="4337" cy="4337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2 w 2"/>
                <a:gd name="T5" fmla="*/ 1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1"/>
                    <a:pt x="1" y="2"/>
                    <a:pt x="2" y="1"/>
                  </a:cubicBezTo>
                  <a:cubicBezTo>
                    <a:pt x="2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59" name="Freeform 97"/>
            <p:cNvSpPr/>
            <p:nvPr/>
          </p:nvSpPr>
          <p:spPr bwMode="auto">
            <a:xfrm>
              <a:off x="3938823" y="5801904"/>
              <a:ext cx="2169" cy="216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0" name="Freeform 98"/>
            <p:cNvSpPr/>
            <p:nvPr/>
          </p:nvSpPr>
          <p:spPr bwMode="auto">
            <a:xfrm>
              <a:off x="3943160" y="5801904"/>
              <a:ext cx="3253" cy="216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1" name="Freeform 99"/>
            <p:cNvSpPr/>
            <p:nvPr/>
          </p:nvSpPr>
          <p:spPr bwMode="auto">
            <a:xfrm>
              <a:off x="3946412" y="5804073"/>
              <a:ext cx="2169" cy="325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2" name="Freeform 100"/>
            <p:cNvSpPr/>
            <p:nvPr/>
          </p:nvSpPr>
          <p:spPr bwMode="auto">
            <a:xfrm>
              <a:off x="3948581" y="5807325"/>
              <a:ext cx="2169" cy="216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3" name="Freeform 101"/>
            <p:cNvSpPr/>
            <p:nvPr/>
          </p:nvSpPr>
          <p:spPr bwMode="auto">
            <a:xfrm>
              <a:off x="4222905" y="5848528"/>
              <a:ext cx="15180" cy="15180"/>
            </a:xfrm>
            <a:custGeom>
              <a:avLst/>
              <a:gdLst>
                <a:gd name="T0" fmla="*/ 4 w 6"/>
                <a:gd name="T1" fmla="*/ 6 h 6"/>
                <a:gd name="T2" fmla="*/ 6 w 6"/>
                <a:gd name="T3" fmla="*/ 1 h 6"/>
                <a:gd name="T4" fmla="*/ 4 w 6"/>
                <a:gd name="T5" fmla="*/ 0 h 6"/>
                <a:gd name="T6" fmla="*/ 4 w 6"/>
                <a:gd name="T7" fmla="*/ 0 h 6"/>
                <a:gd name="T8" fmla="*/ 3 w 6"/>
                <a:gd name="T9" fmla="*/ 0 h 6"/>
                <a:gd name="T10" fmla="*/ 2 w 6"/>
                <a:gd name="T11" fmla="*/ 1 h 6"/>
                <a:gd name="T12" fmla="*/ 1 w 6"/>
                <a:gd name="T13" fmla="*/ 1 h 6"/>
                <a:gd name="T14" fmla="*/ 0 w 6"/>
                <a:gd name="T15" fmla="*/ 2 h 6"/>
                <a:gd name="T16" fmla="*/ 1 w 6"/>
                <a:gd name="T17" fmla="*/ 2 h 6"/>
                <a:gd name="T18" fmla="*/ 3 w 6"/>
                <a:gd name="T19" fmla="*/ 4 h 6"/>
                <a:gd name="T20" fmla="*/ 4 w 6"/>
                <a:gd name="T21" fmla="*/ 5 h 6"/>
                <a:gd name="T22" fmla="*/ 4 w 6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5" y="5"/>
                    <a:pt x="5" y="3"/>
                    <a:pt x="6" y="1"/>
                  </a:cubicBezTo>
                  <a:cubicBezTo>
                    <a:pt x="5" y="1"/>
                    <a:pt x="5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1"/>
                    <a:pt x="1" y="2"/>
                  </a:cubicBezTo>
                  <a:cubicBezTo>
                    <a:pt x="2" y="2"/>
                    <a:pt x="3" y="3"/>
                    <a:pt x="3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4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4" name="Freeform 102"/>
            <p:cNvSpPr/>
            <p:nvPr/>
          </p:nvSpPr>
          <p:spPr bwMode="auto">
            <a:xfrm>
              <a:off x="3950749" y="56815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5" name="Freeform 103"/>
            <p:cNvSpPr/>
            <p:nvPr/>
          </p:nvSpPr>
          <p:spPr bwMode="auto">
            <a:xfrm>
              <a:off x="4200135" y="5771544"/>
              <a:ext cx="4337" cy="433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1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1" y="2"/>
                    <a:pt x="2" y="1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6" name="Freeform 104"/>
            <p:cNvSpPr/>
            <p:nvPr/>
          </p:nvSpPr>
          <p:spPr bwMode="auto">
            <a:xfrm>
              <a:off x="4168691" y="5686970"/>
              <a:ext cx="3253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7" name="Freeform 105"/>
            <p:cNvSpPr/>
            <p:nvPr/>
          </p:nvSpPr>
          <p:spPr bwMode="auto">
            <a:xfrm>
              <a:off x="4171943" y="56869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8" name="Freeform 106"/>
            <p:cNvSpPr/>
            <p:nvPr/>
          </p:nvSpPr>
          <p:spPr bwMode="auto">
            <a:xfrm>
              <a:off x="4130741" y="5696728"/>
              <a:ext cx="2169" cy="325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9" name="Freeform 107"/>
            <p:cNvSpPr/>
            <p:nvPr/>
          </p:nvSpPr>
          <p:spPr bwMode="auto">
            <a:xfrm>
              <a:off x="3894367" y="579648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0" name="Freeform 108"/>
            <p:cNvSpPr/>
            <p:nvPr/>
          </p:nvSpPr>
          <p:spPr bwMode="auto">
            <a:xfrm>
              <a:off x="4051588" y="5763954"/>
              <a:ext cx="2169" cy="216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1" name="Freeform 109"/>
            <p:cNvSpPr/>
            <p:nvPr/>
          </p:nvSpPr>
          <p:spPr bwMode="auto">
            <a:xfrm>
              <a:off x="4053757" y="5707571"/>
              <a:ext cx="15180" cy="30360"/>
            </a:xfrm>
            <a:custGeom>
              <a:avLst/>
              <a:gdLst>
                <a:gd name="T0" fmla="*/ 6 w 6"/>
                <a:gd name="T1" fmla="*/ 0 h 12"/>
                <a:gd name="T2" fmla="*/ 3 w 6"/>
                <a:gd name="T3" fmla="*/ 6 h 12"/>
                <a:gd name="T4" fmla="*/ 4 w 6"/>
                <a:gd name="T5" fmla="*/ 7 h 12"/>
                <a:gd name="T6" fmla="*/ 2 w 6"/>
                <a:gd name="T7" fmla="*/ 11 h 12"/>
                <a:gd name="T8" fmla="*/ 0 w 6"/>
                <a:gd name="T9" fmla="*/ 8 h 12"/>
                <a:gd name="T10" fmla="*/ 0 w 6"/>
                <a:gd name="T11" fmla="*/ 11 h 12"/>
                <a:gd name="T12" fmla="*/ 0 w 6"/>
                <a:gd name="T13" fmla="*/ 12 h 12"/>
                <a:gd name="T14" fmla="*/ 1 w 6"/>
                <a:gd name="T15" fmla="*/ 12 h 12"/>
                <a:gd name="T16" fmla="*/ 3 w 6"/>
                <a:gd name="T17" fmla="*/ 11 h 12"/>
                <a:gd name="T18" fmla="*/ 4 w 6"/>
                <a:gd name="T19" fmla="*/ 11 h 12"/>
                <a:gd name="T20" fmla="*/ 5 w 6"/>
                <a:gd name="T21" fmla="*/ 8 h 12"/>
                <a:gd name="T22" fmla="*/ 6 w 6"/>
                <a:gd name="T23" fmla="*/ 9 h 12"/>
                <a:gd name="T24" fmla="*/ 6 w 6"/>
                <a:gd name="T25" fmla="*/ 6 h 12"/>
                <a:gd name="T26" fmla="*/ 4 w 6"/>
                <a:gd name="T27" fmla="*/ 5 h 12"/>
                <a:gd name="T28" fmla="*/ 6 w 6"/>
                <a:gd name="T29" fmla="*/ 1 h 12"/>
                <a:gd name="T30" fmla="*/ 6 w 6"/>
                <a:gd name="T3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cubicBezTo>
                    <a:pt x="5" y="2"/>
                    <a:pt x="3" y="3"/>
                    <a:pt x="3" y="6"/>
                  </a:cubicBezTo>
                  <a:cubicBezTo>
                    <a:pt x="3" y="6"/>
                    <a:pt x="4" y="7"/>
                    <a:pt x="4" y="7"/>
                  </a:cubicBezTo>
                  <a:cubicBezTo>
                    <a:pt x="3" y="8"/>
                    <a:pt x="3" y="10"/>
                    <a:pt x="2" y="11"/>
                  </a:cubicBezTo>
                  <a:cubicBezTo>
                    <a:pt x="0" y="12"/>
                    <a:pt x="1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2" y="12"/>
                    <a:pt x="2" y="11"/>
                    <a:pt x="3" y="11"/>
                  </a:cubicBezTo>
                  <a:cubicBezTo>
                    <a:pt x="3" y="11"/>
                    <a:pt x="4" y="11"/>
                    <a:pt x="4" y="11"/>
                  </a:cubicBezTo>
                  <a:cubicBezTo>
                    <a:pt x="5" y="10"/>
                    <a:pt x="5" y="8"/>
                    <a:pt x="5" y="8"/>
                  </a:cubicBezTo>
                  <a:cubicBezTo>
                    <a:pt x="6" y="7"/>
                    <a:pt x="6" y="9"/>
                    <a:pt x="6" y="9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6" y="6"/>
                    <a:pt x="5" y="5"/>
                    <a:pt x="4" y="5"/>
                  </a:cubicBezTo>
                  <a:cubicBezTo>
                    <a:pt x="4" y="2"/>
                    <a:pt x="6" y="3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2" name="Freeform 110"/>
            <p:cNvSpPr/>
            <p:nvPr/>
          </p:nvSpPr>
          <p:spPr bwMode="auto">
            <a:xfrm>
              <a:off x="3971351" y="574009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3" name="Freeform 111"/>
            <p:cNvSpPr/>
            <p:nvPr/>
          </p:nvSpPr>
          <p:spPr bwMode="auto">
            <a:xfrm>
              <a:off x="4187123" y="5809494"/>
              <a:ext cx="5422" cy="7590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2 h 3"/>
                <a:gd name="T4" fmla="*/ 2 w 2"/>
                <a:gd name="T5" fmla="*/ 3 h 3"/>
                <a:gd name="T6" fmla="*/ 2 w 2"/>
                <a:gd name="T7" fmla="*/ 1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1"/>
                    <a:pt x="2" y="2"/>
                    <a:pt x="2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4" name="Freeform 112"/>
            <p:cNvSpPr/>
            <p:nvPr/>
          </p:nvSpPr>
          <p:spPr bwMode="auto">
            <a:xfrm>
              <a:off x="4081948" y="5704318"/>
              <a:ext cx="7590" cy="7590"/>
            </a:xfrm>
            <a:custGeom>
              <a:avLst/>
              <a:gdLst>
                <a:gd name="T0" fmla="*/ 0 w 3"/>
                <a:gd name="T1" fmla="*/ 0 h 3"/>
                <a:gd name="T2" fmla="*/ 2 w 3"/>
                <a:gd name="T3" fmla="*/ 3 h 3"/>
                <a:gd name="T4" fmla="*/ 2 w 3"/>
                <a:gd name="T5" fmla="*/ 2 h 3"/>
                <a:gd name="T6" fmla="*/ 3 w 3"/>
                <a:gd name="T7" fmla="*/ 1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1"/>
                    <a:pt x="0" y="3"/>
                    <a:pt x="2" y="3"/>
                  </a:cubicBezTo>
                  <a:cubicBezTo>
                    <a:pt x="2" y="3"/>
                    <a:pt x="1" y="2"/>
                    <a:pt x="2" y="2"/>
                  </a:cubicBezTo>
                  <a:cubicBezTo>
                    <a:pt x="2" y="1"/>
                    <a:pt x="3" y="2"/>
                    <a:pt x="3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5" name="Freeform 113"/>
            <p:cNvSpPr/>
            <p:nvPr/>
          </p:nvSpPr>
          <p:spPr bwMode="auto">
            <a:xfrm>
              <a:off x="4076526" y="56967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6" name="Freeform 114"/>
            <p:cNvSpPr/>
            <p:nvPr/>
          </p:nvSpPr>
          <p:spPr bwMode="auto">
            <a:xfrm>
              <a:off x="4087369" y="5796482"/>
              <a:ext cx="0" cy="325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7" name="Freeform 115"/>
            <p:cNvSpPr/>
            <p:nvPr/>
          </p:nvSpPr>
          <p:spPr bwMode="auto">
            <a:xfrm>
              <a:off x="4087369" y="5709740"/>
              <a:ext cx="2169" cy="216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8" name="Freeform 116"/>
            <p:cNvSpPr/>
            <p:nvPr/>
          </p:nvSpPr>
          <p:spPr bwMode="auto">
            <a:xfrm>
              <a:off x="4128572" y="5694560"/>
              <a:ext cx="2169" cy="216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9" name="Freeform 117"/>
            <p:cNvSpPr/>
            <p:nvPr/>
          </p:nvSpPr>
          <p:spPr bwMode="auto">
            <a:xfrm>
              <a:off x="4072189" y="5722751"/>
              <a:ext cx="2169" cy="216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0" name="Freeform 118"/>
            <p:cNvSpPr/>
            <p:nvPr/>
          </p:nvSpPr>
          <p:spPr bwMode="auto">
            <a:xfrm>
              <a:off x="4171943" y="5683717"/>
              <a:ext cx="2169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1" name="Freeform 119"/>
            <p:cNvSpPr/>
            <p:nvPr/>
          </p:nvSpPr>
          <p:spPr bwMode="auto">
            <a:xfrm>
              <a:off x="4012554" y="5655525"/>
              <a:ext cx="10843" cy="5422"/>
            </a:xfrm>
            <a:custGeom>
              <a:avLst/>
              <a:gdLst>
                <a:gd name="T0" fmla="*/ 4 w 4"/>
                <a:gd name="T1" fmla="*/ 1 h 2"/>
                <a:gd name="T2" fmla="*/ 0 w 4"/>
                <a:gd name="T3" fmla="*/ 2 h 2"/>
                <a:gd name="T4" fmla="*/ 3 w 4"/>
                <a:gd name="T5" fmla="*/ 2 h 2"/>
                <a:gd name="T6" fmla="*/ 4 w 4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2" name="Freeform 120"/>
            <p:cNvSpPr/>
            <p:nvPr/>
          </p:nvSpPr>
          <p:spPr bwMode="auto">
            <a:xfrm>
              <a:off x="4017975" y="5686970"/>
              <a:ext cx="2169" cy="4337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3" name="Freeform 121"/>
            <p:cNvSpPr/>
            <p:nvPr/>
          </p:nvSpPr>
          <p:spPr bwMode="auto">
            <a:xfrm>
              <a:off x="3892198" y="5792145"/>
              <a:ext cx="2169" cy="4337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2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4" name="Freeform 122"/>
            <p:cNvSpPr/>
            <p:nvPr/>
          </p:nvSpPr>
          <p:spPr bwMode="auto">
            <a:xfrm>
              <a:off x="3892198" y="5788893"/>
              <a:ext cx="0" cy="3253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4403552" y="1589498"/>
            <a:ext cx="329990" cy="282944"/>
            <a:chOff x="5964264" y="5437584"/>
            <a:chExt cx="532384" cy="456484"/>
          </a:xfrm>
          <a:solidFill>
            <a:srgbClr val="0070C0"/>
          </a:solidFill>
        </p:grpSpPr>
        <p:sp>
          <p:nvSpPr>
            <p:cNvPr id="86" name="Freeform 212"/>
            <p:cNvSpPr>
              <a:spLocks noEditPoints="1"/>
            </p:cNvSpPr>
            <p:nvPr/>
          </p:nvSpPr>
          <p:spPr bwMode="auto">
            <a:xfrm>
              <a:off x="6141003" y="5437584"/>
              <a:ext cx="355645" cy="315527"/>
            </a:xfrm>
            <a:custGeom>
              <a:avLst/>
              <a:gdLst>
                <a:gd name="T0" fmla="*/ 8 w 139"/>
                <a:gd name="T1" fmla="*/ 123 h 123"/>
                <a:gd name="T2" fmla="*/ 20 w 139"/>
                <a:gd name="T3" fmla="*/ 90 h 123"/>
                <a:gd name="T4" fmla="*/ 0 w 139"/>
                <a:gd name="T5" fmla="*/ 53 h 123"/>
                <a:gd name="T6" fmla="*/ 69 w 139"/>
                <a:gd name="T7" fmla="*/ 0 h 123"/>
                <a:gd name="T8" fmla="*/ 139 w 139"/>
                <a:gd name="T9" fmla="*/ 53 h 123"/>
                <a:gd name="T10" fmla="*/ 69 w 139"/>
                <a:gd name="T11" fmla="*/ 106 h 123"/>
                <a:gd name="T12" fmla="*/ 45 w 139"/>
                <a:gd name="T13" fmla="*/ 103 h 123"/>
                <a:gd name="T14" fmla="*/ 22 w 139"/>
                <a:gd name="T15" fmla="*/ 115 h 123"/>
                <a:gd name="T16" fmla="*/ 8 w 139"/>
                <a:gd name="T17" fmla="*/ 123 h 123"/>
                <a:gd name="T18" fmla="*/ 69 w 139"/>
                <a:gd name="T19" fmla="*/ 12 h 123"/>
                <a:gd name="T20" fmla="*/ 12 w 139"/>
                <a:gd name="T21" fmla="*/ 53 h 123"/>
                <a:gd name="T22" fmla="*/ 30 w 139"/>
                <a:gd name="T23" fmla="*/ 83 h 123"/>
                <a:gd name="T24" fmla="*/ 34 w 139"/>
                <a:gd name="T25" fmla="*/ 85 h 123"/>
                <a:gd name="T26" fmla="*/ 30 w 139"/>
                <a:gd name="T27" fmla="*/ 97 h 123"/>
                <a:gd name="T28" fmla="*/ 45 w 139"/>
                <a:gd name="T29" fmla="*/ 91 h 123"/>
                <a:gd name="T30" fmla="*/ 46 w 139"/>
                <a:gd name="T31" fmla="*/ 91 h 123"/>
                <a:gd name="T32" fmla="*/ 47 w 139"/>
                <a:gd name="T33" fmla="*/ 91 h 123"/>
                <a:gd name="T34" fmla="*/ 69 w 139"/>
                <a:gd name="T35" fmla="*/ 94 h 123"/>
                <a:gd name="T36" fmla="*/ 127 w 139"/>
                <a:gd name="T37" fmla="*/ 53 h 123"/>
                <a:gd name="T38" fmla="*/ 69 w 139"/>
                <a:gd name="T39" fmla="*/ 1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9" h="123">
                  <a:moveTo>
                    <a:pt x="8" y="123"/>
                  </a:moveTo>
                  <a:cubicBezTo>
                    <a:pt x="20" y="90"/>
                    <a:pt x="20" y="90"/>
                    <a:pt x="20" y="90"/>
                  </a:cubicBezTo>
                  <a:cubicBezTo>
                    <a:pt x="7" y="80"/>
                    <a:pt x="0" y="67"/>
                    <a:pt x="0" y="53"/>
                  </a:cubicBezTo>
                  <a:cubicBezTo>
                    <a:pt x="0" y="24"/>
                    <a:pt x="31" y="0"/>
                    <a:pt x="69" y="0"/>
                  </a:cubicBezTo>
                  <a:cubicBezTo>
                    <a:pt x="108" y="0"/>
                    <a:pt x="139" y="24"/>
                    <a:pt x="139" y="53"/>
                  </a:cubicBezTo>
                  <a:cubicBezTo>
                    <a:pt x="139" y="82"/>
                    <a:pt x="108" y="106"/>
                    <a:pt x="69" y="106"/>
                  </a:cubicBezTo>
                  <a:cubicBezTo>
                    <a:pt x="61" y="106"/>
                    <a:pt x="53" y="105"/>
                    <a:pt x="45" y="103"/>
                  </a:cubicBezTo>
                  <a:cubicBezTo>
                    <a:pt x="42" y="104"/>
                    <a:pt x="31" y="110"/>
                    <a:pt x="22" y="115"/>
                  </a:cubicBezTo>
                  <a:cubicBezTo>
                    <a:pt x="8" y="123"/>
                    <a:pt x="8" y="123"/>
                    <a:pt x="8" y="123"/>
                  </a:cubicBezTo>
                  <a:close/>
                  <a:moveTo>
                    <a:pt x="69" y="12"/>
                  </a:moveTo>
                  <a:cubicBezTo>
                    <a:pt x="38" y="12"/>
                    <a:pt x="12" y="30"/>
                    <a:pt x="12" y="53"/>
                  </a:cubicBezTo>
                  <a:cubicBezTo>
                    <a:pt x="12" y="64"/>
                    <a:pt x="18" y="75"/>
                    <a:pt x="30" y="83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42" y="91"/>
                    <a:pt x="44" y="91"/>
                    <a:pt x="45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7" y="91"/>
                    <a:pt x="47" y="91"/>
                    <a:pt x="47" y="91"/>
                  </a:cubicBezTo>
                  <a:cubicBezTo>
                    <a:pt x="54" y="93"/>
                    <a:pt x="62" y="94"/>
                    <a:pt x="69" y="94"/>
                  </a:cubicBezTo>
                  <a:cubicBezTo>
                    <a:pt x="101" y="94"/>
                    <a:pt x="127" y="76"/>
                    <a:pt x="127" y="53"/>
                  </a:cubicBezTo>
                  <a:cubicBezTo>
                    <a:pt x="127" y="30"/>
                    <a:pt x="101" y="12"/>
                    <a:pt x="6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7" name="Freeform 213"/>
            <p:cNvSpPr/>
            <p:nvPr/>
          </p:nvSpPr>
          <p:spPr bwMode="auto">
            <a:xfrm>
              <a:off x="6238588" y="5529748"/>
              <a:ext cx="169148" cy="16265"/>
            </a:xfrm>
            <a:custGeom>
              <a:avLst/>
              <a:gdLst>
                <a:gd name="T0" fmla="*/ 156 w 156"/>
                <a:gd name="T1" fmla="*/ 15 h 15"/>
                <a:gd name="T2" fmla="*/ 0 w 156"/>
                <a:gd name="T3" fmla="*/ 15 h 15"/>
                <a:gd name="T4" fmla="*/ 0 w 156"/>
                <a:gd name="T5" fmla="*/ 0 h 15"/>
                <a:gd name="T6" fmla="*/ 156 w 156"/>
                <a:gd name="T7" fmla="*/ 0 h 15"/>
                <a:gd name="T8" fmla="*/ 156 w 156"/>
                <a:gd name="T9" fmla="*/ 15 h 15"/>
                <a:gd name="T10" fmla="*/ 156 w 156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5">
                  <a:moveTo>
                    <a:pt x="156" y="15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"/>
                  </a:lnTo>
                  <a:lnTo>
                    <a:pt x="156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8" name="Freeform 214"/>
            <p:cNvSpPr/>
            <p:nvPr/>
          </p:nvSpPr>
          <p:spPr bwMode="auto">
            <a:xfrm>
              <a:off x="6238588" y="5561192"/>
              <a:ext cx="169148" cy="15180"/>
            </a:xfrm>
            <a:custGeom>
              <a:avLst/>
              <a:gdLst>
                <a:gd name="T0" fmla="*/ 156 w 156"/>
                <a:gd name="T1" fmla="*/ 14 h 14"/>
                <a:gd name="T2" fmla="*/ 0 w 156"/>
                <a:gd name="T3" fmla="*/ 14 h 14"/>
                <a:gd name="T4" fmla="*/ 0 w 156"/>
                <a:gd name="T5" fmla="*/ 0 h 14"/>
                <a:gd name="T6" fmla="*/ 156 w 156"/>
                <a:gd name="T7" fmla="*/ 0 h 14"/>
                <a:gd name="T8" fmla="*/ 156 w 156"/>
                <a:gd name="T9" fmla="*/ 14 h 14"/>
                <a:gd name="T10" fmla="*/ 156 w 156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4">
                  <a:moveTo>
                    <a:pt x="156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4"/>
                  </a:lnTo>
                  <a:lnTo>
                    <a:pt x="15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9" name="Freeform 215"/>
            <p:cNvSpPr/>
            <p:nvPr/>
          </p:nvSpPr>
          <p:spPr bwMode="auto">
            <a:xfrm>
              <a:off x="6238588" y="5591552"/>
              <a:ext cx="169148" cy="18433"/>
            </a:xfrm>
            <a:custGeom>
              <a:avLst/>
              <a:gdLst>
                <a:gd name="T0" fmla="*/ 156 w 156"/>
                <a:gd name="T1" fmla="*/ 17 h 17"/>
                <a:gd name="T2" fmla="*/ 0 w 156"/>
                <a:gd name="T3" fmla="*/ 17 h 17"/>
                <a:gd name="T4" fmla="*/ 0 w 156"/>
                <a:gd name="T5" fmla="*/ 0 h 17"/>
                <a:gd name="T6" fmla="*/ 156 w 156"/>
                <a:gd name="T7" fmla="*/ 0 h 17"/>
                <a:gd name="T8" fmla="*/ 156 w 156"/>
                <a:gd name="T9" fmla="*/ 17 h 17"/>
                <a:gd name="T10" fmla="*/ 156 w 156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7">
                  <a:moveTo>
                    <a:pt x="156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7"/>
                  </a:lnTo>
                  <a:lnTo>
                    <a:pt x="156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90" name="Freeform 216"/>
            <p:cNvSpPr/>
            <p:nvPr/>
          </p:nvSpPr>
          <p:spPr bwMode="auto">
            <a:xfrm>
              <a:off x="5964264" y="5622997"/>
              <a:ext cx="250470" cy="271071"/>
            </a:xfrm>
            <a:custGeom>
              <a:avLst/>
              <a:gdLst>
                <a:gd name="T0" fmla="*/ 92 w 98"/>
                <a:gd name="T1" fmla="*/ 73 h 106"/>
                <a:gd name="T2" fmla="*/ 61 w 98"/>
                <a:gd name="T3" fmla="*/ 64 h 106"/>
                <a:gd name="T4" fmla="*/ 62 w 98"/>
                <a:gd name="T5" fmla="*/ 57 h 106"/>
                <a:gd name="T6" fmla="*/ 66 w 98"/>
                <a:gd name="T7" fmla="*/ 51 h 106"/>
                <a:gd name="T8" fmla="*/ 67 w 98"/>
                <a:gd name="T9" fmla="*/ 44 h 106"/>
                <a:gd name="T10" fmla="*/ 69 w 98"/>
                <a:gd name="T11" fmla="*/ 45 h 106"/>
                <a:gd name="T12" fmla="*/ 71 w 98"/>
                <a:gd name="T13" fmla="*/ 43 h 106"/>
                <a:gd name="T14" fmla="*/ 72 w 98"/>
                <a:gd name="T15" fmla="*/ 32 h 106"/>
                <a:gd name="T16" fmla="*/ 70 w 98"/>
                <a:gd name="T17" fmla="*/ 29 h 106"/>
                <a:gd name="T18" fmla="*/ 69 w 98"/>
                <a:gd name="T19" fmla="*/ 30 h 106"/>
                <a:gd name="T20" fmla="*/ 70 w 98"/>
                <a:gd name="T21" fmla="*/ 23 h 106"/>
                <a:gd name="T22" fmla="*/ 66 w 98"/>
                <a:gd name="T23" fmla="*/ 8 h 106"/>
                <a:gd name="T24" fmla="*/ 32 w 98"/>
                <a:gd name="T25" fmla="*/ 8 h 106"/>
                <a:gd name="T26" fmla="*/ 28 w 98"/>
                <a:gd name="T27" fmla="*/ 23 h 106"/>
                <a:gd name="T28" fmla="*/ 29 w 98"/>
                <a:gd name="T29" fmla="*/ 30 h 106"/>
                <a:gd name="T30" fmla="*/ 28 w 98"/>
                <a:gd name="T31" fmla="*/ 29 h 106"/>
                <a:gd name="T32" fmla="*/ 26 w 98"/>
                <a:gd name="T33" fmla="*/ 32 h 106"/>
                <a:gd name="T34" fmla="*/ 27 w 98"/>
                <a:gd name="T35" fmla="*/ 43 h 106"/>
                <a:gd name="T36" fmla="*/ 29 w 98"/>
                <a:gd name="T37" fmla="*/ 45 h 106"/>
                <a:gd name="T38" fmla="*/ 31 w 98"/>
                <a:gd name="T39" fmla="*/ 44 h 106"/>
                <a:gd name="T40" fmla="*/ 31 w 98"/>
                <a:gd name="T41" fmla="*/ 51 h 106"/>
                <a:gd name="T42" fmla="*/ 36 w 98"/>
                <a:gd name="T43" fmla="*/ 57 h 106"/>
                <a:gd name="T44" fmla="*/ 37 w 98"/>
                <a:gd name="T45" fmla="*/ 64 h 106"/>
                <a:gd name="T46" fmla="*/ 5 w 98"/>
                <a:gd name="T47" fmla="*/ 73 h 106"/>
                <a:gd name="T48" fmla="*/ 0 w 98"/>
                <a:gd name="T49" fmla="*/ 83 h 106"/>
                <a:gd name="T50" fmla="*/ 1 w 98"/>
                <a:gd name="T51" fmla="*/ 94 h 106"/>
                <a:gd name="T52" fmla="*/ 8 w 98"/>
                <a:gd name="T53" fmla="*/ 102 h 106"/>
                <a:gd name="T54" fmla="*/ 90 w 98"/>
                <a:gd name="T55" fmla="*/ 102 h 106"/>
                <a:gd name="T56" fmla="*/ 96 w 98"/>
                <a:gd name="T57" fmla="*/ 94 h 106"/>
                <a:gd name="T58" fmla="*/ 98 w 98"/>
                <a:gd name="T59" fmla="*/ 83 h 106"/>
                <a:gd name="T60" fmla="*/ 92 w 98"/>
                <a:gd name="T61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06">
                  <a:moveTo>
                    <a:pt x="92" y="73"/>
                  </a:moveTo>
                  <a:cubicBezTo>
                    <a:pt x="82" y="69"/>
                    <a:pt x="72" y="66"/>
                    <a:pt x="61" y="64"/>
                  </a:cubicBezTo>
                  <a:cubicBezTo>
                    <a:pt x="61" y="62"/>
                    <a:pt x="62" y="59"/>
                    <a:pt x="62" y="57"/>
                  </a:cubicBezTo>
                  <a:cubicBezTo>
                    <a:pt x="65" y="55"/>
                    <a:pt x="66" y="53"/>
                    <a:pt x="66" y="51"/>
                  </a:cubicBezTo>
                  <a:cubicBezTo>
                    <a:pt x="67" y="49"/>
                    <a:pt x="67" y="46"/>
                    <a:pt x="67" y="44"/>
                  </a:cubicBezTo>
                  <a:cubicBezTo>
                    <a:pt x="68" y="44"/>
                    <a:pt x="68" y="44"/>
                    <a:pt x="69" y="45"/>
                  </a:cubicBezTo>
                  <a:cubicBezTo>
                    <a:pt x="70" y="45"/>
                    <a:pt x="71" y="44"/>
                    <a:pt x="71" y="43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1"/>
                    <a:pt x="71" y="30"/>
                    <a:pt x="70" y="29"/>
                  </a:cubicBezTo>
                  <a:cubicBezTo>
                    <a:pt x="70" y="29"/>
                    <a:pt x="69" y="29"/>
                    <a:pt x="69" y="30"/>
                  </a:cubicBezTo>
                  <a:cubicBezTo>
                    <a:pt x="69" y="28"/>
                    <a:pt x="69" y="25"/>
                    <a:pt x="70" y="23"/>
                  </a:cubicBezTo>
                  <a:cubicBezTo>
                    <a:pt x="70" y="20"/>
                    <a:pt x="71" y="13"/>
                    <a:pt x="66" y="8"/>
                  </a:cubicBezTo>
                  <a:cubicBezTo>
                    <a:pt x="58" y="0"/>
                    <a:pt x="40" y="0"/>
                    <a:pt x="32" y="8"/>
                  </a:cubicBezTo>
                  <a:cubicBezTo>
                    <a:pt x="27" y="13"/>
                    <a:pt x="28" y="20"/>
                    <a:pt x="28" y="23"/>
                  </a:cubicBezTo>
                  <a:cubicBezTo>
                    <a:pt x="28" y="25"/>
                    <a:pt x="29" y="28"/>
                    <a:pt x="29" y="30"/>
                  </a:cubicBezTo>
                  <a:cubicBezTo>
                    <a:pt x="29" y="29"/>
                    <a:pt x="28" y="29"/>
                    <a:pt x="28" y="29"/>
                  </a:cubicBezTo>
                  <a:cubicBezTo>
                    <a:pt x="27" y="30"/>
                    <a:pt x="26" y="31"/>
                    <a:pt x="26" y="32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4"/>
                    <a:pt x="28" y="45"/>
                    <a:pt x="29" y="45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1" y="46"/>
                    <a:pt x="31" y="49"/>
                    <a:pt x="31" y="51"/>
                  </a:cubicBezTo>
                  <a:cubicBezTo>
                    <a:pt x="32" y="53"/>
                    <a:pt x="33" y="55"/>
                    <a:pt x="36" y="57"/>
                  </a:cubicBezTo>
                  <a:cubicBezTo>
                    <a:pt x="36" y="59"/>
                    <a:pt x="36" y="62"/>
                    <a:pt x="37" y="64"/>
                  </a:cubicBezTo>
                  <a:cubicBezTo>
                    <a:pt x="26" y="66"/>
                    <a:pt x="15" y="69"/>
                    <a:pt x="5" y="73"/>
                  </a:cubicBezTo>
                  <a:cubicBezTo>
                    <a:pt x="2" y="75"/>
                    <a:pt x="0" y="80"/>
                    <a:pt x="0" y="83"/>
                  </a:cubicBezTo>
                  <a:cubicBezTo>
                    <a:pt x="1" y="87"/>
                    <a:pt x="1" y="91"/>
                    <a:pt x="1" y="94"/>
                  </a:cubicBezTo>
                  <a:cubicBezTo>
                    <a:pt x="2" y="98"/>
                    <a:pt x="5" y="101"/>
                    <a:pt x="8" y="102"/>
                  </a:cubicBezTo>
                  <a:cubicBezTo>
                    <a:pt x="35" y="106"/>
                    <a:pt x="63" y="106"/>
                    <a:pt x="90" y="102"/>
                  </a:cubicBezTo>
                  <a:cubicBezTo>
                    <a:pt x="93" y="101"/>
                    <a:pt x="96" y="98"/>
                    <a:pt x="96" y="94"/>
                  </a:cubicBezTo>
                  <a:cubicBezTo>
                    <a:pt x="97" y="91"/>
                    <a:pt x="97" y="87"/>
                    <a:pt x="98" y="83"/>
                  </a:cubicBezTo>
                  <a:cubicBezTo>
                    <a:pt x="98" y="80"/>
                    <a:pt x="96" y="75"/>
                    <a:pt x="92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6797340" y="1598571"/>
            <a:ext cx="266815" cy="264799"/>
            <a:chOff x="7078908" y="5461438"/>
            <a:chExt cx="430461" cy="427208"/>
          </a:xfrm>
          <a:solidFill>
            <a:srgbClr val="0070C0"/>
          </a:solidFill>
        </p:grpSpPr>
        <p:sp>
          <p:nvSpPr>
            <p:cNvPr id="92" name="Freeform 236"/>
            <p:cNvSpPr/>
            <p:nvPr/>
          </p:nvSpPr>
          <p:spPr bwMode="auto">
            <a:xfrm>
              <a:off x="7078908" y="5461438"/>
              <a:ext cx="418534" cy="417450"/>
            </a:xfrm>
            <a:custGeom>
              <a:avLst/>
              <a:gdLst>
                <a:gd name="T0" fmla="*/ 84 w 163"/>
                <a:gd name="T1" fmla="*/ 129 h 163"/>
                <a:gd name="T2" fmla="*/ 46 w 163"/>
                <a:gd name="T3" fmla="*/ 50 h 163"/>
                <a:gd name="T4" fmla="*/ 81 w 163"/>
                <a:gd name="T5" fmla="*/ 34 h 163"/>
                <a:gd name="T6" fmla="*/ 127 w 163"/>
                <a:gd name="T7" fmla="*/ 89 h 163"/>
                <a:gd name="T8" fmla="*/ 147 w 163"/>
                <a:gd name="T9" fmla="*/ 94 h 163"/>
                <a:gd name="T10" fmla="*/ 162 w 163"/>
                <a:gd name="T11" fmla="*/ 86 h 163"/>
                <a:gd name="T12" fmla="*/ 162 w 163"/>
                <a:gd name="T13" fmla="*/ 70 h 163"/>
                <a:gd name="T14" fmla="*/ 144 w 163"/>
                <a:gd name="T15" fmla="*/ 59 h 163"/>
                <a:gd name="T16" fmla="*/ 154 w 163"/>
                <a:gd name="T17" fmla="*/ 45 h 163"/>
                <a:gd name="T18" fmla="*/ 145 w 163"/>
                <a:gd name="T19" fmla="*/ 32 h 163"/>
                <a:gd name="T20" fmla="*/ 125 w 163"/>
                <a:gd name="T21" fmla="*/ 30 h 163"/>
                <a:gd name="T22" fmla="*/ 126 w 163"/>
                <a:gd name="T23" fmla="*/ 13 h 163"/>
                <a:gd name="T24" fmla="*/ 112 w 163"/>
                <a:gd name="T25" fmla="*/ 6 h 163"/>
                <a:gd name="T26" fmla="*/ 93 w 163"/>
                <a:gd name="T27" fmla="*/ 15 h 163"/>
                <a:gd name="T28" fmla="*/ 86 w 163"/>
                <a:gd name="T29" fmla="*/ 0 h 163"/>
                <a:gd name="T30" fmla="*/ 70 w 163"/>
                <a:gd name="T31" fmla="*/ 1 h 163"/>
                <a:gd name="T32" fmla="*/ 58 w 163"/>
                <a:gd name="T33" fmla="*/ 18 h 163"/>
                <a:gd name="T34" fmla="*/ 44 w 163"/>
                <a:gd name="T35" fmla="*/ 9 h 163"/>
                <a:gd name="T36" fmla="*/ 31 w 163"/>
                <a:gd name="T37" fmla="*/ 17 h 163"/>
                <a:gd name="T38" fmla="*/ 31 w 163"/>
                <a:gd name="T39" fmla="*/ 36 h 163"/>
                <a:gd name="T40" fmla="*/ 15 w 163"/>
                <a:gd name="T41" fmla="*/ 33 h 163"/>
                <a:gd name="T42" fmla="*/ 8 w 163"/>
                <a:gd name="T43" fmla="*/ 47 h 163"/>
                <a:gd name="T44" fmla="*/ 18 w 163"/>
                <a:gd name="T45" fmla="*/ 59 h 163"/>
                <a:gd name="T46" fmla="*/ 0 w 163"/>
                <a:gd name="T47" fmla="*/ 73 h 163"/>
                <a:gd name="T48" fmla="*/ 0 w 163"/>
                <a:gd name="T49" fmla="*/ 88 h 163"/>
                <a:gd name="T50" fmla="*/ 15 w 163"/>
                <a:gd name="T51" fmla="*/ 94 h 163"/>
                <a:gd name="T52" fmla="*/ 6 w 163"/>
                <a:gd name="T53" fmla="*/ 114 h 163"/>
                <a:gd name="T54" fmla="*/ 15 w 163"/>
                <a:gd name="T55" fmla="*/ 128 h 163"/>
                <a:gd name="T56" fmla="*/ 30 w 163"/>
                <a:gd name="T57" fmla="*/ 125 h 163"/>
                <a:gd name="T58" fmla="*/ 33 w 163"/>
                <a:gd name="T59" fmla="*/ 148 h 163"/>
                <a:gd name="T60" fmla="*/ 47 w 163"/>
                <a:gd name="T61" fmla="*/ 155 h 163"/>
                <a:gd name="T62" fmla="*/ 59 w 163"/>
                <a:gd name="T63" fmla="*/ 145 h 163"/>
                <a:gd name="T64" fmla="*/ 72 w 163"/>
                <a:gd name="T65" fmla="*/ 163 h 163"/>
                <a:gd name="T66" fmla="*/ 88 w 163"/>
                <a:gd name="T67" fmla="*/ 162 h 163"/>
                <a:gd name="T68" fmla="*/ 94 w 163"/>
                <a:gd name="T69" fmla="*/ 148 h 163"/>
                <a:gd name="T70" fmla="*/ 89 w 163"/>
                <a:gd name="T71" fmla="*/ 1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163">
                  <a:moveTo>
                    <a:pt x="89" y="128"/>
                  </a:moveTo>
                  <a:cubicBezTo>
                    <a:pt x="88" y="128"/>
                    <a:pt x="86" y="129"/>
                    <a:pt x="84" y="129"/>
                  </a:cubicBezTo>
                  <a:cubicBezTo>
                    <a:pt x="58" y="130"/>
                    <a:pt x="36" y="110"/>
                    <a:pt x="35" y="84"/>
                  </a:cubicBezTo>
                  <a:cubicBezTo>
                    <a:pt x="34" y="71"/>
                    <a:pt x="38" y="59"/>
                    <a:pt x="46" y="50"/>
                  </a:cubicBezTo>
                  <a:cubicBezTo>
                    <a:pt x="55" y="40"/>
                    <a:pt x="66" y="35"/>
                    <a:pt x="79" y="34"/>
                  </a:cubicBezTo>
                  <a:cubicBezTo>
                    <a:pt x="79" y="34"/>
                    <a:pt x="80" y="34"/>
                    <a:pt x="81" y="34"/>
                  </a:cubicBezTo>
                  <a:cubicBezTo>
                    <a:pt x="106" y="34"/>
                    <a:pt x="127" y="54"/>
                    <a:pt x="128" y="79"/>
                  </a:cubicBezTo>
                  <a:cubicBezTo>
                    <a:pt x="128" y="82"/>
                    <a:pt x="128" y="85"/>
                    <a:pt x="127" y="89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1"/>
                    <a:pt x="146" y="97"/>
                    <a:pt x="147" y="94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6" y="66"/>
                    <a:pt x="145" y="62"/>
                    <a:pt x="144" y="5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5"/>
                    <a:pt x="127" y="32"/>
                    <a:pt x="125" y="30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0" y="17"/>
                    <a:pt x="97" y="16"/>
                    <a:pt x="93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6"/>
                    <a:pt x="62" y="17"/>
                    <a:pt x="58" y="1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4"/>
                    <a:pt x="31" y="36"/>
                  </a:cubicBezTo>
                  <a:cubicBezTo>
                    <a:pt x="31" y="37"/>
                    <a:pt x="30" y="37"/>
                    <a:pt x="30" y="3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63"/>
                    <a:pt x="16" y="66"/>
                    <a:pt x="15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7"/>
                    <a:pt x="17" y="101"/>
                    <a:pt x="18" y="10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3" y="128"/>
                    <a:pt x="35" y="130"/>
                    <a:pt x="38" y="133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62" y="146"/>
                    <a:pt x="66" y="147"/>
                    <a:pt x="69" y="148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8" y="147"/>
                    <a:pt x="102" y="146"/>
                    <a:pt x="105" y="144"/>
                  </a:cubicBezTo>
                  <a:lnTo>
                    <a:pt x="8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93" name="Freeform 237"/>
            <p:cNvSpPr/>
            <p:nvPr/>
          </p:nvSpPr>
          <p:spPr bwMode="auto">
            <a:xfrm>
              <a:off x="7197095" y="5576372"/>
              <a:ext cx="312274" cy="312274"/>
            </a:xfrm>
            <a:custGeom>
              <a:avLst/>
              <a:gdLst>
                <a:gd name="T0" fmla="*/ 122 w 122"/>
                <a:gd name="T1" fmla="*/ 101 h 122"/>
                <a:gd name="T2" fmla="*/ 119 w 122"/>
                <a:gd name="T3" fmla="*/ 94 h 122"/>
                <a:gd name="T4" fmla="*/ 67 w 122"/>
                <a:gd name="T5" fmla="*/ 43 h 122"/>
                <a:gd name="T6" fmla="*/ 58 w 122"/>
                <a:gd name="T7" fmla="*/ 12 h 122"/>
                <a:gd name="T8" fmla="*/ 23 w 122"/>
                <a:gd name="T9" fmla="*/ 5 h 122"/>
                <a:gd name="T10" fmla="*/ 41 w 122"/>
                <a:gd name="T11" fmla="*/ 23 h 122"/>
                <a:gd name="T12" fmla="*/ 41 w 122"/>
                <a:gd name="T13" fmla="*/ 29 h 122"/>
                <a:gd name="T14" fmla="*/ 29 w 122"/>
                <a:gd name="T15" fmla="*/ 41 h 122"/>
                <a:gd name="T16" fmla="*/ 23 w 122"/>
                <a:gd name="T17" fmla="*/ 41 h 122"/>
                <a:gd name="T18" fmla="*/ 5 w 122"/>
                <a:gd name="T19" fmla="*/ 23 h 122"/>
                <a:gd name="T20" fmla="*/ 12 w 122"/>
                <a:gd name="T21" fmla="*/ 58 h 122"/>
                <a:gd name="T22" fmla="*/ 43 w 122"/>
                <a:gd name="T23" fmla="*/ 67 h 122"/>
                <a:gd name="T24" fmla="*/ 94 w 122"/>
                <a:gd name="T25" fmla="*/ 119 h 122"/>
                <a:gd name="T26" fmla="*/ 101 w 122"/>
                <a:gd name="T27" fmla="*/ 122 h 122"/>
                <a:gd name="T28" fmla="*/ 122 w 122"/>
                <a:gd name="T2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2">
                  <a:moveTo>
                    <a:pt x="122" y="101"/>
                  </a:moveTo>
                  <a:cubicBezTo>
                    <a:pt x="122" y="99"/>
                    <a:pt x="121" y="95"/>
                    <a:pt x="119" y="94"/>
                  </a:cubicBezTo>
                  <a:cubicBezTo>
                    <a:pt x="102" y="77"/>
                    <a:pt x="84" y="60"/>
                    <a:pt x="67" y="43"/>
                  </a:cubicBezTo>
                  <a:cubicBezTo>
                    <a:pt x="69" y="32"/>
                    <a:pt x="66" y="21"/>
                    <a:pt x="58" y="12"/>
                  </a:cubicBezTo>
                  <a:cubicBezTo>
                    <a:pt x="49" y="3"/>
                    <a:pt x="35" y="0"/>
                    <a:pt x="23" y="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5"/>
                    <a:pt x="42" y="27"/>
                    <a:pt x="41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3"/>
                    <a:pt x="25" y="43"/>
                    <a:pt x="23" y="4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35"/>
                    <a:pt x="3" y="49"/>
                    <a:pt x="12" y="58"/>
                  </a:cubicBezTo>
                  <a:cubicBezTo>
                    <a:pt x="20" y="66"/>
                    <a:pt x="32" y="69"/>
                    <a:pt x="43" y="67"/>
                  </a:cubicBezTo>
                  <a:cubicBezTo>
                    <a:pt x="60" y="84"/>
                    <a:pt x="77" y="102"/>
                    <a:pt x="94" y="119"/>
                  </a:cubicBezTo>
                  <a:cubicBezTo>
                    <a:pt x="95" y="121"/>
                    <a:pt x="98" y="122"/>
                    <a:pt x="101" y="122"/>
                  </a:cubicBezTo>
                  <a:cubicBezTo>
                    <a:pt x="111" y="120"/>
                    <a:pt x="120" y="112"/>
                    <a:pt x="122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</p:grpSp>
      <p:sp>
        <p:nvSpPr>
          <p:cNvPr id="94" name="Freeform 247"/>
          <p:cNvSpPr>
            <a:spLocks noEditPoints="1"/>
          </p:cNvSpPr>
          <p:nvPr/>
        </p:nvSpPr>
        <p:spPr bwMode="auto">
          <a:xfrm>
            <a:off x="2082349" y="3169964"/>
            <a:ext cx="247997" cy="227162"/>
          </a:xfrm>
          <a:custGeom>
            <a:avLst/>
            <a:gdLst>
              <a:gd name="T0" fmla="*/ 139 w 156"/>
              <a:gd name="T1" fmla="*/ 26 h 143"/>
              <a:gd name="T2" fmla="*/ 117 w 156"/>
              <a:gd name="T3" fmla="*/ 26 h 143"/>
              <a:gd name="T4" fmla="*/ 117 w 156"/>
              <a:gd name="T5" fmla="*/ 23 h 143"/>
              <a:gd name="T6" fmla="*/ 94 w 156"/>
              <a:gd name="T7" fmla="*/ 0 h 143"/>
              <a:gd name="T8" fmla="*/ 62 w 156"/>
              <a:gd name="T9" fmla="*/ 0 h 143"/>
              <a:gd name="T10" fmla="*/ 39 w 156"/>
              <a:gd name="T11" fmla="*/ 23 h 143"/>
              <a:gd name="T12" fmla="*/ 39 w 156"/>
              <a:gd name="T13" fmla="*/ 26 h 143"/>
              <a:gd name="T14" fmla="*/ 16 w 156"/>
              <a:gd name="T15" fmla="*/ 26 h 143"/>
              <a:gd name="T16" fmla="*/ 0 w 156"/>
              <a:gd name="T17" fmla="*/ 42 h 143"/>
              <a:gd name="T18" fmla="*/ 0 w 156"/>
              <a:gd name="T19" fmla="*/ 121 h 143"/>
              <a:gd name="T20" fmla="*/ 15 w 156"/>
              <a:gd name="T21" fmla="*/ 137 h 143"/>
              <a:gd name="T22" fmla="*/ 14 w 156"/>
              <a:gd name="T23" fmla="*/ 139 h 143"/>
              <a:gd name="T24" fmla="*/ 19 w 156"/>
              <a:gd name="T25" fmla="*/ 143 h 143"/>
              <a:gd name="T26" fmla="*/ 27 w 156"/>
              <a:gd name="T27" fmla="*/ 143 h 143"/>
              <a:gd name="T28" fmla="*/ 31 w 156"/>
              <a:gd name="T29" fmla="*/ 139 h 143"/>
              <a:gd name="T30" fmla="*/ 31 w 156"/>
              <a:gd name="T31" fmla="*/ 138 h 143"/>
              <a:gd name="T32" fmla="*/ 125 w 156"/>
              <a:gd name="T33" fmla="*/ 138 h 143"/>
              <a:gd name="T34" fmla="*/ 124 w 156"/>
              <a:gd name="T35" fmla="*/ 139 h 143"/>
              <a:gd name="T36" fmla="*/ 129 w 156"/>
              <a:gd name="T37" fmla="*/ 143 h 143"/>
              <a:gd name="T38" fmla="*/ 137 w 156"/>
              <a:gd name="T39" fmla="*/ 143 h 143"/>
              <a:gd name="T40" fmla="*/ 141 w 156"/>
              <a:gd name="T41" fmla="*/ 139 h 143"/>
              <a:gd name="T42" fmla="*/ 141 w 156"/>
              <a:gd name="T43" fmla="*/ 137 h 143"/>
              <a:gd name="T44" fmla="*/ 156 w 156"/>
              <a:gd name="T45" fmla="*/ 121 h 143"/>
              <a:gd name="T46" fmla="*/ 156 w 156"/>
              <a:gd name="T47" fmla="*/ 42 h 143"/>
              <a:gd name="T48" fmla="*/ 139 w 156"/>
              <a:gd name="T49" fmla="*/ 26 h 143"/>
              <a:gd name="T50" fmla="*/ 126 w 156"/>
              <a:gd name="T51" fmla="*/ 31 h 143"/>
              <a:gd name="T52" fmla="*/ 134 w 156"/>
              <a:gd name="T53" fmla="*/ 31 h 143"/>
              <a:gd name="T54" fmla="*/ 134 w 156"/>
              <a:gd name="T55" fmla="*/ 130 h 143"/>
              <a:gd name="T56" fmla="*/ 126 w 156"/>
              <a:gd name="T57" fmla="*/ 130 h 143"/>
              <a:gd name="T58" fmla="*/ 126 w 156"/>
              <a:gd name="T59" fmla="*/ 31 h 143"/>
              <a:gd name="T60" fmla="*/ 52 w 156"/>
              <a:gd name="T61" fmla="*/ 23 h 143"/>
              <a:gd name="T62" fmla="*/ 62 w 156"/>
              <a:gd name="T63" fmla="*/ 13 h 143"/>
              <a:gd name="T64" fmla="*/ 94 w 156"/>
              <a:gd name="T65" fmla="*/ 13 h 143"/>
              <a:gd name="T66" fmla="*/ 104 w 156"/>
              <a:gd name="T67" fmla="*/ 23 h 143"/>
              <a:gd name="T68" fmla="*/ 104 w 156"/>
              <a:gd name="T69" fmla="*/ 26 h 143"/>
              <a:gd name="T70" fmla="*/ 52 w 156"/>
              <a:gd name="T71" fmla="*/ 26 h 143"/>
              <a:gd name="T72" fmla="*/ 52 w 156"/>
              <a:gd name="T73" fmla="*/ 23 h 143"/>
              <a:gd name="T74" fmla="*/ 22 w 156"/>
              <a:gd name="T75" fmla="*/ 31 h 143"/>
              <a:gd name="T76" fmla="*/ 30 w 156"/>
              <a:gd name="T77" fmla="*/ 31 h 143"/>
              <a:gd name="T78" fmla="*/ 30 w 156"/>
              <a:gd name="T79" fmla="*/ 130 h 143"/>
              <a:gd name="T80" fmla="*/ 22 w 156"/>
              <a:gd name="T81" fmla="*/ 130 h 143"/>
              <a:gd name="T82" fmla="*/ 22 w 156"/>
              <a:gd name="T83" fmla="*/ 3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6" h="143">
                <a:moveTo>
                  <a:pt x="139" y="26"/>
                </a:moveTo>
                <a:cubicBezTo>
                  <a:pt x="117" y="26"/>
                  <a:pt x="117" y="26"/>
                  <a:pt x="117" y="26"/>
                </a:cubicBezTo>
                <a:cubicBezTo>
                  <a:pt x="117" y="23"/>
                  <a:pt x="117" y="23"/>
                  <a:pt x="117" y="23"/>
                </a:cubicBezTo>
                <a:cubicBezTo>
                  <a:pt x="117" y="10"/>
                  <a:pt x="106" y="0"/>
                  <a:pt x="94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49" y="0"/>
                  <a:pt x="39" y="10"/>
                  <a:pt x="39" y="23"/>
                </a:cubicBezTo>
                <a:cubicBezTo>
                  <a:pt x="39" y="26"/>
                  <a:pt x="39" y="26"/>
                  <a:pt x="39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7" y="26"/>
                  <a:pt x="0" y="33"/>
                  <a:pt x="0" y="42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0"/>
                  <a:pt x="6" y="137"/>
                  <a:pt x="15" y="137"/>
                </a:cubicBezTo>
                <a:cubicBezTo>
                  <a:pt x="14" y="138"/>
                  <a:pt x="14" y="138"/>
                  <a:pt x="14" y="139"/>
                </a:cubicBezTo>
                <a:cubicBezTo>
                  <a:pt x="14" y="141"/>
                  <a:pt x="16" y="143"/>
                  <a:pt x="19" y="143"/>
                </a:cubicBezTo>
                <a:cubicBezTo>
                  <a:pt x="27" y="143"/>
                  <a:pt x="27" y="143"/>
                  <a:pt x="27" y="143"/>
                </a:cubicBezTo>
                <a:cubicBezTo>
                  <a:pt x="29" y="143"/>
                  <a:pt x="31" y="141"/>
                  <a:pt x="31" y="139"/>
                </a:cubicBezTo>
                <a:cubicBezTo>
                  <a:pt x="31" y="138"/>
                  <a:pt x="31" y="138"/>
                  <a:pt x="31" y="138"/>
                </a:cubicBezTo>
                <a:cubicBezTo>
                  <a:pt x="125" y="138"/>
                  <a:pt x="125" y="138"/>
                  <a:pt x="125" y="138"/>
                </a:cubicBezTo>
                <a:cubicBezTo>
                  <a:pt x="125" y="138"/>
                  <a:pt x="124" y="138"/>
                  <a:pt x="124" y="139"/>
                </a:cubicBezTo>
                <a:cubicBezTo>
                  <a:pt x="124" y="141"/>
                  <a:pt x="127" y="143"/>
                  <a:pt x="129" y="143"/>
                </a:cubicBezTo>
                <a:cubicBezTo>
                  <a:pt x="137" y="143"/>
                  <a:pt x="137" y="143"/>
                  <a:pt x="137" y="143"/>
                </a:cubicBezTo>
                <a:cubicBezTo>
                  <a:pt x="139" y="143"/>
                  <a:pt x="141" y="141"/>
                  <a:pt x="141" y="139"/>
                </a:cubicBezTo>
                <a:cubicBezTo>
                  <a:pt x="141" y="138"/>
                  <a:pt x="141" y="138"/>
                  <a:pt x="141" y="137"/>
                </a:cubicBezTo>
                <a:cubicBezTo>
                  <a:pt x="149" y="137"/>
                  <a:pt x="156" y="130"/>
                  <a:pt x="156" y="121"/>
                </a:cubicBezTo>
                <a:cubicBezTo>
                  <a:pt x="156" y="42"/>
                  <a:pt x="156" y="42"/>
                  <a:pt x="156" y="42"/>
                </a:cubicBezTo>
                <a:cubicBezTo>
                  <a:pt x="156" y="33"/>
                  <a:pt x="148" y="26"/>
                  <a:pt x="139" y="26"/>
                </a:cubicBezTo>
                <a:close/>
                <a:moveTo>
                  <a:pt x="126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4" y="130"/>
                  <a:pt x="134" y="130"/>
                  <a:pt x="134" y="130"/>
                </a:cubicBezTo>
                <a:cubicBezTo>
                  <a:pt x="126" y="130"/>
                  <a:pt x="126" y="130"/>
                  <a:pt x="126" y="130"/>
                </a:cubicBezTo>
                <a:lnTo>
                  <a:pt x="126" y="31"/>
                </a:lnTo>
                <a:close/>
                <a:moveTo>
                  <a:pt x="52" y="23"/>
                </a:moveTo>
                <a:cubicBezTo>
                  <a:pt x="52" y="17"/>
                  <a:pt x="56" y="13"/>
                  <a:pt x="62" y="13"/>
                </a:cubicBezTo>
                <a:cubicBezTo>
                  <a:pt x="94" y="13"/>
                  <a:pt x="94" y="13"/>
                  <a:pt x="94" y="13"/>
                </a:cubicBezTo>
                <a:cubicBezTo>
                  <a:pt x="99" y="13"/>
                  <a:pt x="104" y="17"/>
                  <a:pt x="104" y="23"/>
                </a:cubicBezTo>
                <a:cubicBezTo>
                  <a:pt x="104" y="26"/>
                  <a:pt x="104" y="26"/>
                  <a:pt x="104" y="26"/>
                </a:cubicBezTo>
                <a:cubicBezTo>
                  <a:pt x="52" y="26"/>
                  <a:pt x="52" y="26"/>
                  <a:pt x="52" y="26"/>
                </a:cubicBezTo>
                <a:lnTo>
                  <a:pt x="52" y="23"/>
                </a:lnTo>
                <a:close/>
                <a:moveTo>
                  <a:pt x="22" y="31"/>
                </a:moveTo>
                <a:cubicBezTo>
                  <a:pt x="30" y="31"/>
                  <a:pt x="30" y="31"/>
                  <a:pt x="30" y="31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22" y="130"/>
                  <a:pt x="22" y="130"/>
                  <a:pt x="22" y="130"/>
                </a:cubicBezTo>
                <a:lnTo>
                  <a:pt x="22" y="3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rgbClr val="000000"/>
              </a:solidFill>
              <a:latin typeface="+mn-ea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4414641" y="3118885"/>
            <a:ext cx="307812" cy="329318"/>
            <a:chOff x="4895160" y="5416983"/>
            <a:chExt cx="496602" cy="531299"/>
          </a:xfrm>
          <a:solidFill>
            <a:srgbClr val="0070C0"/>
          </a:solidFill>
        </p:grpSpPr>
        <p:sp>
          <p:nvSpPr>
            <p:cNvPr id="96" name="Freeform 836"/>
            <p:cNvSpPr/>
            <p:nvPr/>
          </p:nvSpPr>
          <p:spPr bwMode="auto">
            <a:xfrm>
              <a:off x="5135871" y="5416983"/>
              <a:ext cx="28191" cy="74816"/>
            </a:xfrm>
            <a:custGeom>
              <a:avLst/>
              <a:gdLst>
                <a:gd name="T0" fmla="*/ 6 w 11"/>
                <a:gd name="T1" fmla="*/ 29 h 29"/>
                <a:gd name="T2" fmla="*/ 0 w 11"/>
                <a:gd name="T3" fmla="*/ 24 h 29"/>
                <a:gd name="T4" fmla="*/ 0 w 11"/>
                <a:gd name="T5" fmla="*/ 6 h 29"/>
                <a:gd name="T6" fmla="*/ 6 w 11"/>
                <a:gd name="T7" fmla="*/ 0 h 29"/>
                <a:gd name="T8" fmla="*/ 11 w 11"/>
                <a:gd name="T9" fmla="*/ 6 h 29"/>
                <a:gd name="T10" fmla="*/ 11 w 11"/>
                <a:gd name="T11" fmla="*/ 24 h 29"/>
                <a:gd name="T12" fmla="*/ 6 w 11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9">
                  <a:moveTo>
                    <a:pt x="6" y="29"/>
                  </a:moveTo>
                  <a:cubicBezTo>
                    <a:pt x="3" y="29"/>
                    <a:pt x="0" y="27"/>
                    <a:pt x="0" y="2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7"/>
                    <a:pt x="9" y="29"/>
                    <a:pt x="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97" name="Freeform 837"/>
            <p:cNvSpPr/>
            <p:nvPr/>
          </p:nvSpPr>
          <p:spPr bwMode="auto">
            <a:xfrm>
              <a:off x="5015516" y="5443006"/>
              <a:ext cx="56383" cy="71563"/>
            </a:xfrm>
            <a:custGeom>
              <a:avLst/>
              <a:gdLst>
                <a:gd name="T0" fmla="*/ 16 w 22"/>
                <a:gd name="T1" fmla="*/ 28 h 28"/>
                <a:gd name="T2" fmla="*/ 11 w 22"/>
                <a:gd name="T3" fmla="*/ 25 h 28"/>
                <a:gd name="T4" fmla="*/ 2 w 22"/>
                <a:gd name="T5" fmla="*/ 10 h 28"/>
                <a:gd name="T6" fmla="*/ 4 w 22"/>
                <a:gd name="T7" fmla="*/ 2 h 28"/>
                <a:gd name="T8" fmla="*/ 11 w 22"/>
                <a:gd name="T9" fmla="*/ 4 h 28"/>
                <a:gd name="T10" fmla="*/ 20 w 22"/>
                <a:gd name="T11" fmla="*/ 19 h 28"/>
                <a:gd name="T12" fmla="*/ 18 w 22"/>
                <a:gd name="T13" fmla="*/ 27 h 28"/>
                <a:gd name="T14" fmla="*/ 16 w 22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8">
                  <a:moveTo>
                    <a:pt x="16" y="28"/>
                  </a:moveTo>
                  <a:cubicBezTo>
                    <a:pt x="14" y="28"/>
                    <a:pt x="12" y="27"/>
                    <a:pt x="11" y="25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2"/>
                  </a:cubicBezTo>
                  <a:cubicBezTo>
                    <a:pt x="7" y="0"/>
                    <a:pt x="10" y="1"/>
                    <a:pt x="11" y="4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2" y="22"/>
                    <a:pt x="21" y="26"/>
                    <a:pt x="18" y="27"/>
                  </a:cubicBezTo>
                  <a:cubicBezTo>
                    <a:pt x="17" y="28"/>
                    <a:pt x="17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98" name="Freeform 838"/>
            <p:cNvSpPr/>
            <p:nvPr/>
          </p:nvSpPr>
          <p:spPr bwMode="auto">
            <a:xfrm>
              <a:off x="4927689" y="5527580"/>
              <a:ext cx="72647" cy="54214"/>
            </a:xfrm>
            <a:custGeom>
              <a:avLst/>
              <a:gdLst>
                <a:gd name="T0" fmla="*/ 22 w 28"/>
                <a:gd name="T1" fmla="*/ 21 h 21"/>
                <a:gd name="T2" fmla="*/ 19 w 28"/>
                <a:gd name="T3" fmla="*/ 20 h 21"/>
                <a:gd name="T4" fmla="*/ 3 w 28"/>
                <a:gd name="T5" fmla="*/ 11 h 21"/>
                <a:gd name="T6" fmla="*/ 1 w 28"/>
                <a:gd name="T7" fmla="*/ 3 h 21"/>
                <a:gd name="T8" fmla="*/ 9 w 28"/>
                <a:gd name="T9" fmla="*/ 1 h 21"/>
                <a:gd name="T10" fmla="*/ 24 w 28"/>
                <a:gd name="T11" fmla="*/ 10 h 21"/>
                <a:gd name="T12" fmla="*/ 26 w 28"/>
                <a:gd name="T13" fmla="*/ 18 h 21"/>
                <a:gd name="T14" fmla="*/ 22 w 2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1">
                  <a:moveTo>
                    <a:pt x="22" y="21"/>
                  </a:moveTo>
                  <a:cubicBezTo>
                    <a:pt x="21" y="21"/>
                    <a:pt x="20" y="20"/>
                    <a:pt x="19" y="2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6"/>
                    <a:pt x="1" y="3"/>
                  </a:cubicBezTo>
                  <a:cubicBezTo>
                    <a:pt x="3" y="1"/>
                    <a:pt x="6" y="0"/>
                    <a:pt x="9" y="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7" y="12"/>
                    <a:pt x="28" y="15"/>
                    <a:pt x="26" y="18"/>
                  </a:cubicBezTo>
                  <a:cubicBezTo>
                    <a:pt x="25" y="20"/>
                    <a:pt x="24" y="21"/>
                    <a:pt x="2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99" name="Freeform 839"/>
            <p:cNvSpPr/>
            <p:nvPr/>
          </p:nvSpPr>
          <p:spPr bwMode="auto">
            <a:xfrm>
              <a:off x="4895160" y="5645766"/>
              <a:ext cx="73731" cy="28191"/>
            </a:xfrm>
            <a:custGeom>
              <a:avLst/>
              <a:gdLst>
                <a:gd name="T0" fmla="*/ 23 w 29"/>
                <a:gd name="T1" fmla="*/ 11 h 11"/>
                <a:gd name="T2" fmla="*/ 6 w 29"/>
                <a:gd name="T3" fmla="*/ 11 h 11"/>
                <a:gd name="T4" fmla="*/ 0 w 29"/>
                <a:gd name="T5" fmla="*/ 5 h 11"/>
                <a:gd name="T6" fmla="*/ 6 w 29"/>
                <a:gd name="T7" fmla="*/ 0 h 11"/>
                <a:gd name="T8" fmla="*/ 23 w 29"/>
                <a:gd name="T9" fmla="*/ 0 h 11"/>
                <a:gd name="T10" fmla="*/ 29 w 29"/>
                <a:gd name="T11" fmla="*/ 5 h 11"/>
                <a:gd name="T12" fmla="*/ 23 w 2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23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29" y="2"/>
                    <a:pt x="29" y="5"/>
                  </a:cubicBezTo>
                  <a:cubicBezTo>
                    <a:pt x="29" y="8"/>
                    <a:pt x="27" y="11"/>
                    <a:pt x="2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0" name="Freeform 840"/>
            <p:cNvSpPr/>
            <p:nvPr/>
          </p:nvSpPr>
          <p:spPr bwMode="auto">
            <a:xfrm>
              <a:off x="4920099" y="5737931"/>
              <a:ext cx="71563" cy="54214"/>
            </a:xfrm>
            <a:custGeom>
              <a:avLst/>
              <a:gdLst>
                <a:gd name="T0" fmla="*/ 6 w 28"/>
                <a:gd name="T1" fmla="*/ 21 h 21"/>
                <a:gd name="T2" fmla="*/ 2 w 28"/>
                <a:gd name="T3" fmla="*/ 18 h 21"/>
                <a:gd name="T4" fmla="*/ 4 w 28"/>
                <a:gd name="T5" fmla="*/ 11 h 21"/>
                <a:gd name="T6" fmla="*/ 19 w 28"/>
                <a:gd name="T7" fmla="*/ 2 h 21"/>
                <a:gd name="T8" fmla="*/ 27 w 28"/>
                <a:gd name="T9" fmla="*/ 4 h 21"/>
                <a:gd name="T10" fmla="*/ 25 w 28"/>
                <a:gd name="T11" fmla="*/ 11 h 21"/>
                <a:gd name="T12" fmla="*/ 9 w 28"/>
                <a:gd name="T13" fmla="*/ 20 h 21"/>
                <a:gd name="T14" fmla="*/ 6 w 2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1">
                  <a:moveTo>
                    <a:pt x="6" y="21"/>
                  </a:moveTo>
                  <a:cubicBezTo>
                    <a:pt x="4" y="21"/>
                    <a:pt x="3" y="20"/>
                    <a:pt x="2" y="18"/>
                  </a:cubicBezTo>
                  <a:cubicBezTo>
                    <a:pt x="0" y="16"/>
                    <a:pt x="1" y="12"/>
                    <a:pt x="4" y="1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2" y="0"/>
                    <a:pt x="25" y="1"/>
                    <a:pt x="27" y="4"/>
                  </a:cubicBezTo>
                  <a:cubicBezTo>
                    <a:pt x="28" y="6"/>
                    <a:pt x="27" y="10"/>
                    <a:pt x="25" y="1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1"/>
                    <a:pt x="7" y="21"/>
                    <a:pt x="6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1" name="Freeform 841"/>
            <p:cNvSpPr/>
            <p:nvPr/>
          </p:nvSpPr>
          <p:spPr bwMode="auto">
            <a:xfrm>
              <a:off x="5286587" y="5750942"/>
              <a:ext cx="72647" cy="53130"/>
            </a:xfrm>
            <a:custGeom>
              <a:avLst/>
              <a:gdLst>
                <a:gd name="T0" fmla="*/ 21 w 28"/>
                <a:gd name="T1" fmla="*/ 21 h 21"/>
                <a:gd name="T2" fmla="*/ 19 w 28"/>
                <a:gd name="T3" fmla="*/ 20 h 21"/>
                <a:gd name="T4" fmla="*/ 3 w 28"/>
                <a:gd name="T5" fmla="*/ 11 h 21"/>
                <a:gd name="T6" fmla="*/ 1 w 28"/>
                <a:gd name="T7" fmla="*/ 4 h 21"/>
                <a:gd name="T8" fmla="*/ 9 w 28"/>
                <a:gd name="T9" fmla="*/ 2 h 21"/>
                <a:gd name="T10" fmla="*/ 24 w 28"/>
                <a:gd name="T11" fmla="*/ 11 h 21"/>
                <a:gd name="T12" fmla="*/ 26 w 28"/>
                <a:gd name="T13" fmla="*/ 18 h 21"/>
                <a:gd name="T14" fmla="*/ 21 w 2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1">
                  <a:moveTo>
                    <a:pt x="21" y="21"/>
                  </a:moveTo>
                  <a:cubicBezTo>
                    <a:pt x="21" y="21"/>
                    <a:pt x="20" y="21"/>
                    <a:pt x="19" y="2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1" y="4"/>
                  </a:cubicBezTo>
                  <a:cubicBezTo>
                    <a:pt x="3" y="1"/>
                    <a:pt x="6" y="0"/>
                    <a:pt x="9" y="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7" y="12"/>
                    <a:pt x="28" y="15"/>
                    <a:pt x="26" y="18"/>
                  </a:cubicBezTo>
                  <a:cubicBezTo>
                    <a:pt x="25" y="20"/>
                    <a:pt x="23" y="21"/>
                    <a:pt x="2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2" name="Freeform 842"/>
            <p:cNvSpPr/>
            <p:nvPr/>
          </p:nvSpPr>
          <p:spPr bwMode="auto">
            <a:xfrm>
              <a:off x="5318031" y="5660946"/>
              <a:ext cx="73731" cy="28191"/>
            </a:xfrm>
            <a:custGeom>
              <a:avLst/>
              <a:gdLst>
                <a:gd name="T0" fmla="*/ 23 w 29"/>
                <a:gd name="T1" fmla="*/ 11 h 11"/>
                <a:gd name="T2" fmla="*/ 5 w 29"/>
                <a:gd name="T3" fmla="*/ 11 h 11"/>
                <a:gd name="T4" fmla="*/ 0 w 29"/>
                <a:gd name="T5" fmla="*/ 5 h 11"/>
                <a:gd name="T6" fmla="*/ 5 w 29"/>
                <a:gd name="T7" fmla="*/ 0 h 11"/>
                <a:gd name="T8" fmla="*/ 23 w 29"/>
                <a:gd name="T9" fmla="*/ 0 h 11"/>
                <a:gd name="T10" fmla="*/ 29 w 29"/>
                <a:gd name="T11" fmla="*/ 5 h 11"/>
                <a:gd name="T12" fmla="*/ 23 w 2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23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9" y="2"/>
                    <a:pt x="29" y="5"/>
                  </a:cubicBezTo>
                  <a:cubicBezTo>
                    <a:pt x="29" y="8"/>
                    <a:pt x="26" y="11"/>
                    <a:pt x="2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3" name="Freeform 843"/>
            <p:cNvSpPr/>
            <p:nvPr/>
          </p:nvSpPr>
          <p:spPr bwMode="auto">
            <a:xfrm>
              <a:off x="5292008" y="5540591"/>
              <a:ext cx="74816" cy="54214"/>
            </a:xfrm>
            <a:custGeom>
              <a:avLst/>
              <a:gdLst>
                <a:gd name="T0" fmla="*/ 7 w 29"/>
                <a:gd name="T1" fmla="*/ 21 h 21"/>
                <a:gd name="T2" fmla="*/ 2 w 29"/>
                <a:gd name="T3" fmla="*/ 18 h 21"/>
                <a:gd name="T4" fmla="*/ 4 w 29"/>
                <a:gd name="T5" fmla="*/ 10 h 21"/>
                <a:gd name="T6" fmla="*/ 20 w 29"/>
                <a:gd name="T7" fmla="*/ 1 h 21"/>
                <a:gd name="T8" fmla="*/ 27 w 29"/>
                <a:gd name="T9" fmla="*/ 3 h 21"/>
                <a:gd name="T10" fmla="*/ 25 w 29"/>
                <a:gd name="T11" fmla="*/ 11 h 21"/>
                <a:gd name="T12" fmla="*/ 10 w 29"/>
                <a:gd name="T13" fmla="*/ 20 h 21"/>
                <a:gd name="T14" fmla="*/ 7 w 29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1">
                  <a:moveTo>
                    <a:pt x="7" y="21"/>
                  </a:moveTo>
                  <a:cubicBezTo>
                    <a:pt x="5" y="21"/>
                    <a:pt x="3" y="20"/>
                    <a:pt x="2" y="18"/>
                  </a:cubicBezTo>
                  <a:cubicBezTo>
                    <a:pt x="0" y="15"/>
                    <a:pt x="1" y="12"/>
                    <a:pt x="4" y="1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2" y="0"/>
                    <a:pt x="26" y="1"/>
                    <a:pt x="27" y="3"/>
                  </a:cubicBezTo>
                  <a:cubicBezTo>
                    <a:pt x="29" y="6"/>
                    <a:pt x="28" y="9"/>
                    <a:pt x="25" y="1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8" y="21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4" name="Freeform 844"/>
            <p:cNvSpPr/>
            <p:nvPr/>
          </p:nvSpPr>
          <p:spPr bwMode="auto">
            <a:xfrm>
              <a:off x="5228036" y="5450595"/>
              <a:ext cx="54214" cy="71563"/>
            </a:xfrm>
            <a:custGeom>
              <a:avLst/>
              <a:gdLst>
                <a:gd name="T0" fmla="*/ 6 w 21"/>
                <a:gd name="T1" fmla="*/ 28 h 28"/>
                <a:gd name="T2" fmla="*/ 3 w 21"/>
                <a:gd name="T3" fmla="*/ 27 h 28"/>
                <a:gd name="T4" fmla="*/ 1 w 21"/>
                <a:gd name="T5" fmla="*/ 19 h 28"/>
                <a:gd name="T6" fmla="*/ 10 w 21"/>
                <a:gd name="T7" fmla="*/ 4 h 28"/>
                <a:gd name="T8" fmla="*/ 18 w 21"/>
                <a:gd name="T9" fmla="*/ 2 h 28"/>
                <a:gd name="T10" fmla="*/ 20 w 21"/>
                <a:gd name="T11" fmla="*/ 9 h 28"/>
                <a:gd name="T12" fmla="*/ 11 w 21"/>
                <a:gd name="T13" fmla="*/ 25 h 28"/>
                <a:gd name="T14" fmla="*/ 6 w 21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8">
                  <a:moveTo>
                    <a:pt x="6" y="28"/>
                  </a:moveTo>
                  <a:cubicBezTo>
                    <a:pt x="5" y="28"/>
                    <a:pt x="4" y="27"/>
                    <a:pt x="3" y="27"/>
                  </a:cubicBezTo>
                  <a:cubicBezTo>
                    <a:pt x="1" y="25"/>
                    <a:pt x="0" y="22"/>
                    <a:pt x="1" y="19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1"/>
                    <a:pt x="15" y="0"/>
                    <a:pt x="18" y="2"/>
                  </a:cubicBezTo>
                  <a:cubicBezTo>
                    <a:pt x="20" y="3"/>
                    <a:pt x="21" y="7"/>
                    <a:pt x="20" y="9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7"/>
                    <a:pt x="8" y="28"/>
                    <a:pt x="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5" name="Freeform 845"/>
            <p:cNvSpPr>
              <a:spLocks noEditPoints="1"/>
            </p:cNvSpPr>
            <p:nvPr/>
          </p:nvSpPr>
          <p:spPr bwMode="auto">
            <a:xfrm>
              <a:off x="5010094" y="5535169"/>
              <a:ext cx="264565" cy="320948"/>
            </a:xfrm>
            <a:custGeom>
              <a:avLst/>
              <a:gdLst>
                <a:gd name="T0" fmla="*/ 52 w 103"/>
                <a:gd name="T1" fmla="*/ 0 h 125"/>
                <a:gd name="T2" fmla="*/ 0 w 103"/>
                <a:gd name="T3" fmla="*/ 57 h 125"/>
                <a:gd name="T4" fmla="*/ 24 w 103"/>
                <a:gd name="T5" fmla="*/ 125 h 125"/>
                <a:gd name="T6" fmla="*/ 55 w 103"/>
                <a:gd name="T7" fmla="*/ 125 h 125"/>
                <a:gd name="T8" fmla="*/ 82 w 103"/>
                <a:gd name="T9" fmla="*/ 103 h 125"/>
                <a:gd name="T10" fmla="*/ 103 w 103"/>
                <a:gd name="T11" fmla="*/ 52 h 125"/>
                <a:gd name="T12" fmla="*/ 45 w 103"/>
                <a:gd name="T13" fmla="*/ 92 h 125"/>
                <a:gd name="T14" fmla="*/ 35 w 103"/>
                <a:gd name="T15" fmla="*/ 71 h 125"/>
                <a:gd name="T16" fmla="*/ 42 w 103"/>
                <a:gd name="T17" fmla="*/ 68 h 125"/>
                <a:gd name="T18" fmla="*/ 56 w 103"/>
                <a:gd name="T19" fmla="*/ 67 h 125"/>
                <a:gd name="T20" fmla="*/ 62 w 103"/>
                <a:gd name="T21" fmla="*/ 72 h 125"/>
                <a:gd name="T22" fmla="*/ 65 w 103"/>
                <a:gd name="T23" fmla="*/ 71 h 125"/>
                <a:gd name="T24" fmla="*/ 55 w 103"/>
                <a:gd name="T25" fmla="*/ 92 h 125"/>
                <a:gd name="T26" fmla="*/ 45 w 103"/>
                <a:gd name="T27" fmla="*/ 117 h 125"/>
                <a:gd name="T28" fmla="*/ 43 w 103"/>
                <a:gd name="T29" fmla="*/ 56 h 125"/>
                <a:gd name="T30" fmla="*/ 44 w 103"/>
                <a:gd name="T31" fmla="*/ 57 h 125"/>
                <a:gd name="T32" fmla="*/ 42 w 103"/>
                <a:gd name="T33" fmla="*/ 56 h 125"/>
                <a:gd name="T34" fmla="*/ 58 w 103"/>
                <a:gd name="T35" fmla="*/ 54 h 125"/>
                <a:gd name="T36" fmla="*/ 59 w 103"/>
                <a:gd name="T37" fmla="*/ 55 h 125"/>
                <a:gd name="T38" fmla="*/ 57 w 103"/>
                <a:gd name="T39" fmla="*/ 55 h 125"/>
                <a:gd name="T40" fmla="*/ 93 w 103"/>
                <a:gd name="T41" fmla="*/ 60 h 125"/>
                <a:gd name="T42" fmla="*/ 75 w 103"/>
                <a:gd name="T43" fmla="*/ 97 h 125"/>
                <a:gd name="T44" fmla="*/ 61 w 103"/>
                <a:gd name="T45" fmla="*/ 117 h 125"/>
                <a:gd name="T46" fmla="*/ 73 w 103"/>
                <a:gd name="T47" fmla="*/ 70 h 125"/>
                <a:gd name="T48" fmla="*/ 67 w 103"/>
                <a:gd name="T49" fmla="*/ 67 h 125"/>
                <a:gd name="T50" fmla="*/ 59 w 103"/>
                <a:gd name="T51" fmla="*/ 67 h 125"/>
                <a:gd name="T52" fmla="*/ 58 w 103"/>
                <a:gd name="T53" fmla="*/ 65 h 125"/>
                <a:gd name="T54" fmla="*/ 58 w 103"/>
                <a:gd name="T55" fmla="*/ 51 h 125"/>
                <a:gd name="T56" fmla="*/ 55 w 103"/>
                <a:gd name="T57" fmla="*/ 64 h 125"/>
                <a:gd name="T58" fmla="*/ 44 w 103"/>
                <a:gd name="T59" fmla="*/ 65 h 125"/>
                <a:gd name="T60" fmla="*/ 44 w 103"/>
                <a:gd name="T61" fmla="*/ 53 h 125"/>
                <a:gd name="T62" fmla="*/ 39 w 103"/>
                <a:gd name="T63" fmla="*/ 63 h 125"/>
                <a:gd name="T64" fmla="*/ 36 w 103"/>
                <a:gd name="T65" fmla="*/ 67 h 125"/>
                <a:gd name="T66" fmla="*/ 33 w 103"/>
                <a:gd name="T67" fmla="*/ 67 h 125"/>
                <a:gd name="T68" fmla="*/ 29 w 103"/>
                <a:gd name="T69" fmla="*/ 65 h 125"/>
                <a:gd name="T70" fmla="*/ 29 w 103"/>
                <a:gd name="T71" fmla="*/ 66 h 125"/>
                <a:gd name="T72" fmla="*/ 29 w 103"/>
                <a:gd name="T73" fmla="*/ 66 h 125"/>
                <a:gd name="T74" fmla="*/ 39 w 103"/>
                <a:gd name="T75" fmla="*/ 93 h 125"/>
                <a:gd name="T76" fmla="*/ 33 w 103"/>
                <a:gd name="T77" fmla="*/ 117 h 125"/>
                <a:gd name="T78" fmla="*/ 9 w 103"/>
                <a:gd name="T79" fmla="*/ 60 h 125"/>
                <a:gd name="T80" fmla="*/ 9 w 103"/>
                <a:gd name="T81" fmla="*/ 54 h 125"/>
                <a:gd name="T82" fmla="*/ 52 w 103"/>
                <a:gd name="T83" fmla="*/ 9 h 125"/>
                <a:gd name="T84" fmla="*/ 94 w 103"/>
                <a:gd name="T85" fmla="*/ 5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3" h="125">
                  <a:moveTo>
                    <a:pt x="103" y="52"/>
                  </a:moveTo>
                  <a:cubicBezTo>
                    <a:pt x="103" y="23"/>
                    <a:pt x="80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54"/>
                    <a:pt x="0" y="55"/>
                    <a:pt x="0" y="57"/>
                  </a:cubicBezTo>
                  <a:cubicBezTo>
                    <a:pt x="0" y="58"/>
                    <a:pt x="1" y="78"/>
                    <a:pt x="21" y="103"/>
                  </a:cubicBezTo>
                  <a:cubicBezTo>
                    <a:pt x="26" y="110"/>
                    <a:pt x="24" y="125"/>
                    <a:pt x="24" y="125"/>
                  </a:cubicBezTo>
                  <a:cubicBezTo>
                    <a:pt x="32" y="125"/>
                    <a:pt x="40" y="125"/>
                    <a:pt x="48" y="125"/>
                  </a:cubicBezTo>
                  <a:cubicBezTo>
                    <a:pt x="50" y="125"/>
                    <a:pt x="53" y="125"/>
                    <a:pt x="55" y="125"/>
                  </a:cubicBezTo>
                  <a:cubicBezTo>
                    <a:pt x="63" y="125"/>
                    <a:pt x="71" y="125"/>
                    <a:pt x="79" y="125"/>
                  </a:cubicBezTo>
                  <a:cubicBezTo>
                    <a:pt x="79" y="125"/>
                    <a:pt x="77" y="110"/>
                    <a:pt x="82" y="103"/>
                  </a:cubicBezTo>
                  <a:cubicBezTo>
                    <a:pt x="102" y="78"/>
                    <a:pt x="103" y="58"/>
                    <a:pt x="103" y="57"/>
                  </a:cubicBezTo>
                  <a:cubicBezTo>
                    <a:pt x="103" y="55"/>
                    <a:pt x="103" y="54"/>
                    <a:pt x="103" y="52"/>
                  </a:cubicBezTo>
                  <a:close/>
                  <a:moveTo>
                    <a:pt x="45" y="117"/>
                  </a:moveTo>
                  <a:cubicBezTo>
                    <a:pt x="45" y="92"/>
                    <a:pt x="45" y="92"/>
                    <a:pt x="45" y="92"/>
                  </a:cubicBezTo>
                  <a:cubicBezTo>
                    <a:pt x="45" y="91"/>
                    <a:pt x="45" y="91"/>
                    <a:pt x="45" y="90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6" y="71"/>
                    <a:pt x="36" y="71"/>
                    <a:pt x="37" y="70"/>
                  </a:cubicBezTo>
                  <a:cubicBezTo>
                    <a:pt x="39" y="70"/>
                    <a:pt x="40" y="69"/>
                    <a:pt x="42" y="68"/>
                  </a:cubicBezTo>
                  <a:cubicBezTo>
                    <a:pt x="43" y="70"/>
                    <a:pt x="45" y="71"/>
                    <a:pt x="47" y="71"/>
                  </a:cubicBezTo>
                  <a:cubicBezTo>
                    <a:pt x="50" y="72"/>
                    <a:pt x="53" y="70"/>
                    <a:pt x="56" y="67"/>
                  </a:cubicBezTo>
                  <a:cubicBezTo>
                    <a:pt x="56" y="68"/>
                    <a:pt x="57" y="68"/>
                    <a:pt x="57" y="68"/>
                  </a:cubicBezTo>
                  <a:cubicBezTo>
                    <a:pt x="58" y="71"/>
                    <a:pt x="60" y="72"/>
                    <a:pt x="62" y="72"/>
                  </a:cubicBezTo>
                  <a:cubicBezTo>
                    <a:pt x="62" y="72"/>
                    <a:pt x="63" y="72"/>
                    <a:pt x="63" y="72"/>
                  </a:cubicBezTo>
                  <a:cubicBezTo>
                    <a:pt x="63" y="72"/>
                    <a:pt x="64" y="71"/>
                    <a:pt x="65" y="71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55" y="91"/>
                    <a:pt x="55" y="91"/>
                    <a:pt x="55" y="92"/>
                  </a:cubicBezTo>
                  <a:cubicBezTo>
                    <a:pt x="55" y="117"/>
                    <a:pt x="55" y="117"/>
                    <a:pt x="55" y="117"/>
                  </a:cubicBezTo>
                  <a:lnTo>
                    <a:pt x="45" y="117"/>
                  </a:lnTo>
                  <a:close/>
                  <a:moveTo>
                    <a:pt x="42" y="56"/>
                  </a:moveTo>
                  <a:cubicBezTo>
                    <a:pt x="42" y="56"/>
                    <a:pt x="43" y="56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4" y="56"/>
                    <a:pt x="44" y="57"/>
                    <a:pt x="44" y="57"/>
                  </a:cubicBezTo>
                  <a:cubicBezTo>
                    <a:pt x="44" y="59"/>
                    <a:pt x="44" y="60"/>
                    <a:pt x="42" y="62"/>
                  </a:cubicBezTo>
                  <a:cubicBezTo>
                    <a:pt x="41" y="59"/>
                    <a:pt x="42" y="57"/>
                    <a:pt x="42" y="56"/>
                  </a:cubicBezTo>
                  <a:close/>
                  <a:moveTo>
                    <a:pt x="57" y="55"/>
                  </a:moveTo>
                  <a:cubicBezTo>
                    <a:pt x="58" y="54"/>
                    <a:pt x="58" y="54"/>
                    <a:pt x="58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9" y="54"/>
                    <a:pt x="59" y="55"/>
                    <a:pt x="59" y="55"/>
                  </a:cubicBezTo>
                  <a:cubicBezTo>
                    <a:pt x="59" y="55"/>
                    <a:pt x="59" y="58"/>
                    <a:pt x="57" y="61"/>
                  </a:cubicBezTo>
                  <a:cubicBezTo>
                    <a:pt x="57" y="59"/>
                    <a:pt x="57" y="56"/>
                    <a:pt x="57" y="55"/>
                  </a:cubicBezTo>
                  <a:close/>
                  <a:moveTo>
                    <a:pt x="94" y="54"/>
                  </a:moveTo>
                  <a:cubicBezTo>
                    <a:pt x="93" y="60"/>
                    <a:pt x="93" y="60"/>
                    <a:pt x="93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3" y="66"/>
                    <a:pt x="89" y="80"/>
                    <a:pt x="75" y="97"/>
                  </a:cubicBezTo>
                  <a:cubicBezTo>
                    <a:pt x="71" y="103"/>
                    <a:pt x="70" y="110"/>
                    <a:pt x="70" y="117"/>
                  </a:cubicBezTo>
                  <a:cubicBezTo>
                    <a:pt x="61" y="117"/>
                    <a:pt x="61" y="117"/>
                    <a:pt x="61" y="117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73" y="68"/>
                    <a:pt x="73" y="66"/>
                    <a:pt x="71" y="65"/>
                  </a:cubicBezTo>
                  <a:cubicBezTo>
                    <a:pt x="70" y="65"/>
                    <a:pt x="68" y="65"/>
                    <a:pt x="67" y="67"/>
                  </a:cubicBezTo>
                  <a:cubicBezTo>
                    <a:pt x="66" y="67"/>
                    <a:pt x="64" y="68"/>
                    <a:pt x="62" y="68"/>
                  </a:cubicBezTo>
                  <a:cubicBezTo>
                    <a:pt x="61" y="69"/>
                    <a:pt x="60" y="68"/>
                    <a:pt x="59" y="67"/>
                  </a:cubicBezTo>
                  <a:cubicBezTo>
                    <a:pt x="59" y="66"/>
                    <a:pt x="59" y="65"/>
                    <a:pt x="58" y="65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61" y="61"/>
                    <a:pt x="63" y="56"/>
                    <a:pt x="61" y="53"/>
                  </a:cubicBezTo>
                  <a:cubicBezTo>
                    <a:pt x="61" y="52"/>
                    <a:pt x="60" y="51"/>
                    <a:pt x="58" y="51"/>
                  </a:cubicBezTo>
                  <a:cubicBezTo>
                    <a:pt x="56" y="51"/>
                    <a:pt x="55" y="52"/>
                    <a:pt x="54" y="54"/>
                  </a:cubicBezTo>
                  <a:cubicBezTo>
                    <a:pt x="53" y="56"/>
                    <a:pt x="53" y="61"/>
                    <a:pt x="55" y="64"/>
                  </a:cubicBezTo>
                  <a:cubicBezTo>
                    <a:pt x="53" y="66"/>
                    <a:pt x="50" y="68"/>
                    <a:pt x="48" y="68"/>
                  </a:cubicBezTo>
                  <a:cubicBezTo>
                    <a:pt x="46" y="68"/>
                    <a:pt x="45" y="67"/>
                    <a:pt x="44" y="65"/>
                  </a:cubicBezTo>
                  <a:cubicBezTo>
                    <a:pt x="46" y="63"/>
                    <a:pt x="47" y="60"/>
                    <a:pt x="47" y="57"/>
                  </a:cubicBezTo>
                  <a:cubicBezTo>
                    <a:pt x="47" y="55"/>
                    <a:pt x="46" y="53"/>
                    <a:pt x="44" y="53"/>
                  </a:cubicBezTo>
                  <a:cubicBezTo>
                    <a:pt x="42" y="52"/>
                    <a:pt x="41" y="53"/>
                    <a:pt x="40" y="54"/>
                  </a:cubicBezTo>
                  <a:cubicBezTo>
                    <a:pt x="38" y="56"/>
                    <a:pt x="38" y="60"/>
                    <a:pt x="39" y="63"/>
                  </a:cubicBezTo>
                  <a:cubicBezTo>
                    <a:pt x="40" y="64"/>
                    <a:pt x="40" y="64"/>
                    <a:pt x="40" y="65"/>
                  </a:cubicBezTo>
                  <a:cubicBezTo>
                    <a:pt x="39" y="66"/>
                    <a:pt x="38" y="67"/>
                    <a:pt x="36" y="67"/>
                  </a:cubicBezTo>
                  <a:cubicBezTo>
                    <a:pt x="35" y="68"/>
                    <a:pt x="34" y="68"/>
                    <a:pt x="34" y="68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3" y="66"/>
                    <a:pt x="31" y="65"/>
                    <a:pt x="30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7" y="67"/>
                    <a:pt x="27" y="68"/>
                    <a:pt x="28" y="70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0"/>
                    <a:pt x="32" y="103"/>
                    <a:pt x="28" y="97"/>
                  </a:cubicBezTo>
                  <a:cubicBezTo>
                    <a:pt x="14" y="80"/>
                    <a:pt x="10" y="66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3"/>
                    <a:pt x="9" y="53"/>
                    <a:pt x="9" y="52"/>
                  </a:cubicBezTo>
                  <a:cubicBezTo>
                    <a:pt x="9" y="28"/>
                    <a:pt x="28" y="9"/>
                    <a:pt x="52" y="9"/>
                  </a:cubicBezTo>
                  <a:cubicBezTo>
                    <a:pt x="75" y="9"/>
                    <a:pt x="94" y="28"/>
                    <a:pt x="94" y="52"/>
                  </a:cubicBezTo>
                  <a:cubicBezTo>
                    <a:pt x="94" y="53"/>
                    <a:pt x="94" y="53"/>
                    <a:pt x="9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6" name="Freeform 846"/>
            <p:cNvSpPr/>
            <p:nvPr/>
          </p:nvSpPr>
          <p:spPr bwMode="auto">
            <a:xfrm>
              <a:off x="5071899" y="5869129"/>
              <a:ext cx="140957" cy="79153"/>
            </a:xfrm>
            <a:custGeom>
              <a:avLst/>
              <a:gdLst>
                <a:gd name="T0" fmla="*/ 0 w 55"/>
                <a:gd name="T1" fmla="*/ 4 h 31"/>
                <a:gd name="T2" fmla="*/ 3 w 55"/>
                <a:gd name="T3" fmla="*/ 4 h 31"/>
                <a:gd name="T4" fmla="*/ 3 w 55"/>
                <a:gd name="T5" fmla="*/ 8 h 31"/>
                <a:gd name="T6" fmla="*/ 0 w 55"/>
                <a:gd name="T7" fmla="*/ 8 h 31"/>
                <a:gd name="T8" fmla="*/ 0 w 55"/>
                <a:gd name="T9" fmla="*/ 12 h 31"/>
                <a:gd name="T10" fmla="*/ 3 w 55"/>
                <a:gd name="T11" fmla="*/ 12 h 31"/>
                <a:gd name="T12" fmla="*/ 3 w 55"/>
                <a:gd name="T13" fmla="*/ 16 h 31"/>
                <a:gd name="T14" fmla="*/ 0 w 55"/>
                <a:gd name="T15" fmla="*/ 16 h 31"/>
                <a:gd name="T16" fmla="*/ 12 w 55"/>
                <a:gd name="T17" fmla="*/ 26 h 31"/>
                <a:gd name="T18" fmla="*/ 19 w 55"/>
                <a:gd name="T19" fmla="*/ 31 h 31"/>
                <a:gd name="T20" fmla="*/ 36 w 55"/>
                <a:gd name="T21" fmla="*/ 31 h 31"/>
                <a:gd name="T22" fmla="*/ 43 w 55"/>
                <a:gd name="T23" fmla="*/ 26 h 31"/>
                <a:gd name="T24" fmla="*/ 55 w 55"/>
                <a:gd name="T25" fmla="*/ 16 h 31"/>
                <a:gd name="T26" fmla="*/ 53 w 55"/>
                <a:gd name="T27" fmla="*/ 16 h 31"/>
                <a:gd name="T28" fmla="*/ 53 w 55"/>
                <a:gd name="T29" fmla="*/ 12 h 31"/>
                <a:gd name="T30" fmla="*/ 55 w 55"/>
                <a:gd name="T31" fmla="*/ 12 h 31"/>
                <a:gd name="T32" fmla="*/ 55 w 55"/>
                <a:gd name="T33" fmla="*/ 8 h 31"/>
                <a:gd name="T34" fmla="*/ 53 w 55"/>
                <a:gd name="T35" fmla="*/ 8 h 31"/>
                <a:gd name="T36" fmla="*/ 53 w 55"/>
                <a:gd name="T37" fmla="*/ 4 h 31"/>
                <a:gd name="T38" fmla="*/ 55 w 55"/>
                <a:gd name="T39" fmla="*/ 4 h 31"/>
                <a:gd name="T40" fmla="*/ 55 w 55"/>
                <a:gd name="T41" fmla="*/ 0 h 31"/>
                <a:gd name="T42" fmla="*/ 0 w 55"/>
                <a:gd name="T43" fmla="*/ 0 h 31"/>
                <a:gd name="T44" fmla="*/ 0 w 55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31">
                  <a:moveTo>
                    <a:pt x="0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21"/>
                    <a:pt x="6" y="26"/>
                    <a:pt x="12" y="26"/>
                  </a:cubicBezTo>
                  <a:cubicBezTo>
                    <a:pt x="13" y="29"/>
                    <a:pt x="16" y="31"/>
                    <a:pt x="19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9" y="31"/>
                    <a:pt x="42" y="29"/>
                    <a:pt x="43" y="26"/>
                  </a:cubicBezTo>
                  <a:cubicBezTo>
                    <a:pt x="49" y="26"/>
                    <a:pt x="54" y="21"/>
                    <a:pt x="55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6777513" y="3137368"/>
            <a:ext cx="306468" cy="292354"/>
            <a:chOff x="8145843" y="5425657"/>
            <a:chExt cx="494435" cy="471664"/>
          </a:xfrm>
          <a:solidFill>
            <a:srgbClr val="0070C0"/>
          </a:solidFill>
        </p:grpSpPr>
        <p:sp>
          <p:nvSpPr>
            <p:cNvPr id="108" name="Freeform 850"/>
            <p:cNvSpPr/>
            <p:nvPr/>
          </p:nvSpPr>
          <p:spPr bwMode="auto">
            <a:xfrm>
              <a:off x="8294391" y="5425657"/>
              <a:ext cx="89996" cy="101923"/>
            </a:xfrm>
            <a:custGeom>
              <a:avLst/>
              <a:gdLst>
                <a:gd name="T0" fmla="*/ 9 w 35"/>
                <a:gd name="T1" fmla="*/ 35 h 40"/>
                <a:gd name="T2" fmla="*/ 5 w 35"/>
                <a:gd name="T3" fmla="*/ 13 h 40"/>
                <a:gd name="T4" fmla="*/ 27 w 35"/>
                <a:gd name="T5" fmla="*/ 4 h 40"/>
                <a:gd name="T6" fmla="*/ 30 w 35"/>
                <a:gd name="T7" fmla="*/ 27 h 40"/>
                <a:gd name="T8" fmla="*/ 9 w 35"/>
                <a:gd name="T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0">
                  <a:moveTo>
                    <a:pt x="9" y="35"/>
                  </a:moveTo>
                  <a:cubicBezTo>
                    <a:pt x="2" y="31"/>
                    <a:pt x="0" y="21"/>
                    <a:pt x="5" y="13"/>
                  </a:cubicBezTo>
                  <a:cubicBezTo>
                    <a:pt x="10" y="4"/>
                    <a:pt x="20" y="0"/>
                    <a:pt x="27" y="4"/>
                  </a:cubicBezTo>
                  <a:cubicBezTo>
                    <a:pt x="34" y="8"/>
                    <a:pt x="35" y="19"/>
                    <a:pt x="30" y="27"/>
                  </a:cubicBezTo>
                  <a:cubicBezTo>
                    <a:pt x="25" y="36"/>
                    <a:pt x="16" y="40"/>
                    <a:pt x="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9" name="Freeform 851"/>
            <p:cNvSpPr/>
            <p:nvPr/>
          </p:nvSpPr>
          <p:spPr bwMode="auto">
            <a:xfrm>
              <a:off x="8145843" y="5499388"/>
              <a:ext cx="489012" cy="397933"/>
            </a:xfrm>
            <a:custGeom>
              <a:avLst/>
              <a:gdLst>
                <a:gd name="T0" fmla="*/ 3 w 191"/>
                <a:gd name="T1" fmla="*/ 12 h 155"/>
                <a:gd name="T2" fmla="*/ 4 w 191"/>
                <a:gd name="T3" fmla="*/ 12 h 155"/>
                <a:gd name="T4" fmla="*/ 10 w 191"/>
                <a:gd name="T5" fmla="*/ 10 h 155"/>
                <a:gd name="T6" fmla="*/ 35 w 191"/>
                <a:gd name="T7" fmla="*/ 1 h 155"/>
                <a:gd name="T8" fmla="*/ 58 w 191"/>
                <a:gd name="T9" fmla="*/ 6 h 155"/>
                <a:gd name="T10" fmla="*/ 52 w 191"/>
                <a:gd name="T11" fmla="*/ 9 h 155"/>
                <a:gd name="T12" fmla="*/ 50 w 191"/>
                <a:gd name="T13" fmla="*/ 19 h 155"/>
                <a:gd name="T14" fmla="*/ 60 w 191"/>
                <a:gd name="T15" fmla="*/ 14 h 155"/>
                <a:gd name="T16" fmla="*/ 64 w 191"/>
                <a:gd name="T17" fmla="*/ 7 h 155"/>
                <a:gd name="T18" fmla="*/ 65 w 191"/>
                <a:gd name="T19" fmla="*/ 15 h 155"/>
                <a:gd name="T20" fmla="*/ 53 w 191"/>
                <a:gd name="T21" fmla="*/ 41 h 155"/>
                <a:gd name="T22" fmla="*/ 65 w 191"/>
                <a:gd name="T23" fmla="*/ 20 h 155"/>
                <a:gd name="T24" fmla="*/ 70 w 191"/>
                <a:gd name="T25" fmla="*/ 19 h 155"/>
                <a:gd name="T26" fmla="*/ 75 w 191"/>
                <a:gd name="T27" fmla="*/ 50 h 155"/>
                <a:gd name="T28" fmla="*/ 95 w 191"/>
                <a:gd name="T29" fmla="*/ 63 h 155"/>
                <a:gd name="T30" fmla="*/ 130 w 191"/>
                <a:gd name="T31" fmla="*/ 35 h 155"/>
                <a:gd name="T32" fmla="*/ 191 w 191"/>
                <a:gd name="T33" fmla="*/ 79 h 155"/>
                <a:gd name="T34" fmla="*/ 183 w 191"/>
                <a:gd name="T35" fmla="*/ 81 h 155"/>
                <a:gd name="T36" fmla="*/ 92 w 191"/>
                <a:gd name="T37" fmla="*/ 81 h 155"/>
                <a:gd name="T38" fmla="*/ 77 w 191"/>
                <a:gd name="T39" fmla="*/ 79 h 155"/>
                <a:gd name="T40" fmla="*/ 71 w 191"/>
                <a:gd name="T41" fmla="*/ 71 h 155"/>
                <a:gd name="T42" fmla="*/ 61 w 191"/>
                <a:gd name="T43" fmla="*/ 63 h 155"/>
                <a:gd name="T44" fmla="*/ 61 w 191"/>
                <a:gd name="T45" fmla="*/ 63 h 155"/>
                <a:gd name="T46" fmla="*/ 61 w 191"/>
                <a:gd name="T47" fmla="*/ 63 h 155"/>
                <a:gd name="T48" fmla="*/ 57 w 191"/>
                <a:gd name="T49" fmla="*/ 57 h 155"/>
                <a:gd name="T50" fmla="*/ 57 w 191"/>
                <a:gd name="T51" fmla="*/ 55 h 155"/>
                <a:gd name="T52" fmla="*/ 56 w 191"/>
                <a:gd name="T53" fmla="*/ 50 h 155"/>
                <a:gd name="T54" fmla="*/ 60 w 191"/>
                <a:gd name="T55" fmla="*/ 94 h 155"/>
                <a:gd name="T56" fmla="*/ 46 w 191"/>
                <a:gd name="T57" fmla="*/ 155 h 155"/>
                <a:gd name="T58" fmla="*/ 41 w 191"/>
                <a:gd name="T59" fmla="*/ 105 h 155"/>
                <a:gd name="T60" fmla="*/ 40 w 191"/>
                <a:gd name="T61" fmla="*/ 104 h 155"/>
                <a:gd name="T62" fmla="*/ 32 w 191"/>
                <a:gd name="T63" fmla="*/ 87 h 155"/>
                <a:gd name="T64" fmla="*/ 5 w 191"/>
                <a:gd name="T65" fmla="*/ 152 h 155"/>
                <a:gd name="T66" fmla="*/ 2 w 191"/>
                <a:gd name="T67" fmla="*/ 66 h 155"/>
                <a:gd name="T68" fmla="*/ 15 w 191"/>
                <a:gd name="T69" fmla="*/ 40 h 155"/>
                <a:gd name="T70" fmla="*/ 1 w 191"/>
                <a:gd name="T71" fmla="*/ 29 h 155"/>
                <a:gd name="T72" fmla="*/ 0 w 191"/>
                <a:gd name="T73" fmla="*/ 28 h 155"/>
                <a:gd name="T74" fmla="*/ 3 w 191"/>
                <a:gd name="T75" fmla="*/ 1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1" h="155">
                  <a:moveTo>
                    <a:pt x="3" y="12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7" y="0"/>
                    <a:pt x="44" y="0"/>
                    <a:pt x="46" y="1"/>
                  </a:cubicBezTo>
                  <a:cubicBezTo>
                    <a:pt x="51" y="2"/>
                    <a:pt x="54" y="4"/>
                    <a:pt x="58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70" y="19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2" y="33"/>
                    <a:pt x="136" y="33"/>
                    <a:pt x="138" y="35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0" y="80"/>
                    <a:pt x="189" y="81"/>
                    <a:pt x="187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79" y="81"/>
                    <a:pt x="78" y="80"/>
                    <a:pt x="77" y="79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53" y="50"/>
                    <a:pt x="59" y="59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4" y="56"/>
                    <a:pt x="51" y="63"/>
                    <a:pt x="49" y="71"/>
                  </a:cubicBezTo>
                  <a:cubicBezTo>
                    <a:pt x="51" y="76"/>
                    <a:pt x="55" y="85"/>
                    <a:pt x="60" y="94"/>
                  </a:cubicBezTo>
                  <a:cubicBezTo>
                    <a:pt x="65" y="120"/>
                    <a:pt x="64" y="137"/>
                    <a:pt x="65" y="154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1" y="106"/>
                    <a:pt x="28" y="136"/>
                    <a:pt x="25" y="154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8" y="124"/>
                    <a:pt x="10" y="98"/>
                    <a:pt x="11" y="70"/>
                  </a:cubicBezTo>
                  <a:cubicBezTo>
                    <a:pt x="8" y="69"/>
                    <a:pt x="5" y="67"/>
                    <a:pt x="2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6" y="57"/>
                    <a:pt x="11" y="49"/>
                    <a:pt x="15" y="4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3" y="8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10" name="Freeform 852"/>
            <p:cNvSpPr>
              <a:spLocks noEditPoints="1"/>
            </p:cNvSpPr>
            <p:nvPr/>
          </p:nvSpPr>
          <p:spPr bwMode="auto">
            <a:xfrm>
              <a:off x="8337762" y="5711908"/>
              <a:ext cx="302516" cy="176739"/>
            </a:xfrm>
            <a:custGeom>
              <a:avLst/>
              <a:gdLst>
                <a:gd name="T0" fmla="*/ 63 w 118"/>
                <a:gd name="T1" fmla="*/ 46 h 69"/>
                <a:gd name="T2" fmla="*/ 118 w 118"/>
                <a:gd name="T3" fmla="*/ 0 h 69"/>
                <a:gd name="T4" fmla="*/ 118 w 118"/>
                <a:gd name="T5" fmla="*/ 63 h 69"/>
                <a:gd name="T6" fmla="*/ 112 w 118"/>
                <a:gd name="T7" fmla="*/ 69 h 69"/>
                <a:gd name="T8" fmla="*/ 5 w 118"/>
                <a:gd name="T9" fmla="*/ 69 h 69"/>
                <a:gd name="T10" fmla="*/ 0 w 118"/>
                <a:gd name="T11" fmla="*/ 63 h 69"/>
                <a:gd name="T12" fmla="*/ 0 w 118"/>
                <a:gd name="T13" fmla="*/ 0 h 69"/>
                <a:gd name="T14" fmla="*/ 55 w 118"/>
                <a:gd name="T15" fmla="*/ 46 h 69"/>
                <a:gd name="T16" fmla="*/ 63 w 118"/>
                <a:gd name="T17" fmla="*/ 46 h 69"/>
                <a:gd name="T18" fmla="*/ 84 w 118"/>
                <a:gd name="T19" fmla="*/ 39 h 69"/>
                <a:gd name="T20" fmla="*/ 110 w 118"/>
                <a:gd name="T21" fmla="*/ 64 h 69"/>
                <a:gd name="T22" fmla="*/ 111 w 118"/>
                <a:gd name="T23" fmla="*/ 64 h 69"/>
                <a:gd name="T24" fmla="*/ 113 w 118"/>
                <a:gd name="T25" fmla="*/ 64 h 69"/>
                <a:gd name="T26" fmla="*/ 113 w 118"/>
                <a:gd name="T27" fmla="*/ 61 h 69"/>
                <a:gd name="T28" fmla="*/ 87 w 118"/>
                <a:gd name="T29" fmla="*/ 36 h 69"/>
                <a:gd name="T30" fmla="*/ 84 w 118"/>
                <a:gd name="T31" fmla="*/ 37 h 69"/>
                <a:gd name="T32" fmla="*/ 84 w 118"/>
                <a:gd name="T33" fmla="*/ 39 h 69"/>
                <a:gd name="T34" fmla="*/ 34 w 118"/>
                <a:gd name="T35" fmla="*/ 37 h 69"/>
                <a:gd name="T36" fmla="*/ 31 w 118"/>
                <a:gd name="T37" fmla="*/ 36 h 69"/>
                <a:gd name="T38" fmla="*/ 5 w 118"/>
                <a:gd name="T39" fmla="*/ 61 h 69"/>
                <a:gd name="T40" fmla="*/ 5 w 118"/>
                <a:gd name="T41" fmla="*/ 64 h 69"/>
                <a:gd name="T42" fmla="*/ 6 w 118"/>
                <a:gd name="T43" fmla="*/ 64 h 69"/>
                <a:gd name="T44" fmla="*/ 8 w 118"/>
                <a:gd name="T45" fmla="*/ 64 h 69"/>
                <a:gd name="T46" fmla="*/ 34 w 118"/>
                <a:gd name="T47" fmla="*/ 39 h 69"/>
                <a:gd name="T48" fmla="*/ 34 w 118"/>
                <a:gd name="T49" fmla="*/ 3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" h="69">
                  <a:moveTo>
                    <a:pt x="63" y="46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6"/>
                    <a:pt x="116" y="69"/>
                    <a:pt x="112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2" y="69"/>
                    <a:pt x="0" y="66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7" y="47"/>
                    <a:pt x="61" y="47"/>
                    <a:pt x="63" y="46"/>
                  </a:cubicBezTo>
                  <a:close/>
                  <a:moveTo>
                    <a:pt x="84" y="39"/>
                  </a:moveTo>
                  <a:cubicBezTo>
                    <a:pt x="110" y="64"/>
                    <a:pt x="110" y="64"/>
                    <a:pt x="110" y="64"/>
                  </a:cubicBezTo>
                  <a:cubicBezTo>
                    <a:pt x="110" y="64"/>
                    <a:pt x="111" y="64"/>
                    <a:pt x="111" y="64"/>
                  </a:cubicBezTo>
                  <a:cubicBezTo>
                    <a:pt x="112" y="64"/>
                    <a:pt x="112" y="64"/>
                    <a:pt x="113" y="64"/>
                  </a:cubicBezTo>
                  <a:cubicBezTo>
                    <a:pt x="113" y="63"/>
                    <a:pt x="113" y="62"/>
                    <a:pt x="113" y="61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6"/>
                    <a:pt x="85" y="36"/>
                    <a:pt x="84" y="37"/>
                  </a:cubicBezTo>
                  <a:cubicBezTo>
                    <a:pt x="84" y="37"/>
                    <a:pt x="84" y="38"/>
                    <a:pt x="84" y="39"/>
                  </a:cubicBezTo>
                  <a:close/>
                  <a:moveTo>
                    <a:pt x="34" y="37"/>
                  </a:moveTo>
                  <a:cubicBezTo>
                    <a:pt x="33" y="36"/>
                    <a:pt x="32" y="36"/>
                    <a:pt x="31" y="36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62"/>
                    <a:pt x="4" y="63"/>
                    <a:pt x="5" y="64"/>
                  </a:cubicBezTo>
                  <a:cubicBezTo>
                    <a:pt x="5" y="64"/>
                    <a:pt x="6" y="64"/>
                    <a:pt x="6" y="64"/>
                  </a:cubicBezTo>
                  <a:cubicBezTo>
                    <a:pt x="7" y="64"/>
                    <a:pt x="7" y="64"/>
                    <a:pt x="8" y="6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8"/>
                    <a:pt x="34" y="37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11" name="Freeform 853"/>
            <p:cNvSpPr/>
            <p:nvPr/>
          </p:nvSpPr>
          <p:spPr bwMode="auto">
            <a:xfrm>
              <a:off x="8414746" y="5709740"/>
              <a:ext cx="169148" cy="43371"/>
            </a:xfrm>
            <a:custGeom>
              <a:avLst/>
              <a:gdLst>
                <a:gd name="T0" fmla="*/ 4 w 66"/>
                <a:gd name="T1" fmla="*/ 1 h 17"/>
                <a:gd name="T2" fmla="*/ 63 w 66"/>
                <a:gd name="T3" fmla="*/ 11 h 17"/>
                <a:gd name="T4" fmla="*/ 66 w 66"/>
                <a:gd name="T5" fmla="*/ 15 h 17"/>
                <a:gd name="T6" fmla="*/ 62 w 66"/>
                <a:gd name="T7" fmla="*/ 17 h 17"/>
                <a:gd name="T8" fmla="*/ 62 w 66"/>
                <a:gd name="T9" fmla="*/ 17 h 17"/>
                <a:gd name="T10" fmla="*/ 2 w 66"/>
                <a:gd name="T11" fmla="*/ 7 h 17"/>
                <a:gd name="T12" fmla="*/ 0 w 66"/>
                <a:gd name="T13" fmla="*/ 3 h 17"/>
                <a:gd name="T14" fmla="*/ 4 w 66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7">
                  <a:moveTo>
                    <a:pt x="4" y="1"/>
                  </a:moveTo>
                  <a:cubicBezTo>
                    <a:pt x="63" y="11"/>
                    <a:pt x="63" y="11"/>
                    <a:pt x="63" y="11"/>
                  </a:cubicBezTo>
                  <a:cubicBezTo>
                    <a:pt x="65" y="11"/>
                    <a:pt x="66" y="13"/>
                    <a:pt x="66" y="15"/>
                  </a:cubicBezTo>
                  <a:cubicBezTo>
                    <a:pt x="65" y="16"/>
                    <a:pt x="64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2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12" name="Freeform 854"/>
            <p:cNvSpPr/>
            <p:nvPr/>
          </p:nvSpPr>
          <p:spPr bwMode="auto">
            <a:xfrm>
              <a:off x="8407156" y="5743352"/>
              <a:ext cx="135536" cy="35782"/>
            </a:xfrm>
            <a:custGeom>
              <a:avLst/>
              <a:gdLst>
                <a:gd name="T0" fmla="*/ 1 w 53"/>
                <a:gd name="T1" fmla="*/ 3 h 14"/>
                <a:gd name="T2" fmla="*/ 4 w 53"/>
                <a:gd name="T3" fmla="*/ 0 h 14"/>
                <a:gd name="T4" fmla="*/ 50 w 53"/>
                <a:gd name="T5" fmla="*/ 8 h 14"/>
                <a:gd name="T6" fmla="*/ 53 w 53"/>
                <a:gd name="T7" fmla="*/ 12 h 14"/>
                <a:gd name="T8" fmla="*/ 50 w 53"/>
                <a:gd name="T9" fmla="*/ 14 h 14"/>
                <a:gd name="T10" fmla="*/ 49 w 53"/>
                <a:gd name="T11" fmla="*/ 14 h 14"/>
                <a:gd name="T12" fmla="*/ 3 w 53"/>
                <a:gd name="T13" fmla="*/ 7 h 14"/>
                <a:gd name="T14" fmla="*/ 1 w 53"/>
                <a:gd name="T1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4">
                  <a:moveTo>
                    <a:pt x="1" y="3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3" y="10"/>
                    <a:pt x="53" y="12"/>
                  </a:cubicBezTo>
                  <a:cubicBezTo>
                    <a:pt x="53" y="13"/>
                    <a:pt x="51" y="14"/>
                    <a:pt x="50" y="14"/>
                  </a:cubicBezTo>
                  <a:cubicBezTo>
                    <a:pt x="50" y="14"/>
                    <a:pt x="49" y="14"/>
                    <a:pt x="49" y="1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13" name="Freeform 855"/>
            <p:cNvSpPr/>
            <p:nvPr/>
          </p:nvSpPr>
          <p:spPr bwMode="auto">
            <a:xfrm>
              <a:off x="8450527" y="5784555"/>
              <a:ext cx="61805" cy="22770"/>
            </a:xfrm>
            <a:custGeom>
              <a:avLst/>
              <a:gdLst>
                <a:gd name="T0" fmla="*/ 21 w 24"/>
                <a:gd name="T1" fmla="*/ 3 h 9"/>
                <a:gd name="T2" fmla="*/ 24 w 24"/>
                <a:gd name="T3" fmla="*/ 6 h 9"/>
                <a:gd name="T4" fmla="*/ 21 w 24"/>
                <a:gd name="T5" fmla="*/ 9 h 9"/>
                <a:gd name="T6" fmla="*/ 20 w 24"/>
                <a:gd name="T7" fmla="*/ 9 h 9"/>
                <a:gd name="T8" fmla="*/ 3 w 24"/>
                <a:gd name="T9" fmla="*/ 6 h 9"/>
                <a:gd name="T10" fmla="*/ 0 w 24"/>
                <a:gd name="T11" fmla="*/ 3 h 9"/>
                <a:gd name="T12" fmla="*/ 4 w 24"/>
                <a:gd name="T13" fmla="*/ 0 h 9"/>
                <a:gd name="T14" fmla="*/ 21 w 24"/>
                <a:gd name="T1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9">
                  <a:moveTo>
                    <a:pt x="21" y="3"/>
                  </a:moveTo>
                  <a:cubicBezTo>
                    <a:pt x="23" y="3"/>
                    <a:pt x="24" y="5"/>
                    <a:pt x="24" y="6"/>
                  </a:cubicBezTo>
                  <a:cubicBezTo>
                    <a:pt x="24" y="8"/>
                    <a:pt x="22" y="9"/>
                    <a:pt x="21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lnTo>
                    <a:pt x="2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</p:grpSp>
      <p:sp>
        <p:nvSpPr>
          <p:cNvPr id="114" name="文本框 117"/>
          <p:cNvSpPr txBox="1"/>
          <p:nvPr/>
        </p:nvSpPr>
        <p:spPr>
          <a:xfrm>
            <a:off x="1405352" y="1832282"/>
            <a:ext cx="1593215" cy="7607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202</a:t>
            </a:r>
            <a:r>
              <a:rPr lang="en-US" altLang="zh-CN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3</a:t>
            </a: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年度通过“济宁公路”政务微信平台共公开政务信息7</a:t>
            </a:r>
            <a:r>
              <a:rPr lang="en-US" altLang="zh-CN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</a:t>
            </a: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条</a:t>
            </a:r>
            <a:endParaRPr lang="zh-CN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15" name="文本框 119"/>
          <p:cNvSpPr txBox="1"/>
          <p:nvPr/>
        </p:nvSpPr>
        <p:spPr>
          <a:xfrm>
            <a:off x="1405352" y="3384857"/>
            <a:ext cx="1593215" cy="5302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安排专人做好及时受理、按时答复工作</a:t>
            </a:r>
            <a:endParaRPr lang="zh-CN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16" name="文本框 120"/>
          <p:cNvSpPr txBox="1"/>
          <p:nvPr/>
        </p:nvSpPr>
        <p:spPr>
          <a:xfrm>
            <a:off x="3776442" y="1832282"/>
            <a:ext cx="1593215" cy="7607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明确专人负责日常信息公开发布及网站维护工作，保障了信息公开工作开展</a:t>
            </a:r>
            <a:endParaRPr lang="zh-CN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17" name="文本框 121"/>
          <p:cNvSpPr txBox="1"/>
          <p:nvPr/>
        </p:nvSpPr>
        <p:spPr>
          <a:xfrm>
            <a:off x="3776442" y="3318182"/>
            <a:ext cx="1593215" cy="7607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制定了《政府信息公开申请表》《受理回执和办理结果告知单》</a:t>
            </a:r>
            <a:endParaRPr lang="zh-CN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18" name="文本框 122"/>
          <p:cNvSpPr txBox="1"/>
          <p:nvPr/>
        </p:nvSpPr>
        <p:spPr>
          <a:xfrm>
            <a:off x="6129752" y="1832282"/>
            <a:ext cx="1593215" cy="7607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便捷信息公开流程</a:t>
            </a:r>
            <a:endParaRPr lang="zh-CN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根据《条例》科学编制政务信息公开目录公开指南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文本框 123"/>
          <p:cNvSpPr txBox="1"/>
          <p:nvPr/>
        </p:nvSpPr>
        <p:spPr>
          <a:xfrm>
            <a:off x="6129752" y="3313737"/>
            <a:ext cx="1593215" cy="7607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群众既可从官网查阅和下载政务信息，也可以在网上在线咨询。</a:t>
            </a:r>
            <a:endParaRPr lang="zh-CN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ransition spd="slow" advTm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449"/>
                                </p:stCondLst>
                                <p:childTnLst>
                                  <p:par>
                                    <p:cTn id="57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6550"/>
                                </p:stCondLst>
                                <p:childTnLst>
                                  <p:par>
                                    <p:cTn id="67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9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7" presetID="2" presetClass="entr" presetSubtype="4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0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9800"/>
                                </p:stCondLst>
                                <p:childTnLst>
                                  <p:par>
                                    <p:cTn id="87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9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0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11650"/>
                                </p:stCondLst>
                                <p:childTnLst>
                                  <p:par>
                                    <p:cTn id="97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94" grpId="0" animBg="1"/>
          <p:bldP spid="114" grpId="0"/>
          <p:bldP spid="115" grpId="0"/>
          <p:bldP spid="116" grpId="0"/>
          <p:bldP spid="117" grpId="0"/>
          <p:bldP spid="118" grpId="0"/>
          <p:bldP spid="11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449"/>
                                </p:stCondLst>
                                <p:childTnLst>
                                  <p:par>
                                    <p:cTn id="57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6550"/>
                                </p:stCondLst>
                                <p:childTnLst>
                                  <p:par>
                                    <p:cTn id="67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7" presetID="2" presetClass="entr" presetSubtype="4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9800"/>
                                </p:stCondLst>
                                <p:childTnLst>
                                  <p:par>
                                    <p:cTn id="87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11650"/>
                                </p:stCondLst>
                                <p:childTnLst>
                                  <p:par>
                                    <p:cTn id="97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94" grpId="0" animBg="1"/>
          <p:bldP spid="114" grpId="0"/>
          <p:bldP spid="115" grpId="0"/>
          <p:bldP spid="116" grpId="0"/>
          <p:bldP spid="117" grpId="0"/>
          <p:bldP spid="118" grpId="0"/>
          <p:bldP spid="119" grpId="0"/>
        </p:bldLst>
      </p:timing>
    </mc:Fallback>
  </mc:AlternateContent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1435</Words>
  <Application>WPS 演示</Application>
  <PresentationFormat>全屏显示(16:9)</PresentationFormat>
  <Paragraphs>110</Paragraphs>
  <Slides>11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Calibri</vt:lpstr>
      <vt:lpstr>Impact</vt:lpstr>
      <vt:lpstr>ITC Avant Garde Std Bk</vt:lpstr>
      <vt:lpstr>NumberOnly</vt:lpstr>
      <vt:lpstr>Arial Unicode MS</vt:lpstr>
      <vt:lpstr>Calibri Light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582db33fc1b47</dc:title>
  <dc:creator/>
  <cp:lastModifiedBy>上善若水</cp:lastModifiedBy>
  <cp:revision>6</cp:revision>
  <dcterms:created xsi:type="dcterms:W3CDTF">2016-11-17T12:07:00Z</dcterms:created>
  <dcterms:modified xsi:type="dcterms:W3CDTF">2024-01-26T07:19:29Z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2052-11.8.6.8556</vt:lpwstr>
  </property>
</Properties>
</file>