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4"/>
  </p:notesMasterIdLst>
  <p:sldIdLst>
    <p:sldId id="380" r:id="rId3"/>
    <p:sldId id="339" r:id="rId5"/>
    <p:sldId id="366" r:id="rId6"/>
    <p:sldId id="367" r:id="rId7"/>
    <p:sldId id="369" r:id="rId8"/>
    <p:sldId id="291" r:id="rId9"/>
    <p:sldId id="352" r:id="rId10"/>
    <p:sldId id="347" r:id="rId11"/>
    <p:sldId id="370" r:id="rId12"/>
    <p:sldId id="371" r:id="rId13"/>
    <p:sldId id="426" r:id="rId14"/>
    <p:sldId id="427" r:id="rId15"/>
    <p:sldId id="428" r:id="rId16"/>
    <p:sldId id="429" r:id="rId17"/>
    <p:sldId id="430" r:id="rId18"/>
    <p:sldId id="431" r:id="rId19"/>
    <p:sldId id="432" r:id="rId20"/>
    <p:sldId id="433" r:id="rId21"/>
    <p:sldId id="436" r:id="rId22"/>
    <p:sldId id="381" r:id="rId23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1pPr>
    <a:lvl2pPr marL="422910" indent="-60325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2pPr>
    <a:lvl3pPr marL="847725" indent="-12192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3pPr>
    <a:lvl4pPr marL="1271905" indent="-18415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4pPr>
    <a:lvl5pPr marL="1695450" indent="-244475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5pPr>
    <a:lvl6pPr marL="1813560" algn="l" defTabSz="725170" rtl="0" eaLnBrk="1" latinLnBrk="0" hangingPunct="1"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6pPr>
    <a:lvl7pPr marL="2176145" algn="l" defTabSz="725170" rtl="0" eaLnBrk="1" latinLnBrk="0" hangingPunct="1"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7pPr>
    <a:lvl8pPr marL="2539365" algn="l" defTabSz="725170" rtl="0" eaLnBrk="1" latinLnBrk="0" hangingPunct="1"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8pPr>
    <a:lvl9pPr marL="2901950" algn="l" defTabSz="725170" rtl="0" eaLnBrk="1" latinLnBrk="0" hangingPunct="1">
      <a:defRPr b="1" kern="1200">
        <a:solidFill>
          <a:schemeClr val="tx1"/>
        </a:solidFill>
        <a:latin typeface="Arial" panose="02080604020202020204" pitchFamily="34" charset="0"/>
        <a:ea typeface="华文细黑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FAF"/>
    <a:srgbClr val="AC0000"/>
    <a:srgbClr val="FF0000"/>
    <a:srgbClr val="DE0000"/>
    <a:srgbClr val="133FCB"/>
    <a:srgbClr val="08A810"/>
    <a:srgbClr val="067C0C"/>
    <a:srgbClr val="FF9900"/>
    <a:srgbClr val="045408"/>
    <a:srgbClr val="0F3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81" autoAdjust="0"/>
    <p:restoredTop sz="94651" autoAdjust="0"/>
  </p:normalViewPr>
  <p:slideViewPr>
    <p:cSldViewPr>
      <p:cViewPr varScale="1">
        <p:scale>
          <a:sx n="131" d="100"/>
          <a:sy n="131" d="100"/>
        </p:scale>
        <p:origin x="576" y="114"/>
      </p:cViewPr>
      <p:guideLst>
        <p:guide orient="horz" pos="1440"/>
        <p:guide orient="horz" pos="327"/>
        <p:guide orient="horz" pos="2370"/>
        <p:guide orient="horz" pos="2713"/>
        <p:guide orient="horz" pos="3083"/>
        <p:guide pos="270"/>
        <p:guide pos="2880"/>
        <p:guide pos="546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148" y="-108"/>
      </p:cViewPr>
      <p:guideLst>
        <p:guide orient="horz" pos="295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/home/user/2023&#24180;/&#20154;&#22823;&#24314;&#35758;&#12289;&#25919;&#21327;&#25552;&#26696;/&#20851;&#20110;&#23545;&#25105;&#23616;&#25215;&#21150;2023&#24180;&#24230;&#20154;&#22823;&#24314;&#35758;&#25919;&#21327;&#25552;&#26696;&#21150;&#29702;&#24037;&#20316;&#26377;&#20851;&#24773;&#20917;&#30340;&#27719;&#25253;/&#38468;&#20214;2&#65306;&#24066;&#25919;&#21327;&#21313;&#22235;&#23626;&#20108;&#27425;&#20250;&#35758;&#25552;&#26696;&#21150;&#29702;&#24037;&#20316;&#36131;&#20219;&#20998;&#24037;&#3492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false"/>
  <c:lang val="zh-CN"/>
  <c:roundedCorners val="false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true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主动公开信息情况</a:t>
            </a:r>
          </a:p>
        </c:rich>
      </c:tx>
      <c:layout/>
      <c:overlay val="false"/>
      <c:spPr>
        <a:noFill/>
        <a:ln>
          <a:noFill/>
        </a:ln>
        <a:effectLst/>
      </c:spPr>
    </c:title>
    <c:autoTitleDeleted val="false"/>
    <c:plotArea>
      <c:layout/>
      <c:pieChart>
        <c:varyColors val="true"/>
        <c:ser>
          <c:idx val="0"/>
          <c:order val="0"/>
          <c:spPr/>
          <c:explosion val="0"/>
          <c:dPt>
            <c:idx val="0"/>
            <c:bubble3D val="false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false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false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true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false"/>
            <c:showVal val="true"/>
            <c:showCatName val="false"/>
            <c:showSerName val="false"/>
            <c:showPercent val="false"/>
            <c:showBubbleSize val="false"/>
            <c:showLeaderLines val="true"/>
            <c:extLst>
              <c:ext xmlns:c15="http://schemas.microsoft.com/office/drawing/2012/chart" uri="{CE6537A1-D6FC-4f65-9D91-7224C49458BB}">
                <c15:layout/>
                <c15:showLeaderLines val="true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'[附件2：市政协十四届二次会议提案办理工作责任分工表.xls]Sheet1'!$B$17:$B$19</c:f>
              <c:strCache>
                <c:ptCount val="3"/>
                <c:pt idx="0">
                  <c:v>政府网站</c:v>
                </c:pt>
                <c:pt idx="1">
                  <c:v>门户网站</c:v>
                </c:pt>
                <c:pt idx="2">
                  <c:v>新媒体</c:v>
                </c:pt>
              </c:strCache>
            </c:strRef>
          </c:cat>
          <c:val>
            <c:numRef>
              <c:f>'[附件2：市政协十四届二次会议提案办理工作责任分工表.xls]Sheet1'!$C$17:$C$19</c:f>
              <c:numCache>
                <c:formatCode>General</c:formatCode>
                <c:ptCount val="3"/>
                <c:pt idx="0">
                  <c:v>200</c:v>
                </c:pt>
                <c:pt idx="1">
                  <c:v>785</c:v>
                </c:pt>
                <c:pt idx="2">
                  <c:v>220</c:v>
                </c:pt>
              </c:numCache>
            </c:numRef>
          </c:val>
        </c:ser>
        <c:dLbls>
          <c:showLegendKey val="false"/>
          <c:showVal val="true"/>
          <c:showCatName val="false"/>
          <c:showSerName val="false"/>
          <c:showPercent val="false"/>
          <c:showBubbleSize val="false"/>
          <c:showLeaderLines val="true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false"/>
      <c:spPr>
        <a:noFill/>
        <a:ln>
          <a:noFill/>
        </a:ln>
        <a:effectLst/>
      </c:spPr>
      <c:txPr>
        <a:bodyPr rot="0" spcFirstLastPara="0" vertOverflow="ellipsis" vert="horz" wrap="square" anchor="ctr" anchorCtr="true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true"/>
    <c:dispBlanksAs val="gap"/>
    <c:showDLblsOverMax val="false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false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true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true" noChangeArrowheads="true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>
              <a:defRPr sz="1200" b="0"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10243" name="Rectangle 3"/>
          <p:cNvSpPr>
            <a:spLocks noGrp="true" noChangeArrowheads="true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0420" name="Rectangle 4"/>
          <p:cNvSpPr>
            <a:spLocks noGrp="true" noRot="true" noChangeAspect="true" noChangeArrowheads="true" noTextEdit="true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5" name="Rectangle 5"/>
          <p:cNvSpPr>
            <a:spLocks noGrp="true" noChangeArrowheads="true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10246" name="Rectangle 6"/>
          <p:cNvSpPr>
            <a:spLocks noGrp="true" noChangeArrowheads="true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false" compatLnSpc="true"/>
          <a:lstStyle>
            <a:lvl1pPr>
              <a:defRPr sz="1200" b="0"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10247" name="Rectangle 7"/>
          <p:cNvSpPr>
            <a:spLocks noGrp="true" noChangeArrowheads="true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false" compatLnSpc="true"/>
          <a:lstStyle>
            <a:lvl1pPr algn="r">
              <a:defRPr sz="1200" b="0"/>
            </a:lvl1pPr>
          </a:lstStyle>
          <a:p>
            <a:pPr>
              <a:defRPr/>
            </a:pPr>
            <a:fld id="{CA5E8DB0-55DC-4221-A99C-988BCD133BF3}" type="slidenum">
              <a:rPr lang="en-US" altLang="zh-CN"/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1pPr>
    <a:lvl2pPr marL="42291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2pPr>
    <a:lvl3pPr marL="84772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3pPr>
    <a:lvl4pPr marL="12719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4pPr>
    <a:lvl5pPr marL="16954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5pPr>
    <a:lvl6pPr marL="2120265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4445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7990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2170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13022F51-8595-434B-96EE-0074A5AD51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13022F51-8595-434B-96EE-0074A5AD51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1792288" y="3600454"/>
            <a:ext cx="5486400" cy="425055"/>
          </a:xfrm>
          <a:prstGeom prst="rect">
            <a:avLst/>
          </a:prstGeom>
        </p:spPr>
        <p:txBody>
          <a:bodyPr lIns="72545" tIns="36273" rIns="72545" bIns="36273" anchor="b"/>
          <a:lstStyle>
            <a:lvl1pPr algn="l">
              <a:defRPr sz="19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true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2900"/>
            </a:lvl1pPr>
            <a:lvl2pPr marL="424180" indent="0">
              <a:buNone/>
              <a:defRPr sz="2600"/>
            </a:lvl2pPr>
            <a:lvl3pPr marL="848360" indent="0">
              <a:buNone/>
              <a:defRPr sz="2200"/>
            </a:lvl3pPr>
            <a:lvl4pPr marL="1271905" indent="0">
              <a:buNone/>
              <a:defRPr sz="1900"/>
            </a:lvl4pPr>
            <a:lvl5pPr marL="1696085" indent="0">
              <a:buNone/>
              <a:defRPr sz="1900"/>
            </a:lvl5pPr>
            <a:lvl6pPr marL="2120265" indent="0">
              <a:buNone/>
              <a:defRPr sz="1900"/>
            </a:lvl6pPr>
            <a:lvl7pPr marL="2544445" indent="0">
              <a:buNone/>
              <a:defRPr sz="1900"/>
            </a:lvl7pPr>
            <a:lvl8pPr marL="2967990" indent="0">
              <a:buNone/>
              <a:defRPr sz="1900"/>
            </a:lvl8pPr>
            <a:lvl9pPr marL="3392170" indent="0">
              <a:buNone/>
              <a:defRPr sz="19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/>
          </p:nvPr>
        </p:nvSpPr>
        <p:spPr>
          <a:xfrm>
            <a:off x="1792288" y="4025509"/>
            <a:ext cx="5486400" cy="603645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1300"/>
            </a:lvl1pPr>
            <a:lvl2pPr marL="424180" indent="0">
              <a:buNone/>
              <a:defRPr sz="1100"/>
            </a:lvl2pPr>
            <a:lvl3pPr marL="848360" indent="0">
              <a:buNone/>
              <a:defRPr sz="1000"/>
            </a:lvl3pPr>
            <a:lvl4pPr marL="1271905" indent="0">
              <a:buNone/>
              <a:defRPr sz="800"/>
            </a:lvl4pPr>
            <a:lvl5pPr marL="1696085" indent="0">
              <a:buNone/>
              <a:defRPr sz="800"/>
            </a:lvl5pPr>
            <a:lvl6pPr marL="2120265" indent="0">
              <a:buNone/>
              <a:defRPr sz="800"/>
            </a:lvl6pPr>
            <a:lvl7pPr marL="2544445" indent="0">
              <a:buNone/>
              <a:defRPr sz="800"/>
            </a:lvl7pPr>
            <a:lvl8pPr marL="2967990" indent="0">
              <a:buNone/>
              <a:defRPr sz="800"/>
            </a:lvl8pPr>
            <a:lvl9pPr marL="339217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468671" y="87314"/>
            <a:ext cx="8206671" cy="486455"/>
          </a:xfrm>
          <a:prstGeom prst="rect">
            <a:avLst/>
          </a:prstGeom>
        </p:spPr>
        <p:txBody>
          <a:bodyPr lIns="72545" tIns="36273" rIns="72545" bIns="36273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/>
          </p:nvPr>
        </p:nvSpPr>
        <p:spPr>
          <a:xfrm>
            <a:off x="468671" y="735920"/>
            <a:ext cx="8206671" cy="4029982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true"/>
          </p:cNvSpPr>
          <p:nvPr>
            <p:ph type="title" orient="vert"/>
          </p:nvPr>
        </p:nvSpPr>
        <p:spPr>
          <a:xfrm>
            <a:off x="6624638" y="86922"/>
            <a:ext cx="2051050" cy="4679156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/>
          </p:nvPr>
        </p:nvSpPr>
        <p:spPr>
          <a:xfrm>
            <a:off x="468318" y="86922"/>
            <a:ext cx="6003925" cy="4679156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true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true"/>
        </p:nvSpPr>
        <p:spPr>
          <a:xfrm>
            <a:off x="175320" y="152053"/>
            <a:ext cx="372660" cy="372659"/>
          </a:xfrm>
          <a:prstGeom prst="rect">
            <a:avLst/>
          </a:prstGeom>
          <a:solidFill>
            <a:srgbClr val="A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矩形 6"/>
          <p:cNvSpPr/>
          <p:nvPr userDrawn="true"/>
        </p:nvSpPr>
        <p:spPr>
          <a:xfrm>
            <a:off x="358928" y="351869"/>
            <a:ext cx="248440" cy="248440"/>
          </a:xfrm>
          <a:prstGeom prst="rect">
            <a:avLst/>
          </a:prstGeom>
          <a:solidFill>
            <a:srgbClr val="FFA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9" name="直接连接符 46"/>
          <p:cNvCxnSpPr>
            <a:cxnSpLocks noChangeShapeType="true"/>
          </p:cNvCxnSpPr>
          <p:nvPr userDrawn="true"/>
        </p:nvCxnSpPr>
        <p:spPr bwMode="auto">
          <a:xfrm flipH="true">
            <a:off x="641352" y="771550"/>
            <a:ext cx="8351711" cy="0"/>
          </a:xfrm>
          <a:prstGeom prst="line">
            <a:avLst/>
          </a:prstGeom>
          <a:noFill/>
          <a:ln w="15875" cmpd="sng">
            <a:solidFill>
              <a:srgbClr val="C00000"/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true"/>
      <p:bldP spid="7" grpId="0" animBg="true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5pPr>
      <a:lvl6pPr marL="42418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6pPr>
      <a:lvl7pPr marL="84836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7pPr>
      <a:lvl8pPr marL="1271905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8pPr>
      <a:lvl9pPr marL="1696085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8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9pPr>
    </p:titleStyle>
    <p:bodyStyle>
      <a:lvl1pPr marL="167640" indent="-167640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900" b="1">
          <a:solidFill>
            <a:schemeClr val="tx1"/>
          </a:solidFill>
          <a:latin typeface="+mn-lt"/>
          <a:ea typeface="+mn-ea"/>
          <a:cs typeface="+mn-cs"/>
        </a:defRPr>
      </a:lvl1pPr>
      <a:lvl2pPr marL="501015" indent="-167640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45" indent="-161290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163955" indent="-167640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501140" indent="-170180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1925955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350135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2773680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3197860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18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836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190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608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026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4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799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217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5.xml"/><Relationship Id="rId7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microsoft.com/office/2007/relationships/media" Target="../media/audio1.wav"/><Relationship Id="rId4" Type="http://schemas.openxmlformats.org/officeDocument/2006/relationships/audio" Target="../media/audio1.wav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2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0" descr="EV019-01"/>
          <p:cNvPicPr>
            <a:picLocks noChangeAspect="true" noChangeArrowheads="true"/>
          </p:cNvPicPr>
          <p:nvPr/>
        </p:nvPicPr>
        <p:blipFill>
          <a:blip r:embed="rId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-1429245" y="-2396802"/>
            <a:ext cx="12049918" cy="999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1" descr="EV019"/>
          <p:cNvPicPr>
            <a:picLocks noChangeAspect="true" noChangeArrowheads="true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-1145643" y="-1676721"/>
            <a:ext cx="11570316" cy="821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true" noChangeArrowheads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 bwMode="auto">
          <a:xfrm>
            <a:off x="-36487" y="-92546"/>
            <a:ext cx="9180488" cy="549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35"/>
          <p:cNvSpPr>
            <a:spLocks noChangeArrowheads="true"/>
          </p:cNvSpPr>
          <p:nvPr/>
        </p:nvSpPr>
        <p:spPr bwMode="auto">
          <a:xfrm>
            <a:off x="6283328" y="1028701"/>
            <a:ext cx="314325" cy="349250"/>
          </a:xfrm>
          <a:prstGeom prst="ellipse">
            <a:avLst/>
          </a:prstGeom>
          <a:gradFill rotWithShape="true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-25102" y="1444590"/>
            <a:ext cx="9169102" cy="2279288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-10566" y="341244"/>
            <a:ext cx="293751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sz="3600" kern="0" dirty="0">
                <a:solidFill>
                  <a:sysClr val="window" lastClr="FFFFFF">
                    <a:alpha val="63000"/>
                  </a:sysClr>
                </a:solidFill>
                <a:latin typeface="Impact" pitchFamily="34" charset="0"/>
                <a:ea typeface="宋体" panose="02010600030101010101" pitchFamily="2" charset="-122"/>
              </a:rPr>
              <a:t>济宁市财政局</a:t>
            </a:r>
            <a:endParaRPr lang="zh-CN" altLang="en-US" sz="3600" kern="0" dirty="0">
              <a:solidFill>
                <a:sysClr val="window" lastClr="FFFFFF">
                  <a:alpha val="63000"/>
                </a:sysClr>
              </a:solidFill>
              <a:latin typeface="Impact" pitchFamily="34" charset="0"/>
              <a:ea typeface="宋体" panose="02010600030101010101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176972" y="1444590"/>
            <a:ext cx="28351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10000" b="0" dirty="0" smtClean="0">
                <a:solidFill>
                  <a:srgbClr val="C00000"/>
                </a:solidFill>
                <a:latin typeface="Impact" pitchFamily="34" charset="0"/>
                <a:ea typeface="微软雅黑" panose="020B0503020204020204" pitchFamily="34" charset="-122"/>
              </a:rPr>
              <a:t>2023</a:t>
            </a:r>
            <a:endParaRPr lang="zh-CN" altLang="en-US" sz="10000" b="0" dirty="0">
              <a:solidFill>
                <a:srgbClr val="C00000"/>
              </a:solidFill>
              <a:latin typeface="Impact" pitchFamily="34" charset="0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true"/>
          <p:nvPr/>
        </p:nvSpPr>
        <p:spPr>
          <a:xfrm>
            <a:off x="1763688" y="2859782"/>
            <a:ext cx="604867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政府信息公开工作年度报告</a:t>
            </a:r>
            <a:endParaRPr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背景音乐2595.wav">
            <a:hlinkClick r:id="" action="ppaction://media"/>
          </p:cNvPr>
          <p:cNvPicPr>
            <a:picLocks noChangeAspect="true" noChangeArrowheads="true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10724243" y="-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40538 0.23827 C -0.40538 0.02654 -0.31059 -0.1466 -0.19288 -0.1466 C -0.07552 -0.1466 0.01979 0.02654 0.01979 0.23827 C 0.01979 0.45093 -0.07552 0.62315 -0.19288 0.62315 C -0.31059 0.62315 -0.40538 0.45093 -0.40538 0.23827 Z " pathEditMode="relative" rAng="16200000" ptsTypes="fffff">
                                      <p:cBhvr>
                                        <p:cTn id="2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6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1" presetClass="entr" presetSubtype="0" fill="hold" grpId="0" nodeType="withEffect">
                                  <p:stCondLst>
                                    <p:cond delay="2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1" grpId="0" animBg="true"/>
      <p:bldP spid="25" grpId="0" animBg="true"/>
      <p:bldP spid="26" grpId="0"/>
      <p:bldP spid="27" grpId="0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1172096" y="901155"/>
            <a:ext cx="7072312" cy="3482975"/>
            <a:chOff x="1358950" y="1173758"/>
            <a:chExt cx="7072312" cy="3482975"/>
          </a:xfrm>
        </p:grpSpPr>
        <p:sp>
          <p:nvSpPr>
            <p:cNvPr id="65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true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false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false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7851825" y="4077295"/>
              <a:ext cx="579437" cy="579438"/>
            </a:xfrm>
            <a:custGeom>
              <a:avLst/>
              <a:gdLst>
                <a:gd name="T0" fmla="*/ 782 w 782"/>
                <a:gd name="T1" fmla="*/ 0 h 782"/>
                <a:gd name="T2" fmla="*/ 782 w 782"/>
                <a:gd name="T3" fmla="*/ 685 h 782"/>
                <a:gd name="T4" fmla="*/ 685 w 782"/>
                <a:gd name="T5" fmla="*/ 782 h 782"/>
                <a:gd name="T6" fmla="*/ 0 w 782"/>
                <a:gd name="T7" fmla="*/ 782 h 782"/>
                <a:gd name="T8" fmla="*/ 782 w 782"/>
                <a:gd name="T9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C0000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FEAE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Freeform 6"/>
          <p:cNvSpPr/>
          <p:nvPr/>
        </p:nvSpPr>
        <p:spPr bwMode="auto">
          <a:xfrm>
            <a:off x="1073671" y="699542"/>
            <a:ext cx="2422525" cy="193675"/>
          </a:xfrm>
          <a:custGeom>
            <a:avLst/>
            <a:gdLst>
              <a:gd name="T0" fmla="*/ 249 w 3270"/>
              <a:gd name="T1" fmla="*/ 261 h 261"/>
              <a:gd name="T2" fmla="*/ 3270 w 3270"/>
              <a:gd name="T3" fmla="*/ 261 h 261"/>
              <a:gd name="T4" fmla="*/ 3022 w 3270"/>
              <a:gd name="T5" fmla="*/ 0 h 261"/>
              <a:gd name="T6" fmla="*/ 0 w 3270"/>
              <a:gd name="T7" fmla="*/ 0 h 261"/>
              <a:gd name="T8" fmla="*/ 249 w 3270"/>
              <a:gd name="T9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Freeform 7"/>
          <p:cNvSpPr/>
          <p:nvPr/>
        </p:nvSpPr>
        <p:spPr bwMode="auto">
          <a:xfrm>
            <a:off x="1073671" y="699542"/>
            <a:ext cx="2238375" cy="1554163"/>
          </a:xfrm>
          <a:custGeom>
            <a:avLst/>
            <a:gdLst>
              <a:gd name="T0" fmla="*/ 3022 w 3022"/>
              <a:gd name="T1" fmla="*/ 0 h 2098"/>
              <a:gd name="T2" fmla="*/ 0 w 3022"/>
              <a:gd name="T3" fmla="*/ 0 h 2098"/>
              <a:gd name="T4" fmla="*/ 0 w 3022"/>
              <a:gd name="T5" fmla="*/ 2098 h 2098"/>
              <a:gd name="T6" fmla="*/ 2165 w 3022"/>
              <a:gd name="T7" fmla="*/ 2098 h 2098"/>
              <a:gd name="T8" fmla="*/ 3022 w 3022"/>
              <a:gd name="T9" fmla="*/ 0 h 2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DE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69"/>
          <p:cNvSpPr txBox="true"/>
          <p:nvPr/>
        </p:nvSpPr>
        <p:spPr>
          <a:xfrm>
            <a:off x="1683547" y="864839"/>
            <a:ext cx="698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8000" b="1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true"/>
          <p:nvPr/>
        </p:nvSpPr>
        <p:spPr>
          <a:xfrm>
            <a:off x="3060065" y="1997075"/>
            <a:ext cx="4259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主动公开政府信息情况</a:t>
            </a:r>
            <a:endParaRPr lang="zh-CN" altLang="en-US" sz="3200" b="1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3"/>
          <p:cNvSpPr>
            <a:spLocks noChangeArrowheads="true"/>
          </p:cNvSpPr>
          <p:nvPr/>
        </p:nvSpPr>
        <p:spPr bwMode="auto">
          <a:xfrm>
            <a:off x="1164213" y="1580206"/>
            <a:ext cx="56650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false" compatLnSpc="true">
            <a:spAutoFit/>
          </a:bodyPr>
          <a:lstStyle/>
          <a:p>
            <a:pPr>
              <a:buFontTx/>
              <a:buNone/>
            </a:pPr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true"/>
      <p:bldP spid="68" grpId="0" animBg="true"/>
      <p:bldP spid="70" grpId="0"/>
      <p:bldP spid="71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793750"/>
            <a:ext cx="5106035" cy="4250055"/>
          </a:xfrm>
          <a:prstGeom prst="rect">
            <a:avLst/>
          </a:prstGeom>
        </p:spPr>
      </p:pic>
      <p:sp>
        <p:nvSpPr>
          <p:cNvPr id="78" name="Text Box 55"/>
          <p:cNvSpPr txBox="true">
            <a:spLocks noChangeArrowheads="true"/>
          </p:cNvSpPr>
          <p:nvPr/>
        </p:nvSpPr>
        <p:spPr bwMode="auto">
          <a:xfrm>
            <a:off x="953135" y="139700"/>
            <a:ext cx="681101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主动公开政府信息情况</a:t>
            </a: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ldLvl="0" animBg="tru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1172096" y="901155"/>
            <a:ext cx="7072312" cy="3482975"/>
            <a:chOff x="1358950" y="1173758"/>
            <a:chExt cx="7072312" cy="3482975"/>
          </a:xfrm>
        </p:grpSpPr>
        <p:sp>
          <p:nvSpPr>
            <p:cNvPr id="65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true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false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false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7851825" y="4077295"/>
              <a:ext cx="579437" cy="579438"/>
            </a:xfrm>
            <a:custGeom>
              <a:avLst/>
              <a:gdLst>
                <a:gd name="T0" fmla="*/ 782 w 782"/>
                <a:gd name="T1" fmla="*/ 0 h 782"/>
                <a:gd name="T2" fmla="*/ 782 w 782"/>
                <a:gd name="T3" fmla="*/ 685 h 782"/>
                <a:gd name="T4" fmla="*/ 685 w 782"/>
                <a:gd name="T5" fmla="*/ 782 h 782"/>
                <a:gd name="T6" fmla="*/ 0 w 782"/>
                <a:gd name="T7" fmla="*/ 782 h 782"/>
                <a:gd name="T8" fmla="*/ 782 w 782"/>
                <a:gd name="T9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C0000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FEAE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Freeform 6"/>
          <p:cNvSpPr/>
          <p:nvPr/>
        </p:nvSpPr>
        <p:spPr bwMode="auto">
          <a:xfrm>
            <a:off x="1073671" y="699542"/>
            <a:ext cx="2422525" cy="193675"/>
          </a:xfrm>
          <a:custGeom>
            <a:avLst/>
            <a:gdLst>
              <a:gd name="T0" fmla="*/ 249 w 3270"/>
              <a:gd name="T1" fmla="*/ 261 h 261"/>
              <a:gd name="T2" fmla="*/ 3270 w 3270"/>
              <a:gd name="T3" fmla="*/ 261 h 261"/>
              <a:gd name="T4" fmla="*/ 3022 w 3270"/>
              <a:gd name="T5" fmla="*/ 0 h 261"/>
              <a:gd name="T6" fmla="*/ 0 w 3270"/>
              <a:gd name="T7" fmla="*/ 0 h 261"/>
              <a:gd name="T8" fmla="*/ 249 w 3270"/>
              <a:gd name="T9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Freeform 7"/>
          <p:cNvSpPr/>
          <p:nvPr/>
        </p:nvSpPr>
        <p:spPr bwMode="auto">
          <a:xfrm>
            <a:off x="1073671" y="699542"/>
            <a:ext cx="2238375" cy="1554163"/>
          </a:xfrm>
          <a:custGeom>
            <a:avLst/>
            <a:gdLst>
              <a:gd name="T0" fmla="*/ 3022 w 3022"/>
              <a:gd name="T1" fmla="*/ 0 h 2098"/>
              <a:gd name="T2" fmla="*/ 0 w 3022"/>
              <a:gd name="T3" fmla="*/ 0 h 2098"/>
              <a:gd name="T4" fmla="*/ 0 w 3022"/>
              <a:gd name="T5" fmla="*/ 2098 h 2098"/>
              <a:gd name="T6" fmla="*/ 2165 w 3022"/>
              <a:gd name="T7" fmla="*/ 2098 h 2098"/>
              <a:gd name="T8" fmla="*/ 3022 w 3022"/>
              <a:gd name="T9" fmla="*/ 0 h 2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DE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69"/>
          <p:cNvSpPr txBox="true"/>
          <p:nvPr/>
        </p:nvSpPr>
        <p:spPr>
          <a:xfrm>
            <a:off x="1683547" y="864839"/>
            <a:ext cx="698793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8000" b="1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true"/>
          <p:nvPr/>
        </p:nvSpPr>
        <p:spPr>
          <a:xfrm>
            <a:off x="2587625" y="2140585"/>
            <a:ext cx="5695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收到和处理政府信息公开申请情况</a:t>
            </a:r>
            <a:endParaRPr lang="zh-CN" altLang="en-US" sz="2800" b="1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3"/>
          <p:cNvSpPr>
            <a:spLocks noChangeArrowheads="true"/>
          </p:cNvSpPr>
          <p:nvPr/>
        </p:nvSpPr>
        <p:spPr bwMode="auto">
          <a:xfrm>
            <a:off x="1164213" y="1580206"/>
            <a:ext cx="56650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false" compatLnSpc="true">
            <a:spAutoFit/>
          </a:bodyPr>
          <a:lstStyle/>
          <a:p>
            <a:pPr>
              <a:buFontTx/>
              <a:buNone/>
            </a:pPr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ldLvl="0" animBg="true"/>
      <p:bldP spid="68" grpId="0" bldLvl="0" animBg="true"/>
      <p:bldP spid="70" grpId="0"/>
      <p:bldP spid="71" grpId="0"/>
      <p:bldP spid="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/>
        </p:nvGraphicFramePr>
        <p:xfrm>
          <a:off x="624840" y="52070"/>
          <a:ext cx="8406130" cy="5026025"/>
        </p:xfrm>
        <a:graphic>
          <a:graphicData uri="http://schemas.openxmlformats.org/drawingml/2006/table">
            <a:tbl>
              <a:tblPr firstRow="true" bandRow="true">
                <a:tableStyleId>{5940675A-B579-460E-94D1-54222C63F5DA}</a:tableStyleId>
              </a:tblPr>
              <a:tblGrid>
                <a:gridCol w="404495"/>
                <a:gridCol w="1435735"/>
                <a:gridCol w="2708275"/>
                <a:gridCol w="496570"/>
                <a:gridCol w="477520"/>
                <a:gridCol w="474980"/>
                <a:gridCol w="619125"/>
                <a:gridCol w="595630"/>
                <a:gridCol w="478155"/>
                <a:gridCol w="715645"/>
              </a:tblGrid>
              <a:tr h="144145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楷体_GB2312" panose="02010609030101010101" charset="-122"/>
                          <a:ea typeface="楷体_GB2312" panose="02010609030101010101" charset="-122"/>
                          <a:cs typeface="楷体_GB2312" panose="02010609030101010101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900" b="0">
                        <a:latin typeface="楷体_GB2312" panose="02010609030101010101" charset="-122"/>
                        <a:ea typeface="楷体_GB2312" panose="02010609030101010101" charset="-122"/>
                        <a:cs typeface="楷体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申请人情况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53670">
                <a:tc vMerge="true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true" hMerge="true">
                  <a:tcPr/>
                </a:tc>
                <a:tc vMerge="true"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自然人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法人或其他组织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总计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 vMerge="true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 hMerge="true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商业企业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科研机构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社会公益组织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法律服务机构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其他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4351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一、本年新收政府信息公开申请数量</a:t>
                      </a:r>
                      <a:endParaRPr 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22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51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二、上年结转政府信息公开申请数量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510">
                <a:tc rowSpan="2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三、本年度办理结果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（一）予以公开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14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14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（二）部分公开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38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（三）不予公开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1.属于国家秘密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02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2.其他法律行政法规禁止公开</a:t>
                      </a:r>
                      <a:endParaRPr 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75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3.危及“三安全一稳定”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02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4.保护第三方合法权益</a:t>
                      </a:r>
                      <a:endParaRPr 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38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5.属于三类内部事务信息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38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6.属于四类过程性信息</a:t>
                      </a:r>
                      <a:endParaRPr 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75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7.属于行政执法案卷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02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8.属于行政查询事项</a:t>
                      </a:r>
                      <a:endParaRPr 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75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（四）无法提供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1.本机关不掌握相关政府信息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5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5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02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2.没有现成信息需要另行制作</a:t>
                      </a:r>
                      <a:endParaRPr 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02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3.补正后申请内容仍不明确</a:t>
                      </a:r>
                      <a:endParaRPr 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38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（五）不予处理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1.信访举报投诉类申请</a:t>
                      </a:r>
                      <a:endParaRPr 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38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2.重复申请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02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3.要求提供公开出版物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4.无正当理由大量反复申请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5.要求行政机关确认或重新出具已获取信息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（六）其他处理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0" marR="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0" marR="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3.其他</a:t>
                      </a:r>
                      <a:endParaRPr lang="en-US" altLang="en-US" sz="10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0" marR="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（七）总计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22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51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四、结转下年度继续办理</a:t>
                      </a:r>
                      <a:endParaRPr lang="en-US" altLang="en-US" sz="9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 b="0"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0</a:t>
                      </a:r>
                      <a:endParaRPr lang="en-US" altLang="en-US" sz="900" b="0"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1172096" y="901155"/>
            <a:ext cx="7072312" cy="3482975"/>
            <a:chOff x="1358950" y="1173758"/>
            <a:chExt cx="7072312" cy="3482975"/>
          </a:xfrm>
        </p:grpSpPr>
        <p:sp>
          <p:nvSpPr>
            <p:cNvPr id="65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true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false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false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7851825" y="4077295"/>
              <a:ext cx="579437" cy="579438"/>
            </a:xfrm>
            <a:custGeom>
              <a:avLst/>
              <a:gdLst>
                <a:gd name="T0" fmla="*/ 782 w 782"/>
                <a:gd name="T1" fmla="*/ 0 h 782"/>
                <a:gd name="T2" fmla="*/ 782 w 782"/>
                <a:gd name="T3" fmla="*/ 685 h 782"/>
                <a:gd name="T4" fmla="*/ 685 w 782"/>
                <a:gd name="T5" fmla="*/ 782 h 782"/>
                <a:gd name="T6" fmla="*/ 0 w 782"/>
                <a:gd name="T7" fmla="*/ 782 h 782"/>
                <a:gd name="T8" fmla="*/ 782 w 782"/>
                <a:gd name="T9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C0000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FEAE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Freeform 6"/>
          <p:cNvSpPr/>
          <p:nvPr/>
        </p:nvSpPr>
        <p:spPr bwMode="auto">
          <a:xfrm>
            <a:off x="1073671" y="699542"/>
            <a:ext cx="2422525" cy="193675"/>
          </a:xfrm>
          <a:custGeom>
            <a:avLst/>
            <a:gdLst>
              <a:gd name="T0" fmla="*/ 249 w 3270"/>
              <a:gd name="T1" fmla="*/ 261 h 261"/>
              <a:gd name="T2" fmla="*/ 3270 w 3270"/>
              <a:gd name="T3" fmla="*/ 261 h 261"/>
              <a:gd name="T4" fmla="*/ 3022 w 3270"/>
              <a:gd name="T5" fmla="*/ 0 h 261"/>
              <a:gd name="T6" fmla="*/ 0 w 3270"/>
              <a:gd name="T7" fmla="*/ 0 h 261"/>
              <a:gd name="T8" fmla="*/ 249 w 3270"/>
              <a:gd name="T9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Freeform 7"/>
          <p:cNvSpPr/>
          <p:nvPr/>
        </p:nvSpPr>
        <p:spPr bwMode="auto">
          <a:xfrm>
            <a:off x="1073671" y="699542"/>
            <a:ext cx="2238375" cy="1554163"/>
          </a:xfrm>
          <a:custGeom>
            <a:avLst/>
            <a:gdLst>
              <a:gd name="T0" fmla="*/ 3022 w 3022"/>
              <a:gd name="T1" fmla="*/ 0 h 2098"/>
              <a:gd name="T2" fmla="*/ 0 w 3022"/>
              <a:gd name="T3" fmla="*/ 0 h 2098"/>
              <a:gd name="T4" fmla="*/ 0 w 3022"/>
              <a:gd name="T5" fmla="*/ 2098 h 2098"/>
              <a:gd name="T6" fmla="*/ 2165 w 3022"/>
              <a:gd name="T7" fmla="*/ 2098 h 2098"/>
              <a:gd name="T8" fmla="*/ 3022 w 3022"/>
              <a:gd name="T9" fmla="*/ 0 h 2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DE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69"/>
          <p:cNvSpPr txBox="true"/>
          <p:nvPr/>
        </p:nvSpPr>
        <p:spPr>
          <a:xfrm>
            <a:off x="1683547" y="864839"/>
            <a:ext cx="698793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8000" b="1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true"/>
          <p:nvPr/>
        </p:nvSpPr>
        <p:spPr>
          <a:xfrm>
            <a:off x="3130550" y="1851660"/>
            <a:ext cx="456628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政府信息公开行政复议、</a:t>
            </a:r>
            <a:endParaRPr lang="zh-CN" altLang="en-US" sz="3200" b="1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3200" b="1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行政诉讼情况</a:t>
            </a:r>
            <a:endParaRPr lang="zh-CN" altLang="en-US" sz="3200" b="1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3"/>
          <p:cNvSpPr>
            <a:spLocks noChangeArrowheads="true"/>
          </p:cNvSpPr>
          <p:nvPr/>
        </p:nvSpPr>
        <p:spPr bwMode="auto">
          <a:xfrm>
            <a:off x="1164213" y="1580206"/>
            <a:ext cx="56650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false" compatLnSpc="true">
            <a:spAutoFit/>
          </a:bodyPr>
          <a:lstStyle/>
          <a:p>
            <a:pPr>
              <a:buFontTx/>
              <a:buNone/>
            </a:pPr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ldLvl="0" animBg="true"/>
      <p:bldP spid="68" grpId="0" bldLvl="0" animBg="true"/>
      <p:bldP spid="70" grpId="0"/>
      <p:bldP spid="71" grpId="0"/>
      <p:bldP spid="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" name="Text Box 55"/>
          <p:cNvSpPr txBox="true">
            <a:spLocks noChangeArrowheads="true"/>
          </p:cNvSpPr>
          <p:nvPr/>
        </p:nvSpPr>
        <p:spPr bwMode="auto">
          <a:xfrm>
            <a:off x="953135" y="139700"/>
            <a:ext cx="765746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</a:t>
            </a: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政府信息公开行政复议、行政诉讼情况</a:t>
            </a: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1094105" y="1064260"/>
          <a:ext cx="7308850" cy="3139440"/>
        </p:xfrm>
        <a:graphic>
          <a:graphicData uri="http://schemas.openxmlformats.org/drawingml/2006/table">
            <a:tbl>
              <a:tblPr firstRow="true" bandRow="true">
                <a:tableStyleId>{5940675A-B579-460E-94D1-54222C63F5DA}</a:tableStyleId>
              </a:tblPr>
              <a:tblGrid>
                <a:gridCol w="487680"/>
                <a:gridCol w="485140"/>
                <a:gridCol w="487680"/>
                <a:gridCol w="485775"/>
                <a:gridCol w="531495"/>
                <a:gridCol w="443230"/>
                <a:gridCol w="487680"/>
                <a:gridCol w="487680"/>
                <a:gridCol w="487045"/>
                <a:gridCol w="487680"/>
                <a:gridCol w="487680"/>
                <a:gridCol w="487045"/>
                <a:gridCol w="487680"/>
                <a:gridCol w="487680"/>
                <a:gridCol w="487680"/>
              </a:tblGrid>
              <a:tr h="67881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行政复议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行政诉讼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763905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结果维持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结果纠正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其他结果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尚未审结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总计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未经复议直接起诉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35699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结果维持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结果纠正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其他结果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尚未审结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总计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结果维持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结果纠正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其他结果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尚未审结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总计</a:t>
                      </a:r>
                      <a:endParaRPr lang="en-US" altLang="en-US" sz="1000" b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ldLvl="0" animBg="tru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1172096" y="901155"/>
            <a:ext cx="7072312" cy="3482975"/>
            <a:chOff x="1358950" y="1173758"/>
            <a:chExt cx="7072312" cy="3482975"/>
          </a:xfrm>
        </p:grpSpPr>
        <p:sp>
          <p:nvSpPr>
            <p:cNvPr id="65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true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false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false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7851825" y="4077295"/>
              <a:ext cx="579437" cy="579438"/>
            </a:xfrm>
            <a:custGeom>
              <a:avLst/>
              <a:gdLst>
                <a:gd name="T0" fmla="*/ 782 w 782"/>
                <a:gd name="T1" fmla="*/ 0 h 782"/>
                <a:gd name="T2" fmla="*/ 782 w 782"/>
                <a:gd name="T3" fmla="*/ 685 h 782"/>
                <a:gd name="T4" fmla="*/ 685 w 782"/>
                <a:gd name="T5" fmla="*/ 782 h 782"/>
                <a:gd name="T6" fmla="*/ 0 w 782"/>
                <a:gd name="T7" fmla="*/ 782 h 782"/>
                <a:gd name="T8" fmla="*/ 782 w 782"/>
                <a:gd name="T9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C0000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FEAE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Freeform 6"/>
          <p:cNvSpPr/>
          <p:nvPr/>
        </p:nvSpPr>
        <p:spPr bwMode="auto">
          <a:xfrm>
            <a:off x="1073671" y="699542"/>
            <a:ext cx="2422525" cy="193675"/>
          </a:xfrm>
          <a:custGeom>
            <a:avLst/>
            <a:gdLst>
              <a:gd name="T0" fmla="*/ 249 w 3270"/>
              <a:gd name="T1" fmla="*/ 261 h 261"/>
              <a:gd name="T2" fmla="*/ 3270 w 3270"/>
              <a:gd name="T3" fmla="*/ 261 h 261"/>
              <a:gd name="T4" fmla="*/ 3022 w 3270"/>
              <a:gd name="T5" fmla="*/ 0 h 261"/>
              <a:gd name="T6" fmla="*/ 0 w 3270"/>
              <a:gd name="T7" fmla="*/ 0 h 261"/>
              <a:gd name="T8" fmla="*/ 249 w 3270"/>
              <a:gd name="T9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Freeform 7"/>
          <p:cNvSpPr/>
          <p:nvPr/>
        </p:nvSpPr>
        <p:spPr bwMode="auto">
          <a:xfrm>
            <a:off x="1073671" y="699542"/>
            <a:ext cx="2238375" cy="1554163"/>
          </a:xfrm>
          <a:custGeom>
            <a:avLst/>
            <a:gdLst>
              <a:gd name="T0" fmla="*/ 3022 w 3022"/>
              <a:gd name="T1" fmla="*/ 0 h 2098"/>
              <a:gd name="T2" fmla="*/ 0 w 3022"/>
              <a:gd name="T3" fmla="*/ 0 h 2098"/>
              <a:gd name="T4" fmla="*/ 0 w 3022"/>
              <a:gd name="T5" fmla="*/ 2098 h 2098"/>
              <a:gd name="T6" fmla="*/ 2165 w 3022"/>
              <a:gd name="T7" fmla="*/ 2098 h 2098"/>
              <a:gd name="T8" fmla="*/ 3022 w 3022"/>
              <a:gd name="T9" fmla="*/ 0 h 2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DE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69"/>
          <p:cNvSpPr txBox="true"/>
          <p:nvPr/>
        </p:nvSpPr>
        <p:spPr>
          <a:xfrm>
            <a:off x="1683547" y="864839"/>
            <a:ext cx="698793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8000" b="1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true"/>
          <p:nvPr/>
        </p:nvSpPr>
        <p:spPr>
          <a:xfrm>
            <a:off x="2842895" y="1995170"/>
            <a:ext cx="52431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存在的主要问题及改进情况</a:t>
            </a:r>
            <a:endParaRPr lang="zh-CN" altLang="en-US" sz="3200" b="1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3"/>
          <p:cNvSpPr>
            <a:spLocks noChangeArrowheads="true"/>
          </p:cNvSpPr>
          <p:nvPr/>
        </p:nvSpPr>
        <p:spPr bwMode="auto">
          <a:xfrm>
            <a:off x="1164213" y="1580206"/>
            <a:ext cx="56650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false" compatLnSpc="true">
            <a:spAutoFit/>
          </a:bodyPr>
          <a:lstStyle/>
          <a:p>
            <a:pPr>
              <a:buFontTx/>
              <a:buNone/>
            </a:pPr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ldLvl="0" animBg="true"/>
      <p:bldP spid="68" grpId="0" bldLvl="0" animBg="true"/>
      <p:bldP spid="70" grpId="0"/>
      <p:bldP spid="71" grpId="0"/>
      <p:bldP spid="7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9" name="AutoShape 2"/>
          <p:cNvSpPr>
            <a:spLocks noChangeArrowheads="true"/>
          </p:cNvSpPr>
          <p:nvPr/>
        </p:nvSpPr>
        <p:spPr bwMode="auto">
          <a:xfrm>
            <a:off x="1836420" y="987425"/>
            <a:ext cx="5777865" cy="3172460"/>
          </a:xfrm>
          <a:prstGeom prst="roundRect">
            <a:avLst>
              <a:gd name="adj" fmla="val 13009"/>
            </a:avLst>
          </a:prstGeom>
          <a:solidFill>
            <a:srgbClr val="FFAFAF"/>
          </a:solidFill>
          <a:ln w="19050" cap="rnd">
            <a:noFill/>
            <a:prstDash val="sysDot"/>
            <a:round/>
          </a:ln>
          <a:effectLst/>
        </p:spPr>
        <p:txBody>
          <a:bodyPr/>
          <a:p>
            <a:pPr eaLnBrk="1" latinLnBrk="0" hangingPunct="1">
              <a:lnSpc>
                <a:spcPts val="3000"/>
              </a:lnSpc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2023年，济宁市财政局政务公开方面存在的问题有：财政数据公开形式较为简化，解读的专业性过强，通俗程度不够；公开发布信息内容质量不高等。针对这些问题，将进一步加大公开工作力度，强化队伍建设，加强专业人员培训，提升政务公开水平。优化系统设置，同时强化舆情管控与监督，加大审核力度，防范信息公开风险。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false" advTm="0"/>
    </mc:Choice>
    <mc:Fallback>
      <p:transition advClick="false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9" grpId="0" bldLvl="0" animBg="tru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1172096" y="901155"/>
            <a:ext cx="7072312" cy="3482975"/>
            <a:chOff x="1358950" y="1173758"/>
            <a:chExt cx="7072312" cy="3482975"/>
          </a:xfrm>
        </p:grpSpPr>
        <p:sp>
          <p:nvSpPr>
            <p:cNvPr id="65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true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false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false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7851825" y="4077295"/>
              <a:ext cx="579437" cy="579438"/>
            </a:xfrm>
            <a:custGeom>
              <a:avLst/>
              <a:gdLst>
                <a:gd name="T0" fmla="*/ 782 w 782"/>
                <a:gd name="T1" fmla="*/ 0 h 782"/>
                <a:gd name="T2" fmla="*/ 782 w 782"/>
                <a:gd name="T3" fmla="*/ 685 h 782"/>
                <a:gd name="T4" fmla="*/ 685 w 782"/>
                <a:gd name="T5" fmla="*/ 782 h 782"/>
                <a:gd name="T6" fmla="*/ 0 w 782"/>
                <a:gd name="T7" fmla="*/ 782 h 782"/>
                <a:gd name="T8" fmla="*/ 782 w 782"/>
                <a:gd name="T9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C0000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FEAE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Freeform 6"/>
          <p:cNvSpPr/>
          <p:nvPr/>
        </p:nvSpPr>
        <p:spPr bwMode="auto">
          <a:xfrm>
            <a:off x="1073671" y="699542"/>
            <a:ext cx="2422525" cy="193675"/>
          </a:xfrm>
          <a:custGeom>
            <a:avLst/>
            <a:gdLst>
              <a:gd name="T0" fmla="*/ 249 w 3270"/>
              <a:gd name="T1" fmla="*/ 261 h 261"/>
              <a:gd name="T2" fmla="*/ 3270 w 3270"/>
              <a:gd name="T3" fmla="*/ 261 h 261"/>
              <a:gd name="T4" fmla="*/ 3022 w 3270"/>
              <a:gd name="T5" fmla="*/ 0 h 261"/>
              <a:gd name="T6" fmla="*/ 0 w 3270"/>
              <a:gd name="T7" fmla="*/ 0 h 261"/>
              <a:gd name="T8" fmla="*/ 249 w 3270"/>
              <a:gd name="T9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Freeform 7"/>
          <p:cNvSpPr/>
          <p:nvPr/>
        </p:nvSpPr>
        <p:spPr bwMode="auto">
          <a:xfrm>
            <a:off x="1073671" y="699542"/>
            <a:ext cx="2238375" cy="1554163"/>
          </a:xfrm>
          <a:custGeom>
            <a:avLst/>
            <a:gdLst>
              <a:gd name="T0" fmla="*/ 3022 w 3022"/>
              <a:gd name="T1" fmla="*/ 0 h 2098"/>
              <a:gd name="T2" fmla="*/ 0 w 3022"/>
              <a:gd name="T3" fmla="*/ 0 h 2098"/>
              <a:gd name="T4" fmla="*/ 0 w 3022"/>
              <a:gd name="T5" fmla="*/ 2098 h 2098"/>
              <a:gd name="T6" fmla="*/ 2165 w 3022"/>
              <a:gd name="T7" fmla="*/ 2098 h 2098"/>
              <a:gd name="T8" fmla="*/ 3022 w 3022"/>
              <a:gd name="T9" fmla="*/ 0 h 2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DE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69"/>
          <p:cNvSpPr txBox="true"/>
          <p:nvPr/>
        </p:nvSpPr>
        <p:spPr>
          <a:xfrm>
            <a:off x="1683547" y="864839"/>
            <a:ext cx="698793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8000" b="1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true"/>
          <p:nvPr/>
        </p:nvSpPr>
        <p:spPr>
          <a:xfrm>
            <a:off x="2771140" y="1995170"/>
            <a:ext cx="52431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其他需要报告的事项</a:t>
            </a:r>
            <a:endParaRPr lang="zh-CN" altLang="en-US" sz="3200" b="1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3"/>
          <p:cNvSpPr>
            <a:spLocks noChangeArrowheads="true"/>
          </p:cNvSpPr>
          <p:nvPr/>
        </p:nvSpPr>
        <p:spPr bwMode="auto">
          <a:xfrm>
            <a:off x="1164213" y="1580206"/>
            <a:ext cx="56650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false" compatLnSpc="true">
            <a:spAutoFit/>
          </a:bodyPr>
          <a:lstStyle/>
          <a:p>
            <a:pPr>
              <a:buFontTx/>
              <a:buNone/>
            </a:pPr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ldLvl="0" animBg="true"/>
      <p:bldP spid="68" grpId="0" bldLvl="0" animBg="true"/>
      <p:bldP spid="70" grpId="0"/>
      <p:bldP spid="71" grpId="0"/>
      <p:bldP spid="7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55"/>
          <p:cNvSpPr txBox="true">
            <a:spLocks noChangeArrowheads="true"/>
          </p:cNvSpPr>
          <p:nvPr/>
        </p:nvSpPr>
        <p:spPr bwMode="auto">
          <a:xfrm>
            <a:off x="971550" y="137160"/>
            <a:ext cx="4171315" cy="95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其他需要报告的事项</a:t>
            </a:r>
            <a:endParaRPr lang="zh-CN" altLang="en-US" sz="2800" b="1" i="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defRPr/>
            </a:pP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Freeform 12"/>
          <p:cNvSpPr/>
          <p:nvPr/>
        </p:nvSpPr>
        <p:spPr bwMode="auto">
          <a:xfrm>
            <a:off x="4609582" y="2782314"/>
            <a:ext cx="1417305" cy="1423494"/>
          </a:xfrm>
          <a:custGeom>
            <a:avLst/>
            <a:gdLst>
              <a:gd name="T0" fmla="*/ 0 w 2320"/>
              <a:gd name="T1" fmla="*/ 1620 h 2320"/>
              <a:gd name="T2" fmla="*/ 700 w 2320"/>
              <a:gd name="T3" fmla="*/ 2320 h 2320"/>
              <a:gd name="T4" fmla="*/ 2320 w 2320"/>
              <a:gd name="T5" fmla="*/ 2320 h 2320"/>
              <a:gd name="T6" fmla="*/ 2320 w 2320"/>
              <a:gd name="T7" fmla="*/ 700 h 2320"/>
              <a:gd name="T8" fmla="*/ 1620 w 2320"/>
              <a:gd name="T9" fmla="*/ 0 h 2320"/>
              <a:gd name="T10" fmla="*/ 0 w 2320"/>
              <a:gd name="T11" fmla="*/ 0 h 2320"/>
              <a:gd name="T12" fmla="*/ 0 w 2320"/>
              <a:gd name="T13" fmla="*/ 1620 h 2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20" h="2320">
                <a:moveTo>
                  <a:pt x="0" y="1620"/>
                </a:moveTo>
                <a:cubicBezTo>
                  <a:pt x="0" y="2005"/>
                  <a:pt x="315" y="2320"/>
                  <a:pt x="700" y="2320"/>
                </a:cubicBezTo>
                <a:cubicBezTo>
                  <a:pt x="1240" y="2320"/>
                  <a:pt x="1780" y="2320"/>
                  <a:pt x="2320" y="2320"/>
                </a:cubicBezTo>
                <a:cubicBezTo>
                  <a:pt x="2320" y="1780"/>
                  <a:pt x="2320" y="1240"/>
                  <a:pt x="2320" y="700"/>
                </a:cubicBezTo>
                <a:cubicBezTo>
                  <a:pt x="2320" y="315"/>
                  <a:pt x="2005" y="0"/>
                  <a:pt x="1620" y="0"/>
                </a:cubicBezTo>
                <a:cubicBezTo>
                  <a:pt x="1080" y="0"/>
                  <a:pt x="540" y="0"/>
                  <a:pt x="0" y="0"/>
                </a:cubicBezTo>
                <a:lnTo>
                  <a:pt x="0" y="1620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 dirty="0"/>
          </a:p>
        </p:txBody>
      </p:sp>
      <p:sp>
        <p:nvSpPr>
          <p:cNvPr id="43" name="Freeform 13"/>
          <p:cNvSpPr/>
          <p:nvPr/>
        </p:nvSpPr>
        <p:spPr bwMode="auto">
          <a:xfrm>
            <a:off x="3103185" y="2782314"/>
            <a:ext cx="1417305" cy="1423494"/>
          </a:xfrm>
          <a:custGeom>
            <a:avLst/>
            <a:gdLst>
              <a:gd name="T0" fmla="*/ 2320 w 2320"/>
              <a:gd name="T1" fmla="*/ 1620 h 2320"/>
              <a:gd name="T2" fmla="*/ 1620 w 2320"/>
              <a:gd name="T3" fmla="*/ 2320 h 2320"/>
              <a:gd name="T4" fmla="*/ 0 w 2320"/>
              <a:gd name="T5" fmla="*/ 2320 h 2320"/>
              <a:gd name="T6" fmla="*/ 0 w 2320"/>
              <a:gd name="T7" fmla="*/ 700 h 2320"/>
              <a:gd name="T8" fmla="*/ 700 w 2320"/>
              <a:gd name="T9" fmla="*/ 0 h 2320"/>
              <a:gd name="T10" fmla="*/ 2320 w 2320"/>
              <a:gd name="T11" fmla="*/ 0 h 2320"/>
              <a:gd name="T12" fmla="*/ 2320 w 2320"/>
              <a:gd name="T13" fmla="*/ 1620 h 2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20" h="2320">
                <a:moveTo>
                  <a:pt x="2320" y="1620"/>
                </a:moveTo>
                <a:cubicBezTo>
                  <a:pt x="2320" y="2005"/>
                  <a:pt x="2005" y="2320"/>
                  <a:pt x="1620" y="2320"/>
                </a:cubicBezTo>
                <a:cubicBezTo>
                  <a:pt x="1080" y="2320"/>
                  <a:pt x="540" y="2320"/>
                  <a:pt x="0" y="2320"/>
                </a:cubicBezTo>
                <a:cubicBezTo>
                  <a:pt x="0" y="1780"/>
                  <a:pt x="0" y="1240"/>
                  <a:pt x="0" y="700"/>
                </a:cubicBezTo>
                <a:cubicBezTo>
                  <a:pt x="0" y="315"/>
                  <a:pt x="315" y="0"/>
                  <a:pt x="700" y="0"/>
                </a:cubicBezTo>
                <a:cubicBezTo>
                  <a:pt x="1240" y="0"/>
                  <a:pt x="1780" y="0"/>
                  <a:pt x="2320" y="0"/>
                </a:cubicBezTo>
                <a:lnTo>
                  <a:pt x="2320" y="1620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/>
          </a:p>
        </p:txBody>
      </p:sp>
      <p:sp>
        <p:nvSpPr>
          <p:cNvPr id="44" name="Freeform 14"/>
          <p:cNvSpPr/>
          <p:nvPr/>
        </p:nvSpPr>
        <p:spPr bwMode="auto">
          <a:xfrm>
            <a:off x="4609582" y="1275606"/>
            <a:ext cx="1417305" cy="1420401"/>
          </a:xfrm>
          <a:custGeom>
            <a:avLst/>
            <a:gdLst>
              <a:gd name="T0" fmla="*/ 0 w 2320"/>
              <a:gd name="T1" fmla="*/ 700 h 2320"/>
              <a:gd name="T2" fmla="*/ 700 w 2320"/>
              <a:gd name="T3" fmla="*/ 0 h 2320"/>
              <a:gd name="T4" fmla="*/ 2320 w 2320"/>
              <a:gd name="T5" fmla="*/ 0 h 2320"/>
              <a:gd name="T6" fmla="*/ 2320 w 2320"/>
              <a:gd name="T7" fmla="*/ 1620 h 2320"/>
              <a:gd name="T8" fmla="*/ 1620 w 2320"/>
              <a:gd name="T9" fmla="*/ 2320 h 2320"/>
              <a:gd name="T10" fmla="*/ 0 w 2320"/>
              <a:gd name="T11" fmla="*/ 2320 h 2320"/>
              <a:gd name="T12" fmla="*/ 0 w 2320"/>
              <a:gd name="T13" fmla="*/ 700 h 2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20" h="2320">
                <a:moveTo>
                  <a:pt x="0" y="700"/>
                </a:moveTo>
                <a:cubicBezTo>
                  <a:pt x="0" y="315"/>
                  <a:pt x="315" y="0"/>
                  <a:pt x="700" y="0"/>
                </a:cubicBezTo>
                <a:cubicBezTo>
                  <a:pt x="1240" y="0"/>
                  <a:pt x="1780" y="0"/>
                  <a:pt x="2320" y="0"/>
                </a:cubicBezTo>
                <a:cubicBezTo>
                  <a:pt x="2320" y="540"/>
                  <a:pt x="2320" y="1080"/>
                  <a:pt x="2320" y="1620"/>
                </a:cubicBezTo>
                <a:cubicBezTo>
                  <a:pt x="2320" y="2005"/>
                  <a:pt x="2005" y="2320"/>
                  <a:pt x="1620" y="2320"/>
                </a:cubicBezTo>
                <a:cubicBezTo>
                  <a:pt x="1080" y="2320"/>
                  <a:pt x="540" y="2320"/>
                  <a:pt x="0" y="2320"/>
                </a:cubicBezTo>
                <a:lnTo>
                  <a:pt x="0" y="700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/>
          </a:p>
        </p:txBody>
      </p:sp>
      <p:sp>
        <p:nvSpPr>
          <p:cNvPr id="45" name="Freeform 15"/>
          <p:cNvSpPr/>
          <p:nvPr/>
        </p:nvSpPr>
        <p:spPr bwMode="auto">
          <a:xfrm>
            <a:off x="3103185" y="1275606"/>
            <a:ext cx="1417305" cy="1420401"/>
          </a:xfrm>
          <a:custGeom>
            <a:avLst/>
            <a:gdLst>
              <a:gd name="T0" fmla="*/ 2320 w 2320"/>
              <a:gd name="T1" fmla="*/ 700 h 2320"/>
              <a:gd name="T2" fmla="*/ 1620 w 2320"/>
              <a:gd name="T3" fmla="*/ 0 h 2320"/>
              <a:gd name="T4" fmla="*/ 0 w 2320"/>
              <a:gd name="T5" fmla="*/ 0 h 2320"/>
              <a:gd name="T6" fmla="*/ 0 w 2320"/>
              <a:gd name="T7" fmla="*/ 1620 h 2320"/>
              <a:gd name="T8" fmla="*/ 700 w 2320"/>
              <a:gd name="T9" fmla="*/ 2320 h 2320"/>
              <a:gd name="T10" fmla="*/ 2320 w 2320"/>
              <a:gd name="T11" fmla="*/ 2320 h 2320"/>
              <a:gd name="T12" fmla="*/ 2320 w 2320"/>
              <a:gd name="T13" fmla="*/ 700 h 2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20" h="2320">
                <a:moveTo>
                  <a:pt x="2320" y="700"/>
                </a:moveTo>
                <a:cubicBezTo>
                  <a:pt x="2320" y="315"/>
                  <a:pt x="2005" y="0"/>
                  <a:pt x="1620" y="0"/>
                </a:cubicBezTo>
                <a:cubicBezTo>
                  <a:pt x="1080" y="0"/>
                  <a:pt x="540" y="0"/>
                  <a:pt x="0" y="0"/>
                </a:cubicBezTo>
                <a:cubicBezTo>
                  <a:pt x="0" y="540"/>
                  <a:pt x="0" y="1080"/>
                  <a:pt x="0" y="1620"/>
                </a:cubicBezTo>
                <a:cubicBezTo>
                  <a:pt x="0" y="2005"/>
                  <a:pt x="315" y="2320"/>
                  <a:pt x="700" y="2320"/>
                </a:cubicBezTo>
                <a:cubicBezTo>
                  <a:pt x="1240" y="2320"/>
                  <a:pt x="1780" y="2320"/>
                  <a:pt x="2320" y="2320"/>
                </a:cubicBezTo>
                <a:lnTo>
                  <a:pt x="2320" y="700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/>
          </a:p>
        </p:txBody>
      </p:sp>
      <p:sp>
        <p:nvSpPr>
          <p:cNvPr id="75" name="Freeform 16"/>
          <p:cNvSpPr/>
          <p:nvPr/>
        </p:nvSpPr>
        <p:spPr bwMode="auto">
          <a:xfrm>
            <a:off x="4180089" y="2352510"/>
            <a:ext cx="340401" cy="343497"/>
          </a:xfrm>
          <a:custGeom>
            <a:avLst/>
            <a:gdLst>
              <a:gd name="T0" fmla="*/ 560 w 560"/>
              <a:gd name="T1" fmla="*/ 559 h 559"/>
              <a:gd name="T2" fmla="*/ 0 w 560"/>
              <a:gd name="T3" fmla="*/ 559 h 559"/>
              <a:gd name="T4" fmla="*/ 560 w 560"/>
              <a:gd name="T5" fmla="*/ 0 h 559"/>
              <a:gd name="T6" fmla="*/ 560 w 560"/>
              <a:gd name="T7" fmla="*/ 55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559">
                <a:moveTo>
                  <a:pt x="560" y="559"/>
                </a:moveTo>
                <a:lnTo>
                  <a:pt x="0" y="559"/>
                </a:lnTo>
                <a:cubicBezTo>
                  <a:pt x="0" y="250"/>
                  <a:pt x="251" y="0"/>
                  <a:pt x="560" y="0"/>
                </a:cubicBezTo>
                <a:lnTo>
                  <a:pt x="560" y="5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pPr algn="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Freeform 17"/>
          <p:cNvSpPr/>
          <p:nvPr/>
        </p:nvSpPr>
        <p:spPr bwMode="auto">
          <a:xfrm>
            <a:off x="4609581" y="2352510"/>
            <a:ext cx="340401" cy="343497"/>
          </a:xfrm>
          <a:custGeom>
            <a:avLst/>
            <a:gdLst>
              <a:gd name="T0" fmla="*/ 0 w 559"/>
              <a:gd name="T1" fmla="*/ 559 h 559"/>
              <a:gd name="T2" fmla="*/ 559 w 559"/>
              <a:gd name="T3" fmla="*/ 559 h 559"/>
              <a:gd name="T4" fmla="*/ 0 w 559"/>
              <a:gd name="T5" fmla="*/ 0 h 559"/>
              <a:gd name="T6" fmla="*/ 0 w 559"/>
              <a:gd name="T7" fmla="*/ 55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9" h="559">
                <a:moveTo>
                  <a:pt x="0" y="559"/>
                </a:moveTo>
                <a:lnTo>
                  <a:pt x="559" y="559"/>
                </a:lnTo>
                <a:cubicBezTo>
                  <a:pt x="559" y="250"/>
                  <a:pt x="309" y="0"/>
                  <a:pt x="0" y="0"/>
                </a:cubicBezTo>
                <a:lnTo>
                  <a:pt x="0" y="5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/>
          </a:p>
        </p:txBody>
      </p:sp>
      <p:sp>
        <p:nvSpPr>
          <p:cNvPr id="77" name="Freeform 18"/>
          <p:cNvSpPr/>
          <p:nvPr/>
        </p:nvSpPr>
        <p:spPr bwMode="auto">
          <a:xfrm>
            <a:off x="4180089" y="2782314"/>
            <a:ext cx="340401" cy="343497"/>
          </a:xfrm>
          <a:custGeom>
            <a:avLst/>
            <a:gdLst>
              <a:gd name="T0" fmla="*/ 560 w 560"/>
              <a:gd name="T1" fmla="*/ 0 h 560"/>
              <a:gd name="T2" fmla="*/ 0 w 560"/>
              <a:gd name="T3" fmla="*/ 0 h 560"/>
              <a:gd name="T4" fmla="*/ 560 w 560"/>
              <a:gd name="T5" fmla="*/ 560 h 560"/>
              <a:gd name="T6" fmla="*/ 560 w 560"/>
              <a:gd name="T7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560">
                <a:moveTo>
                  <a:pt x="560" y="0"/>
                </a:moveTo>
                <a:lnTo>
                  <a:pt x="0" y="0"/>
                </a:lnTo>
                <a:cubicBezTo>
                  <a:pt x="0" y="309"/>
                  <a:pt x="251" y="560"/>
                  <a:pt x="560" y="560"/>
                </a:cubicBezTo>
                <a:lnTo>
                  <a:pt x="56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/>
          </a:p>
        </p:txBody>
      </p:sp>
      <p:sp>
        <p:nvSpPr>
          <p:cNvPr id="78" name="Freeform 19"/>
          <p:cNvSpPr/>
          <p:nvPr/>
        </p:nvSpPr>
        <p:spPr bwMode="auto">
          <a:xfrm>
            <a:off x="4609581" y="2782314"/>
            <a:ext cx="340401" cy="343497"/>
          </a:xfrm>
          <a:custGeom>
            <a:avLst/>
            <a:gdLst>
              <a:gd name="T0" fmla="*/ 0 w 559"/>
              <a:gd name="T1" fmla="*/ 0 h 560"/>
              <a:gd name="T2" fmla="*/ 559 w 559"/>
              <a:gd name="T3" fmla="*/ 0 h 560"/>
              <a:gd name="T4" fmla="*/ 0 w 559"/>
              <a:gd name="T5" fmla="*/ 560 h 560"/>
              <a:gd name="T6" fmla="*/ 0 w 559"/>
              <a:gd name="T7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9" h="560">
                <a:moveTo>
                  <a:pt x="0" y="0"/>
                </a:moveTo>
                <a:lnTo>
                  <a:pt x="559" y="0"/>
                </a:lnTo>
                <a:cubicBezTo>
                  <a:pt x="559" y="309"/>
                  <a:pt x="309" y="560"/>
                  <a:pt x="0" y="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4341281" y="2445258"/>
            <a:ext cx="11759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zh-CN" sz="1400" dirty="0">
                <a:solidFill>
                  <a:srgbClr val="A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1400" dirty="0">
              <a:solidFill>
                <a:srgbClr val="A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4662668" y="2445258"/>
            <a:ext cx="11759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zh-CN" sz="1400" dirty="0">
                <a:solidFill>
                  <a:srgbClr val="A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400" dirty="0">
              <a:solidFill>
                <a:srgbClr val="A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4341280" y="2799550"/>
            <a:ext cx="11759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zh-CN" sz="1400" dirty="0">
                <a:solidFill>
                  <a:srgbClr val="A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400" dirty="0">
              <a:solidFill>
                <a:srgbClr val="A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4662668" y="2799551"/>
            <a:ext cx="11759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zh-CN" sz="1400" dirty="0">
                <a:solidFill>
                  <a:srgbClr val="A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400" dirty="0">
              <a:solidFill>
                <a:srgbClr val="A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TextBox 82"/>
          <p:cNvSpPr txBox="true"/>
          <p:nvPr/>
        </p:nvSpPr>
        <p:spPr>
          <a:xfrm>
            <a:off x="730885" y="916305"/>
            <a:ext cx="1856740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2023年，市财政局未收取依申请公开信息处理费收费。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true"/>
          <p:nvPr/>
        </p:nvSpPr>
        <p:spPr>
          <a:xfrm>
            <a:off x="3203575" y="1348105"/>
            <a:ext cx="1137920" cy="1122680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algn="just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依据《政府信息公开信息处理费管理办法》收取信息处理费的情况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Box 84"/>
          <p:cNvSpPr txBox="true"/>
          <p:nvPr/>
        </p:nvSpPr>
        <p:spPr>
          <a:xfrm>
            <a:off x="4884825" y="1399081"/>
            <a:ext cx="866818" cy="1030605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落实上级年度政务公开工作要点情况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TextBox 85"/>
          <p:cNvSpPr txBox="true"/>
          <p:nvPr/>
        </p:nvSpPr>
        <p:spPr>
          <a:xfrm>
            <a:off x="3183890" y="2856230"/>
            <a:ext cx="1085850" cy="1276350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algn="just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本行政机关人大代表建议和政协提案办理结果公开情况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TextBox 86"/>
          <p:cNvSpPr txBox="true"/>
          <p:nvPr/>
        </p:nvSpPr>
        <p:spPr>
          <a:xfrm>
            <a:off x="4931815" y="2907971"/>
            <a:ext cx="866818" cy="1030605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algn="just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2023年度政务公开工作创新情况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TextBox 87"/>
          <p:cNvSpPr txBox="true"/>
          <p:nvPr/>
        </p:nvSpPr>
        <p:spPr>
          <a:xfrm>
            <a:off x="6156325" y="137160"/>
            <a:ext cx="2836545" cy="2215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latinLnBrk="0" hangingPunct="1">
              <a:lnSpc>
                <a:spcPct val="100000"/>
              </a:lnSpc>
            </a:pPr>
            <a:r>
              <a:rPr lang="zh-CN" altLang="en-US" sz="1200" dirty="0">
                <a:solidFill>
                  <a:schemeClr val="tx1"/>
                </a:solidFill>
              </a:rPr>
              <a:t>一是认真开展政策解读，回应社会关切，注重将信息公开与新闻宣传有机融合，定期组织系列报道、新闻发布活动，让群众了解政策、用好政策，收到良好社会效果。建立健全政务公开工作联络员制度，完善保障机制，认真开展政务公开培训，推动政务公开制度化规范化。二是按要求公开预决算公开范围。坚持以建立全覆盖预算公开体系作为财政预算公开的总要求，持续加大政府预算、部门预算、政府采购和其他财政信息的公开力度，全面构建全覆盖的预算公开体系。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true"/>
          <p:nvPr/>
        </p:nvSpPr>
        <p:spPr>
          <a:xfrm>
            <a:off x="251460" y="1779905"/>
            <a:ext cx="2672715" cy="3323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2023年，市财政局共办理市级人大政协建议提案45件，其中：主办1件，分办19件，协办25件。目前，45件建议提案均已办复，我局承办的建议提案主要集中在支持企业发展、加大对财政困难县补助力度、完善养老服务体系、提振旅游市场、加大乡村振兴投入力度、优化政府基金运作模式等事关社会发展、助企攀登、民生改善多个领域。我局承办的建议提案大多于2月底、3月初交办，办理时限3-6个月，于10月底之前全部办理答复完毕。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90" name="TextBox 89"/>
          <p:cNvSpPr txBox="true"/>
          <p:nvPr/>
        </p:nvSpPr>
        <p:spPr>
          <a:xfrm>
            <a:off x="6148070" y="3363595"/>
            <a:ext cx="2916555" cy="1384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/>
            <a:r>
              <a:rPr lang="zh-CN" altLang="en-US" sz="1200" dirty="0">
                <a:solidFill>
                  <a:schemeClr val="tx1"/>
                </a:solidFill>
              </a:rPr>
              <a:t>针对“政府采购”“纾困解难”“减税降费”等群众关心关切的热点话题，充分利用视频、图文等群众喜闻乐见的方式开展政策解读，不断提高传播的广度和深度，使政策贴进群众需求、深入人心。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53" presetClass="entr" presetSubtype="52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"/>
                            </p:stCondLst>
                            <p:childTnLst>
                              <p:par>
                                <p:cTn id="42" presetID="53" presetClass="entr" presetSubtype="52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00"/>
                            </p:stCondLst>
                            <p:childTnLst>
                              <p:par>
                                <p:cTn id="71" presetID="53" presetClass="entr" presetSubtype="52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4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4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4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"/>
                            </p:stCondLst>
                            <p:childTnLst>
                              <p:par>
                                <p:cTn id="100" presetID="53" presetClass="entr" presetSubtype="52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4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4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4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4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4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53" presetClass="entr" presetSubtype="528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4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4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900"/>
                            </p:stCondLst>
                            <p:childTnLst>
                              <p:par>
                                <p:cTn id="1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true"/>
      <p:bldP spid="42" grpId="0" bldLvl="0" animBg="true"/>
      <p:bldP spid="43" grpId="0" bldLvl="0" animBg="true"/>
      <p:bldP spid="44" grpId="0" bldLvl="0" animBg="true"/>
      <p:bldP spid="45" grpId="0" bldLvl="0" animBg="true"/>
      <p:bldP spid="75" grpId="0" bldLvl="0" animBg="true"/>
      <p:bldP spid="76" grpId="0" bldLvl="0" animBg="true"/>
      <p:bldP spid="77" grpId="0" bldLvl="0" animBg="true"/>
      <p:bldP spid="78" grpId="0" bldLvl="0" animBg="true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sp>
        <p:nvSpPr>
          <p:cNvPr id="12" name="Rectangle 43"/>
          <p:cNvSpPr>
            <a:spLocks noChangeArrowheads="true"/>
          </p:cNvSpPr>
          <p:nvPr/>
        </p:nvSpPr>
        <p:spPr bwMode="auto">
          <a:xfrm>
            <a:off x="1188070" y="1090638"/>
            <a:ext cx="6854825" cy="3048000"/>
          </a:xfrm>
          <a:prstGeom prst="rect">
            <a:avLst/>
          </a:prstGeom>
          <a:solidFill>
            <a:schemeClr val="bg1"/>
          </a:solidFill>
          <a:ln w="38100">
            <a:solidFill>
              <a:srgbClr val="DE0000"/>
            </a:solidFill>
          </a:ln>
          <a:effectLst>
            <a:outerShdw blurRad="1397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Rectangle 30"/>
          <p:cNvSpPr>
            <a:spLocks noChangeArrowheads="true"/>
          </p:cNvSpPr>
          <p:nvPr/>
        </p:nvSpPr>
        <p:spPr bwMode="auto">
          <a:xfrm>
            <a:off x="1187450" y="1491615"/>
            <a:ext cx="685609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1200" b="0">
                <a:latin typeface="微软雅黑" panose="020B0503020204020204" pitchFamily="34" charset="-122"/>
                <a:ea typeface="微软雅黑" panose="020B0503020204020204" pitchFamily="34" charset="-122"/>
              </a:rPr>
              <a:t>本报告由济宁市财政局按照《中华人民共和国政府信息公开条例》（以下简称《条例》）和《中华人民共和国政府信息公开工作年度报告格式》（国办公开办函〔2021〕30号）要求编制。</a:t>
            </a:r>
            <a:endParaRPr sz="120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sz="1200" b="0">
                <a:latin typeface="微软雅黑" panose="020B0503020204020204" pitchFamily="34" charset="-122"/>
                <a:ea typeface="微软雅黑" panose="020B0503020204020204" pitchFamily="34" charset="-122"/>
              </a:rPr>
              <a:t>       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sz="120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sz="1200" b="0">
                <a:latin typeface="微软雅黑" panose="020B0503020204020204" pitchFamily="34" charset="-122"/>
                <a:ea typeface="微软雅黑" panose="020B0503020204020204" pitchFamily="34" charset="-122"/>
              </a:rPr>
              <a:t>       本报告所列数据的统计期限自202</a:t>
            </a:r>
            <a:r>
              <a:rPr lang="en-US" sz="1200" b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sz="1200" b="0">
                <a:latin typeface="微软雅黑" panose="020B0503020204020204" pitchFamily="34" charset="-122"/>
                <a:ea typeface="微软雅黑" panose="020B0503020204020204" pitchFamily="34" charset="-122"/>
              </a:rPr>
              <a:t>年1月1日起至202</a:t>
            </a:r>
            <a:r>
              <a:rPr lang="en-US" sz="1200" b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sz="1200" b="0">
                <a:latin typeface="微软雅黑" panose="020B0503020204020204" pitchFamily="34" charset="-122"/>
                <a:ea typeface="微软雅黑" panose="020B0503020204020204" pitchFamily="34" charset="-122"/>
              </a:rPr>
              <a:t>年12月31日止。本报告电子版可在“中国·济宁”政府门户网站（http://www.jining.gov.cn）查阅或下载。如对本报告有疑问，请与济宁市财政局联系（地址：山东省济宁市太白湖新区许庄街道圣贤路7号第23届省运会指挥中心A1205室，联系电话：0537-2606003）。</a:t>
            </a:r>
            <a:endParaRPr sz="120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Picture 40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1043608" y="915566"/>
            <a:ext cx="1957387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</p:pic>
      <p:sp>
        <p:nvSpPr>
          <p:cNvPr id="20" name="Text Box 5"/>
          <p:cNvSpPr txBox="true">
            <a:spLocks noChangeArrowheads="true"/>
          </p:cNvSpPr>
          <p:nvPr/>
        </p:nvSpPr>
        <p:spPr bwMode="auto">
          <a:xfrm>
            <a:off x="1475656" y="1011163"/>
            <a:ext cx="9949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 言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true"/>
      <p:bldP spid="16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0" descr="EV019-01"/>
          <p:cNvPicPr>
            <a:picLocks noChangeAspect="true" noChangeArrowheads="true"/>
          </p:cNvPicPr>
          <p:nvPr/>
        </p:nvPicPr>
        <p:blipFill>
          <a:blip r:embed="rId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-1429245" y="-2396802"/>
            <a:ext cx="12049918" cy="999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1" descr="EV019"/>
          <p:cNvPicPr>
            <a:picLocks noChangeAspect="true" noChangeArrowheads="true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-1145643" y="-1676721"/>
            <a:ext cx="11570316" cy="821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true" noChangeArrowheads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 bwMode="auto">
          <a:xfrm>
            <a:off x="-36486" y="-91911"/>
            <a:ext cx="9180486" cy="549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35"/>
          <p:cNvSpPr>
            <a:spLocks noChangeArrowheads="true"/>
          </p:cNvSpPr>
          <p:nvPr/>
        </p:nvSpPr>
        <p:spPr bwMode="auto">
          <a:xfrm>
            <a:off x="6283328" y="1028701"/>
            <a:ext cx="314325" cy="349250"/>
          </a:xfrm>
          <a:prstGeom prst="ellipse">
            <a:avLst/>
          </a:prstGeom>
          <a:gradFill rotWithShape="true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-25102" y="1444590"/>
            <a:ext cx="9169102" cy="2279288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1189" y="341244"/>
            <a:ext cx="293751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sz="3600" kern="0" dirty="0">
                <a:solidFill>
                  <a:sysClr val="window" lastClr="FFFFFF">
                    <a:alpha val="63000"/>
                  </a:sysClr>
                </a:solidFill>
                <a:latin typeface="Impact" pitchFamily="34" charset="0"/>
                <a:ea typeface="宋体" panose="02010600030101010101" pitchFamily="2" charset="-122"/>
              </a:rPr>
              <a:t>济宁市财政局</a:t>
            </a:r>
            <a:endParaRPr lang="zh-CN" altLang="en-US" sz="3600" kern="0" dirty="0">
              <a:solidFill>
                <a:sysClr val="window" lastClr="FFFFFF">
                  <a:alpha val="63000"/>
                </a:sysClr>
              </a:solidFill>
              <a:latin typeface="Impact" pitchFamily="34" charset="0"/>
              <a:ea typeface="宋体" panose="02010600030101010101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865782" y="1922160"/>
            <a:ext cx="35784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8000" b="0" dirty="0">
                <a:solidFill>
                  <a:srgbClr val="C00000"/>
                </a:solidFill>
                <a:latin typeface="Impact" pitchFamily="34" charset="0"/>
                <a:ea typeface="微软雅黑" panose="020B0503020204020204" pitchFamily="34" charset="-122"/>
              </a:rPr>
              <a:t>Thanks</a:t>
            </a:r>
            <a:endParaRPr lang="zh-CN" altLang="en-US" sz="8000" b="0" dirty="0">
              <a:solidFill>
                <a:srgbClr val="C00000"/>
              </a:solidFill>
              <a:latin typeface="Impact" pitchFamily="34" charset="0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path" presetSubtype="0" repeatCount="2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40538 0.23827 C -0.40538 0.02654 -0.31059 -0.1466 -0.19288 -0.1466 C -0.07552 -0.1466 0.01979 0.02654 0.01979 0.23827 C 0.01979 0.45093 -0.07552 0.62315 -0.19288 0.62315 C -0.31059 0.62315 -0.40538 0.45093 -0.40538 0.23827 Z " pathEditMode="relative" rAng="16200000" ptsTypes="fffff">
                                      <p:cBhvr>
                                        <p:cTn id="18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6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true"/>
      <p:bldP spid="25" grpId="0" animBg="true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sp>
        <p:nvSpPr>
          <p:cNvPr id="64" name="矩形 63"/>
          <p:cNvSpPr/>
          <p:nvPr/>
        </p:nvSpPr>
        <p:spPr>
          <a:xfrm>
            <a:off x="1" y="1689613"/>
            <a:ext cx="9144001" cy="1406543"/>
          </a:xfrm>
          <a:prstGeom prst="rect">
            <a:avLst/>
          </a:prstGeom>
          <a:solidFill>
            <a:srgbClr val="A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spcCol="0" rtlCol="0" anchor="ctr"/>
          <a:lstStyle/>
          <a:p>
            <a:pPr algn="ctr"/>
            <a:endParaRPr lang="zh-CN" altLang="en-US"/>
          </a:p>
        </p:txBody>
      </p:sp>
      <p:pic>
        <p:nvPicPr>
          <p:cNvPr id="65" name="图片 64"/>
          <p:cNvPicPr>
            <a:picLocks noChangeAspect="true"/>
          </p:cNvPicPr>
          <p:nvPr/>
        </p:nvPicPr>
        <p:blipFill rotWithShape="true"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26636"/>
          <a:stretch>
            <a:fillRect/>
          </a:stretch>
        </p:blipFill>
        <p:spPr>
          <a:xfrm>
            <a:off x="2435528" y="0"/>
            <a:ext cx="6708475" cy="5143500"/>
          </a:xfrm>
          <a:prstGeom prst="rect">
            <a:avLst/>
          </a:prstGeom>
        </p:spPr>
      </p:pic>
      <p:sp>
        <p:nvSpPr>
          <p:cNvPr id="66" name="矩形 65"/>
          <p:cNvSpPr/>
          <p:nvPr/>
        </p:nvSpPr>
        <p:spPr>
          <a:xfrm>
            <a:off x="2" y="0"/>
            <a:ext cx="2435526" cy="5143500"/>
          </a:xfrm>
          <a:prstGeom prst="rect">
            <a:avLst/>
          </a:prstGeom>
          <a:solidFill>
            <a:srgbClr val="A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spcCol="0" rtlCol="0" anchor="ctr"/>
          <a:lstStyle/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>
            <a:off x="755576" y="668615"/>
            <a:ext cx="1031051" cy="3337729"/>
            <a:chOff x="687345" y="1342594"/>
            <a:chExt cx="1031050" cy="3337729"/>
          </a:xfrm>
        </p:grpSpPr>
        <p:sp>
          <p:nvSpPr>
            <p:cNvPr id="68" name="TextBox 67"/>
            <p:cNvSpPr txBox="true"/>
            <p:nvPr/>
          </p:nvSpPr>
          <p:spPr>
            <a:xfrm>
              <a:off x="687345" y="1342594"/>
              <a:ext cx="1031050" cy="165660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5500" spc="599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  <a:endParaRPr lang="zh-CN" altLang="en-US" sz="5500" spc="599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TextBox 68"/>
            <p:cNvSpPr txBox="true"/>
            <p:nvPr/>
          </p:nvSpPr>
          <p:spPr>
            <a:xfrm>
              <a:off x="1120657" y="3472300"/>
              <a:ext cx="461665" cy="120802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altLang="zh-CN" b="1" spc="-150" dirty="0">
                  <a:solidFill>
                    <a:schemeClr val="bg1"/>
                  </a:solidFill>
                  <a:latin typeface="Arial" panose="02080604020202020204" pitchFamily="34" charset="0"/>
                  <a:cs typeface="Arial" panose="02080604020202020204" pitchFamily="34" charset="0"/>
                </a:rPr>
                <a:t>CONTENTS</a:t>
              </a:r>
              <a:endParaRPr lang="zh-CN" altLang="en-US" b="1" spc="-150" dirty="0">
                <a:solidFill>
                  <a:schemeClr val="bg1"/>
                </a:solidFill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</p:grpSp>
      <p:sp>
        <p:nvSpPr>
          <p:cNvPr id="71" name="TextBox 70"/>
          <p:cNvSpPr txBox="true"/>
          <p:nvPr/>
        </p:nvSpPr>
        <p:spPr>
          <a:xfrm>
            <a:off x="4427984" y="412522"/>
            <a:ext cx="1882277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b="0" dirty="0">
                <a:solidFill>
                  <a:schemeClr val="tx1"/>
                </a:solidFill>
                <a:latin typeface="方正大黑简体" panose="02010601030101010101" pitchFamily="2" charset="-122"/>
                <a:ea typeface="方正大黑简体" panose="02010601030101010101" pitchFamily="2" charset="-122"/>
              </a:rPr>
              <a:t>总体情况</a:t>
            </a:r>
            <a:endParaRPr lang="zh-CN" altLang="en-US" sz="2000" b="0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73" name="五边形 72"/>
          <p:cNvSpPr/>
          <p:nvPr/>
        </p:nvSpPr>
        <p:spPr>
          <a:xfrm>
            <a:off x="3419872" y="423267"/>
            <a:ext cx="794625" cy="406586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/>
          </a:p>
        </p:txBody>
      </p:sp>
      <p:sp>
        <p:nvSpPr>
          <p:cNvPr id="74" name="TextBox 73"/>
          <p:cNvSpPr txBox="true"/>
          <p:nvPr/>
        </p:nvSpPr>
        <p:spPr>
          <a:xfrm>
            <a:off x="3491880" y="389385"/>
            <a:ext cx="465339" cy="474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0" dirty="0">
                <a:solidFill>
                  <a:schemeClr val="bg1"/>
                </a:solidFill>
                <a:latin typeface="Impact" pitchFamily="34" charset="0"/>
                <a:ea typeface="Arial Unicode MS" pitchFamily="34" charset="-122"/>
                <a:cs typeface="Arial Unicode MS" pitchFamily="34" charset="-122"/>
              </a:rPr>
              <a:t>01</a:t>
            </a:r>
            <a:endParaRPr lang="zh-CN" altLang="en-US" sz="2800" b="0" dirty="0">
              <a:solidFill>
                <a:schemeClr val="bg1"/>
              </a:solidFill>
              <a:latin typeface="Impact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123" name="TextBox 122"/>
          <p:cNvSpPr txBox="true"/>
          <p:nvPr/>
        </p:nvSpPr>
        <p:spPr>
          <a:xfrm>
            <a:off x="4427855" y="1146175"/>
            <a:ext cx="3065780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b="0" dirty="0">
                <a:solidFill>
                  <a:schemeClr val="tx1"/>
                </a:solidFill>
                <a:latin typeface="方正大黑简体" panose="02010601030101010101" pitchFamily="2" charset="-122"/>
                <a:ea typeface="方正大黑简体" panose="02010601030101010101" pitchFamily="2" charset="-122"/>
              </a:rPr>
              <a:t>主动公开政府信息情况</a:t>
            </a:r>
            <a:endParaRPr lang="zh-CN" altLang="en-US" sz="2000" b="0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124" name="五边形 123"/>
          <p:cNvSpPr/>
          <p:nvPr/>
        </p:nvSpPr>
        <p:spPr>
          <a:xfrm>
            <a:off x="3419872" y="1156811"/>
            <a:ext cx="794625" cy="406586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/>
          </a:p>
        </p:txBody>
      </p:sp>
      <p:sp>
        <p:nvSpPr>
          <p:cNvPr id="125" name="TextBox 124"/>
          <p:cNvSpPr txBox="true"/>
          <p:nvPr/>
        </p:nvSpPr>
        <p:spPr>
          <a:xfrm>
            <a:off x="3491880" y="1122929"/>
            <a:ext cx="504577" cy="474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0" dirty="0">
                <a:solidFill>
                  <a:schemeClr val="bg1"/>
                </a:solidFill>
                <a:latin typeface="Impact" pitchFamily="34" charset="0"/>
                <a:ea typeface="Arial Unicode MS" pitchFamily="34" charset="-122"/>
                <a:cs typeface="Arial Unicode MS" pitchFamily="34" charset="-122"/>
              </a:rPr>
              <a:t>02</a:t>
            </a:r>
            <a:endParaRPr lang="zh-CN" altLang="en-US" sz="2800" b="0" dirty="0">
              <a:solidFill>
                <a:schemeClr val="bg1"/>
              </a:solidFill>
              <a:latin typeface="Impact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128" name="TextBox 127"/>
          <p:cNvSpPr txBox="true"/>
          <p:nvPr/>
        </p:nvSpPr>
        <p:spPr>
          <a:xfrm>
            <a:off x="4427855" y="1879600"/>
            <a:ext cx="4242435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b="0" dirty="0">
                <a:solidFill>
                  <a:schemeClr val="tx1"/>
                </a:solidFill>
                <a:latin typeface="方正大黑简体" panose="02010601030101010101" pitchFamily="2" charset="-122"/>
                <a:ea typeface="方正大黑简体" panose="02010601030101010101" pitchFamily="2" charset="-122"/>
              </a:rPr>
              <a:t>收到和处理政府信息公开申请情况</a:t>
            </a:r>
            <a:endParaRPr lang="zh-CN" altLang="en-US" sz="2000" b="0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129" name="五边形 128"/>
          <p:cNvSpPr/>
          <p:nvPr/>
        </p:nvSpPr>
        <p:spPr>
          <a:xfrm>
            <a:off x="3419872" y="1890355"/>
            <a:ext cx="794625" cy="406586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/>
          </a:p>
        </p:txBody>
      </p:sp>
      <p:sp>
        <p:nvSpPr>
          <p:cNvPr id="130" name="TextBox 129"/>
          <p:cNvSpPr txBox="true"/>
          <p:nvPr/>
        </p:nvSpPr>
        <p:spPr>
          <a:xfrm>
            <a:off x="3491880" y="1856473"/>
            <a:ext cx="514750" cy="474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0" dirty="0">
                <a:solidFill>
                  <a:schemeClr val="bg1"/>
                </a:solidFill>
                <a:latin typeface="Impact" pitchFamily="34" charset="0"/>
                <a:ea typeface="Arial Unicode MS" pitchFamily="34" charset="-122"/>
                <a:cs typeface="Arial Unicode MS" pitchFamily="34" charset="-122"/>
              </a:rPr>
              <a:t>03</a:t>
            </a:r>
            <a:endParaRPr lang="zh-CN" altLang="en-US" sz="2800" b="0" dirty="0">
              <a:solidFill>
                <a:schemeClr val="bg1"/>
              </a:solidFill>
              <a:latin typeface="Impact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133" name="TextBox 132"/>
          <p:cNvSpPr txBox="true"/>
          <p:nvPr/>
        </p:nvSpPr>
        <p:spPr>
          <a:xfrm>
            <a:off x="4427855" y="2613025"/>
            <a:ext cx="4781550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b="0" dirty="0">
                <a:solidFill>
                  <a:schemeClr val="tx1"/>
                </a:solidFill>
                <a:latin typeface="方正大黑简体" panose="02010601030101010101" pitchFamily="2" charset="-122"/>
                <a:ea typeface="方正大黑简体" panose="02010601030101010101" pitchFamily="2" charset="-122"/>
              </a:rPr>
              <a:t>政府信息公开行政复议、行政诉讼情况</a:t>
            </a:r>
            <a:endParaRPr lang="zh-CN" altLang="en-US" sz="2000" b="0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134" name="五边形 133"/>
          <p:cNvSpPr/>
          <p:nvPr/>
        </p:nvSpPr>
        <p:spPr>
          <a:xfrm>
            <a:off x="3419872" y="2623899"/>
            <a:ext cx="794625" cy="406586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/>
          </a:p>
        </p:txBody>
      </p:sp>
      <p:sp>
        <p:nvSpPr>
          <p:cNvPr id="135" name="TextBox 134"/>
          <p:cNvSpPr txBox="true"/>
          <p:nvPr/>
        </p:nvSpPr>
        <p:spPr>
          <a:xfrm>
            <a:off x="3491880" y="2590017"/>
            <a:ext cx="504577" cy="474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0" dirty="0">
                <a:solidFill>
                  <a:schemeClr val="bg1"/>
                </a:solidFill>
                <a:latin typeface="Impact" pitchFamily="34" charset="0"/>
                <a:ea typeface="Arial Unicode MS" pitchFamily="34" charset="-122"/>
                <a:cs typeface="Arial Unicode MS" pitchFamily="34" charset="-122"/>
              </a:rPr>
              <a:t>04</a:t>
            </a:r>
            <a:endParaRPr lang="zh-CN" altLang="en-US" sz="2800" b="0" dirty="0">
              <a:solidFill>
                <a:schemeClr val="bg1"/>
              </a:solidFill>
              <a:latin typeface="Impact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139" name="TextBox 138"/>
          <p:cNvSpPr txBox="true"/>
          <p:nvPr/>
        </p:nvSpPr>
        <p:spPr>
          <a:xfrm>
            <a:off x="4427855" y="3346450"/>
            <a:ext cx="3918585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b="0" dirty="0">
                <a:solidFill>
                  <a:schemeClr val="tx1"/>
                </a:solidFill>
                <a:latin typeface="方正大黑简体" panose="02010601030101010101" pitchFamily="2" charset="-122"/>
                <a:ea typeface="方正大黑简体" panose="02010601030101010101" pitchFamily="2" charset="-122"/>
              </a:rPr>
              <a:t>存在的主要问题及改进情况</a:t>
            </a:r>
            <a:endParaRPr lang="zh-CN" altLang="en-US" sz="2000" b="0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140" name="五边形 139"/>
          <p:cNvSpPr/>
          <p:nvPr/>
        </p:nvSpPr>
        <p:spPr>
          <a:xfrm>
            <a:off x="3419872" y="3357443"/>
            <a:ext cx="794625" cy="406586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/>
          </a:p>
        </p:txBody>
      </p:sp>
      <p:sp>
        <p:nvSpPr>
          <p:cNvPr id="141" name="TextBox 140"/>
          <p:cNvSpPr txBox="true"/>
          <p:nvPr/>
        </p:nvSpPr>
        <p:spPr>
          <a:xfrm>
            <a:off x="3491880" y="3323561"/>
            <a:ext cx="516203" cy="474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0" dirty="0">
                <a:solidFill>
                  <a:schemeClr val="bg1"/>
                </a:solidFill>
                <a:latin typeface="Impact" pitchFamily="34" charset="0"/>
                <a:ea typeface="Arial Unicode MS" pitchFamily="34" charset="-122"/>
                <a:cs typeface="Arial Unicode MS" pitchFamily="34" charset="-122"/>
              </a:rPr>
              <a:t>05</a:t>
            </a:r>
            <a:endParaRPr lang="zh-CN" altLang="en-US" sz="2800" b="0" dirty="0">
              <a:solidFill>
                <a:schemeClr val="bg1"/>
              </a:solidFill>
              <a:latin typeface="Impact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2" name="TextBox 70"/>
          <p:cNvSpPr txBox="true"/>
          <p:nvPr/>
        </p:nvSpPr>
        <p:spPr>
          <a:xfrm>
            <a:off x="4411345" y="4055745"/>
            <a:ext cx="3278505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 sz="2000" b="0" dirty="0">
                <a:solidFill>
                  <a:schemeClr val="tx1"/>
                </a:solidFill>
                <a:latin typeface="方正大黑简体" panose="02010601030101010101" pitchFamily="2" charset="-122"/>
                <a:ea typeface="方正大黑简体" panose="02010601030101010101" pitchFamily="2" charset="-122"/>
              </a:rPr>
              <a:t>其他需要报告的事项</a:t>
            </a:r>
            <a:endParaRPr lang="zh-CN" altLang="en-US" sz="2000" b="0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3" name="五边形 2"/>
          <p:cNvSpPr/>
          <p:nvPr/>
        </p:nvSpPr>
        <p:spPr>
          <a:xfrm>
            <a:off x="3403362" y="4066262"/>
            <a:ext cx="794625" cy="406586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0"/>
          </a:p>
        </p:txBody>
      </p:sp>
      <p:sp>
        <p:nvSpPr>
          <p:cNvPr id="4" name="TextBox 73"/>
          <p:cNvSpPr txBox="true"/>
          <p:nvPr/>
        </p:nvSpPr>
        <p:spPr>
          <a:xfrm>
            <a:off x="3475370" y="4032380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0" dirty="0">
                <a:solidFill>
                  <a:schemeClr val="bg1"/>
                </a:solidFill>
                <a:latin typeface="Impact" pitchFamily="34" charset="0"/>
                <a:ea typeface="Arial Unicode MS" pitchFamily="34" charset="-122"/>
                <a:cs typeface="Arial Unicode MS" pitchFamily="34" charset="-122"/>
              </a:rPr>
              <a:t>06</a:t>
            </a:r>
            <a:endParaRPr lang="zh-CN" altLang="en-US" sz="2800" b="0" dirty="0">
              <a:solidFill>
                <a:schemeClr val="bg1"/>
              </a:solidFill>
              <a:latin typeface="Impact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true"/>
      <p:bldP spid="71" grpId="0" bldLvl="0" animBg="true"/>
      <p:bldP spid="73" grpId="0" bldLvl="0" animBg="true"/>
      <p:bldP spid="74" grpId="0"/>
      <p:bldP spid="123" grpId="0" bldLvl="0" animBg="true"/>
      <p:bldP spid="124" grpId="0" bldLvl="0" animBg="true"/>
      <p:bldP spid="125" grpId="0"/>
      <p:bldP spid="128" grpId="0" bldLvl="0" animBg="true"/>
      <p:bldP spid="129" grpId="0" bldLvl="0" animBg="true"/>
      <p:bldP spid="130" grpId="0"/>
      <p:bldP spid="133" grpId="0" bldLvl="0" animBg="true"/>
      <p:bldP spid="134" grpId="0" bldLvl="0" animBg="true"/>
      <p:bldP spid="135" grpId="0"/>
      <p:bldP spid="139" grpId="0" bldLvl="0" animBg="true"/>
      <p:bldP spid="140" grpId="0" bldLvl="0" animBg="true"/>
      <p:bldP spid="141" grpId="0"/>
      <p:bldP spid="2" grpId="0" bldLvl="0" animBg="true"/>
      <p:bldP spid="3" grpId="0" bldLvl="0" animBg="true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-2" y="0"/>
            <a:ext cx="9144004" cy="5143500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1172096" y="901155"/>
            <a:ext cx="7072312" cy="3482975"/>
            <a:chOff x="1358950" y="1173758"/>
            <a:chExt cx="7072312" cy="3482975"/>
          </a:xfrm>
        </p:grpSpPr>
        <p:sp>
          <p:nvSpPr>
            <p:cNvPr id="65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true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false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false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Freeform 8"/>
            <p:cNvSpPr/>
            <p:nvPr/>
          </p:nvSpPr>
          <p:spPr bwMode="auto">
            <a:xfrm>
              <a:off x="7851825" y="4077295"/>
              <a:ext cx="579437" cy="579438"/>
            </a:xfrm>
            <a:custGeom>
              <a:avLst/>
              <a:gdLst>
                <a:gd name="T0" fmla="*/ 782 w 782"/>
                <a:gd name="T1" fmla="*/ 0 h 782"/>
                <a:gd name="T2" fmla="*/ 782 w 782"/>
                <a:gd name="T3" fmla="*/ 685 h 782"/>
                <a:gd name="T4" fmla="*/ 685 w 782"/>
                <a:gd name="T5" fmla="*/ 782 h 782"/>
                <a:gd name="T6" fmla="*/ 0 w 782"/>
                <a:gd name="T7" fmla="*/ 782 h 782"/>
                <a:gd name="T8" fmla="*/ 782 w 782"/>
                <a:gd name="T9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C0000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FEAE0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Freeform 6"/>
          <p:cNvSpPr/>
          <p:nvPr/>
        </p:nvSpPr>
        <p:spPr bwMode="auto">
          <a:xfrm>
            <a:off x="1073671" y="699542"/>
            <a:ext cx="2422525" cy="193675"/>
          </a:xfrm>
          <a:custGeom>
            <a:avLst/>
            <a:gdLst>
              <a:gd name="T0" fmla="*/ 249 w 3270"/>
              <a:gd name="T1" fmla="*/ 261 h 261"/>
              <a:gd name="T2" fmla="*/ 3270 w 3270"/>
              <a:gd name="T3" fmla="*/ 261 h 261"/>
              <a:gd name="T4" fmla="*/ 3022 w 3270"/>
              <a:gd name="T5" fmla="*/ 0 h 261"/>
              <a:gd name="T6" fmla="*/ 0 w 3270"/>
              <a:gd name="T7" fmla="*/ 0 h 261"/>
              <a:gd name="T8" fmla="*/ 249 w 3270"/>
              <a:gd name="T9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AC0000"/>
          </a:solidFill>
          <a:ln>
            <a:noFill/>
          </a:ln>
        </p:spPr>
        <p:txBody>
          <a:bodyPr vert="horz" wrap="square" lIns="91440" tIns="45720" rIns="91440" bIns="45720" numCol="1" anchor="t" anchorCtr="false" compatLnSpc="true"/>
          <a:lstStyle/>
          <a:p>
            <a:endParaRPr lang="zh-CN" altLang="en-US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Freeform 7"/>
          <p:cNvSpPr/>
          <p:nvPr/>
        </p:nvSpPr>
        <p:spPr bwMode="auto">
          <a:xfrm>
            <a:off x="1073671" y="699542"/>
            <a:ext cx="2238375" cy="1554163"/>
          </a:xfrm>
          <a:custGeom>
            <a:avLst/>
            <a:gdLst>
              <a:gd name="T0" fmla="*/ 3022 w 3022"/>
              <a:gd name="T1" fmla="*/ 0 h 2098"/>
              <a:gd name="T2" fmla="*/ 0 w 3022"/>
              <a:gd name="T3" fmla="*/ 0 h 2098"/>
              <a:gd name="T4" fmla="*/ 0 w 3022"/>
              <a:gd name="T5" fmla="*/ 2098 h 2098"/>
              <a:gd name="T6" fmla="*/ 2165 w 3022"/>
              <a:gd name="T7" fmla="*/ 2098 h 2098"/>
              <a:gd name="T8" fmla="*/ 3022 w 3022"/>
              <a:gd name="T9" fmla="*/ 0 h 2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DE0000"/>
          </a:solidFill>
          <a:ln w="254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0" name="TextBox 69"/>
          <p:cNvSpPr txBox="true"/>
          <p:nvPr/>
        </p:nvSpPr>
        <p:spPr>
          <a:xfrm>
            <a:off x="1683547" y="864839"/>
            <a:ext cx="698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8000" b="1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true"/>
          <p:nvPr/>
        </p:nvSpPr>
        <p:spPr>
          <a:xfrm>
            <a:off x="3195761" y="1264949"/>
            <a:ext cx="2960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</a:t>
            </a:r>
            <a:endParaRPr lang="zh-CN" altLang="en-US" sz="3200" b="1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3"/>
          <p:cNvSpPr>
            <a:spLocks noChangeArrowheads="true"/>
          </p:cNvSpPr>
          <p:nvPr/>
        </p:nvSpPr>
        <p:spPr bwMode="auto">
          <a:xfrm>
            <a:off x="1164213" y="1580206"/>
            <a:ext cx="56650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false" compatLnSpc="true">
            <a:spAutoFit/>
          </a:bodyPr>
          <a:lstStyle/>
          <a:p>
            <a:pPr>
              <a:buFontTx/>
              <a:buNone/>
            </a:pPr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TextBox 73"/>
          <p:cNvSpPr txBox="true"/>
          <p:nvPr/>
        </p:nvSpPr>
        <p:spPr>
          <a:xfrm>
            <a:off x="2411730" y="1848485"/>
            <a:ext cx="532892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b="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年，济宁市财政局按照国务院办公厅和省政府办公厅有关要求，深入贯彻《中华人民共和国政府信息公开条例》，进一步加强组织领导，把信息公开作为强化财政职能管理的有效载体，着力提升政府信息公开质量，严格按照“五公开”要求，加强政府信息公开发布的力度和时效，不断提高财政工作透明度，有效地保障了公民知情权，全面推进政府信息公开工作。点击添加小标题</a:t>
            </a:r>
            <a:endParaRPr lang="en-US" altLang="zh-CN" sz="1400" b="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zh-CN" sz="1400" b="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:blinds dir="vert"/>
      </p:transition>
    </mc:Choice>
    <mc:Fallback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true"/>
      <p:bldP spid="68" grpId="0" animBg="true"/>
      <p:bldP spid="70" grpId="0"/>
      <p:bldP spid="71" grpId="0"/>
      <p:bldP spid="72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55"/>
          <p:cNvSpPr txBox="true">
            <a:spLocks noChangeArrowheads="true"/>
          </p:cNvSpPr>
          <p:nvPr/>
        </p:nvSpPr>
        <p:spPr bwMode="auto">
          <a:xfrm>
            <a:off x="953135" y="139700"/>
            <a:ext cx="359219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（一）主动公开情况</a:t>
            </a: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-33020" y="1640840"/>
            <a:ext cx="5340350" cy="2238375"/>
          </a:xfrm>
          <a:prstGeom prst="rect">
            <a:avLst/>
          </a:prstGeom>
          <a:solidFill>
            <a:srgbClr val="A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76108" y="1709678"/>
            <a:ext cx="4799948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坚持“以公开为常态，不公开为例外”的原则进行主动公开。通过主动公开财政信息985条，其中通过门户网站（含会计信息网）公布信息785条，回应公众关切13件，通过“济宁财政”发布信息223条，并通过新闻发布会解答相关财政政策，切实有效地保障了社会公众获取政府财政信息的权利。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图表 1"/>
          <p:cNvGraphicFramePr/>
          <p:nvPr/>
        </p:nvGraphicFramePr>
        <p:xfrm>
          <a:off x="6012180" y="1419860"/>
          <a:ext cx="2975610" cy="2863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true"/>
      <p:bldP spid="18" grpId="0" bldLvl="0" animBg="tru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55"/>
          <p:cNvSpPr txBox="true">
            <a:spLocks noChangeArrowheads="true"/>
          </p:cNvSpPr>
          <p:nvPr/>
        </p:nvSpPr>
        <p:spPr bwMode="auto">
          <a:xfrm>
            <a:off x="953135" y="139700"/>
            <a:ext cx="427736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（二）依申请公开情况</a:t>
            </a: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36"/>
          <p:cNvSpPr txBox="true"/>
          <p:nvPr/>
        </p:nvSpPr>
        <p:spPr>
          <a:xfrm>
            <a:off x="899795" y="1059815"/>
            <a:ext cx="737997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508000" algn="just" eaLnBrk="1" latinLnBrk="0" hangingPunct="1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  <wpsdc:marlchars xmlns:wpsdc="http://www.wps.cn/officeDocument/2017/drawingmlCustomData" val="0" checksum="0"/>
                </a:ext>
              </a:extLst>
            </a:pPr>
            <a:r>
              <a:rPr lang="zh-CN" altLang="en-US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3000509000000000000" pitchFamily="2" charset="-122"/>
                <a:ea typeface="方正黑体简体" panose="03000509000000000000" pitchFamily="2" charset="-122"/>
              </a:rPr>
              <a:t>2023年，我局共接收到依申请公开信息函件22次，20件由自然人提出，2件由法人提出，申请涉及政府债务余额、一般公共预算收支等内容，均在法定期限内予以答复，办结率为100%。从办理结果看，予以公开的14件，部分公开的1件，无法提供的7件。</a:t>
            </a:r>
            <a:endParaRPr lang="zh-CN" altLang="en-US" sz="2000" b="0" dirty="0">
              <a:solidFill>
                <a:schemeClr val="tx1">
                  <a:lumMod val="85000"/>
                  <a:lumOff val="15000"/>
                </a:schemeClr>
              </a:solidFill>
              <a:latin typeface="方正黑体简体" panose="03000509000000000000" pitchFamily="2" charset="-122"/>
              <a:ea typeface="方正黑体简体" panose="03000509000000000000" pitchFamily="2" charset="-122"/>
            </a:endParaRPr>
          </a:p>
          <a:p>
            <a:pPr marL="0" indent="508000" algn="just" eaLnBrk="1" latinLnBrk="0" hangingPunct="1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  <wpsdc:marlchars xmlns:wpsdc="http://www.wps.cn/officeDocument/2017/drawingmlCustomData" val="0" checksum="0"/>
                </a:ext>
              </a:extLst>
            </a:pPr>
            <a:r>
              <a:rPr lang="zh-CN" altLang="en-US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3000509000000000000" pitchFamily="2" charset="-122"/>
                <a:ea typeface="方正黑体简体" panose="03000509000000000000" pitchFamily="2" charset="-122"/>
              </a:rPr>
              <a:t>2023年，本单位未发生因政府信息公开申请引起的行政复议、行政诉讼情况；未因政府信息公开工作产生收费情况。</a:t>
            </a:r>
            <a:endParaRPr lang="zh-CN" altLang="en-US" sz="2000" b="0" dirty="0">
              <a:solidFill>
                <a:schemeClr val="tx1">
                  <a:lumMod val="85000"/>
                  <a:lumOff val="15000"/>
                </a:schemeClr>
              </a:solidFill>
              <a:latin typeface="方正黑体简体" panose="03000509000000000000" pitchFamily="2" charset="-122"/>
              <a:ea typeface="方正黑体简体" panose="03000509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true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55"/>
          <p:cNvSpPr txBox="true">
            <a:spLocks noChangeArrowheads="true"/>
          </p:cNvSpPr>
          <p:nvPr/>
        </p:nvSpPr>
        <p:spPr bwMode="auto">
          <a:xfrm>
            <a:off x="953135" y="139700"/>
            <a:ext cx="469646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（三）政府信息管理情况</a:t>
            </a: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0" y="4634203"/>
            <a:ext cx="9144000" cy="0"/>
          </a:xfrm>
          <a:prstGeom prst="line">
            <a:avLst/>
          </a:prstGeom>
          <a:ln>
            <a:solidFill>
              <a:srgbClr val="AC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32" name="组合 31"/>
          <p:cNvGrpSpPr/>
          <p:nvPr/>
        </p:nvGrpSpPr>
        <p:grpSpPr>
          <a:xfrm>
            <a:off x="2003425" y="1379635"/>
            <a:ext cx="5304790" cy="2623409"/>
            <a:chOff x="1259632" y="1216298"/>
            <a:chExt cx="936104" cy="2088232"/>
          </a:xfrm>
        </p:grpSpPr>
        <p:sp>
          <p:nvSpPr>
            <p:cNvPr id="34" name="圆角矩形 33"/>
            <p:cNvSpPr/>
            <p:nvPr/>
          </p:nvSpPr>
          <p:spPr>
            <a:xfrm>
              <a:off x="1259632" y="1216298"/>
              <a:ext cx="936104" cy="2088232"/>
            </a:xfrm>
            <a:prstGeom prst="roundRect">
              <a:avLst>
                <a:gd name="adj" fmla="val 14632"/>
              </a:avLst>
            </a:prstGeom>
            <a:solidFill>
              <a:srgbClr val="AC000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文本框 17"/>
            <p:cNvSpPr txBox="true"/>
            <p:nvPr/>
          </p:nvSpPr>
          <p:spPr>
            <a:xfrm>
              <a:off x="1281712" y="1304929"/>
              <a:ext cx="887110" cy="1787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latinLnBrk="0" hangingPunct="1">
                <a:lnSpc>
                  <a:spcPct val="20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强化全局统筹谋划，紧密围绕财政工作大局制定年度政务公开工作要点，聚焦重点领域、政策精准服务、基础保障三个方面深化公开，明确年度工作任务和工作重点，细化分解分工，压实责任。强化信息发布审核程序，严格执行信息发布保密审查，未经审核审查信息一律不得发布，确保信息公开安全。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tru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tru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55"/>
          <p:cNvSpPr txBox="true">
            <a:spLocks noChangeArrowheads="true"/>
          </p:cNvSpPr>
          <p:nvPr/>
        </p:nvSpPr>
        <p:spPr bwMode="auto">
          <a:xfrm>
            <a:off x="953135" y="139700"/>
            <a:ext cx="560959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（四）政府信息公开平台建设情况</a:t>
            </a: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35"/>
          <p:cNvSpPr>
            <a:spLocks noChangeArrowheads="true"/>
          </p:cNvSpPr>
          <p:nvPr/>
        </p:nvSpPr>
        <p:spPr bwMode="auto">
          <a:xfrm>
            <a:off x="1187450" y="1131570"/>
            <a:ext cx="7095490" cy="3415030"/>
          </a:xfrm>
          <a:prstGeom prst="rect">
            <a:avLst/>
          </a:prstGeom>
          <a:solidFill>
            <a:srgbClr val="FFAF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网站建设方面，进一步优化网站栏目设置，用足用好济宁市预决算公开平台，严格按时限要求公开市县两级政府预决算、部门预决算和“三公”经费预决算，进一步增强了公共财政透明度。按照发布实际需要和提高查询便利性要求，及时归并调整相关栏目，确保信息发布时效性，提高浏览体验感和信息获得度，通过数字、图片、视频等多种方式丰富发布形式。在新媒体建设方面，2023年“济宁财政”微信公众号发布信息220余条，共累计获取关注人数14800余人，单篇最高阅读量6800人次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tru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55"/>
          <p:cNvSpPr txBox="true">
            <a:spLocks noChangeArrowheads="true"/>
          </p:cNvSpPr>
          <p:nvPr/>
        </p:nvSpPr>
        <p:spPr bwMode="auto">
          <a:xfrm>
            <a:off x="953135" y="139700"/>
            <a:ext cx="475678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9" tIns="45709" rIns="91419" bIns="45709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defRPr i="1">
                <a:solidFill>
                  <a:schemeClr val="tx1"/>
                </a:solidFill>
                <a:latin typeface="Arial" panose="0208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i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（五）监督保障情况</a:t>
            </a:r>
            <a:endParaRPr lang="zh-CN" altLang="en-US" sz="2800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03425" y="1379635"/>
            <a:ext cx="5304790" cy="2623409"/>
            <a:chOff x="1259632" y="1216298"/>
            <a:chExt cx="936104" cy="2088232"/>
          </a:xfrm>
        </p:grpSpPr>
        <p:sp>
          <p:nvSpPr>
            <p:cNvPr id="4" name="圆角矩形 3"/>
            <p:cNvSpPr/>
            <p:nvPr/>
          </p:nvSpPr>
          <p:spPr>
            <a:xfrm>
              <a:off x="1259632" y="1216298"/>
              <a:ext cx="936104" cy="2088232"/>
            </a:xfrm>
            <a:prstGeom prst="roundRect">
              <a:avLst>
                <a:gd name="adj" fmla="val 14632"/>
              </a:avLst>
            </a:prstGeom>
            <a:solidFill>
              <a:srgbClr val="AC0000"/>
            </a:solidFill>
            <a:ln>
              <a:noFill/>
            </a:ln>
            <a:effectLst>
              <a:innerShdw blurRad="63500" dist="50800" dir="18900000">
                <a:prstClr val="black">
                  <a:alpha val="3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文本框 17"/>
            <p:cNvSpPr txBox="true"/>
            <p:nvPr/>
          </p:nvSpPr>
          <p:spPr>
            <a:xfrm>
              <a:off x="1284177" y="1216474"/>
              <a:ext cx="887110" cy="203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eaLnBrk="1" latinLnBrk="0" hangingPunct="1">
                <a:lnSpc>
                  <a:spcPct val="20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拓宽监督渠道，公布举报电话，广泛接受群众投诉和举报，主动接受社会监督。积极开展业务培训，进一步提升政府信息公开水平，推进政务公开高效开展。纳入考核体系，强化考核监督常态化，以考核为依托提高公开质量。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ldLvl="0" animBg="true"/>
    </p:bldLst>
  </p:timing>
</p:sld>
</file>

<file path=ppt/tags/tag1.xml><?xml version="1.0" encoding="utf-8"?>
<p:tagLst xmlns:p="http://schemas.openxmlformats.org/presentationml/2006/main">
  <p:tag name="TIMING" val="|3.6"/>
</p:tagLst>
</file>

<file path=ppt/tags/tag2.xml><?xml version="1.0" encoding="utf-8"?>
<p:tagLst xmlns:p="http://schemas.openxmlformats.org/presentationml/2006/main">
  <p:tag name="TIMING" val="|3.6"/>
</p:tagLst>
</file>

<file path=ppt/theme/theme1.xml><?xml version="1.0" encoding="utf-8"?>
<a:theme xmlns:a="http://schemas.openxmlformats.org/drawingml/2006/main" name="1">
  <a:themeElements>
    <a:clrScheme name="自定义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73E87"/>
      </a:accent1>
      <a:accent2>
        <a:srgbClr val="2D82F4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微笑PPT - 小A">
      <a:majorFont>
        <a:latin typeface="Arial"/>
        <a:ea typeface="微软雅黑"/>
        <a:cs typeface="宋体"/>
      </a:majorFont>
      <a:minorFont>
        <a:latin typeface="Arial"/>
        <a:ea typeface="微软雅黑"/>
        <a:cs typeface="宋体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false" compatLnSpc="true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80604020202020204" pitchFamily="34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false" compatLnSpc="true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80604020202020204" pitchFamily="34" charset="0"/>
            <a:ea typeface="华文细黑" pitchFamily="2" charset="-122"/>
          </a:defRPr>
        </a:defPPr>
      </a:lstStyle>
    </a:lnDef>
  </a:objectDefaults>
  <a:extraClrSchemeLst>
    <a:extraClrScheme>
      <a:clrScheme name="微笑PPT - 小A 1">
        <a:dk1>
          <a:srgbClr val="000000"/>
        </a:dk1>
        <a:lt1>
          <a:srgbClr val="FFFFFF"/>
        </a:lt1>
        <a:dk2>
          <a:srgbClr val="FFFFFF"/>
        </a:dk2>
        <a:lt2>
          <a:srgbClr val="B2B2B2"/>
        </a:lt2>
        <a:accent1>
          <a:srgbClr val="E200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EEAAAA"/>
        </a:accent5>
        <a:accent6>
          <a:srgbClr val="B90000"/>
        </a:accent6>
        <a:hlink>
          <a:srgbClr val="8000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3921</Words>
  <Application>WPS 演示</Application>
  <PresentationFormat>全屏显示(16:9)</PresentationFormat>
  <Paragraphs>808</Paragraphs>
  <Slides>20</Slides>
  <Notes>46</Notes>
  <HiddenSlides>0</HiddenSlides>
  <MMClips>1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Arial</vt:lpstr>
      <vt:lpstr>宋体</vt:lpstr>
      <vt:lpstr>Wingdings</vt:lpstr>
      <vt:lpstr>Times New Roman</vt:lpstr>
      <vt:lpstr>华文细黑</vt:lpstr>
      <vt:lpstr>汉仪中等线简</vt:lpstr>
      <vt:lpstr>微软雅黑</vt:lpstr>
      <vt:lpstr>Impact</vt:lpstr>
      <vt:lpstr>仿宋</vt:lpstr>
      <vt:lpstr>方正大黑简体</vt:lpstr>
      <vt:lpstr>Arial Unicode MS</vt:lpstr>
      <vt:lpstr>方正黑体简体</vt:lpstr>
      <vt:lpstr>Calibri</vt:lpstr>
      <vt:lpstr>楷体_GB2312</vt:lpstr>
      <vt:lpstr>黑体</vt:lpstr>
      <vt:lpstr>仿宋_GB2312</vt:lpstr>
      <vt:lpstr>Arial Unicode MS</vt:lpstr>
      <vt:lpstr>方正黑体_GBK</vt:lpstr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lastModifiedBy>user</cp:lastModifiedBy>
  <cp:revision>15</cp:revision>
  <dcterms:created xsi:type="dcterms:W3CDTF">2024-02-23T07:26:05Z</dcterms:created>
  <dcterms:modified xsi:type="dcterms:W3CDTF">2024-02-23T07:26:05Z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2052-11.8.2.10505</vt:lpwstr>
  </property>
</Properties>
</file>