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数量规模</c:v>
                </c:pt>
              </c:strCache>
            </c:strRef>
          </c:tx>
          <c:cat>
            <c:strRef>
              <c:f>Sheet1!$A$2</c:f>
              <c:strCache>
                <c:ptCount val="1"/>
                <c:pt idx="0">
                  <c:v>类别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平台质量</c:v>
                </c:pt>
              </c:strCache>
            </c:strRef>
          </c:tx>
          <c:cat>
            <c:strRef>
              <c:f>Sheet1!$A$2</c:f>
              <c:strCache>
                <c:ptCount val="1"/>
                <c:pt idx="0">
                  <c:v>类别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创新保障</c:v>
                </c:pt>
              </c:strCache>
            </c:strRef>
          </c:tx>
          <c:cat>
            <c:strRef>
              <c:f>Sheet1!$A$2</c:f>
              <c:strCache>
                <c:ptCount val="1"/>
                <c:pt idx="0">
                  <c:v>类别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hape val="cylinder"/>
        <c:axId val="67912448"/>
        <c:axId val="67950848"/>
        <c:axId val="0"/>
      </c:bar3DChart>
      <c:catAx>
        <c:axId val="67912448"/>
        <c:scaling>
          <c:orientation val="minMax"/>
        </c:scaling>
        <c:delete val="1"/>
        <c:axPos val="b"/>
        <c:tickLblPos val="nextTo"/>
        <c:crossAx val="67950848"/>
        <c:crosses val="autoZero"/>
        <c:auto val="1"/>
        <c:lblAlgn val="ctr"/>
        <c:lblOffset val="100"/>
      </c:catAx>
      <c:valAx>
        <c:axId val="67950848"/>
        <c:scaling>
          <c:orientation val="minMax"/>
        </c:scaling>
        <c:delete val="1"/>
        <c:axPos val="l"/>
        <c:majorGridlines/>
        <c:numFmt formatCode="General" sourceLinked="1"/>
        <c:tickLblPos val="nextTo"/>
        <c:crossAx val="6791244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00B050"/>
                </a:solidFill>
              </a:defRPr>
            </a:pPr>
            <a:endParaRPr lang="zh-CN"/>
          </a:p>
        </c:txPr>
      </c:legendEntry>
      <c:legendEntry>
        <c:idx val="1"/>
        <c:txPr>
          <a:bodyPr/>
          <a:lstStyle/>
          <a:p>
            <a:pPr>
              <a:defRPr>
                <a:solidFill>
                  <a:srgbClr val="00B050"/>
                </a:solidFill>
              </a:defRPr>
            </a:pPr>
            <a:endParaRPr lang="zh-CN"/>
          </a:p>
        </c:txPr>
      </c:legendEntry>
      <c:legendEntry>
        <c:idx val="2"/>
        <c:txPr>
          <a:bodyPr/>
          <a:lstStyle/>
          <a:p>
            <a:pPr>
              <a:defRPr>
                <a:solidFill>
                  <a:srgbClr val="00B050"/>
                </a:solidFill>
              </a:defRPr>
            </a:pPr>
            <a:endParaRPr lang="zh-CN"/>
          </a:p>
        </c:txPr>
      </c:legendEntry>
      <c:layout/>
    </c:legend>
    <c:plotVisOnly val="1"/>
  </c:chart>
  <c:txPr>
    <a:bodyPr/>
    <a:lstStyle/>
    <a:p>
      <a:pPr>
        <a:defRPr sz="1800"/>
      </a:pPr>
      <a:endParaRPr lang="zh-CN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C942D7-86EE-4FE1-B0B3-BBED73812A34}" type="datetimeFigureOut">
              <a:rPr lang="zh-CN" altLang="en-US" smtClean="0"/>
              <a:pPr/>
              <a:t>2020-12-6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48A5BB-BE7B-4A8C-BC09-6E9CA40AAC6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85786" y="2714620"/>
            <a:ext cx="7851648" cy="1828800"/>
          </a:xfrm>
        </p:spPr>
        <p:txBody>
          <a:bodyPr>
            <a:normAutofit fontScale="90000"/>
          </a:bodyPr>
          <a:lstStyle/>
          <a:p>
            <a:pPr algn="l">
              <a:lnSpc>
                <a:spcPts val="3000"/>
              </a:lnSpc>
            </a:pPr>
            <a:r>
              <a:rPr lang="en-US" altLang="zh-CN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《</a:t>
            </a:r>
            <a:r>
              <a:rPr lang="zh-CN" alt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济宁市重点科技创新平台建设扶持意见</a:t>
            </a:r>
            <a:r>
              <a:rPr lang="en-US" altLang="zh-CN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》</a:t>
            </a:r>
            <a:r>
              <a:rPr lang="zh-CN" alt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（以下简称</a:t>
            </a:r>
            <a:r>
              <a:rPr lang="en-US" altLang="zh-CN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《</a:t>
            </a:r>
            <a:r>
              <a:rPr lang="zh-CN" alt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意见</a:t>
            </a:r>
            <a:r>
              <a:rPr lang="en-US" altLang="zh-CN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》</a:t>
            </a:r>
            <a:r>
              <a:rPr lang="zh-CN" alt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）于</a:t>
            </a:r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2020</a:t>
            </a:r>
            <a:r>
              <a:rPr lang="zh-CN" alt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6</a:t>
            </a:r>
            <a:r>
              <a:rPr lang="zh-CN" alt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月</a:t>
            </a:r>
            <a:r>
              <a:rPr 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zh-CN" alt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日正式印发。为更好地理解和贯彻实施</a:t>
            </a:r>
            <a:r>
              <a:rPr lang="en-US" altLang="zh-CN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《</a:t>
            </a:r>
            <a:r>
              <a:rPr lang="zh-CN" alt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意见</a:t>
            </a:r>
            <a:r>
              <a:rPr lang="en-US" altLang="zh-CN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》</a:t>
            </a:r>
            <a:r>
              <a:rPr lang="zh-CN" alt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，现对</a:t>
            </a:r>
            <a:r>
              <a:rPr lang="en-US" altLang="zh-CN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《</a:t>
            </a:r>
            <a:r>
              <a:rPr lang="zh-CN" alt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意见</a:t>
            </a:r>
            <a:r>
              <a:rPr lang="en-US" altLang="zh-CN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》</a:t>
            </a:r>
            <a:r>
              <a:rPr lang="zh-CN" altLang="en-US" sz="28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解读如下：</a:t>
            </a:r>
            <a:r>
              <a:rPr lang="zh-CN" altLang="en-US" sz="2800" dirty="0" smtClean="0"/>
              <a:t/>
            </a:r>
            <a:br>
              <a:rPr lang="zh-CN" altLang="en-US" sz="2800" dirty="0" smtClean="0"/>
            </a:br>
            <a:r>
              <a:rPr lang="zh-CN" dirty="0" smtClean="0"/>
              <a:t/>
            </a:r>
            <a:br>
              <a:rPr lang="zh-CN" dirty="0" smtClean="0"/>
            </a:b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714348" y="1714488"/>
            <a:ext cx="79816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《</a:t>
            </a:r>
            <a:r>
              <a:rPr lang="zh-CN" altLang="en-US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济宁市重点科技创新平台建设扶持意见</a:t>
            </a:r>
            <a:r>
              <a:rPr lang="en-US" altLang="zh-CN" sz="3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》</a:t>
            </a:r>
            <a:endParaRPr lang="zh-CN" altLang="en-US" sz="3200" dirty="0"/>
          </a:p>
        </p:txBody>
      </p:sp>
      <p:sp>
        <p:nvSpPr>
          <p:cNvPr id="7" name="矩形 6"/>
          <p:cNvSpPr/>
          <p:nvPr/>
        </p:nvSpPr>
        <p:spPr>
          <a:xfrm>
            <a:off x="3071802" y="928670"/>
            <a:ext cx="27860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政策解读</a:t>
            </a:r>
            <a:endParaRPr lang="zh-CN" alt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61228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latin typeface="+mn-ea"/>
                <a:ea typeface="+mn-ea"/>
              </a:rPr>
              <a:t>政策</a:t>
            </a:r>
            <a:r>
              <a:rPr lang="zh-CN" altLang="en-US" sz="2800" b="1" dirty="0" smtClean="0">
                <a:latin typeface="+mn-ea"/>
                <a:ea typeface="+mn-ea"/>
              </a:rPr>
              <a:t>背景</a:t>
            </a:r>
            <a:r>
              <a:rPr lang="zh-CN" altLang="en-US" sz="2800" b="1" dirty="0" smtClean="0">
                <a:latin typeface="+mn-ea"/>
                <a:ea typeface="+mn-ea"/>
              </a:rPr>
              <a:t>：</a:t>
            </a:r>
            <a:endParaRPr lang="zh-CN" altLang="en-US" sz="2800" b="1" dirty="0">
              <a:latin typeface="+mn-ea"/>
              <a:ea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071546"/>
            <a:ext cx="8286808" cy="3643338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ts val="2880"/>
              </a:lnSpc>
            </a:pPr>
            <a:r>
              <a:rPr lang="zh-CN" altLang="en-US" sz="3800" b="1" dirty="0" smtClean="0">
                <a:solidFill>
                  <a:schemeClr val="accent1"/>
                </a:solidFill>
              </a:rPr>
              <a:t>我</a:t>
            </a:r>
            <a:r>
              <a:rPr lang="zh-CN" altLang="en-US" sz="3800" b="1" dirty="0" smtClean="0">
                <a:solidFill>
                  <a:schemeClr val="accent1"/>
                </a:solidFill>
              </a:rPr>
              <a:t>市历来高度重视创新平台建设，不断加大支持力度，真正把平台建设作为科技创新的基础性工程来抓，但通过认真调研分析，市科技部门认为全市创新平台建设还存在缺乏顶层设计、高端平台不足、政策导向不完善、协同推进机制不健全等问题</a:t>
            </a:r>
            <a:r>
              <a:rPr lang="zh-CN" altLang="en-US" sz="3800" b="1" dirty="0" smtClean="0">
                <a:solidFill>
                  <a:schemeClr val="accent1"/>
                </a:solidFill>
              </a:rPr>
              <a:t>。</a:t>
            </a:r>
            <a:endParaRPr lang="en-US" altLang="zh-CN" sz="3800" b="1" dirty="0" smtClean="0">
              <a:solidFill>
                <a:schemeClr val="accent1"/>
              </a:solidFill>
            </a:endParaRPr>
          </a:p>
          <a:p>
            <a:pPr>
              <a:lnSpc>
                <a:spcPts val="2880"/>
              </a:lnSpc>
            </a:pPr>
            <a:endParaRPr lang="en-US" altLang="zh-CN" sz="2800" b="1" dirty="0" smtClean="0">
              <a:solidFill>
                <a:schemeClr val="accent1"/>
              </a:solidFill>
            </a:endParaRPr>
          </a:p>
          <a:p>
            <a:pPr>
              <a:lnSpc>
                <a:spcPts val="2880"/>
              </a:lnSpc>
            </a:pPr>
            <a:r>
              <a:rPr lang="zh-CN" altLang="en-US" sz="3800" b="1" dirty="0" smtClean="0">
                <a:solidFill>
                  <a:schemeClr val="accent1"/>
                </a:solidFill>
              </a:rPr>
              <a:t>鉴于</a:t>
            </a:r>
            <a:r>
              <a:rPr lang="zh-CN" altLang="en-US" sz="3800" b="1" dirty="0" smtClean="0">
                <a:solidFill>
                  <a:schemeClr val="accent1"/>
                </a:solidFill>
              </a:rPr>
              <a:t>此，市科技部门认真研究了上级出台的相关政策精神和部署要求，充分借鉴先进地区建设创新平台成功经验，结合当前我市创新平台建设情况和相关问题的实际，研究起草了</a:t>
            </a:r>
            <a:r>
              <a:rPr lang="en-US" altLang="zh-CN" sz="3800" b="1" dirty="0" smtClean="0">
                <a:solidFill>
                  <a:schemeClr val="accent1"/>
                </a:solidFill>
              </a:rPr>
              <a:t>《</a:t>
            </a:r>
            <a:r>
              <a:rPr lang="zh-CN" altLang="en-US" sz="3800" b="1" dirty="0" smtClean="0">
                <a:solidFill>
                  <a:schemeClr val="accent1"/>
                </a:solidFill>
              </a:rPr>
              <a:t>济宁市重点科技创新平台建设扶持意见</a:t>
            </a:r>
            <a:r>
              <a:rPr lang="en-US" altLang="zh-CN" sz="3800" b="1" dirty="0" smtClean="0">
                <a:solidFill>
                  <a:schemeClr val="accent1"/>
                </a:solidFill>
              </a:rPr>
              <a:t>》</a:t>
            </a:r>
            <a:r>
              <a:rPr lang="zh-CN" altLang="en-US" sz="3800" b="1" dirty="0" smtClean="0">
                <a:solidFill>
                  <a:schemeClr val="accent1"/>
                </a:solidFill>
              </a:rPr>
              <a:t>，多次征求了局各科室、单位以及市财政局等相关部门的意见，反复进行修改完善后正式印发。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229600" cy="775542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latin typeface="+mn-ea"/>
                <a:ea typeface="+mn-ea"/>
              </a:rPr>
              <a:t>决策</a:t>
            </a:r>
            <a:r>
              <a:rPr lang="zh-CN" altLang="en-US" sz="2800" b="1" dirty="0" smtClean="0">
                <a:latin typeface="+mn-ea"/>
                <a:ea typeface="+mn-ea"/>
              </a:rPr>
              <a:t>依据</a:t>
            </a:r>
            <a:r>
              <a:rPr lang="zh-CN" altLang="en-US" sz="2800" b="1" dirty="0" smtClean="0">
                <a:latin typeface="+mn-ea"/>
                <a:ea typeface="+mn-ea"/>
              </a:rPr>
              <a:t>：</a:t>
            </a:r>
            <a:endParaRPr lang="zh-CN" altLang="en-US" sz="2800" b="1" dirty="0">
              <a:latin typeface="+mn-ea"/>
              <a:ea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43372" y="1071546"/>
            <a:ext cx="4500594" cy="7858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1800" b="1" dirty="0" smtClean="0">
                <a:solidFill>
                  <a:schemeClr val="accent1"/>
                </a:solidFill>
                <a:latin typeface="+mn-ea"/>
                <a:cs typeface="Times New Roman" pitchFamily="18" charset="0"/>
              </a:rPr>
              <a:t>“国家、省科技平台建设扶持相关政策”</a:t>
            </a:r>
            <a:endParaRPr lang="en-US" altLang="zh-CN" sz="1800" b="1" dirty="0" smtClean="0">
              <a:solidFill>
                <a:schemeClr val="accent1"/>
              </a:solidFill>
              <a:latin typeface="+mn-ea"/>
              <a:cs typeface="Times New Roman" pitchFamily="18" charset="0"/>
            </a:endParaRPr>
          </a:p>
          <a:p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928802"/>
            <a:ext cx="191452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矩形 4"/>
          <p:cNvSpPr/>
          <p:nvPr/>
        </p:nvSpPr>
        <p:spPr>
          <a:xfrm>
            <a:off x="785786" y="414338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b="1" dirty="0" smtClean="0">
                <a:solidFill>
                  <a:schemeClr val="accent1"/>
                </a:solidFill>
                <a:latin typeface="+mn-ea"/>
                <a:cs typeface="Times New Roman" pitchFamily="18" charset="0"/>
              </a:rPr>
              <a:t>《</a:t>
            </a:r>
            <a:r>
              <a:rPr lang="zh-CN" altLang="en-US" b="1" dirty="0" smtClean="0">
                <a:solidFill>
                  <a:schemeClr val="accent1"/>
                </a:solidFill>
                <a:latin typeface="+mn-ea"/>
                <a:cs typeface="Times New Roman" pitchFamily="18" charset="0"/>
              </a:rPr>
              <a:t>关于实施“智汇济宁</a:t>
            </a:r>
            <a:r>
              <a:rPr lang="en-US" altLang="zh-CN" b="1" dirty="0" smtClean="0">
                <a:solidFill>
                  <a:schemeClr val="accent1"/>
                </a:solidFill>
                <a:latin typeface="+mn-ea"/>
                <a:cs typeface="Times New Roman" pitchFamily="18" charset="0"/>
              </a:rPr>
              <a:t>.</a:t>
            </a:r>
            <a:r>
              <a:rPr lang="zh-CN" altLang="en-US" b="1" dirty="0" smtClean="0">
                <a:solidFill>
                  <a:schemeClr val="accent1"/>
                </a:solidFill>
                <a:latin typeface="+mn-ea"/>
                <a:cs typeface="Times New Roman" pitchFamily="18" charset="0"/>
              </a:rPr>
              <a:t>才绘圣城”工程加快集聚新时代创新创业人才的若干措施</a:t>
            </a:r>
            <a:r>
              <a:rPr lang="en-US" altLang="zh-CN" b="1" dirty="0" smtClean="0">
                <a:solidFill>
                  <a:schemeClr val="accent1"/>
                </a:solidFill>
                <a:latin typeface="+mn-ea"/>
                <a:cs typeface="Times New Roman" pitchFamily="18" charset="0"/>
              </a:rPr>
              <a:t>》</a:t>
            </a:r>
            <a:r>
              <a:rPr lang="zh-CN" altLang="en-US" b="1" dirty="0" smtClean="0">
                <a:solidFill>
                  <a:schemeClr val="accent1"/>
                </a:solidFill>
                <a:latin typeface="+mn-ea"/>
                <a:cs typeface="Times New Roman" pitchFamily="18" charset="0"/>
              </a:rPr>
              <a:t>等文件，</a:t>
            </a:r>
            <a:endParaRPr lang="en-US" altLang="zh-CN" b="1" dirty="0" smtClean="0">
              <a:solidFill>
                <a:schemeClr val="accent1"/>
              </a:solidFill>
              <a:latin typeface="+mn-ea"/>
              <a:cs typeface="Times New Roman" pitchFamily="18" charset="0"/>
            </a:endParaRPr>
          </a:p>
        </p:txBody>
      </p:sp>
      <p:sp>
        <p:nvSpPr>
          <p:cNvPr id="7" name="右箭头 6"/>
          <p:cNvSpPr/>
          <p:nvPr/>
        </p:nvSpPr>
        <p:spPr>
          <a:xfrm rot="19523793">
            <a:off x="4916274" y="1522232"/>
            <a:ext cx="714380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右箭头 7"/>
          <p:cNvSpPr/>
          <p:nvPr/>
        </p:nvSpPr>
        <p:spPr>
          <a:xfrm rot="8362908">
            <a:off x="2556325" y="3691621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229600" cy="632666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latin typeface="+mn-ea"/>
                <a:ea typeface="+mn-ea"/>
              </a:rPr>
              <a:t>出台目的</a:t>
            </a:r>
            <a:r>
              <a:rPr lang="zh-CN" altLang="en-US" sz="2800" b="1" dirty="0" smtClean="0">
                <a:latin typeface="+mn-ea"/>
                <a:ea typeface="+mn-ea"/>
              </a:rPr>
              <a:t>：</a:t>
            </a:r>
            <a:endParaRPr lang="zh-CN" altLang="en-US" sz="2800" dirty="0">
              <a:latin typeface="+mn-ea"/>
              <a:ea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3279470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zh-CN" altLang="en-US" sz="1800" b="1" dirty="0" smtClean="0">
                <a:solidFill>
                  <a:schemeClr val="accent1"/>
                </a:solidFill>
              </a:rPr>
              <a:t>进一步</a:t>
            </a:r>
            <a:r>
              <a:rPr lang="zh-CN" altLang="en-US" sz="1800" b="1" dirty="0" smtClean="0">
                <a:solidFill>
                  <a:schemeClr val="accent1"/>
                </a:solidFill>
              </a:rPr>
              <a:t>优化科技资源配置，加快科技平台载体建设，壮大科技平台数量规模，提升科技平台质量内涵，完善区域科技创新体制机制，构建适应我市科技创新需求的科技平台支撑体系，通过重点建设和扶持一批具有公益性、基础性、战略性的科技创新平台，为全市经济高质量发展提供更加坚实的平台支撑和创新保障</a:t>
            </a:r>
            <a:r>
              <a:rPr lang="zh-CN" altLang="en-US" b="1" dirty="0" smtClean="0">
                <a:solidFill>
                  <a:schemeClr val="accent1"/>
                </a:solidFill>
              </a:rPr>
              <a:t>。</a:t>
            </a:r>
          </a:p>
          <a:p>
            <a:endParaRPr lang="zh-CN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928934"/>
            <a:ext cx="3786214" cy="1942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图表 6"/>
          <p:cNvGraphicFramePr/>
          <p:nvPr/>
        </p:nvGraphicFramePr>
        <p:xfrm>
          <a:off x="928662" y="3000372"/>
          <a:ext cx="3786214" cy="192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642934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latin typeface="+mn-ea"/>
                <a:ea typeface="+mn-ea"/>
              </a:rPr>
              <a:t>重要举措</a:t>
            </a:r>
            <a:r>
              <a:rPr lang="zh-CN" altLang="en-US" sz="2800" b="1" dirty="0" smtClean="0">
                <a:latin typeface="+mn-ea"/>
                <a:ea typeface="+mn-ea"/>
              </a:rPr>
              <a:t>：</a:t>
            </a:r>
            <a:endParaRPr lang="zh-CN" altLang="en-US" sz="2800" dirty="0">
              <a:latin typeface="+mn-ea"/>
              <a:ea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106489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2800"/>
              </a:lnSpc>
            </a:pPr>
            <a:r>
              <a:rPr lang="zh-CN" altLang="en-US" sz="7200" b="1" dirty="0" smtClean="0">
                <a:solidFill>
                  <a:schemeClr val="accent1"/>
                </a:solidFill>
                <a:latin typeface="+mn-ea"/>
              </a:rPr>
              <a:t>围绕</a:t>
            </a:r>
            <a:r>
              <a:rPr lang="zh-CN" altLang="en-US" sz="7200" b="1" dirty="0" smtClean="0">
                <a:solidFill>
                  <a:schemeClr val="accent1"/>
                </a:solidFill>
                <a:latin typeface="+mn-ea"/>
              </a:rPr>
              <a:t>平台建设的指导思想和未来三年的总体目标，按照企业技术创新平台、公共服务平台和新型研发机构三大类别，分别对各类平台的建设发展提出方向、路径和支持政策</a:t>
            </a:r>
            <a:r>
              <a:rPr lang="zh-CN" altLang="en-US" sz="7200" b="1" dirty="0" smtClean="0">
                <a:solidFill>
                  <a:schemeClr val="accent1"/>
                </a:solidFill>
                <a:latin typeface="+mn-ea"/>
              </a:rPr>
              <a:t>。</a:t>
            </a:r>
            <a:endParaRPr lang="en-US" altLang="zh-CN" sz="7200" b="1" dirty="0" smtClean="0">
              <a:solidFill>
                <a:schemeClr val="accent1"/>
              </a:solidFill>
              <a:latin typeface="+mn-ea"/>
            </a:endParaRPr>
          </a:p>
          <a:p>
            <a:pPr>
              <a:lnSpc>
                <a:spcPts val="2800"/>
              </a:lnSpc>
            </a:pPr>
            <a:r>
              <a:rPr lang="zh-CN" altLang="en-US" sz="7200" b="1" dirty="0" smtClean="0">
                <a:solidFill>
                  <a:srgbClr val="00B050"/>
                </a:solidFill>
                <a:latin typeface="+mn-ea"/>
              </a:rPr>
              <a:t>一</a:t>
            </a:r>
            <a:r>
              <a:rPr lang="zh-CN" altLang="en-US" sz="7200" b="1" dirty="0" smtClean="0">
                <a:solidFill>
                  <a:srgbClr val="00B050"/>
                </a:solidFill>
                <a:latin typeface="+mn-ea"/>
              </a:rPr>
              <a:t>是</a:t>
            </a:r>
            <a:r>
              <a:rPr lang="zh-CN" altLang="en-US" sz="7200" b="1" dirty="0" smtClean="0">
                <a:solidFill>
                  <a:schemeClr val="accent1"/>
                </a:solidFill>
                <a:latin typeface="+mn-ea"/>
              </a:rPr>
              <a:t>加大政策引导，加强基础研发，推进企业技术创新平台提质升级</a:t>
            </a:r>
            <a:r>
              <a:rPr lang="zh-CN" altLang="en-US" sz="7200" b="1" dirty="0" smtClean="0">
                <a:solidFill>
                  <a:schemeClr val="accent1"/>
                </a:solidFill>
                <a:latin typeface="+mn-ea"/>
              </a:rPr>
              <a:t>。</a:t>
            </a:r>
            <a:endParaRPr lang="en-US" altLang="zh-CN" sz="7200" b="1" dirty="0" smtClean="0">
              <a:solidFill>
                <a:schemeClr val="accent1"/>
              </a:solidFill>
              <a:latin typeface="+mn-ea"/>
            </a:endParaRPr>
          </a:p>
          <a:p>
            <a:pPr>
              <a:lnSpc>
                <a:spcPts val="2800"/>
              </a:lnSpc>
            </a:pPr>
            <a:r>
              <a:rPr lang="zh-CN" altLang="en-US" sz="7200" b="1" dirty="0" smtClean="0">
                <a:solidFill>
                  <a:srgbClr val="00B050"/>
                </a:solidFill>
                <a:latin typeface="+mn-ea"/>
              </a:rPr>
              <a:t>二</a:t>
            </a:r>
            <a:r>
              <a:rPr lang="zh-CN" altLang="en-US" sz="7200" b="1" dirty="0" smtClean="0">
                <a:solidFill>
                  <a:srgbClr val="00B050"/>
                </a:solidFill>
                <a:latin typeface="+mn-ea"/>
              </a:rPr>
              <a:t>是</a:t>
            </a:r>
            <a:r>
              <a:rPr lang="zh-CN" altLang="en-US" sz="7200" b="1" dirty="0" smtClean="0">
                <a:solidFill>
                  <a:schemeClr val="accent1"/>
                </a:solidFill>
                <a:latin typeface="+mn-ea"/>
              </a:rPr>
              <a:t>集聚科技资源，创新体制机制，提高公共服务平台服务效能</a:t>
            </a:r>
            <a:r>
              <a:rPr lang="zh-CN" altLang="en-US" sz="7200" b="1" dirty="0" smtClean="0">
                <a:solidFill>
                  <a:schemeClr val="accent1"/>
                </a:solidFill>
                <a:latin typeface="+mn-ea"/>
              </a:rPr>
              <a:t>。</a:t>
            </a:r>
            <a:endParaRPr lang="en-US" altLang="zh-CN" sz="7200" b="1" dirty="0" smtClean="0">
              <a:solidFill>
                <a:schemeClr val="accent1"/>
              </a:solidFill>
              <a:latin typeface="+mn-ea"/>
            </a:endParaRPr>
          </a:p>
          <a:p>
            <a:pPr>
              <a:lnSpc>
                <a:spcPts val="2800"/>
              </a:lnSpc>
            </a:pPr>
            <a:r>
              <a:rPr lang="zh-CN" altLang="en-US" sz="7200" b="1" dirty="0" smtClean="0">
                <a:solidFill>
                  <a:srgbClr val="00B050"/>
                </a:solidFill>
                <a:latin typeface="+mn-ea"/>
              </a:rPr>
              <a:t>三</a:t>
            </a:r>
            <a:r>
              <a:rPr lang="zh-CN" altLang="en-US" sz="7200" b="1" dirty="0" smtClean="0">
                <a:solidFill>
                  <a:srgbClr val="00B050"/>
                </a:solidFill>
                <a:latin typeface="+mn-ea"/>
              </a:rPr>
              <a:t>是</a:t>
            </a:r>
            <a:r>
              <a:rPr lang="zh-CN" altLang="en-US" sz="7200" b="1" dirty="0" smtClean="0">
                <a:solidFill>
                  <a:schemeClr val="accent1"/>
                </a:solidFill>
                <a:latin typeface="+mn-ea"/>
              </a:rPr>
              <a:t>突出协同共建，强化产业联盟，打造各类新型研发机构。并分别从组织领导、管理体制、投入机制、人才支持、考核评价上给予保障。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2714644"/>
          </a:xfrm>
        </p:spPr>
        <p:txBody>
          <a:bodyPr/>
          <a:lstStyle/>
          <a:p>
            <a:pPr>
              <a:buNone/>
            </a:pPr>
            <a:endParaRPr lang="zh-CN" altLang="en-US" dirty="0" smtClean="0"/>
          </a:p>
          <a:p>
            <a:pPr>
              <a:lnSpc>
                <a:spcPts val="2800"/>
              </a:lnSpc>
            </a:pPr>
            <a:r>
              <a:rPr lang="zh-CN" altLang="en-US" sz="1800" b="1" dirty="0" smtClean="0">
                <a:solidFill>
                  <a:schemeClr val="accent1"/>
                </a:solidFill>
                <a:latin typeface="+mn-ea"/>
              </a:rPr>
              <a:t>围绕平台建设的指导思想和未来三年的总体目标，按照企业技术创新平台、公共服务平台和新型研发机构三大类别，分别对各类平台的建设发展提出方向、路径和支持政策，并分别从组织领导、管理体制、投入机制、人才支持、考核评价上给予保障。</a:t>
            </a:r>
          </a:p>
          <a:p>
            <a:pPr>
              <a:lnSpc>
                <a:spcPts val="2800"/>
              </a:lnSpc>
            </a:pPr>
            <a:r>
              <a:rPr lang="en-US" altLang="zh-CN" sz="1800" b="1" dirty="0" smtClean="0">
                <a:solidFill>
                  <a:schemeClr val="accent1"/>
                </a:solidFill>
                <a:latin typeface="+mn-ea"/>
              </a:rPr>
              <a:t>《</a:t>
            </a:r>
            <a:r>
              <a:rPr lang="zh-CN" altLang="en-US" sz="1800" b="1" dirty="0" smtClean="0">
                <a:solidFill>
                  <a:schemeClr val="accent1"/>
                </a:solidFill>
                <a:latin typeface="+mn-ea"/>
              </a:rPr>
              <a:t>意见</a:t>
            </a:r>
            <a:r>
              <a:rPr lang="en-US" altLang="zh-CN" sz="1800" b="1" dirty="0" smtClean="0">
                <a:solidFill>
                  <a:schemeClr val="accent1"/>
                </a:solidFill>
                <a:latin typeface="+mn-ea"/>
              </a:rPr>
              <a:t>》</a:t>
            </a:r>
            <a:r>
              <a:rPr lang="zh-CN" altLang="en-US" sz="1800" b="1" dirty="0" smtClean="0">
                <a:solidFill>
                  <a:schemeClr val="accent1"/>
                </a:solidFill>
                <a:latin typeface="+mn-ea"/>
              </a:rPr>
              <a:t>自</a:t>
            </a:r>
            <a:r>
              <a:rPr lang="en-US" sz="1800" b="1" dirty="0" smtClean="0">
                <a:solidFill>
                  <a:schemeClr val="accent1"/>
                </a:solidFill>
                <a:latin typeface="+mn-ea"/>
              </a:rPr>
              <a:t>2020</a:t>
            </a:r>
            <a:r>
              <a:rPr lang="zh-CN" altLang="en-US" sz="1800" b="1" dirty="0" smtClean="0">
                <a:solidFill>
                  <a:schemeClr val="accent1"/>
                </a:solidFill>
                <a:latin typeface="+mn-ea"/>
              </a:rPr>
              <a:t>年</a:t>
            </a:r>
            <a:r>
              <a:rPr lang="en-US" sz="1800" b="1" dirty="0" smtClean="0">
                <a:solidFill>
                  <a:schemeClr val="accent1"/>
                </a:solidFill>
                <a:latin typeface="+mn-ea"/>
              </a:rPr>
              <a:t>7</a:t>
            </a:r>
            <a:r>
              <a:rPr lang="zh-CN" altLang="en-US" sz="1800" b="1" dirty="0" smtClean="0">
                <a:solidFill>
                  <a:schemeClr val="accent1"/>
                </a:solidFill>
                <a:latin typeface="+mn-ea"/>
              </a:rPr>
              <a:t>月</a:t>
            </a:r>
            <a:r>
              <a:rPr lang="en-US" sz="1800" b="1" dirty="0" smtClean="0">
                <a:solidFill>
                  <a:schemeClr val="accent1"/>
                </a:solidFill>
                <a:latin typeface="+mn-ea"/>
              </a:rPr>
              <a:t>28</a:t>
            </a:r>
            <a:r>
              <a:rPr lang="zh-CN" altLang="en-US" sz="1800" b="1" dirty="0" smtClean="0">
                <a:solidFill>
                  <a:schemeClr val="accent1"/>
                </a:solidFill>
                <a:latin typeface="+mn-ea"/>
              </a:rPr>
              <a:t>日起施行，有效期至</a:t>
            </a:r>
            <a:r>
              <a:rPr lang="en-US" sz="1800" b="1" dirty="0" smtClean="0">
                <a:solidFill>
                  <a:schemeClr val="accent1"/>
                </a:solidFill>
                <a:latin typeface="+mn-ea"/>
              </a:rPr>
              <a:t>2023</a:t>
            </a:r>
            <a:r>
              <a:rPr lang="zh-CN" altLang="en-US" sz="1800" b="1" dirty="0" smtClean="0">
                <a:solidFill>
                  <a:schemeClr val="accent1"/>
                </a:solidFill>
                <a:latin typeface="+mn-ea"/>
              </a:rPr>
              <a:t>年</a:t>
            </a:r>
            <a:r>
              <a:rPr lang="en-US" sz="1800" b="1" dirty="0" smtClean="0">
                <a:solidFill>
                  <a:schemeClr val="accent1"/>
                </a:solidFill>
                <a:latin typeface="+mn-ea"/>
              </a:rPr>
              <a:t>7</a:t>
            </a:r>
            <a:r>
              <a:rPr lang="zh-CN" altLang="en-US" sz="1800" b="1" dirty="0" smtClean="0">
                <a:solidFill>
                  <a:schemeClr val="accent1"/>
                </a:solidFill>
                <a:latin typeface="+mn-ea"/>
              </a:rPr>
              <a:t>月</a:t>
            </a:r>
            <a:r>
              <a:rPr lang="en-US" sz="1800" b="1" dirty="0" smtClean="0">
                <a:solidFill>
                  <a:schemeClr val="accent1"/>
                </a:solidFill>
                <a:latin typeface="+mn-ea"/>
              </a:rPr>
              <a:t>27</a:t>
            </a:r>
            <a:r>
              <a:rPr lang="zh-CN" altLang="en-US" sz="1800" b="1" dirty="0" smtClean="0">
                <a:solidFill>
                  <a:schemeClr val="accent1"/>
                </a:solidFill>
                <a:latin typeface="+mn-ea"/>
              </a:rPr>
              <a:t>日，有效期</a:t>
            </a:r>
            <a:r>
              <a:rPr lang="en-US" sz="1800" b="1" dirty="0" smtClean="0">
                <a:solidFill>
                  <a:schemeClr val="accent1"/>
                </a:solidFill>
                <a:latin typeface="+mn-ea"/>
              </a:rPr>
              <a:t>3</a:t>
            </a:r>
            <a:r>
              <a:rPr lang="zh-CN" altLang="en-US" sz="1800" b="1" dirty="0" smtClean="0">
                <a:solidFill>
                  <a:schemeClr val="accent1"/>
                </a:solidFill>
                <a:latin typeface="+mn-ea"/>
              </a:rPr>
              <a:t>年。</a:t>
            </a:r>
          </a:p>
          <a:p>
            <a:endParaRPr lang="zh-CN" altLang="en-US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61228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latin typeface="+mn-ea"/>
                <a:ea typeface="+mn-ea"/>
              </a:rPr>
              <a:t>实施计划：</a:t>
            </a:r>
            <a:endParaRPr lang="zh-CN" altLang="en-US" sz="2800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流畅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523</Words>
  <Application>Microsoft Office PowerPoint</Application>
  <PresentationFormat>全屏显示(4:3)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流畅</vt:lpstr>
      <vt:lpstr>《济宁市重点科技创新平台建设扶持意见》（以下简称《意见》）于2020年6月28日正式印发。为更好地理解和贯彻实施《意见》，现对《意见》解读如下：  </vt:lpstr>
      <vt:lpstr>政策背景：</vt:lpstr>
      <vt:lpstr>决策依据：</vt:lpstr>
      <vt:lpstr>出台目的：</vt:lpstr>
      <vt:lpstr>重要举措：</vt:lpstr>
      <vt:lpstr>实施计划：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《济宁市重点科技创新平台建设扶持意见》（以下简称《意见》）于2020年6月28日正式印发。为更好地理解和贯彻实施《意见》，现对《意见》解读如下： </dc:title>
  <dc:creator>科技局收文</dc:creator>
  <cp:lastModifiedBy>科技局收文</cp:lastModifiedBy>
  <cp:revision>7</cp:revision>
  <dcterms:created xsi:type="dcterms:W3CDTF">2020-11-04T11:25:30Z</dcterms:created>
  <dcterms:modified xsi:type="dcterms:W3CDTF">2020-12-06T10:55:51Z</dcterms:modified>
</cp:coreProperties>
</file>