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25"/>
  </p:notesMasterIdLst>
  <p:sldIdLst>
    <p:sldId id="256" r:id="rId4"/>
    <p:sldId id="291" r:id="rId5"/>
    <p:sldId id="257" r:id="rId6"/>
    <p:sldId id="258" r:id="rId7"/>
    <p:sldId id="259" r:id="rId8"/>
    <p:sldId id="260" r:id="rId9"/>
    <p:sldId id="261" r:id="rId10"/>
    <p:sldId id="262" r:id="rId11"/>
    <p:sldId id="263" r:id="rId12"/>
    <p:sldId id="283" r:id="rId13"/>
    <p:sldId id="286" r:id="rId14"/>
    <p:sldId id="284" r:id="rId15"/>
    <p:sldId id="264" r:id="rId16"/>
    <p:sldId id="285" r:id="rId17"/>
    <p:sldId id="266" r:id="rId18"/>
    <p:sldId id="287" r:id="rId19"/>
    <p:sldId id="288" r:id="rId20"/>
    <p:sldId id="289" r:id="rId21"/>
    <p:sldId id="268" r:id="rId22"/>
    <p:sldId id="309" r:id="rId23"/>
    <p:sldId id="310" r:id="rId24"/>
  </p:sldIdLst>
  <p:sldSz cx="12192000" cy="6858000"/>
  <p:notesSz cx="6858000" cy="9144000"/>
  <p:embeddedFontLst>
    <p:embeddedFont>
      <p:font typeface="字魂58号-创中黑" panose="00000500000000000000" pitchFamily="2" charset="-122"/>
      <p:regular r:id="rId29"/>
    </p:embeddedFont>
    <p:embeddedFont>
      <p:font typeface="字魂59号-创粗黑" panose="00000500000000000000" pitchFamily="2" charset="-122"/>
      <p:regular r:id="rId30"/>
    </p:embeddedFont>
    <p:embeddedFont>
      <p:font typeface="等线" panose="02010600030101010101" pitchFamily="2" charset="-122"/>
      <p:regular r:id="rId31"/>
    </p:embeddedFont>
    <p:embeddedFont>
      <p:font typeface="等线 Light" panose="02010600030101010101" charset="0"/>
      <p:regular r:id="rId32"/>
    </p:embeddedFont>
    <p:embeddedFont>
      <p:font typeface="方正黑体简体" panose="02000000000000000000"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showPr>
  <p:clrMru>
    <a:srgbClr val="5E9AC3"/>
    <a:srgbClr val="A5A5D1"/>
    <a:srgbClr val="848597"/>
    <a:srgbClr val="F2F2F2"/>
    <a:srgbClr val="F9D27D"/>
    <a:srgbClr val="F46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1" d="100"/>
          <a:sy n="91" d="100"/>
        </p:scale>
        <p:origin x="808" y="68"/>
      </p:cViewPr>
      <p:guideLst>
        <p:guide orient="horz" pos="2227"/>
        <p:guide pos="37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4"/>
                <c:pt idx="0">
                  <c:v>行政许可</c:v>
                </c:pt>
                <c:pt idx="1">
                  <c:v>行政处罚</c:v>
                </c:pt>
              </c:strCache>
            </c:strRef>
          </c:cat>
          <c:val>
            <c:numRef>
              <c:f>Sheet1!$B$2:$B$5</c:f>
              <c:numCache>
                <c:formatCode>General</c:formatCode>
                <c:ptCount val="4"/>
                <c:pt idx="0">
                  <c:v>42</c:v>
                </c:pt>
                <c:pt idx="1">
                  <c:v>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1D728-3BEB-4103-A54B-418DC0E1DD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7298F-7E4A-4E01-8EA0-C36DD54D66F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68196AB-4CF1-4F77-B806-B157E9D67B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15439-E147-403C-BC55-DC4F8792F3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196AB-4CF1-4F77-B806-B157E9D67BD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15439-E147-403C-BC55-DC4F8792F3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196AB-4CF1-4F77-B806-B157E9D67BD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15439-E147-403C-BC55-DC4F8792F3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2.xml"/><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9.xml"/><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tags" Target="../tags/tag8.xml"/><Relationship Id="rId2" Type="http://schemas.microsoft.com/office/2007/relationships/media" Target="../media/media1.mp4"/><Relationship Id="rId1" Type="http://schemas.openxmlformats.org/officeDocument/2006/relationships/video" Target="../media/media1.mp4"/></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rot="19713844">
            <a:off x="8383849" y="4874656"/>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944951">
            <a:off x="554156" y="-5136472"/>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63525" y="295275"/>
            <a:ext cx="431800" cy="4318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855308" y="295317"/>
            <a:ext cx="3096344" cy="368300"/>
          </a:xfrm>
          <a:prstGeom prst="rect">
            <a:avLst/>
          </a:prstGeom>
          <a:noFill/>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济宁市自然资源和规划局</a:t>
            </a:r>
            <a:endParaRPr lang="zh-CN" altLang="en-US" dirty="0">
              <a:solidFill>
                <a:schemeClr val="bg1"/>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1199515" y="2132965"/>
            <a:ext cx="9972675" cy="144526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4400" dirty="0">
                <a:solidFill>
                  <a:srgbClr val="F2F2F2"/>
                </a:solidFill>
                <a:effectLst>
                  <a:outerShdw blurRad="38100" dist="38100" dir="2700000" algn="tl">
                    <a:srgbClr val="000000">
                      <a:alpha val="23000"/>
                    </a:srgbClr>
                  </a:outerShdw>
                </a:effectLst>
                <a:latin typeface="思源黑体 CN Bold" panose="020B0800000000000000" pitchFamily="34" charset="-122"/>
                <a:ea typeface="思源黑体 CN Bold" panose="020B0800000000000000" pitchFamily="34" charset="-122"/>
              </a:rPr>
              <a:t>济宁市自然资源和规划局</a:t>
            </a:r>
            <a:endParaRPr lang="zh-CN" altLang="en-US" sz="4400" dirty="0">
              <a:solidFill>
                <a:srgbClr val="F2F2F2"/>
              </a:solidFill>
              <a:effectLst>
                <a:outerShdw blurRad="38100" dist="38100" dir="2700000" algn="tl">
                  <a:srgbClr val="000000">
                    <a:alpha val="23000"/>
                  </a:srgbClr>
                </a:outerShdw>
              </a:effectLst>
              <a:latin typeface="思源黑体 CN Bold" panose="020B0800000000000000" pitchFamily="34" charset="-122"/>
              <a:ea typeface="思源黑体 CN Bold" panose="020B0800000000000000" pitchFamily="34" charset="-122"/>
            </a:endParaRPr>
          </a:p>
          <a:p>
            <a:pPr algn="ctr"/>
            <a:r>
              <a:rPr lang="zh-CN" altLang="en-US" sz="4400" dirty="0">
                <a:solidFill>
                  <a:srgbClr val="F2F2F2"/>
                </a:solidFill>
                <a:effectLst>
                  <a:outerShdw blurRad="38100" dist="38100" dir="2700000" algn="tl">
                    <a:srgbClr val="000000">
                      <a:alpha val="23000"/>
                    </a:srgbClr>
                  </a:outerShdw>
                </a:effectLst>
                <a:latin typeface="思源黑体 CN Bold" panose="020B0800000000000000" pitchFamily="34" charset="-122"/>
                <a:ea typeface="思源黑体 CN Bold" panose="020B0800000000000000" pitchFamily="34" charset="-122"/>
              </a:rPr>
              <a:t>2022年政府信息公开工作年度报告解读</a:t>
            </a:r>
            <a:endParaRPr lang="zh-CN" altLang="en-US" sz="4400" dirty="0">
              <a:solidFill>
                <a:srgbClr val="F2F2F2"/>
              </a:solidFill>
              <a:effectLst>
                <a:outerShdw blurRad="38100" dist="38100" dir="2700000" algn="tl">
                  <a:srgbClr val="000000">
                    <a:alpha val="23000"/>
                  </a:srgbClr>
                </a:outerShdw>
              </a:effectLst>
              <a:latin typeface="思源黑体 CN Bold" panose="020B0800000000000000" pitchFamily="34" charset="-122"/>
              <a:ea typeface="思源黑体 CN Bold" panose="020B0800000000000000" pitchFamily="34" charset="-122"/>
            </a:endParaRPr>
          </a:p>
        </p:txBody>
      </p:sp>
      <p:sp>
        <p:nvSpPr>
          <p:cNvPr id="17" name="文本框 16"/>
          <p:cNvSpPr txBox="1"/>
          <p:nvPr/>
        </p:nvSpPr>
        <p:spPr>
          <a:xfrm>
            <a:off x="90612" y="4924734"/>
            <a:ext cx="6653460" cy="2646045"/>
          </a:xfrm>
          <a:prstGeom prst="rect">
            <a:avLst/>
          </a:prstGeom>
          <a:noFill/>
        </p:spPr>
        <p:txBody>
          <a:bodyPr wrap="square" rtlCol="0">
            <a:spAutoFit/>
          </a:bodyPr>
          <a:lstStyle/>
          <a:p>
            <a:pPr algn="dist"/>
            <a:r>
              <a:rPr lang="en-US" altLang="zh-CN" sz="16600" dirty="0">
                <a:solidFill>
                  <a:srgbClr val="848597">
                    <a:alpha val="21000"/>
                  </a:srgbClr>
                </a:solidFill>
                <a:latin typeface="思源黑体 CN Bold" panose="020B0800000000000000" pitchFamily="34" charset="-122"/>
                <a:ea typeface="思源黑体 CN Bold" panose="020B0800000000000000" pitchFamily="34" charset="-122"/>
              </a:rPr>
              <a:t>2022</a:t>
            </a:r>
            <a:endParaRPr lang="en-US" altLang="zh-CN" sz="16600" dirty="0">
              <a:solidFill>
                <a:srgbClr val="848597">
                  <a:alpha val="21000"/>
                </a:srgbClr>
              </a:solidFill>
              <a:latin typeface="思源黑体 CN Bold" panose="020B0800000000000000" pitchFamily="34" charset="-122"/>
              <a:ea typeface="思源黑体 CN Bold" panose="020B08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7000">
        <p:random/>
      </p:transition>
    </mc:Choice>
    <mc:Fallback>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2000" fill="hold">
                                          <p:stCondLst>
                                            <p:cond delay="0"/>
                                          </p:stCondLst>
                                        </p:cTn>
                                        <p:tgtEl>
                                          <p:spTgt spid="11"/>
                                        </p:tgtEl>
                                        <p:attrNameLst>
                                          <p:attrName>style.visibility</p:attrName>
                                        </p:attrNameLst>
                                      </p:cBhvr>
                                      <p:to>
                                        <p:strVal val="visible"/>
                                      </p:to>
                                    </p:set>
                                    <p:animEffect transition="in" filter="barn(outVertic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2000" fill="hold">
                                          <p:stCondLst>
                                            <p:cond delay="0"/>
                                          </p:stCondLst>
                                        </p:cTn>
                                        <p:tgtEl>
                                          <p:spTgt spid="12"/>
                                        </p:tgtEl>
                                        <p:attrNameLst>
                                          <p:attrName>style.visibility</p:attrName>
                                        </p:attrNameLst>
                                      </p:cBhvr>
                                      <p:to>
                                        <p:strVal val="visible"/>
                                      </p:to>
                                    </p:set>
                                    <p:animEffect transition="in" filter="wipe(dow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ldLvl="0" animBg="1"/>
      <p:bldP spid="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8822406">
            <a:off x="934892" y="-4588186"/>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8988788">
            <a:off x="8999684"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8988788">
            <a:off x="-895768"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2840819" y="1832746"/>
            <a:ext cx="6510362" cy="2153384"/>
            <a:chOff x="2840819" y="1356042"/>
            <a:chExt cx="6510362" cy="2153384"/>
          </a:xfrm>
        </p:grpSpPr>
        <p:sp>
          <p:nvSpPr>
            <p:cNvPr id="10" name="文本框 9"/>
            <p:cNvSpPr txBox="1"/>
            <p:nvPr/>
          </p:nvSpPr>
          <p:spPr>
            <a:xfrm>
              <a:off x="3503712" y="1356042"/>
              <a:ext cx="5184576" cy="1322070"/>
            </a:xfrm>
            <a:prstGeom prst="rect">
              <a:avLst/>
            </a:prstGeom>
            <a:noFill/>
          </p:spPr>
          <p:txBody>
            <a:bodyPr wrap="square" rtlCol="0">
              <a:spAutoFit/>
            </a:bodyPr>
            <a:lstStyle/>
            <a:p>
              <a:pPr algn="dist"/>
              <a:r>
                <a:rPr lang="en-US" altLang="zh-CN"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rPr>
                <a:t>PART 02</a:t>
              </a:r>
              <a:endParaRPr lang="zh-CN" altLang="en-US"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2840819" y="2679481"/>
              <a:ext cx="6510362" cy="829945"/>
            </a:xfrm>
            <a:prstGeom prst="rect">
              <a:avLst/>
            </a:prstGeom>
            <a:noFill/>
          </p:spPr>
          <p:txBody>
            <a:bodyPr wrap="square">
              <a:spAutoFit/>
            </a:bodyPr>
            <a:lstStyle/>
            <a:p>
              <a:pPr algn="ctr"/>
              <a:r>
                <a:rPr lang="zh-CN" altLang="en-US" sz="4800" dirty="0">
                  <a:solidFill>
                    <a:schemeClr val="bg1"/>
                  </a:solidFill>
                  <a:effectLst>
                    <a:outerShdw blurRad="63500" algn="ctr" rotWithShape="0">
                      <a:prstClr val="black">
                        <a:alpha val="25000"/>
                      </a:prstClr>
                    </a:outerShdw>
                  </a:effectLst>
                  <a:latin typeface="阿里巴巴普惠体 R" panose="00020600040101010101" charset="-122"/>
                  <a:ea typeface="阿里巴巴普惠体 R" panose="00020600040101010101" charset="-122"/>
                </a:rPr>
                <a:t>主动公开政府信息情况</a:t>
              </a:r>
              <a:endParaRPr lang="zh-CN" altLang="en-US" sz="4800" dirty="0">
                <a:solidFill>
                  <a:schemeClr val="bg1"/>
                </a:solidFill>
                <a:effectLst>
                  <a:outerShdw blurRad="63500" algn="ctr" rotWithShape="0">
                    <a:prstClr val="black">
                      <a:alpha val="25000"/>
                    </a:prstClr>
                  </a:outerShdw>
                </a:effectLst>
                <a:latin typeface="阿里巴巴普惠体 R" panose="00020600040101010101" charset="-122"/>
                <a:ea typeface="阿里巴巴普惠体 R" panose="00020600040101010101"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500" advTm="2000">
        <p:push dir="u"/>
      </p:transition>
    </mc:Choice>
    <mc:Fallback>
      <p:transition advTm="2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2000"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000"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000"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rot="18988788">
            <a:off x="9249476" y="459504"/>
            <a:ext cx="6179945" cy="6179945"/>
          </a:xfrm>
          <a:prstGeom prst="roundRect">
            <a:avLst>
              <a:gd name="adj" fmla="val 29587"/>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0">
            <a:off x="328295" y="253365"/>
            <a:ext cx="661035" cy="661035"/>
            <a:chOff x="328179" y="253469"/>
            <a:chExt cx="661279" cy="661279"/>
          </a:xfrm>
          <a:solidFill>
            <a:srgbClr val="5E9AC3"/>
          </a:solidFill>
        </p:grpSpPr>
        <p:sp>
          <p:nvSpPr>
            <p:cNvPr id="71" name="矩形: 圆角 1"/>
            <p:cNvSpPr/>
            <p:nvPr/>
          </p:nvSpPr>
          <p:spPr>
            <a:xfrm rot="18822406">
              <a:off x="328179" y="253469"/>
              <a:ext cx="661279" cy="661279"/>
            </a:xfrm>
            <a:prstGeom prst="roundRect">
              <a:avLst>
                <a:gd name="adj" fmla="val 24086"/>
              </a:avLst>
            </a:prstGeom>
            <a:grp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ffectLst>
                  <a:outerShdw blurRad="38100" dist="38100" dir="2700000" algn="tl">
                    <a:srgbClr val="000000">
                      <a:alpha val="43137"/>
                    </a:srgbClr>
                  </a:outerShdw>
                </a:effectLst>
              </a:endParaRPr>
            </a:p>
          </p:txBody>
        </p:sp>
        <p:sp>
          <p:nvSpPr>
            <p:cNvPr id="72" name="文本框 71"/>
            <p:cNvSpPr txBox="1"/>
            <p:nvPr/>
          </p:nvSpPr>
          <p:spPr>
            <a:xfrm>
              <a:off x="334782" y="322498"/>
              <a:ext cx="648072" cy="522163"/>
            </a:xfrm>
            <a:prstGeom prst="rect">
              <a:avLst/>
            </a:prstGeom>
            <a:noFill/>
            <a:extLst>
              <a:ext uri="{909E8E84-426E-40DD-AFC4-6F175D3DCCD1}">
                <a14:hiddenFill xmlns:a14="http://schemas.microsoft.com/office/drawing/2010/main">
                  <a:grpFill/>
                </a14:hiddenFill>
              </a:ext>
            </a:extLst>
          </p:spPr>
          <p:txBody>
            <a:bodyPr wrap="square" rtlCol="0">
              <a:spAutoFit/>
            </a:bodyPr>
            <a:p>
              <a:pPr algn="ctr"/>
              <a:r>
                <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二</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grpSp>
      <p:sp>
        <p:nvSpPr>
          <p:cNvPr id="73" name="文本框 72"/>
          <p:cNvSpPr txBox="1"/>
          <p:nvPr/>
        </p:nvSpPr>
        <p:spPr>
          <a:xfrm>
            <a:off x="1126230" y="404790"/>
            <a:ext cx="6844030" cy="368300"/>
          </a:xfrm>
          <a:prstGeom prst="rect">
            <a:avLst/>
          </a:prstGeom>
          <a:noFill/>
        </p:spPr>
        <p:txBody>
          <a:bodyPr wrap="square" rtlCol="0">
            <a:spAutoFit/>
          </a:bodyPr>
          <a:p>
            <a:pPr algn="l"/>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rPr>
              <a:t>主动公开政府信息情况</a:t>
            </a:r>
            <a:endPar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2" name="文本框 1"/>
          <p:cNvSpPr txBox="1"/>
          <p:nvPr/>
        </p:nvSpPr>
        <p:spPr>
          <a:xfrm>
            <a:off x="982980" y="1196340"/>
            <a:ext cx="8248650" cy="368300"/>
          </a:xfrm>
          <a:prstGeom prst="rect">
            <a:avLst/>
          </a:prstGeom>
          <a:noFill/>
        </p:spPr>
        <p:txBody>
          <a:bodyPr wrap="square" rtlCol="0">
            <a:spAutoFit/>
          </a:bodyPr>
          <a:p>
            <a:r>
              <a:rPr lang="zh-CN" altLang="en-US"/>
              <a:t>济宁市自然资源和规划局2022年度处理行政许可决定42件，行政处罚决定8件。</a:t>
            </a:r>
            <a:endParaRPr lang="zh-CN" altLang="en-US"/>
          </a:p>
        </p:txBody>
      </p:sp>
      <p:graphicFrame>
        <p:nvGraphicFramePr>
          <p:cNvPr id="3" name="图表 2"/>
          <p:cNvGraphicFramePr/>
          <p:nvPr/>
        </p:nvGraphicFramePr>
        <p:xfrm>
          <a:off x="1559560" y="1628775"/>
          <a:ext cx="6350000" cy="4762500"/>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3863340" y="4725035"/>
            <a:ext cx="3536315" cy="337185"/>
          </a:xfrm>
          <a:prstGeom prst="rect">
            <a:avLst/>
          </a:prstGeom>
          <a:noFill/>
        </p:spPr>
        <p:txBody>
          <a:bodyPr wrap="square" rtlCol="0">
            <a:spAutoFit/>
          </a:bodyPr>
          <a:p>
            <a:r>
              <a:rPr lang="zh-CN" altLang="en-US" sz="1600">
                <a:solidFill>
                  <a:schemeClr val="bg1"/>
                </a:solidFill>
                <a:latin typeface="阿里巴巴普惠体 R" panose="00020600040101010101" charset="-122"/>
                <a:ea typeface="阿里巴巴普惠体 R" panose="00020600040101010101" charset="-122"/>
              </a:rPr>
              <a:t>行政许可决定</a:t>
            </a:r>
            <a:r>
              <a:rPr lang="en-US" altLang="zh-CN" sz="1600">
                <a:solidFill>
                  <a:schemeClr val="bg1"/>
                </a:solidFill>
                <a:latin typeface="阿里巴巴普惠体 R" panose="00020600040101010101" charset="-122"/>
                <a:ea typeface="阿里巴巴普惠体 R" panose="00020600040101010101" charset="-122"/>
              </a:rPr>
              <a:t>42</a:t>
            </a:r>
            <a:r>
              <a:rPr lang="zh-CN" altLang="en-US" sz="1600">
                <a:solidFill>
                  <a:schemeClr val="bg1"/>
                </a:solidFill>
                <a:latin typeface="阿里巴巴普惠体 R" panose="00020600040101010101" charset="-122"/>
                <a:ea typeface="阿里巴巴普惠体 R" panose="00020600040101010101" charset="-122"/>
              </a:rPr>
              <a:t>件</a:t>
            </a:r>
            <a:endParaRPr lang="zh-CN" altLang="en-US" sz="1600">
              <a:solidFill>
                <a:schemeClr val="bg1"/>
              </a:solidFill>
              <a:latin typeface="阿里巴巴普惠体 R" panose="00020600040101010101" charset="-122"/>
              <a:ea typeface="阿里巴巴普惠体 R" panose="00020600040101010101" charset="-122"/>
            </a:endParaRPr>
          </a:p>
        </p:txBody>
      </p:sp>
      <p:sp>
        <p:nvSpPr>
          <p:cNvPr id="5" name="文本框 4"/>
          <p:cNvSpPr txBox="1"/>
          <p:nvPr/>
        </p:nvSpPr>
        <p:spPr>
          <a:xfrm rot="3660000">
            <a:off x="2956560" y="3448685"/>
            <a:ext cx="3536315" cy="337185"/>
          </a:xfrm>
          <a:prstGeom prst="rect">
            <a:avLst/>
          </a:prstGeom>
          <a:noFill/>
        </p:spPr>
        <p:txBody>
          <a:bodyPr wrap="square" rtlCol="0">
            <a:spAutoFit/>
          </a:bodyPr>
          <a:p>
            <a:r>
              <a:rPr lang="zh-CN" altLang="en-US" sz="1600">
                <a:solidFill>
                  <a:schemeClr val="bg1"/>
                </a:solidFill>
                <a:latin typeface="阿里巴巴普惠体 R" panose="00020600040101010101" charset="-122"/>
                <a:ea typeface="阿里巴巴普惠体 R" panose="00020600040101010101" charset="-122"/>
              </a:rPr>
              <a:t>行政处罚决定</a:t>
            </a:r>
            <a:r>
              <a:rPr lang="en-US" altLang="zh-CN" sz="1600">
                <a:solidFill>
                  <a:schemeClr val="bg1"/>
                </a:solidFill>
                <a:latin typeface="阿里巴巴普惠体 R" panose="00020600040101010101" charset="-122"/>
                <a:ea typeface="阿里巴巴普惠体 R" panose="00020600040101010101" charset="-122"/>
              </a:rPr>
              <a:t>8</a:t>
            </a:r>
            <a:r>
              <a:rPr lang="zh-CN" altLang="en-US" sz="1600">
                <a:solidFill>
                  <a:schemeClr val="bg1"/>
                </a:solidFill>
                <a:latin typeface="阿里巴巴普惠体 R" panose="00020600040101010101" charset="-122"/>
                <a:ea typeface="阿里巴巴普惠体 R" panose="00020600040101010101" charset="-122"/>
              </a:rPr>
              <a:t>件</a:t>
            </a:r>
            <a:endParaRPr lang="zh-CN" altLang="en-US" sz="1600">
              <a:solidFill>
                <a:schemeClr val="bg1"/>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9000">
        <p:random/>
      </p:transition>
    </mc:Choice>
    <mc:Fallback>
      <p:transition spd="slow" advTm="9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2000"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9"/>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diamond(in)">
                                      <p:cBhvr>
                                        <p:cTn id="14" dur="2000"/>
                                        <p:tgtEl>
                                          <p:spTgt spid="70"/>
                                        </p:tgtEl>
                                      </p:cBhvr>
                                    </p:animEffect>
                                  </p:childTnLst>
                                </p:cTn>
                              </p:par>
                            </p:childTnLst>
                          </p:cTn>
                        </p:par>
                        <p:par>
                          <p:cTn id="15" fill="hold">
                            <p:stCondLst>
                              <p:cond delay="4000"/>
                            </p:stCondLst>
                            <p:childTnLst>
                              <p:par>
                                <p:cTn id="16" presetID="8" presetClass="entr" presetSubtype="16"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diamond(in)">
                                      <p:cBhvr>
                                        <p:cTn id="18" dur="2000"/>
                                        <p:tgtEl>
                                          <p:spTgt spid="73"/>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2000" fill="hold">
                                          <p:stCondLst>
                                            <p:cond delay="0"/>
                                          </p:stCondLst>
                                        </p:cTn>
                                        <p:tgtEl>
                                          <p:spTgt spid="2"/>
                                        </p:tgtEl>
                                        <p:attrNameLst>
                                          <p:attrName>style.visibility</p:attrName>
                                        </p:attrNameLst>
                                      </p:cBhvr>
                                      <p:to>
                                        <p:strVal val="visible"/>
                                      </p:to>
                                    </p:set>
                                    <p:animEffect transition="in" filter="barn(inVertical)">
                                      <p:cBhvr>
                                        <p:cTn id="22" dur="2000"/>
                                        <p:tgtEl>
                                          <p:spTgt spid="2"/>
                                        </p:tgtEl>
                                      </p:cBhvr>
                                    </p:animEffect>
                                  </p:childTnLst>
                                </p:cTn>
                              </p:par>
                            </p:childTnLst>
                          </p:cTn>
                        </p:par>
                        <p:par>
                          <p:cTn id="23" fill="hold">
                            <p:stCondLst>
                              <p:cond delay="8000"/>
                            </p:stCondLst>
                            <p:childTnLst>
                              <p:par>
                                <p:cTn id="24" presetID="2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par>
                          <p:cTn id="27" fill="hold">
                            <p:stCondLst>
                              <p:cond delay="8500"/>
                            </p:stCondLst>
                            <p:childTnLst>
                              <p:par>
                                <p:cTn id="28" presetID="17" presetClass="entr" presetSubtype="10" fill="hold" grpId="0" nodeType="afterEffect">
                                  <p:stCondLst>
                                    <p:cond delay="0"/>
                                  </p:stCondLst>
                                  <p:childTnLst>
                                    <p:set>
                                      <p:cBhvr>
                                        <p:cTn id="29" dur="2000"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ppt_w</p:attrName>
                                        </p:attrNameLst>
                                      </p:cBhvr>
                                      <p:tavLst>
                                        <p:tav tm="0">
                                          <p:val>
                                            <p:fltVal val="0"/>
                                          </p:val>
                                        </p:tav>
                                        <p:tav tm="100000">
                                          <p:val>
                                            <p:strVal val="#ppt_w"/>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childTnLst>
                                </p:cTn>
                              </p:par>
                            </p:childTnLst>
                          </p:cTn>
                        </p:par>
                        <p:par>
                          <p:cTn id="32" fill="hold">
                            <p:stCondLst>
                              <p:cond delay="10500"/>
                            </p:stCondLst>
                            <p:childTnLst>
                              <p:par>
                                <p:cTn id="33" presetID="17" presetClass="entr" presetSubtype="10" fill="hold" grpId="0" nodeType="afterEffect">
                                  <p:stCondLst>
                                    <p:cond delay="0"/>
                                  </p:stCondLst>
                                  <p:childTnLst>
                                    <p:set>
                                      <p:cBhvr>
                                        <p:cTn id="34" dur="2000" fill="hold">
                                          <p:stCondLst>
                                            <p:cond delay="0"/>
                                          </p:stCondLst>
                                        </p:cTn>
                                        <p:tgtEl>
                                          <p:spTgt spid="4"/>
                                        </p:tgtEl>
                                        <p:attrNameLst>
                                          <p:attrName>style.visibility</p:attrName>
                                        </p:attrNameLst>
                                      </p:cBhvr>
                                      <p:to>
                                        <p:strVal val="visible"/>
                                      </p:to>
                                    </p:set>
                                    <p:anim calcmode="lin" valueType="num">
                                      <p:cBhvr>
                                        <p:cTn id="35" dur="2000" fill="hold"/>
                                        <p:tgtEl>
                                          <p:spTgt spid="4"/>
                                        </p:tgtEl>
                                        <p:attrNameLst>
                                          <p:attrName>ppt_w</p:attrName>
                                        </p:attrNameLst>
                                      </p:cBhvr>
                                      <p:tavLst>
                                        <p:tav tm="0">
                                          <p:val>
                                            <p:fltVal val="0"/>
                                          </p:val>
                                        </p:tav>
                                        <p:tav tm="100000">
                                          <p:val>
                                            <p:strVal val="#ppt_w"/>
                                          </p:val>
                                        </p:tav>
                                      </p:tavLst>
                                    </p:anim>
                                    <p:anim calcmode="lin" valueType="num">
                                      <p:cBhvr>
                                        <p:cTn id="3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9" grpId="0" animBg="1"/>
      <p:bldP spid="2" grpId="0"/>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8822406">
            <a:off x="934892" y="-4588186"/>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8988788">
            <a:off x="8999684"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8988788">
            <a:off x="-895768"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2840819" y="1832746"/>
            <a:ext cx="6510362" cy="1907004"/>
            <a:chOff x="2840819" y="1356042"/>
            <a:chExt cx="6510362" cy="1907004"/>
          </a:xfrm>
        </p:grpSpPr>
        <p:sp>
          <p:nvSpPr>
            <p:cNvPr id="10" name="文本框 9"/>
            <p:cNvSpPr txBox="1"/>
            <p:nvPr/>
          </p:nvSpPr>
          <p:spPr>
            <a:xfrm>
              <a:off x="3503712" y="1356042"/>
              <a:ext cx="5184576" cy="1322070"/>
            </a:xfrm>
            <a:prstGeom prst="rect">
              <a:avLst/>
            </a:prstGeom>
            <a:noFill/>
          </p:spPr>
          <p:txBody>
            <a:bodyPr wrap="square" rtlCol="0">
              <a:spAutoFit/>
            </a:bodyPr>
            <a:lstStyle/>
            <a:p>
              <a:pPr algn="dist"/>
              <a:r>
                <a:rPr lang="en-US" altLang="zh-CN"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rPr>
                <a:t>PART 03</a:t>
              </a:r>
              <a:endParaRPr lang="zh-CN" altLang="en-US"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2840819" y="2679481"/>
              <a:ext cx="6510362" cy="583565"/>
            </a:xfrm>
            <a:prstGeom prst="rect">
              <a:avLst/>
            </a:prstGeom>
            <a:noFill/>
          </p:spPr>
          <p:txBody>
            <a:bodyPr wrap="square">
              <a:spAutoFit/>
            </a:bodyPr>
            <a:lstStyle/>
            <a:p>
              <a:pPr algn="l"/>
              <a:r>
                <a:rPr lang="zh-CN" altLang="en-US" sz="3200" dirty="0">
                  <a:solidFill>
                    <a:schemeClr val="bg1"/>
                  </a:solidFill>
                  <a:latin typeface="思源黑体 CN Medium" panose="020B0600000000000000" pitchFamily="34" charset="-122"/>
                  <a:ea typeface="思源黑体 CN Medium" panose="020B0600000000000000" pitchFamily="34" charset="-122"/>
                  <a:sym typeface="+mn-ea"/>
                </a:rPr>
                <a:t>收到和处理政府信息公开申请情况</a:t>
              </a:r>
              <a:endParaRPr lang="zh-CN" altLang="en-US" sz="3200" dirty="0">
                <a:solidFill>
                  <a:schemeClr val="bg1"/>
                </a:solidFill>
                <a:effectLst>
                  <a:outerShdw blurRad="63500" algn="ctr" rotWithShape="0">
                    <a:prstClr val="black">
                      <a:alpha val="25000"/>
                    </a:prstClr>
                  </a:outerShdw>
                </a:effectLst>
                <a:latin typeface="思源黑体 CN Medium" panose="020B0600000000000000" pitchFamily="34" charset="-122"/>
                <a:ea typeface="思源黑体 CN Medium" panose="020B0600000000000000" pitchFamily="34" charset="-122"/>
                <a:sym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2000"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000"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000"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28179" y="253468"/>
            <a:ext cx="5287645" cy="661279"/>
            <a:chOff x="328179" y="253468"/>
            <a:chExt cx="5287645" cy="661279"/>
          </a:xfrm>
        </p:grpSpPr>
        <p:grpSp>
          <p:nvGrpSpPr>
            <p:cNvPr id="4" name="组合 3"/>
            <p:cNvGrpSpPr/>
            <p:nvPr/>
          </p:nvGrpSpPr>
          <p:grpSpPr>
            <a:xfrm>
              <a:off x="328179" y="253468"/>
              <a:ext cx="661279" cy="661279"/>
              <a:chOff x="328179" y="253469"/>
              <a:chExt cx="661279" cy="661279"/>
            </a:xfrm>
          </p:grpSpPr>
          <p:sp>
            <p:nvSpPr>
              <p:cNvPr id="2" name="矩形: 圆角 1"/>
              <p:cNvSpPr/>
              <p:nvPr/>
            </p:nvSpPr>
            <p:spPr>
              <a:xfrm rot="18822406">
                <a:off x="328179" y="253469"/>
                <a:ext cx="661279" cy="661279"/>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3" name="文本框 2"/>
              <p:cNvSpPr txBox="1"/>
              <p:nvPr/>
            </p:nvSpPr>
            <p:spPr>
              <a:xfrm>
                <a:off x="334782" y="322498"/>
                <a:ext cx="648072" cy="521970"/>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三</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grpSp>
        <p:sp>
          <p:nvSpPr>
            <p:cNvPr id="5" name="文本框 4"/>
            <p:cNvSpPr txBox="1"/>
            <p:nvPr/>
          </p:nvSpPr>
          <p:spPr>
            <a:xfrm>
              <a:off x="1173999" y="385105"/>
              <a:ext cx="4441825" cy="398780"/>
            </a:xfrm>
            <a:prstGeom prst="rect">
              <a:avLst/>
            </a:prstGeom>
            <a:noFill/>
          </p:spPr>
          <p:txBody>
            <a:bodyPr wrap="square" rtlCol="0">
              <a:spAutoFit/>
            </a:bodyPr>
            <a:lstStyle/>
            <a:p>
              <a:pPr algn="l"/>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收到和处理政府信息公开申请情况</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sp>
        <p:nvSpPr>
          <p:cNvPr id="9" name="矩形: 圆角 8"/>
          <p:cNvSpPr/>
          <p:nvPr/>
        </p:nvSpPr>
        <p:spPr>
          <a:xfrm rot="18988788">
            <a:off x="7158421" y="4204099"/>
            <a:ext cx="6179945" cy="6179945"/>
          </a:xfrm>
          <a:prstGeom prst="roundRect">
            <a:avLst>
              <a:gd name="adj" fmla="val 295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19661" y="2061210"/>
            <a:ext cx="6241892" cy="3601280"/>
            <a:chOff x="492683" y="1446077"/>
            <a:chExt cx="6241892" cy="3601280"/>
          </a:xfrm>
        </p:grpSpPr>
        <p:cxnSp>
          <p:nvCxnSpPr>
            <p:cNvPr id="11" name="直接连接符 10"/>
            <p:cNvCxnSpPr/>
            <p:nvPr/>
          </p:nvCxnSpPr>
          <p:spPr>
            <a:xfrm flipH="1">
              <a:off x="1591587" y="1446077"/>
              <a:ext cx="5080" cy="26644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78"/>
            <p:cNvSpPr txBox="1"/>
            <p:nvPr/>
          </p:nvSpPr>
          <p:spPr>
            <a:xfrm>
              <a:off x="651781" y="1844372"/>
              <a:ext cx="944880" cy="275590"/>
            </a:xfrm>
            <a:prstGeom prst="rect">
              <a:avLst/>
            </a:prstGeom>
            <a:noFill/>
          </p:spPr>
          <p:txBody>
            <a:bodyPr wrap="none" rtlCol="0">
              <a:spAutoFit/>
            </a:bodyPr>
            <a:lstStyle/>
            <a:p>
              <a:pPr algn="r"/>
              <a:r>
                <a:rPr lang="zh-CN" altLang="en-US" sz="1200" dirty="0">
                  <a:solidFill>
                    <a:schemeClr val="tx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自然人申请</a:t>
              </a:r>
              <a:endParaRPr lang="zh-CN" altLang="en-US" sz="1200" dirty="0">
                <a:solidFill>
                  <a:schemeClr val="tx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sp>
          <p:nvSpPr>
            <p:cNvPr id="13" name="TextBox 79"/>
            <p:cNvSpPr txBox="1"/>
            <p:nvPr/>
          </p:nvSpPr>
          <p:spPr>
            <a:xfrm>
              <a:off x="492683" y="2609887"/>
              <a:ext cx="1097280" cy="275590"/>
            </a:xfrm>
            <a:prstGeom prst="rect">
              <a:avLst/>
            </a:prstGeom>
            <a:noFill/>
          </p:spPr>
          <p:txBody>
            <a:bodyPr wrap="none" rtlCol="0">
              <a:spAutoFit/>
            </a:bodyPr>
            <a:lstStyle/>
            <a:p>
              <a:pPr algn="r"/>
              <a:r>
                <a:rPr lang="zh-CN" altLang="en-US" sz="1200" dirty="0">
                  <a:solidFill>
                    <a:schemeClr val="tx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商业企业申请</a:t>
              </a:r>
              <a:endParaRPr lang="zh-CN" altLang="en-US" sz="1200" dirty="0">
                <a:solidFill>
                  <a:schemeClr val="tx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sp>
          <p:nvSpPr>
            <p:cNvPr id="14" name="TextBox 80"/>
            <p:cNvSpPr txBox="1"/>
            <p:nvPr/>
          </p:nvSpPr>
          <p:spPr>
            <a:xfrm>
              <a:off x="1108981" y="3370009"/>
              <a:ext cx="487680" cy="275590"/>
            </a:xfrm>
            <a:prstGeom prst="rect">
              <a:avLst/>
            </a:prstGeom>
            <a:noFill/>
          </p:spPr>
          <p:txBody>
            <a:bodyPr wrap="none" rtlCol="0">
              <a:spAutoFit/>
            </a:bodyPr>
            <a:lstStyle/>
            <a:p>
              <a:pPr algn="r"/>
              <a:r>
                <a:rPr lang="zh-CN" altLang="en-US" sz="1200" dirty="0">
                  <a:solidFill>
                    <a:schemeClr val="tx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合计</a:t>
              </a:r>
              <a:endParaRPr lang="zh-CN" altLang="en-US" sz="1200" dirty="0">
                <a:solidFill>
                  <a:schemeClr val="tx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sp>
          <p:nvSpPr>
            <p:cNvPr id="17" name="矩形 16"/>
            <p:cNvSpPr/>
            <p:nvPr/>
          </p:nvSpPr>
          <p:spPr>
            <a:xfrm>
              <a:off x="1612885" y="1835666"/>
              <a:ext cx="4164508" cy="273644"/>
            </a:xfrm>
            <a:prstGeom prst="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19" name="矩形 18"/>
            <p:cNvSpPr/>
            <p:nvPr/>
          </p:nvSpPr>
          <p:spPr>
            <a:xfrm>
              <a:off x="1614093" y="2670959"/>
              <a:ext cx="370205" cy="273685"/>
            </a:xfrm>
            <a:prstGeom prst="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21" name="矩形 20"/>
            <p:cNvSpPr/>
            <p:nvPr/>
          </p:nvSpPr>
          <p:spPr>
            <a:xfrm>
              <a:off x="1596313" y="3368857"/>
              <a:ext cx="4433570" cy="273685"/>
            </a:xfrm>
            <a:prstGeom prst="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25" name="TextBox 91"/>
            <p:cNvSpPr txBox="1"/>
            <p:nvPr/>
          </p:nvSpPr>
          <p:spPr>
            <a:xfrm>
              <a:off x="5851150" y="1802643"/>
              <a:ext cx="605155" cy="337185"/>
            </a:xfrm>
            <a:prstGeom prst="rect">
              <a:avLst/>
            </a:prstGeom>
            <a:noFill/>
          </p:spPr>
          <p:txBody>
            <a:bodyPr wrap="none" rtlCol="0">
              <a:spAutoFit/>
            </a:bodyPr>
            <a:lstStyle/>
            <a:p>
              <a:pPr algn="r"/>
              <a:r>
                <a:rPr lang="en-US" altLang="zh-CN"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60</a:t>
              </a:r>
              <a:r>
                <a:rPr lang="zh-CN"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件</a:t>
              </a:r>
              <a:endParaRPr lang="zh-CN"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30" name="TextBox 96"/>
            <p:cNvSpPr txBox="1"/>
            <p:nvPr/>
          </p:nvSpPr>
          <p:spPr>
            <a:xfrm>
              <a:off x="6128150" y="3339960"/>
              <a:ext cx="606425" cy="337185"/>
            </a:xfrm>
            <a:prstGeom prst="rect">
              <a:avLst/>
            </a:prstGeom>
            <a:noFill/>
          </p:spPr>
          <p:txBody>
            <a:bodyPr wrap="none" rtlCol="0">
              <a:spAutoFit/>
            </a:bodyPr>
            <a:lstStyle/>
            <a:p>
              <a:pPr algn="r"/>
              <a:r>
                <a:rPr lang="en-US" altLang="zh-CN"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64</a:t>
              </a:r>
              <a:r>
                <a:rPr lang="zh-CN"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件</a:t>
              </a:r>
              <a:endParaRPr lang="zh-CN"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31" name="TextBox 97"/>
            <p:cNvSpPr txBox="1"/>
            <p:nvPr/>
          </p:nvSpPr>
          <p:spPr>
            <a:xfrm>
              <a:off x="2095674" y="2642452"/>
              <a:ext cx="497205" cy="337185"/>
            </a:xfrm>
            <a:prstGeom prst="rect">
              <a:avLst/>
            </a:prstGeom>
            <a:noFill/>
          </p:spPr>
          <p:txBody>
            <a:bodyPr wrap="none" rtlCol="0">
              <a:spAutoFit/>
            </a:bodyPr>
            <a:lstStyle/>
            <a:p>
              <a:pPr algn="r"/>
              <a:r>
                <a:rPr lang="en-US" altLang="zh-CN"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4</a:t>
              </a:r>
              <a:r>
                <a:rPr lang="zh-CN"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件</a:t>
              </a:r>
              <a:endParaRPr lang="zh-CN"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grpSp>
          <p:nvGrpSpPr>
            <p:cNvPr id="33" name="组合 32"/>
            <p:cNvGrpSpPr/>
            <p:nvPr/>
          </p:nvGrpSpPr>
          <p:grpSpPr>
            <a:xfrm>
              <a:off x="3104136" y="4801135"/>
              <a:ext cx="1145606" cy="246222"/>
              <a:chOff x="2404211" y="3734621"/>
              <a:chExt cx="904381" cy="194376"/>
            </a:xfrm>
          </p:grpSpPr>
          <p:sp>
            <p:nvSpPr>
              <p:cNvPr id="34" name="矩形 33"/>
              <p:cNvSpPr/>
              <p:nvPr/>
            </p:nvSpPr>
            <p:spPr>
              <a:xfrm>
                <a:off x="2404211" y="3760049"/>
                <a:ext cx="368875" cy="144016"/>
              </a:xfrm>
              <a:prstGeom prst="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35" name="TextBox 101"/>
              <p:cNvSpPr txBox="1"/>
              <p:nvPr/>
            </p:nvSpPr>
            <p:spPr>
              <a:xfrm>
                <a:off x="2859098" y="3734621"/>
                <a:ext cx="449494" cy="194376"/>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000" dirty="0">
                    <a:solidFill>
                      <a:prstClr val="white">
                        <a:lumMod val="65000"/>
                      </a:prst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实际数</a:t>
                </a:r>
                <a:endParaRPr lang="zh-CN" altLang="en-US" sz="1000" dirty="0">
                  <a:solidFill>
                    <a:prstClr val="white">
                      <a:lumMod val="65000"/>
                    </a:prstClr>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grpSp>
      </p:grpSp>
      <p:sp>
        <p:nvSpPr>
          <p:cNvPr id="54" name="文本框 53"/>
          <p:cNvSpPr txBox="1"/>
          <p:nvPr/>
        </p:nvSpPr>
        <p:spPr>
          <a:xfrm>
            <a:off x="6887210" y="1341120"/>
            <a:ext cx="4013200" cy="368300"/>
          </a:xfrm>
          <a:prstGeom prst="rect">
            <a:avLst/>
          </a:prstGeom>
          <a:noFill/>
        </p:spPr>
        <p:txBody>
          <a:bodyPr wrap="square" rtlCol="0">
            <a:spAutoFit/>
          </a:bodyPr>
          <a:p>
            <a:r>
              <a:rPr lang="zh-CN" altLang="en-US">
                <a:solidFill>
                  <a:srgbClr val="5E9AC3"/>
                </a:solidFill>
                <a:latin typeface="阿里巴巴普惠体 R" panose="00020600040101010101" charset="-122"/>
                <a:ea typeface="阿里巴巴普惠体 R" panose="00020600040101010101" charset="-122"/>
              </a:rPr>
              <a:t>本年度办理结果：</a:t>
            </a:r>
            <a:endParaRPr lang="zh-CN" altLang="en-US">
              <a:solidFill>
                <a:srgbClr val="5E9AC3"/>
              </a:solidFill>
              <a:latin typeface="阿里巴巴普惠体 R" panose="00020600040101010101" charset="-122"/>
              <a:ea typeface="阿里巴巴普惠体 R" panose="00020600040101010101" charset="-122"/>
            </a:endParaRPr>
          </a:p>
        </p:txBody>
      </p:sp>
      <p:sp>
        <p:nvSpPr>
          <p:cNvPr id="55" name="文本框 54"/>
          <p:cNvSpPr txBox="1"/>
          <p:nvPr/>
        </p:nvSpPr>
        <p:spPr>
          <a:xfrm>
            <a:off x="1264285" y="1341120"/>
            <a:ext cx="5097145" cy="368300"/>
          </a:xfrm>
          <a:prstGeom prst="rect">
            <a:avLst/>
          </a:prstGeom>
          <a:noFill/>
        </p:spPr>
        <p:txBody>
          <a:bodyPr wrap="square" rtlCol="0">
            <a:spAutoFit/>
          </a:bodyPr>
          <a:p>
            <a:r>
              <a:rPr lang="zh-CN" altLang="en-US">
                <a:solidFill>
                  <a:srgbClr val="5E9AC3"/>
                </a:solidFill>
                <a:latin typeface="阿里巴巴普惠体 R" panose="00020600040101010101" charset="-122"/>
                <a:ea typeface="阿里巴巴普惠体 R" panose="00020600040101010101" charset="-122"/>
                <a:cs typeface="阿里巴巴普惠体 R" panose="00020600040101010101" charset="-122"/>
                <a:sym typeface="+mn-ea"/>
              </a:rPr>
              <a:t>2022年度新收政府信息公开申请64件</a:t>
            </a:r>
            <a:endParaRPr lang="zh-CN" altLang="en-US">
              <a:solidFill>
                <a:srgbClr val="5E9AC3"/>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56" name="圆角矩形 55"/>
          <p:cNvSpPr/>
          <p:nvPr/>
        </p:nvSpPr>
        <p:spPr>
          <a:xfrm>
            <a:off x="6997065" y="2355850"/>
            <a:ext cx="2562225" cy="454025"/>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圆角矩形 56"/>
          <p:cNvSpPr/>
          <p:nvPr/>
        </p:nvSpPr>
        <p:spPr>
          <a:xfrm>
            <a:off x="6960235" y="2322830"/>
            <a:ext cx="4495800" cy="520065"/>
          </a:xfrm>
          <a:prstGeom prst="roundRect">
            <a:avLst/>
          </a:prstGeom>
          <a:noFill/>
          <a:ln>
            <a:solidFill>
              <a:srgbClr val="5E9AC3"/>
            </a:solidFill>
          </a:ln>
          <a:extLst>
            <a:ext uri="{909E8E84-426E-40DD-AFC4-6F175D3DCCD1}">
              <a14:hiddenFill xmlns:a14="http://schemas.microsoft.com/office/drawing/2010/main">
                <a:solidFill>
                  <a:srgbClr val="5E9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圆角矩形 57"/>
          <p:cNvSpPr/>
          <p:nvPr/>
        </p:nvSpPr>
        <p:spPr>
          <a:xfrm>
            <a:off x="6997065" y="3210560"/>
            <a:ext cx="1549400" cy="454025"/>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圆角矩形 58"/>
          <p:cNvSpPr/>
          <p:nvPr/>
        </p:nvSpPr>
        <p:spPr>
          <a:xfrm>
            <a:off x="6960235" y="3177540"/>
            <a:ext cx="4495800" cy="520065"/>
          </a:xfrm>
          <a:prstGeom prst="roundRect">
            <a:avLst/>
          </a:prstGeom>
          <a:noFill/>
          <a:ln>
            <a:solidFill>
              <a:srgbClr val="5E9AC3"/>
            </a:solidFill>
          </a:ln>
          <a:extLst>
            <a:ext uri="{909E8E84-426E-40DD-AFC4-6F175D3DCCD1}">
              <a14:hiddenFill xmlns:a14="http://schemas.microsoft.com/office/drawing/2010/main">
                <a:solidFill>
                  <a:srgbClr val="5E9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圆角矩形 59"/>
          <p:cNvSpPr/>
          <p:nvPr/>
        </p:nvSpPr>
        <p:spPr>
          <a:xfrm>
            <a:off x="6997065" y="4098290"/>
            <a:ext cx="254000" cy="454025"/>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圆角矩形 60"/>
          <p:cNvSpPr/>
          <p:nvPr/>
        </p:nvSpPr>
        <p:spPr>
          <a:xfrm>
            <a:off x="6960235" y="4065270"/>
            <a:ext cx="4495800" cy="520065"/>
          </a:xfrm>
          <a:prstGeom prst="roundRect">
            <a:avLst/>
          </a:prstGeom>
          <a:noFill/>
          <a:ln>
            <a:solidFill>
              <a:srgbClr val="5E9AC3"/>
            </a:solidFill>
          </a:ln>
          <a:extLst>
            <a:ext uri="{909E8E84-426E-40DD-AFC4-6F175D3DCCD1}">
              <a14:hiddenFill xmlns:a14="http://schemas.microsoft.com/office/drawing/2010/main">
                <a:solidFill>
                  <a:srgbClr val="5E9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圆角矩形 61"/>
          <p:cNvSpPr/>
          <p:nvPr/>
        </p:nvSpPr>
        <p:spPr>
          <a:xfrm>
            <a:off x="6997700" y="4923790"/>
            <a:ext cx="1731010" cy="454025"/>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圆角矩形 62"/>
          <p:cNvSpPr/>
          <p:nvPr/>
        </p:nvSpPr>
        <p:spPr>
          <a:xfrm>
            <a:off x="6960870" y="4890770"/>
            <a:ext cx="4495800" cy="520065"/>
          </a:xfrm>
          <a:prstGeom prst="roundRect">
            <a:avLst/>
          </a:prstGeom>
          <a:noFill/>
          <a:ln>
            <a:solidFill>
              <a:srgbClr val="5E9AC3"/>
            </a:solidFill>
          </a:ln>
          <a:extLst>
            <a:ext uri="{909E8E84-426E-40DD-AFC4-6F175D3DCCD1}">
              <a14:hiddenFill xmlns:a14="http://schemas.microsoft.com/office/drawing/2010/main">
                <a:solidFill>
                  <a:srgbClr val="5E9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文本框 63"/>
          <p:cNvSpPr txBox="1"/>
          <p:nvPr/>
        </p:nvSpPr>
        <p:spPr>
          <a:xfrm>
            <a:off x="9697720" y="2408555"/>
            <a:ext cx="1668780" cy="368300"/>
          </a:xfrm>
          <a:prstGeom prst="rect">
            <a:avLst/>
          </a:prstGeom>
          <a:noFill/>
        </p:spPr>
        <p:txBody>
          <a:bodyPr wrap="square" rtlCol="0">
            <a:spAutoFit/>
          </a:bodyPr>
          <a:p>
            <a:r>
              <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予以公开30件</a:t>
            </a:r>
            <a:endPar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65" name="文本框 64"/>
          <p:cNvSpPr txBox="1"/>
          <p:nvPr/>
        </p:nvSpPr>
        <p:spPr>
          <a:xfrm>
            <a:off x="8761095" y="3270250"/>
            <a:ext cx="1668780" cy="368300"/>
          </a:xfrm>
          <a:prstGeom prst="rect">
            <a:avLst/>
          </a:prstGeom>
          <a:noFill/>
        </p:spPr>
        <p:txBody>
          <a:bodyPr wrap="square" rtlCol="0">
            <a:spAutoFit/>
          </a:bodyPr>
          <a:p>
            <a:r>
              <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部分公开</a:t>
            </a:r>
            <a:r>
              <a:rPr lang="en-US" altLang="zh-CN">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16</a:t>
            </a:r>
            <a:r>
              <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件</a:t>
            </a:r>
            <a:endPar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66" name="文本框 65"/>
          <p:cNvSpPr txBox="1"/>
          <p:nvPr/>
        </p:nvSpPr>
        <p:spPr>
          <a:xfrm>
            <a:off x="7443470" y="4131945"/>
            <a:ext cx="1847850" cy="368300"/>
          </a:xfrm>
          <a:prstGeom prst="rect">
            <a:avLst/>
          </a:prstGeom>
          <a:noFill/>
        </p:spPr>
        <p:txBody>
          <a:bodyPr wrap="square" rtlCol="0">
            <a:spAutoFit/>
          </a:bodyPr>
          <a:p>
            <a:r>
              <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不予以公开</a:t>
            </a:r>
            <a:r>
              <a:rPr lang="en-US" altLang="zh-CN">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件</a:t>
            </a:r>
            <a:endPar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67" name="文本框 66"/>
          <p:cNvSpPr txBox="1"/>
          <p:nvPr/>
        </p:nvSpPr>
        <p:spPr>
          <a:xfrm>
            <a:off x="8833485" y="4986020"/>
            <a:ext cx="1668780" cy="368300"/>
          </a:xfrm>
          <a:prstGeom prst="rect">
            <a:avLst/>
          </a:prstGeom>
          <a:noFill/>
        </p:spPr>
        <p:txBody>
          <a:bodyPr wrap="square" rtlCol="0">
            <a:spAutoFit/>
          </a:bodyPr>
          <a:p>
            <a:r>
              <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无法提供</a:t>
            </a:r>
            <a:r>
              <a:rPr lang="en-US" altLang="zh-CN">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17</a:t>
            </a:r>
            <a:r>
              <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rPr>
              <a:t>件</a:t>
            </a:r>
            <a:endParaRPr lang="zh-CN" altLang="en-US">
              <a:solidFill>
                <a:srgbClr val="848597"/>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19000">
        <p:random/>
      </p:transition>
    </mc:Choice>
    <mc:Fallback>
      <p:transition spd="slow" advTm="19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2000" fill="hold">
                                          <p:stCondLst>
                                            <p:cond delay="0"/>
                                          </p:stCondLst>
                                        </p:cTn>
                                        <p:tgtEl>
                                          <p:spTgt spid="55"/>
                                        </p:tgtEl>
                                        <p:attrNameLst>
                                          <p:attrName>style.visibility</p:attrName>
                                        </p:attrNameLst>
                                      </p:cBhvr>
                                      <p:to>
                                        <p:strVal val="visible"/>
                                      </p:to>
                                    </p:set>
                                    <p:animEffect transition="in" filter="strips(downLeft)">
                                      <p:cBhvr>
                                        <p:cTn id="7" dur="2000"/>
                                        <p:tgtEl>
                                          <p:spTgt spid="5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3000" fill="hold">
                                          <p:stCondLst>
                                            <p:cond delay="0"/>
                                          </p:stCondLst>
                                        </p:cTn>
                                        <p:tgtEl>
                                          <p:spTgt spid="10"/>
                                        </p:tgtEl>
                                        <p:attrNameLst>
                                          <p:attrName>style.visibility</p:attrName>
                                        </p:attrNameLst>
                                      </p:cBhvr>
                                      <p:to>
                                        <p:strVal val="visible"/>
                                      </p:to>
                                    </p:set>
                                    <p:animEffect transition="in" filter="wipe(down)">
                                      <p:cBhvr>
                                        <p:cTn id="11" dur="3000"/>
                                        <p:tgtEl>
                                          <p:spTgt spid="10"/>
                                        </p:tgtEl>
                                      </p:cBhvr>
                                    </p:animEffect>
                                  </p:childTnLst>
                                </p:cTn>
                              </p:par>
                            </p:childTnLst>
                          </p:cTn>
                        </p:par>
                        <p:par>
                          <p:cTn id="12" fill="hold">
                            <p:stCondLst>
                              <p:cond delay="5000"/>
                            </p:stCondLst>
                            <p:childTnLst>
                              <p:par>
                                <p:cTn id="13" presetID="8" presetClass="entr" presetSubtype="16"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diamond(in)">
                                      <p:cBhvr>
                                        <p:cTn id="15" dur="2000"/>
                                        <p:tgtEl>
                                          <p:spTgt spid="54"/>
                                        </p:tgtEl>
                                      </p:cBhvr>
                                    </p:animEffect>
                                  </p:childTnLst>
                                </p:cTn>
                              </p:par>
                            </p:childTnLst>
                          </p:cTn>
                        </p:par>
                        <p:par>
                          <p:cTn id="16" fill="hold">
                            <p:stCondLst>
                              <p:cond delay="7000"/>
                            </p:stCondLst>
                            <p:childTnLst>
                              <p:par>
                                <p:cTn id="17" presetID="21" presetClass="entr" presetSubtype="1" fill="hold" grpId="2"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heel(1)">
                                      <p:cBhvr>
                                        <p:cTn id="19" dur="2000"/>
                                        <p:tgtEl>
                                          <p:spTgt spid="57"/>
                                        </p:tgtEl>
                                      </p:cBhvr>
                                    </p:animEffect>
                                  </p:childTnLst>
                                </p:cTn>
                              </p:par>
                            </p:childTnLst>
                          </p:cTn>
                        </p:par>
                        <p:par>
                          <p:cTn id="20" fill="hold">
                            <p:stCondLst>
                              <p:cond delay="9000"/>
                            </p:stCondLst>
                            <p:childTnLst>
                              <p:par>
                                <p:cTn id="21" presetID="21" presetClass="entr" presetSubtype="1" fill="hold" grpId="2"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heel(1)">
                                      <p:cBhvr>
                                        <p:cTn id="23" dur="2000"/>
                                        <p:tgtEl>
                                          <p:spTgt spid="59"/>
                                        </p:tgtEl>
                                      </p:cBhvr>
                                    </p:animEffect>
                                  </p:childTnLst>
                                </p:cTn>
                              </p:par>
                            </p:childTnLst>
                          </p:cTn>
                        </p:par>
                        <p:par>
                          <p:cTn id="24" fill="hold">
                            <p:stCondLst>
                              <p:cond delay="11000"/>
                            </p:stCondLst>
                            <p:childTnLst>
                              <p:par>
                                <p:cTn id="25" presetID="21" presetClass="entr" presetSubtype="1" fill="hold" grpId="2"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2000"/>
                                        <p:tgtEl>
                                          <p:spTgt spid="61"/>
                                        </p:tgtEl>
                                      </p:cBhvr>
                                    </p:animEffect>
                                  </p:childTnLst>
                                </p:cTn>
                              </p:par>
                            </p:childTnLst>
                          </p:cTn>
                        </p:par>
                        <p:par>
                          <p:cTn id="28" fill="hold">
                            <p:stCondLst>
                              <p:cond delay="13000"/>
                            </p:stCondLst>
                            <p:childTnLst>
                              <p:par>
                                <p:cTn id="29" presetID="21" presetClass="entr" presetSubtype="1" fill="hold" grpId="2"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heel(1)">
                                      <p:cBhvr>
                                        <p:cTn id="31" dur="2000"/>
                                        <p:tgtEl>
                                          <p:spTgt spid="63"/>
                                        </p:tgtEl>
                                      </p:cBhvr>
                                    </p:animEffect>
                                  </p:childTnLst>
                                </p:cTn>
                              </p:par>
                            </p:childTnLst>
                          </p:cTn>
                        </p:par>
                        <p:par>
                          <p:cTn id="32" fill="hold">
                            <p:stCondLst>
                              <p:cond delay="15000"/>
                            </p:stCondLst>
                            <p:childTnLst>
                              <p:par>
                                <p:cTn id="33" presetID="22" presetClass="entr" presetSubtype="8" fill="hold" grpId="0" nodeType="afterEffect">
                                  <p:stCondLst>
                                    <p:cond delay="0"/>
                                  </p:stCondLst>
                                  <p:childTnLst>
                                    <p:set>
                                      <p:cBhvr>
                                        <p:cTn id="34" dur="2000" fill="hold">
                                          <p:stCondLst>
                                            <p:cond delay="0"/>
                                          </p:stCondLst>
                                        </p:cTn>
                                        <p:tgtEl>
                                          <p:spTgt spid="56"/>
                                        </p:tgtEl>
                                        <p:attrNameLst>
                                          <p:attrName>style.visibility</p:attrName>
                                        </p:attrNameLst>
                                      </p:cBhvr>
                                      <p:to>
                                        <p:strVal val="visible"/>
                                      </p:to>
                                    </p:set>
                                    <p:animEffect transition="in" filter="wipe(left)">
                                      <p:cBhvr>
                                        <p:cTn id="35" dur="2000"/>
                                        <p:tgtEl>
                                          <p:spTgt spid="56"/>
                                        </p:tgtEl>
                                      </p:cBhvr>
                                    </p:animEffect>
                                  </p:childTnLst>
                                </p:cTn>
                              </p:par>
                            </p:childTnLst>
                          </p:cTn>
                        </p:par>
                        <p:par>
                          <p:cTn id="36" fill="hold">
                            <p:stCondLst>
                              <p:cond delay="17000"/>
                            </p:stCondLst>
                            <p:childTnLst>
                              <p:par>
                                <p:cTn id="37" presetID="22" presetClass="entr" presetSubtype="8" fill="hold" grpId="0" nodeType="afterEffect">
                                  <p:stCondLst>
                                    <p:cond delay="0"/>
                                  </p:stCondLst>
                                  <p:childTnLst>
                                    <p:set>
                                      <p:cBhvr>
                                        <p:cTn id="38" dur="2000" fill="hold">
                                          <p:stCondLst>
                                            <p:cond delay="0"/>
                                          </p:stCondLst>
                                        </p:cTn>
                                        <p:tgtEl>
                                          <p:spTgt spid="58"/>
                                        </p:tgtEl>
                                        <p:attrNameLst>
                                          <p:attrName>style.visibility</p:attrName>
                                        </p:attrNameLst>
                                      </p:cBhvr>
                                      <p:to>
                                        <p:strVal val="visible"/>
                                      </p:to>
                                    </p:set>
                                    <p:animEffect transition="in" filter="wipe(left)">
                                      <p:cBhvr>
                                        <p:cTn id="39" dur="2000"/>
                                        <p:tgtEl>
                                          <p:spTgt spid="58"/>
                                        </p:tgtEl>
                                      </p:cBhvr>
                                    </p:animEffect>
                                  </p:childTnLst>
                                </p:cTn>
                              </p:par>
                            </p:childTnLst>
                          </p:cTn>
                        </p:par>
                        <p:par>
                          <p:cTn id="40" fill="hold">
                            <p:stCondLst>
                              <p:cond delay="19000"/>
                            </p:stCondLst>
                            <p:childTnLst>
                              <p:par>
                                <p:cTn id="41" presetID="22" presetClass="entr" presetSubtype="8"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500"/>
                                        <p:tgtEl>
                                          <p:spTgt spid="60"/>
                                        </p:tgtEl>
                                      </p:cBhvr>
                                    </p:animEffect>
                                  </p:childTnLst>
                                </p:cTn>
                              </p:par>
                            </p:childTnLst>
                          </p:cTn>
                        </p:par>
                        <p:par>
                          <p:cTn id="44" fill="hold">
                            <p:stCondLst>
                              <p:cond delay="19500"/>
                            </p:stCondLst>
                            <p:childTnLst>
                              <p:par>
                                <p:cTn id="45" presetID="22" presetClass="entr" presetSubtype="8" fill="hold" grpId="0" nodeType="afterEffect">
                                  <p:stCondLst>
                                    <p:cond delay="0"/>
                                  </p:stCondLst>
                                  <p:childTnLst>
                                    <p:set>
                                      <p:cBhvr>
                                        <p:cTn id="46" dur="2000" fill="hold">
                                          <p:stCondLst>
                                            <p:cond delay="0"/>
                                          </p:stCondLst>
                                        </p:cTn>
                                        <p:tgtEl>
                                          <p:spTgt spid="62"/>
                                        </p:tgtEl>
                                        <p:attrNameLst>
                                          <p:attrName>style.visibility</p:attrName>
                                        </p:attrNameLst>
                                      </p:cBhvr>
                                      <p:to>
                                        <p:strVal val="visible"/>
                                      </p:to>
                                    </p:set>
                                    <p:animEffect transition="in" filter="wipe(left)">
                                      <p:cBhvr>
                                        <p:cTn id="47" dur="2000"/>
                                        <p:tgtEl>
                                          <p:spTgt spid="62"/>
                                        </p:tgtEl>
                                      </p:cBhvr>
                                    </p:animEffect>
                                  </p:childTnLst>
                                </p:cTn>
                              </p:par>
                            </p:childTnLst>
                          </p:cTn>
                        </p:par>
                        <p:par>
                          <p:cTn id="48" fill="hold">
                            <p:stCondLst>
                              <p:cond delay="21500"/>
                            </p:stCondLst>
                            <p:childTnLst>
                              <p:par>
                                <p:cTn id="49" presetID="2" presetClass="entr" presetSubtype="4" fill="hold" grpId="0" nodeType="afterEffect">
                                  <p:stCondLst>
                                    <p:cond delay="0"/>
                                  </p:stCondLst>
                                  <p:childTnLst>
                                    <p:set>
                                      <p:cBhvr>
                                        <p:cTn id="50" dur="1000" fill="hold">
                                          <p:stCondLst>
                                            <p:cond delay="0"/>
                                          </p:stCondLst>
                                        </p:cTn>
                                        <p:tgtEl>
                                          <p:spTgt spid="64"/>
                                        </p:tgtEl>
                                        <p:attrNameLst>
                                          <p:attrName>style.visibility</p:attrName>
                                        </p:attrNameLst>
                                      </p:cBhvr>
                                      <p:to>
                                        <p:strVal val="visible"/>
                                      </p:to>
                                    </p:set>
                                    <p:anim calcmode="lin" valueType="num">
                                      <p:cBhvr additive="base">
                                        <p:cTn id="51" dur="1000" fill="hold"/>
                                        <p:tgtEl>
                                          <p:spTgt spid="64"/>
                                        </p:tgtEl>
                                        <p:attrNameLst>
                                          <p:attrName>ppt_x</p:attrName>
                                        </p:attrNameLst>
                                      </p:cBhvr>
                                      <p:tavLst>
                                        <p:tav tm="0">
                                          <p:val>
                                            <p:strVal val="#ppt_x"/>
                                          </p:val>
                                        </p:tav>
                                        <p:tav tm="100000">
                                          <p:val>
                                            <p:strVal val="#ppt_x"/>
                                          </p:val>
                                        </p:tav>
                                      </p:tavLst>
                                    </p:anim>
                                    <p:anim calcmode="lin" valueType="num">
                                      <p:cBhvr additive="base">
                                        <p:cTn id="52" dur="1000" fill="hold"/>
                                        <p:tgtEl>
                                          <p:spTgt spid="64"/>
                                        </p:tgtEl>
                                        <p:attrNameLst>
                                          <p:attrName>ppt_y</p:attrName>
                                        </p:attrNameLst>
                                      </p:cBhvr>
                                      <p:tavLst>
                                        <p:tav tm="0">
                                          <p:val>
                                            <p:strVal val="1+#ppt_h/2"/>
                                          </p:val>
                                        </p:tav>
                                        <p:tav tm="100000">
                                          <p:val>
                                            <p:strVal val="#ppt_y"/>
                                          </p:val>
                                        </p:tav>
                                      </p:tavLst>
                                    </p:anim>
                                  </p:childTnLst>
                                </p:cTn>
                              </p:par>
                            </p:childTnLst>
                          </p:cTn>
                        </p:par>
                        <p:par>
                          <p:cTn id="53" fill="hold">
                            <p:stCondLst>
                              <p:cond delay="22500"/>
                            </p:stCondLst>
                            <p:childTnLst>
                              <p:par>
                                <p:cTn id="54" presetID="2" presetClass="entr" presetSubtype="4" fill="hold" grpId="0" nodeType="afterEffect">
                                  <p:stCondLst>
                                    <p:cond delay="0"/>
                                  </p:stCondLst>
                                  <p:childTnLst>
                                    <p:set>
                                      <p:cBhvr>
                                        <p:cTn id="55" dur="1000" fill="hold">
                                          <p:stCondLst>
                                            <p:cond delay="0"/>
                                          </p:stCondLst>
                                        </p:cTn>
                                        <p:tgtEl>
                                          <p:spTgt spid="65"/>
                                        </p:tgtEl>
                                        <p:attrNameLst>
                                          <p:attrName>style.visibility</p:attrName>
                                        </p:attrNameLst>
                                      </p:cBhvr>
                                      <p:to>
                                        <p:strVal val="visible"/>
                                      </p:to>
                                    </p:set>
                                    <p:anim calcmode="lin" valueType="num">
                                      <p:cBhvr additive="base">
                                        <p:cTn id="56" dur="1000" fill="hold"/>
                                        <p:tgtEl>
                                          <p:spTgt spid="65"/>
                                        </p:tgtEl>
                                        <p:attrNameLst>
                                          <p:attrName>ppt_x</p:attrName>
                                        </p:attrNameLst>
                                      </p:cBhvr>
                                      <p:tavLst>
                                        <p:tav tm="0">
                                          <p:val>
                                            <p:strVal val="#ppt_x"/>
                                          </p:val>
                                        </p:tav>
                                        <p:tav tm="100000">
                                          <p:val>
                                            <p:strVal val="#ppt_x"/>
                                          </p:val>
                                        </p:tav>
                                      </p:tavLst>
                                    </p:anim>
                                    <p:anim calcmode="lin" valueType="num">
                                      <p:cBhvr additive="base">
                                        <p:cTn id="57" dur="1000" fill="hold"/>
                                        <p:tgtEl>
                                          <p:spTgt spid="65"/>
                                        </p:tgtEl>
                                        <p:attrNameLst>
                                          <p:attrName>ppt_y</p:attrName>
                                        </p:attrNameLst>
                                      </p:cBhvr>
                                      <p:tavLst>
                                        <p:tav tm="0">
                                          <p:val>
                                            <p:strVal val="1+#ppt_h/2"/>
                                          </p:val>
                                        </p:tav>
                                        <p:tav tm="100000">
                                          <p:val>
                                            <p:strVal val="#ppt_y"/>
                                          </p:val>
                                        </p:tav>
                                      </p:tavLst>
                                    </p:anim>
                                  </p:childTnLst>
                                </p:cTn>
                              </p:par>
                            </p:childTnLst>
                          </p:cTn>
                        </p:par>
                        <p:par>
                          <p:cTn id="58" fill="hold">
                            <p:stCondLst>
                              <p:cond delay="23500"/>
                            </p:stCondLst>
                            <p:childTnLst>
                              <p:par>
                                <p:cTn id="59" presetID="2" presetClass="entr" presetSubtype="4" fill="hold" grpId="0" nodeType="afterEffect">
                                  <p:stCondLst>
                                    <p:cond delay="0"/>
                                  </p:stCondLst>
                                  <p:childTnLst>
                                    <p:set>
                                      <p:cBhvr>
                                        <p:cTn id="60" dur="1000" fill="hold">
                                          <p:stCondLst>
                                            <p:cond delay="0"/>
                                          </p:stCondLst>
                                        </p:cTn>
                                        <p:tgtEl>
                                          <p:spTgt spid="66"/>
                                        </p:tgtEl>
                                        <p:attrNameLst>
                                          <p:attrName>style.visibility</p:attrName>
                                        </p:attrNameLst>
                                      </p:cBhvr>
                                      <p:to>
                                        <p:strVal val="visible"/>
                                      </p:to>
                                    </p:set>
                                    <p:anim calcmode="lin" valueType="num">
                                      <p:cBhvr additive="base">
                                        <p:cTn id="61" dur="1000" fill="hold"/>
                                        <p:tgtEl>
                                          <p:spTgt spid="66"/>
                                        </p:tgtEl>
                                        <p:attrNameLst>
                                          <p:attrName>ppt_x</p:attrName>
                                        </p:attrNameLst>
                                      </p:cBhvr>
                                      <p:tavLst>
                                        <p:tav tm="0">
                                          <p:val>
                                            <p:strVal val="#ppt_x"/>
                                          </p:val>
                                        </p:tav>
                                        <p:tav tm="100000">
                                          <p:val>
                                            <p:strVal val="#ppt_x"/>
                                          </p:val>
                                        </p:tav>
                                      </p:tavLst>
                                    </p:anim>
                                    <p:anim calcmode="lin" valueType="num">
                                      <p:cBhvr additive="base">
                                        <p:cTn id="62" dur="1000" fill="hold"/>
                                        <p:tgtEl>
                                          <p:spTgt spid="66"/>
                                        </p:tgtEl>
                                        <p:attrNameLst>
                                          <p:attrName>ppt_y</p:attrName>
                                        </p:attrNameLst>
                                      </p:cBhvr>
                                      <p:tavLst>
                                        <p:tav tm="0">
                                          <p:val>
                                            <p:strVal val="1+#ppt_h/2"/>
                                          </p:val>
                                        </p:tav>
                                        <p:tav tm="100000">
                                          <p:val>
                                            <p:strVal val="#ppt_y"/>
                                          </p:val>
                                        </p:tav>
                                      </p:tavLst>
                                    </p:anim>
                                  </p:childTnLst>
                                </p:cTn>
                              </p:par>
                            </p:childTnLst>
                          </p:cTn>
                        </p:par>
                        <p:par>
                          <p:cTn id="63" fill="hold">
                            <p:stCondLst>
                              <p:cond delay="24500"/>
                            </p:stCondLst>
                            <p:childTnLst>
                              <p:par>
                                <p:cTn id="64" presetID="2" presetClass="entr" presetSubtype="4" fill="hold" grpId="0" nodeType="afterEffect">
                                  <p:stCondLst>
                                    <p:cond delay="0"/>
                                  </p:stCondLst>
                                  <p:childTnLst>
                                    <p:set>
                                      <p:cBhvr>
                                        <p:cTn id="65" dur="1000" fill="hold">
                                          <p:stCondLst>
                                            <p:cond delay="0"/>
                                          </p:stCondLst>
                                        </p:cTn>
                                        <p:tgtEl>
                                          <p:spTgt spid="67"/>
                                        </p:tgtEl>
                                        <p:attrNameLst>
                                          <p:attrName>style.visibility</p:attrName>
                                        </p:attrNameLst>
                                      </p:cBhvr>
                                      <p:to>
                                        <p:strVal val="visible"/>
                                      </p:to>
                                    </p:set>
                                    <p:anim calcmode="lin" valueType="num">
                                      <p:cBhvr additive="base">
                                        <p:cTn id="66" dur="1000" fill="hold"/>
                                        <p:tgtEl>
                                          <p:spTgt spid="67"/>
                                        </p:tgtEl>
                                        <p:attrNameLst>
                                          <p:attrName>ppt_x</p:attrName>
                                        </p:attrNameLst>
                                      </p:cBhvr>
                                      <p:tavLst>
                                        <p:tav tm="0">
                                          <p:val>
                                            <p:strVal val="#ppt_x"/>
                                          </p:val>
                                        </p:tav>
                                        <p:tav tm="100000">
                                          <p:val>
                                            <p:strVal val="#ppt_x"/>
                                          </p:val>
                                        </p:tav>
                                      </p:tavLst>
                                    </p:anim>
                                    <p:anim calcmode="lin" valueType="num">
                                      <p:cBhvr additive="base">
                                        <p:cTn id="67"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p:bldP spid="59" grpId="1" animBg="1"/>
      <p:bldP spid="61" grpId="1" animBg="1"/>
      <p:bldP spid="63" grpId="1" animBg="1"/>
      <p:bldP spid="55" grpId="0"/>
      <p:bldP spid="54" grpId="0"/>
      <p:bldP spid="57" grpId="2" animBg="1"/>
      <p:bldP spid="59" grpId="2" animBg="1"/>
      <p:bldP spid="61" grpId="2" animBg="1"/>
      <p:bldP spid="63" grpId="2" animBg="1"/>
      <p:bldP spid="56" grpId="0" animBg="1"/>
      <p:bldP spid="58" grpId="0" animBg="1"/>
      <p:bldP spid="60" grpId="0" animBg="1"/>
      <p:bldP spid="62" grpId="0" animBg="1"/>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8822406">
            <a:off x="934892" y="-4588186"/>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8988788">
            <a:off x="8999684"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8988788">
            <a:off x="-895768"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2840819" y="1916566"/>
            <a:ext cx="7150735" cy="1906905"/>
            <a:chOff x="2840819" y="1356042"/>
            <a:chExt cx="7150735" cy="1906905"/>
          </a:xfrm>
        </p:grpSpPr>
        <p:sp>
          <p:nvSpPr>
            <p:cNvPr id="10" name="文本框 9"/>
            <p:cNvSpPr txBox="1"/>
            <p:nvPr/>
          </p:nvSpPr>
          <p:spPr>
            <a:xfrm>
              <a:off x="3503712" y="1356042"/>
              <a:ext cx="5184576" cy="1322070"/>
            </a:xfrm>
            <a:prstGeom prst="rect">
              <a:avLst/>
            </a:prstGeom>
            <a:noFill/>
          </p:spPr>
          <p:txBody>
            <a:bodyPr wrap="square" rtlCol="0">
              <a:spAutoFit/>
            </a:bodyPr>
            <a:lstStyle/>
            <a:p>
              <a:pPr algn="dist"/>
              <a:r>
                <a:rPr lang="en-US" altLang="zh-CN"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rPr>
                <a:t>PART 04</a:t>
              </a:r>
              <a:endParaRPr lang="zh-CN" altLang="en-US"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2840819" y="2679382"/>
              <a:ext cx="7150735" cy="583565"/>
            </a:xfrm>
            <a:prstGeom prst="rect">
              <a:avLst/>
            </a:prstGeom>
            <a:noFill/>
          </p:spPr>
          <p:txBody>
            <a:bodyPr wrap="square">
              <a:spAutoFit/>
            </a:bodyPr>
            <a:lstStyle/>
            <a:p>
              <a:pPr algn="l"/>
              <a:r>
                <a:rPr lang="zh-CN" altLang="en-US" sz="3200" dirty="0">
                  <a:solidFill>
                    <a:schemeClr val="bg1"/>
                  </a:solidFill>
                  <a:latin typeface="思源黑体 CN Medium" panose="020B0600000000000000" pitchFamily="34" charset="-122"/>
                  <a:ea typeface="思源黑体 CN Medium" panose="020B0600000000000000" pitchFamily="34" charset="-122"/>
                  <a:sym typeface="+mn-ea"/>
                </a:rPr>
                <a:t>政府信息公开行政复议、行政诉讼情况</a:t>
              </a:r>
              <a:endParaRPr lang="zh-CN" altLang="en-US" sz="3200" dirty="0">
                <a:solidFill>
                  <a:schemeClr val="bg1"/>
                </a:solidFill>
                <a:latin typeface="思源黑体 CN Medium" panose="020B0600000000000000" pitchFamily="34" charset="-122"/>
                <a:ea typeface="思源黑体 CN Medium" panose="020B0600000000000000" pitchFamily="34" charset="-122"/>
                <a:sym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2000"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000"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000"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0">
            <a:off x="328295" y="253365"/>
            <a:ext cx="661035" cy="661035"/>
            <a:chOff x="328179" y="253469"/>
            <a:chExt cx="661279" cy="661279"/>
          </a:xfrm>
        </p:grpSpPr>
        <p:sp>
          <p:nvSpPr>
            <p:cNvPr id="2" name="矩形: 圆角 1"/>
            <p:cNvSpPr/>
            <p:nvPr/>
          </p:nvSpPr>
          <p:spPr>
            <a:xfrm rot="18822406">
              <a:off x="328179" y="253469"/>
              <a:ext cx="661279" cy="661279"/>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3" name="文本框 2"/>
            <p:cNvSpPr txBox="1"/>
            <p:nvPr/>
          </p:nvSpPr>
          <p:spPr>
            <a:xfrm>
              <a:off x="334782" y="322498"/>
              <a:ext cx="648072" cy="522163"/>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四</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grpSp>
      <p:sp>
        <p:nvSpPr>
          <p:cNvPr id="9" name="矩形: 圆角 8"/>
          <p:cNvSpPr/>
          <p:nvPr/>
        </p:nvSpPr>
        <p:spPr>
          <a:xfrm rot="18988788">
            <a:off x="7518466" y="4734959"/>
            <a:ext cx="6179945" cy="6179945"/>
          </a:xfrm>
          <a:prstGeom prst="roundRect">
            <a:avLst>
              <a:gd name="adj" fmla="val 29587"/>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271270" y="405130"/>
            <a:ext cx="6002020" cy="398780"/>
          </a:xfrm>
          <a:prstGeom prst="rect">
            <a:avLst/>
          </a:prstGeom>
          <a:noFill/>
        </p:spPr>
        <p:txBody>
          <a:bodyPr wrap="square" rtlCol="0">
            <a:spAutoFit/>
          </a:bodyPr>
          <a:p>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政府信息公开行政复议、行政诉讼情况</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aphicFrame>
        <p:nvGraphicFramePr>
          <p:cNvPr id="35" name="表格 34"/>
          <p:cNvGraphicFramePr/>
          <p:nvPr>
            <p:custDataLst>
              <p:tags r:id="rId1"/>
            </p:custDataLst>
          </p:nvPr>
        </p:nvGraphicFramePr>
        <p:xfrm>
          <a:off x="479425" y="2493010"/>
          <a:ext cx="11440160" cy="3446780"/>
        </p:xfrm>
        <a:graphic>
          <a:graphicData uri="http://schemas.openxmlformats.org/drawingml/2006/table">
            <a:tbl>
              <a:tblPr firstRow="1" bandRow="1">
                <a:tableStyleId>{5C22544A-7EE6-4342-B048-85BDC9FD1C3A}</a:tableStyleId>
              </a:tblPr>
              <a:tblGrid>
                <a:gridCol w="715010"/>
                <a:gridCol w="715010"/>
                <a:gridCol w="715010"/>
                <a:gridCol w="715010"/>
                <a:gridCol w="715010"/>
                <a:gridCol w="715010"/>
                <a:gridCol w="715010"/>
                <a:gridCol w="715010"/>
                <a:gridCol w="715010"/>
                <a:gridCol w="715010"/>
                <a:gridCol w="715010"/>
                <a:gridCol w="715010"/>
                <a:gridCol w="715010"/>
                <a:gridCol w="715010"/>
                <a:gridCol w="715010"/>
                <a:gridCol w="715010"/>
              </a:tblGrid>
              <a:tr h="557530">
                <a:tc gridSpan="5">
                  <a:txBody>
                    <a:bodyPr/>
                    <a:p>
                      <a:pPr algn="ctr">
                        <a:buNone/>
                      </a:pPr>
                      <a:r>
                        <a:rPr lang="zh-CN" altLang="en-US"/>
                        <a:t>行政复议</a:t>
                      </a:r>
                      <a:endParaRPr lang="zh-CN" altLang="en-US"/>
                    </a:p>
                  </a:txBody>
                  <a:tcPr>
                    <a:solidFill>
                      <a:srgbClr val="5E9AC3"/>
                    </a:solidFill>
                  </a:tcPr>
                </a:tc>
                <a:tc hMerge="1">
                  <a:tcPr/>
                </a:tc>
                <a:tc hMerge="1">
                  <a:tcPr/>
                </a:tc>
                <a:tc hMerge="1">
                  <a:tcPr/>
                </a:tc>
                <a:tc hMerge="1">
                  <a:tcPr/>
                </a:tc>
                <a:tc gridSpan="11">
                  <a:txBody>
                    <a:bodyPr/>
                    <a:p>
                      <a:pPr algn="ctr">
                        <a:buNone/>
                      </a:pPr>
                      <a:r>
                        <a:rPr lang="zh-CN" altLang="en-US"/>
                        <a:t>行政诉讼</a:t>
                      </a:r>
                      <a:endParaRPr lang="zh-CN" altLang="en-US"/>
                    </a:p>
                  </a:txBody>
                  <a:tcPr>
                    <a:solidFill>
                      <a:srgbClr val="5E9AC3"/>
                    </a:solidFill>
                  </a:tcPr>
                </a:tc>
                <a:tc hMerge="1">
                  <a:tcPr/>
                </a:tc>
                <a:tc hMerge="1">
                  <a:tcPr/>
                </a:tc>
                <a:tc hMerge="1">
                  <a:tcPr/>
                </a:tc>
                <a:tc hMerge="1">
                  <a:tcPr/>
                </a:tc>
                <a:tc hMerge="1">
                  <a:tcPr/>
                </a:tc>
                <a:tc hMerge="1">
                  <a:tcPr/>
                </a:tc>
                <a:tc hMerge="1">
                  <a:tcPr/>
                </a:tc>
                <a:tc hMerge="1">
                  <a:tcPr/>
                </a:tc>
                <a:tc hMerge="1">
                  <a:tcPr/>
                </a:tc>
                <a:tc hMerge="1">
                  <a:tcPr/>
                </a:tc>
              </a:tr>
              <a:tr h="398780">
                <a:tc rowSpan="2">
                  <a:txBody>
                    <a:bodyPr/>
                    <a:p>
                      <a:pPr indent="0" algn="ctr">
                        <a:buNone/>
                      </a:pPr>
                      <a:r>
                        <a:rPr lang="en-US" altLang="zh-CN" sz="1000">
                          <a:latin typeface="方正黑体简体" panose="02000000000000000000" charset="-122"/>
                          <a:ea typeface="方正黑体简体" panose="02000000000000000000" charset="-122"/>
                        </a:rPr>
                        <a:t>结果维持</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rowSpan="2">
                  <a:txBody>
                    <a:bodyPr/>
                    <a:p>
                      <a:pPr indent="0" algn="ctr">
                        <a:buNone/>
                      </a:pPr>
                      <a:r>
                        <a:rPr lang="en-US" altLang="zh-CN" sz="1000">
                          <a:latin typeface="方正黑体简体" panose="02000000000000000000" charset="-122"/>
                          <a:ea typeface="方正黑体简体" panose="02000000000000000000" charset="-122"/>
                        </a:rPr>
                        <a:t>结果纠正</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rowSpan="2">
                  <a:txBody>
                    <a:bodyPr/>
                    <a:p>
                      <a:pPr indent="0" algn="ctr">
                        <a:buNone/>
                      </a:pPr>
                      <a:r>
                        <a:rPr lang="en-US" altLang="zh-CN" sz="1000">
                          <a:latin typeface="方正黑体简体" panose="02000000000000000000" charset="-122"/>
                          <a:ea typeface="方正黑体简体" panose="02000000000000000000" charset="-122"/>
                        </a:rPr>
                        <a:t>其他结果</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rowSpan="2">
                  <a:txBody>
                    <a:bodyPr/>
                    <a:p>
                      <a:pPr indent="0" algn="ctr">
                        <a:buNone/>
                      </a:pPr>
                      <a:r>
                        <a:rPr lang="en-US" altLang="zh-CN" sz="1000">
                          <a:latin typeface="方正黑体简体" panose="02000000000000000000" charset="-122"/>
                          <a:ea typeface="方正黑体简体" panose="02000000000000000000" charset="-122"/>
                        </a:rPr>
                        <a:t>尚未审结</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rowSpan="2">
                  <a:txBody>
                    <a:bodyPr/>
                    <a:p>
                      <a:pPr indent="0" algn="ctr">
                        <a:buNone/>
                      </a:pPr>
                      <a:r>
                        <a:rPr lang="zh-CN" altLang="en-US" sz="1000" b="0">
                          <a:latin typeface="方正黑体简体" panose="02000000000000000000" charset="-122"/>
                          <a:ea typeface="方正黑体简体" panose="02000000000000000000" charset="-122"/>
                          <a:cs typeface="方正黑体简体" panose="02000000000000000000" charset="-122"/>
                        </a:rPr>
                        <a:t>总计</a:t>
                      </a:r>
                      <a:endParaRPr lang="zh-CN"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gridSpan="5">
                  <a:txBody>
                    <a:bodyPr/>
                    <a:p>
                      <a:pPr algn="ctr">
                        <a:buNone/>
                      </a:pPr>
                      <a:r>
                        <a:rPr lang="zh-CN" altLang="en-US"/>
                        <a:t>未经复议直接起诉</a:t>
                      </a:r>
                      <a:endParaRPr lang="zh-CN" altLang="en-US"/>
                    </a:p>
                  </a:txBody>
                  <a:tcPr>
                    <a:solidFill>
                      <a:srgbClr val="F2F2F2"/>
                    </a:solidFill>
                  </a:tcPr>
                </a:tc>
                <a:tc hMerge="1">
                  <a:tcPr/>
                </a:tc>
                <a:tc hMerge="1">
                  <a:tcPr/>
                </a:tc>
                <a:tc hMerge="1">
                  <a:tcPr/>
                </a:tc>
                <a:tc hMerge="1">
                  <a:tcPr/>
                </a:tc>
                <a:tc gridSpan="6">
                  <a:txBody>
                    <a:bodyPr/>
                    <a:p>
                      <a:pPr algn="ctr">
                        <a:buNone/>
                      </a:pPr>
                      <a:r>
                        <a:rPr lang="zh-CN" altLang="en-US"/>
                        <a:t>复议后起诉</a:t>
                      </a:r>
                      <a:endParaRPr lang="zh-CN" altLang="en-US"/>
                    </a:p>
                  </a:txBody>
                  <a:tcPr>
                    <a:solidFill>
                      <a:srgbClr val="F2F2F2"/>
                    </a:solidFill>
                  </a:tcPr>
                </a:tc>
                <a:tc hMerge="1">
                  <a:tcPr/>
                </a:tc>
                <a:tc hMerge="1">
                  <a:tcPr/>
                </a:tc>
                <a:tc hMerge="1">
                  <a:tcPr/>
                </a:tc>
                <a:tc hMerge="1">
                  <a:tcPr/>
                </a:tc>
                <a:tc hMerge="1">
                  <a:tcPr/>
                </a:tc>
              </a:tr>
              <a:tr h="2069465">
                <a:tc vMerge="1">
                  <a:tcPr marL="68580" marR="68580" marT="0" marB="0" vert="horz" anchor="ctr" anchorCtr="0"/>
                </a:tc>
                <a:tc vMerge="1">
                  <a:tcPr marL="68580" marR="68580" marT="0" marB="0" vert="horz" anchor="ctr" anchorCtr="0"/>
                </a:tc>
                <a:tc vMerge="1">
                  <a:tcPr marL="68580" marR="68580" marT="0" marB="0" vert="horz" anchor="ctr" anchorCtr="0"/>
                </a:tc>
                <a:tc vMerge="1">
                  <a:tcPr marL="68580" marR="68580" marT="0" marB="0" vert="horz" anchor="ctr" anchorCtr="0"/>
                </a:tc>
                <a:tc vMerge="1">
                  <a:tcPr marL="68580" marR="68580" marT="0" marB="0" vert="horz" anchor="ctr" anchorCtr="0"/>
                </a:tc>
                <a:tc>
                  <a:txBody>
                    <a:bodyPr/>
                    <a:p>
                      <a:pPr indent="0" algn="ctr">
                        <a:buNone/>
                      </a:pPr>
                      <a:r>
                        <a:rPr lang="en-US" altLang="zh-CN" sz="1000">
                          <a:latin typeface="方正黑体简体" panose="02000000000000000000" charset="-122"/>
                          <a:ea typeface="方正黑体简体" panose="02000000000000000000" charset="-122"/>
                        </a:rPr>
                        <a:t>结果维持</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en-US" altLang="zh-CN" sz="1000">
                          <a:latin typeface="方正黑体简体" panose="02000000000000000000" charset="-122"/>
                          <a:ea typeface="方正黑体简体" panose="02000000000000000000" charset="-122"/>
                        </a:rPr>
                        <a:t>结果纠正</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en-US" altLang="zh-CN" sz="1000">
                          <a:latin typeface="方正黑体简体" panose="02000000000000000000" charset="-122"/>
                          <a:ea typeface="方正黑体简体" panose="02000000000000000000" charset="-122"/>
                        </a:rPr>
                        <a:t>其他结果</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en-US" altLang="zh-CN" sz="1000">
                          <a:latin typeface="方正黑体简体" panose="02000000000000000000" charset="-122"/>
                          <a:ea typeface="方正黑体简体" panose="02000000000000000000" charset="-122"/>
                        </a:rPr>
                        <a:t>尚未审结</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zh-CN" altLang="en-US" sz="1000" b="0">
                          <a:latin typeface="方正黑体简体" panose="02000000000000000000" charset="-122"/>
                          <a:ea typeface="方正黑体简体" panose="02000000000000000000" charset="-122"/>
                          <a:cs typeface="方正黑体简体" panose="02000000000000000000" charset="-122"/>
                        </a:rPr>
                        <a:t>总计</a:t>
                      </a:r>
                      <a:endParaRPr lang="zh-CN"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en-US" altLang="zh-CN" sz="1000">
                          <a:latin typeface="方正黑体简体" panose="02000000000000000000" charset="-122"/>
                          <a:ea typeface="方正黑体简体" panose="02000000000000000000" charset="-122"/>
                        </a:rPr>
                        <a:t>结果维持</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en-US" altLang="zh-CN" sz="1000">
                          <a:latin typeface="方正黑体简体" panose="02000000000000000000" charset="-122"/>
                          <a:ea typeface="方正黑体简体" panose="02000000000000000000" charset="-122"/>
                        </a:rPr>
                        <a:t>结果纠正</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en-US" altLang="zh-CN" sz="1000">
                          <a:latin typeface="方正黑体简体" panose="02000000000000000000" charset="-122"/>
                          <a:ea typeface="方正黑体简体" panose="02000000000000000000" charset="-122"/>
                        </a:rPr>
                        <a:t>其他结果</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en-US" altLang="zh-CN" sz="1000">
                          <a:latin typeface="方正黑体简体" panose="02000000000000000000" charset="-122"/>
                          <a:ea typeface="方正黑体简体" panose="02000000000000000000" charset="-122"/>
                        </a:rPr>
                        <a:t>尚未审结</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zh-CN" altLang="en-US" sz="1000" b="0">
                          <a:latin typeface="方正黑体简体" panose="02000000000000000000" charset="-122"/>
                          <a:ea typeface="方正黑体简体" panose="02000000000000000000" charset="-122"/>
                          <a:cs typeface="方正黑体简体" panose="02000000000000000000" charset="-122"/>
                        </a:rPr>
                        <a:t>总计</a:t>
                      </a:r>
                      <a:endParaRPr lang="zh-CN"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c>
                  <a:txBody>
                    <a:bodyPr/>
                    <a:p>
                      <a:pPr indent="0" algn="ctr">
                        <a:buNone/>
                      </a:pPr>
                      <a:r>
                        <a:rPr lang="en-US" altLang="zh-CN" sz="1000">
                          <a:latin typeface="方正黑体简体" panose="02000000000000000000" charset="-122"/>
                          <a:ea typeface="方正黑体简体" panose="02000000000000000000" charset="-122"/>
                        </a:rPr>
                        <a:t>结果维持</a:t>
                      </a:r>
                      <a:endParaRPr lang="en-US" altLang="en-US" sz="1000" b="0">
                        <a:latin typeface="方正黑体简体" panose="02000000000000000000" charset="-122"/>
                        <a:ea typeface="方正黑体简体" panose="02000000000000000000" charset="-122"/>
                        <a:cs typeface="方正黑体简体" panose="02000000000000000000" charset="-122"/>
                      </a:endParaRPr>
                    </a:p>
                  </a:txBody>
                  <a:tcPr marL="68580" marR="68580" marT="0" marB="0" vert="horz" anchor="ctr" anchorCtr="0">
                    <a:solidFill>
                      <a:srgbClr val="F2F2F2"/>
                    </a:solidFill>
                  </a:tcPr>
                </a:tc>
              </a:tr>
              <a:tr h="421005">
                <a:tc>
                  <a:txBody>
                    <a:bodyPr/>
                    <a:p>
                      <a:pPr algn="ctr">
                        <a:buNone/>
                      </a:pPr>
                      <a:r>
                        <a:rPr lang="en-US" altLang="zh-CN"/>
                        <a:t>0</a:t>
                      </a:r>
                      <a:endParaRPr lang="en-US" altLang="zh-CN"/>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c>
                  <a:txBody>
                    <a:bodyPr/>
                    <a:p>
                      <a:pPr algn="ctr">
                        <a:buNone/>
                      </a:pPr>
                      <a:r>
                        <a:rPr lang="zh-CN" altLang="en-US"/>
                        <a:t>0</a:t>
                      </a:r>
                      <a:endParaRPr lang="zh-CN" altLang="en-US"/>
                    </a:p>
                  </a:txBody>
                  <a:tcPr>
                    <a:solidFill>
                      <a:srgbClr val="F2F2F2"/>
                    </a:solidFill>
                  </a:tcPr>
                </a:tc>
              </a:tr>
            </a:tbl>
          </a:graphicData>
        </a:graphic>
      </p:graphicFrame>
      <p:sp>
        <p:nvSpPr>
          <p:cNvPr id="42" name="文本框 41"/>
          <p:cNvSpPr txBox="1"/>
          <p:nvPr/>
        </p:nvSpPr>
        <p:spPr>
          <a:xfrm>
            <a:off x="1991360" y="1628775"/>
            <a:ext cx="9301480" cy="368300"/>
          </a:xfrm>
          <a:prstGeom prst="rect">
            <a:avLst/>
          </a:prstGeom>
          <a:noFill/>
        </p:spPr>
        <p:txBody>
          <a:bodyPr wrap="square" rtlCol="0">
            <a:spAutoFit/>
          </a:bodyPr>
          <a:p>
            <a:r>
              <a:rPr lang="zh-CN" altLang="en-US"/>
              <a:t>济宁市自然资源和规划局2022年度未收到政府信息公开行政复议、行政诉讼。</a:t>
            </a:r>
            <a:endParaRPr lang="zh-CN" altLang="en-US"/>
          </a:p>
        </p:txBody>
      </p:sp>
      <p:sp>
        <p:nvSpPr>
          <p:cNvPr id="57" name="圆角矩形 56"/>
          <p:cNvSpPr/>
          <p:nvPr/>
        </p:nvSpPr>
        <p:spPr>
          <a:xfrm>
            <a:off x="1919605" y="1552575"/>
            <a:ext cx="7996555" cy="508635"/>
          </a:xfrm>
          <a:prstGeom prst="roundRect">
            <a:avLst/>
          </a:prstGeom>
          <a:noFill/>
          <a:ln>
            <a:solidFill>
              <a:srgbClr val="5E9AC3"/>
            </a:solidFill>
          </a:ln>
          <a:extLst>
            <a:ext uri="{909E8E84-426E-40DD-AFC4-6F175D3DCCD1}">
              <a14:hiddenFill xmlns:a14="http://schemas.microsoft.com/office/drawing/2010/main">
                <a:solidFill>
                  <a:srgbClr val="5E9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矩形 42"/>
          <p:cNvSpPr/>
          <p:nvPr/>
        </p:nvSpPr>
        <p:spPr>
          <a:xfrm>
            <a:off x="479425" y="3062605"/>
            <a:ext cx="11449050" cy="288671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12000">
        <p:random/>
      </p:transition>
    </mc:Choice>
    <mc:Fallback>
      <p:transition spd="slow"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2"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p:bldP spid="57" grpId="2"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8822406">
            <a:off x="934892" y="-4588186"/>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8988788">
            <a:off x="8999684"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8988788">
            <a:off x="-895768"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2639524" y="1916566"/>
            <a:ext cx="7150735" cy="1960245"/>
            <a:chOff x="2639524" y="1356042"/>
            <a:chExt cx="7150735" cy="1960245"/>
          </a:xfrm>
        </p:grpSpPr>
        <p:sp>
          <p:nvSpPr>
            <p:cNvPr id="10" name="文本框 9"/>
            <p:cNvSpPr txBox="1"/>
            <p:nvPr/>
          </p:nvSpPr>
          <p:spPr>
            <a:xfrm>
              <a:off x="3503712" y="1356042"/>
              <a:ext cx="5184576" cy="1322070"/>
            </a:xfrm>
            <a:prstGeom prst="rect">
              <a:avLst/>
            </a:prstGeom>
            <a:noFill/>
          </p:spPr>
          <p:txBody>
            <a:bodyPr wrap="square" rtlCol="0">
              <a:spAutoFit/>
            </a:bodyPr>
            <a:lstStyle/>
            <a:p>
              <a:pPr algn="dist"/>
              <a:r>
                <a:rPr lang="en-US" altLang="zh-CN"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rPr>
                <a:t>PART 05</a:t>
              </a:r>
              <a:endParaRPr lang="zh-CN" altLang="en-US"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2639524" y="2732722"/>
              <a:ext cx="7150735" cy="583565"/>
            </a:xfrm>
            <a:prstGeom prst="rect">
              <a:avLst/>
            </a:prstGeom>
            <a:noFill/>
          </p:spPr>
          <p:txBody>
            <a:bodyPr wrap="square">
              <a:spAutoFit/>
            </a:bodyPr>
            <a:lstStyle/>
            <a:p>
              <a:pPr algn="ctr"/>
              <a:r>
                <a:rPr lang="zh-CN" altLang="en-US" sz="3200" dirty="0">
                  <a:solidFill>
                    <a:schemeClr val="bg1"/>
                  </a:solidFill>
                  <a:latin typeface="思源黑体 CN Medium" panose="020B0600000000000000" pitchFamily="34" charset="-122"/>
                  <a:ea typeface="思源黑体 CN Medium" panose="020B0600000000000000" pitchFamily="34" charset="-122"/>
                  <a:sym typeface="+mn-ea"/>
                </a:rPr>
                <a:t>存在的主要问题及改进情况</a:t>
              </a:r>
              <a:endParaRPr lang="zh-CN" altLang="en-US" sz="3200" dirty="0">
                <a:solidFill>
                  <a:schemeClr val="bg1"/>
                </a:solidFill>
                <a:latin typeface="思源黑体 CN Medium" panose="020B0600000000000000" pitchFamily="34" charset="-122"/>
                <a:ea typeface="思源黑体 CN Medium" panose="020B0600000000000000" pitchFamily="34" charset="-122"/>
                <a:sym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2000"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000"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000"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207895" y="4653280"/>
            <a:ext cx="9802495" cy="2089150"/>
          </a:xfrm>
          <a:prstGeom prst="rect">
            <a:avLst/>
          </a:prstGeom>
          <a:gradFill>
            <a:gsLst>
              <a:gs pos="0">
                <a:schemeClr val="bg1"/>
              </a:gs>
              <a:gs pos="100000">
                <a:schemeClr val="accent1">
                  <a:lumMod val="30000"/>
                  <a:lumOff val="70000"/>
                </a:schemeClr>
              </a:gs>
            </a:gsLst>
            <a:lin ang="101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矩形 39"/>
          <p:cNvSpPr/>
          <p:nvPr/>
        </p:nvSpPr>
        <p:spPr>
          <a:xfrm>
            <a:off x="2207895" y="2925445"/>
            <a:ext cx="9792970" cy="1584325"/>
          </a:xfrm>
          <a:prstGeom prst="rect">
            <a:avLst/>
          </a:prstGeom>
          <a:gradFill>
            <a:gsLst>
              <a:gs pos="0">
                <a:schemeClr val="bg1"/>
              </a:gs>
              <a:gs pos="100000">
                <a:schemeClr val="accent1">
                  <a:lumMod val="30000"/>
                  <a:lumOff val="70000"/>
                </a:schemeClr>
              </a:gs>
            </a:gsLst>
            <a:lin ang="101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2207895" y="1052830"/>
            <a:ext cx="9792970" cy="1584325"/>
          </a:xfrm>
          <a:prstGeom prst="rect">
            <a:avLst/>
          </a:prstGeom>
          <a:gradFill>
            <a:gsLst>
              <a:gs pos="0">
                <a:schemeClr val="bg1"/>
              </a:gs>
              <a:gs pos="100000">
                <a:schemeClr val="accent1">
                  <a:lumMod val="30000"/>
                  <a:lumOff val="70000"/>
                </a:schemeClr>
              </a:gs>
            </a:gsLst>
            <a:lin ang="101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2352040" y="2861310"/>
            <a:ext cx="9127490" cy="1337945"/>
          </a:xfrm>
          <a:prstGeom prst="rect">
            <a:avLst/>
          </a:prstGeom>
        </p:spPr>
        <p:txBody>
          <a:bodyPr wrap="square">
            <a:spAutoFit/>
          </a:bodyPr>
          <a:lstStyle/>
          <a:p>
            <a:pPr>
              <a:lnSpc>
                <a:spcPct val="150000"/>
              </a:lnSpc>
            </a:pPr>
            <a:r>
              <a:rPr lang="en-US" altLang="zh-CN" dirty="0">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	</a:t>
            </a:r>
            <a:r>
              <a:rPr lang="zh-CN" altLang="en-US" dirty="0">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二是利用门户网站的信息公开专栏集中发布应主动公开的信息，进一步优化检索和下载服务功能，提高服务质量和群众满意度；畅通依申请公开受理渠道，规范接收、审核、登记、办理、归档等工作制度，推行全流程网上办理，实现实时查询追溯。</a:t>
            </a:r>
            <a:endParaRPr lang="zh-CN" altLang="en-US" dirty="0">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sp>
        <p:nvSpPr>
          <p:cNvPr id="9" name="矩形: 圆角 8"/>
          <p:cNvSpPr/>
          <p:nvPr/>
        </p:nvSpPr>
        <p:spPr>
          <a:xfrm rot="18988788">
            <a:off x="7518466" y="4734959"/>
            <a:ext cx="6179945" cy="6179945"/>
          </a:xfrm>
          <a:prstGeom prst="roundRect">
            <a:avLst>
              <a:gd name="adj" fmla="val 29587"/>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en-US" altLang="zh-CN"/>
          </a:p>
        </p:txBody>
      </p:sp>
      <p:grpSp>
        <p:nvGrpSpPr>
          <p:cNvPr id="10" name="组合 9"/>
          <p:cNvGrpSpPr/>
          <p:nvPr/>
        </p:nvGrpSpPr>
        <p:grpSpPr>
          <a:xfrm>
            <a:off x="601675" y="1344507"/>
            <a:ext cx="1075520" cy="1075520"/>
            <a:chOff x="745660" y="1508337"/>
            <a:chExt cx="1075520" cy="1075520"/>
          </a:xfrm>
        </p:grpSpPr>
        <p:sp>
          <p:nvSpPr>
            <p:cNvPr id="11" name="椭圆 10"/>
            <p:cNvSpPr/>
            <p:nvPr/>
          </p:nvSpPr>
          <p:spPr>
            <a:xfrm>
              <a:off x="814240" y="1576917"/>
              <a:ext cx="938360" cy="93836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2" name="椭圆 11"/>
            <p:cNvSpPr/>
            <p:nvPr/>
          </p:nvSpPr>
          <p:spPr>
            <a:xfrm>
              <a:off x="745660" y="150833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3" name="Freeform 6"/>
            <p:cNvSpPr>
              <a:spLocks noEditPoints="1"/>
            </p:cNvSpPr>
            <p:nvPr/>
          </p:nvSpPr>
          <p:spPr bwMode="auto">
            <a:xfrm>
              <a:off x="1121495" y="1884172"/>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grpSp>
        <p:nvGrpSpPr>
          <p:cNvPr id="14" name="组合 13"/>
          <p:cNvGrpSpPr/>
          <p:nvPr/>
        </p:nvGrpSpPr>
        <p:grpSpPr>
          <a:xfrm>
            <a:off x="602310" y="3072517"/>
            <a:ext cx="1075520" cy="1075520"/>
            <a:chOff x="745660" y="3076962"/>
            <a:chExt cx="1075520" cy="1075520"/>
          </a:xfrm>
        </p:grpSpPr>
        <p:sp>
          <p:nvSpPr>
            <p:cNvPr id="15" name="椭圆 14"/>
            <p:cNvSpPr/>
            <p:nvPr/>
          </p:nvSpPr>
          <p:spPr>
            <a:xfrm>
              <a:off x="814240" y="3145542"/>
              <a:ext cx="938360" cy="9383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6" name="椭圆 15"/>
            <p:cNvSpPr/>
            <p:nvPr/>
          </p:nvSpPr>
          <p:spPr>
            <a:xfrm>
              <a:off x="745660" y="3076962"/>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7" name="Freeform 52"/>
            <p:cNvSpPr>
              <a:spLocks noEditPoints="1"/>
            </p:cNvSpPr>
            <p:nvPr/>
          </p:nvSpPr>
          <p:spPr bwMode="auto">
            <a:xfrm>
              <a:off x="1121495" y="3478197"/>
              <a:ext cx="323850" cy="273050"/>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grpSp>
        <p:nvGrpSpPr>
          <p:cNvPr id="18" name="组合 17"/>
          <p:cNvGrpSpPr/>
          <p:nvPr/>
        </p:nvGrpSpPr>
        <p:grpSpPr>
          <a:xfrm>
            <a:off x="602310" y="5107867"/>
            <a:ext cx="1075520" cy="1075520"/>
            <a:chOff x="745660" y="4645587"/>
            <a:chExt cx="1075520" cy="1075520"/>
          </a:xfrm>
        </p:grpSpPr>
        <p:sp>
          <p:nvSpPr>
            <p:cNvPr id="19" name="椭圆 18"/>
            <p:cNvSpPr/>
            <p:nvPr/>
          </p:nvSpPr>
          <p:spPr>
            <a:xfrm rot="5400000">
              <a:off x="814240" y="4714167"/>
              <a:ext cx="938360" cy="93836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20" name="椭圆 19"/>
            <p:cNvSpPr/>
            <p:nvPr/>
          </p:nvSpPr>
          <p:spPr>
            <a:xfrm rot="5400000">
              <a:off x="745660" y="464558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21" name="Freeform 58"/>
            <p:cNvSpPr>
              <a:spLocks noEditPoints="1"/>
            </p:cNvSpPr>
            <p:nvPr/>
          </p:nvSpPr>
          <p:spPr bwMode="auto">
            <a:xfrm>
              <a:off x="1152451" y="5044871"/>
              <a:ext cx="261938" cy="323850"/>
            </a:xfrm>
            <a:custGeom>
              <a:avLst/>
              <a:gdLst>
                <a:gd name="T0" fmla="*/ 351 w 827"/>
                <a:gd name="T1" fmla="*/ 4 h 1018"/>
                <a:gd name="T2" fmla="*/ 252 w 827"/>
                <a:gd name="T3" fmla="*/ 32 h 1018"/>
                <a:gd name="T4" fmla="*/ 166 w 827"/>
                <a:gd name="T5" fmla="*/ 83 h 1018"/>
                <a:gd name="T6" fmla="*/ 95 w 827"/>
                <a:gd name="T7" fmla="*/ 150 h 1018"/>
                <a:gd name="T8" fmla="*/ 41 w 827"/>
                <a:gd name="T9" fmla="*/ 234 h 1018"/>
                <a:gd name="T10" fmla="*/ 9 w 827"/>
                <a:gd name="T11" fmla="*/ 330 h 1018"/>
                <a:gd name="T12" fmla="*/ 0 w 827"/>
                <a:gd name="T13" fmla="*/ 413 h 1018"/>
                <a:gd name="T14" fmla="*/ 25 w 827"/>
                <a:gd name="T15" fmla="*/ 574 h 1018"/>
                <a:gd name="T16" fmla="*/ 89 w 827"/>
                <a:gd name="T17" fmla="*/ 712 h 1018"/>
                <a:gd name="T18" fmla="*/ 174 w 827"/>
                <a:gd name="T19" fmla="*/ 826 h 1018"/>
                <a:gd name="T20" fmla="*/ 298 w 827"/>
                <a:gd name="T21" fmla="*/ 943 h 1018"/>
                <a:gd name="T22" fmla="*/ 397 w 827"/>
                <a:gd name="T23" fmla="*/ 1013 h 1018"/>
                <a:gd name="T24" fmla="*/ 429 w 827"/>
                <a:gd name="T25" fmla="*/ 1013 h 1018"/>
                <a:gd name="T26" fmla="*/ 529 w 827"/>
                <a:gd name="T27" fmla="*/ 943 h 1018"/>
                <a:gd name="T28" fmla="*/ 653 w 827"/>
                <a:gd name="T29" fmla="*/ 826 h 1018"/>
                <a:gd name="T30" fmla="*/ 738 w 827"/>
                <a:gd name="T31" fmla="*/ 712 h 1018"/>
                <a:gd name="T32" fmla="*/ 802 w 827"/>
                <a:gd name="T33" fmla="*/ 574 h 1018"/>
                <a:gd name="T34" fmla="*/ 827 w 827"/>
                <a:gd name="T35" fmla="*/ 413 h 1018"/>
                <a:gd name="T36" fmla="*/ 819 w 827"/>
                <a:gd name="T37" fmla="*/ 330 h 1018"/>
                <a:gd name="T38" fmla="*/ 786 w 827"/>
                <a:gd name="T39" fmla="*/ 234 h 1018"/>
                <a:gd name="T40" fmla="*/ 732 w 827"/>
                <a:gd name="T41" fmla="*/ 150 h 1018"/>
                <a:gd name="T42" fmla="*/ 661 w 827"/>
                <a:gd name="T43" fmla="*/ 83 h 1018"/>
                <a:gd name="T44" fmla="*/ 574 w 827"/>
                <a:gd name="T45" fmla="*/ 32 h 1018"/>
                <a:gd name="T46" fmla="*/ 477 w 827"/>
                <a:gd name="T47" fmla="*/ 4 h 1018"/>
                <a:gd name="T48" fmla="*/ 413 w 827"/>
                <a:gd name="T49" fmla="*/ 948 h 1018"/>
                <a:gd name="T50" fmla="*/ 301 w 827"/>
                <a:gd name="T51" fmla="*/ 862 h 1018"/>
                <a:gd name="T52" fmla="*/ 183 w 827"/>
                <a:gd name="T53" fmla="*/ 736 h 1018"/>
                <a:gd name="T54" fmla="*/ 119 w 827"/>
                <a:gd name="T55" fmla="*/ 634 h 1018"/>
                <a:gd name="T56" fmla="*/ 75 w 827"/>
                <a:gd name="T57" fmla="*/ 517 h 1018"/>
                <a:gd name="T58" fmla="*/ 63 w 827"/>
                <a:gd name="T59" fmla="*/ 413 h 1018"/>
                <a:gd name="T60" fmla="*/ 74 w 827"/>
                <a:gd name="T61" fmla="*/ 326 h 1018"/>
                <a:gd name="T62" fmla="*/ 105 w 827"/>
                <a:gd name="T63" fmla="*/ 247 h 1018"/>
                <a:gd name="T64" fmla="*/ 155 w 827"/>
                <a:gd name="T65" fmla="*/ 178 h 1018"/>
                <a:gd name="T66" fmla="*/ 218 w 827"/>
                <a:gd name="T67" fmla="*/ 123 h 1018"/>
                <a:gd name="T68" fmla="*/ 293 w 827"/>
                <a:gd name="T69" fmla="*/ 85 h 1018"/>
                <a:gd name="T70" fmla="*/ 378 w 827"/>
                <a:gd name="T71" fmla="*/ 65 h 1018"/>
                <a:gd name="T72" fmla="*/ 449 w 827"/>
                <a:gd name="T73" fmla="*/ 65 h 1018"/>
                <a:gd name="T74" fmla="*/ 533 w 827"/>
                <a:gd name="T75" fmla="*/ 85 h 1018"/>
                <a:gd name="T76" fmla="*/ 609 w 827"/>
                <a:gd name="T77" fmla="*/ 123 h 1018"/>
                <a:gd name="T78" fmla="*/ 672 w 827"/>
                <a:gd name="T79" fmla="*/ 178 h 1018"/>
                <a:gd name="T80" fmla="*/ 721 w 827"/>
                <a:gd name="T81" fmla="*/ 247 h 1018"/>
                <a:gd name="T82" fmla="*/ 752 w 827"/>
                <a:gd name="T83" fmla="*/ 326 h 1018"/>
                <a:gd name="T84" fmla="*/ 763 w 827"/>
                <a:gd name="T85" fmla="*/ 413 h 1018"/>
                <a:gd name="T86" fmla="*/ 751 w 827"/>
                <a:gd name="T87" fmla="*/ 517 h 1018"/>
                <a:gd name="T88" fmla="*/ 708 w 827"/>
                <a:gd name="T89" fmla="*/ 634 h 1018"/>
                <a:gd name="T90" fmla="*/ 644 w 827"/>
                <a:gd name="T91" fmla="*/ 735 h 1018"/>
                <a:gd name="T92" fmla="*/ 526 w 827"/>
                <a:gd name="T93" fmla="*/ 862 h 1018"/>
                <a:gd name="T94" fmla="*/ 413 w 827"/>
                <a:gd name="T95" fmla="*/ 948 h 1018"/>
                <a:gd name="T96" fmla="*/ 385 w 827"/>
                <a:gd name="T97" fmla="*/ 322 h 1018"/>
                <a:gd name="T98" fmla="*/ 346 w 827"/>
                <a:gd name="T99" fmla="*/ 345 h 1018"/>
                <a:gd name="T100" fmla="*/ 322 w 827"/>
                <a:gd name="T101" fmla="*/ 385 h 1018"/>
                <a:gd name="T102" fmla="*/ 319 w 827"/>
                <a:gd name="T103" fmla="*/ 423 h 1018"/>
                <a:gd name="T104" fmla="*/ 334 w 827"/>
                <a:gd name="T105" fmla="*/ 467 h 1018"/>
                <a:gd name="T106" fmla="*/ 368 w 827"/>
                <a:gd name="T107" fmla="*/ 497 h 1018"/>
                <a:gd name="T108" fmla="*/ 413 w 827"/>
                <a:gd name="T109" fmla="*/ 509 h 1018"/>
                <a:gd name="T110" fmla="*/ 451 w 827"/>
                <a:gd name="T111" fmla="*/ 501 h 1018"/>
                <a:gd name="T112" fmla="*/ 487 w 827"/>
                <a:gd name="T113" fmla="*/ 474 h 1018"/>
                <a:gd name="T114" fmla="*/ 507 w 827"/>
                <a:gd name="T115" fmla="*/ 432 h 1018"/>
                <a:gd name="T116" fmla="*/ 507 w 827"/>
                <a:gd name="T117" fmla="*/ 394 h 1018"/>
                <a:gd name="T118" fmla="*/ 487 w 827"/>
                <a:gd name="T119" fmla="*/ 353 h 1018"/>
                <a:gd name="T120" fmla="*/ 451 w 827"/>
                <a:gd name="T121" fmla="*/ 325 h 1018"/>
                <a:gd name="T122" fmla="*/ 413 w 827"/>
                <a:gd name="T123" fmla="*/ 3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18">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sp>
        <p:nvSpPr>
          <p:cNvPr id="46" name="矩形 45"/>
          <p:cNvSpPr/>
          <p:nvPr/>
        </p:nvSpPr>
        <p:spPr>
          <a:xfrm>
            <a:off x="2279650" y="1140460"/>
            <a:ext cx="9546590" cy="1337945"/>
          </a:xfrm>
          <a:prstGeom prst="rect">
            <a:avLst/>
          </a:prstGeom>
        </p:spPr>
        <p:txBody>
          <a:bodyPr wrap="square">
            <a:spAutoFit/>
          </a:bodyPr>
          <a:lstStyle/>
          <a:p>
            <a:pPr>
              <a:lnSpc>
                <a:spcPct val="150000"/>
              </a:lnSpc>
            </a:pPr>
            <a:r>
              <a:rPr lang="en-US" altLang="zh-CN" dirty="0">
                <a:latin typeface="阿里巴巴普惠体 R" panose="00020600040101010101" charset="-122"/>
                <a:ea typeface="阿里巴巴普惠体 R" panose="00020600040101010101" charset="-122"/>
                <a:cs typeface="阿里巴巴普惠体 R" panose="00020600040101010101" charset="-122"/>
                <a:sym typeface="等线" panose="02010600030101010101" pitchFamily="2" charset="-122"/>
              </a:rPr>
              <a:t>	</a:t>
            </a:r>
            <a:r>
              <a:rPr lang="zh-CN" altLang="en-US" dirty="0">
                <a:latin typeface="阿里巴巴普惠体 R" panose="00020600040101010101" charset="-122"/>
                <a:ea typeface="阿里巴巴普惠体 R" panose="00020600040101010101" charset="-122"/>
                <a:cs typeface="阿里巴巴普惠体 R" panose="00020600040101010101" charset="-122"/>
                <a:sym typeface="等线" panose="02010600030101010101" pitchFamily="2" charset="-122"/>
              </a:rPr>
              <a:t>一是坚持解读方案、解读材料与政策文件同步组织、同步审签、同步部署，通过政府网站、政务新媒体、新闻发布会等多种渠道和简明问答、图表图解、音频视频等形式开展政策解读，及时提供政策服务咨询，主动回应社会关切</a:t>
            </a:r>
            <a:r>
              <a:rPr lang="zh-CN" altLang="en-US"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rPr>
              <a:t>。</a:t>
            </a:r>
            <a:endParaRPr lang="zh-CN" altLang="en-US"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52" name="矩形 51"/>
          <p:cNvSpPr/>
          <p:nvPr/>
        </p:nvSpPr>
        <p:spPr>
          <a:xfrm>
            <a:off x="2225040" y="4653280"/>
            <a:ext cx="9758045" cy="2168525"/>
          </a:xfrm>
          <a:prstGeom prst="rect">
            <a:avLst/>
          </a:prstGeom>
        </p:spPr>
        <p:txBody>
          <a:bodyPr wrap="square">
            <a:spAutoFit/>
          </a:bodyPr>
          <a:lstStyle/>
          <a:p>
            <a:pPr>
              <a:lnSpc>
                <a:spcPct val="150000"/>
              </a:lnSpc>
            </a:pPr>
            <a:r>
              <a:rPr lang="en-US" altLang="zh-CN" dirty="0">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	</a:t>
            </a:r>
            <a:r>
              <a:rPr lang="zh-CN" altLang="en-US" dirty="0">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三是充分发挥会商协同机制，及时对出现的新情况新问题进行研究分析，不断提高答复质量，在法律和政策允许的范围内，最大可能满足申请人的信息需求。四是加强培训交流，提升工作能力，积极组织工作人员参加政府信息公开线上线下培训，提升对当前政府信息公开形势的认识，筑牢和完善知识体系，主动接受社会各界监督，严格依法依规开展工作，虚心听取有关意见和建议并及时改进，保障工作顺利开展。</a:t>
            </a:r>
            <a:endParaRPr lang="zh-CN" altLang="en-US" dirty="0">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grpSp>
        <p:nvGrpSpPr>
          <p:cNvPr id="35" name="组合 34"/>
          <p:cNvGrpSpPr/>
          <p:nvPr/>
        </p:nvGrpSpPr>
        <p:grpSpPr>
          <a:xfrm rot="0">
            <a:off x="328295" y="253365"/>
            <a:ext cx="661035" cy="661035"/>
            <a:chOff x="328179" y="253469"/>
            <a:chExt cx="661279" cy="661279"/>
          </a:xfrm>
        </p:grpSpPr>
        <p:sp>
          <p:nvSpPr>
            <p:cNvPr id="36" name="矩形: 圆角 1"/>
            <p:cNvSpPr/>
            <p:nvPr/>
          </p:nvSpPr>
          <p:spPr>
            <a:xfrm rot="18822406">
              <a:off x="328179" y="253469"/>
              <a:ext cx="661279" cy="661279"/>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ffectLst>
                  <a:outerShdw blurRad="38100" dist="38100" dir="2700000" algn="tl">
                    <a:srgbClr val="000000">
                      <a:alpha val="43137"/>
                    </a:srgbClr>
                  </a:outerShdw>
                </a:effectLst>
              </a:endParaRPr>
            </a:p>
          </p:txBody>
        </p:sp>
        <p:sp>
          <p:nvSpPr>
            <p:cNvPr id="37" name="文本框 36"/>
            <p:cNvSpPr txBox="1"/>
            <p:nvPr/>
          </p:nvSpPr>
          <p:spPr>
            <a:xfrm>
              <a:off x="334782" y="322498"/>
              <a:ext cx="648072" cy="522163"/>
            </a:xfrm>
            <a:prstGeom prst="rect">
              <a:avLst/>
            </a:prstGeom>
            <a:noFill/>
          </p:spPr>
          <p:txBody>
            <a:bodyPr wrap="square" rtlCol="0">
              <a:spAutoFit/>
            </a:bodyPr>
            <a:p>
              <a:pPr algn="ctr"/>
              <a:r>
                <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五</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grpSp>
      <p:sp>
        <p:nvSpPr>
          <p:cNvPr id="38" name="文本框 37"/>
          <p:cNvSpPr txBox="1"/>
          <p:nvPr/>
        </p:nvSpPr>
        <p:spPr>
          <a:xfrm>
            <a:off x="1271270" y="405130"/>
            <a:ext cx="6002020" cy="398780"/>
          </a:xfrm>
          <a:prstGeom prst="rect">
            <a:avLst/>
          </a:prstGeom>
          <a:noFill/>
        </p:spPr>
        <p:txBody>
          <a:bodyPr wrap="square" rtlCol="0">
            <a:spAutoFit/>
          </a:bodyPr>
          <a:p>
            <a:r>
              <a:rPr lang="zh-CN" altLang="en-US" sz="2000" dirty="0">
                <a:latin typeface="思源黑体 CN Medium" panose="020B0600000000000000" pitchFamily="34" charset="-122"/>
                <a:ea typeface="思源黑体 CN Medium" panose="020B0600000000000000" pitchFamily="34" charset="-122"/>
                <a:sym typeface="+mn-ea"/>
              </a:rPr>
              <a:t>存在问题改进情况</a:t>
            </a:r>
            <a:endParaRPr lang="zh-CN" altLang="en-US" sz="2000" dirty="0">
              <a:latin typeface="思源黑体 CN Medium" panose="020B0600000000000000" pitchFamily="34" charset="-122"/>
              <a:ea typeface="思源黑体 CN Medium" panose="020B06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115000">
        <p:random/>
      </p:transition>
    </mc:Choice>
    <mc:Fallback>
      <p:transition spd="slow" advTm="11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2000" fill="hold">
                                          <p:stCondLst>
                                            <p:cond delay="0"/>
                                          </p:stCondLst>
                                        </p:cTn>
                                        <p:tgtEl>
                                          <p:spTgt spid="35"/>
                                        </p:tgtEl>
                                        <p:attrNameLst>
                                          <p:attrName>style.visibility</p:attrName>
                                        </p:attrNameLst>
                                      </p:cBhvr>
                                      <p:to>
                                        <p:strVal val="visible"/>
                                      </p:to>
                                    </p:set>
                                    <p:animEffect transition="in" filter="strips(downLeft)">
                                      <p:cBhvr>
                                        <p:cTn id="7" dur="2000"/>
                                        <p:tgtEl>
                                          <p:spTgt spid="35"/>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2000" fill="hold">
                                          <p:stCondLst>
                                            <p:cond delay="0"/>
                                          </p:stCondLst>
                                        </p:cTn>
                                        <p:tgtEl>
                                          <p:spTgt spid="38"/>
                                        </p:tgtEl>
                                        <p:attrNameLst>
                                          <p:attrName>style.visibility</p:attrName>
                                        </p:attrNameLst>
                                      </p:cBhvr>
                                      <p:to>
                                        <p:strVal val="visible"/>
                                      </p:to>
                                    </p:set>
                                    <p:animEffect transition="in" filter="strips(downLeft)">
                                      <p:cBhvr>
                                        <p:cTn id="11" dur="2000"/>
                                        <p:tgtEl>
                                          <p:spTgt spid="38"/>
                                        </p:tgtEl>
                                      </p:cBhvr>
                                    </p:animEffect>
                                  </p:childTnLst>
                                </p:cTn>
                              </p:par>
                            </p:childTnLst>
                          </p:cTn>
                        </p:par>
                        <p:par>
                          <p:cTn id="12" fill="hold">
                            <p:stCondLst>
                              <p:cond delay="4000"/>
                            </p:stCondLst>
                            <p:childTnLst>
                              <p:par>
                                <p:cTn id="13" presetID="2" presetClass="entr" presetSubtype="8" fill="hold" nodeType="afterEffect">
                                  <p:stCondLst>
                                    <p:cond delay="0"/>
                                  </p:stCondLst>
                                  <p:childTnLst>
                                    <p:set>
                                      <p:cBhvr>
                                        <p:cTn id="14" dur="2000"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0-#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6000"/>
                            </p:stCondLst>
                            <p:childTnLst>
                              <p:par>
                                <p:cTn id="18" presetID="22" presetClass="entr" presetSubtype="8" fill="hold" grpId="0" nodeType="afterEffect">
                                  <p:stCondLst>
                                    <p:cond delay="0"/>
                                  </p:stCondLst>
                                  <p:childTnLst>
                                    <p:set>
                                      <p:cBhvr>
                                        <p:cTn id="19" dur="2000" fill="hold">
                                          <p:stCondLst>
                                            <p:cond delay="0"/>
                                          </p:stCondLst>
                                        </p:cTn>
                                        <p:tgtEl>
                                          <p:spTgt spid="39"/>
                                        </p:tgtEl>
                                        <p:attrNameLst>
                                          <p:attrName>style.visibility</p:attrName>
                                        </p:attrNameLst>
                                      </p:cBhvr>
                                      <p:to>
                                        <p:strVal val="visible"/>
                                      </p:to>
                                    </p:set>
                                    <p:animEffect transition="in" filter="wipe(left)">
                                      <p:cBhvr>
                                        <p:cTn id="20" dur="2000"/>
                                        <p:tgtEl>
                                          <p:spTgt spid="39"/>
                                        </p:tgtEl>
                                      </p:cBhvr>
                                    </p:animEffect>
                                  </p:childTnLst>
                                </p:cTn>
                              </p:par>
                            </p:childTnLst>
                          </p:cTn>
                        </p:par>
                        <p:par>
                          <p:cTn id="21" fill="hold">
                            <p:stCondLst>
                              <p:cond delay="8000"/>
                            </p:stCondLst>
                            <p:childTnLst>
                              <p:par>
                                <p:cTn id="22" presetID="2" presetClass="entr" presetSubtype="4" fill="hold" grpId="0" nodeType="afterEffect">
                                  <p:stCondLst>
                                    <p:cond delay="0"/>
                                  </p:stCondLst>
                                  <p:childTnLst>
                                    <p:set>
                                      <p:cBhvr>
                                        <p:cTn id="23" dur="2000" fill="hold">
                                          <p:stCondLst>
                                            <p:cond delay="0"/>
                                          </p:stCondLst>
                                        </p:cTn>
                                        <p:tgtEl>
                                          <p:spTgt spid="46"/>
                                        </p:tgtEl>
                                        <p:attrNameLst>
                                          <p:attrName>style.visibility</p:attrName>
                                        </p:attrNameLst>
                                      </p:cBhvr>
                                      <p:to>
                                        <p:strVal val="visible"/>
                                      </p:to>
                                    </p:set>
                                    <p:anim calcmode="lin" valueType="num">
                                      <p:cBhvr additive="base">
                                        <p:cTn id="24" dur="2000" fill="hold"/>
                                        <p:tgtEl>
                                          <p:spTgt spid="46"/>
                                        </p:tgtEl>
                                        <p:attrNameLst>
                                          <p:attrName>ppt_x</p:attrName>
                                        </p:attrNameLst>
                                      </p:cBhvr>
                                      <p:tavLst>
                                        <p:tav tm="0">
                                          <p:val>
                                            <p:strVal val="#ppt_x"/>
                                          </p:val>
                                        </p:tav>
                                        <p:tav tm="100000">
                                          <p:val>
                                            <p:strVal val="#ppt_x"/>
                                          </p:val>
                                        </p:tav>
                                      </p:tavLst>
                                    </p:anim>
                                    <p:anim calcmode="lin" valueType="num">
                                      <p:cBhvr additive="base">
                                        <p:cTn id="25" dur="2000" fill="hold"/>
                                        <p:tgtEl>
                                          <p:spTgt spid="46"/>
                                        </p:tgtEl>
                                        <p:attrNameLst>
                                          <p:attrName>ppt_y</p:attrName>
                                        </p:attrNameLst>
                                      </p:cBhvr>
                                      <p:tavLst>
                                        <p:tav tm="0">
                                          <p:val>
                                            <p:strVal val="1+#ppt_h/2"/>
                                          </p:val>
                                        </p:tav>
                                        <p:tav tm="100000">
                                          <p:val>
                                            <p:strVal val="#ppt_y"/>
                                          </p:val>
                                        </p:tav>
                                      </p:tavLst>
                                    </p:anim>
                                  </p:childTnLst>
                                </p:cTn>
                              </p:par>
                            </p:childTnLst>
                          </p:cTn>
                        </p:par>
                        <p:par>
                          <p:cTn id="26" fill="hold">
                            <p:stCondLst>
                              <p:cond delay="10000"/>
                            </p:stCondLst>
                            <p:childTnLst>
                              <p:par>
                                <p:cTn id="27" presetID="2" presetClass="entr" presetSubtype="8" fill="hold" nodeType="afterEffect">
                                  <p:stCondLst>
                                    <p:cond delay="0"/>
                                  </p:stCondLst>
                                  <p:childTnLst>
                                    <p:set>
                                      <p:cBhvr>
                                        <p:cTn id="28" dur="2000" fill="hold">
                                          <p:stCondLst>
                                            <p:cond delay="0"/>
                                          </p:stCondLst>
                                        </p:cTn>
                                        <p:tgtEl>
                                          <p:spTgt spid="14"/>
                                        </p:tgtEl>
                                        <p:attrNameLst>
                                          <p:attrName>style.visibility</p:attrName>
                                        </p:attrNameLst>
                                      </p:cBhvr>
                                      <p:to>
                                        <p:strVal val="visible"/>
                                      </p:to>
                                    </p:set>
                                    <p:anim calcmode="lin" valueType="num">
                                      <p:cBhvr additive="base">
                                        <p:cTn id="29" dur="2000" fill="hold"/>
                                        <p:tgtEl>
                                          <p:spTgt spid="14"/>
                                        </p:tgtEl>
                                        <p:attrNameLst>
                                          <p:attrName>ppt_x</p:attrName>
                                        </p:attrNameLst>
                                      </p:cBhvr>
                                      <p:tavLst>
                                        <p:tav tm="0">
                                          <p:val>
                                            <p:strVal val="0-#ppt_w/2"/>
                                          </p:val>
                                        </p:tav>
                                        <p:tav tm="100000">
                                          <p:val>
                                            <p:strVal val="#ppt_x"/>
                                          </p:val>
                                        </p:tav>
                                      </p:tavLst>
                                    </p:anim>
                                    <p:anim calcmode="lin" valueType="num">
                                      <p:cBhvr additive="base">
                                        <p:cTn id="30" dur="20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12000"/>
                            </p:stCondLst>
                            <p:childTnLst>
                              <p:par>
                                <p:cTn id="32" presetID="22" presetClass="entr" presetSubtype="8" fill="hold" grpId="0" nodeType="afterEffect">
                                  <p:stCondLst>
                                    <p:cond delay="0"/>
                                  </p:stCondLst>
                                  <p:childTnLst>
                                    <p:set>
                                      <p:cBhvr>
                                        <p:cTn id="33" dur="2000" fill="hold">
                                          <p:stCondLst>
                                            <p:cond delay="0"/>
                                          </p:stCondLst>
                                        </p:cTn>
                                        <p:tgtEl>
                                          <p:spTgt spid="40"/>
                                        </p:tgtEl>
                                        <p:attrNameLst>
                                          <p:attrName>style.visibility</p:attrName>
                                        </p:attrNameLst>
                                      </p:cBhvr>
                                      <p:to>
                                        <p:strVal val="visible"/>
                                      </p:to>
                                    </p:set>
                                    <p:animEffect transition="in" filter="wipe(left)">
                                      <p:cBhvr>
                                        <p:cTn id="34" dur="2000"/>
                                        <p:tgtEl>
                                          <p:spTgt spid="40"/>
                                        </p:tgtEl>
                                      </p:cBhvr>
                                    </p:animEffect>
                                  </p:childTnLst>
                                </p:cTn>
                              </p:par>
                            </p:childTnLst>
                          </p:cTn>
                        </p:par>
                        <p:par>
                          <p:cTn id="35" fill="hold">
                            <p:stCondLst>
                              <p:cond delay="14000"/>
                            </p:stCondLst>
                            <p:childTnLst>
                              <p:par>
                                <p:cTn id="36" presetID="2" presetClass="entr" presetSubtype="4" fill="hold" grpId="0" nodeType="afterEffect">
                                  <p:stCondLst>
                                    <p:cond delay="0"/>
                                  </p:stCondLst>
                                  <p:childTnLst>
                                    <p:set>
                                      <p:cBhvr>
                                        <p:cTn id="37" dur="2000" fill="hold">
                                          <p:stCondLst>
                                            <p:cond delay="0"/>
                                          </p:stCondLst>
                                        </p:cTn>
                                        <p:tgtEl>
                                          <p:spTgt spid="49"/>
                                        </p:tgtEl>
                                        <p:attrNameLst>
                                          <p:attrName>style.visibility</p:attrName>
                                        </p:attrNameLst>
                                      </p:cBhvr>
                                      <p:to>
                                        <p:strVal val="visible"/>
                                      </p:to>
                                    </p:set>
                                    <p:anim calcmode="lin" valueType="num">
                                      <p:cBhvr additive="base">
                                        <p:cTn id="38" dur="2000" fill="hold"/>
                                        <p:tgtEl>
                                          <p:spTgt spid="49"/>
                                        </p:tgtEl>
                                        <p:attrNameLst>
                                          <p:attrName>ppt_x</p:attrName>
                                        </p:attrNameLst>
                                      </p:cBhvr>
                                      <p:tavLst>
                                        <p:tav tm="0">
                                          <p:val>
                                            <p:strVal val="#ppt_x"/>
                                          </p:val>
                                        </p:tav>
                                        <p:tav tm="100000">
                                          <p:val>
                                            <p:strVal val="#ppt_x"/>
                                          </p:val>
                                        </p:tav>
                                      </p:tavLst>
                                    </p:anim>
                                    <p:anim calcmode="lin" valueType="num">
                                      <p:cBhvr additive="base">
                                        <p:cTn id="39" dur="2000" fill="hold"/>
                                        <p:tgtEl>
                                          <p:spTgt spid="49"/>
                                        </p:tgtEl>
                                        <p:attrNameLst>
                                          <p:attrName>ppt_y</p:attrName>
                                        </p:attrNameLst>
                                      </p:cBhvr>
                                      <p:tavLst>
                                        <p:tav tm="0">
                                          <p:val>
                                            <p:strVal val="1+#ppt_h/2"/>
                                          </p:val>
                                        </p:tav>
                                        <p:tav tm="100000">
                                          <p:val>
                                            <p:strVal val="#ppt_y"/>
                                          </p:val>
                                        </p:tav>
                                      </p:tavLst>
                                    </p:anim>
                                  </p:childTnLst>
                                </p:cTn>
                              </p:par>
                            </p:childTnLst>
                          </p:cTn>
                        </p:par>
                        <p:par>
                          <p:cTn id="40" fill="hold">
                            <p:stCondLst>
                              <p:cond delay="16000"/>
                            </p:stCondLst>
                            <p:childTnLst>
                              <p:par>
                                <p:cTn id="41" presetID="2" presetClass="entr" presetSubtype="8" fill="hold" nodeType="afterEffect">
                                  <p:stCondLst>
                                    <p:cond delay="0"/>
                                  </p:stCondLst>
                                  <p:childTnLst>
                                    <p:set>
                                      <p:cBhvr>
                                        <p:cTn id="42" dur="2000" fill="hold">
                                          <p:stCondLst>
                                            <p:cond delay="0"/>
                                          </p:stCondLst>
                                        </p:cTn>
                                        <p:tgtEl>
                                          <p:spTgt spid="18"/>
                                        </p:tgtEl>
                                        <p:attrNameLst>
                                          <p:attrName>style.visibility</p:attrName>
                                        </p:attrNameLst>
                                      </p:cBhvr>
                                      <p:to>
                                        <p:strVal val="visible"/>
                                      </p:to>
                                    </p:set>
                                    <p:anim calcmode="lin" valueType="num">
                                      <p:cBhvr additive="base">
                                        <p:cTn id="43" dur="2000" fill="hold"/>
                                        <p:tgtEl>
                                          <p:spTgt spid="18"/>
                                        </p:tgtEl>
                                        <p:attrNameLst>
                                          <p:attrName>ppt_x</p:attrName>
                                        </p:attrNameLst>
                                      </p:cBhvr>
                                      <p:tavLst>
                                        <p:tav tm="0">
                                          <p:val>
                                            <p:strVal val="0-#ppt_w/2"/>
                                          </p:val>
                                        </p:tav>
                                        <p:tav tm="100000">
                                          <p:val>
                                            <p:strVal val="#ppt_x"/>
                                          </p:val>
                                        </p:tav>
                                      </p:tavLst>
                                    </p:anim>
                                    <p:anim calcmode="lin" valueType="num">
                                      <p:cBhvr additive="base">
                                        <p:cTn id="44" dur="2000" fill="hold"/>
                                        <p:tgtEl>
                                          <p:spTgt spid="18"/>
                                        </p:tgtEl>
                                        <p:attrNameLst>
                                          <p:attrName>ppt_y</p:attrName>
                                        </p:attrNameLst>
                                      </p:cBhvr>
                                      <p:tavLst>
                                        <p:tav tm="0">
                                          <p:val>
                                            <p:strVal val="#ppt_y"/>
                                          </p:val>
                                        </p:tav>
                                        <p:tav tm="100000">
                                          <p:val>
                                            <p:strVal val="#ppt_y"/>
                                          </p:val>
                                        </p:tav>
                                      </p:tavLst>
                                    </p:anim>
                                  </p:childTnLst>
                                </p:cTn>
                              </p:par>
                            </p:childTnLst>
                          </p:cTn>
                        </p:par>
                        <p:par>
                          <p:cTn id="45" fill="hold">
                            <p:stCondLst>
                              <p:cond delay="18000"/>
                            </p:stCondLst>
                            <p:childTnLst>
                              <p:par>
                                <p:cTn id="46" presetID="22" presetClass="entr" presetSubtype="8" fill="hold" grpId="0" nodeType="afterEffect">
                                  <p:stCondLst>
                                    <p:cond delay="0"/>
                                  </p:stCondLst>
                                  <p:childTnLst>
                                    <p:set>
                                      <p:cBhvr>
                                        <p:cTn id="47" dur="2000" fill="hold">
                                          <p:stCondLst>
                                            <p:cond delay="0"/>
                                          </p:stCondLst>
                                        </p:cTn>
                                        <p:tgtEl>
                                          <p:spTgt spid="41"/>
                                        </p:tgtEl>
                                        <p:attrNameLst>
                                          <p:attrName>style.visibility</p:attrName>
                                        </p:attrNameLst>
                                      </p:cBhvr>
                                      <p:to>
                                        <p:strVal val="visible"/>
                                      </p:to>
                                    </p:set>
                                    <p:animEffect transition="in" filter="wipe(left)">
                                      <p:cBhvr>
                                        <p:cTn id="48" dur="2000"/>
                                        <p:tgtEl>
                                          <p:spTgt spid="41"/>
                                        </p:tgtEl>
                                      </p:cBhvr>
                                    </p:animEffect>
                                  </p:childTnLst>
                                </p:cTn>
                              </p:par>
                            </p:childTnLst>
                          </p:cTn>
                        </p:par>
                        <p:par>
                          <p:cTn id="49" fill="hold">
                            <p:stCondLst>
                              <p:cond delay="20000"/>
                            </p:stCondLst>
                            <p:childTnLst>
                              <p:par>
                                <p:cTn id="50" presetID="2" presetClass="entr" presetSubtype="4" fill="hold" grpId="0" nodeType="afterEffect">
                                  <p:stCondLst>
                                    <p:cond delay="0"/>
                                  </p:stCondLst>
                                  <p:childTnLst>
                                    <p:set>
                                      <p:cBhvr>
                                        <p:cTn id="51" dur="2000" fill="hold">
                                          <p:stCondLst>
                                            <p:cond delay="0"/>
                                          </p:stCondLst>
                                        </p:cTn>
                                        <p:tgtEl>
                                          <p:spTgt spid="52"/>
                                        </p:tgtEl>
                                        <p:attrNameLst>
                                          <p:attrName>style.visibility</p:attrName>
                                        </p:attrNameLst>
                                      </p:cBhvr>
                                      <p:to>
                                        <p:strVal val="visible"/>
                                      </p:to>
                                    </p:set>
                                    <p:anim calcmode="lin" valueType="num">
                                      <p:cBhvr additive="base">
                                        <p:cTn id="52" dur="2000" fill="hold"/>
                                        <p:tgtEl>
                                          <p:spTgt spid="52"/>
                                        </p:tgtEl>
                                        <p:attrNameLst>
                                          <p:attrName>ppt_x</p:attrName>
                                        </p:attrNameLst>
                                      </p:cBhvr>
                                      <p:tavLst>
                                        <p:tav tm="0">
                                          <p:val>
                                            <p:strVal val="#ppt_x"/>
                                          </p:val>
                                        </p:tav>
                                        <p:tav tm="100000">
                                          <p:val>
                                            <p:strVal val="#ppt_x"/>
                                          </p:val>
                                        </p:tav>
                                      </p:tavLst>
                                    </p:anim>
                                    <p:anim calcmode="lin" valueType="num">
                                      <p:cBhvr additive="base">
                                        <p:cTn id="53" dur="20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6" grpId="0"/>
      <p:bldP spid="40" grpId="0" animBg="1"/>
      <p:bldP spid="49" grpId="0"/>
      <p:bldP spid="41"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8822406">
            <a:off x="934892" y="-4588186"/>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8988788">
            <a:off x="8999684"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8988788">
            <a:off x="-895768"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2639524" y="1916566"/>
            <a:ext cx="7150735" cy="1960245"/>
            <a:chOff x="2639524" y="1356042"/>
            <a:chExt cx="7150735" cy="1960245"/>
          </a:xfrm>
        </p:grpSpPr>
        <p:sp>
          <p:nvSpPr>
            <p:cNvPr id="10" name="文本框 9"/>
            <p:cNvSpPr txBox="1"/>
            <p:nvPr/>
          </p:nvSpPr>
          <p:spPr>
            <a:xfrm>
              <a:off x="3503712" y="1356042"/>
              <a:ext cx="5184576" cy="1322070"/>
            </a:xfrm>
            <a:prstGeom prst="rect">
              <a:avLst/>
            </a:prstGeom>
            <a:noFill/>
          </p:spPr>
          <p:txBody>
            <a:bodyPr wrap="square" rtlCol="0">
              <a:spAutoFit/>
            </a:bodyPr>
            <a:lstStyle/>
            <a:p>
              <a:pPr algn="dist"/>
              <a:r>
                <a:rPr lang="en-US" altLang="zh-CN"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rPr>
                <a:t>PART 06</a:t>
              </a:r>
              <a:endParaRPr lang="zh-CN" altLang="en-US"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2639524" y="2732722"/>
              <a:ext cx="7150735" cy="583565"/>
            </a:xfrm>
            <a:prstGeom prst="rect">
              <a:avLst/>
            </a:prstGeom>
            <a:noFill/>
          </p:spPr>
          <p:txBody>
            <a:bodyPr wrap="square">
              <a:spAutoFit/>
            </a:bodyPr>
            <a:lstStyle/>
            <a:p>
              <a:pPr algn="ctr"/>
              <a:r>
                <a:rPr lang="zh-CN" altLang="en-US" sz="3200" dirty="0">
                  <a:solidFill>
                    <a:schemeClr val="bg1"/>
                  </a:solidFill>
                  <a:latin typeface="思源黑体 CN Medium" panose="020B0600000000000000" pitchFamily="34" charset="-122"/>
                  <a:ea typeface="思源黑体 CN Medium" panose="020B0600000000000000" pitchFamily="34" charset="-122"/>
                  <a:sym typeface="+mn-ea"/>
                </a:rPr>
                <a:t>其他需要报告的事项</a:t>
              </a:r>
              <a:endParaRPr lang="zh-CN" altLang="en-US" sz="3200" dirty="0">
                <a:solidFill>
                  <a:schemeClr val="bg1"/>
                </a:solidFill>
                <a:latin typeface="思源黑体 CN Medium" panose="020B0600000000000000" pitchFamily="34" charset="-122"/>
                <a:ea typeface="思源黑体 CN Medium" panose="020B0600000000000000" pitchFamily="34" charset="-122"/>
                <a:sym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2000"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000"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000"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rot="18988788">
            <a:off x="7517831" y="4707654"/>
            <a:ext cx="6179945" cy="6179945"/>
          </a:xfrm>
          <a:prstGeom prst="roundRect">
            <a:avLst>
              <a:gd name="adj" fmla="val 2958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328179" y="253468"/>
            <a:ext cx="5287645" cy="661279"/>
            <a:chOff x="328179" y="253468"/>
            <a:chExt cx="5287645" cy="661279"/>
          </a:xfrm>
        </p:grpSpPr>
        <p:grpSp>
          <p:nvGrpSpPr>
            <p:cNvPr id="57" name="组合 56"/>
            <p:cNvGrpSpPr/>
            <p:nvPr/>
          </p:nvGrpSpPr>
          <p:grpSpPr>
            <a:xfrm>
              <a:off x="328179" y="253468"/>
              <a:ext cx="661279" cy="661279"/>
              <a:chOff x="328179" y="253469"/>
              <a:chExt cx="661279" cy="661279"/>
            </a:xfrm>
          </p:grpSpPr>
          <p:sp>
            <p:nvSpPr>
              <p:cNvPr id="58" name="矩形: 圆角 1"/>
              <p:cNvSpPr/>
              <p:nvPr/>
            </p:nvSpPr>
            <p:spPr>
              <a:xfrm rot="18822406">
                <a:off x="328179" y="253469"/>
                <a:ext cx="661279" cy="661279"/>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ffectLst>
                    <a:outerShdw blurRad="38100" dist="38100" dir="2700000" algn="tl">
                      <a:srgbClr val="000000">
                        <a:alpha val="43137"/>
                      </a:srgbClr>
                    </a:outerShdw>
                  </a:effectLst>
                </a:endParaRPr>
              </a:p>
            </p:txBody>
          </p:sp>
          <p:sp>
            <p:nvSpPr>
              <p:cNvPr id="59" name="文本框 58"/>
              <p:cNvSpPr txBox="1"/>
              <p:nvPr/>
            </p:nvSpPr>
            <p:spPr>
              <a:xfrm>
                <a:off x="334782" y="322498"/>
                <a:ext cx="648072" cy="521970"/>
              </a:xfrm>
              <a:prstGeom prst="rect">
                <a:avLst/>
              </a:prstGeom>
              <a:noFill/>
            </p:spPr>
            <p:txBody>
              <a:bodyPr wrap="square" rtlCol="0">
                <a:spAutoFit/>
              </a:bodyPr>
              <a:p>
                <a:pPr algn="ctr"/>
                <a:r>
                  <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六</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grpSp>
        <p:sp>
          <p:nvSpPr>
            <p:cNvPr id="60" name="文本框 59"/>
            <p:cNvSpPr txBox="1"/>
            <p:nvPr/>
          </p:nvSpPr>
          <p:spPr>
            <a:xfrm>
              <a:off x="1173999" y="385105"/>
              <a:ext cx="4441825" cy="398780"/>
            </a:xfrm>
            <a:prstGeom prst="rect">
              <a:avLst/>
            </a:prstGeom>
            <a:noFill/>
          </p:spPr>
          <p:txBody>
            <a:bodyPr wrap="square" rtlCol="0">
              <a:spAutoFit/>
            </a:bodyPr>
            <a:p>
              <a:pPr algn="l"/>
              <a:r>
                <a:rPr lang="zh-CN" altLang="en-US" sz="2000" dirty="0">
                  <a:solidFill>
                    <a:schemeClr val="tx1"/>
                  </a:solidFill>
                  <a:latin typeface="思源黑体 CN Medium" panose="020B0600000000000000" pitchFamily="34" charset="-122"/>
                  <a:ea typeface="思源黑体 CN Medium" panose="020B0600000000000000" pitchFamily="34" charset="-122"/>
                  <a:sym typeface="+mn-ea"/>
                </a:rPr>
                <a:t>其他需要报告的事项</a:t>
              </a:r>
              <a:endParaRPr lang="zh-CN" altLang="en-US" sz="2000" dirty="0">
                <a:solidFill>
                  <a:schemeClr val="tx1"/>
                </a:solidFill>
                <a:latin typeface="思源黑体 CN Medium" panose="020B0600000000000000" pitchFamily="34" charset="-122"/>
                <a:ea typeface="思源黑体 CN Medium" panose="020B0600000000000000" pitchFamily="34" charset="-122"/>
                <a:sym typeface="+mn-ea"/>
              </a:endParaRPr>
            </a:p>
          </p:txBody>
        </p:sp>
      </p:grpSp>
      <p:sp>
        <p:nvSpPr>
          <p:cNvPr id="61" name="圆角矩形 60"/>
          <p:cNvSpPr/>
          <p:nvPr/>
        </p:nvSpPr>
        <p:spPr>
          <a:xfrm>
            <a:off x="982980" y="1196975"/>
            <a:ext cx="4608195" cy="494030"/>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文本框 61"/>
          <p:cNvSpPr txBox="1"/>
          <p:nvPr/>
        </p:nvSpPr>
        <p:spPr>
          <a:xfrm>
            <a:off x="1080770" y="1259840"/>
            <a:ext cx="4412615" cy="368300"/>
          </a:xfrm>
          <a:prstGeom prst="rect">
            <a:avLst/>
          </a:prstGeom>
          <a:noFill/>
        </p:spPr>
        <p:txBody>
          <a:bodyPr wrap="square" rtlCol="0">
            <a:spAutoFit/>
          </a:bodyPr>
          <a:p>
            <a:r>
              <a:rPr lang="zh-CN" altLang="en-US">
                <a:sym typeface="+mn-ea"/>
              </a:rPr>
              <a:t>依申请公开信息处理费收费情况</a:t>
            </a:r>
            <a:endParaRPr lang="zh-CN" altLang="en-US">
              <a:sym typeface="+mn-ea"/>
            </a:endParaRPr>
          </a:p>
        </p:txBody>
      </p:sp>
      <p:sp>
        <p:nvSpPr>
          <p:cNvPr id="63" name="文本框 62"/>
          <p:cNvSpPr txBox="1"/>
          <p:nvPr/>
        </p:nvSpPr>
        <p:spPr>
          <a:xfrm>
            <a:off x="991235" y="1917065"/>
            <a:ext cx="4806950" cy="645160"/>
          </a:xfrm>
          <a:prstGeom prst="rect">
            <a:avLst/>
          </a:prstGeom>
          <a:noFill/>
        </p:spPr>
        <p:txBody>
          <a:bodyPr wrap="square" rtlCol="0">
            <a:spAutoFit/>
          </a:bodyPr>
          <a:p>
            <a:r>
              <a:rPr lang="zh-CN" altLang="en-US"/>
              <a:t>2022年，市自然资源和规划局未收取依申请公开信息处理费。</a:t>
            </a:r>
            <a:endParaRPr lang="zh-CN" altLang="en-US"/>
          </a:p>
        </p:txBody>
      </p:sp>
      <p:grpSp>
        <p:nvGrpSpPr>
          <p:cNvPr id="64" name="Group 4"/>
          <p:cNvGrpSpPr>
            <a:grpSpLocks noChangeAspect="1"/>
          </p:cNvGrpSpPr>
          <p:nvPr/>
        </p:nvGrpSpPr>
        <p:grpSpPr bwMode="auto">
          <a:xfrm rot="10800000">
            <a:off x="330535" y="1179159"/>
            <a:ext cx="526222" cy="635045"/>
            <a:chOff x="347" y="3344"/>
            <a:chExt cx="586" cy="707"/>
          </a:xfrm>
          <a:solidFill>
            <a:srgbClr val="5E9AC3"/>
          </a:solidFill>
        </p:grpSpPr>
        <p:sp>
          <p:nvSpPr>
            <p:cNvPr id="65"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p>
              <a:pPr algn="ctr">
                <a:lnSpc>
                  <a:spcPct val="120000"/>
                </a:lnSpc>
              </a:pPr>
              <a:r>
                <a:rPr lang="en-US" dirty="0">
                  <a:solidFill>
                    <a:schemeClr val="tx1"/>
                  </a:solidFill>
                  <a:latin typeface="字魂58号-创中黑" panose="00000500000000000000" pitchFamily="2" charset="-122"/>
                  <a:ea typeface="字魂58号-创中黑" panose="00000500000000000000" pitchFamily="2" charset="-122"/>
                  <a:cs typeface="+mn-ea"/>
                  <a:sym typeface="Arial" panose="020B0604020202020204" pitchFamily="34" charset="0"/>
                </a:rPr>
                <a:t>1</a:t>
              </a:r>
              <a:endParaRPr lang="en-US" dirty="0">
                <a:solidFill>
                  <a:schemeClr val="tx1"/>
                </a:solidFill>
                <a:latin typeface="字魂58号-创中黑" panose="00000500000000000000" pitchFamily="2" charset="-122"/>
                <a:ea typeface="字魂58号-创中黑" panose="00000500000000000000" pitchFamily="2" charset="-122"/>
                <a:cs typeface="+mn-ea"/>
                <a:sym typeface="Arial" panose="020B0604020202020204" pitchFamily="34" charset="0"/>
              </a:endParaRPr>
            </a:p>
          </p:txBody>
        </p:sp>
        <p:sp>
          <p:nvSpPr>
            <p:cNvPr id="66"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690" tIns="19845" rIns="39690" bIns="19845" numCol="1" anchor="ctr" anchorCtr="1" compatLnSpc="1"/>
            <a:p>
              <a:pPr algn="ctr">
                <a:lnSpc>
                  <a:spcPct val="120000"/>
                </a:lnSpc>
              </a:pPr>
              <a:endParaRPr lang="en-US" sz="1150">
                <a:latin typeface="字魂58号-创中黑" panose="00000500000000000000" pitchFamily="2" charset="-122"/>
                <a:ea typeface="字魂58号-创中黑" panose="00000500000000000000" pitchFamily="2" charset="-122"/>
                <a:cs typeface="+mn-ea"/>
                <a:sym typeface="Arial" panose="020B0604020202020204" pitchFamily="34" charset="0"/>
              </a:endParaRPr>
            </a:p>
          </p:txBody>
        </p:sp>
      </p:grpSp>
      <p:grpSp>
        <p:nvGrpSpPr>
          <p:cNvPr id="67" name="Group 4"/>
          <p:cNvGrpSpPr>
            <a:grpSpLocks noChangeAspect="1"/>
          </p:cNvGrpSpPr>
          <p:nvPr/>
        </p:nvGrpSpPr>
        <p:grpSpPr bwMode="auto">
          <a:xfrm rot="10800000">
            <a:off x="253065" y="3357209"/>
            <a:ext cx="526222" cy="635045"/>
            <a:chOff x="347" y="3344"/>
            <a:chExt cx="586" cy="707"/>
          </a:xfrm>
          <a:solidFill>
            <a:srgbClr val="5E9AC3"/>
          </a:solidFill>
        </p:grpSpPr>
        <p:sp>
          <p:nvSpPr>
            <p:cNvPr id="68"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p>
              <a:pPr algn="ctr">
                <a:lnSpc>
                  <a:spcPct val="120000"/>
                </a:lnSpc>
              </a:pPr>
              <a:r>
                <a:rPr lang="en-US" dirty="0">
                  <a:solidFill>
                    <a:schemeClr val="tx1"/>
                  </a:solidFill>
                  <a:latin typeface="字魂58号-创中黑" panose="00000500000000000000" pitchFamily="2" charset="-122"/>
                  <a:ea typeface="字魂58号-创中黑" panose="00000500000000000000" pitchFamily="2" charset="-122"/>
                  <a:cs typeface="+mn-ea"/>
                  <a:sym typeface="Arial" panose="020B0604020202020204" pitchFamily="34" charset="0"/>
                </a:rPr>
                <a:t>2</a:t>
              </a:r>
              <a:endParaRPr lang="en-US" dirty="0">
                <a:solidFill>
                  <a:schemeClr val="tx1"/>
                </a:solidFill>
                <a:latin typeface="字魂58号-创中黑" panose="00000500000000000000" pitchFamily="2" charset="-122"/>
                <a:ea typeface="字魂58号-创中黑" panose="00000500000000000000" pitchFamily="2" charset="-122"/>
                <a:cs typeface="+mn-ea"/>
                <a:sym typeface="Arial" panose="020B0604020202020204" pitchFamily="34" charset="0"/>
              </a:endParaRPr>
            </a:p>
          </p:txBody>
        </p:sp>
        <p:sp>
          <p:nvSpPr>
            <p:cNvPr id="69"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690" tIns="19845" rIns="39690" bIns="19845" numCol="1" anchor="ctr" anchorCtr="1" compatLnSpc="1"/>
            <a:p>
              <a:pPr algn="ctr">
                <a:lnSpc>
                  <a:spcPct val="120000"/>
                </a:lnSpc>
              </a:pPr>
              <a:endParaRPr lang="en-US" sz="1150">
                <a:latin typeface="字魂58号-创中黑" panose="00000500000000000000" pitchFamily="2" charset="-122"/>
                <a:ea typeface="字魂58号-创中黑" panose="00000500000000000000" pitchFamily="2" charset="-122"/>
                <a:cs typeface="+mn-ea"/>
                <a:sym typeface="Arial" panose="020B0604020202020204" pitchFamily="34" charset="0"/>
              </a:endParaRPr>
            </a:p>
          </p:txBody>
        </p:sp>
      </p:grpSp>
      <p:sp>
        <p:nvSpPr>
          <p:cNvPr id="70" name="圆角矩形 69"/>
          <p:cNvSpPr/>
          <p:nvPr/>
        </p:nvSpPr>
        <p:spPr>
          <a:xfrm>
            <a:off x="957580" y="3366135"/>
            <a:ext cx="5765165" cy="494030"/>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文本框 70"/>
          <p:cNvSpPr txBox="1"/>
          <p:nvPr/>
        </p:nvSpPr>
        <p:spPr>
          <a:xfrm>
            <a:off x="1055370" y="3429000"/>
            <a:ext cx="5750560" cy="368300"/>
          </a:xfrm>
          <a:prstGeom prst="rect">
            <a:avLst/>
          </a:prstGeom>
          <a:noFill/>
        </p:spPr>
        <p:txBody>
          <a:bodyPr wrap="square" rtlCol="0">
            <a:spAutoFit/>
          </a:bodyPr>
          <a:p>
            <a:r>
              <a:rPr lang="zh-CN" altLang="en-US">
                <a:sym typeface="+mn-ea"/>
              </a:rPr>
              <a:t>本行政机关人大代表建议和政协提案办理结果公开情况</a:t>
            </a:r>
            <a:endParaRPr lang="zh-CN" altLang="en-US">
              <a:sym typeface="+mn-ea"/>
            </a:endParaRPr>
          </a:p>
        </p:txBody>
      </p:sp>
      <p:sp>
        <p:nvSpPr>
          <p:cNvPr id="95" name="文本框 94"/>
          <p:cNvSpPr txBox="1"/>
          <p:nvPr/>
        </p:nvSpPr>
        <p:spPr>
          <a:xfrm>
            <a:off x="1126490" y="5955665"/>
            <a:ext cx="1068070" cy="275590"/>
          </a:xfrm>
          <a:prstGeom prst="rect">
            <a:avLst/>
          </a:prstGeom>
          <a:noFill/>
        </p:spPr>
        <p:txBody>
          <a:bodyPr wrap="square" rtlCol="0">
            <a:spAutoFit/>
          </a:bodyPr>
          <a:p>
            <a:r>
              <a:rPr lang="zh-CN" altLang="en-US" sz="1200"/>
              <a:t>主办及分办</a:t>
            </a:r>
            <a:endParaRPr lang="zh-CN" altLang="en-US" sz="1200"/>
          </a:p>
        </p:txBody>
      </p:sp>
      <p:sp>
        <p:nvSpPr>
          <p:cNvPr id="96" name="文本框 95"/>
          <p:cNvSpPr txBox="1"/>
          <p:nvPr/>
        </p:nvSpPr>
        <p:spPr>
          <a:xfrm>
            <a:off x="2063750" y="5955665"/>
            <a:ext cx="508635" cy="275590"/>
          </a:xfrm>
          <a:prstGeom prst="rect">
            <a:avLst/>
          </a:prstGeom>
          <a:noFill/>
        </p:spPr>
        <p:txBody>
          <a:bodyPr wrap="square" rtlCol="0">
            <a:spAutoFit/>
          </a:bodyPr>
          <a:p>
            <a:r>
              <a:rPr lang="zh-CN" altLang="en-US" sz="1200"/>
              <a:t>协办</a:t>
            </a:r>
            <a:endParaRPr lang="zh-CN" altLang="en-US" sz="1200"/>
          </a:p>
        </p:txBody>
      </p:sp>
      <p:sp>
        <p:nvSpPr>
          <p:cNvPr id="97" name="文本框 96"/>
          <p:cNvSpPr txBox="1"/>
          <p:nvPr/>
        </p:nvSpPr>
        <p:spPr>
          <a:xfrm>
            <a:off x="3215640" y="5949315"/>
            <a:ext cx="1068070" cy="275590"/>
          </a:xfrm>
          <a:prstGeom prst="rect">
            <a:avLst/>
          </a:prstGeom>
          <a:noFill/>
        </p:spPr>
        <p:txBody>
          <a:bodyPr wrap="square" rtlCol="0">
            <a:spAutoFit/>
          </a:bodyPr>
          <a:p>
            <a:r>
              <a:rPr lang="zh-CN" altLang="en-US" sz="1200"/>
              <a:t>主办及分办</a:t>
            </a:r>
            <a:endParaRPr lang="zh-CN" altLang="en-US" sz="1200"/>
          </a:p>
        </p:txBody>
      </p:sp>
      <p:sp>
        <p:nvSpPr>
          <p:cNvPr id="98" name="文本框 97"/>
          <p:cNvSpPr txBox="1"/>
          <p:nvPr/>
        </p:nvSpPr>
        <p:spPr>
          <a:xfrm>
            <a:off x="4151630" y="5955665"/>
            <a:ext cx="508635" cy="275590"/>
          </a:xfrm>
          <a:prstGeom prst="rect">
            <a:avLst/>
          </a:prstGeom>
          <a:noFill/>
        </p:spPr>
        <p:txBody>
          <a:bodyPr wrap="square" rtlCol="0">
            <a:spAutoFit/>
          </a:bodyPr>
          <a:p>
            <a:r>
              <a:rPr lang="zh-CN" altLang="en-US" sz="1200"/>
              <a:t>协办</a:t>
            </a:r>
            <a:endParaRPr lang="zh-CN" altLang="en-US" sz="1200"/>
          </a:p>
        </p:txBody>
      </p:sp>
      <p:cxnSp>
        <p:nvCxnSpPr>
          <p:cNvPr id="124" name="直接连接符 123"/>
          <p:cNvCxnSpPr/>
          <p:nvPr/>
        </p:nvCxnSpPr>
        <p:spPr>
          <a:xfrm>
            <a:off x="787400" y="4076065"/>
            <a:ext cx="0" cy="18459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479425" y="5630545"/>
            <a:ext cx="47396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1343660" y="4784725"/>
            <a:ext cx="504190" cy="844550"/>
          </a:xfrm>
          <a:prstGeom prst="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7" name="矩形 126"/>
          <p:cNvSpPr/>
          <p:nvPr/>
        </p:nvSpPr>
        <p:spPr>
          <a:xfrm>
            <a:off x="2064385" y="4333240"/>
            <a:ext cx="504190" cy="1296035"/>
          </a:xfrm>
          <a:prstGeom prst="rect">
            <a:avLst/>
          </a:prstGeom>
          <a:solidFill>
            <a:srgbClr val="A5A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矩形 127"/>
          <p:cNvSpPr/>
          <p:nvPr/>
        </p:nvSpPr>
        <p:spPr>
          <a:xfrm>
            <a:off x="3431540" y="4977765"/>
            <a:ext cx="504190" cy="651510"/>
          </a:xfrm>
          <a:prstGeom prst="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矩形 128"/>
          <p:cNvSpPr/>
          <p:nvPr/>
        </p:nvSpPr>
        <p:spPr>
          <a:xfrm>
            <a:off x="4152265" y="4922520"/>
            <a:ext cx="504190" cy="706755"/>
          </a:xfrm>
          <a:prstGeom prst="rect">
            <a:avLst/>
          </a:prstGeom>
          <a:solidFill>
            <a:srgbClr val="A5A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1" name="圆角矩形 130"/>
          <p:cNvSpPr/>
          <p:nvPr/>
        </p:nvSpPr>
        <p:spPr>
          <a:xfrm>
            <a:off x="7097395" y="1107440"/>
            <a:ext cx="4425950" cy="1859280"/>
          </a:xfrm>
          <a:prstGeom prst="roundRect">
            <a:avLst/>
          </a:prstGeom>
          <a:noFill/>
          <a:ln w="349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5E9AC3"/>
              </a:solidFill>
              <a:latin typeface="阿里巴巴普惠体 R" panose="00020600040101010101" charset="-122"/>
              <a:ea typeface="阿里巴巴普惠体 R" panose="00020600040101010101" charset="-122"/>
            </a:endParaRPr>
          </a:p>
        </p:txBody>
      </p:sp>
      <p:grpSp>
        <p:nvGrpSpPr>
          <p:cNvPr id="132" name="Group 77"/>
          <p:cNvGrpSpPr/>
          <p:nvPr/>
        </p:nvGrpSpPr>
        <p:grpSpPr>
          <a:xfrm>
            <a:off x="8616341" y="3673679"/>
            <a:ext cx="509757" cy="3119848"/>
            <a:chOff x="4350352" y="2210578"/>
            <a:chExt cx="509757" cy="3119848"/>
          </a:xfrm>
          <a:solidFill>
            <a:srgbClr val="A5A5D1"/>
          </a:solidFill>
        </p:grpSpPr>
        <p:sp>
          <p:nvSpPr>
            <p:cNvPr id="133"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p>
              <a:endParaRPr lang="id-ID"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34"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p>
              <a:endParaRPr lang="id-ID"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35"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p>
              <a:endParaRPr lang="id-ID"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36"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p>
              <a:endParaRPr lang="id-ID"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sp>
        <p:nvSpPr>
          <p:cNvPr id="137" name="TextBox 157"/>
          <p:cNvSpPr txBox="1"/>
          <p:nvPr/>
        </p:nvSpPr>
        <p:spPr>
          <a:xfrm>
            <a:off x="8610327" y="3798144"/>
            <a:ext cx="521297" cy="538609"/>
          </a:xfrm>
          <a:prstGeom prst="rect">
            <a:avLst/>
          </a:prstGeom>
          <a:noFill/>
        </p:spPr>
        <p:txBody>
          <a:bodyPr wrap="none" rtlCol="0">
            <a:spAutoFit/>
          </a:bodyPr>
          <a:p>
            <a:pPr algn="ctr"/>
            <a:r>
              <a:rPr lang="id-ID" b="1" dirty="0">
                <a:solidFill>
                  <a:schemeClr val="bg1"/>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rPr>
              <a:t>100</a:t>
            </a:r>
            <a:endParaRPr lang="id-ID" b="1" dirty="0">
              <a:solidFill>
                <a:schemeClr val="bg1"/>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a:p>
            <a:pPr algn="ctr"/>
            <a:r>
              <a:rPr lang="id-ID" sz="1100" dirty="0">
                <a:solidFill>
                  <a:schemeClr val="bg1"/>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rPr>
              <a:t>%</a:t>
            </a:r>
            <a:endParaRPr lang="id-ID" sz="1100" dirty="0">
              <a:solidFill>
                <a:schemeClr val="bg1"/>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nvGrpSpPr>
          <p:cNvPr id="138" name="Group 77"/>
          <p:cNvGrpSpPr/>
          <p:nvPr/>
        </p:nvGrpSpPr>
        <p:grpSpPr>
          <a:xfrm>
            <a:off x="9552331" y="3657804"/>
            <a:ext cx="509757" cy="3119848"/>
            <a:chOff x="4350352" y="2210578"/>
            <a:chExt cx="509757" cy="3119848"/>
          </a:xfrm>
          <a:solidFill>
            <a:srgbClr val="5E9AC3"/>
          </a:solidFill>
        </p:grpSpPr>
        <p:sp>
          <p:nvSpPr>
            <p:cNvPr id="139"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p>
              <a:endParaRPr lang="id-ID"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40"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p>
              <a:endParaRPr lang="id-ID"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41"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p>
              <a:endParaRPr lang="id-ID"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42"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p>
              <a:endParaRPr lang="id-ID" dirty="0">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sp>
        <p:nvSpPr>
          <p:cNvPr id="143" name="文本框 142"/>
          <p:cNvSpPr txBox="1"/>
          <p:nvPr/>
        </p:nvSpPr>
        <p:spPr>
          <a:xfrm>
            <a:off x="7186930" y="1196975"/>
            <a:ext cx="4272915" cy="1938020"/>
          </a:xfrm>
          <a:prstGeom prst="rect">
            <a:avLst/>
          </a:prstGeom>
          <a:noFill/>
        </p:spPr>
        <p:txBody>
          <a:bodyPr wrap="square" rtlCol="0">
            <a:spAutoFit/>
          </a:bodyPr>
          <a:p>
            <a:r>
              <a:rPr lang="zh-CN" altLang="en-US" sz="2000">
                <a:solidFill>
                  <a:schemeClr val="tx1"/>
                </a:solidFill>
                <a:latin typeface="阿里巴巴普惠体 R" panose="00020600040101010101" charset="-122"/>
                <a:ea typeface="阿里巴巴普惠体 R" panose="00020600040101010101" charset="-122"/>
                <a:sym typeface="+mn-ea"/>
              </a:rPr>
              <a:t>高度重视建议提案的办理答复，努力做到沟通上积极主动、办理中注重质量、回复时严格程序，圆满完成了有关人大代表建议政协委员提案办理答复工作</a:t>
            </a:r>
            <a:endParaRPr lang="zh-CN" altLang="en-US" sz="2000">
              <a:solidFill>
                <a:schemeClr val="tx1"/>
              </a:solidFill>
              <a:latin typeface="阿里巴巴普惠体 R" panose="00020600040101010101" charset="-122"/>
              <a:ea typeface="阿里巴巴普惠体 R" panose="00020600040101010101" charset="-122"/>
            </a:endParaRPr>
          </a:p>
          <a:p>
            <a:endParaRPr lang="zh-CN" altLang="en-US" sz="2000">
              <a:solidFill>
                <a:schemeClr val="tx1"/>
              </a:solidFill>
              <a:latin typeface="阿里巴巴普惠体 R" panose="00020600040101010101" charset="-122"/>
              <a:ea typeface="阿里巴巴普惠体 R" panose="00020600040101010101" charset="-122"/>
            </a:endParaRPr>
          </a:p>
        </p:txBody>
      </p:sp>
      <p:sp>
        <p:nvSpPr>
          <p:cNvPr id="144" name="TextBox 157"/>
          <p:cNvSpPr txBox="1"/>
          <p:nvPr/>
        </p:nvSpPr>
        <p:spPr>
          <a:xfrm>
            <a:off x="9552032" y="3824814"/>
            <a:ext cx="521297" cy="538609"/>
          </a:xfrm>
          <a:prstGeom prst="rect">
            <a:avLst/>
          </a:prstGeom>
          <a:noFill/>
        </p:spPr>
        <p:txBody>
          <a:bodyPr wrap="none" rtlCol="0">
            <a:spAutoFit/>
          </a:bodyPr>
          <a:p>
            <a:pPr algn="ctr"/>
            <a:r>
              <a:rPr lang="id-ID" b="1" dirty="0">
                <a:solidFill>
                  <a:schemeClr val="bg1"/>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rPr>
              <a:t>100</a:t>
            </a:r>
            <a:endParaRPr lang="id-ID" b="1" dirty="0">
              <a:solidFill>
                <a:schemeClr val="bg1"/>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a:p>
            <a:pPr algn="ctr"/>
            <a:r>
              <a:rPr lang="id-ID" sz="1100" dirty="0">
                <a:solidFill>
                  <a:schemeClr val="bg1"/>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rPr>
              <a:t>%</a:t>
            </a:r>
            <a:endParaRPr lang="id-ID" sz="1100" dirty="0">
              <a:solidFill>
                <a:schemeClr val="bg1"/>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45" name="文本框 144"/>
          <p:cNvSpPr txBox="1"/>
          <p:nvPr/>
        </p:nvSpPr>
        <p:spPr>
          <a:xfrm>
            <a:off x="8112125" y="3136265"/>
            <a:ext cx="1475105" cy="368300"/>
          </a:xfrm>
          <a:prstGeom prst="rect">
            <a:avLst/>
          </a:prstGeom>
          <a:noFill/>
        </p:spPr>
        <p:txBody>
          <a:bodyPr wrap="square" rtlCol="0">
            <a:spAutoFit/>
          </a:bodyPr>
          <a:p>
            <a:r>
              <a:rPr lang="zh-CN" altLang="en-US"/>
              <a:t>办复率100%</a:t>
            </a:r>
            <a:endParaRPr lang="zh-CN" altLang="en-US"/>
          </a:p>
        </p:txBody>
      </p:sp>
      <p:sp>
        <p:nvSpPr>
          <p:cNvPr id="146" name="文本框 145"/>
          <p:cNvSpPr txBox="1"/>
          <p:nvPr/>
        </p:nvSpPr>
        <p:spPr>
          <a:xfrm>
            <a:off x="9552305" y="3141345"/>
            <a:ext cx="1475105" cy="368300"/>
          </a:xfrm>
          <a:prstGeom prst="rect">
            <a:avLst/>
          </a:prstGeom>
          <a:noFill/>
        </p:spPr>
        <p:txBody>
          <a:bodyPr wrap="square" rtlCol="0">
            <a:spAutoFit/>
          </a:bodyPr>
          <a:p>
            <a:r>
              <a:rPr lang="zh-CN" altLang="en-US"/>
              <a:t>满意率100%</a:t>
            </a:r>
            <a:endParaRPr lang="zh-CN" altLang="en-US"/>
          </a:p>
        </p:txBody>
      </p:sp>
      <p:sp>
        <p:nvSpPr>
          <p:cNvPr id="147" name="文本框 146"/>
          <p:cNvSpPr txBox="1"/>
          <p:nvPr/>
        </p:nvSpPr>
        <p:spPr>
          <a:xfrm>
            <a:off x="1369060" y="4447540"/>
            <a:ext cx="558800" cy="368300"/>
          </a:xfrm>
          <a:prstGeom prst="rect">
            <a:avLst/>
          </a:prstGeom>
          <a:noFill/>
        </p:spPr>
        <p:txBody>
          <a:bodyPr wrap="square" rtlCol="0">
            <a:spAutoFit/>
          </a:bodyPr>
          <a:p>
            <a:r>
              <a:rPr lang="en-US" altLang="zh-CN"/>
              <a:t>19</a:t>
            </a:r>
            <a:endParaRPr lang="en-US" altLang="zh-CN"/>
          </a:p>
        </p:txBody>
      </p:sp>
      <p:sp>
        <p:nvSpPr>
          <p:cNvPr id="148" name="文本框 147"/>
          <p:cNvSpPr txBox="1"/>
          <p:nvPr/>
        </p:nvSpPr>
        <p:spPr>
          <a:xfrm>
            <a:off x="2135505" y="3912235"/>
            <a:ext cx="558800" cy="368300"/>
          </a:xfrm>
          <a:prstGeom prst="rect">
            <a:avLst/>
          </a:prstGeom>
          <a:noFill/>
        </p:spPr>
        <p:txBody>
          <a:bodyPr wrap="square" rtlCol="0">
            <a:spAutoFit/>
          </a:bodyPr>
          <a:p>
            <a:r>
              <a:rPr lang="en-US" altLang="zh-CN"/>
              <a:t>27</a:t>
            </a:r>
            <a:endParaRPr lang="en-US" altLang="zh-CN"/>
          </a:p>
        </p:txBody>
      </p:sp>
      <p:sp>
        <p:nvSpPr>
          <p:cNvPr id="149" name="文本框 148"/>
          <p:cNvSpPr txBox="1"/>
          <p:nvPr/>
        </p:nvSpPr>
        <p:spPr>
          <a:xfrm>
            <a:off x="3470275" y="4560570"/>
            <a:ext cx="558800" cy="368300"/>
          </a:xfrm>
          <a:prstGeom prst="rect">
            <a:avLst/>
          </a:prstGeom>
          <a:noFill/>
        </p:spPr>
        <p:txBody>
          <a:bodyPr wrap="square" rtlCol="0">
            <a:spAutoFit/>
          </a:bodyPr>
          <a:p>
            <a:r>
              <a:rPr lang="en-US" altLang="zh-CN"/>
              <a:t>11</a:t>
            </a:r>
            <a:endParaRPr lang="en-US" altLang="zh-CN"/>
          </a:p>
        </p:txBody>
      </p:sp>
      <p:sp>
        <p:nvSpPr>
          <p:cNvPr id="150" name="文本框 149"/>
          <p:cNvSpPr txBox="1"/>
          <p:nvPr/>
        </p:nvSpPr>
        <p:spPr>
          <a:xfrm>
            <a:off x="4224020" y="4509135"/>
            <a:ext cx="558800" cy="368300"/>
          </a:xfrm>
          <a:prstGeom prst="rect">
            <a:avLst/>
          </a:prstGeom>
          <a:noFill/>
        </p:spPr>
        <p:txBody>
          <a:bodyPr wrap="square" rtlCol="0">
            <a:spAutoFit/>
          </a:bodyPr>
          <a:p>
            <a:r>
              <a:rPr lang="en-US" altLang="zh-CN"/>
              <a:t>12</a:t>
            </a: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45000">
        <p:random/>
      </p:transition>
    </mc:Choice>
    <mc:Fallback>
      <p:transition spd="slow" advTm="4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56"/>
                                        </p:tgtEl>
                                        <p:attrNameLst>
                                          <p:attrName>style.visibility</p:attrName>
                                        </p:attrNameLst>
                                      </p:cBhvr>
                                      <p:to>
                                        <p:strVal val="visible"/>
                                      </p:to>
                                    </p:set>
                                    <p:animEffect transition="in" filter="wipe(down)">
                                      <p:cBhvr>
                                        <p:cTn id="7" dur="1000"/>
                                        <p:tgtEl>
                                          <p:spTgt spid="5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000" fill="hold">
                                          <p:stCondLst>
                                            <p:cond delay="0"/>
                                          </p:stCondLst>
                                        </p:cTn>
                                        <p:tgtEl>
                                          <p:spTgt spid="64"/>
                                        </p:tgtEl>
                                        <p:attrNameLst>
                                          <p:attrName>style.visibility</p:attrName>
                                        </p:attrNameLst>
                                      </p:cBhvr>
                                      <p:to>
                                        <p:strVal val="visible"/>
                                      </p:to>
                                    </p:set>
                                    <p:animEffect transition="in" filter="blinds(horizontal)">
                                      <p:cBhvr>
                                        <p:cTn id="11" dur="1000"/>
                                        <p:tgtEl>
                                          <p:spTgt spid="64"/>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000" fill="hold">
                                          <p:stCondLst>
                                            <p:cond delay="0"/>
                                          </p:stCondLst>
                                        </p:cTn>
                                        <p:tgtEl>
                                          <p:spTgt spid="67"/>
                                        </p:tgtEl>
                                        <p:attrNameLst>
                                          <p:attrName>style.visibility</p:attrName>
                                        </p:attrNameLst>
                                      </p:cBhvr>
                                      <p:to>
                                        <p:strVal val="visible"/>
                                      </p:to>
                                    </p:set>
                                    <p:animEffect transition="in" filter="blinds(horizontal)">
                                      <p:cBhvr>
                                        <p:cTn id="15" dur="1000"/>
                                        <p:tgtEl>
                                          <p:spTgt spid="67"/>
                                        </p:tgtEl>
                                      </p:cBhvr>
                                    </p:animEffect>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000" fill="hold">
                                          <p:stCondLst>
                                            <p:cond delay="0"/>
                                          </p:stCondLst>
                                        </p:cTn>
                                        <p:tgtEl>
                                          <p:spTgt spid="61"/>
                                        </p:tgtEl>
                                        <p:attrNameLst>
                                          <p:attrName>style.visibility</p:attrName>
                                        </p:attrNameLst>
                                      </p:cBhvr>
                                      <p:to>
                                        <p:strVal val="visible"/>
                                      </p:to>
                                    </p:set>
                                    <p:anim calcmode="lin" valueType="num">
                                      <p:cBhvr additive="base">
                                        <p:cTn id="19" dur="1000" fill="hold"/>
                                        <p:tgtEl>
                                          <p:spTgt spid="61"/>
                                        </p:tgtEl>
                                        <p:attrNameLst>
                                          <p:attrName>ppt_x</p:attrName>
                                        </p:attrNameLst>
                                      </p:cBhvr>
                                      <p:tavLst>
                                        <p:tav tm="0">
                                          <p:val>
                                            <p:strVal val="#ppt_x"/>
                                          </p:val>
                                        </p:tav>
                                        <p:tav tm="100000">
                                          <p:val>
                                            <p:strVal val="#ppt_x"/>
                                          </p:val>
                                        </p:tav>
                                      </p:tavLst>
                                    </p:anim>
                                    <p:anim calcmode="lin" valueType="num">
                                      <p:cBhvr additive="base">
                                        <p:cTn id="20" dur="1000" fill="hold"/>
                                        <p:tgtEl>
                                          <p:spTgt spid="61"/>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8" presetClass="entr" presetSubtype="16"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diamond(in)">
                                      <p:cBhvr>
                                        <p:cTn id="24" dur="2000"/>
                                        <p:tgtEl>
                                          <p:spTgt spid="62"/>
                                        </p:tgtEl>
                                      </p:cBhvr>
                                    </p:animEffect>
                                  </p:childTnLst>
                                </p:cTn>
                              </p:par>
                            </p:childTnLst>
                          </p:cTn>
                        </p:par>
                        <p:par>
                          <p:cTn id="25" fill="hold">
                            <p:stCondLst>
                              <p:cond delay="6000"/>
                            </p:stCondLst>
                            <p:childTnLst>
                              <p:par>
                                <p:cTn id="26" presetID="21" presetClass="entr" presetSubtype="1"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heel(1)">
                                      <p:cBhvr>
                                        <p:cTn id="28" dur="2000"/>
                                        <p:tgtEl>
                                          <p:spTgt spid="63"/>
                                        </p:tgtEl>
                                      </p:cBhvr>
                                    </p:animEffect>
                                  </p:childTnLst>
                                </p:cTn>
                              </p:par>
                            </p:childTnLst>
                          </p:cTn>
                        </p:par>
                        <p:par>
                          <p:cTn id="29" fill="hold">
                            <p:stCondLst>
                              <p:cond delay="8000"/>
                            </p:stCondLst>
                            <p:childTnLst>
                              <p:par>
                                <p:cTn id="30" presetID="18" presetClass="entr" presetSubtype="12" fill="hold" grpId="0" nodeType="afterEffect">
                                  <p:stCondLst>
                                    <p:cond delay="0"/>
                                  </p:stCondLst>
                                  <p:childTnLst>
                                    <p:set>
                                      <p:cBhvr>
                                        <p:cTn id="31" dur="1000" fill="hold">
                                          <p:stCondLst>
                                            <p:cond delay="0"/>
                                          </p:stCondLst>
                                        </p:cTn>
                                        <p:tgtEl>
                                          <p:spTgt spid="70"/>
                                        </p:tgtEl>
                                        <p:attrNameLst>
                                          <p:attrName>style.visibility</p:attrName>
                                        </p:attrNameLst>
                                      </p:cBhvr>
                                      <p:to>
                                        <p:strVal val="visible"/>
                                      </p:to>
                                    </p:set>
                                    <p:animEffect transition="in" filter="strips(downLeft)">
                                      <p:cBhvr>
                                        <p:cTn id="32" dur="1000"/>
                                        <p:tgtEl>
                                          <p:spTgt spid="70"/>
                                        </p:tgtEl>
                                      </p:cBhvr>
                                    </p:animEffect>
                                  </p:childTnLst>
                                </p:cTn>
                              </p:par>
                            </p:childTnLst>
                          </p:cTn>
                        </p:par>
                        <p:par>
                          <p:cTn id="33" fill="hold">
                            <p:stCondLst>
                              <p:cond delay="9000"/>
                            </p:stCondLst>
                            <p:childTnLst>
                              <p:par>
                                <p:cTn id="34" presetID="4"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box(in)">
                                      <p:cBhvr>
                                        <p:cTn id="36" dur="2000"/>
                                        <p:tgtEl>
                                          <p:spTgt spid="71"/>
                                        </p:tgtEl>
                                      </p:cBhvr>
                                    </p:animEffect>
                                  </p:childTnLst>
                                </p:cTn>
                              </p:par>
                            </p:childTnLst>
                          </p:cTn>
                        </p:par>
                        <p:par>
                          <p:cTn id="37" fill="hold">
                            <p:stCondLst>
                              <p:cond delay="11000"/>
                            </p:stCondLst>
                            <p:childTnLst>
                              <p:par>
                                <p:cTn id="38" presetID="2" presetClass="entr" presetSubtype="4" fill="hold" nodeType="afterEffect">
                                  <p:stCondLst>
                                    <p:cond delay="0"/>
                                  </p:stCondLst>
                                  <p:childTnLst>
                                    <p:set>
                                      <p:cBhvr>
                                        <p:cTn id="39" dur="1000" fill="hold">
                                          <p:stCondLst>
                                            <p:cond delay="0"/>
                                          </p:stCondLst>
                                        </p:cTn>
                                        <p:tgtEl>
                                          <p:spTgt spid="124"/>
                                        </p:tgtEl>
                                        <p:attrNameLst>
                                          <p:attrName>style.visibility</p:attrName>
                                        </p:attrNameLst>
                                      </p:cBhvr>
                                      <p:to>
                                        <p:strVal val="visible"/>
                                      </p:to>
                                    </p:set>
                                    <p:anim calcmode="lin" valueType="num">
                                      <p:cBhvr additive="base">
                                        <p:cTn id="40" dur="1000" fill="hold"/>
                                        <p:tgtEl>
                                          <p:spTgt spid="124"/>
                                        </p:tgtEl>
                                        <p:attrNameLst>
                                          <p:attrName>ppt_x</p:attrName>
                                        </p:attrNameLst>
                                      </p:cBhvr>
                                      <p:tavLst>
                                        <p:tav tm="0">
                                          <p:val>
                                            <p:strVal val="#ppt_x"/>
                                          </p:val>
                                        </p:tav>
                                        <p:tav tm="100000">
                                          <p:val>
                                            <p:strVal val="#ppt_x"/>
                                          </p:val>
                                        </p:tav>
                                      </p:tavLst>
                                    </p:anim>
                                    <p:anim calcmode="lin" valueType="num">
                                      <p:cBhvr additive="base">
                                        <p:cTn id="41" dur="1000" fill="hold"/>
                                        <p:tgtEl>
                                          <p:spTgt spid="124"/>
                                        </p:tgtEl>
                                        <p:attrNameLst>
                                          <p:attrName>ppt_y</p:attrName>
                                        </p:attrNameLst>
                                      </p:cBhvr>
                                      <p:tavLst>
                                        <p:tav tm="0">
                                          <p:val>
                                            <p:strVal val="1+#ppt_h/2"/>
                                          </p:val>
                                        </p:tav>
                                        <p:tav tm="100000">
                                          <p:val>
                                            <p:strVal val="#ppt_y"/>
                                          </p:val>
                                        </p:tav>
                                      </p:tavLst>
                                    </p:anim>
                                  </p:childTnLst>
                                </p:cTn>
                              </p:par>
                            </p:childTnLst>
                          </p:cTn>
                        </p:par>
                        <p:par>
                          <p:cTn id="42" fill="hold">
                            <p:stCondLst>
                              <p:cond delay="12000"/>
                            </p:stCondLst>
                            <p:childTnLst>
                              <p:par>
                                <p:cTn id="43" presetID="2" presetClass="entr" presetSubtype="4" fill="hold" nodeType="afterEffect">
                                  <p:stCondLst>
                                    <p:cond delay="0"/>
                                  </p:stCondLst>
                                  <p:childTnLst>
                                    <p:set>
                                      <p:cBhvr>
                                        <p:cTn id="44" dur="1000" fill="hold">
                                          <p:stCondLst>
                                            <p:cond delay="0"/>
                                          </p:stCondLst>
                                        </p:cTn>
                                        <p:tgtEl>
                                          <p:spTgt spid="125"/>
                                        </p:tgtEl>
                                        <p:attrNameLst>
                                          <p:attrName>style.visibility</p:attrName>
                                        </p:attrNameLst>
                                      </p:cBhvr>
                                      <p:to>
                                        <p:strVal val="visible"/>
                                      </p:to>
                                    </p:set>
                                    <p:anim calcmode="lin" valueType="num">
                                      <p:cBhvr additive="base">
                                        <p:cTn id="45" dur="1000" fill="hold"/>
                                        <p:tgtEl>
                                          <p:spTgt spid="125"/>
                                        </p:tgtEl>
                                        <p:attrNameLst>
                                          <p:attrName>ppt_x</p:attrName>
                                        </p:attrNameLst>
                                      </p:cBhvr>
                                      <p:tavLst>
                                        <p:tav tm="0">
                                          <p:val>
                                            <p:strVal val="#ppt_x"/>
                                          </p:val>
                                        </p:tav>
                                        <p:tav tm="100000">
                                          <p:val>
                                            <p:strVal val="#ppt_x"/>
                                          </p:val>
                                        </p:tav>
                                      </p:tavLst>
                                    </p:anim>
                                    <p:anim calcmode="lin" valueType="num">
                                      <p:cBhvr additive="base">
                                        <p:cTn id="46" dur="1000" fill="hold"/>
                                        <p:tgtEl>
                                          <p:spTgt spid="125"/>
                                        </p:tgtEl>
                                        <p:attrNameLst>
                                          <p:attrName>ppt_y</p:attrName>
                                        </p:attrNameLst>
                                      </p:cBhvr>
                                      <p:tavLst>
                                        <p:tav tm="0">
                                          <p:val>
                                            <p:strVal val="1+#ppt_h/2"/>
                                          </p:val>
                                        </p:tav>
                                        <p:tav tm="100000">
                                          <p:val>
                                            <p:strVal val="#ppt_y"/>
                                          </p:val>
                                        </p:tav>
                                      </p:tavLst>
                                    </p:anim>
                                  </p:childTnLst>
                                </p:cTn>
                              </p:par>
                            </p:childTnLst>
                          </p:cTn>
                        </p:par>
                        <p:par>
                          <p:cTn id="47" fill="hold">
                            <p:stCondLst>
                              <p:cond delay="13000"/>
                            </p:stCondLst>
                            <p:childTnLst>
                              <p:par>
                                <p:cTn id="48" presetID="22" presetClass="entr" presetSubtype="4" fill="hold" grpId="0" nodeType="afterEffect">
                                  <p:stCondLst>
                                    <p:cond delay="0"/>
                                  </p:stCondLst>
                                  <p:childTnLst>
                                    <p:set>
                                      <p:cBhvr>
                                        <p:cTn id="49" dur="1000" fill="hold">
                                          <p:stCondLst>
                                            <p:cond delay="0"/>
                                          </p:stCondLst>
                                        </p:cTn>
                                        <p:tgtEl>
                                          <p:spTgt spid="126"/>
                                        </p:tgtEl>
                                        <p:attrNameLst>
                                          <p:attrName>style.visibility</p:attrName>
                                        </p:attrNameLst>
                                      </p:cBhvr>
                                      <p:to>
                                        <p:strVal val="visible"/>
                                      </p:to>
                                    </p:set>
                                    <p:animEffect transition="in" filter="wipe(down)">
                                      <p:cBhvr>
                                        <p:cTn id="50" dur="1000"/>
                                        <p:tgtEl>
                                          <p:spTgt spid="126"/>
                                        </p:tgtEl>
                                      </p:cBhvr>
                                    </p:animEffect>
                                  </p:childTnLst>
                                </p:cTn>
                              </p:par>
                            </p:childTnLst>
                          </p:cTn>
                        </p:par>
                        <p:par>
                          <p:cTn id="51" fill="hold">
                            <p:stCondLst>
                              <p:cond delay="14000"/>
                            </p:stCondLst>
                            <p:childTnLst>
                              <p:par>
                                <p:cTn id="52" presetID="22" presetClass="entr" presetSubtype="4" fill="hold" grpId="0" nodeType="afterEffect">
                                  <p:stCondLst>
                                    <p:cond delay="0"/>
                                  </p:stCondLst>
                                  <p:childTnLst>
                                    <p:set>
                                      <p:cBhvr>
                                        <p:cTn id="53" dur="1000" fill="hold">
                                          <p:stCondLst>
                                            <p:cond delay="0"/>
                                          </p:stCondLst>
                                        </p:cTn>
                                        <p:tgtEl>
                                          <p:spTgt spid="127"/>
                                        </p:tgtEl>
                                        <p:attrNameLst>
                                          <p:attrName>style.visibility</p:attrName>
                                        </p:attrNameLst>
                                      </p:cBhvr>
                                      <p:to>
                                        <p:strVal val="visible"/>
                                      </p:to>
                                    </p:set>
                                    <p:animEffect transition="in" filter="wipe(down)">
                                      <p:cBhvr>
                                        <p:cTn id="54" dur="1000"/>
                                        <p:tgtEl>
                                          <p:spTgt spid="127"/>
                                        </p:tgtEl>
                                      </p:cBhvr>
                                    </p:animEffect>
                                  </p:childTnLst>
                                </p:cTn>
                              </p:par>
                            </p:childTnLst>
                          </p:cTn>
                        </p:par>
                        <p:par>
                          <p:cTn id="55" fill="hold">
                            <p:stCondLst>
                              <p:cond delay="15000"/>
                            </p:stCondLst>
                            <p:childTnLst>
                              <p:par>
                                <p:cTn id="56" presetID="22" presetClass="entr" presetSubtype="4" fill="hold" grpId="0" nodeType="afterEffect">
                                  <p:stCondLst>
                                    <p:cond delay="0"/>
                                  </p:stCondLst>
                                  <p:childTnLst>
                                    <p:set>
                                      <p:cBhvr>
                                        <p:cTn id="57" dur="1000" fill="hold">
                                          <p:stCondLst>
                                            <p:cond delay="0"/>
                                          </p:stCondLst>
                                        </p:cTn>
                                        <p:tgtEl>
                                          <p:spTgt spid="128"/>
                                        </p:tgtEl>
                                        <p:attrNameLst>
                                          <p:attrName>style.visibility</p:attrName>
                                        </p:attrNameLst>
                                      </p:cBhvr>
                                      <p:to>
                                        <p:strVal val="visible"/>
                                      </p:to>
                                    </p:set>
                                    <p:animEffect transition="in" filter="wipe(down)">
                                      <p:cBhvr>
                                        <p:cTn id="58" dur="1000"/>
                                        <p:tgtEl>
                                          <p:spTgt spid="128"/>
                                        </p:tgtEl>
                                      </p:cBhvr>
                                    </p:animEffect>
                                  </p:childTnLst>
                                </p:cTn>
                              </p:par>
                            </p:childTnLst>
                          </p:cTn>
                        </p:par>
                        <p:par>
                          <p:cTn id="59" fill="hold">
                            <p:stCondLst>
                              <p:cond delay="16000"/>
                            </p:stCondLst>
                            <p:childTnLst>
                              <p:par>
                                <p:cTn id="60" presetID="22" presetClass="entr" presetSubtype="4" fill="hold" grpId="0" nodeType="afterEffect">
                                  <p:stCondLst>
                                    <p:cond delay="0"/>
                                  </p:stCondLst>
                                  <p:childTnLst>
                                    <p:set>
                                      <p:cBhvr>
                                        <p:cTn id="61" dur="1000" fill="hold">
                                          <p:stCondLst>
                                            <p:cond delay="0"/>
                                          </p:stCondLst>
                                        </p:cTn>
                                        <p:tgtEl>
                                          <p:spTgt spid="129"/>
                                        </p:tgtEl>
                                        <p:attrNameLst>
                                          <p:attrName>style.visibility</p:attrName>
                                        </p:attrNameLst>
                                      </p:cBhvr>
                                      <p:to>
                                        <p:strVal val="visible"/>
                                      </p:to>
                                    </p:set>
                                    <p:animEffect transition="in" filter="wipe(down)">
                                      <p:cBhvr>
                                        <p:cTn id="62" dur="1000"/>
                                        <p:tgtEl>
                                          <p:spTgt spid="129"/>
                                        </p:tgtEl>
                                      </p:cBhvr>
                                    </p:animEffect>
                                  </p:childTnLst>
                                </p:cTn>
                              </p:par>
                            </p:childTnLst>
                          </p:cTn>
                        </p:par>
                        <p:par>
                          <p:cTn id="63" fill="hold">
                            <p:stCondLst>
                              <p:cond delay="17000"/>
                            </p:stCondLst>
                            <p:childTnLst>
                              <p:par>
                                <p:cTn id="64" presetID="1"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child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0"/>
                                          </p:stCondLst>
                                        </p:cTn>
                                        <p:tgtEl>
                                          <p:spTgt spid="148"/>
                                        </p:tgtEl>
                                        <p:attrNameLst>
                                          <p:attrName>style.visibility</p:attrName>
                                        </p:attrNameLst>
                                      </p:cBhvr>
                                      <p:to>
                                        <p:strVal val="visible"/>
                                      </p:to>
                                    </p:set>
                                  </p:childTnLst>
                                </p:cTn>
                              </p:par>
                            </p:childTnLst>
                          </p:cTn>
                        </p:par>
                        <p:par>
                          <p:cTn id="69" fill="hold">
                            <p:stCondLst>
                              <p:cond delay="17000"/>
                            </p:stCondLst>
                            <p:childTnLst>
                              <p:par>
                                <p:cTn id="70" presetID="1" presetClass="entr" presetSubtype="0" fill="hold" grpId="0" nodeType="afterEffect">
                                  <p:stCondLst>
                                    <p:cond delay="0"/>
                                  </p:stCondLst>
                                  <p:childTnLst>
                                    <p:set>
                                      <p:cBhvr>
                                        <p:cTn id="71" dur="1" fill="hold">
                                          <p:stCondLst>
                                            <p:cond delay="0"/>
                                          </p:stCondLst>
                                        </p:cTn>
                                        <p:tgtEl>
                                          <p:spTgt spid="149"/>
                                        </p:tgtEl>
                                        <p:attrNameLst>
                                          <p:attrName>style.visibility</p:attrName>
                                        </p:attrNameLst>
                                      </p:cBhvr>
                                      <p:to>
                                        <p:strVal val="visible"/>
                                      </p:to>
                                    </p:set>
                                  </p:childTnLst>
                                </p:cTn>
                              </p:par>
                            </p:childTnLst>
                          </p:cTn>
                        </p:par>
                        <p:par>
                          <p:cTn id="72" fill="hold">
                            <p:stCondLst>
                              <p:cond delay="17000"/>
                            </p:stCondLst>
                            <p:childTnLst>
                              <p:par>
                                <p:cTn id="73" presetID="1" presetClass="entr" presetSubtype="0" fill="hold" grpId="0" nodeType="afterEffect">
                                  <p:stCondLst>
                                    <p:cond delay="0"/>
                                  </p:stCondLst>
                                  <p:childTnLst>
                                    <p:set>
                                      <p:cBhvr>
                                        <p:cTn id="74" dur="1" fill="hold">
                                          <p:stCondLst>
                                            <p:cond delay="0"/>
                                          </p:stCondLst>
                                        </p:cTn>
                                        <p:tgtEl>
                                          <p:spTgt spid="150"/>
                                        </p:tgtEl>
                                        <p:attrNameLst>
                                          <p:attrName>style.visibility</p:attrName>
                                        </p:attrNameLst>
                                      </p:cBhvr>
                                      <p:to>
                                        <p:strVal val="visible"/>
                                      </p:to>
                                    </p:set>
                                  </p:childTnLst>
                                </p:cTn>
                              </p:par>
                            </p:childTnLst>
                          </p:cTn>
                        </p:par>
                        <p:par>
                          <p:cTn id="75" fill="hold">
                            <p:stCondLst>
                              <p:cond delay="17000"/>
                            </p:stCondLst>
                            <p:childTnLst>
                              <p:par>
                                <p:cTn id="76" presetID="20" presetClass="entr" presetSubtype="0" fill="hold" grpId="0"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edge">
                                      <p:cBhvr>
                                        <p:cTn id="78" dur="2000"/>
                                        <p:tgtEl>
                                          <p:spTgt spid="95"/>
                                        </p:tgtEl>
                                      </p:cBhvr>
                                    </p:animEffect>
                                  </p:childTnLst>
                                </p:cTn>
                              </p:par>
                            </p:childTnLst>
                          </p:cTn>
                        </p:par>
                        <p:par>
                          <p:cTn id="79" fill="hold">
                            <p:stCondLst>
                              <p:cond delay="19000"/>
                            </p:stCondLst>
                            <p:childTnLst>
                              <p:par>
                                <p:cTn id="80" presetID="20" presetClass="entr" presetSubtype="0"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edge">
                                      <p:cBhvr>
                                        <p:cTn id="82" dur="2000"/>
                                        <p:tgtEl>
                                          <p:spTgt spid="96"/>
                                        </p:tgtEl>
                                      </p:cBhvr>
                                    </p:animEffect>
                                  </p:childTnLst>
                                </p:cTn>
                              </p:par>
                            </p:childTnLst>
                          </p:cTn>
                        </p:par>
                        <p:par>
                          <p:cTn id="83" fill="hold">
                            <p:stCondLst>
                              <p:cond delay="21000"/>
                            </p:stCondLst>
                            <p:childTnLst>
                              <p:par>
                                <p:cTn id="84" presetID="20" presetClass="entr" presetSubtype="0" fill="hold" grpId="0" nodeType="afterEffect">
                                  <p:stCondLst>
                                    <p:cond delay="0"/>
                                  </p:stCondLst>
                                  <p:childTnLst>
                                    <p:set>
                                      <p:cBhvr>
                                        <p:cTn id="85" dur="1" fill="hold">
                                          <p:stCondLst>
                                            <p:cond delay="0"/>
                                          </p:stCondLst>
                                        </p:cTn>
                                        <p:tgtEl>
                                          <p:spTgt spid="97"/>
                                        </p:tgtEl>
                                        <p:attrNameLst>
                                          <p:attrName>style.visibility</p:attrName>
                                        </p:attrNameLst>
                                      </p:cBhvr>
                                      <p:to>
                                        <p:strVal val="visible"/>
                                      </p:to>
                                    </p:set>
                                    <p:animEffect transition="in" filter="wedge">
                                      <p:cBhvr>
                                        <p:cTn id="86" dur="2000"/>
                                        <p:tgtEl>
                                          <p:spTgt spid="97"/>
                                        </p:tgtEl>
                                      </p:cBhvr>
                                    </p:animEffect>
                                  </p:childTnLst>
                                </p:cTn>
                              </p:par>
                            </p:childTnLst>
                          </p:cTn>
                        </p:par>
                        <p:par>
                          <p:cTn id="87" fill="hold">
                            <p:stCondLst>
                              <p:cond delay="23000"/>
                            </p:stCondLst>
                            <p:childTnLst>
                              <p:par>
                                <p:cTn id="88" presetID="20"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wedge">
                                      <p:cBhvr>
                                        <p:cTn id="90" dur="2000"/>
                                        <p:tgtEl>
                                          <p:spTgt spid="98"/>
                                        </p:tgtEl>
                                      </p:cBhvr>
                                    </p:animEffect>
                                  </p:childTnLst>
                                </p:cTn>
                              </p:par>
                            </p:childTnLst>
                          </p:cTn>
                        </p:par>
                        <p:par>
                          <p:cTn id="91" fill="hold">
                            <p:stCondLst>
                              <p:cond delay="25000"/>
                            </p:stCondLst>
                            <p:childTnLst>
                              <p:par>
                                <p:cTn id="92" presetID="47" presetClass="entr" presetSubtype="0" fill="hold" grpId="0" nodeType="afterEffect">
                                  <p:stCondLst>
                                    <p:cond delay="0"/>
                                  </p:stCondLst>
                                  <p:childTnLst>
                                    <p:set>
                                      <p:cBhvr>
                                        <p:cTn id="93" dur="2000" fill="hold">
                                          <p:stCondLst>
                                            <p:cond delay="0"/>
                                          </p:stCondLst>
                                        </p:cTn>
                                        <p:tgtEl>
                                          <p:spTgt spid="143"/>
                                        </p:tgtEl>
                                        <p:attrNameLst>
                                          <p:attrName>style.visibility</p:attrName>
                                        </p:attrNameLst>
                                      </p:cBhvr>
                                      <p:to>
                                        <p:strVal val="visible"/>
                                      </p:to>
                                    </p:set>
                                    <p:animEffect transition="in" filter="fade">
                                      <p:cBhvr>
                                        <p:cTn id="94" dur="2000"/>
                                        <p:tgtEl>
                                          <p:spTgt spid="143"/>
                                        </p:tgtEl>
                                      </p:cBhvr>
                                    </p:animEffect>
                                    <p:anim calcmode="lin" valueType="num">
                                      <p:cBhvr>
                                        <p:cTn id="95" dur="2000" fill="hold"/>
                                        <p:tgtEl>
                                          <p:spTgt spid="143"/>
                                        </p:tgtEl>
                                        <p:attrNameLst>
                                          <p:attrName>ppt_x</p:attrName>
                                        </p:attrNameLst>
                                      </p:cBhvr>
                                      <p:tavLst>
                                        <p:tav tm="0">
                                          <p:val>
                                            <p:strVal val="#ppt_x"/>
                                          </p:val>
                                        </p:tav>
                                        <p:tav tm="100000">
                                          <p:val>
                                            <p:strVal val="#ppt_x"/>
                                          </p:val>
                                        </p:tav>
                                      </p:tavLst>
                                    </p:anim>
                                    <p:anim calcmode="lin" valueType="num">
                                      <p:cBhvr>
                                        <p:cTn id="96" dur="2000" fill="hold"/>
                                        <p:tgtEl>
                                          <p:spTgt spid="143"/>
                                        </p:tgtEl>
                                        <p:attrNameLst>
                                          <p:attrName>ppt_y</p:attrName>
                                        </p:attrNameLst>
                                      </p:cBhvr>
                                      <p:tavLst>
                                        <p:tav tm="0">
                                          <p:val>
                                            <p:strVal val="#ppt_y-.1"/>
                                          </p:val>
                                        </p:tav>
                                        <p:tav tm="100000">
                                          <p:val>
                                            <p:strVal val="#ppt_y"/>
                                          </p:val>
                                        </p:tav>
                                      </p:tavLst>
                                    </p:anim>
                                  </p:childTnLst>
                                </p:cTn>
                              </p:par>
                            </p:childTnLst>
                          </p:cTn>
                        </p:par>
                        <p:par>
                          <p:cTn id="97" fill="hold">
                            <p:stCondLst>
                              <p:cond delay="27000"/>
                            </p:stCondLst>
                            <p:childTnLst>
                              <p:par>
                                <p:cTn id="98" presetID="47" presetClass="entr" presetSubtype="0" fill="hold" grpId="0" nodeType="afterEffect">
                                  <p:stCondLst>
                                    <p:cond delay="0"/>
                                  </p:stCondLst>
                                  <p:childTnLst>
                                    <p:set>
                                      <p:cBhvr>
                                        <p:cTn id="99" dur="2000" fill="hold">
                                          <p:stCondLst>
                                            <p:cond delay="0"/>
                                          </p:stCondLst>
                                        </p:cTn>
                                        <p:tgtEl>
                                          <p:spTgt spid="131"/>
                                        </p:tgtEl>
                                        <p:attrNameLst>
                                          <p:attrName>style.visibility</p:attrName>
                                        </p:attrNameLst>
                                      </p:cBhvr>
                                      <p:to>
                                        <p:strVal val="visible"/>
                                      </p:to>
                                    </p:set>
                                    <p:animEffect transition="in" filter="fade">
                                      <p:cBhvr>
                                        <p:cTn id="100" dur="2000"/>
                                        <p:tgtEl>
                                          <p:spTgt spid="131"/>
                                        </p:tgtEl>
                                      </p:cBhvr>
                                    </p:animEffect>
                                    <p:anim calcmode="lin" valueType="num">
                                      <p:cBhvr>
                                        <p:cTn id="101" dur="2000" fill="hold"/>
                                        <p:tgtEl>
                                          <p:spTgt spid="131"/>
                                        </p:tgtEl>
                                        <p:attrNameLst>
                                          <p:attrName>ppt_x</p:attrName>
                                        </p:attrNameLst>
                                      </p:cBhvr>
                                      <p:tavLst>
                                        <p:tav tm="0">
                                          <p:val>
                                            <p:strVal val="#ppt_x"/>
                                          </p:val>
                                        </p:tav>
                                        <p:tav tm="100000">
                                          <p:val>
                                            <p:strVal val="#ppt_x"/>
                                          </p:val>
                                        </p:tav>
                                      </p:tavLst>
                                    </p:anim>
                                    <p:anim calcmode="lin" valueType="num">
                                      <p:cBhvr>
                                        <p:cTn id="102" dur="2000" fill="hold"/>
                                        <p:tgtEl>
                                          <p:spTgt spid="131"/>
                                        </p:tgtEl>
                                        <p:attrNameLst>
                                          <p:attrName>ppt_y</p:attrName>
                                        </p:attrNameLst>
                                      </p:cBhvr>
                                      <p:tavLst>
                                        <p:tav tm="0">
                                          <p:val>
                                            <p:strVal val="#ppt_y-.1"/>
                                          </p:val>
                                        </p:tav>
                                        <p:tav tm="100000">
                                          <p:val>
                                            <p:strVal val="#ppt_y"/>
                                          </p:val>
                                        </p:tav>
                                      </p:tavLst>
                                    </p:anim>
                                  </p:childTnLst>
                                </p:cTn>
                              </p:par>
                            </p:childTnLst>
                          </p:cTn>
                        </p:par>
                        <p:par>
                          <p:cTn id="103" fill="hold">
                            <p:stCondLst>
                              <p:cond delay="29000"/>
                            </p:stCondLst>
                            <p:childTnLst>
                              <p:par>
                                <p:cTn id="104" presetID="7" presetClass="entr" presetSubtype="4" fill="hold" nodeType="afterEffect">
                                  <p:stCondLst>
                                    <p:cond delay="0"/>
                                  </p:stCondLst>
                                  <p:childTnLst>
                                    <p:set>
                                      <p:cBhvr>
                                        <p:cTn id="105" dur="1" fill="hold">
                                          <p:stCondLst>
                                            <p:cond delay="0"/>
                                          </p:stCondLst>
                                        </p:cTn>
                                        <p:tgtEl>
                                          <p:spTgt spid="132"/>
                                        </p:tgtEl>
                                        <p:attrNameLst>
                                          <p:attrName>style.visibility</p:attrName>
                                        </p:attrNameLst>
                                      </p:cBhvr>
                                      <p:to>
                                        <p:strVal val="visible"/>
                                      </p:to>
                                    </p:set>
                                    <p:anim calcmode="lin" valueType="num">
                                      <p:cBhvr additive="base">
                                        <p:cTn id="106" dur="5000" fill="hold"/>
                                        <p:tgtEl>
                                          <p:spTgt spid="132"/>
                                        </p:tgtEl>
                                        <p:attrNameLst>
                                          <p:attrName>ppt_x</p:attrName>
                                        </p:attrNameLst>
                                      </p:cBhvr>
                                      <p:tavLst>
                                        <p:tav tm="0">
                                          <p:val>
                                            <p:strVal val="#ppt_x"/>
                                          </p:val>
                                        </p:tav>
                                        <p:tav tm="100000">
                                          <p:val>
                                            <p:strVal val="#ppt_x"/>
                                          </p:val>
                                        </p:tav>
                                      </p:tavLst>
                                    </p:anim>
                                    <p:anim calcmode="lin" valueType="num">
                                      <p:cBhvr additive="base">
                                        <p:cTn id="107" dur="5000" fill="hold"/>
                                        <p:tgtEl>
                                          <p:spTgt spid="132"/>
                                        </p:tgtEl>
                                        <p:attrNameLst>
                                          <p:attrName>ppt_y</p:attrName>
                                        </p:attrNameLst>
                                      </p:cBhvr>
                                      <p:tavLst>
                                        <p:tav tm="0">
                                          <p:val>
                                            <p:strVal val="1+#ppt_h/2"/>
                                          </p:val>
                                        </p:tav>
                                        <p:tav tm="100000">
                                          <p:val>
                                            <p:strVal val="#ppt_y"/>
                                          </p:val>
                                        </p:tav>
                                      </p:tavLst>
                                    </p:anim>
                                  </p:childTnLst>
                                </p:cTn>
                              </p:par>
                            </p:childTnLst>
                          </p:cTn>
                        </p:par>
                        <p:par>
                          <p:cTn id="108" fill="hold">
                            <p:stCondLst>
                              <p:cond delay="34000"/>
                            </p:stCondLst>
                            <p:childTnLst>
                              <p:par>
                                <p:cTn id="109" presetID="7" presetClass="entr" presetSubtype="4" fill="hold" grpId="0" nodeType="afterEffect">
                                  <p:stCondLst>
                                    <p:cond delay="0"/>
                                  </p:stCondLst>
                                  <p:childTnLst>
                                    <p:set>
                                      <p:cBhvr>
                                        <p:cTn id="110" dur="1" fill="hold">
                                          <p:stCondLst>
                                            <p:cond delay="0"/>
                                          </p:stCondLst>
                                        </p:cTn>
                                        <p:tgtEl>
                                          <p:spTgt spid="137"/>
                                        </p:tgtEl>
                                        <p:attrNameLst>
                                          <p:attrName>style.visibility</p:attrName>
                                        </p:attrNameLst>
                                      </p:cBhvr>
                                      <p:to>
                                        <p:strVal val="visible"/>
                                      </p:to>
                                    </p:set>
                                    <p:anim calcmode="lin" valueType="num">
                                      <p:cBhvr additive="base">
                                        <p:cTn id="111" dur="5000" fill="hold"/>
                                        <p:tgtEl>
                                          <p:spTgt spid="137"/>
                                        </p:tgtEl>
                                        <p:attrNameLst>
                                          <p:attrName>ppt_x</p:attrName>
                                        </p:attrNameLst>
                                      </p:cBhvr>
                                      <p:tavLst>
                                        <p:tav tm="0">
                                          <p:val>
                                            <p:strVal val="#ppt_x"/>
                                          </p:val>
                                        </p:tav>
                                        <p:tav tm="100000">
                                          <p:val>
                                            <p:strVal val="#ppt_x"/>
                                          </p:val>
                                        </p:tav>
                                      </p:tavLst>
                                    </p:anim>
                                    <p:anim calcmode="lin" valueType="num">
                                      <p:cBhvr additive="base">
                                        <p:cTn id="112" dur="5000" fill="hold"/>
                                        <p:tgtEl>
                                          <p:spTgt spid="137"/>
                                        </p:tgtEl>
                                        <p:attrNameLst>
                                          <p:attrName>ppt_y</p:attrName>
                                        </p:attrNameLst>
                                      </p:cBhvr>
                                      <p:tavLst>
                                        <p:tav tm="0">
                                          <p:val>
                                            <p:strVal val="1+#ppt_h/2"/>
                                          </p:val>
                                        </p:tav>
                                        <p:tav tm="100000">
                                          <p:val>
                                            <p:strVal val="#ppt_y"/>
                                          </p:val>
                                        </p:tav>
                                      </p:tavLst>
                                    </p:anim>
                                  </p:childTnLst>
                                </p:cTn>
                              </p:par>
                            </p:childTnLst>
                          </p:cTn>
                        </p:par>
                        <p:par>
                          <p:cTn id="113" fill="hold">
                            <p:stCondLst>
                              <p:cond delay="39000"/>
                            </p:stCondLst>
                            <p:childTnLst>
                              <p:par>
                                <p:cTn id="114" presetID="7" presetClass="entr" presetSubtype="4" fill="hold" nodeType="afterEffect">
                                  <p:stCondLst>
                                    <p:cond delay="0"/>
                                  </p:stCondLst>
                                  <p:childTnLst>
                                    <p:set>
                                      <p:cBhvr>
                                        <p:cTn id="115" dur="1" fill="hold">
                                          <p:stCondLst>
                                            <p:cond delay="0"/>
                                          </p:stCondLst>
                                        </p:cTn>
                                        <p:tgtEl>
                                          <p:spTgt spid="138"/>
                                        </p:tgtEl>
                                        <p:attrNameLst>
                                          <p:attrName>style.visibility</p:attrName>
                                        </p:attrNameLst>
                                      </p:cBhvr>
                                      <p:to>
                                        <p:strVal val="visible"/>
                                      </p:to>
                                    </p:set>
                                    <p:anim calcmode="lin" valueType="num">
                                      <p:cBhvr additive="base">
                                        <p:cTn id="116" dur="5000" fill="hold"/>
                                        <p:tgtEl>
                                          <p:spTgt spid="138"/>
                                        </p:tgtEl>
                                        <p:attrNameLst>
                                          <p:attrName>ppt_x</p:attrName>
                                        </p:attrNameLst>
                                      </p:cBhvr>
                                      <p:tavLst>
                                        <p:tav tm="0">
                                          <p:val>
                                            <p:strVal val="#ppt_x"/>
                                          </p:val>
                                        </p:tav>
                                        <p:tav tm="100000">
                                          <p:val>
                                            <p:strVal val="#ppt_x"/>
                                          </p:val>
                                        </p:tav>
                                      </p:tavLst>
                                    </p:anim>
                                    <p:anim calcmode="lin" valueType="num">
                                      <p:cBhvr additive="base">
                                        <p:cTn id="117" dur="5000" fill="hold"/>
                                        <p:tgtEl>
                                          <p:spTgt spid="138"/>
                                        </p:tgtEl>
                                        <p:attrNameLst>
                                          <p:attrName>ppt_y</p:attrName>
                                        </p:attrNameLst>
                                      </p:cBhvr>
                                      <p:tavLst>
                                        <p:tav tm="0">
                                          <p:val>
                                            <p:strVal val="1+#ppt_h/2"/>
                                          </p:val>
                                        </p:tav>
                                        <p:tav tm="100000">
                                          <p:val>
                                            <p:strVal val="#ppt_y"/>
                                          </p:val>
                                        </p:tav>
                                      </p:tavLst>
                                    </p:anim>
                                  </p:childTnLst>
                                </p:cTn>
                              </p:par>
                            </p:childTnLst>
                          </p:cTn>
                        </p:par>
                        <p:par>
                          <p:cTn id="118" fill="hold">
                            <p:stCondLst>
                              <p:cond delay="44000"/>
                            </p:stCondLst>
                            <p:childTnLst>
                              <p:par>
                                <p:cTn id="119" presetID="7" presetClass="entr" presetSubtype="4" fill="hold" grpId="0" nodeType="afterEffect">
                                  <p:stCondLst>
                                    <p:cond delay="0"/>
                                  </p:stCondLst>
                                  <p:childTnLst>
                                    <p:set>
                                      <p:cBhvr>
                                        <p:cTn id="120" dur="1" fill="hold">
                                          <p:stCondLst>
                                            <p:cond delay="0"/>
                                          </p:stCondLst>
                                        </p:cTn>
                                        <p:tgtEl>
                                          <p:spTgt spid="144"/>
                                        </p:tgtEl>
                                        <p:attrNameLst>
                                          <p:attrName>style.visibility</p:attrName>
                                        </p:attrNameLst>
                                      </p:cBhvr>
                                      <p:to>
                                        <p:strVal val="visible"/>
                                      </p:to>
                                    </p:set>
                                    <p:anim calcmode="lin" valueType="num">
                                      <p:cBhvr additive="base">
                                        <p:cTn id="121" dur="5000" fill="hold"/>
                                        <p:tgtEl>
                                          <p:spTgt spid="144"/>
                                        </p:tgtEl>
                                        <p:attrNameLst>
                                          <p:attrName>ppt_x</p:attrName>
                                        </p:attrNameLst>
                                      </p:cBhvr>
                                      <p:tavLst>
                                        <p:tav tm="0">
                                          <p:val>
                                            <p:strVal val="#ppt_x"/>
                                          </p:val>
                                        </p:tav>
                                        <p:tav tm="100000">
                                          <p:val>
                                            <p:strVal val="#ppt_x"/>
                                          </p:val>
                                        </p:tav>
                                      </p:tavLst>
                                    </p:anim>
                                    <p:anim calcmode="lin" valueType="num">
                                      <p:cBhvr additive="base">
                                        <p:cTn id="122" dur="5000" fill="hold"/>
                                        <p:tgtEl>
                                          <p:spTgt spid="144"/>
                                        </p:tgtEl>
                                        <p:attrNameLst>
                                          <p:attrName>ppt_y</p:attrName>
                                        </p:attrNameLst>
                                      </p:cBhvr>
                                      <p:tavLst>
                                        <p:tav tm="0">
                                          <p:val>
                                            <p:strVal val="1+#ppt_h/2"/>
                                          </p:val>
                                        </p:tav>
                                        <p:tav tm="100000">
                                          <p:val>
                                            <p:strVal val="#ppt_y"/>
                                          </p:val>
                                        </p:tav>
                                      </p:tavLst>
                                    </p:anim>
                                  </p:childTnLst>
                                </p:cTn>
                              </p:par>
                            </p:childTnLst>
                          </p:cTn>
                        </p:par>
                        <p:par>
                          <p:cTn id="123" fill="hold">
                            <p:stCondLst>
                              <p:cond delay="49000"/>
                            </p:stCondLst>
                            <p:childTnLst>
                              <p:par>
                                <p:cTn id="124" presetID="7" presetClass="entr" presetSubtype="4" fill="hold" grpId="0" nodeType="afterEffect">
                                  <p:stCondLst>
                                    <p:cond delay="0"/>
                                  </p:stCondLst>
                                  <p:childTnLst>
                                    <p:set>
                                      <p:cBhvr>
                                        <p:cTn id="125" dur="1" fill="hold">
                                          <p:stCondLst>
                                            <p:cond delay="0"/>
                                          </p:stCondLst>
                                        </p:cTn>
                                        <p:tgtEl>
                                          <p:spTgt spid="145"/>
                                        </p:tgtEl>
                                        <p:attrNameLst>
                                          <p:attrName>style.visibility</p:attrName>
                                        </p:attrNameLst>
                                      </p:cBhvr>
                                      <p:to>
                                        <p:strVal val="visible"/>
                                      </p:to>
                                    </p:set>
                                    <p:anim calcmode="lin" valueType="num">
                                      <p:cBhvr additive="base">
                                        <p:cTn id="126" dur="5000" fill="hold"/>
                                        <p:tgtEl>
                                          <p:spTgt spid="145"/>
                                        </p:tgtEl>
                                        <p:attrNameLst>
                                          <p:attrName>ppt_x</p:attrName>
                                        </p:attrNameLst>
                                      </p:cBhvr>
                                      <p:tavLst>
                                        <p:tav tm="0">
                                          <p:val>
                                            <p:strVal val="#ppt_x"/>
                                          </p:val>
                                        </p:tav>
                                        <p:tav tm="100000">
                                          <p:val>
                                            <p:strVal val="#ppt_x"/>
                                          </p:val>
                                        </p:tav>
                                      </p:tavLst>
                                    </p:anim>
                                    <p:anim calcmode="lin" valueType="num">
                                      <p:cBhvr additive="base">
                                        <p:cTn id="127" dur="5000" fill="hold"/>
                                        <p:tgtEl>
                                          <p:spTgt spid="145"/>
                                        </p:tgtEl>
                                        <p:attrNameLst>
                                          <p:attrName>ppt_y</p:attrName>
                                        </p:attrNameLst>
                                      </p:cBhvr>
                                      <p:tavLst>
                                        <p:tav tm="0">
                                          <p:val>
                                            <p:strVal val="1+#ppt_h/2"/>
                                          </p:val>
                                        </p:tav>
                                        <p:tav tm="100000">
                                          <p:val>
                                            <p:strVal val="#ppt_y"/>
                                          </p:val>
                                        </p:tav>
                                      </p:tavLst>
                                    </p:anim>
                                  </p:childTnLst>
                                </p:cTn>
                              </p:par>
                            </p:childTnLst>
                          </p:cTn>
                        </p:par>
                        <p:par>
                          <p:cTn id="128" fill="hold">
                            <p:stCondLst>
                              <p:cond delay="54000"/>
                            </p:stCondLst>
                            <p:childTnLst>
                              <p:par>
                                <p:cTn id="129" presetID="7" presetClass="entr" presetSubtype="4" fill="hold" grpId="0" nodeType="afterEffect">
                                  <p:stCondLst>
                                    <p:cond delay="0"/>
                                  </p:stCondLst>
                                  <p:childTnLst>
                                    <p:set>
                                      <p:cBhvr>
                                        <p:cTn id="130" dur="1" fill="hold">
                                          <p:stCondLst>
                                            <p:cond delay="0"/>
                                          </p:stCondLst>
                                        </p:cTn>
                                        <p:tgtEl>
                                          <p:spTgt spid="146"/>
                                        </p:tgtEl>
                                        <p:attrNameLst>
                                          <p:attrName>style.visibility</p:attrName>
                                        </p:attrNameLst>
                                      </p:cBhvr>
                                      <p:to>
                                        <p:strVal val="visible"/>
                                      </p:to>
                                    </p:set>
                                    <p:anim calcmode="lin" valueType="num">
                                      <p:cBhvr additive="base">
                                        <p:cTn id="131" dur="5000" fill="hold"/>
                                        <p:tgtEl>
                                          <p:spTgt spid="146"/>
                                        </p:tgtEl>
                                        <p:attrNameLst>
                                          <p:attrName>ppt_x</p:attrName>
                                        </p:attrNameLst>
                                      </p:cBhvr>
                                      <p:tavLst>
                                        <p:tav tm="0">
                                          <p:val>
                                            <p:strVal val="#ppt_x"/>
                                          </p:val>
                                        </p:tav>
                                        <p:tav tm="100000">
                                          <p:val>
                                            <p:strVal val="#ppt_x"/>
                                          </p:val>
                                        </p:tav>
                                      </p:tavLst>
                                    </p:anim>
                                    <p:anim calcmode="lin" valueType="num">
                                      <p:cBhvr additive="base">
                                        <p:cTn id="132" dur="5000" fill="hold"/>
                                        <p:tgtEl>
                                          <p:spTgt spid="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3" grpId="0"/>
      <p:bldP spid="70" grpId="0" animBg="1"/>
      <p:bldP spid="71" grpId="0"/>
      <p:bldP spid="126" grpId="0" animBg="1"/>
      <p:bldP spid="127" grpId="0" animBg="1"/>
      <p:bldP spid="128" grpId="0" animBg="1"/>
      <p:bldP spid="129" grpId="0" animBg="1"/>
      <p:bldP spid="95" grpId="0"/>
      <p:bldP spid="96" grpId="0"/>
      <p:bldP spid="97" grpId="0"/>
      <p:bldP spid="98" grpId="0"/>
      <p:bldP spid="143" grpId="0"/>
      <p:bldP spid="131" grpId="0" animBg="1"/>
      <p:bldP spid="147" grpId="0"/>
      <p:bldP spid="148" grpId="0"/>
      <p:bldP spid="149" grpId="0"/>
      <p:bldP spid="150" grpId="0"/>
      <p:bldP spid="137" grpId="0"/>
      <p:bldP spid="144" grpId="0"/>
      <p:bldP spid="145" grpId="0"/>
      <p:bldP spid="1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167005" y="230505"/>
            <a:ext cx="11857990" cy="6397625"/>
          </a:xfrm>
          <a:prstGeom prst="roundRect">
            <a:avLst>
              <a:gd name="adj" fmla="val 29587"/>
            </a:avLst>
          </a:prstGeom>
          <a:solidFill>
            <a:srgbClr val="848597"/>
          </a:solidFill>
          <a:ln>
            <a:noFill/>
          </a:ln>
          <a:effectLst>
            <a:outerShdw blurRad="50800" dist="508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0fab4b538158a653d3d81db54d5fdf0"/>
          <p:cNvPicPr>
            <a:picLocks noChangeAspect="1"/>
          </p:cNvPicPr>
          <p:nvPr/>
        </p:nvPicPr>
        <p:blipFill>
          <a:blip r:embed="rId1"/>
          <a:stretch>
            <a:fillRect/>
          </a:stretch>
        </p:blipFill>
        <p:spPr>
          <a:xfrm>
            <a:off x="839470" y="1700530"/>
            <a:ext cx="2987675" cy="4078605"/>
          </a:xfrm>
          <a:prstGeom prst="rect">
            <a:avLst/>
          </a:prstGeom>
          <a:effectLst>
            <a:outerShdw blurRad="50800" dist="38100" dir="2700000" algn="tl" rotWithShape="0">
              <a:prstClr val="black">
                <a:alpha val="40000"/>
              </a:prstClr>
            </a:outerShdw>
          </a:effectLst>
        </p:spPr>
      </p:pic>
      <p:pic>
        <p:nvPicPr>
          <p:cNvPr id="4" name="图片 3" descr="72a055a0f7dc0d033043d7d530c8ddd"/>
          <p:cNvPicPr>
            <a:picLocks noChangeAspect="1"/>
          </p:cNvPicPr>
          <p:nvPr/>
        </p:nvPicPr>
        <p:blipFill>
          <a:blip r:embed="rId2"/>
          <a:stretch>
            <a:fillRect/>
          </a:stretch>
        </p:blipFill>
        <p:spPr>
          <a:xfrm>
            <a:off x="4583430" y="1700530"/>
            <a:ext cx="6626225" cy="4078605"/>
          </a:xfrm>
          <a:prstGeom prst="rect">
            <a:avLst/>
          </a:prstGeom>
        </p:spPr>
      </p:pic>
      <p:sp>
        <p:nvSpPr>
          <p:cNvPr id="5" name="文本框 4"/>
          <p:cNvSpPr txBox="1"/>
          <p:nvPr/>
        </p:nvSpPr>
        <p:spPr>
          <a:xfrm>
            <a:off x="2351405" y="5921375"/>
            <a:ext cx="7620635" cy="706755"/>
          </a:xfrm>
          <a:prstGeom prst="rect">
            <a:avLst/>
          </a:prstGeom>
          <a:noFill/>
        </p:spPr>
        <p:txBody>
          <a:bodyPr wrap="square" rtlCol="0">
            <a:spAutoFit/>
          </a:bodyPr>
          <a:p>
            <a:r>
              <a:rPr lang="zh-CN" altLang="en-US" sz="4000">
                <a:solidFill>
                  <a:schemeClr val="bg1"/>
                </a:solidFill>
              </a:rPr>
              <a:t>决策、执行、管理、服务、结果</a:t>
            </a:r>
            <a:endParaRPr lang="zh-CN" altLang="en-US" sz="4000">
              <a:solidFill>
                <a:schemeClr val="bg1"/>
              </a:solidFill>
            </a:endParaRPr>
          </a:p>
        </p:txBody>
      </p:sp>
      <p:sp>
        <p:nvSpPr>
          <p:cNvPr id="6" name="文本框 5"/>
          <p:cNvSpPr txBox="1"/>
          <p:nvPr/>
        </p:nvSpPr>
        <p:spPr>
          <a:xfrm>
            <a:off x="1631315" y="501650"/>
            <a:ext cx="9158605" cy="1198880"/>
          </a:xfrm>
          <a:prstGeom prst="rect">
            <a:avLst/>
          </a:prstGeom>
          <a:noFill/>
        </p:spPr>
        <p:txBody>
          <a:bodyPr wrap="square" rtlCol="0">
            <a:spAutoFit/>
          </a:bodyPr>
          <a:p>
            <a:r>
              <a:rPr lang="zh-CN" altLang="en-US">
                <a:solidFill>
                  <a:schemeClr val="bg1"/>
                </a:solidFill>
              </a:rPr>
              <a:t>2022年，市自然资源和规划局深入贯彻落实国家、省、市关于政务公开工作的系列部署，贯彻落实要求，进一步加大公开力度、深化公开内容、拓展公开渠道、提升公开实效，全面推进决策、执行、管理、服务、结果“五公开”，促进全市自然资源和规划系统政务公开工作质量效益稳步提升。</a:t>
            </a:r>
            <a:endParaRPr lang="zh-CN" altLang="en-US">
              <a:solidFill>
                <a:schemeClr val="bg1"/>
              </a:solidFill>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advClick="0" advTm="40000">
        <p15:prstTrans prst="airplane"/>
      </p:transition>
    </mc:Choice>
    <mc:Fallback>
      <p:transition spd="slow" advClick="0"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2000" fill="hold">
                                          <p:stCondLst>
                                            <p:cond delay="0"/>
                                          </p:stCondLst>
                                        </p:cTn>
                                        <p:tgtEl>
                                          <p:spTgt spid="6"/>
                                        </p:tgtEl>
                                        <p:attrNameLst>
                                          <p:attrName>style.visibility</p:attrName>
                                        </p:attrNameLst>
                                      </p:cBhvr>
                                      <p:to>
                                        <p:strVal val="visible"/>
                                      </p:to>
                                    </p:set>
                                    <p:animEffect transition="in" filter="wipe(down)">
                                      <p:cBhvr>
                                        <p:cTn id="12" dur="2000"/>
                                        <p:tgtEl>
                                          <p:spTgt spid="6"/>
                                        </p:tgtEl>
                                      </p:cBhvr>
                                    </p:animEffect>
                                  </p:childTnLst>
                                </p:cTn>
                              </p:par>
                            </p:childTnLst>
                          </p:cTn>
                        </p:par>
                        <p:par>
                          <p:cTn id="13" fill="hold">
                            <p:stCondLst>
                              <p:cond delay="3000"/>
                            </p:stCondLst>
                            <p:childTnLst>
                              <p:par>
                                <p:cTn id="14" presetID="2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edge">
                                      <p:cBhvr>
                                        <p:cTn id="16" dur="2000"/>
                                        <p:tgtEl>
                                          <p:spTgt spid="3"/>
                                        </p:tgtEl>
                                      </p:cBhvr>
                                    </p:animEffect>
                                  </p:childTnLst>
                                </p:cTn>
                              </p:par>
                            </p:childTnLst>
                          </p:cTn>
                        </p:par>
                        <p:par>
                          <p:cTn id="17" fill="hold">
                            <p:stCondLst>
                              <p:cond delay="5000"/>
                            </p:stCondLst>
                            <p:childTnLst>
                              <p:par>
                                <p:cTn id="18" presetID="17" presetClass="entr" presetSubtype="10" fill="hold" nodeType="afterEffect">
                                  <p:stCondLst>
                                    <p:cond delay="0"/>
                                  </p:stCondLst>
                                  <p:childTnLst>
                                    <p:set>
                                      <p:cBhvr>
                                        <p:cTn id="19" dur="1000"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22" presetClass="entr" presetSubtype="4" fill="hold" grpId="0" nodeType="afterEffect">
                                  <p:stCondLst>
                                    <p:cond delay="0"/>
                                  </p:stCondLst>
                                  <p:childTnLst>
                                    <p:set>
                                      <p:cBhvr>
                                        <p:cTn id="24" dur="1000" fill="hold">
                                          <p:stCondLst>
                                            <p:cond delay="0"/>
                                          </p:stCondLst>
                                        </p:cTn>
                                        <p:tgtEl>
                                          <p:spTgt spid="5"/>
                                        </p:tgtEl>
                                        <p:attrNameLst>
                                          <p:attrName>style.visibility</p:attrName>
                                        </p:attrNameLst>
                                      </p:cBhvr>
                                      <p:to>
                                        <p:strVal val="visible"/>
                                      </p:to>
                                    </p:set>
                                    <p:animEffect transition="in" filter="wipe(down)">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4"/>
          <p:cNvGrpSpPr>
            <a:grpSpLocks noChangeAspect="1"/>
          </p:cNvGrpSpPr>
          <p:nvPr/>
        </p:nvGrpSpPr>
        <p:grpSpPr bwMode="auto">
          <a:xfrm rot="10800000">
            <a:off x="334980" y="404459"/>
            <a:ext cx="526222" cy="635045"/>
            <a:chOff x="347" y="3344"/>
            <a:chExt cx="586" cy="707"/>
          </a:xfrm>
          <a:solidFill>
            <a:srgbClr val="5E9AC3"/>
          </a:solidFill>
        </p:grpSpPr>
        <p:sp>
          <p:nvSpPr>
            <p:cNvPr id="68"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p>
              <a:pPr algn="ctr">
                <a:lnSpc>
                  <a:spcPct val="120000"/>
                </a:lnSpc>
              </a:pPr>
              <a:r>
                <a:rPr lang="en-US" dirty="0">
                  <a:solidFill>
                    <a:schemeClr val="tx1"/>
                  </a:solidFill>
                  <a:latin typeface="字魂58号-创中黑" panose="00000500000000000000" pitchFamily="2" charset="-122"/>
                  <a:ea typeface="字魂58号-创中黑" panose="00000500000000000000" pitchFamily="2" charset="-122"/>
                  <a:cs typeface="+mn-ea"/>
                  <a:sym typeface="Arial" panose="020B0604020202020204" pitchFamily="34" charset="0"/>
                </a:rPr>
                <a:t>3</a:t>
              </a:r>
              <a:endParaRPr lang="en-US" dirty="0">
                <a:solidFill>
                  <a:schemeClr val="tx1"/>
                </a:solidFill>
                <a:latin typeface="字魂58号-创中黑" panose="00000500000000000000" pitchFamily="2" charset="-122"/>
                <a:ea typeface="字魂58号-创中黑" panose="00000500000000000000" pitchFamily="2" charset="-122"/>
                <a:cs typeface="+mn-ea"/>
                <a:sym typeface="Arial" panose="020B0604020202020204" pitchFamily="34" charset="0"/>
              </a:endParaRPr>
            </a:p>
          </p:txBody>
        </p:sp>
        <p:sp>
          <p:nvSpPr>
            <p:cNvPr id="69"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690" tIns="19845" rIns="39690" bIns="19845" numCol="1" anchor="ctr" anchorCtr="1" compatLnSpc="1"/>
            <a:p>
              <a:pPr algn="ctr">
                <a:lnSpc>
                  <a:spcPct val="120000"/>
                </a:lnSpc>
              </a:pPr>
              <a:endParaRPr lang="en-US" sz="1150">
                <a:latin typeface="字魂58号-创中黑" panose="00000500000000000000" pitchFamily="2" charset="-122"/>
                <a:ea typeface="字魂58号-创中黑" panose="00000500000000000000" pitchFamily="2" charset="-122"/>
                <a:cs typeface="+mn-ea"/>
                <a:sym typeface="Arial" panose="020B0604020202020204" pitchFamily="34" charset="0"/>
              </a:endParaRPr>
            </a:p>
          </p:txBody>
        </p:sp>
      </p:grpSp>
      <p:sp>
        <p:nvSpPr>
          <p:cNvPr id="3" name="文本框 2"/>
          <p:cNvSpPr txBox="1"/>
          <p:nvPr/>
        </p:nvSpPr>
        <p:spPr>
          <a:xfrm>
            <a:off x="983615" y="485140"/>
            <a:ext cx="6938010" cy="368300"/>
          </a:xfrm>
          <a:prstGeom prst="rect">
            <a:avLst/>
          </a:prstGeom>
          <a:noFill/>
        </p:spPr>
        <p:txBody>
          <a:bodyPr wrap="square" rtlCol="0">
            <a:spAutoFit/>
          </a:bodyPr>
          <a:p>
            <a:r>
              <a:rPr lang="zh-CN" altLang="en-US"/>
              <a:t>本行政机关年度政务公开工作创新情况</a:t>
            </a:r>
            <a:endParaRPr lang="zh-CN" altLang="en-US"/>
          </a:p>
        </p:txBody>
      </p:sp>
      <p:pic>
        <p:nvPicPr>
          <p:cNvPr id="5" name="图片 4" descr="微信图片_20230131085743"/>
          <p:cNvPicPr>
            <a:picLocks noChangeAspect="1"/>
          </p:cNvPicPr>
          <p:nvPr/>
        </p:nvPicPr>
        <p:blipFill>
          <a:blip r:embed="rId1"/>
          <a:stretch>
            <a:fillRect/>
          </a:stretch>
        </p:blipFill>
        <p:spPr>
          <a:xfrm>
            <a:off x="263525" y="2780665"/>
            <a:ext cx="2537460" cy="3507740"/>
          </a:xfrm>
          <a:prstGeom prst="rect">
            <a:avLst/>
          </a:prstGeom>
        </p:spPr>
      </p:pic>
      <p:pic>
        <p:nvPicPr>
          <p:cNvPr id="6" name="图片 5" descr="微信图片_20230131085719"/>
          <p:cNvPicPr>
            <a:picLocks noChangeAspect="1"/>
          </p:cNvPicPr>
          <p:nvPr/>
        </p:nvPicPr>
        <p:blipFill>
          <a:blip r:embed="rId2"/>
          <a:stretch>
            <a:fillRect/>
          </a:stretch>
        </p:blipFill>
        <p:spPr>
          <a:xfrm>
            <a:off x="10055225" y="2701925"/>
            <a:ext cx="2136775" cy="2584450"/>
          </a:xfrm>
          <a:prstGeom prst="rect">
            <a:avLst/>
          </a:prstGeom>
        </p:spPr>
      </p:pic>
      <p:pic>
        <p:nvPicPr>
          <p:cNvPr id="11" name="图片 10" descr="微信图片_20230131085705"/>
          <p:cNvPicPr>
            <a:picLocks noChangeAspect="1"/>
          </p:cNvPicPr>
          <p:nvPr/>
        </p:nvPicPr>
        <p:blipFill>
          <a:blip r:embed="rId3"/>
          <a:stretch>
            <a:fillRect/>
          </a:stretch>
        </p:blipFill>
        <p:spPr>
          <a:xfrm>
            <a:off x="7536180" y="2701925"/>
            <a:ext cx="2486660" cy="2492375"/>
          </a:xfrm>
          <a:prstGeom prst="rect">
            <a:avLst/>
          </a:prstGeom>
        </p:spPr>
      </p:pic>
      <p:pic>
        <p:nvPicPr>
          <p:cNvPr id="13" name="图片 12" descr="微信图片_20230131085939"/>
          <p:cNvPicPr>
            <a:picLocks noChangeAspect="1"/>
          </p:cNvPicPr>
          <p:nvPr/>
        </p:nvPicPr>
        <p:blipFill>
          <a:blip r:embed="rId4"/>
          <a:stretch>
            <a:fillRect/>
          </a:stretch>
        </p:blipFill>
        <p:spPr>
          <a:xfrm>
            <a:off x="2855595" y="2780665"/>
            <a:ext cx="2700020" cy="3759200"/>
          </a:xfrm>
          <a:prstGeom prst="rect">
            <a:avLst/>
          </a:prstGeom>
        </p:spPr>
      </p:pic>
      <p:pic>
        <p:nvPicPr>
          <p:cNvPr id="15" name="图片 14" descr="微信图片_20230131090031"/>
          <p:cNvPicPr>
            <a:picLocks noChangeAspect="1"/>
          </p:cNvPicPr>
          <p:nvPr/>
        </p:nvPicPr>
        <p:blipFill>
          <a:blip r:embed="rId5"/>
          <a:stretch>
            <a:fillRect/>
          </a:stretch>
        </p:blipFill>
        <p:spPr>
          <a:xfrm>
            <a:off x="5547360" y="2780665"/>
            <a:ext cx="2276475" cy="2331085"/>
          </a:xfrm>
          <a:prstGeom prst="rect">
            <a:avLst/>
          </a:prstGeom>
        </p:spPr>
      </p:pic>
      <p:sp>
        <p:nvSpPr>
          <p:cNvPr id="16" name="文本框 15"/>
          <p:cNvSpPr txBox="1"/>
          <p:nvPr/>
        </p:nvSpPr>
        <p:spPr>
          <a:xfrm>
            <a:off x="1055370" y="980440"/>
            <a:ext cx="10640695" cy="1383665"/>
          </a:xfrm>
          <a:prstGeom prst="rect">
            <a:avLst/>
          </a:prstGeom>
          <a:noFill/>
        </p:spPr>
        <p:txBody>
          <a:bodyPr wrap="square" rtlCol="0">
            <a:spAutoFit/>
          </a:bodyPr>
          <a:p>
            <a:r>
              <a:rPr lang="zh-CN" altLang="en-US" sz="1400"/>
              <a:t>实行“一码管地”、建立“用地清单制”，预支指标1万亩，处置批而未供闲置土地4万亩，完成供地4.5万亩，保障了新机场、宁德时代、济微高速、济曲快速路等重大项目落地建设，先后有3个案例被自然资源部发文推广。“四个走”工作机制做法得到市委、市政府和省自然资源厅充分认可，并在全省推广。三是强化宣传勤推介，助推服务精准到位。先后召开6场政策解读会，特别是在县市区“一对一”对接服务会充分宣讲土地要素保障、国土空间规划、节约集约用地、耕地保护、不动产登记等政策，确保政策精准“滴灌”，保障项目落地。在抓好济宁日报、齐鲁晚报、电视台等主流媒体宣传的同时，通过“惠企通”“微解读”、办公区大屏、微信公众号等平台，进一步讲清、讲透政策内容，提高政策覆盖面和知晓度，确保更多企业和群众享受政策红利。</a:t>
            </a:r>
            <a:endParaRPr lang="zh-CN" altLang="en-US" sz="1400"/>
          </a:p>
        </p:txBody>
      </p:sp>
      <p:sp>
        <p:nvSpPr>
          <p:cNvPr id="17" name="文本框 16"/>
          <p:cNvSpPr txBox="1"/>
          <p:nvPr/>
        </p:nvSpPr>
        <p:spPr>
          <a:xfrm>
            <a:off x="5944235" y="5311775"/>
            <a:ext cx="6214110" cy="1383665"/>
          </a:xfrm>
          <a:prstGeom prst="rect">
            <a:avLst/>
          </a:prstGeom>
          <a:noFill/>
        </p:spPr>
        <p:txBody>
          <a:bodyPr wrap="square" rtlCol="0">
            <a:spAutoFit/>
          </a:bodyPr>
          <a:p>
            <a:r>
              <a:rPr lang="zh-CN" altLang="en-US" sz="1400"/>
              <a:t>进一步强化政策研究、政策解读。2022年以来，市自然资源和规划局全力全速做好自然资源和规划服务保障，全系统、广领域、多渠道、高频次的细化政策、落实政策、破解制约、优化服务，为全市经济社会发展提供了有力的自然资源要素保障。一是强化研究促提升，助推政策落地见效。成立政策研究工作专班，安排2名同志专职负责，明确局领导和各科室单位负责人为政策解读“第一责任人</a:t>
            </a:r>
            <a:endParaRPr lang="zh-CN" altLang="en-US" sz="1400"/>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140000">
        <p:random/>
      </p:transition>
    </mc:Choice>
    <mc:Fallback>
      <p:transition spd="slow" advTm="140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2000" fill="hold">
                                          <p:stCondLst>
                                            <p:cond delay="0"/>
                                          </p:stCondLst>
                                        </p:cTn>
                                        <p:tgtEl>
                                          <p:spTgt spid="67"/>
                                        </p:tgtEl>
                                        <p:attrNameLst>
                                          <p:attrName>style.visibility</p:attrName>
                                        </p:attrNameLst>
                                      </p:cBhvr>
                                      <p:to>
                                        <p:strVal val="visible"/>
                                      </p:to>
                                    </p:set>
                                    <p:animEffect transition="in" filter="fade">
                                      <p:cBhvr>
                                        <p:cTn id="7" dur="2000"/>
                                        <p:tgtEl>
                                          <p:spTgt spid="67"/>
                                        </p:tgtEl>
                                      </p:cBhvr>
                                    </p:animEffect>
                                    <p:anim calcmode="lin" valueType="num">
                                      <p:cBhvr>
                                        <p:cTn id="8" dur="2000" fill="hold"/>
                                        <p:tgtEl>
                                          <p:spTgt spid="67"/>
                                        </p:tgtEl>
                                        <p:attrNameLst>
                                          <p:attrName>ppt_x</p:attrName>
                                        </p:attrNameLst>
                                      </p:cBhvr>
                                      <p:tavLst>
                                        <p:tav tm="0">
                                          <p:val>
                                            <p:strVal val="#ppt_x"/>
                                          </p:val>
                                        </p:tav>
                                        <p:tav tm="100000">
                                          <p:val>
                                            <p:strVal val="#ppt_x"/>
                                          </p:val>
                                        </p:tav>
                                      </p:tavLst>
                                    </p:anim>
                                    <p:anim calcmode="lin" valueType="num">
                                      <p:cBhvr>
                                        <p:cTn id="9" dur="2000" fill="hold"/>
                                        <p:tgtEl>
                                          <p:spTgt spid="6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2000"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2000"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grpId="0" nodeType="clickEffect">
                                  <p:stCondLst>
                                    <p:cond delay="0"/>
                                  </p:stCondLst>
                                  <p:childTnLst>
                                    <p:set>
                                      <p:cBhvr>
                                        <p:cTn id="59" dur="1000" fill="hold">
                                          <p:stCondLst>
                                            <p:cond delay="0"/>
                                          </p:stCondLst>
                                        </p:cTn>
                                        <p:tgtEl>
                                          <p:spTgt spid="16"/>
                                        </p:tgtEl>
                                        <p:attrNameLst>
                                          <p:attrName>style.visibility</p:attrName>
                                        </p:attrNameLst>
                                      </p:cBhvr>
                                      <p:to>
                                        <p:strVal val="visible"/>
                                      </p:to>
                                    </p:set>
                                    <p:animEffect transition="in" filter="randombar(vertical)">
                                      <p:cBhvr>
                                        <p:cTn id="6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8822406">
            <a:off x="934892" y="-4588186"/>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8988788">
            <a:off x="8999684"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8988788">
            <a:off x="-895768"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575685" y="2493010"/>
            <a:ext cx="5184775" cy="1322070"/>
          </a:xfrm>
          <a:prstGeom prst="rect">
            <a:avLst/>
          </a:prstGeom>
          <a:noFill/>
        </p:spPr>
        <p:txBody>
          <a:bodyPr wrap="square" rtlCol="0">
            <a:spAutoFit/>
          </a:bodyPr>
          <a:lstStyle/>
          <a:p>
            <a:pPr algn="dist"/>
            <a:r>
              <a:rPr lang="zh-CN" altLang="en-US"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rPr>
              <a:t>谢谢观看</a:t>
            </a:r>
            <a:endParaRPr lang="zh-CN" altLang="en-US"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9049192">
            <a:off x="2322273" y="-5312644"/>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79425" y="263525"/>
            <a:ext cx="431800" cy="431800"/>
          </a:xfrm>
          <a:prstGeom prst="ellipse">
            <a:avLst/>
          </a:prstGeom>
          <a:solidFill>
            <a:srgbClr val="5E9AC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3" name="组合 12"/>
          <p:cNvGrpSpPr/>
          <p:nvPr/>
        </p:nvGrpSpPr>
        <p:grpSpPr>
          <a:xfrm>
            <a:off x="1205405" y="1850771"/>
            <a:ext cx="3507384" cy="3507384"/>
            <a:chOff x="1205405" y="1850771"/>
            <a:chExt cx="3507384" cy="3507384"/>
          </a:xfrm>
        </p:grpSpPr>
        <p:sp>
          <p:nvSpPr>
            <p:cNvPr id="7" name="矩形: 圆角 6"/>
            <p:cNvSpPr/>
            <p:nvPr/>
          </p:nvSpPr>
          <p:spPr>
            <a:xfrm rot="18840205">
              <a:off x="1205405" y="1850771"/>
              <a:ext cx="3507384" cy="3507384"/>
            </a:xfrm>
            <a:prstGeom prst="roundRect">
              <a:avLst>
                <a:gd name="adj" fmla="val 24086"/>
              </a:avLst>
            </a:prstGeom>
            <a:solidFill>
              <a:srgbClr val="848597"/>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351584" y="2204864"/>
              <a:ext cx="1469777" cy="3030726"/>
              <a:chOff x="2351584" y="2204864"/>
              <a:chExt cx="1469777" cy="3030726"/>
            </a:xfrm>
          </p:grpSpPr>
          <p:grpSp>
            <p:nvGrpSpPr>
              <p:cNvPr id="11" name="组合 10"/>
              <p:cNvGrpSpPr/>
              <p:nvPr/>
            </p:nvGrpSpPr>
            <p:grpSpPr>
              <a:xfrm>
                <a:off x="2351584" y="2204864"/>
                <a:ext cx="864096" cy="3030726"/>
                <a:chOff x="2527049" y="2204864"/>
                <a:chExt cx="864096" cy="3030726"/>
              </a:xfrm>
            </p:grpSpPr>
            <p:sp>
              <p:nvSpPr>
                <p:cNvPr id="8" name="文本框 7"/>
                <p:cNvSpPr txBox="1"/>
                <p:nvPr/>
              </p:nvSpPr>
              <p:spPr>
                <a:xfrm>
                  <a:off x="2527049" y="2204864"/>
                  <a:ext cx="864096" cy="1446550"/>
                </a:xfrm>
                <a:prstGeom prst="rect">
                  <a:avLst/>
                </a:prstGeom>
                <a:noFill/>
              </p:spPr>
              <p:txBody>
                <a:bodyPr wrap="square" rtlCol="0">
                  <a:spAutoFit/>
                </a:bodyPr>
                <a:lstStyle/>
                <a:p>
                  <a:pPr algn="ctr"/>
                  <a:r>
                    <a:rPr lang="zh-CN" altLang="en-US" sz="88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目</a:t>
                  </a:r>
                  <a:endParaRPr lang="zh-CN" altLang="en-US" sz="88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9" name="文本框 8"/>
                <p:cNvSpPr txBox="1"/>
                <p:nvPr/>
              </p:nvSpPr>
              <p:spPr>
                <a:xfrm>
                  <a:off x="2527049" y="3789040"/>
                  <a:ext cx="864096" cy="1446550"/>
                </a:xfrm>
                <a:prstGeom prst="rect">
                  <a:avLst/>
                </a:prstGeom>
                <a:noFill/>
              </p:spPr>
              <p:txBody>
                <a:bodyPr wrap="square" rtlCol="0">
                  <a:spAutoFit/>
                </a:bodyPr>
                <a:lstStyle/>
                <a:p>
                  <a:pPr algn="ctr"/>
                  <a:r>
                    <a:rPr lang="zh-CN" altLang="en-US" sz="88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录</a:t>
                  </a:r>
                  <a:endParaRPr lang="zh-CN" altLang="en-US" sz="88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10" name="文本框 9"/>
              <p:cNvSpPr txBox="1"/>
              <p:nvPr/>
            </p:nvSpPr>
            <p:spPr>
              <a:xfrm>
                <a:off x="3359696" y="3140968"/>
                <a:ext cx="461665" cy="1992417"/>
              </a:xfrm>
              <a:prstGeom prst="rect">
                <a:avLst/>
              </a:prstGeom>
              <a:noFill/>
            </p:spPr>
            <p:txBody>
              <a:bodyPr vert="eaVert" wrap="square" rtlCol="0">
                <a:spAutoFit/>
              </a:bodyPr>
              <a:lstStyle/>
              <a:p>
                <a:pPr algn="dist"/>
                <a:r>
                  <a:rPr lang="en-US" altLang="zh-CN"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CONTENTES</a:t>
                </a:r>
                <a:endParaRPr lang="zh-CN" altLang="en-US"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grpSp>
      </p:grpSp>
      <p:sp>
        <p:nvSpPr>
          <p:cNvPr id="14" name="矩形: 圆角 13"/>
          <p:cNvSpPr/>
          <p:nvPr/>
        </p:nvSpPr>
        <p:spPr>
          <a:xfrm rot="18840205">
            <a:off x="1792303" y="5593714"/>
            <a:ext cx="463365" cy="463365"/>
          </a:xfrm>
          <a:prstGeom prst="roundRect">
            <a:avLst>
              <a:gd name="adj" fmla="val 24086"/>
            </a:avLst>
          </a:prstGeom>
          <a:solidFill>
            <a:schemeClr val="bg1">
              <a:lumMod val="85000"/>
            </a:schemeClr>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rot="18840205">
            <a:off x="3805032" y="1524020"/>
            <a:ext cx="189545" cy="189545"/>
          </a:xfrm>
          <a:prstGeom prst="roundRect">
            <a:avLst>
              <a:gd name="adj" fmla="val 24086"/>
            </a:avLst>
          </a:prstGeom>
          <a:solidFill>
            <a:schemeClr val="bg1"/>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5951984" y="1044600"/>
            <a:ext cx="4721683" cy="707886"/>
            <a:chOff x="5543147" y="1044179"/>
            <a:chExt cx="4721683" cy="707886"/>
          </a:xfrm>
        </p:grpSpPr>
        <p:sp>
          <p:nvSpPr>
            <p:cNvPr id="17" name="文本框 16"/>
            <p:cNvSpPr txBox="1"/>
            <p:nvPr/>
          </p:nvSpPr>
          <p:spPr>
            <a:xfrm>
              <a:off x="5543147" y="1044179"/>
              <a:ext cx="1105705" cy="707886"/>
            </a:xfrm>
            <a:prstGeom prst="rect">
              <a:avLst/>
            </a:prstGeom>
            <a:noFill/>
          </p:spPr>
          <p:txBody>
            <a:bodyPr wrap="square" rtlCol="0">
              <a:spAutoFit/>
            </a:bodyPr>
            <a:lstStyle/>
            <a:p>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01</a:t>
              </a:r>
              <a:r>
                <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9" name="文本框 18"/>
            <p:cNvSpPr txBox="1"/>
            <p:nvPr/>
          </p:nvSpPr>
          <p:spPr>
            <a:xfrm>
              <a:off x="6467932" y="1188433"/>
              <a:ext cx="3796898" cy="398780"/>
            </a:xfrm>
            <a:prstGeom prst="rect">
              <a:avLst/>
            </a:prstGeom>
            <a:noFill/>
          </p:spPr>
          <p:txBody>
            <a:bodyPr wrap="square" rtlCol="0">
              <a:spAutoFit/>
            </a:bodyPr>
            <a:lstStyle/>
            <a:p>
              <a:pPr algn="l"/>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总体情况</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grpSp>
        <p:nvGrpSpPr>
          <p:cNvPr id="21" name="组合 20"/>
          <p:cNvGrpSpPr/>
          <p:nvPr/>
        </p:nvGrpSpPr>
        <p:grpSpPr>
          <a:xfrm>
            <a:off x="5941189" y="1845472"/>
            <a:ext cx="4732478" cy="707886"/>
            <a:chOff x="5543147" y="1044179"/>
            <a:chExt cx="4732478" cy="707886"/>
          </a:xfrm>
        </p:grpSpPr>
        <p:sp>
          <p:nvSpPr>
            <p:cNvPr id="22" name="文本框 21"/>
            <p:cNvSpPr txBox="1"/>
            <p:nvPr/>
          </p:nvSpPr>
          <p:spPr>
            <a:xfrm>
              <a:off x="5543147" y="1044179"/>
              <a:ext cx="1105705" cy="707886"/>
            </a:xfrm>
            <a:prstGeom prst="rect">
              <a:avLst/>
            </a:prstGeom>
            <a:noFill/>
          </p:spPr>
          <p:txBody>
            <a:bodyPr wrap="square" rtlCol="0">
              <a:spAutoFit/>
            </a:bodyPr>
            <a:lstStyle/>
            <a:p>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02</a:t>
              </a:r>
              <a:r>
                <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a:off x="6478727" y="1164303"/>
              <a:ext cx="3796898" cy="398780"/>
            </a:xfrm>
            <a:prstGeom prst="rect">
              <a:avLst/>
            </a:prstGeom>
            <a:noFill/>
          </p:spPr>
          <p:txBody>
            <a:bodyPr wrap="square" rtlCol="0">
              <a:spAutoFit/>
            </a:bodyPr>
            <a:lstStyle/>
            <a:p>
              <a:pPr algn="l"/>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主动公开政府信息情况</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grpSp>
        <p:nvGrpSpPr>
          <p:cNvPr id="26" name="组合 25"/>
          <p:cNvGrpSpPr/>
          <p:nvPr/>
        </p:nvGrpSpPr>
        <p:grpSpPr>
          <a:xfrm>
            <a:off x="5951855" y="2708910"/>
            <a:ext cx="5125085" cy="706755"/>
            <a:chOff x="5543147" y="1044179"/>
            <a:chExt cx="4859655" cy="706755"/>
          </a:xfrm>
        </p:grpSpPr>
        <p:sp>
          <p:nvSpPr>
            <p:cNvPr id="27" name="文本框 26"/>
            <p:cNvSpPr txBox="1"/>
            <p:nvPr/>
          </p:nvSpPr>
          <p:spPr>
            <a:xfrm>
              <a:off x="5543147" y="1044179"/>
              <a:ext cx="1105705" cy="706755"/>
            </a:xfrm>
            <a:prstGeom prst="rect">
              <a:avLst/>
            </a:prstGeom>
            <a:noFill/>
          </p:spPr>
          <p:txBody>
            <a:bodyPr wrap="square" rtlCol="0">
              <a:spAutoFit/>
            </a:bodyPr>
            <a:lstStyle/>
            <a:p>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03</a:t>
              </a:r>
              <a:r>
                <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9" name="文本框 28"/>
            <p:cNvSpPr txBox="1"/>
            <p:nvPr/>
          </p:nvSpPr>
          <p:spPr>
            <a:xfrm>
              <a:off x="6467707" y="1191499"/>
              <a:ext cx="3935095" cy="398780"/>
            </a:xfrm>
            <a:prstGeom prst="rect">
              <a:avLst/>
            </a:prstGeom>
            <a:noFill/>
          </p:spPr>
          <p:txBody>
            <a:bodyPr wrap="square" rtlCol="0">
              <a:spAutoFit/>
            </a:bodyPr>
            <a:lstStyle/>
            <a:p>
              <a:pPr algn="l"/>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收到和处理政府信息公开申请情况</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grpSp>
        <p:nvGrpSpPr>
          <p:cNvPr id="31" name="组合 30"/>
          <p:cNvGrpSpPr/>
          <p:nvPr/>
        </p:nvGrpSpPr>
        <p:grpSpPr>
          <a:xfrm>
            <a:off x="5941060" y="3573145"/>
            <a:ext cx="5640704" cy="706755"/>
            <a:chOff x="5543147" y="1044179"/>
            <a:chExt cx="4623314" cy="707029"/>
          </a:xfrm>
        </p:grpSpPr>
        <p:sp>
          <p:nvSpPr>
            <p:cNvPr id="32" name="文本框 31"/>
            <p:cNvSpPr txBox="1"/>
            <p:nvPr/>
          </p:nvSpPr>
          <p:spPr>
            <a:xfrm>
              <a:off x="5543147" y="1044179"/>
              <a:ext cx="1105705" cy="707029"/>
            </a:xfrm>
            <a:prstGeom prst="rect">
              <a:avLst/>
            </a:prstGeom>
            <a:noFill/>
          </p:spPr>
          <p:txBody>
            <a:bodyPr wrap="square" rtlCol="0">
              <a:spAutoFit/>
            </a:bodyPr>
            <a:lstStyle/>
            <a:p>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04</a:t>
              </a:r>
              <a:r>
                <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6369563" y="1201134"/>
              <a:ext cx="3796898" cy="398934"/>
            </a:xfrm>
            <a:prstGeom prst="rect">
              <a:avLst/>
            </a:prstGeom>
            <a:noFill/>
          </p:spPr>
          <p:txBody>
            <a:bodyPr wrap="square" rtlCol="0">
              <a:spAutoFit/>
            </a:bodyPr>
            <a:lstStyle/>
            <a:p>
              <a:pPr algn="l"/>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政府信息公开行政复议、行政诉讼情况</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sp>
        <p:nvSpPr>
          <p:cNvPr id="36" name="文本框 35"/>
          <p:cNvSpPr txBox="1"/>
          <p:nvPr/>
        </p:nvSpPr>
        <p:spPr>
          <a:xfrm>
            <a:off x="8855308" y="295317"/>
            <a:ext cx="3096344" cy="368300"/>
          </a:xfrm>
          <a:prstGeom prst="rect">
            <a:avLst/>
          </a:prstGeom>
          <a:noFill/>
        </p:spPr>
        <p:txBody>
          <a:bodyPr wrap="square" rtlCol="0">
            <a:spAutoFit/>
          </a:bodyPr>
          <a:p>
            <a:pPr algn="l"/>
            <a:r>
              <a:rPr lang="zh-CN" altLang="en-US" dirty="0">
                <a:solidFill>
                  <a:schemeClr val="bg1"/>
                </a:solidFill>
                <a:latin typeface="字魂58号-创中黑" panose="00000500000000000000" pitchFamily="2" charset="-122"/>
                <a:ea typeface="字魂58号-创中黑" panose="00000500000000000000" pitchFamily="2" charset="-122"/>
              </a:rPr>
              <a:t>济宁市自然资源和规划局</a:t>
            </a:r>
            <a:endParaRPr lang="zh-CN" altLang="en-US" dirty="0">
              <a:solidFill>
                <a:schemeClr val="bg1"/>
              </a:solidFill>
              <a:latin typeface="字魂58号-创中黑" panose="00000500000000000000" pitchFamily="2" charset="-122"/>
              <a:ea typeface="字魂58号-创中黑" panose="00000500000000000000" pitchFamily="2" charset="-122"/>
            </a:endParaRPr>
          </a:p>
        </p:txBody>
      </p:sp>
      <p:sp>
        <p:nvSpPr>
          <p:cNvPr id="38" name="文本框 37"/>
          <p:cNvSpPr txBox="1"/>
          <p:nvPr/>
        </p:nvSpPr>
        <p:spPr>
          <a:xfrm>
            <a:off x="6960130" y="4581575"/>
            <a:ext cx="4632430" cy="398780"/>
          </a:xfrm>
          <a:prstGeom prst="rect">
            <a:avLst/>
          </a:prstGeom>
          <a:noFill/>
        </p:spPr>
        <p:txBody>
          <a:bodyPr wrap="square" rtlCol="0">
            <a:spAutoFit/>
          </a:bodyPr>
          <a:p>
            <a:pPr algn="l"/>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存在的主要问题及改进情况</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39" name="文本框 38"/>
          <p:cNvSpPr txBox="1"/>
          <p:nvPr/>
        </p:nvSpPr>
        <p:spPr>
          <a:xfrm>
            <a:off x="5941060" y="4437380"/>
            <a:ext cx="1349023" cy="706755"/>
          </a:xfrm>
          <a:prstGeom prst="rect">
            <a:avLst/>
          </a:prstGeom>
          <a:noFill/>
        </p:spPr>
        <p:txBody>
          <a:bodyPr wrap="square" rtlCol="0">
            <a:spAutoFit/>
          </a:bodyPr>
          <a:p>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05</a:t>
            </a:r>
            <a:r>
              <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0" name="文本框 39"/>
          <p:cNvSpPr txBox="1"/>
          <p:nvPr/>
        </p:nvSpPr>
        <p:spPr>
          <a:xfrm>
            <a:off x="6960130" y="5373420"/>
            <a:ext cx="4632430" cy="398780"/>
          </a:xfrm>
          <a:prstGeom prst="rect">
            <a:avLst/>
          </a:prstGeom>
          <a:noFill/>
        </p:spPr>
        <p:txBody>
          <a:bodyPr wrap="square" rtlCol="0">
            <a:spAutoFit/>
          </a:bodyPr>
          <a:p>
            <a:pPr algn="l"/>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其他需要报告的事项</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41" name="文本框 40"/>
          <p:cNvSpPr txBox="1"/>
          <p:nvPr/>
        </p:nvSpPr>
        <p:spPr>
          <a:xfrm>
            <a:off x="5941060" y="5229225"/>
            <a:ext cx="1349023" cy="706755"/>
          </a:xfrm>
          <a:prstGeom prst="rect">
            <a:avLst/>
          </a:prstGeom>
          <a:noFill/>
        </p:spPr>
        <p:txBody>
          <a:bodyPr wrap="square" rtlCol="0">
            <a:spAutoFit/>
          </a:bodyPr>
          <a:p>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06</a:t>
            </a:r>
            <a:r>
              <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2000"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000" fill="hold">
                                          <p:stCondLst>
                                            <p:cond delay="0"/>
                                          </p:stCondLst>
                                        </p:cTn>
                                        <p:tgtEl>
                                          <p:spTgt spid="36"/>
                                        </p:tgtEl>
                                        <p:attrNameLst>
                                          <p:attrName>style.visibility</p:attrName>
                                        </p:attrNameLst>
                                      </p:cBhvr>
                                      <p:to>
                                        <p:strVal val="visible"/>
                                      </p:to>
                                    </p:set>
                                    <p:animEffect transition="in" filter="barn(outVertical)">
                                      <p:cBhvr>
                                        <p:cTn id="14" dur="1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000"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000"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ppt_x"/>
                                          </p:val>
                                        </p:tav>
                                        <p:tav tm="100000">
                                          <p:val>
                                            <p:strVal val="#ppt_x"/>
                                          </p:val>
                                        </p:tav>
                                      </p:tavLst>
                                    </p:anim>
                                    <p:anim calcmode="lin" valueType="num">
                                      <p:cBhvr additive="base">
                                        <p:cTn id="24" dur="10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000"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ppt_x"/>
                                          </p:val>
                                        </p:tav>
                                        <p:tav tm="100000">
                                          <p:val>
                                            <p:strVal val="#ppt_x"/>
                                          </p:val>
                                        </p:tav>
                                      </p:tavLst>
                                    </p:anim>
                                    <p:anim calcmode="lin" valueType="num">
                                      <p:cBhvr additive="base">
                                        <p:cTn id="28" dur="10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000"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000" fill="hold">
                                          <p:stCondLst>
                                            <p:cond delay="0"/>
                                          </p:stCondLst>
                                        </p:cTn>
                                        <p:tgtEl>
                                          <p:spTgt spid="38"/>
                                        </p:tgtEl>
                                        <p:attrNameLst>
                                          <p:attrName>style.visibility</p:attrName>
                                        </p:attrNameLst>
                                      </p:cBhvr>
                                      <p:to>
                                        <p:strVal val="visible"/>
                                      </p:to>
                                    </p:set>
                                    <p:anim calcmode="lin" valueType="num">
                                      <p:cBhvr additive="base">
                                        <p:cTn id="35" dur="1000" fill="hold"/>
                                        <p:tgtEl>
                                          <p:spTgt spid="38"/>
                                        </p:tgtEl>
                                        <p:attrNameLst>
                                          <p:attrName>ppt_x</p:attrName>
                                        </p:attrNameLst>
                                      </p:cBhvr>
                                      <p:tavLst>
                                        <p:tav tm="0">
                                          <p:val>
                                            <p:strVal val="#ppt_x"/>
                                          </p:val>
                                        </p:tav>
                                        <p:tav tm="100000">
                                          <p:val>
                                            <p:strVal val="#ppt_x"/>
                                          </p:val>
                                        </p:tav>
                                      </p:tavLst>
                                    </p:anim>
                                    <p:anim calcmode="lin" valueType="num">
                                      <p:cBhvr additive="base">
                                        <p:cTn id="36" dur="10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000"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ppt_x"/>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000" fill="hold">
                                          <p:stCondLst>
                                            <p:cond delay="0"/>
                                          </p:stCondLst>
                                        </p:cTn>
                                        <p:tgtEl>
                                          <p:spTgt spid="40"/>
                                        </p:tgtEl>
                                        <p:attrNameLst>
                                          <p:attrName>style.visibility</p:attrName>
                                        </p:attrNameLst>
                                      </p:cBhvr>
                                      <p:to>
                                        <p:strVal val="visible"/>
                                      </p:to>
                                    </p:set>
                                    <p:anim calcmode="lin" valueType="num">
                                      <p:cBhvr additive="base">
                                        <p:cTn id="43" dur="1000" fill="hold"/>
                                        <p:tgtEl>
                                          <p:spTgt spid="40"/>
                                        </p:tgtEl>
                                        <p:attrNameLst>
                                          <p:attrName>ppt_x</p:attrName>
                                        </p:attrNameLst>
                                      </p:cBhvr>
                                      <p:tavLst>
                                        <p:tav tm="0">
                                          <p:val>
                                            <p:strVal val="#ppt_x"/>
                                          </p:val>
                                        </p:tav>
                                        <p:tav tm="100000">
                                          <p:val>
                                            <p:strVal val="#ppt_x"/>
                                          </p:val>
                                        </p:tav>
                                      </p:tavLst>
                                    </p:anim>
                                    <p:anim calcmode="lin" valueType="num">
                                      <p:cBhvr additive="base">
                                        <p:cTn id="44" dur="10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000" fill="hold">
                                          <p:stCondLst>
                                            <p:cond delay="0"/>
                                          </p:stCondLst>
                                        </p:cTn>
                                        <p:tgtEl>
                                          <p:spTgt spid="41"/>
                                        </p:tgtEl>
                                        <p:attrNameLst>
                                          <p:attrName>style.visibility</p:attrName>
                                        </p:attrNameLst>
                                      </p:cBhvr>
                                      <p:to>
                                        <p:strVal val="visible"/>
                                      </p:to>
                                    </p:set>
                                    <p:anim calcmode="lin" valueType="num">
                                      <p:cBhvr additive="base">
                                        <p:cTn id="47" dur="1000" fill="hold"/>
                                        <p:tgtEl>
                                          <p:spTgt spid="41"/>
                                        </p:tgtEl>
                                        <p:attrNameLst>
                                          <p:attrName>ppt_x</p:attrName>
                                        </p:attrNameLst>
                                      </p:cBhvr>
                                      <p:tavLst>
                                        <p:tav tm="0">
                                          <p:val>
                                            <p:strVal val="#ppt_x"/>
                                          </p:val>
                                        </p:tav>
                                        <p:tav tm="100000">
                                          <p:val>
                                            <p:strVal val="#ppt_x"/>
                                          </p:val>
                                        </p:tav>
                                      </p:tavLst>
                                    </p:anim>
                                    <p:anim calcmode="lin" valueType="num">
                                      <p:cBhvr additive="base">
                                        <p:cTn id="48"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0" grpId="0"/>
      <p:bldP spid="41" grpId="0"/>
      <p:bldP spid="38" grpId="1"/>
      <p:bldP spid="39" grpId="1"/>
      <p:bldP spid="40" grpId="1"/>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8822406">
            <a:off x="934892" y="-4588186"/>
            <a:ext cx="10322218" cy="10322218"/>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8988788">
            <a:off x="8999684"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8988788">
            <a:off x="-895768" y="4788240"/>
            <a:ext cx="4139519" cy="4139519"/>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2840819" y="1832746"/>
            <a:ext cx="6510362" cy="2153384"/>
            <a:chOff x="2840819" y="1356042"/>
            <a:chExt cx="6510362" cy="2153384"/>
          </a:xfrm>
        </p:grpSpPr>
        <p:sp>
          <p:nvSpPr>
            <p:cNvPr id="10" name="文本框 9"/>
            <p:cNvSpPr txBox="1"/>
            <p:nvPr/>
          </p:nvSpPr>
          <p:spPr>
            <a:xfrm>
              <a:off x="3503712" y="1356042"/>
              <a:ext cx="5184576" cy="1323439"/>
            </a:xfrm>
            <a:prstGeom prst="rect">
              <a:avLst/>
            </a:prstGeom>
            <a:noFill/>
          </p:spPr>
          <p:txBody>
            <a:bodyPr wrap="square" rtlCol="0">
              <a:spAutoFit/>
            </a:bodyPr>
            <a:lstStyle/>
            <a:p>
              <a:pPr algn="dist"/>
              <a:r>
                <a:rPr lang="en-US" altLang="zh-CN"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rPr>
                <a:t>PART 01</a:t>
              </a:r>
              <a:endParaRPr lang="zh-CN" altLang="en-US" sz="8000" dirty="0">
                <a:solidFill>
                  <a:schemeClr val="bg1"/>
                </a:solidFill>
                <a:effectLst>
                  <a:outerShdw blurRad="63500" algn="ctr" rotWithShape="0">
                    <a:prstClr val="black">
                      <a:alpha val="25000"/>
                    </a:prstClr>
                  </a:outerShdw>
                </a:effectLst>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2840819" y="2679481"/>
              <a:ext cx="6510362" cy="829945"/>
            </a:xfrm>
            <a:prstGeom prst="rect">
              <a:avLst/>
            </a:prstGeom>
            <a:noFill/>
          </p:spPr>
          <p:txBody>
            <a:bodyPr wrap="square">
              <a:spAutoFit/>
            </a:bodyPr>
            <a:lstStyle/>
            <a:p>
              <a:pPr algn="ctr"/>
              <a:r>
                <a:rPr lang="zh-CN" altLang="en-US" sz="4800" dirty="0">
                  <a:solidFill>
                    <a:schemeClr val="bg1"/>
                  </a:solidFill>
                  <a:effectLst>
                    <a:outerShdw blurRad="63500" algn="ctr" rotWithShape="0">
                      <a:prstClr val="black">
                        <a:alpha val="25000"/>
                      </a:prstClr>
                    </a:outerShdw>
                  </a:effectLst>
                  <a:latin typeface="字魂59号-创粗黑" panose="00000500000000000000" pitchFamily="2" charset="-122"/>
                  <a:ea typeface="字魂59号-创粗黑" panose="00000500000000000000" pitchFamily="2" charset="-122"/>
                </a:rPr>
                <a:t>总体情况</a:t>
              </a:r>
              <a:endParaRPr lang="zh-CN" altLang="en-US" sz="4800" dirty="0">
                <a:solidFill>
                  <a:schemeClr val="bg1"/>
                </a:solidFill>
                <a:effectLst>
                  <a:outerShdw blurRad="63500" algn="ctr" rotWithShape="0">
                    <a:prstClr val="black">
                      <a:alpha val="25000"/>
                    </a:prstClr>
                  </a:outerShdw>
                </a:effectLst>
                <a:latin typeface="字魂59号-创粗黑" panose="00000500000000000000" pitchFamily="2" charset="-122"/>
                <a:ea typeface="字魂59号-创粗黑" panose="00000500000000000000" pitchFamily="2"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500"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500"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500"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28179" y="253468"/>
            <a:ext cx="7642081" cy="661279"/>
            <a:chOff x="328179" y="253468"/>
            <a:chExt cx="7642081" cy="661279"/>
          </a:xfrm>
        </p:grpSpPr>
        <p:sp>
          <p:nvSpPr>
            <p:cNvPr id="2" name="矩形: 圆角 1"/>
            <p:cNvSpPr/>
            <p:nvPr/>
          </p:nvSpPr>
          <p:spPr>
            <a:xfrm rot="18822406">
              <a:off x="328179" y="253468"/>
              <a:ext cx="661279" cy="661279"/>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5" name="文本框 4"/>
            <p:cNvSpPr txBox="1"/>
            <p:nvPr/>
          </p:nvSpPr>
          <p:spPr>
            <a:xfrm>
              <a:off x="1126230" y="404790"/>
              <a:ext cx="6844030" cy="368300"/>
            </a:xfrm>
            <a:prstGeom prst="rect">
              <a:avLst/>
            </a:prstGeom>
            <a:noFill/>
          </p:spPr>
          <p:txBody>
            <a:bodyPr wrap="square" rtlCol="0">
              <a:spAutoFit/>
            </a:bodyPr>
            <a:lstStyle/>
            <a:p>
              <a:pPr algn="l"/>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rPr>
                <a:t>紧紧围绕群众关切，丰富主动公开内容</a:t>
              </a:r>
              <a:endPar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sp>
        <p:nvSpPr>
          <p:cNvPr id="9" name="矩形: 圆角 8"/>
          <p:cNvSpPr/>
          <p:nvPr/>
        </p:nvSpPr>
        <p:spPr>
          <a:xfrm rot="18988788">
            <a:off x="7302566" y="3771664"/>
            <a:ext cx="6179945" cy="6179945"/>
          </a:xfrm>
          <a:prstGeom prst="roundRect">
            <a:avLst>
              <a:gd name="adj" fmla="val 29587"/>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334896" y="322369"/>
            <a:ext cx="647833" cy="521970"/>
          </a:xfrm>
          <a:prstGeom prst="rect">
            <a:avLst/>
          </a:prstGeom>
          <a:noFill/>
          <a:extLst>
            <a:ext uri="{909E8E84-426E-40DD-AFC4-6F175D3DCCD1}">
              <a14:hiddenFill xmlns:a14="http://schemas.microsoft.com/office/drawing/2010/main">
                <a:grpFill/>
              </a14:hiddenFill>
            </a:ext>
          </a:extLst>
        </p:spPr>
        <p:txBody>
          <a:bodyPr wrap="square" rtlCol="0">
            <a:spAutoFit/>
          </a:bodyPr>
          <a:p>
            <a:pPr algn="ctr"/>
            <a:r>
              <a:rPr lang="en-US" altLang="zh-CN"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01</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sp>
        <p:nvSpPr>
          <p:cNvPr id="3" name="文本框 2"/>
          <p:cNvSpPr txBox="1"/>
          <p:nvPr/>
        </p:nvSpPr>
        <p:spPr>
          <a:xfrm>
            <a:off x="1126490" y="2277110"/>
            <a:ext cx="8201025" cy="645160"/>
          </a:xfrm>
          <a:prstGeom prst="rect">
            <a:avLst/>
          </a:prstGeom>
          <a:noFill/>
        </p:spPr>
        <p:txBody>
          <a:bodyPr wrap="square" rtlCol="0">
            <a:spAutoFit/>
          </a:bodyPr>
          <a:p>
            <a:r>
              <a:rPr lang="zh-CN" altLang="en-US"/>
              <a:t>2022年度内，市自然资源和规划局通过政府门户网站政务公开平台主动公开政府信息5091条，</a:t>
            </a:r>
            <a:endParaRPr lang="zh-CN" altLang="en-US"/>
          </a:p>
        </p:txBody>
      </p:sp>
      <p:sp>
        <p:nvSpPr>
          <p:cNvPr id="4" name="圆角矩形 3"/>
          <p:cNvSpPr/>
          <p:nvPr/>
        </p:nvSpPr>
        <p:spPr>
          <a:xfrm>
            <a:off x="1190625" y="3199130"/>
            <a:ext cx="6749415" cy="431800"/>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126490" y="3914775"/>
            <a:ext cx="8201025" cy="368300"/>
          </a:xfrm>
          <a:prstGeom prst="rect">
            <a:avLst/>
          </a:prstGeom>
          <a:noFill/>
        </p:spPr>
        <p:txBody>
          <a:bodyPr wrap="square" rtlCol="0">
            <a:spAutoFit/>
          </a:bodyPr>
          <a:p>
            <a:r>
              <a:rPr lang="zh-CN" altLang="en-US"/>
              <a:t>通过“济宁自然资源和规划”微信公众号主动公开政府信息1700余条</a:t>
            </a:r>
            <a:endParaRPr lang="zh-CN" altLang="en-US"/>
          </a:p>
        </p:txBody>
      </p:sp>
      <p:sp>
        <p:nvSpPr>
          <p:cNvPr id="7" name="圆角矩形 6"/>
          <p:cNvSpPr/>
          <p:nvPr/>
        </p:nvSpPr>
        <p:spPr>
          <a:xfrm>
            <a:off x="1190625" y="4567555"/>
            <a:ext cx="2912745" cy="431800"/>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231265" y="5359400"/>
            <a:ext cx="6708775" cy="368300"/>
          </a:xfrm>
          <a:prstGeom prst="rect">
            <a:avLst/>
          </a:prstGeom>
          <a:noFill/>
        </p:spPr>
        <p:txBody>
          <a:bodyPr wrap="square" rtlCol="0">
            <a:spAutoFit/>
          </a:bodyPr>
          <a:p>
            <a:r>
              <a:rPr lang="zh-CN" altLang="en-US"/>
              <a:t>在局网站和微信公众号合计发布政策解读130余篇</a:t>
            </a:r>
            <a:endParaRPr lang="zh-CN" altLang="en-US"/>
          </a:p>
        </p:txBody>
      </p:sp>
      <p:sp>
        <p:nvSpPr>
          <p:cNvPr id="11" name="圆角矩形 10"/>
          <p:cNvSpPr/>
          <p:nvPr/>
        </p:nvSpPr>
        <p:spPr>
          <a:xfrm>
            <a:off x="1231265" y="5935980"/>
            <a:ext cx="639445" cy="431800"/>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8133080" y="3226435"/>
            <a:ext cx="1482725" cy="368300"/>
          </a:xfrm>
          <a:prstGeom prst="rect">
            <a:avLst/>
          </a:prstGeom>
          <a:noFill/>
        </p:spPr>
        <p:txBody>
          <a:bodyPr wrap="square" rtlCol="0">
            <a:spAutoFit/>
          </a:bodyPr>
          <a:p>
            <a:r>
              <a:rPr lang="en-US" altLang="zh-CN"/>
              <a:t>5091</a:t>
            </a:r>
            <a:r>
              <a:rPr lang="zh-CN" altLang="en-US"/>
              <a:t>条</a:t>
            </a:r>
            <a:endParaRPr lang="zh-CN" altLang="en-US"/>
          </a:p>
        </p:txBody>
      </p:sp>
      <p:sp>
        <p:nvSpPr>
          <p:cNvPr id="13" name="文本框 12"/>
          <p:cNvSpPr txBox="1"/>
          <p:nvPr/>
        </p:nvSpPr>
        <p:spPr>
          <a:xfrm>
            <a:off x="4289425" y="4606290"/>
            <a:ext cx="1221740" cy="368300"/>
          </a:xfrm>
          <a:prstGeom prst="rect">
            <a:avLst/>
          </a:prstGeom>
          <a:noFill/>
        </p:spPr>
        <p:txBody>
          <a:bodyPr wrap="square" rtlCol="0">
            <a:spAutoFit/>
          </a:bodyPr>
          <a:p>
            <a:r>
              <a:rPr lang="en-US" altLang="zh-CN"/>
              <a:t>1700</a:t>
            </a:r>
            <a:r>
              <a:rPr lang="zh-CN" altLang="en-US"/>
              <a:t>余条</a:t>
            </a:r>
            <a:endParaRPr lang="zh-CN" altLang="en-US"/>
          </a:p>
        </p:txBody>
      </p:sp>
      <p:sp>
        <p:nvSpPr>
          <p:cNvPr id="14" name="文本框 13"/>
          <p:cNvSpPr txBox="1"/>
          <p:nvPr/>
        </p:nvSpPr>
        <p:spPr>
          <a:xfrm>
            <a:off x="1991360" y="5967730"/>
            <a:ext cx="1169670" cy="368300"/>
          </a:xfrm>
          <a:prstGeom prst="rect">
            <a:avLst/>
          </a:prstGeom>
          <a:noFill/>
        </p:spPr>
        <p:txBody>
          <a:bodyPr wrap="square" rtlCol="0">
            <a:spAutoFit/>
          </a:bodyPr>
          <a:p>
            <a:r>
              <a:rPr lang="en-US" altLang="zh-CN"/>
              <a:t>130</a:t>
            </a:r>
            <a:r>
              <a:rPr lang="zh-CN" altLang="en-US"/>
              <a:t>余篇</a:t>
            </a:r>
            <a:endParaRPr lang="zh-CN" altLang="en-US"/>
          </a:p>
        </p:txBody>
      </p:sp>
      <p:sp>
        <p:nvSpPr>
          <p:cNvPr id="15" name="文本框 14"/>
          <p:cNvSpPr txBox="1"/>
          <p:nvPr/>
        </p:nvSpPr>
        <p:spPr>
          <a:xfrm>
            <a:off x="1126490" y="1310005"/>
            <a:ext cx="10363200" cy="645160"/>
          </a:xfrm>
          <a:prstGeom prst="rect">
            <a:avLst/>
          </a:prstGeom>
          <a:noFill/>
          <a:ln w="28575" cmpd="sng">
            <a:noFill/>
            <a:prstDash val="solid"/>
          </a:ln>
          <a:extLst>
            <a:ext uri="{909E8E84-426E-40DD-AFC4-6F175D3DCCD1}">
              <a14:hiddenFill xmlns:a14="http://schemas.microsoft.com/office/drawing/2010/main">
                <a:solidFill>
                  <a:srgbClr val="5E9AC3"/>
                </a:solidFill>
              </a14:hiddenFill>
            </a:ext>
          </a:extLst>
        </p:spPr>
        <p:txBody>
          <a:bodyPr wrap="square" rtlCol="0">
            <a:spAutoFit/>
          </a:bodyPr>
          <a:p>
            <a:r>
              <a:rPr lang="zh-CN" altLang="en-US">
                <a:solidFill>
                  <a:schemeClr val="accent1">
                    <a:lumMod val="75000"/>
                  </a:schemeClr>
                </a:solidFill>
                <a:latin typeface="阿里巴巴普惠体 R" panose="00020600040101010101" charset="-122"/>
                <a:ea typeface="阿里巴巴普惠体 R" panose="00020600040101010101" charset="-122"/>
                <a:cs typeface="阿里巴巴普惠体 R" panose="00020600040101010101" charset="-122"/>
              </a:rPr>
              <a:t>与去年相比有所提升，始终保持较高公开水平。在工作中，紧紧围绕人民群众关心和关注，充分利用多种平台和多种媒介，加大重要政策的发布和解读工作，及时回应社会关切。</a:t>
            </a:r>
            <a:endParaRPr lang="zh-CN" altLang="en-US">
              <a:solidFill>
                <a:schemeClr val="accent1">
                  <a:lumMod val="7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5000">
        <p:random/>
      </p:transition>
    </mc:Choice>
    <mc:Fallback>
      <p:transition spd="slow" advTm="3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46">
                                          <p:stCondLst>
                                            <p:cond delay="0"/>
                                          </p:stCondLst>
                                        </p:cTn>
                                        <p:tgtEl>
                                          <p:spTgt spid="9"/>
                                        </p:tgtEl>
                                      </p:cBhvr>
                                    </p:animEffect>
                                    <p:anim calcmode="lin" valueType="num">
                                      <p:cBhvr>
                                        <p:cTn id="8" dur="45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167"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167" tmFilter="0, 0; 0.125,0.2665; 0.25,0.4; 0.375,0.465; 0.5,0.5;  0.625,0.535; 0.75,0.6; 0.875,0.7335; 1,1">
                                          <p:stCondLst>
                                            <p:cond delay="167"/>
                                          </p:stCondLst>
                                        </p:cTn>
                                        <p:tgtEl>
                                          <p:spTgt spid="9"/>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5"/>
                                          </p:stCondLst>
                                        </p:cTn>
                                        <p:tgtEl>
                                          <p:spTgt spid="9"/>
                                        </p:tgtEl>
                                        <p:attrNameLst>
                                          <p:attrName>ppt_y</p:attrName>
                                        </p:attrNameLst>
                                      </p:cBhvr>
                                      <p:tavLst>
                                        <p:tav tm="0" fmla="#ppt_y-sin(pi*$)/81">
                                          <p:val>
                                            <p:fltVal val="0"/>
                                          </p:val>
                                        </p:tav>
                                        <p:tav tm="100000">
                                          <p:val>
                                            <p:fltVal val="1"/>
                                          </p:val>
                                        </p:tav>
                                      </p:tavLst>
                                    </p:anim>
                                    <p:animScale>
                                      <p:cBhvr>
                                        <p:cTn id="13" dur="7">
                                          <p:stCondLst>
                                            <p:cond delay="162"/>
                                          </p:stCondLst>
                                        </p:cTn>
                                        <p:tgtEl>
                                          <p:spTgt spid="9"/>
                                        </p:tgtEl>
                                      </p:cBhvr>
                                      <p:to x="100000" y="60000"/>
                                    </p:animScale>
                                    <p:animScale>
                                      <p:cBhvr>
                                        <p:cTn id="14" dur="41" decel="50000">
                                          <p:stCondLst>
                                            <p:cond delay="169"/>
                                          </p:stCondLst>
                                        </p:cTn>
                                        <p:tgtEl>
                                          <p:spTgt spid="9"/>
                                        </p:tgtEl>
                                      </p:cBhvr>
                                      <p:to x="100000" y="100000"/>
                                    </p:animScale>
                                    <p:animScale>
                                      <p:cBhvr>
                                        <p:cTn id="15" dur="7">
                                          <p:stCondLst>
                                            <p:cond delay="329"/>
                                          </p:stCondLst>
                                        </p:cTn>
                                        <p:tgtEl>
                                          <p:spTgt spid="9"/>
                                        </p:tgtEl>
                                      </p:cBhvr>
                                      <p:to x="100000" y="80000"/>
                                    </p:animScale>
                                    <p:animScale>
                                      <p:cBhvr>
                                        <p:cTn id="16" dur="41" decel="50000">
                                          <p:stCondLst>
                                            <p:cond delay="336"/>
                                          </p:stCondLst>
                                        </p:cTn>
                                        <p:tgtEl>
                                          <p:spTgt spid="9"/>
                                        </p:tgtEl>
                                      </p:cBhvr>
                                      <p:to x="100000" y="100000"/>
                                    </p:animScale>
                                    <p:animScale>
                                      <p:cBhvr>
                                        <p:cTn id="17" dur="7">
                                          <p:stCondLst>
                                            <p:cond delay="411"/>
                                          </p:stCondLst>
                                        </p:cTn>
                                        <p:tgtEl>
                                          <p:spTgt spid="9"/>
                                        </p:tgtEl>
                                      </p:cBhvr>
                                      <p:to x="100000" y="90000"/>
                                    </p:animScale>
                                    <p:animScale>
                                      <p:cBhvr>
                                        <p:cTn id="18" dur="41" decel="50000">
                                          <p:stCondLst>
                                            <p:cond delay="418"/>
                                          </p:stCondLst>
                                        </p:cTn>
                                        <p:tgtEl>
                                          <p:spTgt spid="9"/>
                                        </p:tgtEl>
                                      </p:cBhvr>
                                      <p:to x="100000" y="100000"/>
                                    </p:animScale>
                                    <p:animScale>
                                      <p:cBhvr>
                                        <p:cTn id="19" dur="7">
                                          <p:stCondLst>
                                            <p:cond delay="453"/>
                                          </p:stCondLst>
                                        </p:cTn>
                                        <p:tgtEl>
                                          <p:spTgt spid="9"/>
                                        </p:tgtEl>
                                      </p:cBhvr>
                                      <p:to x="100000" y="95000"/>
                                    </p:animScale>
                                    <p:animScale>
                                      <p:cBhvr>
                                        <p:cTn id="20" dur="41" decel="50000">
                                          <p:stCondLst>
                                            <p:cond delay="459"/>
                                          </p:stCondLst>
                                        </p:cTn>
                                        <p:tgtEl>
                                          <p:spTgt spid="9"/>
                                        </p:tgtEl>
                                      </p:cBhvr>
                                      <p:to x="100000" y="100000"/>
                                    </p:animScale>
                                  </p:childTnLst>
                                </p:cTn>
                              </p:par>
                            </p:childTnLst>
                          </p:cTn>
                        </p:par>
                        <p:par>
                          <p:cTn id="21" fill="hold">
                            <p:stCondLst>
                              <p:cond delay="500"/>
                            </p:stCondLst>
                            <p:childTnLst>
                              <p:par>
                                <p:cTn id="22" presetID="7" presetClass="entr" presetSubtype="4" fill="hold" nodeType="afterEffect">
                                  <p:stCondLst>
                                    <p:cond delay="0"/>
                                  </p:stCondLst>
                                  <p:childTnLst>
                                    <p:set>
                                      <p:cBhvr>
                                        <p:cTn id="23" dur="1000"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ppt_x"/>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7" presetClass="entr" presetSubtype="4" fill="hold" grpId="0" nodeType="afterEffect">
                                  <p:stCondLst>
                                    <p:cond delay="0"/>
                                  </p:stCondLst>
                                  <p:childTnLst>
                                    <p:set>
                                      <p:cBhvr>
                                        <p:cTn id="28" dur="2000" fill="hold">
                                          <p:stCondLst>
                                            <p:cond delay="0"/>
                                          </p:stCondLst>
                                        </p:cTn>
                                        <p:tgtEl>
                                          <p:spTgt spid="45"/>
                                        </p:tgtEl>
                                        <p:attrNameLst>
                                          <p:attrName>style.visibility</p:attrName>
                                        </p:attrNameLst>
                                      </p:cBhvr>
                                      <p:to>
                                        <p:strVal val="visible"/>
                                      </p:to>
                                    </p:set>
                                    <p:anim calcmode="lin" valueType="num">
                                      <p:cBhvr additive="base">
                                        <p:cTn id="29" dur="2000" fill="hold"/>
                                        <p:tgtEl>
                                          <p:spTgt spid="45"/>
                                        </p:tgtEl>
                                        <p:attrNameLst>
                                          <p:attrName>ppt_x</p:attrName>
                                        </p:attrNameLst>
                                      </p:cBhvr>
                                      <p:tavLst>
                                        <p:tav tm="0">
                                          <p:val>
                                            <p:strVal val="#ppt_x"/>
                                          </p:val>
                                        </p:tav>
                                        <p:tav tm="100000">
                                          <p:val>
                                            <p:strVal val="#ppt_x"/>
                                          </p:val>
                                        </p:tav>
                                      </p:tavLst>
                                    </p:anim>
                                    <p:anim calcmode="lin" valueType="num">
                                      <p:cBhvr additive="base">
                                        <p:cTn id="30" dur="2000" fill="hold"/>
                                        <p:tgtEl>
                                          <p:spTgt spid="45"/>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7"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2" presetClass="entr" presetSubtype="8" fill="hold" grpId="0" nodeType="afterEffect">
                                  <p:stCondLst>
                                    <p:cond delay="0"/>
                                  </p:stCondLst>
                                  <p:childTnLst>
                                    <p:set>
                                      <p:cBhvr>
                                        <p:cTn id="45" dur="1000" fill="hold">
                                          <p:stCondLst>
                                            <p:cond delay="0"/>
                                          </p:stCondLst>
                                        </p:cTn>
                                        <p:tgtEl>
                                          <p:spTgt spid="4"/>
                                        </p:tgtEl>
                                        <p:attrNameLst>
                                          <p:attrName>style.visibility</p:attrName>
                                        </p:attrNameLst>
                                      </p:cBhvr>
                                      <p:to>
                                        <p:strVal val="visible"/>
                                      </p:to>
                                    </p:set>
                                    <p:animEffect transition="in" filter="wipe(left)">
                                      <p:cBhvr>
                                        <p:cTn id="46" dur="1000"/>
                                        <p:tgtEl>
                                          <p:spTgt spid="4"/>
                                        </p:tgtEl>
                                      </p:cBhvr>
                                    </p:animEffect>
                                  </p:childTnLst>
                                </p:cTn>
                              </p:par>
                            </p:childTnLst>
                          </p:cTn>
                        </p:par>
                        <p:par>
                          <p:cTn id="47" fill="hold">
                            <p:stCondLst>
                              <p:cond delay="6500"/>
                            </p:stCondLst>
                            <p:childTnLst>
                              <p:par>
                                <p:cTn id="48" presetID="2" presetClass="entr" presetSubtype="4"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par>
                          <p:cTn id="52" fill="hold">
                            <p:stCondLst>
                              <p:cond delay="7000"/>
                            </p:stCondLst>
                            <p:childTnLst>
                              <p:par>
                                <p:cTn id="53" presetID="2" presetClass="entr" presetSubtype="4"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par>
                          <p:cTn id="57" fill="hold">
                            <p:stCondLst>
                              <p:cond delay="7500"/>
                            </p:stCondLst>
                            <p:childTnLst>
                              <p:par>
                                <p:cTn id="58" presetID="22" presetClass="entr" presetSubtype="8" fill="hold" grpId="0" nodeType="afterEffect">
                                  <p:stCondLst>
                                    <p:cond delay="0"/>
                                  </p:stCondLst>
                                  <p:childTnLst>
                                    <p:set>
                                      <p:cBhvr>
                                        <p:cTn id="59" dur="1000" fill="hold">
                                          <p:stCondLst>
                                            <p:cond delay="0"/>
                                          </p:stCondLst>
                                        </p:cTn>
                                        <p:tgtEl>
                                          <p:spTgt spid="7"/>
                                        </p:tgtEl>
                                        <p:attrNameLst>
                                          <p:attrName>style.visibility</p:attrName>
                                        </p:attrNameLst>
                                      </p:cBhvr>
                                      <p:to>
                                        <p:strVal val="visible"/>
                                      </p:to>
                                    </p:set>
                                    <p:animEffect transition="in" filter="wipe(left)">
                                      <p:cBhvr>
                                        <p:cTn id="60" dur="1000"/>
                                        <p:tgtEl>
                                          <p:spTgt spid="7"/>
                                        </p:tgtEl>
                                      </p:cBhvr>
                                    </p:animEffect>
                                  </p:childTnLst>
                                </p:cTn>
                              </p:par>
                            </p:childTnLst>
                          </p:cTn>
                        </p:par>
                        <p:par>
                          <p:cTn id="61" fill="hold">
                            <p:stCondLst>
                              <p:cond delay="8500"/>
                            </p:stCondLst>
                            <p:childTnLst>
                              <p:par>
                                <p:cTn id="62" presetID="47"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par>
                          <p:cTn id="67" fill="hold">
                            <p:stCondLst>
                              <p:cond delay="9500"/>
                            </p:stCondLst>
                            <p:childTnLst>
                              <p:par>
                                <p:cTn id="68" presetID="2" presetClass="entr" presetSubtype="4" fill="hold" grpId="0" nodeType="afterEffect">
                                  <p:stCondLst>
                                    <p:cond delay="0"/>
                                  </p:stCondLst>
                                  <p:childTnLst>
                                    <p:set>
                                      <p:cBhvr>
                                        <p:cTn id="69" dur="1000" fill="hold">
                                          <p:stCondLst>
                                            <p:cond delay="0"/>
                                          </p:stCondLst>
                                        </p:cTn>
                                        <p:tgtEl>
                                          <p:spTgt spid="10"/>
                                        </p:tgtEl>
                                        <p:attrNameLst>
                                          <p:attrName>style.visibility</p:attrName>
                                        </p:attrNameLst>
                                      </p:cBhvr>
                                      <p:to>
                                        <p:strVal val="visible"/>
                                      </p:to>
                                    </p:set>
                                    <p:anim calcmode="lin" valueType="num">
                                      <p:cBhvr additive="base">
                                        <p:cTn id="70" dur="1000" fill="hold"/>
                                        <p:tgtEl>
                                          <p:spTgt spid="10"/>
                                        </p:tgtEl>
                                        <p:attrNameLst>
                                          <p:attrName>ppt_x</p:attrName>
                                        </p:attrNameLst>
                                      </p:cBhvr>
                                      <p:tavLst>
                                        <p:tav tm="0">
                                          <p:val>
                                            <p:strVal val="#ppt_x"/>
                                          </p:val>
                                        </p:tav>
                                        <p:tav tm="100000">
                                          <p:val>
                                            <p:strVal val="#ppt_x"/>
                                          </p:val>
                                        </p:tav>
                                      </p:tavLst>
                                    </p:anim>
                                    <p:anim calcmode="lin" valueType="num">
                                      <p:cBhvr additive="base">
                                        <p:cTn id="71" dur="1000" fill="hold"/>
                                        <p:tgtEl>
                                          <p:spTgt spid="10"/>
                                        </p:tgtEl>
                                        <p:attrNameLst>
                                          <p:attrName>ppt_y</p:attrName>
                                        </p:attrNameLst>
                                      </p:cBhvr>
                                      <p:tavLst>
                                        <p:tav tm="0">
                                          <p:val>
                                            <p:strVal val="1+#ppt_h/2"/>
                                          </p:val>
                                        </p:tav>
                                        <p:tav tm="100000">
                                          <p:val>
                                            <p:strVal val="#ppt_y"/>
                                          </p:val>
                                        </p:tav>
                                      </p:tavLst>
                                    </p:anim>
                                  </p:childTnLst>
                                </p:cTn>
                              </p:par>
                            </p:childTnLst>
                          </p:cTn>
                        </p:par>
                        <p:par>
                          <p:cTn id="72" fill="hold">
                            <p:stCondLst>
                              <p:cond delay="10500"/>
                            </p:stCondLst>
                            <p:childTnLst>
                              <p:par>
                                <p:cTn id="73" presetID="22" presetClass="entr" presetSubtype="8" fill="hold" grpId="0" nodeType="afterEffect">
                                  <p:stCondLst>
                                    <p:cond delay="0"/>
                                  </p:stCondLst>
                                  <p:childTnLst>
                                    <p:set>
                                      <p:cBhvr>
                                        <p:cTn id="74" dur="1000" fill="hold">
                                          <p:stCondLst>
                                            <p:cond delay="0"/>
                                          </p:stCondLst>
                                        </p:cTn>
                                        <p:tgtEl>
                                          <p:spTgt spid="11"/>
                                        </p:tgtEl>
                                        <p:attrNameLst>
                                          <p:attrName>style.visibility</p:attrName>
                                        </p:attrNameLst>
                                      </p:cBhvr>
                                      <p:to>
                                        <p:strVal val="visible"/>
                                      </p:to>
                                    </p:set>
                                    <p:animEffect transition="in" filter="wipe(left)">
                                      <p:cBhvr>
                                        <p:cTn id="75" dur="1000"/>
                                        <p:tgtEl>
                                          <p:spTgt spid="11"/>
                                        </p:tgtEl>
                                      </p:cBhvr>
                                    </p:animEffect>
                                  </p:childTnLst>
                                </p:cTn>
                              </p:par>
                            </p:childTnLst>
                          </p:cTn>
                        </p:par>
                        <p:par>
                          <p:cTn id="76" fill="hold">
                            <p:stCondLst>
                              <p:cond delay="11500"/>
                            </p:stCondLst>
                            <p:childTnLst>
                              <p:par>
                                <p:cTn id="77" presetID="47"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 grpId="0"/>
      <p:bldP spid="4" grpId="0" animBg="1"/>
      <p:bldP spid="12" grpId="0"/>
      <p:bldP spid="6" grpId="0"/>
      <p:bldP spid="7" grpId="0" animBg="1"/>
      <p:bldP spid="13" grpId="0"/>
      <p:bldP spid="10" grpId="0"/>
      <p:bldP spid="11" grpId="0" bldLvl="0" animBg="1"/>
      <p:bldP spid="14" grpId="0"/>
      <p:bldP spid="9"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18822406">
            <a:off x="328295" y="253365"/>
            <a:ext cx="661035" cy="661035"/>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9" name="矩形: 圆角 8"/>
          <p:cNvSpPr/>
          <p:nvPr/>
        </p:nvSpPr>
        <p:spPr>
          <a:xfrm rot="18988788">
            <a:off x="7518466" y="5355989"/>
            <a:ext cx="6179945" cy="6179945"/>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ine 6"/>
          <p:cNvSpPr>
            <a:spLocks noChangeShapeType="1"/>
          </p:cNvSpPr>
          <p:nvPr/>
        </p:nvSpPr>
        <p:spPr bwMode="auto">
          <a:xfrm>
            <a:off x="1056271" y="1844987"/>
            <a:ext cx="4896451"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11" name="Line 7"/>
          <p:cNvSpPr>
            <a:spLocks noChangeShapeType="1"/>
          </p:cNvSpPr>
          <p:nvPr/>
        </p:nvSpPr>
        <p:spPr bwMode="auto">
          <a:xfrm>
            <a:off x="1056271" y="2312125"/>
            <a:ext cx="4896451"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12" name="Line 8"/>
          <p:cNvSpPr>
            <a:spLocks noChangeShapeType="1"/>
          </p:cNvSpPr>
          <p:nvPr/>
        </p:nvSpPr>
        <p:spPr bwMode="auto">
          <a:xfrm>
            <a:off x="1056271" y="2768278"/>
            <a:ext cx="4896451"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13" name="Line 9"/>
          <p:cNvSpPr>
            <a:spLocks noChangeShapeType="1"/>
          </p:cNvSpPr>
          <p:nvPr/>
        </p:nvSpPr>
        <p:spPr bwMode="auto">
          <a:xfrm>
            <a:off x="1056271" y="3235420"/>
            <a:ext cx="4896451"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14" name="Line 10"/>
          <p:cNvSpPr>
            <a:spLocks noChangeShapeType="1"/>
          </p:cNvSpPr>
          <p:nvPr/>
        </p:nvSpPr>
        <p:spPr bwMode="auto">
          <a:xfrm>
            <a:off x="1056271" y="3702563"/>
            <a:ext cx="4896451"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15" name="Line 11"/>
          <p:cNvSpPr>
            <a:spLocks noChangeShapeType="1"/>
          </p:cNvSpPr>
          <p:nvPr/>
        </p:nvSpPr>
        <p:spPr bwMode="auto">
          <a:xfrm>
            <a:off x="1056271" y="4169705"/>
            <a:ext cx="4896451"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16" name="Line 12"/>
          <p:cNvSpPr>
            <a:spLocks noChangeShapeType="1"/>
          </p:cNvSpPr>
          <p:nvPr/>
        </p:nvSpPr>
        <p:spPr bwMode="auto">
          <a:xfrm>
            <a:off x="1056271" y="4582147"/>
            <a:ext cx="4896451"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17" name="Line 13"/>
          <p:cNvSpPr>
            <a:spLocks noChangeShapeType="1"/>
          </p:cNvSpPr>
          <p:nvPr/>
        </p:nvSpPr>
        <p:spPr bwMode="auto">
          <a:xfrm>
            <a:off x="1056271" y="5049924"/>
            <a:ext cx="4896451" cy="0"/>
          </a:xfrm>
          <a:prstGeom prst="line">
            <a:avLst/>
          </a:prstGeom>
          <a:noFill/>
          <a:ln w="5" cap="flat">
            <a:solidFill>
              <a:schemeClr val="tx1">
                <a:lumMod val="65000"/>
                <a:lumOff val="35000"/>
                <a:alpha val="40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18" name="TextBox 54"/>
          <p:cNvSpPr txBox="1"/>
          <p:nvPr/>
        </p:nvSpPr>
        <p:spPr>
          <a:xfrm>
            <a:off x="783409" y="4856877"/>
            <a:ext cx="214476" cy="235190"/>
          </a:xfrm>
          <a:prstGeom prst="rect">
            <a:avLst/>
          </a:prstGeom>
          <a:noFill/>
        </p:spPr>
        <p:txBody>
          <a:bodyPr wrap="none" lIns="70482" tIns="35241" rIns="70482" bIns="35241" rtlCol="0">
            <a:spAutoFit/>
          </a:bodyPr>
          <a:lstStyle/>
          <a:p>
            <a:r>
              <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rPr>
              <a:t>0</a:t>
            </a:r>
            <a:endParaRPr lang="zh-CN" altLang="en-US" sz="1065" dirty="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19" name="TextBox 55"/>
          <p:cNvSpPr txBox="1"/>
          <p:nvPr/>
        </p:nvSpPr>
        <p:spPr>
          <a:xfrm>
            <a:off x="538749" y="4392876"/>
            <a:ext cx="190500" cy="233680"/>
          </a:xfrm>
          <a:prstGeom prst="rect">
            <a:avLst/>
          </a:prstGeom>
          <a:noFill/>
        </p:spPr>
        <p:txBody>
          <a:bodyPr wrap="none" lIns="70482" tIns="35241" rIns="70482" bIns="35241" rtlCol="0">
            <a:spAutoFit/>
          </a:bodyPr>
          <a:lstStyle/>
          <a:p>
            <a:r>
              <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rPr>
              <a:t>1</a:t>
            </a:r>
            <a:endParaRPr lang="zh-CN" altLang="en-US" sz="1065" dirty="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0" name="TextBox 56"/>
          <p:cNvSpPr txBox="1"/>
          <p:nvPr/>
        </p:nvSpPr>
        <p:spPr>
          <a:xfrm>
            <a:off x="538749" y="3928873"/>
            <a:ext cx="264160" cy="233680"/>
          </a:xfrm>
          <a:prstGeom prst="rect">
            <a:avLst/>
          </a:prstGeom>
          <a:noFill/>
        </p:spPr>
        <p:txBody>
          <a:bodyPr wrap="none" lIns="70482" tIns="35241" rIns="70482" bIns="35241" rtlCol="0">
            <a:spAutoFit/>
          </a:bodyPr>
          <a:lstStyle/>
          <a:p>
            <a:r>
              <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rPr>
              <a:t>10</a:t>
            </a:r>
            <a:endPar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1" name="TextBox 57"/>
          <p:cNvSpPr txBox="1"/>
          <p:nvPr/>
        </p:nvSpPr>
        <p:spPr>
          <a:xfrm>
            <a:off x="538749" y="3464871"/>
            <a:ext cx="261620" cy="233680"/>
          </a:xfrm>
          <a:prstGeom prst="rect">
            <a:avLst/>
          </a:prstGeom>
          <a:noFill/>
        </p:spPr>
        <p:txBody>
          <a:bodyPr wrap="none" lIns="70482" tIns="35241" rIns="70482" bIns="35241" rtlCol="0">
            <a:spAutoFit/>
          </a:bodyPr>
          <a:lstStyle/>
          <a:p>
            <a:r>
              <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rPr>
              <a:t>15</a:t>
            </a:r>
            <a:endParaRPr lang="zh-CN" altLang="en-US" sz="1065" dirty="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2" name="TextBox 58"/>
          <p:cNvSpPr txBox="1"/>
          <p:nvPr/>
        </p:nvSpPr>
        <p:spPr>
          <a:xfrm>
            <a:off x="538749" y="3000867"/>
            <a:ext cx="287020" cy="233680"/>
          </a:xfrm>
          <a:prstGeom prst="rect">
            <a:avLst/>
          </a:prstGeom>
          <a:noFill/>
        </p:spPr>
        <p:txBody>
          <a:bodyPr wrap="none" lIns="70482" tIns="35241" rIns="70482" bIns="35241" rtlCol="0">
            <a:spAutoFit/>
          </a:bodyPr>
          <a:lstStyle/>
          <a:p>
            <a:r>
              <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rPr>
              <a:t>20</a:t>
            </a:r>
            <a:endParaRPr lang="zh-CN" altLang="en-US" sz="1065" dirty="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3" name="TextBox 59"/>
          <p:cNvSpPr txBox="1"/>
          <p:nvPr/>
        </p:nvSpPr>
        <p:spPr>
          <a:xfrm>
            <a:off x="538749" y="2536864"/>
            <a:ext cx="284480" cy="233680"/>
          </a:xfrm>
          <a:prstGeom prst="rect">
            <a:avLst/>
          </a:prstGeom>
          <a:noFill/>
        </p:spPr>
        <p:txBody>
          <a:bodyPr wrap="none" lIns="70482" tIns="35241" rIns="70482" bIns="35241" rtlCol="0">
            <a:spAutoFit/>
          </a:bodyPr>
          <a:lstStyle/>
          <a:p>
            <a:r>
              <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rPr>
              <a:t>25</a:t>
            </a:r>
            <a:endParaRPr lang="zh-CN" altLang="en-US" sz="1065" dirty="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4" name="TextBox 60"/>
          <p:cNvSpPr txBox="1"/>
          <p:nvPr/>
        </p:nvSpPr>
        <p:spPr>
          <a:xfrm>
            <a:off x="538749" y="2072862"/>
            <a:ext cx="286385" cy="233680"/>
          </a:xfrm>
          <a:prstGeom prst="rect">
            <a:avLst/>
          </a:prstGeom>
          <a:noFill/>
        </p:spPr>
        <p:txBody>
          <a:bodyPr wrap="none" lIns="70482" tIns="35241" rIns="70482" bIns="35241" rtlCol="0">
            <a:spAutoFit/>
          </a:bodyPr>
          <a:lstStyle/>
          <a:p>
            <a:r>
              <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rPr>
              <a:t>30</a:t>
            </a:r>
            <a:endParaRPr lang="zh-CN" altLang="en-US" sz="1065" dirty="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5" name="TextBox 61"/>
          <p:cNvSpPr txBox="1"/>
          <p:nvPr/>
        </p:nvSpPr>
        <p:spPr>
          <a:xfrm>
            <a:off x="538749" y="1608859"/>
            <a:ext cx="283845" cy="233680"/>
          </a:xfrm>
          <a:prstGeom prst="rect">
            <a:avLst/>
          </a:prstGeom>
          <a:noFill/>
        </p:spPr>
        <p:txBody>
          <a:bodyPr wrap="none" lIns="70482" tIns="35241" rIns="70482" bIns="35241" rtlCol="0">
            <a:spAutoFit/>
          </a:bodyPr>
          <a:lstStyle/>
          <a:p>
            <a:r>
              <a:rPr lang="en-US" altLang="zh-CN" sz="1065" dirty="0">
                <a:solidFill>
                  <a:schemeClr val="tx1">
                    <a:lumMod val="65000"/>
                    <a:lumOff val="35000"/>
                  </a:schemeClr>
                </a:solidFill>
                <a:latin typeface="字魂59号-创粗黑" panose="00000500000000000000" pitchFamily="2" charset="-122"/>
                <a:ea typeface="字魂59号-创粗黑" panose="00000500000000000000" pitchFamily="2" charset="-122"/>
              </a:rPr>
              <a:t>35</a:t>
            </a:r>
            <a:endParaRPr lang="zh-CN" altLang="en-US" sz="1065" dirty="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6" name="TextBox 63"/>
          <p:cNvSpPr txBox="1"/>
          <p:nvPr/>
        </p:nvSpPr>
        <p:spPr>
          <a:xfrm>
            <a:off x="1814479" y="5103693"/>
            <a:ext cx="683260" cy="233680"/>
          </a:xfrm>
          <a:prstGeom prst="rect">
            <a:avLst/>
          </a:prstGeom>
          <a:noFill/>
        </p:spPr>
        <p:txBody>
          <a:bodyPr wrap="none" lIns="70482" tIns="35241" rIns="70482" bIns="35241" rtlCol="0">
            <a:spAutoFit/>
          </a:bodyPr>
          <a:lstStyle/>
          <a:p>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rPr>
              <a:t>当面申请</a:t>
            </a:r>
            <a:endParaRPr lang="zh-CN" altLang="en-US" sz="1065" dirty="0">
              <a:solidFill>
                <a:schemeClr val="tx1">
                  <a:lumMod val="65000"/>
                  <a:lumOff val="35000"/>
                </a:schemeClr>
              </a:solidFill>
              <a:latin typeface="阿里巴巴普惠体 R" panose="00020600040101010101" charset="-122"/>
              <a:ea typeface="阿里巴巴普惠体 R" panose="00020600040101010101" charset="-122"/>
            </a:endParaRPr>
          </a:p>
        </p:txBody>
      </p:sp>
      <p:sp>
        <p:nvSpPr>
          <p:cNvPr id="27" name="TextBox 64"/>
          <p:cNvSpPr txBox="1"/>
          <p:nvPr/>
        </p:nvSpPr>
        <p:spPr>
          <a:xfrm>
            <a:off x="3204175" y="5104963"/>
            <a:ext cx="683260" cy="233680"/>
          </a:xfrm>
          <a:prstGeom prst="rect">
            <a:avLst/>
          </a:prstGeom>
          <a:noFill/>
        </p:spPr>
        <p:txBody>
          <a:bodyPr wrap="none" lIns="70482" tIns="35241" rIns="70482" bIns="35241" rtlCol="0">
            <a:spAutoFit/>
          </a:bodyPr>
          <a:lstStyle/>
          <a:p>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rPr>
              <a:t>信函申请</a:t>
            </a:r>
            <a:endParaRPr lang="zh-CN" altLang="en-US" sz="1065" dirty="0">
              <a:solidFill>
                <a:schemeClr val="tx1">
                  <a:lumMod val="65000"/>
                  <a:lumOff val="35000"/>
                </a:schemeClr>
              </a:solidFill>
              <a:latin typeface="阿里巴巴普惠体 R" panose="00020600040101010101" charset="-122"/>
              <a:ea typeface="阿里巴巴普惠体 R" panose="00020600040101010101" charset="-122"/>
            </a:endParaRPr>
          </a:p>
        </p:txBody>
      </p:sp>
      <p:sp>
        <p:nvSpPr>
          <p:cNvPr id="28" name="TextBox 65"/>
          <p:cNvSpPr txBox="1"/>
          <p:nvPr/>
        </p:nvSpPr>
        <p:spPr>
          <a:xfrm>
            <a:off x="4410431" y="5104963"/>
            <a:ext cx="683260" cy="233680"/>
          </a:xfrm>
          <a:prstGeom prst="rect">
            <a:avLst/>
          </a:prstGeom>
          <a:noFill/>
        </p:spPr>
        <p:txBody>
          <a:bodyPr wrap="none" lIns="70482" tIns="35241" rIns="70482" bIns="35241" rtlCol="0">
            <a:spAutoFit/>
          </a:bodyPr>
          <a:lstStyle/>
          <a:p>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rPr>
              <a:t>网络申请</a:t>
            </a:r>
            <a:endParaRPr lang="zh-CN" altLang="en-US" sz="1065" dirty="0">
              <a:solidFill>
                <a:schemeClr val="tx1">
                  <a:lumMod val="65000"/>
                  <a:lumOff val="35000"/>
                </a:schemeClr>
              </a:solidFill>
              <a:latin typeface="阿里巴巴普惠体 R" panose="00020600040101010101" charset="-122"/>
              <a:ea typeface="阿里巴巴普惠体 R" panose="00020600040101010101" charset="-122"/>
            </a:endParaRPr>
          </a:p>
        </p:txBody>
      </p:sp>
      <p:sp>
        <p:nvSpPr>
          <p:cNvPr id="29" name="TextBox 68"/>
          <p:cNvSpPr txBox="1"/>
          <p:nvPr/>
        </p:nvSpPr>
        <p:spPr>
          <a:xfrm>
            <a:off x="1438512" y="6165302"/>
            <a:ext cx="2227580" cy="346710"/>
          </a:xfrm>
          <a:prstGeom prst="rect">
            <a:avLst/>
          </a:prstGeom>
          <a:noFill/>
        </p:spPr>
        <p:txBody>
          <a:bodyPr wrap="none" lIns="70482" tIns="35241" rIns="70482" bIns="35241" rtlCol="0">
            <a:spAutoFit/>
          </a:bodyPr>
          <a:lstStyle/>
          <a:p>
            <a:r>
              <a:rPr lang="zh-CN" altLang="en-US" dirty="0">
                <a:solidFill>
                  <a:schemeClr val="tx1">
                    <a:lumMod val="65000"/>
                    <a:lumOff val="35000"/>
                  </a:schemeClr>
                </a:solidFill>
                <a:latin typeface="阿里巴巴普惠体 R" panose="00020600040101010101" charset="-122"/>
                <a:ea typeface="阿里巴巴普惠体 R" panose="00020600040101010101" charset="-122"/>
              </a:rPr>
              <a:t>全年合计申请：</a:t>
            </a:r>
            <a:r>
              <a:rPr lang="en-US" altLang="zh-CN" dirty="0">
                <a:solidFill>
                  <a:schemeClr val="tx1">
                    <a:lumMod val="65000"/>
                    <a:lumOff val="35000"/>
                  </a:schemeClr>
                </a:solidFill>
                <a:latin typeface="阿里巴巴普惠体 R" panose="00020600040101010101" charset="-122"/>
                <a:ea typeface="阿里巴巴普惠体 R" panose="00020600040101010101" charset="-122"/>
              </a:rPr>
              <a:t>64</a:t>
            </a:r>
            <a:r>
              <a:rPr lang="zh-CN" altLang="en-US" dirty="0">
                <a:solidFill>
                  <a:schemeClr val="tx1">
                    <a:lumMod val="65000"/>
                    <a:lumOff val="35000"/>
                  </a:schemeClr>
                </a:solidFill>
                <a:latin typeface="阿里巴巴普惠体 R" panose="00020600040101010101" charset="-122"/>
                <a:ea typeface="阿里巴巴普惠体 R" panose="00020600040101010101" charset="-122"/>
              </a:rPr>
              <a:t>件</a:t>
            </a:r>
            <a:endParaRPr lang="zh-CN" altLang="en-US" dirty="0">
              <a:solidFill>
                <a:schemeClr val="tx1">
                  <a:lumMod val="65000"/>
                  <a:lumOff val="35000"/>
                </a:schemeClr>
              </a:solidFill>
              <a:latin typeface="阿里巴巴普惠体 R" panose="00020600040101010101" charset="-122"/>
              <a:ea typeface="阿里巴巴普惠体 R" panose="00020600040101010101" charset="-122"/>
            </a:endParaRPr>
          </a:p>
        </p:txBody>
      </p:sp>
      <p:sp>
        <p:nvSpPr>
          <p:cNvPr id="31" name="Freeform 35"/>
          <p:cNvSpPr>
            <a:spLocks noEditPoints="1"/>
          </p:cNvSpPr>
          <p:nvPr/>
        </p:nvSpPr>
        <p:spPr bwMode="auto">
          <a:xfrm>
            <a:off x="4133663" y="6127132"/>
            <a:ext cx="181769" cy="383200"/>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lumMod val="65000"/>
              <a:lumOff val="35000"/>
            </a:schemeClr>
          </a:solidFill>
          <a:ln>
            <a:noFill/>
          </a:ln>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32" name="Freeform 36"/>
          <p:cNvSpPr>
            <a:spLocks noEditPoints="1"/>
          </p:cNvSpPr>
          <p:nvPr/>
        </p:nvSpPr>
        <p:spPr bwMode="auto">
          <a:xfrm>
            <a:off x="3879356" y="6127134"/>
            <a:ext cx="151056" cy="38168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5E9AC3"/>
          </a:solidFill>
          <a:ln>
            <a:noFill/>
          </a:ln>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34" name="Freeform 10"/>
          <p:cNvSpPr/>
          <p:nvPr/>
        </p:nvSpPr>
        <p:spPr bwMode="auto">
          <a:xfrm>
            <a:off x="1915160" y="4551045"/>
            <a:ext cx="481330" cy="499745"/>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solidFill>
            <a:srgbClr val="848597"/>
          </a:solidFill>
          <a:ln>
            <a:noFill/>
          </a:ln>
          <a:effectLst>
            <a:outerShdw blurRad="203200" dist="38100" dir="3840000" sx="91000" sy="91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333" tIns="45667" rIns="91333" bIns="45667"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35" name="Freeform 14"/>
          <p:cNvSpPr/>
          <p:nvPr/>
        </p:nvSpPr>
        <p:spPr bwMode="auto">
          <a:xfrm>
            <a:off x="2938780" y="1910715"/>
            <a:ext cx="944245" cy="3140075"/>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solidFill>
            <a:srgbClr val="5E9AC3"/>
          </a:solidFill>
          <a:ln>
            <a:noFill/>
          </a:ln>
          <a:effectLst>
            <a:outerShdw blurRad="152400" dist="38100" dir="8100000" algn="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91333" tIns="45667" rIns="91333" bIns="45667"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36" name="Freeform 17"/>
          <p:cNvSpPr/>
          <p:nvPr/>
        </p:nvSpPr>
        <p:spPr bwMode="auto">
          <a:xfrm>
            <a:off x="4064000" y="2414270"/>
            <a:ext cx="1125220" cy="2631440"/>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solidFill>
            <a:srgbClr val="F9D27D"/>
          </a:solidFill>
          <a:ln>
            <a:noFill/>
          </a:ln>
          <a:effectLst>
            <a:outerShdw blurRad="152400" dist="38100" dir="276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333" tIns="45667" rIns="91333" bIns="45667"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38" name="Freeform 38"/>
          <p:cNvSpPr>
            <a:spLocks noEditPoints="1"/>
          </p:cNvSpPr>
          <p:nvPr/>
        </p:nvSpPr>
        <p:spPr bwMode="auto">
          <a:xfrm>
            <a:off x="1553238" y="5103587"/>
            <a:ext cx="261066" cy="261081"/>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1">
              <a:lumMod val="50000"/>
            </a:schemeClr>
          </a:solidFill>
          <a:ln>
            <a:noFill/>
          </a:ln>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40" name="TextBox 18"/>
          <p:cNvSpPr txBox="1"/>
          <p:nvPr/>
        </p:nvSpPr>
        <p:spPr>
          <a:xfrm flipH="1">
            <a:off x="1416050" y="5570855"/>
            <a:ext cx="1402080" cy="460375"/>
          </a:xfrm>
          <a:prstGeom prst="rect">
            <a:avLst/>
          </a:prstGeom>
          <a:noFill/>
        </p:spPr>
        <p:txBody>
          <a:bodyPr wrap="none" rtlCol="0">
            <a:spAutoFit/>
          </a:bodyPr>
          <a:lstStyle/>
          <a:p>
            <a:r>
              <a:rPr lang="zh-CN" altLang="en-US" sz="2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申请来源</a:t>
            </a:r>
            <a:endParaRPr lang="zh-CN" altLang="en-US" sz="2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sp>
        <p:nvSpPr>
          <p:cNvPr id="42" name="文本框 41"/>
          <p:cNvSpPr txBox="1"/>
          <p:nvPr/>
        </p:nvSpPr>
        <p:spPr>
          <a:xfrm>
            <a:off x="1126230" y="404790"/>
            <a:ext cx="6844030" cy="368300"/>
          </a:xfrm>
          <a:prstGeom prst="rect">
            <a:avLst/>
          </a:prstGeom>
          <a:noFill/>
        </p:spPr>
        <p:txBody>
          <a:bodyPr wrap="square" rtlCol="0">
            <a:spAutoFit/>
          </a:bodyPr>
          <a:p>
            <a:pPr algn="l"/>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rPr>
              <a:t>创新依申请公开办理流程，提升公开效率</a:t>
            </a:r>
            <a:endPar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43" name="Freeform 38"/>
          <p:cNvSpPr>
            <a:spLocks noEditPoints="1"/>
          </p:cNvSpPr>
          <p:nvPr/>
        </p:nvSpPr>
        <p:spPr bwMode="auto">
          <a:xfrm>
            <a:off x="2938808" y="5103587"/>
            <a:ext cx="261066" cy="261081"/>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1">
              <a:lumMod val="50000"/>
            </a:schemeClr>
          </a:solidFill>
          <a:ln>
            <a:noFill/>
          </a:ln>
        </p:spPr>
        <p:txBody>
          <a:bodyPr vert="horz" wrap="square" lIns="70482" tIns="35241" rIns="70482" bIns="35241" numCol="1" anchor="t" anchorCtr="0" compatLnSpc="1"/>
          <a:p>
            <a:endParaRPr lang="zh-CN" altLang="en-US" sz="2400">
              <a:latin typeface="字魂59号-创粗黑" panose="00000500000000000000" pitchFamily="2" charset="-122"/>
              <a:ea typeface="字魂59号-创粗黑" panose="00000500000000000000" pitchFamily="2" charset="-122"/>
            </a:endParaRPr>
          </a:p>
        </p:txBody>
      </p:sp>
      <p:sp>
        <p:nvSpPr>
          <p:cNvPr id="44" name="Freeform 38"/>
          <p:cNvSpPr>
            <a:spLocks noEditPoints="1"/>
          </p:cNvSpPr>
          <p:nvPr/>
        </p:nvSpPr>
        <p:spPr bwMode="auto">
          <a:xfrm>
            <a:off x="4149753" y="5103587"/>
            <a:ext cx="261066" cy="261081"/>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1">
              <a:lumMod val="50000"/>
            </a:schemeClr>
          </a:solidFill>
          <a:ln>
            <a:noFill/>
          </a:ln>
        </p:spPr>
        <p:txBody>
          <a:bodyPr vert="horz" wrap="square" lIns="70482" tIns="35241" rIns="70482" bIns="35241" numCol="1" anchor="t" anchorCtr="0" compatLnSpc="1"/>
          <a:lstStyle/>
          <a:p>
            <a:endParaRPr lang="zh-CN" altLang="en-US" sz="2400">
              <a:latin typeface="字魂59号-创粗黑" panose="00000500000000000000" pitchFamily="2" charset="-122"/>
              <a:ea typeface="字魂59号-创粗黑" panose="00000500000000000000" pitchFamily="2" charset="-122"/>
            </a:endParaRPr>
          </a:p>
        </p:txBody>
      </p:sp>
      <p:sp>
        <p:nvSpPr>
          <p:cNvPr id="45" name="文本框 44"/>
          <p:cNvSpPr txBox="1"/>
          <p:nvPr/>
        </p:nvSpPr>
        <p:spPr>
          <a:xfrm>
            <a:off x="334896" y="322369"/>
            <a:ext cx="647833" cy="521970"/>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altLang="zh-CN"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02</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sp>
        <p:nvSpPr>
          <p:cNvPr id="46" name="TextBox 63"/>
          <p:cNvSpPr txBox="1"/>
          <p:nvPr/>
        </p:nvSpPr>
        <p:spPr>
          <a:xfrm>
            <a:off x="1979579" y="4222313"/>
            <a:ext cx="353695" cy="233680"/>
          </a:xfrm>
          <a:prstGeom prst="rect">
            <a:avLst/>
          </a:prstGeom>
          <a:noFill/>
        </p:spPr>
        <p:txBody>
          <a:bodyPr wrap="none" lIns="70482" tIns="35241" rIns="70482" bIns="35241" rtlCol="0">
            <a:spAutoFit/>
          </a:bodyPr>
          <a:p>
            <a:r>
              <a:rPr lang="en-US" altLang="zh-CN" sz="1065" dirty="0">
                <a:solidFill>
                  <a:schemeClr val="tx1">
                    <a:lumMod val="65000"/>
                    <a:lumOff val="35000"/>
                  </a:schemeClr>
                </a:solidFill>
                <a:latin typeface="阿里巴巴普惠体 R" panose="00020600040101010101" charset="-122"/>
                <a:ea typeface="阿里巴巴普惠体 R" panose="00020600040101010101" charset="-122"/>
              </a:rPr>
              <a:t>1</a:t>
            </a: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rPr>
              <a:t>件</a:t>
            </a:r>
            <a:endParaRPr lang="zh-CN" altLang="en-US" sz="1065" dirty="0">
              <a:solidFill>
                <a:schemeClr val="tx1">
                  <a:lumMod val="65000"/>
                  <a:lumOff val="35000"/>
                </a:schemeClr>
              </a:solidFill>
              <a:latin typeface="阿里巴巴普惠体 R" panose="00020600040101010101" charset="-122"/>
              <a:ea typeface="阿里巴巴普惠体 R" panose="00020600040101010101" charset="-122"/>
            </a:endParaRPr>
          </a:p>
        </p:txBody>
      </p:sp>
      <p:sp>
        <p:nvSpPr>
          <p:cNvPr id="47" name="TextBox 63"/>
          <p:cNvSpPr txBox="1"/>
          <p:nvPr/>
        </p:nvSpPr>
        <p:spPr>
          <a:xfrm>
            <a:off x="3234339" y="1654373"/>
            <a:ext cx="431800" cy="233680"/>
          </a:xfrm>
          <a:prstGeom prst="rect">
            <a:avLst/>
          </a:prstGeom>
          <a:noFill/>
        </p:spPr>
        <p:txBody>
          <a:bodyPr wrap="none" lIns="70482" tIns="35241" rIns="70482" bIns="35241" rtlCol="0">
            <a:spAutoFit/>
          </a:bodyPr>
          <a:p>
            <a:r>
              <a:rPr lang="en-US" altLang="zh-CN" sz="1065" dirty="0">
                <a:solidFill>
                  <a:schemeClr val="tx1">
                    <a:lumMod val="65000"/>
                    <a:lumOff val="35000"/>
                  </a:schemeClr>
                </a:solidFill>
                <a:latin typeface="阿里巴巴普惠体 R" panose="00020600040101010101" charset="-122"/>
                <a:ea typeface="阿里巴巴普惠体 R" panose="00020600040101010101" charset="-122"/>
              </a:rPr>
              <a:t>34</a:t>
            </a: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rPr>
              <a:t>件</a:t>
            </a:r>
            <a:endParaRPr lang="zh-CN" altLang="en-US" sz="1065" dirty="0">
              <a:solidFill>
                <a:schemeClr val="tx1">
                  <a:lumMod val="65000"/>
                  <a:lumOff val="35000"/>
                </a:schemeClr>
              </a:solidFill>
              <a:latin typeface="阿里巴巴普惠体 R" panose="00020600040101010101" charset="-122"/>
              <a:ea typeface="阿里巴巴普惠体 R" panose="00020600040101010101" charset="-122"/>
            </a:endParaRPr>
          </a:p>
        </p:txBody>
      </p:sp>
      <p:sp>
        <p:nvSpPr>
          <p:cNvPr id="48" name="TextBox 63"/>
          <p:cNvSpPr txBox="1"/>
          <p:nvPr/>
        </p:nvSpPr>
        <p:spPr>
          <a:xfrm>
            <a:off x="4425599" y="2078553"/>
            <a:ext cx="431800" cy="233680"/>
          </a:xfrm>
          <a:prstGeom prst="rect">
            <a:avLst/>
          </a:prstGeom>
          <a:noFill/>
        </p:spPr>
        <p:txBody>
          <a:bodyPr wrap="none" lIns="70482" tIns="35241" rIns="70482" bIns="35241" rtlCol="0">
            <a:spAutoFit/>
          </a:bodyPr>
          <a:p>
            <a:r>
              <a:rPr lang="en-US" altLang="zh-CN" sz="1065" dirty="0">
                <a:solidFill>
                  <a:schemeClr val="tx1">
                    <a:lumMod val="65000"/>
                    <a:lumOff val="35000"/>
                  </a:schemeClr>
                </a:solidFill>
                <a:latin typeface="阿里巴巴普惠体 R" panose="00020600040101010101" charset="-122"/>
                <a:ea typeface="阿里巴巴普惠体 R" panose="00020600040101010101" charset="-122"/>
              </a:rPr>
              <a:t>29</a:t>
            </a:r>
            <a:r>
              <a:rPr lang="zh-CN" altLang="en-US" sz="1065" dirty="0">
                <a:solidFill>
                  <a:schemeClr val="tx1">
                    <a:lumMod val="65000"/>
                    <a:lumOff val="35000"/>
                  </a:schemeClr>
                </a:solidFill>
                <a:latin typeface="阿里巴巴普惠体 R" panose="00020600040101010101" charset="-122"/>
                <a:ea typeface="阿里巴巴普惠体 R" panose="00020600040101010101" charset="-122"/>
              </a:rPr>
              <a:t>件</a:t>
            </a:r>
            <a:endParaRPr lang="zh-CN" altLang="en-US" sz="1065" dirty="0">
              <a:solidFill>
                <a:schemeClr val="tx1">
                  <a:lumMod val="65000"/>
                  <a:lumOff val="35000"/>
                </a:schemeClr>
              </a:solidFill>
              <a:latin typeface="阿里巴巴普惠体 R" panose="00020600040101010101" charset="-122"/>
              <a:ea typeface="阿里巴巴普惠体 R" panose="00020600040101010101" charset="-122"/>
            </a:endParaRPr>
          </a:p>
        </p:txBody>
      </p:sp>
      <p:sp>
        <p:nvSpPr>
          <p:cNvPr id="5" name="文本框 4"/>
          <p:cNvSpPr txBox="1"/>
          <p:nvPr/>
        </p:nvSpPr>
        <p:spPr>
          <a:xfrm>
            <a:off x="6522085" y="1628775"/>
            <a:ext cx="4053205" cy="368300"/>
          </a:xfrm>
          <a:prstGeom prst="rect">
            <a:avLst/>
          </a:prstGeom>
          <a:noFill/>
        </p:spPr>
        <p:txBody>
          <a:bodyPr wrap="square" rtlCol="0">
            <a:spAutoFit/>
          </a:bodyPr>
          <a:p>
            <a:r>
              <a:rPr lang="zh-CN" altLang="en-US"/>
              <a:t>为国土空间总体规划</a:t>
            </a:r>
            <a:endParaRPr lang="zh-CN" altLang="en-US"/>
          </a:p>
        </p:txBody>
      </p:sp>
      <p:sp>
        <p:nvSpPr>
          <p:cNvPr id="6" name="文本框 5"/>
          <p:cNvSpPr txBox="1"/>
          <p:nvPr/>
        </p:nvSpPr>
        <p:spPr>
          <a:xfrm>
            <a:off x="6522085" y="2050415"/>
            <a:ext cx="4053205" cy="368300"/>
          </a:xfrm>
          <a:prstGeom prst="rect">
            <a:avLst/>
          </a:prstGeom>
          <a:noFill/>
        </p:spPr>
        <p:txBody>
          <a:bodyPr wrap="square" rtlCol="0">
            <a:spAutoFit/>
          </a:bodyPr>
          <a:p>
            <a:r>
              <a:rPr lang="zh-CN" altLang="en-US"/>
              <a:t>控制性详细规划</a:t>
            </a:r>
            <a:endParaRPr lang="zh-CN" altLang="en-US"/>
          </a:p>
        </p:txBody>
      </p:sp>
      <p:sp>
        <p:nvSpPr>
          <p:cNvPr id="7" name="文本框 6"/>
          <p:cNvSpPr txBox="1"/>
          <p:nvPr/>
        </p:nvSpPr>
        <p:spPr>
          <a:xfrm>
            <a:off x="6522085" y="2472055"/>
            <a:ext cx="4053205" cy="368300"/>
          </a:xfrm>
          <a:prstGeom prst="rect">
            <a:avLst/>
          </a:prstGeom>
          <a:noFill/>
        </p:spPr>
        <p:txBody>
          <a:bodyPr wrap="square" rtlCol="0">
            <a:spAutoFit/>
          </a:bodyPr>
          <a:p>
            <a:r>
              <a:rPr lang="zh-CN" altLang="en-US"/>
              <a:t>修建性详细规划</a:t>
            </a:r>
            <a:endParaRPr lang="zh-CN" altLang="en-US"/>
          </a:p>
        </p:txBody>
      </p:sp>
      <p:sp>
        <p:nvSpPr>
          <p:cNvPr id="8" name="文本框 7"/>
          <p:cNvSpPr txBox="1"/>
          <p:nvPr/>
        </p:nvSpPr>
        <p:spPr>
          <a:xfrm>
            <a:off x="6522085" y="2893695"/>
            <a:ext cx="4053205" cy="368300"/>
          </a:xfrm>
          <a:prstGeom prst="rect">
            <a:avLst/>
          </a:prstGeom>
          <a:noFill/>
        </p:spPr>
        <p:txBody>
          <a:bodyPr wrap="square" rtlCol="0">
            <a:spAutoFit/>
          </a:bodyPr>
          <a:p>
            <a:r>
              <a:rPr lang="zh-CN" altLang="en-US"/>
              <a:t>土地征收</a:t>
            </a:r>
            <a:endParaRPr lang="zh-CN" altLang="en-US"/>
          </a:p>
        </p:txBody>
      </p:sp>
      <p:sp>
        <p:nvSpPr>
          <p:cNvPr id="30" name="文本框 29"/>
          <p:cNvSpPr txBox="1"/>
          <p:nvPr/>
        </p:nvSpPr>
        <p:spPr>
          <a:xfrm>
            <a:off x="9114155" y="1682115"/>
            <a:ext cx="4053205" cy="368300"/>
          </a:xfrm>
          <a:prstGeom prst="rect">
            <a:avLst/>
          </a:prstGeom>
          <a:noFill/>
        </p:spPr>
        <p:txBody>
          <a:bodyPr wrap="square" rtlCol="0">
            <a:spAutoFit/>
          </a:bodyPr>
          <a:p>
            <a:r>
              <a:rPr lang="zh-CN" altLang="en-US"/>
              <a:t>土地利用</a:t>
            </a:r>
            <a:endParaRPr lang="zh-CN" altLang="en-US"/>
          </a:p>
        </p:txBody>
      </p:sp>
      <p:sp>
        <p:nvSpPr>
          <p:cNvPr id="33" name="文本框 32"/>
          <p:cNvSpPr txBox="1"/>
          <p:nvPr/>
        </p:nvSpPr>
        <p:spPr>
          <a:xfrm>
            <a:off x="9114155" y="2103755"/>
            <a:ext cx="4053205" cy="368300"/>
          </a:xfrm>
          <a:prstGeom prst="rect">
            <a:avLst/>
          </a:prstGeom>
          <a:noFill/>
        </p:spPr>
        <p:txBody>
          <a:bodyPr wrap="square" rtlCol="0">
            <a:spAutoFit/>
          </a:bodyPr>
          <a:p>
            <a:r>
              <a:rPr lang="zh-CN" altLang="en-US"/>
              <a:t>不动产登记信息</a:t>
            </a:r>
            <a:endParaRPr lang="zh-CN" altLang="en-US"/>
          </a:p>
        </p:txBody>
      </p:sp>
      <p:sp>
        <p:nvSpPr>
          <p:cNvPr id="37" name="文本框 36"/>
          <p:cNvSpPr txBox="1"/>
          <p:nvPr/>
        </p:nvSpPr>
        <p:spPr>
          <a:xfrm>
            <a:off x="9114155" y="2525395"/>
            <a:ext cx="4053205" cy="368300"/>
          </a:xfrm>
          <a:prstGeom prst="rect">
            <a:avLst/>
          </a:prstGeom>
          <a:noFill/>
        </p:spPr>
        <p:txBody>
          <a:bodyPr wrap="square" rtlCol="0">
            <a:spAutoFit/>
          </a:bodyPr>
          <a:p>
            <a:r>
              <a:rPr lang="zh-CN" altLang="en-US"/>
              <a:t>政策法规文件</a:t>
            </a:r>
            <a:endParaRPr lang="zh-CN" altLang="en-US"/>
          </a:p>
        </p:txBody>
      </p:sp>
      <p:sp>
        <p:nvSpPr>
          <p:cNvPr id="39" name="椭圆 38"/>
          <p:cNvSpPr/>
          <p:nvPr/>
        </p:nvSpPr>
        <p:spPr>
          <a:xfrm>
            <a:off x="6162040" y="1689100"/>
            <a:ext cx="247650" cy="24765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6162040" y="2110740"/>
            <a:ext cx="247650" cy="24765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椭圆 48"/>
          <p:cNvSpPr/>
          <p:nvPr/>
        </p:nvSpPr>
        <p:spPr>
          <a:xfrm>
            <a:off x="6162040" y="2492375"/>
            <a:ext cx="247650" cy="24765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椭圆 49"/>
          <p:cNvSpPr/>
          <p:nvPr/>
        </p:nvSpPr>
        <p:spPr>
          <a:xfrm>
            <a:off x="6162040" y="2924175"/>
            <a:ext cx="247650" cy="24765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椭圆 50"/>
          <p:cNvSpPr/>
          <p:nvPr/>
        </p:nvSpPr>
        <p:spPr>
          <a:xfrm>
            <a:off x="8754110" y="1722755"/>
            <a:ext cx="247650" cy="24765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椭圆 51"/>
          <p:cNvSpPr/>
          <p:nvPr/>
        </p:nvSpPr>
        <p:spPr>
          <a:xfrm>
            <a:off x="8754110" y="2154555"/>
            <a:ext cx="247650" cy="24765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椭圆 52"/>
          <p:cNvSpPr/>
          <p:nvPr/>
        </p:nvSpPr>
        <p:spPr>
          <a:xfrm>
            <a:off x="8754110" y="2586355"/>
            <a:ext cx="247650" cy="24765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文本框 53"/>
          <p:cNvSpPr txBox="1"/>
          <p:nvPr/>
        </p:nvSpPr>
        <p:spPr>
          <a:xfrm>
            <a:off x="6047105" y="3464560"/>
            <a:ext cx="2929255" cy="368300"/>
          </a:xfrm>
          <a:prstGeom prst="rect">
            <a:avLst/>
          </a:prstGeom>
          <a:noFill/>
        </p:spPr>
        <p:txBody>
          <a:bodyPr wrap="square" rtlCol="0">
            <a:spAutoFit/>
          </a:bodyPr>
          <a:p>
            <a:r>
              <a:rPr lang="zh-CN" altLang="en-US"/>
              <a:t>局办公室一个口子受理</a:t>
            </a:r>
            <a:endParaRPr lang="zh-CN" altLang="en-US"/>
          </a:p>
        </p:txBody>
      </p:sp>
      <p:sp>
        <p:nvSpPr>
          <p:cNvPr id="55" name="右箭头 54"/>
          <p:cNvSpPr/>
          <p:nvPr/>
        </p:nvSpPr>
        <p:spPr>
          <a:xfrm>
            <a:off x="8567420" y="3504565"/>
            <a:ext cx="791845" cy="288290"/>
          </a:xfrm>
          <a:prstGeom prst="rightArrow">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文本框 55"/>
          <p:cNvSpPr txBox="1"/>
          <p:nvPr/>
        </p:nvSpPr>
        <p:spPr>
          <a:xfrm>
            <a:off x="9431655" y="3451225"/>
            <a:ext cx="2929255" cy="368300"/>
          </a:xfrm>
          <a:prstGeom prst="rect">
            <a:avLst/>
          </a:prstGeom>
          <a:noFill/>
        </p:spPr>
        <p:txBody>
          <a:bodyPr wrap="square" rtlCol="0">
            <a:spAutoFit/>
          </a:bodyPr>
          <a:p>
            <a:r>
              <a:rPr lang="zh-CN" altLang="en-US"/>
              <a:t>业务科室牵头办理 </a:t>
            </a:r>
            <a:endParaRPr lang="zh-CN" altLang="en-US"/>
          </a:p>
        </p:txBody>
      </p:sp>
      <p:sp>
        <p:nvSpPr>
          <p:cNvPr id="57" name="右弧形箭头 56"/>
          <p:cNvSpPr/>
          <p:nvPr/>
        </p:nvSpPr>
        <p:spPr>
          <a:xfrm>
            <a:off x="11376025" y="3536315"/>
            <a:ext cx="572135" cy="1049020"/>
          </a:xfrm>
          <a:prstGeom prst="curvedLeftArrow">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8" name="文本框 57"/>
          <p:cNvSpPr txBox="1"/>
          <p:nvPr/>
        </p:nvSpPr>
        <p:spPr>
          <a:xfrm>
            <a:off x="8567420" y="4256405"/>
            <a:ext cx="2865755" cy="368300"/>
          </a:xfrm>
          <a:prstGeom prst="rect">
            <a:avLst/>
          </a:prstGeom>
          <a:noFill/>
        </p:spPr>
        <p:txBody>
          <a:bodyPr wrap="square" rtlCol="0">
            <a:spAutoFit/>
          </a:bodyPr>
          <a:p>
            <a:r>
              <a:rPr lang="zh-CN" altLang="en-US"/>
              <a:t> 办公室、政策法规科把关</a:t>
            </a:r>
            <a:endParaRPr lang="zh-CN" altLang="en-US"/>
          </a:p>
        </p:txBody>
      </p:sp>
      <p:sp>
        <p:nvSpPr>
          <p:cNvPr id="59" name="左箭头 58"/>
          <p:cNvSpPr/>
          <p:nvPr/>
        </p:nvSpPr>
        <p:spPr>
          <a:xfrm>
            <a:off x="7847330" y="4297045"/>
            <a:ext cx="791845" cy="288290"/>
          </a:xfrm>
          <a:prstGeom prst="leftArrow">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文本框 59"/>
          <p:cNvSpPr txBox="1"/>
          <p:nvPr/>
        </p:nvSpPr>
        <p:spPr>
          <a:xfrm>
            <a:off x="6335395" y="4243705"/>
            <a:ext cx="1670685" cy="368300"/>
          </a:xfrm>
          <a:prstGeom prst="rect">
            <a:avLst/>
          </a:prstGeom>
          <a:noFill/>
        </p:spPr>
        <p:txBody>
          <a:bodyPr wrap="square" rtlCol="0">
            <a:spAutoFit/>
          </a:bodyPr>
          <a:p>
            <a:r>
              <a:rPr lang="zh-CN" altLang="en-US"/>
              <a:t>分管领导审签</a:t>
            </a:r>
            <a:endParaRPr lang="zh-CN" altLang="en-US"/>
          </a:p>
        </p:txBody>
      </p:sp>
      <p:sp>
        <p:nvSpPr>
          <p:cNvPr id="61" name="左弧形箭头 60"/>
          <p:cNvSpPr/>
          <p:nvPr/>
        </p:nvSpPr>
        <p:spPr>
          <a:xfrm>
            <a:off x="5903595" y="4385945"/>
            <a:ext cx="499745" cy="1003300"/>
          </a:xfrm>
          <a:prstGeom prst="curvedRightArrow">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62" name="文本框 61"/>
          <p:cNvSpPr txBox="1"/>
          <p:nvPr/>
        </p:nvSpPr>
        <p:spPr>
          <a:xfrm>
            <a:off x="6522085" y="5083175"/>
            <a:ext cx="2765425" cy="368300"/>
          </a:xfrm>
          <a:prstGeom prst="rect">
            <a:avLst/>
          </a:prstGeom>
          <a:noFill/>
        </p:spPr>
        <p:txBody>
          <a:bodyPr wrap="square" rtlCol="0">
            <a:spAutoFit/>
          </a:bodyPr>
          <a:p>
            <a:r>
              <a:rPr lang="zh-CN" altLang="en-US"/>
              <a:t>办公室一个口子答复</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55000">
        <p:random/>
      </p:transition>
    </mc:Choice>
    <mc:Fallback>
      <p:transition spd="slow" advTm="5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5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8"/>
                                        </p:tgtEl>
                                        <p:attrNameLst>
                                          <p:attrName>ppt_w</p:attrName>
                                        </p:attrNameLst>
                                      </p:cBhvr>
                                      <p:tavLst>
                                        <p:tav tm="0">
                                          <p:val>
                                            <p:strVal val="#ppt_w*.05"/>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8"/>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8"/>
                                        </p:tgtEl>
                                      </p:cBhvr>
                                    </p:animEffect>
                                  </p:childTnLst>
                                </p:cTn>
                              </p:par>
                            </p:childTnLst>
                          </p:cTn>
                        </p:par>
                        <p:par>
                          <p:cTn id="15" fill="hold">
                            <p:stCondLst>
                              <p:cond delay="500"/>
                            </p:stCondLst>
                            <p:childTnLst>
                              <p:par>
                                <p:cTn id="16" presetID="25"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19"/>
                                        </p:tgtEl>
                                      </p:cBhvr>
                                    </p:animEffect>
                                  </p:childTnLst>
                                </p:cTn>
                              </p:par>
                            </p:childTnLst>
                          </p:cTn>
                        </p:par>
                        <p:par>
                          <p:cTn id="26" fill="hold">
                            <p:stCondLst>
                              <p:cond delay="1000"/>
                            </p:stCondLst>
                            <p:childTnLst>
                              <p:par>
                                <p:cTn id="27" presetID="25"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2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0" dur="2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1" dur="250" accel="50000" fill="hold">
                                          <p:stCondLst>
                                            <p:cond delay="250"/>
                                          </p:stCondLst>
                                        </p:cTn>
                                        <p:tgtEl>
                                          <p:spTgt spid="20"/>
                                        </p:tgtEl>
                                        <p:attrNameLst>
                                          <p:attrName>ppt_w</p:attrName>
                                        </p:attrNameLst>
                                      </p:cBhvr>
                                      <p:tavLst>
                                        <p:tav tm="0">
                                          <p:val>
                                            <p:strVal val="#ppt_w*.05"/>
                                          </p:val>
                                        </p:tav>
                                        <p:tav tm="100000">
                                          <p:val>
                                            <p:strVal val="#ppt_w"/>
                                          </p:val>
                                        </p:tav>
                                      </p:tavLst>
                                    </p:anim>
                                    <p:anim calcmode="lin" valueType="num">
                                      <p:cBhvr>
                                        <p:cTn id="32" dur="500" fill="hold"/>
                                        <p:tgtEl>
                                          <p:spTgt spid="20"/>
                                        </p:tgtEl>
                                        <p:attrNameLst>
                                          <p:attrName>ppt_h</p:attrName>
                                        </p:attrNameLst>
                                      </p:cBhvr>
                                      <p:tavLst>
                                        <p:tav tm="0">
                                          <p:val>
                                            <p:strVal val="#ppt_h"/>
                                          </p:val>
                                        </p:tav>
                                        <p:tav tm="100000">
                                          <p:val>
                                            <p:strVal val="#ppt_h"/>
                                          </p:val>
                                        </p:tav>
                                      </p:tavLst>
                                    </p:anim>
                                    <p:anim calcmode="lin" valueType="num">
                                      <p:cBhvr>
                                        <p:cTn id="33" dur="2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4" dur="2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5" dur="250" accel="50000" fill="hold">
                                          <p:stCondLst>
                                            <p:cond delay="250"/>
                                          </p:stCondLst>
                                        </p:cTn>
                                        <p:tgtEl>
                                          <p:spTgt spid="20"/>
                                        </p:tgtEl>
                                        <p:attrNameLst>
                                          <p:attrName>ppt_y</p:attrName>
                                        </p:attrNameLst>
                                      </p:cBhvr>
                                      <p:tavLst>
                                        <p:tav tm="0">
                                          <p:val>
                                            <p:strVal val="#ppt_y+.1"/>
                                          </p:val>
                                        </p:tav>
                                        <p:tav tm="100000">
                                          <p:val>
                                            <p:strVal val="#ppt_y"/>
                                          </p:val>
                                        </p:tav>
                                      </p:tavLst>
                                    </p:anim>
                                    <p:animEffect transition="in" filter="fade">
                                      <p:cBhvr>
                                        <p:cTn id="36" dur="500" decel="50000">
                                          <p:stCondLst>
                                            <p:cond delay="0"/>
                                          </p:stCondLst>
                                        </p:cTn>
                                        <p:tgtEl>
                                          <p:spTgt spid="20"/>
                                        </p:tgtEl>
                                      </p:cBhvr>
                                    </p:animEffect>
                                  </p:childTnLst>
                                </p:cTn>
                              </p:par>
                            </p:childTnLst>
                          </p:cTn>
                        </p:par>
                        <p:par>
                          <p:cTn id="37" fill="hold">
                            <p:stCondLst>
                              <p:cond delay="1500"/>
                            </p:stCondLst>
                            <p:childTnLst>
                              <p:par>
                                <p:cTn id="38" presetID="25"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25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1" dur="25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2" dur="250" accel="50000" fill="hold">
                                          <p:stCondLst>
                                            <p:cond delay="250"/>
                                          </p:stCondLst>
                                        </p:cTn>
                                        <p:tgtEl>
                                          <p:spTgt spid="21"/>
                                        </p:tgtEl>
                                        <p:attrNameLst>
                                          <p:attrName>ppt_w</p:attrName>
                                        </p:attrNameLst>
                                      </p:cBhvr>
                                      <p:tavLst>
                                        <p:tav tm="0">
                                          <p:val>
                                            <p:strVal val="#ppt_w*.05"/>
                                          </p:val>
                                        </p:tav>
                                        <p:tav tm="100000">
                                          <p:val>
                                            <p:strVal val="#ppt_w"/>
                                          </p:val>
                                        </p:tav>
                                      </p:tavLst>
                                    </p:anim>
                                    <p:anim calcmode="lin" valueType="num">
                                      <p:cBhvr>
                                        <p:cTn id="43" dur="500" fill="hold"/>
                                        <p:tgtEl>
                                          <p:spTgt spid="21"/>
                                        </p:tgtEl>
                                        <p:attrNameLst>
                                          <p:attrName>ppt_h</p:attrName>
                                        </p:attrNameLst>
                                      </p:cBhvr>
                                      <p:tavLst>
                                        <p:tav tm="0">
                                          <p:val>
                                            <p:strVal val="#ppt_h"/>
                                          </p:val>
                                        </p:tav>
                                        <p:tav tm="100000">
                                          <p:val>
                                            <p:strVal val="#ppt_h"/>
                                          </p:val>
                                        </p:tav>
                                      </p:tavLst>
                                    </p:anim>
                                    <p:anim calcmode="lin" valueType="num">
                                      <p:cBhvr>
                                        <p:cTn id="44" dur="25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5" dur="25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6" dur="250" accel="50000" fill="hold">
                                          <p:stCondLst>
                                            <p:cond delay="250"/>
                                          </p:stCondLst>
                                        </p:cTn>
                                        <p:tgtEl>
                                          <p:spTgt spid="21"/>
                                        </p:tgtEl>
                                        <p:attrNameLst>
                                          <p:attrName>ppt_y</p:attrName>
                                        </p:attrNameLst>
                                      </p:cBhvr>
                                      <p:tavLst>
                                        <p:tav tm="0">
                                          <p:val>
                                            <p:strVal val="#ppt_y+.1"/>
                                          </p:val>
                                        </p:tav>
                                        <p:tav tm="100000">
                                          <p:val>
                                            <p:strVal val="#ppt_y"/>
                                          </p:val>
                                        </p:tav>
                                      </p:tavLst>
                                    </p:anim>
                                    <p:animEffect transition="in" filter="fade">
                                      <p:cBhvr>
                                        <p:cTn id="47" dur="500" decel="50000">
                                          <p:stCondLst>
                                            <p:cond delay="0"/>
                                          </p:stCondLst>
                                        </p:cTn>
                                        <p:tgtEl>
                                          <p:spTgt spid="21"/>
                                        </p:tgtEl>
                                      </p:cBhvr>
                                    </p:animEffect>
                                  </p:childTnLst>
                                </p:cTn>
                              </p:par>
                            </p:childTnLst>
                          </p:cTn>
                        </p:par>
                        <p:par>
                          <p:cTn id="48" fill="hold">
                            <p:stCondLst>
                              <p:cond delay="2000"/>
                            </p:stCondLst>
                            <p:childTnLst>
                              <p:par>
                                <p:cTn id="49" presetID="25"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54" dur="500" fill="hold"/>
                                        <p:tgtEl>
                                          <p:spTgt spid="22"/>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22"/>
                                        </p:tgtEl>
                                      </p:cBhvr>
                                    </p:animEffect>
                                  </p:childTnLst>
                                </p:cTn>
                              </p:par>
                            </p:childTnLst>
                          </p:cTn>
                        </p:par>
                        <p:par>
                          <p:cTn id="59" fill="hold">
                            <p:stCondLst>
                              <p:cond delay="2500"/>
                            </p:stCondLst>
                            <p:childTnLst>
                              <p:par>
                                <p:cTn id="60" presetID="25"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3"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64"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65" dur="500" fill="hold"/>
                                        <p:tgtEl>
                                          <p:spTgt spid="23"/>
                                        </p:tgtEl>
                                        <p:attrNameLst>
                                          <p:attrName>ppt_h</p:attrName>
                                        </p:attrNameLst>
                                      </p:cBhvr>
                                      <p:tavLst>
                                        <p:tav tm="0">
                                          <p:val>
                                            <p:strVal val="#ppt_h"/>
                                          </p:val>
                                        </p:tav>
                                        <p:tav tm="100000">
                                          <p:val>
                                            <p:strVal val="#ppt_h"/>
                                          </p:val>
                                        </p:tav>
                                      </p:tavLst>
                                    </p:anim>
                                    <p:anim calcmode="lin" valueType="num">
                                      <p:cBhvr>
                                        <p:cTn id="66"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7"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8"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69" dur="500" decel="50000">
                                          <p:stCondLst>
                                            <p:cond delay="0"/>
                                          </p:stCondLst>
                                        </p:cTn>
                                        <p:tgtEl>
                                          <p:spTgt spid="23"/>
                                        </p:tgtEl>
                                      </p:cBhvr>
                                    </p:animEffect>
                                  </p:childTnLst>
                                </p:cTn>
                              </p:par>
                            </p:childTnLst>
                          </p:cTn>
                        </p:par>
                        <p:par>
                          <p:cTn id="70" fill="hold">
                            <p:stCondLst>
                              <p:cond delay="3000"/>
                            </p:stCondLst>
                            <p:childTnLst>
                              <p:par>
                                <p:cTn id="71" presetID="25"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25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74" dur="25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75" dur="250" accel="50000" fill="hold">
                                          <p:stCondLst>
                                            <p:cond delay="250"/>
                                          </p:stCondLst>
                                        </p:cTn>
                                        <p:tgtEl>
                                          <p:spTgt spid="24"/>
                                        </p:tgtEl>
                                        <p:attrNameLst>
                                          <p:attrName>ppt_w</p:attrName>
                                        </p:attrNameLst>
                                      </p:cBhvr>
                                      <p:tavLst>
                                        <p:tav tm="0">
                                          <p:val>
                                            <p:strVal val="#ppt_w*.05"/>
                                          </p:val>
                                        </p:tav>
                                        <p:tav tm="100000">
                                          <p:val>
                                            <p:strVal val="#ppt_w"/>
                                          </p:val>
                                        </p:tav>
                                      </p:tavLst>
                                    </p:anim>
                                    <p:anim calcmode="lin" valueType="num">
                                      <p:cBhvr>
                                        <p:cTn id="76" dur="500" fill="hold"/>
                                        <p:tgtEl>
                                          <p:spTgt spid="24"/>
                                        </p:tgtEl>
                                        <p:attrNameLst>
                                          <p:attrName>ppt_h</p:attrName>
                                        </p:attrNameLst>
                                      </p:cBhvr>
                                      <p:tavLst>
                                        <p:tav tm="0">
                                          <p:val>
                                            <p:strVal val="#ppt_h"/>
                                          </p:val>
                                        </p:tav>
                                        <p:tav tm="100000">
                                          <p:val>
                                            <p:strVal val="#ppt_h"/>
                                          </p:val>
                                        </p:tav>
                                      </p:tavLst>
                                    </p:anim>
                                    <p:anim calcmode="lin" valueType="num">
                                      <p:cBhvr>
                                        <p:cTn id="77" dur="25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78" dur="25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79" dur="250" accel="50000" fill="hold">
                                          <p:stCondLst>
                                            <p:cond delay="250"/>
                                          </p:stCondLst>
                                        </p:cTn>
                                        <p:tgtEl>
                                          <p:spTgt spid="24"/>
                                        </p:tgtEl>
                                        <p:attrNameLst>
                                          <p:attrName>ppt_y</p:attrName>
                                        </p:attrNameLst>
                                      </p:cBhvr>
                                      <p:tavLst>
                                        <p:tav tm="0">
                                          <p:val>
                                            <p:strVal val="#ppt_y+.1"/>
                                          </p:val>
                                        </p:tav>
                                        <p:tav tm="100000">
                                          <p:val>
                                            <p:strVal val="#ppt_y"/>
                                          </p:val>
                                        </p:tav>
                                      </p:tavLst>
                                    </p:anim>
                                    <p:animEffect transition="in" filter="fade">
                                      <p:cBhvr>
                                        <p:cTn id="80" dur="500" decel="50000">
                                          <p:stCondLst>
                                            <p:cond delay="0"/>
                                          </p:stCondLst>
                                        </p:cTn>
                                        <p:tgtEl>
                                          <p:spTgt spid="24"/>
                                        </p:tgtEl>
                                      </p:cBhvr>
                                    </p:animEffect>
                                  </p:childTnLst>
                                </p:cTn>
                              </p:par>
                            </p:childTnLst>
                          </p:cTn>
                        </p:par>
                        <p:par>
                          <p:cTn id="81" fill="hold">
                            <p:stCondLst>
                              <p:cond delay="3500"/>
                            </p:stCondLst>
                            <p:childTnLst>
                              <p:par>
                                <p:cTn id="82" presetID="25"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87" dur="500" fill="hold"/>
                                        <p:tgtEl>
                                          <p:spTgt spid="25"/>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25"/>
                                        </p:tgtEl>
                                      </p:cBhvr>
                                    </p:animEffect>
                                  </p:childTnLst>
                                </p:cTn>
                              </p:par>
                            </p:childTnLst>
                          </p:cTn>
                        </p:par>
                        <p:par>
                          <p:cTn id="92" fill="hold">
                            <p:stCondLst>
                              <p:cond delay="4000"/>
                            </p:stCondLst>
                            <p:childTnLst>
                              <p:par>
                                <p:cTn id="93" presetID="12" presetClass="entr" presetSubtype="4" fill="hold" nodeType="afterEffect">
                                  <p:stCondLst>
                                    <p:cond delay="0"/>
                                  </p:stCondLst>
                                  <p:childTnLst>
                                    <p:set>
                                      <p:cBhvr>
                                        <p:cTn id="94" dur="500" fill="hold">
                                          <p:stCondLst>
                                            <p:cond delay="0"/>
                                          </p:stCondLst>
                                        </p:cTn>
                                        <p:tgtEl>
                                          <p:spTgt spid="10"/>
                                        </p:tgtEl>
                                        <p:attrNameLst>
                                          <p:attrName>style.visibility</p:attrName>
                                        </p:attrNameLst>
                                      </p:cBhvr>
                                      <p:to>
                                        <p:strVal val="visible"/>
                                      </p:to>
                                    </p:set>
                                    <p:anim calcmode="lin" valueType="num">
                                      <p:cBhvr additive="base">
                                        <p:cTn id="95" dur="500"/>
                                        <p:tgtEl>
                                          <p:spTgt spid="10"/>
                                        </p:tgtEl>
                                        <p:attrNameLst>
                                          <p:attrName>ppt_y</p:attrName>
                                        </p:attrNameLst>
                                      </p:cBhvr>
                                      <p:tavLst>
                                        <p:tav tm="0">
                                          <p:val>
                                            <p:strVal val="#ppt_y+#ppt_h*1.125000"/>
                                          </p:val>
                                        </p:tav>
                                        <p:tav tm="100000">
                                          <p:val>
                                            <p:strVal val="#ppt_y"/>
                                          </p:val>
                                        </p:tav>
                                      </p:tavLst>
                                    </p:anim>
                                    <p:animEffect transition="in" filter="wipe(up)">
                                      <p:cBhvr>
                                        <p:cTn id="96" dur="500"/>
                                        <p:tgtEl>
                                          <p:spTgt spid="10"/>
                                        </p:tgtEl>
                                      </p:cBhvr>
                                    </p:animEffect>
                                  </p:childTnLst>
                                </p:cTn>
                              </p:par>
                            </p:childTnLst>
                          </p:cTn>
                        </p:par>
                        <p:par>
                          <p:cTn id="97" fill="hold">
                            <p:stCondLst>
                              <p:cond delay="4500"/>
                            </p:stCondLst>
                            <p:childTnLst>
                              <p:par>
                                <p:cTn id="98" presetID="12" presetClass="entr" presetSubtype="4" fill="hold" nodeType="afterEffect">
                                  <p:stCondLst>
                                    <p:cond delay="0"/>
                                  </p:stCondLst>
                                  <p:childTnLst>
                                    <p:set>
                                      <p:cBhvr>
                                        <p:cTn id="99" dur="500" fill="hold">
                                          <p:stCondLst>
                                            <p:cond delay="0"/>
                                          </p:stCondLst>
                                        </p:cTn>
                                        <p:tgtEl>
                                          <p:spTgt spid="11"/>
                                        </p:tgtEl>
                                        <p:attrNameLst>
                                          <p:attrName>style.visibility</p:attrName>
                                        </p:attrNameLst>
                                      </p:cBhvr>
                                      <p:to>
                                        <p:strVal val="visible"/>
                                      </p:to>
                                    </p:set>
                                    <p:anim calcmode="lin" valueType="num">
                                      <p:cBhvr additive="base">
                                        <p:cTn id="100" dur="500"/>
                                        <p:tgtEl>
                                          <p:spTgt spid="11"/>
                                        </p:tgtEl>
                                        <p:attrNameLst>
                                          <p:attrName>ppt_y</p:attrName>
                                        </p:attrNameLst>
                                      </p:cBhvr>
                                      <p:tavLst>
                                        <p:tav tm="0">
                                          <p:val>
                                            <p:strVal val="#ppt_y+#ppt_h*1.125000"/>
                                          </p:val>
                                        </p:tav>
                                        <p:tav tm="100000">
                                          <p:val>
                                            <p:strVal val="#ppt_y"/>
                                          </p:val>
                                        </p:tav>
                                      </p:tavLst>
                                    </p:anim>
                                    <p:animEffect transition="in" filter="wipe(up)">
                                      <p:cBhvr>
                                        <p:cTn id="101" dur="500"/>
                                        <p:tgtEl>
                                          <p:spTgt spid="11"/>
                                        </p:tgtEl>
                                      </p:cBhvr>
                                    </p:animEffect>
                                  </p:childTnLst>
                                </p:cTn>
                              </p:par>
                            </p:childTnLst>
                          </p:cTn>
                        </p:par>
                        <p:par>
                          <p:cTn id="102" fill="hold">
                            <p:stCondLst>
                              <p:cond delay="5000"/>
                            </p:stCondLst>
                            <p:childTnLst>
                              <p:par>
                                <p:cTn id="103" presetID="12" presetClass="entr" presetSubtype="4" fill="hold" nodeType="afterEffect">
                                  <p:stCondLst>
                                    <p:cond delay="0"/>
                                  </p:stCondLst>
                                  <p:childTnLst>
                                    <p:set>
                                      <p:cBhvr>
                                        <p:cTn id="104" dur="500" fill="hold">
                                          <p:stCondLst>
                                            <p:cond delay="0"/>
                                          </p:stCondLst>
                                        </p:cTn>
                                        <p:tgtEl>
                                          <p:spTgt spid="12"/>
                                        </p:tgtEl>
                                        <p:attrNameLst>
                                          <p:attrName>style.visibility</p:attrName>
                                        </p:attrNameLst>
                                      </p:cBhvr>
                                      <p:to>
                                        <p:strVal val="visible"/>
                                      </p:to>
                                    </p:set>
                                    <p:anim calcmode="lin" valueType="num">
                                      <p:cBhvr additive="base">
                                        <p:cTn id="105" dur="500"/>
                                        <p:tgtEl>
                                          <p:spTgt spid="12"/>
                                        </p:tgtEl>
                                        <p:attrNameLst>
                                          <p:attrName>ppt_y</p:attrName>
                                        </p:attrNameLst>
                                      </p:cBhvr>
                                      <p:tavLst>
                                        <p:tav tm="0">
                                          <p:val>
                                            <p:strVal val="#ppt_y+#ppt_h*1.125000"/>
                                          </p:val>
                                        </p:tav>
                                        <p:tav tm="100000">
                                          <p:val>
                                            <p:strVal val="#ppt_y"/>
                                          </p:val>
                                        </p:tav>
                                      </p:tavLst>
                                    </p:anim>
                                    <p:animEffect transition="in" filter="wipe(up)">
                                      <p:cBhvr>
                                        <p:cTn id="106" dur="500"/>
                                        <p:tgtEl>
                                          <p:spTgt spid="12"/>
                                        </p:tgtEl>
                                      </p:cBhvr>
                                    </p:animEffect>
                                  </p:childTnLst>
                                </p:cTn>
                              </p:par>
                            </p:childTnLst>
                          </p:cTn>
                        </p:par>
                        <p:par>
                          <p:cTn id="107" fill="hold">
                            <p:stCondLst>
                              <p:cond delay="5500"/>
                            </p:stCondLst>
                            <p:childTnLst>
                              <p:par>
                                <p:cTn id="108" presetID="12" presetClass="entr" presetSubtype="4" fill="hold" nodeType="afterEffect">
                                  <p:stCondLst>
                                    <p:cond delay="0"/>
                                  </p:stCondLst>
                                  <p:childTnLst>
                                    <p:set>
                                      <p:cBhvr>
                                        <p:cTn id="109" dur="500" fill="hold">
                                          <p:stCondLst>
                                            <p:cond delay="0"/>
                                          </p:stCondLst>
                                        </p:cTn>
                                        <p:tgtEl>
                                          <p:spTgt spid="13"/>
                                        </p:tgtEl>
                                        <p:attrNameLst>
                                          <p:attrName>style.visibility</p:attrName>
                                        </p:attrNameLst>
                                      </p:cBhvr>
                                      <p:to>
                                        <p:strVal val="visible"/>
                                      </p:to>
                                    </p:set>
                                    <p:anim calcmode="lin" valueType="num">
                                      <p:cBhvr additive="base">
                                        <p:cTn id="110" dur="500"/>
                                        <p:tgtEl>
                                          <p:spTgt spid="13"/>
                                        </p:tgtEl>
                                        <p:attrNameLst>
                                          <p:attrName>ppt_y</p:attrName>
                                        </p:attrNameLst>
                                      </p:cBhvr>
                                      <p:tavLst>
                                        <p:tav tm="0">
                                          <p:val>
                                            <p:strVal val="#ppt_y+#ppt_h*1.125000"/>
                                          </p:val>
                                        </p:tav>
                                        <p:tav tm="100000">
                                          <p:val>
                                            <p:strVal val="#ppt_y"/>
                                          </p:val>
                                        </p:tav>
                                      </p:tavLst>
                                    </p:anim>
                                    <p:animEffect transition="in" filter="wipe(up)">
                                      <p:cBhvr>
                                        <p:cTn id="111" dur="500"/>
                                        <p:tgtEl>
                                          <p:spTgt spid="13"/>
                                        </p:tgtEl>
                                      </p:cBhvr>
                                    </p:animEffect>
                                  </p:childTnLst>
                                </p:cTn>
                              </p:par>
                            </p:childTnLst>
                          </p:cTn>
                        </p:par>
                        <p:par>
                          <p:cTn id="112" fill="hold">
                            <p:stCondLst>
                              <p:cond delay="6000"/>
                            </p:stCondLst>
                            <p:childTnLst>
                              <p:par>
                                <p:cTn id="113" presetID="12" presetClass="entr" presetSubtype="4" fill="hold" nodeType="afterEffect">
                                  <p:stCondLst>
                                    <p:cond delay="0"/>
                                  </p:stCondLst>
                                  <p:childTnLst>
                                    <p:set>
                                      <p:cBhvr>
                                        <p:cTn id="114" dur="500" fill="hold">
                                          <p:stCondLst>
                                            <p:cond delay="0"/>
                                          </p:stCondLst>
                                        </p:cTn>
                                        <p:tgtEl>
                                          <p:spTgt spid="14"/>
                                        </p:tgtEl>
                                        <p:attrNameLst>
                                          <p:attrName>style.visibility</p:attrName>
                                        </p:attrNameLst>
                                      </p:cBhvr>
                                      <p:to>
                                        <p:strVal val="visible"/>
                                      </p:to>
                                    </p:set>
                                    <p:anim calcmode="lin" valueType="num">
                                      <p:cBhvr additive="base">
                                        <p:cTn id="115" dur="500"/>
                                        <p:tgtEl>
                                          <p:spTgt spid="14"/>
                                        </p:tgtEl>
                                        <p:attrNameLst>
                                          <p:attrName>ppt_y</p:attrName>
                                        </p:attrNameLst>
                                      </p:cBhvr>
                                      <p:tavLst>
                                        <p:tav tm="0">
                                          <p:val>
                                            <p:strVal val="#ppt_y+#ppt_h*1.125000"/>
                                          </p:val>
                                        </p:tav>
                                        <p:tav tm="100000">
                                          <p:val>
                                            <p:strVal val="#ppt_y"/>
                                          </p:val>
                                        </p:tav>
                                      </p:tavLst>
                                    </p:anim>
                                    <p:animEffect transition="in" filter="wipe(up)">
                                      <p:cBhvr>
                                        <p:cTn id="116" dur="500"/>
                                        <p:tgtEl>
                                          <p:spTgt spid="14"/>
                                        </p:tgtEl>
                                      </p:cBhvr>
                                    </p:animEffect>
                                  </p:childTnLst>
                                </p:cTn>
                              </p:par>
                            </p:childTnLst>
                          </p:cTn>
                        </p:par>
                        <p:par>
                          <p:cTn id="117" fill="hold">
                            <p:stCondLst>
                              <p:cond delay="6500"/>
                            </p:stCondLst>
                            <p:childTnLst>
                              <p:par>
                                <p:cTn id="118" presetID="12" presetClass="entr" presetSubtype="4" fill="hold" nodeType="afterEffect">
                                  <p:stCondLst>
                                    <p:cond delay="0"/>
                                  </p:stCondLst>
                                  <p:childTnLst>
                                    <p:set>
                                      <p:cBhvr>
                                        <p:cTn id="119" dur="500" fill="hold">
                                          <p:stCondLst>
                                            <p:cond delay="0"/>
                                          </p:stCondLst>
                                        </p:cTn>
                                        <p:tgtEl>
                                          <p:spTgt spid="15"/>
                                        </p:tgtEl>
                                        <p:attrNameLst>
                                          <p:attrName>style.visibility</p:attrName>
                                        </p:attrNameLst>
                                      </p:cBhvr>
                                      <p:to>
                                        <p:strVal val="visible"/>
                                      </p:to>
                                    </p:set>
                                    <p:anim calcmode="lin" valueType="num">
                                      <p:cBhvr additive="base">
                                        <p:cTn id="120" dur="500"/>
                                        <p:tgtEl>
                                          <p:spTgt spid="15"/>
                                        </p:tgtEl>
                                        <p:attrNameLst>
                                          <p:attrName>ppt_y</p:attrName>
                                        </p:attrNameLst>
                                      </p:cBhvr>
                                      <p:tavLst>
                                        <p:tav tm="0">
                                          <p:val>
                                            <p:strVal val="#ppt_y+#ppt_h*1.125000"/>
                                          </p:val>
                                        </p:tav>
                                        <p:tav tm="100000">
                                          <p:val>
                                            <p:strVal val="#ppt_y"/>
                                          </p:val>
                                        </p:tav>
                                      </p:tavLst>
                                    </p:anim>
                                    <p:animEffect transition="in" filter="wipe(up)">
                                      <p:cBhvr>
                                        <p:cTn id="121" dur="500"/>
                                        <p:tgtEl>
                                          <p:spTgt spid="15"/>
                                        </p:tgtEl>
                                      </p:cBhvr>
                                    </p:animEffect>
                                  </p:childTnLst>
                                </p:cTn>
                              </p:par>
                            </p:childTnLst>
                          </p:cTn>
                        </p:par>
                        <p:par>
                          <p:cTn id="122" fill="hold">
                            <p:stCondLst>
                              <p:cond delay="7000"/>
                            </p:stCondLst>
                            <p:childTnLst>
                              <p:par>
                                <p:cTn id="123" presetID="12" presetClass="entr" presetSubtype="4" fill="hold" nodeType="afterEffect">
                                  <p:stCondLst>
                                    <p:cond delay="0"/>
                                  </p:stCondLst>
                                  <p:childTnLst>
                                    <p:set>
                                      <p:cBhvr>
                                        <p:cTn id="124" dur="500" fill="hold">
                                          <p:stCondLst>
                                            <p:cond delay="0"/>
                                          </p:stCondLst>
                                        </p:cTn>
                                        <p:tgtEl>
                                          <p:spTgt spid="16"/>
                                        </p:tgtEl>
                                        <p:attrNameLst>
                                          <p:attrName>style.visibility</p:attrName>
                                        </p:attrNameLst>
                                      </p:cBhvr>
                                      <p:to>
                                        <p:strVal val="visible"/>
                                      </p:to>
                                    </p:set>
                                    <p:anim calcmode="lin" valueType="num">
                                      <p:cBhvr additive="base">
                                        <p:cTn id="125" dur="500"/>
                                        <p:tgtEl>
                                          <p:spTgt spid="16"/>
                                        </p:tgtEl>
                                        <p:attrNameLst>
                                          <p:attrName>ppt_y</p:attrName>
                                        </p:attrNameLst>
                                      </p:cBhvr>
                                      <p:tavLst>
                                        <p:tav tm="0">
                                          <p:val>
                                            <p:strVal val="#ppt_y+#ppt_h*1.125000"/>
                                          </p:val>
                                        </p:tav>
                                        <p:tav tm="100000">
                                          <p:val>
                                            <p:strVal val="#ppt_y"/>
                                          </p:val>
                                        </p:tav>
                                      </p:tavLst>
                                    </p:anim>
                                    <p:animEffect transition="in" filter="wipe(up)">
                                      <p:cBhvr>
                                        <p:cTn id="126" dur="500"/>
                                        <p:tgtEl>
                                          <p:spTgt spid="16"/>
                                        </p:tgtEl>
                                      </p:cBhvr>
                                    </p:animEffect>
                                  </p:childTnLst>
                                </p:cTn>
                              </p:par>
                            </p:childTnLst>
                          </p:cTn>
                        </p:par>
                        <p:par>
                          <p:cTn id="127" fill="hold">
                            <p:stCondLst>
                              <p:cond delay="7500"/>
                            </p:stCondLst>
                            <p:childTnLst>
                              <p:par>
                                <p:cTn id="128" presetID="12" presetClass="entr" presetSubtype="4" fill="hold" nodeType="afterEffect">
                                  <p:stCondLst>
                                    <p:cond delay="0"/>
                                  </p:stCondLst>
                                  <p:childTnLst>
                                    <p:set>
                                      <p:cBhvr>
                                        <p:cTn id="129" dur="500" fill="hold">
                                          <p:stCondLst>
                                            <p:cond delay="0"/>
                                          </p:stCondLst>
                                        </p:cTn>
                                        <p:tgtEl>
                                          <p:spTgt spid="17"/>
                                        </p:tgtEl>
                                        <p:attrNameLst>
                                          <p:attrName>style.visibility</p:attrName>
                                        </p:attrNameLst>
                                      </p:cBhvr>
                                      <p:to>
                                        <p:strVal val="visible"/>
                                      </p:to>
                                    </p:set>
                                    <p:anim calcmode="lin" valueType="num">
                                      <p:cBhvr additive="base">
                                        <p:cTn id="130" dur="500"/>
                                        <p:tgtEl>
                                          <p:spTgt spid="17"/>
                                        </p:tgtEl>
                                        <p:attrNameLst>
                                          <p:attrName>ppt_y</p:attrName>
                                        </p:attrNameLst>
                                      </p:cBhvr>
                                      <p:tavLst>
                                        <p:tav tm="0">
                                          <p:val>
                                            <p:strVal val="#ppt_y+#ppt_h*1.125000"/>
                                          </p:val>
                                        </p:tav>
                                        <p:tav tm="100000">
                                          <p:val>
                                            <p:strVal val="#ppt_y"/>
                                          </p:val>
                                        </p:tav>
                                      </p:tavLst>
                                    </p:anim>
                                    <p:animEffect transition="in" filter="wipe(up)">
                                      <p:cBhvr>
                                        <p:cTn id="131" dur="500"/>
                                        <p:tgtEl>
                                          <p:spTgt spid="17"/>
                                        </p:tgtEl>
                                      </p:cBhvr>
                                    </p:animEffect>
                                  </p:childTnLst>
                                </p:cTn>
                              </p:par>
                            </p:childTnLst>
                          </p:cTn>
                        </p:par>
                        <p:par>
                          <p:cTn id="132" fill="hold">
                            <p:stCondLst>
                              <p:cond delay="8000"/>
                            </p:stCondLst>
                            <p:childTnLst>
                              <p:par>
                                <p:cTn id="133" presetID="22" presetClass="entr" presetSubtype="4" fill="hold" grpId="0" nodeType="afterEffect">
                                  <p:stCondLst>
                                    <p:cond delay="0"/>
                                  </p:stCondLst>
                                  <p:childTnLst>
                                    <p:set>
                                      <p:cBhvr>
                                        <p:cTn id="134" dur="1000" fill="hold">
                                          <p:stCondLst>
                                            <p:cond delay="0"/>
                                          </p:stCondLst>
                                        </p:cTn>
                                        <p:tgtEl>
                                          <p:spTgt spid="34"/>
                                        </p:tgtEl>
                                        <p:attrNameLst>
                                          <p:attrName>style.visibility</p:attrName>
                                        </p:attrNameLst>
                                      </p:cBhvr>
                                      <p:to>
                                        <p:strVal val="visible"/>
                                      </p:to>
                                    </p:set>
                                    <p:animEffect transition="in" filter="wipe(down)">
                                      <p:cBhvr>
                                        <p:cTn id="135" dur="1000"/>
                                        <p:tgtEl>
                                          <p:spTgt spid="34"/>
                                        </p:tgtEl>
                                      </p:cBhvr>
                                    </p:animEffect>
                                  </p:childTnLst>
                                </p:cTn>
                              </p:par>
                            </p:childTnLst>
                          </p:cTn>
                        </p:par>
                        <p:par>
                          <p:cTn id="136" fill="hold">
                            <p:stCondLst>
                              <p:cond delay="9000"/>
                            </p:stCondLst>
                            <p:childTnLst>
                              <p:par>
                                <p:cTn id="137" presetID="22" presetClass="entr" presetSubtype="4" fill="hold" grpId="0" nodeType="afterEffect">
                                  <p:stCondLst>
                                    <p:cond delay="0"/>
                                  </p:stCondLst>
                                  <p:childTnLst>
                                    <p:set>
                                      <p:cBhvr>
                                        <p:cTn id="138" dur="1000" fill="hold">
                                          <p:stCondLst>
                                            <p:cond delay="0"/>
                                          </p:stCondLst>
                                        </p:cTn>
                                        <p:tgtEl>
                                          <p:spTgt spid="35"/>
                                        </p:tgtEl>
                                        <p:attrNameLst>
                                          <p:attrName>style.visibility</p:attrName>
                                        </p:attrNameLst>
                                      </p:cBhvr>
                                      <p:to>
                                        <p:strVal val="visible"/>
                                      </p:to>
                                    </p:set>
                                    <p:animEffect transition="in" filter="wipe(down)">
                                      <p:cBhvr>
                                        <p:cTn id="139" dur="1000"/>
                                        <p:tgtEl>
                                          <p:spTgt spid="35"/>
                                        </p:tgtEl>
                                      </p:cBhvr>
                                    </p:animEffect>
                                  </p:childTnLst>
                                </p:cTn>
                              </p:par>
                            </p:childTnLst>
                          </p:cTn>
                        </p:par>
                        <p:par>
                          <p:cTn id="140" fill="hold">
                            <p:stCondLst>
                              <p:cond delay="10000"/>
                            </p:stCondLst>
                            <p:childTnLst>
                              <p:par>
                                <p:cTn id="141" presetID="22" presetClass="entr" presetSubtype="4" fill="hold" grpId="0" nodeType="afterEffect">
                                  <p:stCondLst>
                                    <p:cond delay="0"/>
                                  </p:stCondLst>
                                  <p:childTnLst>
                                    <p:set>
                                      <p:cBhvr>
                                        <p:cTn id="142" dur="1000" fill="hold">
                                          <p:stCondLst>
                                            <p:cond delay="0"/>
                                          </p:stCondLst>
                                        </p:cTn>
                                        <p:tgtEl>
                                          <p:spTgt spid="36"/>
                                        </p:tgtEl>
                                        <p:attrNameLst>
                                          <p:attrName>style.visibility</p:attrName>
                                        </p:attrNameLst>
                                      </p:cBhvr>
                                      <p:to>
                                        <p:strVal val="visible"/>
                                      </p:to>
                                    </p:set>
                                    <p:animEffect transition="in" filter="wipe(down)">
                                      <p:cBhvr>
                                        <p:cTn id="143" dur="1000"/>
                                        <p:tgtEl>
                                          <p:spTgt spid="36"/>
                                        </p:tgtEl>
                                      </p:cBhvr>
                                    </p:animEffect>
                                  </p:childTnLst>
                                </p:cTn>
                              </p:par>
                            </p:childTnLst>
                          </p:cTn>
                        </p:par>
                        <p:par>
                          <p:cTn id="144" fill="hold">
                            <p:stCondLst>
                              <p:cond delay="11000"/>
                            </p:stCondLst>
                            <p:childTnLst>
                              <p:par>
                                <p:cTn id="145" presetID="21" presetClass="entr" presetSubtype="1" fill="hold" grpId="0" nodeType="after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wheel(1)">
                                      <p:cBhvr>
                                        <p:cTn id="147" dur="2000"/>
                                        <p:tgtEl>
                                          <p:spTgt spid="29"/>
                                        </p:tgtEl>
                                      </p:cBhvr>
                                    </p:animEffect>
                                  </p:childTnLst>
                                </p:cTn>
                              </p:par>
                            </p:childTnLst>
                          </p:cTn>
                        </p:par>
                        <p:par>
                          <p:cTn id="148" fill="hold">
                            <p:stCondLst>
                              <p:cond delay="13000"/>
                            </p:stCondLst>
                            <p:childTnLst>
                              <p:par>
                                <p:cTn id="149" presetID="12" presetClass="entr" presetSubtype="4" fill="hold" grpId="2" nodeType="after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additive="base">
                                        <p:cTn id="151" dur="500"/>
                                        <p:tgtEl>
                                          <p:spTgt spid="27"/>
                                        </p:tgtEl>
                                        <p:attrNameLst>
                                          <p:attrName>ppt_y</p:attrName>
                                        </p:attrNameLst>
                                      </p:cBhvr>
                                      <p:tavLst>
                                        <p:tav tm="0">
                                          <p:val>
                                            <p:strVal val="#ppt_y+#ppt_h*1.125000"/>
                                          </p:val>
                                        </p:tav>
                                        <p:tav tm="100000">
                                          <p:val>
                                            <p:strVal val="#ppt_y"/>
                                          </p:val>
                                        </p:tav>
                                      </p:tavLst>
                                    </p:anim>
                                    <p:animEffect transition="in" filter="wipe(up)">
                                      <p:cBhvr>
                                        <p:cTn id="152" dur="500"/>
                                        <p:tgtEl>
                                          <p:spTgt spid="27"/>
                                        </p:tgtEl>
                                      </p:cBhvr>
                                    </p:animEffect>
                                  </p:childTnLst>
                                </p:cTn>
                              </p:par>
                            </p:childTnLst>
                          </p:cTn>
                        </p:par>
                        <p:par>
                          <p:cTn id="153" fill="hold">
                            <p:stCondLst>
                              <p:cond delay="13500"/>
                            </p:stCondLst>
                            <p:childTnLst>
                              <p:par>
                                <p:cTn id="154" presetID="12" presetClass="entr" presetSubtype="4" fill="hold" grpId="2" nodeType="afterEffect">
                                  <p:stCondLst>
                                    <p:cond delay="0"/>
                                  </p:stCondLst>
                                  <p:childTnLst>
                                    <p:set>
                                      <p:cBhvr>
                                        <p:cTn id="155" dur="1" fill="hold">
                                          <p:stCondLst>
                                            <p:cond delay="0"/>
                                          </p:stCondLst>
                                        </p:cTn>
                                        <p:tgtEl>
                                          <p:spTgt spid="28"/>
                                        </p:tgtEl>
                                        <p:attrNameLst>
                                          <p:attrName>style.visibility</p:attrName>
                                        </p:attrNameLst>
                                      </p:cBhvr>
                                      <p:to>
                                        <p:strVal val="visible"/>
                                      </p:to>
                                    </p:set>
                                    <p:anim calcmode="lin" valueType="num">
                                      <p:cBhvr additive="base">
                                        <p:cTn id="156" dur="500"/>
                                        <p:tgtEl>
                                          <p:spTgt spid="28"/>
                                        </p:tgtEl>
                                        <p:attrNameLst>
                                          <p:attrName>ppt_y</p:attrName>
                                        </p:attrNameLst>
                                      </p:cBhvr>
                                      <p:tavLst>
                                        <p:tav tm="0">
                                          <p:val>
                                            <p:strVal val="#ppt_y+#ppt_h*1.125000"/>
                                          </p:val>
                                        </p:tav>
                                        <p:tav tm="100000">
                                          <p:val>
                                            <p:strVal val="#ppt_y"/>
                                          </p:val>
                                        </p:tav>
                                      </p:tavLst>
                                    </p:anim>
                                    <p:animEffect transition="in" filter="wipe(up)">
                                      <p:cBhvr>
                                        <p:cTn id="157" dur="500"/>
                                        <p:tgtEl>
                                          <p:spTgt spid="28"/>
                                        </p:tgtEl>
                                      </p:cBhvr>
                                    </p:animEffect>
                                  </p:childTnLst>
                                </p:cTn>
                              </p:par>
                            </p:childTnLst>
                          </p:cTn>
                        </p:par>
                        <p:par>
                          <p:cTn id="158" fill="hold">
                            <p:stCondLst>
                              <p:cond delay="14000"/>
                            </p:stCondLst>
                            <p:childTnLst>
                              <p:par>
                                <p:cTn id="159" presetID="12" presetClass="entr" presetSubtype="4" fill="hold" grpId="2"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additive="base">
                                        <p:cTn id="161" dur="500"/>
                                        <p:tgtEl>
                                          <p:spTgt spid="38"/>
                                        </p:tgtEl>
                                        <p:attrNameLst>
                                          <p:attrName>ppt_y</p:attrName>
                                        </p:attrNameLst>
                                      </p:cBhvr>
                                      <p:tavLst>
                                        <p:tav tm="0">
                                          <p:val>
                                            <p:strVal val="#ppt_y+#ppt_h*1.125000"/>
                                          </p:val>
                                        </p:tav>
                                        <p:tav tm="100000">
                                          <p:val>
                                            <p:strVal val="#ppt_y"/>
                                          </p:val>
                                        </p:tav>
                                      </p:tavLst>
                                    </p:anim>
                                    <p:animEffect transition="in" filter="wipe(up)">
                                      <p:cBhvr>
                                        <p:cTn id="162" dur="500"/>
                                        <p:tgtEl>
                                          <p:spTgt spid="38"/>
                                        </p:tgtEl>
                                      </p:cBhvr>
                                    </p:animEffect>
                                  </p:childTnLst>
                                </p:cTn>
                              </p:par>
                            </p:childTnLst>
                          </p:cTn>
                        </p:par>
                        <p:par>
                          <p:cTn id="163" fill="hold">
                            <p:stCondLst>
                              <p:cond delay="14500"/>
                            </p:stCondLst>
                            <p:childTnLst>
                              <p:par>
                                <p:cTn id="164" presetID="12" presetClass="entr" presetSubtype="4" fill="hold" grpId="2" nodeType="afterEffect">
                                  <p:stCondLst>
                                    <p:cond delay="0"/>
                                  </p:stCondLst>
                                  <p:childTnLst>
                                    <p:set>
                                      <p:cBhvr>
                                        <p:cTn id="165" dur="1" fill="hold">
                                          <p:stCondLst>
                                            <p:cond delay="0"/>
                                          </p:stCondLst>
                                        </p:cTn>
                                        <p:tgtEl>
                                          <p:spTgt spid="43"/>
                                        </p:tgtEl>
                                        <p:attrNameLst>
                                          <p:attrName>style.visibility</p:attrName>
                                        </p:attrNameLst>
                                      </p:cBhvr>
                                      <p:to>
                                        <p:strVal val="visible"/>
                                      </p:to>
                                    </p:set>
                                    <p:anim calcmode="lin" valueType="num">
                                      <p:cBhvr additive="base">
                                        <p:cTn id="166" dur="500"/>
                                        <p:tgtEl>
                                          <p:spTgt spid="43"/>
                                        </p:tgtEl>
                                        <p:attrNameLst>
                                          <p:attrName>ppt_y</p:attrName>
                                        </p:attrNameLst>
                                      </p:cBhvr>
                                      <p:tavLst>
                                        <p:tav tm="0">
                                          <p:val>
                                            <p:strVal val="#ppt_y+#ppt_h*1.125000"/>
                                          </p:val>
                                        </p:tav>
                                        <p:tav tm="100000">
                                          <p:val>
                                            <p:strVal val="#ppt_y"/>
                                          </p:val>
                                        </p:tav>
                                      </p:tavLst>
                                    </p:anim>
                                    <p:animEffect transition="in" filter="wipe(up)">
                                      <p:cBhvr>
                                        <p:cTn id="167" dur="500"/>
                                        <p:tgtEl>
                                          <p:spTgt spid="43"/>
                                        </p:tgtEl>
                                      </p:cBhvr>
                                    </p:animEffect>
                                  </p:childTnLst>
                                </p:cTn>
                              </p:par>
                            </p:childTnLst>
                          </p:cTn>
                        </p:par>
                        <p:par>
                          <p:cTn id="168" fill="hold">
                            <p:stCondLst>
                              <p:cond delay="15000"/>
                            </p:stCondLst>
                            <p:childTnLst>
                              <p:par>
                                <p:cTn id="169" presetID="12" presetClass="entr" presetSubtype="4" fill="hold" grpId="2" nodeType="afterEffect">
                                  <p:stCondLst>
                                    <p:cond delay="0"/>
                                  </p:stCondLst>
                                  <p:childTnLst>
                                    <p:set>
                                      <p:cBhvr>
                                        <p:cTn id="170" dur="1" fill="hold">
                                          <p:stCondLst>
                                            <p:cond delay="0"/>
                                          </p:stCondLst>
                                        </p:cTn>
                                        <p:tgtEl>
                                          <p:spTgt spid="44"/>
                                        </p:tgtEl>
                                        <p:attrNameLst>
                                          <p:attrName>style.visibility</p:attrName>
                                        </p:attrNameLst>
                                      </p:cBhvr>
                                      <p:to>
                                        <p:strVal val="visible"/>
                                      </p:to>
                                    </p:set>
                                    <p:anim calcmode="lin" valueType="num">
                                      <p:cBhvr additive="base">
                                        <p:cTn id="171" dur="500"/>
                                        <p:tgtEl>
                                          <p:spTgt spid="44"/>
                                        </p:tgtEl>
                                        <p:attrNameLst>
                                          <p:attrName>ppt_y</p:attrName>
                                        </p:attrNameLst>
                                      </p:cBhvr>
                                      <p:tavLst>
                                        <p:tav tm="0">
                                          <p:val>
                                            <p:strVal val="#ppt_y+#ppt_h*1.125000"/>
                                          </p:val>
                                        </p:tav>
                                        <p:tav tm="100000">
                                          <p:val>
                                            <p:strVal val="#ppt_y"/>
                                          </p:val>
                                        </p:tav>
                                      </p:tavLst>
                                    </p:anim>
                                    <p:animEffect transition="in" filter="wipe(up)">
                                      <p:cBhvr>
                                        <p:cTn id="172" dur="500"/>
                                        <p:tgtEl>
                                          <p:spTgt spid="44"/>
                                        </p:tgtEl>
                                      </p:cBhvr>
                                    </p:animEffect>
                                  </p:childTnLst>
                                </p:cTn>
                              </p:par>
                            </p:childTnLst>
                          </p:cTn>
                        </p:par>
                        <p:par>
                          <p:cTn id="173" fill="hold">
                            <p:stCondLst>
                              <p:cond delay="15500"/>
                            </p:stCondLst>
                            <p:childTnLst>
                              <p:par>
                                <p:cTn id="174" presetID="12" presetClass="entr" presetSubtype="4" fill="hold" grpId="2" nodeType="afterEffect">
                                  <p:stCondLst>
                                    <p:cond delay="0"/>
                                  </p:stCondLst>
                                  <p:childTnLst>
                                    <p:set>
                                      <p:cBhvr>
                                        <p:cTn id="175" dur="1" fill="hold">
                                          <p:stCondLst>
                                            <p:cond delay="0"/>
                                          </p:stCondLst>
                                        </p:cTn>
                                        <p:tgtEl>
                                          <p:spTgt spid="26"/>
                                        </p:tgtEl>
                                        <p:attrNameLst>
                                          <p:attrName>style.visibility</p:attrName>
                                        </p:attrNameLst>
                                      </p:cBhvr>
                                      <p:to>
                                        <p:strVal val="visible"/>
                                      </p:to>
                                    </p:set>
                                    <p:anim calcmode="lin" valueType="num">
                                      <p:cBhvr additive="base">
                                        <p:cTn id="176" dur="500"/>
                                        <p:tgtEl>
                                          <p:spTgt spid="26"/>
                                        </p:tgtEl>
                                        <p:attrNameLst>
                                          <p:attrName>ppt_y</p:attrName>
                                        </p:attrNameLst>
                                      </p:cBhvr>
                                      <p:tavLst>
                                        <p:tav tm="0">
                                          <p:val>
                                            <p:strVal val="#ppt_y+#ppt_h*1.125000"/>
                                          </p:val>
                                        </p:tav>
                                        <p:tav tm="100000">
                                          <p:val>
                                            <p:strVal val="#ppt_y"/>
                                          </p:val>
                                        </p:tav>
                                      </p:tavLst>
                                    </p:anim>
                                    <p:animEffect transition="in" filter="wipe(up)">
                                      <p:cBhvr>
                                        <p:cTn id="177" dur="500"/>
                                        <p:tgtEl>
                                          <p:spTgt spid="26"/>
                                        </p:tgtEl>
                                      </p:cBhvr>
                                    </p:animEffect>
                                  </p:childTnLst>
                                </p:cTn>
                              </p:par>
                            </p:childTnLst>
                          </p:cTn>
                        </p:par>
                        <p:par>
                          <p:cTn id="178" fill="hold">
                            <p:stCondLst>
                              <p:cond delay="16000"/>
                            </p:stCondLst>
                            <p:childTnLst>
                              <p:par>
                                <p:cTn id="179" presetID="2" presetClass="entr" presetSubtype="4" fill="hold" grpId="0" nodeType="afterEffect">
                                  <p:stCondLst>
                                    <p:cond delay="0"/>
                                  </p:stCondLst>
                                  <p:childTnLst>
                                    <p:set>
                                      <p:cBhvr>
                                        <p:cTn id="180" dur="1" fill="hold">
                                          <p:stCondLst>
                                            <p:cond delay="0"/>
                                          </p:stCondLst>
                                        </p:cTn>
                                        <p:tgtEl>
                                          <p:spTgt spid="40"/>
                                        </p:tgtEl>
                                        <p:attrNameLst>
                                          <p:attrName>style.visibility</p:attrName>
                                        </p:attrNameLst>
                                      </p:cBhvr>
                                      <p:to>
                                        <p:strVal val="visible"/>
                                      </p:to>
                                    </p:set>
                                    <p:anim calcmode="lin" valueType="num">
                                      <p:cBhvr additive="base">
                                        <p:cTn id="181" dur="500" fill="hold"/>
                                        <p:tgtEl>
                                          <p:spTgt spid="40"/>
                                        </p:tgtEl>
                                        <p:attrNameLst>
                                          <p:attrName>ppt_x</p:attrName>
                                        </p:attrNameLst>
                                      </p:cBhvr>
                                      <p:tavLst>
                                        <p:tav tm="0">
                                          <p:val>
                                            <p:strVal val="#ppt_x"/>
                                          </p:val>
                                        </p:tav>
                                        <p:tav tm="100000">
                                          <p:val>
                                            <p:strVal val="#ppt_x"/>
                                          </p:val>
                                        </p:tav>
                                      </p:tavLst>
                                    </p:anim>
                                    <p:anim calcmode="lin" valueType="num">
                                      <p:cBhvr additive="base">
                                        <p:cTn id="182" dur="500" fill="hold"/>
                                        <p:tgtEl>
                                          <p:spTgt spid="40"/>
                                        </p:tgtEl>
                                        <p:attrNameLst>
                                          <p:attrName>ppt_y</p:attrName>
                                        </p:attrNameLst>
                                      </p:cBhvr>
                                      <p:tavLst>
                                        <p:tav tm="0">
                                          <p:val>
                                            <p:strVal val="1+#ppt_h/2"/>
                                          </p:val>
                                        </p:tav>
                                        <p:tav tm="100000">
                                          <p:val>
                                            <p:strVal val="#ppt_y"/>
                                          </p:val>
                                        </p:tav>
                                      </p:tavLst>
                                    </p:anim>
                                  </p:childTnLst>
                                </p:cTn>
                              </p:par>
                            </p:childTnLst>
                          </p:cTn>
                        </p:par>
                        <p:par>
                          <p:cTn id="183" fill="hold">
                            <p:stCondLst>
                              <p:cond delay="16500"/>
                            </p:stCondLst>
                            <p:childTnLst>
                              <p:par>
                                <p:cTn id="184" presetID="2" presetClass="entr" presetSubtype="4" fill="hold" grpId="2" nodeType="afterEffect">
                                  <p:stCondLst>
                                    <p:cond delay="0"/>
                                  </p:stCondLst>
                                  <p:childTnLst>
                                    <p:set>
                                      <p:cBhvr>
                                        <p:cTn id="185" dur="1" fill="hold">
                                          <p:stCondLst>
                                            <p:cond delay="0"/>
                                          </p:stCondLst>
                                        </p:cTn>
                                        <p:tgtEl>
                                          <p:spTgt spid="46"/>
                                        </p:tgtEl>
                                        <p:attrNameLst>
                                          <p:attrName>style.visibility</p:attrName>
                                        </p:attrNameLst>
                                      </p:cBhvr>
                                      <p:to>
                                        <p:strVal val="visible"/>
                                      </p:to>
                                    </p:set>
                                    <p:anim calcmode="lin" valueType="num">
                                      <p:cBhvr additive="base">
                                        <p:cTn id="186" dur="500" fill="hold"/>
                                        <p:tgtEl>
                                          <p:spTgt spid="46"/>
                                        </p:tgtEl>
                                        <p:attrNameLst>
                                          <p:attrName>ppt_x</p:attrName>
                                        </p:attrNameLst>
                                      </p:cBhvr>
                                      <p:tavLst>
                                        <p:tav tm="0">
                                          <p:val>
                                            <p:strVal val="#ppt_x"/>
                                          </p:val>
                                        </p:tav>
                                        <p:tav tm="100000">
                                          <p:val>
                                            <p:strVal val="#ppt_x"/>
                                          </p:val>
                                        </p:tav>
                                      </p:tavLst>
                                    </p:anim>
                                    <p:anim calcmode="lin" valueType="num">
                                      <p:cBhvr additive="base">
                                        <p:cTn id="187" dur="500" fill="hold"/>
                                        <p:tgtEl>
                                          <p:spTgt spid="46"/>
                                        </p:tgtEl>
                                        <p:attrNameLst>
                                          <p:attrName>ppt_y</p:attrName>
                                        </p:attrNameLst>
                                      </p:cBhvr>
                                      <p:tavLst>
                                        <p:tav tm="0">
                                          <p:val>
                                            <p:strVal val="1+#ppt_h/2"/>
                                          </p:val>
                                        </p:tav>
                                        <p:tav tm="100000">
                                          <p:val>
                                            <p:strVal val="#ppt_y"/>
                                          </p:val>
                                        </p:tav>
                                      </p:tavLst>
                                    </p:anim>
                                  </p:childTnLst>
                                </p:cTn>
                              </p:par>
                            </p:childTnLst>
                          </p:cTn>
                        </p:par>
                        <p:par>
                          <p:cTn id="188" fill="hold">
                            <p:stCondLst>
                              <p:cond delay="17000"/>
                            </p:stCondLst>
                            <p:childTnLst>
                              <p:par>
                                <p:cTn id="189" presetID="2" presetClass="entr" presetSubtype="4" fill="hold" grpId="2" nodeType="afterEffect">
                                  <p:stCondLst>
                                    <p:cond delay="0"/>
                                  </p:stCondLst>
                                  <p:childTnLst>
                                    <p:set>
                                      <p:cBhvr>
                                        <p:cTn id="190" dur="1" fill="hold">
                                          <p:stCondLst>
                                            <p:cond delay="0"/>
                                          </p:stCondLst>
                                        </p:cTn>
                                        <p:tgtEl>
                                          <p:spTgt spid="47"/>
                                        </p:tgtEl>
                                        <p:attrNameLst>
                                          <p:attrName>style.visibility</p:attrName>
                                        </p:attrNameLst>
                                      </p:cBhvr>
                                      <p:to>
                                        <p:strVal val="visible"/>
                                      </p:to>
                                    </p:set>
                                    <p:anim calcmode="lin" valueType="num">
                                      <p:cBhvr additive="base">
                                        <p:cTn id="191" dur="500" fill="hold"/>
                                        <p:tgtEl>
                                          <p:spTgt spid="47"/>
                                        </p:tgtEl>
                                        <p:attrNameLst>
                                          <p:attrName>ppt_x</p:attrName>
                                        </p:attrNameLst>
                                      </p:cBhvr>
                                      <p:tavLst>
                                        <p:tav tm="0">
                                          <p:val>
                                            <p:strVal val="#ppt_x"/>
                                          </p:val>
                                        </p:tav>
                                        <p:tav tm="100000">
                                          <p:val>
                                            <p:strVal val="#ppt_x"/>
                                          </p:val>
                                        </p:tav>
                                      </p:tavLst>
                                    </p:anim>
                                    <p:anim calcmode="lin" valueType="num">
                                      <p:cBhvr additive="base">
                                        <p:cTn id="192" dur="500" fill="hold"/>
                                        <p:tgtEl>
                                          <p:spTgt spid="47"/>
                                        </p:tgtEl>
                                        <p:attrNameLst>
                                          <p:attrName>ppt_y</p:attrName>
                                        </p:attrNameLst>
                                      </p:cBhvr>
                                      <p:tavLst>
                                        <p:tav tm="0">
                                          <p:val>
                                            <p:strVal val="1+#ppt_h/2"/>
                                          </p:val>
                                        </p:tav>
                                        <p:tav tm="100000">
                                          <p:val>
                                            <p:strVal val="#ppt_y"/>
                                          </p:val>
                                        </p:tav>
                                      </p:tavLst>
                                    </p:anim>
                                  </p:childTnLst>
                                </p:cTn>
                              </p:par>
                            </p:childTnLst>
                          </p:cTn>
                        </p:par>
                        <p:par>
                          <p:cTn id="193" fill="hold">
                            <p:stCondLst>
                              <p:cond delay="17500"/>
                            </p:stCondLst>
                            <p:childTnLst>
                              <p:par>
                                <p:cTn id="194" presetID="2" presetClass="entr" presetSubtype="4" fill="hold" grpId="2" nodeType="afterEffect">
                                  <p:stCondLst>
                                    <p:cond delay="0"/>
                                  </p:stCondLst>
                                  <p:childTnLst>
                                    <p:set>
                                      <p:cBhvr>
                                        <p:cTn id="195" dur="1" fill="hold">
                                          <p:stCondLst>
                                            <p:cond delay="0"/>
                                          </p:stCondLst>
                                        </p:cTn>
                                        <p:tgtEl>
                                          <p:spTgt spid="48"/>
                                        </p:tgtEl>
                                        <p:attrNameLst>
                                          <p:attrName>style.visibility</p:attrName>
                                        </p:attrNameLst>
                                      </p:cBhvr>
                                      <p:to>
                                        <p:strVal val="visible"/>
                                      </p:to>
                                    </p:set>
                                    <p:anim calcmode="lin" valueType="num">
                                      <p:cBhvr additive="base">
                                        <p:cTn id="196" dur="500" fill="hold"/>
                                        <p:tgtEl>
                                          <p:spTgt spid="48"/>
                                        </p:tgtEl>
                                        <p:attrNameLst>
                                          <p:attrName>ppt_x</p:attrName>
                                        </p:attrNameLst>
                                      </p:cBhvr>
                                      <p:tavLst>
                                        <p:tav tm="0">
                                          <p:val>
                                            <p:strVal val="#ppt_x"/>
                                          </p:val>
                                        </p:tav>
                                        <p:tav tm="100000">
                                          <p:val>
                                            <p:strVal val="#ppt_x"/>
                                          </p:val>
                                        </p:tav>
                                      </p:tavLst>
                                    </p:anim>
                                    <p:anim calcmode="lin" valueType="num">
                                      <p:cBhvr additive="base">
                                        <p:cTn id="197" dur="500" fill="hold"/>
                                        <p:tgtEl>
                                          <p:spTgt spid="48"/>
                                        </p:tgtEl>
                                        <p:attrNameLst>
                                          <p:attrName>ppt_y</p:attrName>
                                        </p:attrNameLst>
                                      </p:cBhvr>
                                      <p:tavLst>
                                        <p:tav tm="0">
                                          <p:val>
                                            <p:strVal val="1+#ppt_h/2"/>
                                          </p:val>
                                        </p:tav>
                                        <p:tav tm="100000">
                                          <p:val>
                                            <p:strVal val="#ppt_y"/>
                                          </p:val>
                                        </p:tav>
                                      </p:tavLst>
                                    </p:anim>
                                  </p:childTnLst>
                                </p:cTn>
                              </p:par>
                            </p:childTnLst>
                          </p:cTn>
                        </p:par>
                        <p:par>
                          <p:cTn id="198" fill="hold">
                            <p:stCondLst>
                              <p:cond delay="18000"/>
                            </p:stCondLst>
                            <p:childTnLst>
                              <p:par>
                                <p:cTn id="199" presetID="18" presetClass="entr" presetSubtype="12" fill="hold" grpId="0" nodeType="afterEffect">
                                  <p:stCondLst>
                                    <p:cond delay="0"/>
                                  </p:stCondLst>
                                  <p:childTnLst>
                                    <p:set>
                                      <p:cBhvr>
                                        <p:cTn id="200" dur="1" fill="hold">
                                          <p:stCondLst>
                                            <p:cond delay="0"/>
                                          </p:stCondLst>
                                        </p:cTn>
                                        <p:tgtEl>
                                          <p:spTgt spid="39"/>
                                        </p:tgtEl>
                                        <p:attrNameLst>
                                          <p:attrName>style.visibility</p:attrName>
                                        </p:attrNameLst>
                                      </p:cBhvr>
                                      <p:to>
                                        <p:strVal val="visible"/>
                                      </p:to>
                                    </p:set>
                                    <p:animEffect transition="in" filter="strips(downLeft)">
                                      <p:cBhvr>
                                        <p:cTn id="201" dur="500"/>
                                        <p:tgtEl>
                                          <p:spTgt spid="39"/>
                                        </p:tgtEl>
                                      </p:cBhvr>
                                    </p:animEffect>
                                  </p:childTnLst>
                                </p:cTn>
                              </p:par>
                            </p:childTnLst>
                          </p:cTn>
                        </p:par>
                        <p:par>
                          <p:cTn id="202" fill="hold">
                            <p:stCondLst>
                              <p:cond delay="18500"/>
                            </p:stCondLst>
                            <p:childTnLst>
                              <p:par>
                                <p:cTn id="203" presetID="18" presetClass="entr" presetSubtype="12" fill="hold" grpId="0" nodeType="afterEffect">
                                  <p:stCondLst>
                                    <p:cond delay="0"/>
                                  </p:stCondLst>
                                  <p:childTnLst>
                                    <p:set>
                                      <p:cBhvr>
                                        <p:cTn id="204" dur="1" fill="hold">
                                          <p:stCondLst>
                                            <p:cond delay="0"/>
                                          </p:stCondLst>
                                        </p:cTn>
                                        <p:tgtEl>
                                          <p:spTgt spid="41"/>
                                        </p:tgtEl>
                                        <p:attrNameLst>
                                          <p:attrName>style.visibility</p:attrName>
                                        </p:attrNameLst>
                                      </p:cBhvr>
                                      <p:to>
                                        <p:strVal val="visible"/>
                                      </p:to>
                                    </p:set>
                                    <p:animEffect transition="in" filter="strips(downLeft)">
                                      <p:cBhvr>
                                        <p:cTn id="205" dur="500"/>
                                        <p:tgtEl>
                                          <p:spTgt spid="41"/>
                                        </p:tgtEl>
                                      </p:cBhvr>
                                    </p:animEffect>
                                  </p:childTnLst>
                                </p:cTn>
                              </p:par>
                            </p:childTnLst>
                          </p:cTn>
                        </p:par>
                        <p:par>
                          <p:cTn id="206" fill="hold">
                            <p:stCondLst>
                              <p:cond delay="19000"/>
                            </p:stCondLst>
                            <p:childTnLst>
                              <p:par>
                                <p:cTn id="207" presetID="18" presetClass="entr" presetSubtype="12" fill="hold" grpId="0" nodeType="afterEffect">
                                  <p:stCondLst>
                                    <p:cond delay="0"/>
                                  </p:stCondLst>
                                  <p:childTnLst>
                                    <p:set>
                                      <p:cBhvr>
                                        <p:cTn id="208" dur="1" fill="hold">
                                          <p:stCondLst>
                                            <p:cond delay="0"/>
                                          </p:stCondLst>
                                        </p:cTn>
                                        <p:tgtEl>
                                          <p:spTgt spid="49"/>
                                        </p:tgtEl>
                                        <p:attrNameLst>
                                          <p:attrName>style.visibility</p:attrName>
                                        </p:attrNameLst>
                                      </p:cBhvr>
                                      <p:to>
                                        <p:strVal val="visible"/>
                                      </p:to>
                                    </p:set>
                                    <p:animEffect transition="in" filter="strips(downLeft)">
                                      <p:cBhvr>
                                        <p:cTn id="209" dur="500"/>
                                        <p:tgtEl>
                                          <p:spTgt spid="49"/>
                                        </p:tgtEl>
                                      </p:cBhvr>
                                    </p:animEffect>
                                  </p:childTnLst>
                                </p:cTn>
                              </p:par>
                            </p:childTnLst>
                          </p:cTn>
                        </p:par>
                        <p:par>
                          <p:cTn id="210" fill="hold">
                            <p:stCondLst>
                              <p:cond delay="19500"/>
                            </p:stCondLst>
                            <p:childTnLst>
                              <p:par>
                                <p:cTn id="211" presetID="18" presetClass="entr" presetSubtype="12" fill="hold" grpId="0" nodeType="afterEffect">
                                  <p:stCondLst>
                                    <p:cond delay="0"/>
                                  </p:stCondLst>
                                  <p:childTnLst>
                                    <p:set>
                                      <p:cBhvr>
                                        <p:cTn id="212" dur="1" fill="hold">
                                          <p:stCondLst>
                                            <p:cond delay="0"/>
                                          </p:stCondLst>
                                        </p:cTn>
                                        <p:tgtEl>
                                          <p:spTgt spid="50"/>
                                        </p:tgtEl>
                                        <p:attrNameLst>
                                          <p:attrName>style.visibility</p:attrName>
                                        </p:attrNameLst>
                                      </p:cBhvr>
                                      <p:to>
                                        <p:strVal val="visible"/>
                                      </p:to>
                                    </p:set>
                                    <p:animEffect transition="in" filter="strips(downLeft)">
                                      <p:cBhvr>
                                        <p:cTn id="213" dur="500"/>
                                        <p:tgtEl>
                                          <p:spTgt spid="50"/>
                                        </p:tgtEl>
                                      </p:cBhvr>
                                    </p:animEffect>
                                  </p:childTnLst>
                                </p:cTn>
                              </p:par>
                            </p:childTnLst>
                          </p:cTn>
                        </p:par>
                        <p:par>
                          <p:cTn id="214" fill="hold">
                            <p:stCondLst>
                              <p:cond delay="20000"/>
                            </p:stCondLst>
                            <p:childTnLst>
                              <p:par>
                                <p:cTn id="215" presetID="18" presetClass="entr" presetSubtype="12" fill="hold" grpId="0" nodeType="afterEffect">
                                  <p:stCondLst>
                                    <p:cond delay="0"/>
                                  </p:stCondLst>
                                  <p:childTnLst>
                                    <p:set>
                                      <p:cBhvr>
                                        <p:cTn id="216" dur="1" fill="hold">
                                          <p:stCondLst>
                                            <p:cond delay="0"/>
                                          </p:stCondLst>
                                        </p:cTn>
                                        <p:tgtEl>
                                          <p:spTgt spid="51"/>
                                        </p:tgtEl>
                                        <p:attrNameLst>
                                          <p:attrName>style.visibility</p:attrName>
                                        </p:attrNameLst>
                                      </p:cBhvr>
                                      <p:to>
                                        <p:strVal val="visible"/>
                                      </p:to>
                                    </p:set>
                                    <p:animEffect transition="in" filter="strips(downLeft)">
                                      <p:cBhvr>
                                        <p:cTn id="217" dur="500"/>
                                        <p:tgtEl>
                                          <p:spTgt spid="51"/>
                                        </p:tgtEl>
                                      </p:cBhvr>
                                    </p:animEffect>
                                  </p:childTnLst>
                                </p:cTn>
                              </p:par>
                            </p:childTnLst>
                          </p:cTn>
                        </p:par>
                        <p:par>
                          <p:cTn id="218" fill="hold">
                            <p:stCondLst>
                              <p:cond delay="20500"/>
                            </p:stCondLst>
                            <p:childTnLst>
                              <p:par>
                                <p:cTn id="219" presetID="18" presetClass="entr" presetSubtype="12" fill="hold" grpId="0" nodeType="afterEffect">
                                  <p:stCondLst>
                                    <p:cond delay="0"/>
                                  </p:stCondLst>
                                  <p:childTnLst>
                                    <p:set>
                                      <p:cBhvr>
                                        <p:cTn id="220" dur="1" fill="hold">
                                          <p:stCondLst>
                                            <p:cond delay="0"/>
                                          </p:stCondLst>
                                        </p:cTn>
                                        <p:tgtEl>
                                          <p:spTgt spid="52"/>
                                        </p:tgtEl>
                                        <p:attrNameLst>
                                          <p:attrName>style.visibility</p:attrName>
                                        </p:attrNameLst>
                                      </p:cBhvr>
                                      <p:to>
                                        <p:strVal val="visible"/>
                                      </p:to>
                                    </p:set>
                                    <p:animEffect transition="in" filter="strips(downLeft)">
                                      <p:cBhvr>
                                        <p:cTn id="221" dur="500"/>
                                        <p:tgtEl>
                                          <p:spTgt spid="52"/>
                                        </p:tgtEl>
                                      </p:cBhvr>
                                    </p:animEffect>
                                  </p:childTnLst>
                                </p:cTn>
                              </p:par>
                            </p:childTnLst>
                          </p:cTn>
                        </p:par>
                        <p:par>
                          <p:cTn id="222" fill="hold">
                            <p:stCondLst>
                              <p:cond delay="21000"/>
                            </p:stCondLst>
                            <p:childTnLst>
                              <p:par>
                                <p:cTn id="223" presetID="18" presetClass="entr" presetSubtype="12"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Effect transition="in" filter="strips(downLeft)">
                                      <p:cBhvr>
                                        <p:cTn id="225" dur="500"/>
                                        <p:tgtEl>
                                          <p:spTgt spid="53"/>
                                        </p:tgtEl>
                                      </p:cBhvr>
                                    </p:animEffect>
                                  </p:childTnLst>
                                </p:cTn>
                              </p:par>
                            </p:childTnLst>
                          </p:cTn>
                        </p:par>
                        <p:par>
                          <p:cTn id="226" fill="hold">
                            <p:stCondLst>
                              <p:cond delay="21500"/>
                            </p:stCondLst>
                            <p:childTnLst>
                              <p:par>
                                <p:cTn id="227" presetID="2" presetClass="entr" presetSubtype="4" fill="hold" grpId="0" nodeType="afterEffect">
                                  <p:stCondLst>
                                    <p:cond delay="0"/>
                                  </p:stCondLst>
                                  <p:childTnLst>
                                    <p:set>
                                      <p:cBhvr>
                                        <p:cTn id="228" dur="1" fill="hold">
                                          <p:stCondLst>
                                            <p:cond delay="0"/>
                                          </p:stCondLst>
                                        </p:cTn>
                                        <p:tgtEl>
                                          <p:spTgt spid="5"/>
                                        </p:tgtEl>
                                        <p:attrNameLst>
                                          <p:attrName>style.visibility</p:attrName>
                                        </p:attrNameLst>
                                      </p:cBhvr>
                                      <p:to>
                                        <p:strVal val="visible"/>
                                      </p:to>
                                    </p:set>
                                    <p:anim calcmode="lin" valueType="num">
                                      <p:cBhvr additive="base">
                                        <p:cTn id="229" dur="500" fill="hold"/>
                                        <p:tgtEl>
                                          <p:spTgt spid="5"/>
                                        </p:tgtEl>
                                        <p:attrNameLst>
                                          <p:attrName>ppt_x</p:attrName>
                                        </p:attrNameLst>
                                      </p:cBhvr>
                                      <p:tavLst>
                                        <p:tav tm="0">
                                          <p:val>
                                            <p:strVal val="#ppt_x"/>
                                          </p:val>
                                        </p:tav>
                                        <p:tav tm="100000">
                                          <p:val>
                                            <p:strVal val="#ppt_x"/>
                                          </p:val>
                                        </p:tav>
                                      </p:tavLst>
                                    </p:anim>
                                    <p:anim calcmode="lin" valueType="num">
                                      <p:cBhvr additive="base">
                                        <p:cTn id="230" dur="500" fill="hold"/>
                                        <p:tgtEl>
                                          <p:spTgt spid="5"/>
                                        </p:tgtEl>
                                        <p:attrNameLst>
                                          <p:attrName>ppt_y</p:attrName>
                                        </p:attrNameLst>
                                      </p:cBhvr>
                                      <p:tavLst>
                                        <p:tav tm="0">
                                          <p:val>
                                            <p:strVal val="1+#ppt_h/2"/>
                                          </p:val>
                                        </p:tav>
                                        <p:tav tm="100000">
                                          <p:val>
                                            <p:strVal val="#ppt_y"/>
                                          </p:val>
                                        </p:tav>
                                      </p:tavLst>
                                    </p:anim>
                                  </p:childTnLst>
                                </p:cTn>
                              </p:par>
                            </p:childTnLst>
                          </p:cTn>
                        </p:par>
                        <p:par>
                          <p:cTn id="231" fill="hold">
                            <p:stCondLst>
                              <p:cond delay="22000"/>
                            </p:stCondLst>
                            <p:childTnLst>
                              <p:par>
                                <p:cTn id="232" presetID="2" presetClass="entr" presetSubtype="4" fill="hold" grpId="0" nodeType="afterEffect">
                                  <p:stCondLst>
                                    <p:cond delay="0"/>
                                  </p:stCondLst>
                                  <p:childTnLst>
                                    <p:set>
                                      <p:cBhvr>
                                        <p:cTn id="233" dur="1" fill="hold">
                                          <p:stCondLst>
                                            <p:cond delay="0"/>
                                          </p:stCondLst>
                                        </p:cTn>
                                        <p:tgtEl>
                                          <p:spTgt spid="6"/>
                                        </p:tgtEl>
                                        <p:attrNameLst>
                                          <p:attrName>style.visibility</p:attrName>
                                        </p:attrNameLst>
                                      </p:cBhvr>
                                      <p:to>
                                        <p:strVal val="visible"/>
                                      </p:to>
                                    </p:set>
                                    <p:anim calcmode="lin" valueType="num">
                                      <p:cBhvr additive="base">
                                        <p:cTn id="234" dur="500" fill="hold"/>
                                        <p:tgtEl>
                                          <p:spTgt spid="6"/>
                                        </p:tgtEl>
                                        <p:attrNameLst>
                                          <p:attrName>ppt_x</p:attrName>
                                        </p:attrNameLst>
                                      </p:cBhvr>
                                      <p:tavLst>
                                        <p:tav tm="0">
                                          <p:val>
                                            <p:strVal val="#ppt_x"/>
                                          </p:val>
                                        </p:tav>
                                        <p:tav tm="100000">
                                          <p:val>
                                            <p:strVal val="#ppt_x"/>
                                          </p:val>
                                        </p:tav>
                                      </p:tavLst>
                                    </p:anim>
                                    <p:anim calcmode="lin" valueType="num">
                                      <p:cBhvr additive="base">
                                        <p:cTn id="235" dur="500" fill="hold"/>
                                        <p:tgtEl>
                                          <p:spTgt spid="6"/>
                                        </p:tgtEl>
                                        <p:attrNameLst>
                                          <p:attrName>ppt_y</p:attrName>
                                        </p:attrNameLst>
                                      </p:cBhvr>
                                      <p:tavLst>
                                        <p:tav tm="0">
                                          <p:val>
                                            <p:strVal val="1+#ppt_h/2"/>
                                          </p:val>
                                        </p:tav>
                                        <p:tav tm="100000">
                                          <p:val>
                                            <p:strVal val="#ppt_y"/>
                                          </p:val>
                                        </p:tav>
                                      </p:tavLst>
                                    </p:anim>
                                  </p:childTnLst>
                                </p:cTn>
                              </p:par>
                            </p:childTnLst>
                          </p:cTn>
                        </p:par>
                        <p:par>
                          <p:cTn id="236" fill="hold">
                            <p:stCondLst>
                              <p:cond delay="22500"/>
                            </p:stCondLst>
                            <p:childTnLst>
                              <p:par>
                                <p:cTn id="237" presetID="2" presetClass="entr" presetSubtype="4" fill="hold" grpId="0" nodeType="afterEffect">
                                  <p:stCondLst>
                                    <p:cond delay="0"/>
                                  </p:stCondLst>
                                  <p:childTnLst>
                                    <p:set>
                                      <p:cBhvr>
                                        <p:cTn id="238" dur="1" fill="hold">
                                          <p:stCondLst>
                                            <p:cond delay="0"/>
                                          </p:stCondLst>
                                        </p:cTn>
                                        <p:tgtEl>
                                          <p:spTgt spid="7"/>
                                        </p:tgtEl>
                                        <p:attrNameLst>
                                          <p:attrName>style.visibility</p:attrName>
                                        </p:attrNameLst>
                                      </p:cBhvr>
                                      <p:to>
                                        <p:strVal val="visible"/>
                                      </p:to>
                                    </p:set>
                                    <p:anim calcmode="lin" valueType="num">
                                      <p:cBhvr additive="base">
                                        <p:cTn id="239" dur="500" fill="hold"/>
                                        <p:tgtEl>
                                          <p:spTgt spid="7"/>
                                        </p:tgtEl>
                                        <p:attrNameLst>
                                          <p:attrName>ppt_x</p:attrName>
                                        </p:attrNameLst>
                                      </p:cBhvr>
                                      <p:tavLst>
                                        <p:tav tm="0">
                                          <p:val>
                                            <p:strVal val="#ppt_x"/>
                                          </p:val>
                                        </p:tav>
                                        <p:tav tm="100000">
                                          <p:val>
                                            <p:strVal val="#ppt_x"/>
                                          </p:val>
                                        </p:tav>
                                      </p:tavLst>
                                    </p:anim>
                                    <p:anim calcmode="lin" valueType="num">
                                      <p:cBhvr additive="base">
                                        <p:cTn id="240" dur="500" fill="hold"/>
                                        <p:tgtEl>
                                          <p:spTgt spid="7"/>
                                        </p:tgtEl>
                                        <p:attrNameLst>
                                          <p:attrName>ppt_y</p:attrName>
                                        </p:attrNameLst>
                                      </p:cBhvr>
                                      <p:tavLst>
                                        <p:tav tm="0">
                                          <p:val>
                                            <p:strVal val="1+#ppt_h/2"/>
                                          </p:val>
                                        </p:tav>
                                        <p:tav tm="100000">
                                          <p:val>
                                            <p:strVal val="#ppt_y"/>
                                          </p:val>
                                        </p:tav>
                                      </p:tavLst>
                                    </p:anim>
                                  </p:childTnLst>
                                </p:cTn>
                              </p:par>
                            </p:childTnLst>
                          </p:cTn>
                        </p:par>
                        <p:par>
                          <p:cTn id="241" fill="hold">
                            <p:stCondLst>
                              <p:cond delay="23000"/>
                            </p:stCondLst>
                            <p:childTnLst>
                              <p:par>
                                <p:cTn id="242" presetID="2" presetClass="entr" presetSubtype="4" fill="hold" grpId="0" nodeType="afterEffect">
                                  <p:stCondLst>
                                    <p:cond delay="0"/>
                                  </p:stCondLst>
                                  <p:childTnLst>
                                    <p:set>
                                      <p:cBhvr>
                                        <p:cTn id="243" dur="1" fill="hold">
                                          <p:stCondLst>
                                            <p:cond delay="0"/>
                                          </p:stCondLst>
                                        </p:cTn>
                                        <p:tgtEl>
                                          <p:spTgt spid="8"/>
                                        </p:tgtEl>
                                        <p:attrNameLst>
                                          <p:attrName>style.visibility</p:attrName>
                                        </p:attrNameLst>
                                      </p:cBhvr>
                                      <p:to>
                                        <p:strVal val="visible"/>
                                      </p:to>
                                    </p:set>
                                    <p:anim calcmode="lin" valueType="num">
                                      <p:cBhvr additive="base">
                                        <p:cTn id="244" dur="500" fill="hold"/>
                                        <p:tgtEl>
                                          <p:spTgt spid="8"/>
                                        </p:tgtEl>
                                        <p:attrNameLst>
                                          <p:attrName>ppt_x</p:attrName>
                                        </p:attrNameLst>
                                      </p:cBhvr>
                                      <p:tavLst>
                                        <p:tav tm="0">
                                          <p:val>
                                            <p:strVal val="#ppt_x"/>
                                          </p:val>
                                        </p:tav>
                                        <p:tav tm="100000">
                                          <p:val>
                                            <p:strVal val="#ppt_x"/>
                                          </p:val>
                                        </p:tav>
                                      </p:tavLst>
                                    </p:anim>
                                    <p:anim calcmode="lin" valueType="num">
                                      <p:cBhvr additive="base">
                                        <p:cTn id="245" dur="500" fill="hold"/>
                                        <p:tgtEl>
                                          <p:spTgt spid="8"/>
                                        </p:tgtEl>
                                        <p:attrNameLst>
                                          <p:attrName>ppt_y</p:attrName>
                                        </p:attrNameLst>
                                      </p:cBhvr>
                                      <p:tavLst>
                                        <p:tav tm="0">
                                          <p:val>
                                            <p:strVal val="1+#ppt_h/2"/>
                                          </p:val>
                                        </p:tav>
                                        <p:tav tm="100000">
                                          <p:val>
                                            <p:strVal val="#ppt_y"/>
                                          </p:val>
                                        </p:tav>
                                      </p:tavLst>
                                    </p:anim>
                                  </p:childTnLst>
                                </p:cTn>
                              </p:par>
                            </p:childTnLst>
                          </p:cTn>
                        </p:par>
                        <p:par>
                          <p:cTn id="246" fill="hold">
                            <p:stCondLst>
                              <p:cond delay="23500"/>
                            </p:stCondLst>
                            <p:childTnLst>
                              <p:par>
                                <p:cTn id="247" presetID="2" presetClass="entr" presetSubtype="4" fill="hold" grpId="0" nodeType="afterEffect">
                                  <p:stCondLst>
                                    <p:cond delay="0"/>
                                  </p:stCondLst>
                                  <p:childTnLst>
                                    <p:set>
                                      <p:cBhvr>
                                        <p:cTn id="248" dur="1" fill="hold">
                                          <p:stCondLst>
                                            <p:cond delay="0"/>
                                          </p:stCondLst>
                                        </p:cTn>
                                        <p:tgtEl>
                                          <p:spTgt spid="30"/>
                                        </p:tgtEl>
                                        <p:attrNameLst>
                                          <p:attrName>style.visibility</p:attrName>
                                        </p:attrNameLst>
                                      </p:cBhvr>
                                      <p:to>
                                        <p:strVal val="visible"/>
                                      </p:to>
                                    </p:set>
                                    <p:anim calcmode="lin" valueType="num">
                                      <p:cBhvr additive="base">
                                        <p:cTn id="249" dur="500" fill="hold"/>
                                        <p:tgtEl>
                                          <p:spTgt spid="30"/>
                                        </p:tgtEl>
                                        <p:attrNameLst>
                                          <p:attrName>ppt_x</p:attrName>
                                        </p:attrNameLst>
                                      </p:cBhvr>
                                      <p:tavLst>
                                        <p:tav tm="0">
                                          <p:val>
                                            <p:strVal val="#ppt_x"/>
                                          </p:val>
                                        </p:tav>
                                        <p:tav tm="100000">
                                          <p:val>
                                            <p:strVal val="#ppt_x"/>
                                          </p:val>
                                        </p:tav>
                                      </p:tavLst>
                                    </p:anim>
                                    <p:anim calcmode="lin" valueType="num">
                                      <p:cBhvr additive="base">
                                        <p:cTn id="250" dur="500" fill="hold"/>
                                        <p:tgtEl>
                                          <p:spTgt spid="30"/>
                                        </p:tgtEl>
                                        <p:attrNameLst>
                                          <p:attrName>ppt_y</p:attrName>
                                        </p:attrNameLst>
                                      </p:cBhvr>
                                      <p:tavLst>
                                        <p:tav tm="0">
                                          <p:val>
                                            <p:strVal val="1+#ppt_h/2"/>
                                          </p:val>
                                        </p:tav>
                                        <p:tav tm="100000">
                                          <p:val>
                                            <p:strVal val="#ppt_y"/>
                                          </p:val>
                                        </p:tav>
                                      </p:tavLst>
                                    </p:anim>
                                  </p:childTnLst>
                                </p:cTn>
                              </p:par>
                            </p:childTnLst>
                          </p:cTn>
                        </p:par>
                        <p:par>
                          <p:cTn id="251" fill="hold">
                            <p:stCondLst>
                              <p:cond delay="24000"/>
                            </p:stCondLst>
                            <p:childTnLst>
                              <p:par>
                                <p:cTn id="252" presetID="2" presetClass="entr" presetSubtype="4" fill="hold" grpId="0" nodeType="afterEffect">
                                  <p:stCondLst>
                                    <p:cond delay="0"/>
                                  </p:stCondLst>
                                  <p:childTnLst>
                                    <p:set>
                                      <p:cBhvr>
                                        <p:cTn id="253" dur="1" fill="hold">
                                          <p:stCondLst>
                                            <p:cond delay="0"/>
                                          </p:stCondLst>
                                        </p:cTn>
                                        <p:tgtEl>
                                          <p:spTgt spid="33"/>
                                        </p:tgtEl>
                                        <p:attrNameLst>
                                          <p:attrName>style.visibility</p:attrName>
                                        </p:attrNameLst>
                                      </p:cBhvr>
                                      <p:to>
                                        <p:strVal val="visible"/>
                                      </p:to>
                                    </p:set>
                                    <p:anim calcmode="lin" valueType="num">
                                      <p:cBhvr additive="base">
                                        <p:cTn id="254" dur="500" fill="hold"/>
                                        <p:tgtEl>
                                          <p:spTgt spid="33"/>
                                        </p:tgtEl>
                                        <p:attrNameLst>
                                          <p:attrName>ppt_x</p:attrName>
                                        </p:attrNameLst>
                                      </p:cBhvr>
                                      <p:tavLst>
                                        <p:tav tm="0">
                                          <p:val>
                                            <p:strVal val="#ppt_x"/>
                                          </p:val>
                                        </p:tav>
                                        <p:tav tm="100000">
                                          <p:val>
                                            <p:strVal val="#ppt_x"/>
                                          </p:val>
                                        </p:tav>
                                      </p:tavLst>
                                    </p:anim>
                                    <p:anim calcmode="lin" valueType="num">
                                      <p:cBhvr additive="base">
                                        <p:cTn id="255" dur="500" fill="hold"/>
                                        <p:tgtEl>
                                          <p:spTgt spid="33"/>
                                        </p:tgtEl>
                                        <p:attrNameLst>
                                          <p:attrName>ppt_y</p:attrName>
                                        </p:attrNameLst>
                                      </p:cBhvr>
                                      <p:tavLst>
                                        <p:tav tm="0">
                                          <p:val>
                                            <p:strVal val="1+#ppt_h/2"/>
                                          </p:val>
                                        </p:tav>
                                        <p:tav tm="100000">
                                          <p:val>
                                            <p:strVal val="#ppt_y"/>
                                          </p:val>
                                        </p:tav>
                                      </p:tavLst>
                                    </p:anim>
                                  </p:childTnLst>
                                </p:cTn>
                              </p:par>
                            </p:childTnLst>
                          </p:cTn>
                        </p:par>
                        <p:par>
                          <p:cTn id="256" fill="hold">
                            <p:stCondLst>
                              <p:cond delay="24500"/>
                            </p:stCondLst>
                            <p:childTnLst>
                              <p:par>
                                <p:cTn id="257" presetID="2" presetClass="entr" presetSubtype="4" fill="hold" grpId="0" nodeType="afterEffect">
                                  <p:stCondLst>
                                    <p:cond delay="0"/>
                                  </p:stCondLst>
                                  <p:childTnLst>
                                    <p:set>
                                      <p:cBhvr>
                                        <p:cTn id="258" dur="1" fill="hold">
                                          <p:stCondLst>
                                            <p:cond delay="0"/>
                                          </p:stCondLst>
                                        </p:cTn>
                                        <p:tgtEl>
                                          <p:spTgt spid="37"/>
                                        </p:tgtEl>
                                        <p:attrNameLst>
                                          <p:attrName>style.visibility</p:attrName>
                                        </p:attrNameLst>
                                      </p:cBhvr>
                                      <p:to>
                                        <p:strVal val="visible"/>
                                      </p:to>
                                    </p:set>
                                    <p:anim calcmode="lin" valueType="num">
                                      <p:cBhvr additive="base">
                                        <p:cTn id="259" dur="500" fill="hold"/>
                                        <p:tgtEl>
                                          <p:spTgt spid="37"/>
                                        </p:tgtEl>
                                        <p:attrNameLst>
                                          <p:attrName>ppt_x</p:attrName>
                                        </p:attrNameLst>
                                      </p:cBhvr>
                                      <p:tavLst>
                                        <p:tav tm="0">
                                          <p:val>
                                            <p:strVal val="#ppt_x"/>
                                          </p:val>
                                        </p:tav>
                                        <p:tav tm="100000">
                                          <p:val>
                                            <p:strVal val="#ppt_x"/>
                                          </p:val>
                                        </p:tav>
                                      </p:tavLst>
                                    </p:anim>
                                    <p:anim calcmode="lin" valueType="num">
                                      <p:cBhvr additive="base">
                                        <p:cTn id="260" dur="500" fill="hold"/>
                                        <p:tgtEl>
                                          <p:spTgt spid="37"/>
                                        </p:tgtEl>
                                        <p:attrNameLst>
                                          <p:attrName>ppt_y</p:attrName>
                                        </p:attrNameLst>
                                      </p:cBhvr>
                                      <p:tavLst>
                                        <p:tav tm="0">
                                          <p:val>
                                            <p:strVal val="1+#ppt_h/2"/>
                                          </p:val>
                                        </p:tav>
                                        <p:tav tm="100000">
                                          <p:val>
                                            <p:strVal val="#ppt_y"/>
                                          </p:val>
                                        </p:tav>
                                      </p:tavLst>
                                    </p:anim>
                                  </p:childTnLst>
                                </p:cTn>
                              </p:par>
                            </p:childTnLst>
                          </p:cTn>
                        </p:par>
                        <p:par>
                          <p:cTn id="261" fill="hold">
                            <p:stCondLst>
                              <p:cond delay="25000"/>
                            </p:stCondLst>
                            <p:childTnLst>
                              <p:par>
                                <p:cTn id="262" presetID="22" presetClass="entr" presetSubtype="8" fill="hold" grpId="0" nodeType="afterEffect">
                                  <p:stCondLst>
                                    <p:cond delay="0"/>
                                  </p:stCondLst>
                                  <p:childTnLst>
                                    <p:set>
                                      <p:cBhvr>
                                        <p:cTn id="263" dur="1" fill="hold">
                                          <p:stCondLst>
                                            <p:cond delay="0"/>
                                          </p:stCondLst>
                                        </p:cTn>
                                        <p:tgtEl>
                                          <p:spTgt spid="54"/>
                                        </p:tgtEl>
                                        <p:attrNameLst>
                                          <p:attrName>style.visibility</p:attrName>
                                        </p:attrNameLst>
                                      </p:cBhvr>
                                      <p:to>
                                        <p:strVal val="visible"/>
                                      </p:to>
                                    </p:set>
                                    <p:animEffect transition="in" filter="wipe(left)">
                                      <p:cBhvr>
                                        <p:cTn id="264" dur="500"/>
                                        <p:tgtEl>
                                          <p:spTgt spid="54"/>
                                        </p:tgtEl>
                                      </p:cBhvr>
                                    </p:animEffect>
                                  </p:childTnLst>
                                </p:cTn>
                              </p:par>
                            </p:childTnLst>
                          </p:cTn>
                        </p:par>
                        <p:par>
                          <p:cTn id="265" fill="hold">
                            <p:stCondLst>
                              <p:cond delay="25500"/>
                            </p:stCondLst>
                            <p:childTnLst>
                              <p:par>
                                <p:cTn id="266" presetID="22" presetClass="entr" presetSubtype="8" fill="hold" grpId="0" nodeType="afterEffect">
                                  <p:stCondLst>
                                    <p:cond delay="0"/>
                                  </p:stCondLst>
                                  <p:childTnLst>
                                    <p:set>
                                      <p:cBhvr>
                                        <p:cTn id="267" dur="1" fill="hold">
                                          <p:stCondLst>
                                            <p:cond delay="0"/>
                                          </p:stCondLst>
                                        </p:cTn>
                                        <p:tgtEl>
                                          <p:spTgt spid="55"/>
                                        </p:tgtEl>
                                        <p:attrNameLst>
                                          <p:attrName>style.visibility</p:attrName>
                                        </p:attrNameLst>
                                      </p:cBhvr>
                                      <p:to>
                                        <p:strVal val="visible"/>
                                      </p:to>
                                    </p:set>
                                    <p:animEffect transition="in" filter="wipe(left)">
                                      <p:cBhvr>
                                        <p:cTn id="268" dur="500"/>
                                        <p:tgtEl>
                                          <p:spTgt spid="55"/>
                                        </p:tgtEl>
                                      </p:cBhvr>
                                    </p:animEffect>
                                  </p:childTnLst>
                                </p:cTn>
                              </p:par>
                            </p:childTnLst>
                          </p:cTn>
                        </p:par>
                        <p:par>
                          <p:cTn id="269" fill="hold">
                            <p:stCondLst>
                              <p:cond delay="26000"/>
                            </p:stCondLst>
                            <p:childTnLst>
                              <p:par>
                                <p:cTn id="270" presetID="22" presetClass="entr" presetSubtype="4" fill="hold" grpId="0" nodeType="afterEffect">
                                  <p:stCondLst>
                                    <p:cond delay="0"/>
                                  </p:stCondLst>
                                  <p:childTnLst>
                                    <p:set>
                                      <p:cBhvr>
                                        <p:cTn id="271" dur="1" fill="hold">
                                          <p:stCondLst>
                                            <p:cond delay="0"/>
                                          </p:stCondLst>
                                        </p:cTn>
                                        <p:tgtEl>
                                          <p:spTgt spid="56"/>
                                        </p:tgtEl>
                                        <p:attrNameLst>
                                          <p:attrName>style.visibility</p:attrName>
                                        </p:attrNameLst>
                                      </p:cBhvr>
                                      <p:to>
                                        <p:strVal val="visible"/>
                                      </p:to>
                                    </p:set>
                                    <p:animEffect transition="in" filter="wipe(down)">
                                      <p:cBhvr>
                                        <p:cTn id="272" dur="500"/>
                                        <p:tgtEl>
                                          <p:spTgt spid="56"/>
                                        </p:tgtEl>
                                      </p:cBhvr>
                                    </p:animEffect>
                                  </p:childTnLst>
                                </p:cTn>
                              </p:par>
                            </p:childTnLst>
                          </p:cTn>
                        </p:par>
                        <p:par>
                          <p:cTn id="273" fill="hold">
                            <p:stCondLst>
                              <p:cond delay="26500"/>
                            </p:stCondLst>
                            <p:childTnLst>
                              <p:par>
                                <p:cTn id="274" presetID="20" presetClass="entr" presetSubtype="0" fill="hold" grpId="0" nodeType="afterEffect">
                                  <p:stCondLst>
                                    <p:cond delay="0"/>
                                  </p:stCondLst>
                                  <p:childTnLst>
                                    <p:set>
                                      <p:cBhvr>
                                        <p:cTn id="275" dur="1000" fill="hold">
                                          <p:stCondLst>
                                            <p:cond delay="0"/>
                                          </p:stCondLst>
                                        </p:cTn>
                                        <p:tgtEl>
                                          <p:spTgt spid="57"/>
                                        </p:tgtEl>
                                        <p:attrNameLst>
                                          <p:attrName>style.visibility</p:attrName>
                                        </p:attrNameLst>
                                      </p:cBhvr>
                                      <p:to>
                                        <p:strVal val="visible"/>
                                      </p:to>
                                    </p:set>
                                    <p:animEffect transition="in" filter="wedge">
                                      <p:cBhvr>
                                        <p:cTn id="276" dur="1000"/>
                                        <p:tgtEl>
                                          <p:spTgt spid="57"/>
                                        </p:tgtEl>
                                      </p:cBhvr>
                                    </p:animEffect>
                                  </p:childTnLst>
                                </p:cTn>
                              </p:par>
                            </p:childTnLst>
                          </p:cTn>
                        </p:par>
                        <p:par>
                          <p:cTn id="277" fill="hold">
                            <p:stCondLst>
                              <p:cond delay="27500"/>
                            </p:stCondLst>
                            <p:childTnLst>
                              <p:par>
                                <p:cTn id="278" presetID="22" presetClass="entr" presetSubtype="2" fill="hold" grpId="0" nodeType="afterEffect">
                                  <p:stCondLst>
                                    <p:cond delay="0"/>
                                  </p:stCondLst>
                                  <p:childTnLst>
                                    <p:set>
                                      <p:cBhvr>
                                        <p:cTn id="279" dur="1" fill="hold">
                                          <p:stCondLst>
                                            <p:cond delay="0"/>
                                          </p:stCondLst>
                                        </p:cTn>
                                        <p:tgtEl>
                                          <p:spTgt spid="58"/>
                                        </p:tgtEl>
                                        <p:attrNameLst>
                                          <p:attrName>style.visibility</p:attrName>
                                        </p:attrNameLst>
                                      </p:cBhvr>
                                      <p:to>
                                        <p:strVal val="visible"/>
                                      </p:to>
                                    </p:set>
                                    <p:animEffect transition="in" filter="wipe(right)">
                                      <p:cBhvr>
                                        <p:cTn id="280" dur="500"/>
                                        <p:tgtEl>
                                          <p:spTgt spid="58"/>
                                        </p:tgtEl>
                                      </p:cBhvr>
                                    </p:animEffect>
                                  </p:childTnLst>
                                </p:cTn>
                              </p:par>
                            </p:childTnLst>
                          </p:cTn>
                        </p:par>
                        <p:par>
                          <p:cTn id="281" fill="hold">
                            <p:stCondLst>
                              <p:cond delay="28000"/>
                            </p:stCondLst>
                            <p:childTnLst>
                              <p:par>
                                <p:cTn id="282" presetID="22" presetClass="entr" presetSubtype="2" fill="hold" grpId="0" nodeType="afterEffect">
                                  <p:stCondLst>
                                    <p:cond delay="0"/>
                                  </p:stCondLst>
                                  <p:childTnLst>
                                    <p:set>
                                      <p:cBhvr>
                                        <p:cTn id="283" dur="1" fill="hold">
                                          <p:stCondLst>
                                            <p:cond delay="0"/>
                                          </p:stCondLst>
                                        </p:cTn>
                                        <p:tgtEl>
                                          <p:spTgt spid="59"/>
                                        </p:tgtEl>
                                        <p:attrNameLst>
                                          <p:attrName>style.visibility</p:attrName>
                                        </p:attrNameLst>
                                      </p:cBhvr>
                                      <p:to>
                                        <p:strVal val="visible"/>
                                      </p:to>
                                    </p:set>
                                    <p:animEffect transition="in" filter="wipe(right)">
                                      <p:cBhvr>
                                        <p:cTn id="284" dur="500"/>
                                        <p:tgtEl>
                                          <p:spTgt spid="59"/>
                                        </p:tgtEl>
                                      </p:cBhvr>
                                    </p:animEffect>
                                  </p:childTnLst>
                                </p:cTn>
                              </p:par>
                            </p:childTnLst>
                          </p:cTn>
                        </p:par>
                        <p:par>
                          <p:cTn id="285" fill="hold">
                            <p:stCondLst>
                              <p:cond delay="28500"/>
                            </p:stCondLst>
                            <p:childTnLst>
                              <p:par>
                                <p:cTn id="286" presetID="22" presetClass="entr" presetSubtype="2" fill="hold" grpId="0" nodeType="afterEffect">
                                  <p:stCondLst>
                                    <p:cond delay="0"/>
                                  </p:stCondLst>
                                  <p:childTnLst>
                                    <p:set>
                                      <p:cBhvr>
                                        <p:cTn id="287" dur="1" fill="hold">
                                          <p:stCondLst>
                                            <p:cond delay="0"/>
                                          </p:stCondLst>
                                        </p:cTn>
                                        <p:tgtEl>
                                          <p:spTgt spid="60"/>
                                        </p:tgtEl>
                                        <p:attrNameLst>
                                          <p:attrName>style.visibility</p:attrName>
                                        </p:attrNameLst>
                                      </p:cBhvr>
                                      <p:to>
                                        <p:strVal val="visible"/>
                                      </p:to>
                                    </p:set>
                                    <p:animEffect transition="in" filter="wipe(right)">
                                      <p:cBhvr>
                                        <p:cTn id="288" dur="500"/>
                                        <p:tgtEl>
                                          <p:spTgt spid="60"/>
                                        </p:tgtEl>
                                      </p:cBhvr>
                                    </p:animEffect>
                                  </p:childTnLst>
                                </p:cTn>
                              </p:par>
                            </p:childTnLst>
                          </p:cTn>
                        </p:par>
                        <p:par>
                          <p:cTn id="289" fill="hold">
                            <p:stCondLst>
                              <p:cond delay="29000"/>
                            </p:stCondLst>
                            <p:childTnLst>
                              <p:par>
                                <p:cTn id="290" presetID="20" presetClass="entr" presetSubtype="0" fill="hold" grpId="0" nodeType="afterEffect">
                                  <p:stCondLst>
                                    <p:cond delay="0"/>
                                  </p:stCondLst>
                                  <p:childTnLst>
                                    <p:set>
                                      <p:cBhvr>
                                        <p:cTn id="291" dur="1000" fill="hold">
                                          <p:stCondLst>
                                            <p:cond delay="0"/>
                                          </p:stCondLst>
                                        </p:cTn>
                                        <p:tgtEl>
                                          <p:spTgt spid="61"/>
                                        </p:tgtEl>
                                        <p:attrNameLst>
                                          <p:attrName>style.visibility</p:attrName>
                                        </p:attrNameLst>
                                      </p:cBhvr>
                                      <p:to>
                                        <p:strVal val="visible"/>
                                      </p:to>
                                    </p:set>
                                    <p:animEffect transition="in" filter="wedge">
                                      <p:cBhvr>
                                        <p:cTn id="292" dur="1000"/>
                                        <p:tgtEl>
                                          <p:spTgt spid="61"/>
                                        </p:tgtEl>
                                      </p:cBhvr>
                                    </p:animEffect>
                                  </p:childTnLst>
                                </p:cTn>
                              </p:par>
                            </p:childTnLst>
                          </p:cTn>
                        </p:par>
                        <p:par>
                          <p:cTn id="293" fill="hold">
                            <p:stCondLst>
                              <p:cond delay="30000"/>
                            </p:stCondLst>
                            <p:childTnLst>
                              <p:par>
                                <p:cTn id="294" presetID="22" presetClass="entr" presetSubtype="8" fill="hold" grpId="0" nodeType="afterEffect">
                                  <p:stCondLst>
                                    <p:cond delay="0"/>
                                  </p:stCondLst>
                                  <p:childTnLst>
                                    <p:set>
                                      <p:cBhvr>
                                        <p:cTn id="295" dur="1" fill="hold">
                                          <p:stCondLst>
                                            <p:cond delay="0"/>
                                          </p:stCondLst>
                                        </p:cTn>
                                        <p:tgtEl>
                                          <p:spTgt spid="62"/>
                                        </p:tgtEl>
                                        <p:attrNameLst>
                                          <p:attrName>style.visibility</p:attrName>
                                        </p:attrNameLst>
                                      </p:cBhvr>
                                      <p:to>
                                        <p:strVal val="visible"/>
                                      </p:to>
                                    </p:set>
                                    <p:animEffect transition="in" filter="wipe(left)">
                                      <p:cBhvr>
                                        <p:cTn id="29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P spid="27" grpId="1"/>
      <p:bldP spid="28" grpId="1"/>
      <p:bldP spid="38" grpId="1" animBg="1"/>
      <p:bldP spid="43" grpId="1" animBg="1"/>
      <p:bldP spid="44" grpId="1" animBg="1"/>
      <p:bldP spid="46" grpId="1"/>
      <p:bldP spid="47" grpId="1"/>
      <p:bldP spid="48" grpId="1"/>
      <p:bldP spid="18" grpId="0"/>
      <p:bldP spid="19" grpId="0"/>
      <p:bldP spid="20" grpId="0"/>
      <p:bldP spid="21" grpId="0"/>
      <p:bldP spid="22" grpId="0"/>
      <p:bldP spid="23" grpId="0"/>
      <p:bldP spid="24" grpId="0"/>
      <p:bldP spid="25" grpId="0"/>
      <p:bldP spid="34" grpId="0" bldLvl="0" animBg="1"/>
      <p:bldP spid="35" grpId="0" bldLvl="0" animBg="1"/>
      <p:bldP spid="36" grpId="0" bldLvl="0" animBg="1"/>
      <p:bldP spid="40" grpId="0"/>
      <p:bldP spid="29" grpId="0"/>
      <p:bldP spid="26" grpId="2"/>
      <p:bldP spid="27" grpId="2"/>
      <p:bldP spid="28" grpId="2"/>
      <p:bldP spid="38" grpId="2" bldLvl="0" animBg="1"/>
      <p:bldP spid="43" grpId="2" bldLvl="0" animBg="1"/>
      <p:bldP spid="44" grpId="2" bldLvl="0" animBg="1"/>
      <p:bldP spid="46" grpId="2"/>
      <p:bldP spid="47" grpId="2"/>
      <p:bldP spid="48" grpId="2"/>
      <p:bldP spid="39" grpId="0" bldLvl="0" animBg="1"/>
      <p:bldP spid="41" grpId="0" bldLvl="0" animBg="1"/>
      <p:bldP spid="49" grpId="0" bldLvl="0" animBg="1"/>
      <p:bldP spid="50" grpId="0" bldLvl="0" animBg="1"/>
      <p:bldP spid="51" grpId="0" bldLvl="0" animBg="1"/>
      <p:bldP spid="52" grpId="0" bldLvl="0" animBg="1"/>
      <p:bldP spid="53" grpId="0" bldLvl="0" animBg="1"/>
      <p:bldP spid="5" grpId="0"/>
      <p:bldP spid="6" grpId="0"/>
      <p:bldP spid="7" grpId="0"/>
      <p:bldP spid="8" grpId="0"/>
      <p:bldP spid="30" grpId="0"/>
      <p:bldP spid="33" grpId="0"/>
      <p:bldP spid="37" grpId="0"/>
      <p:bldP spid="54" grpId="0"/>
      <p:bldP spid="55" grpId="0" animBg="1"/>
      <p:bldP spid="56" grpId="0"/>
      <p:bldP spid="57" grpId="0" animBg="1"/>
      <p:bldP spid="58" grpId="0"/>
      <p:bldP spid="59" grpId="0" animBg="1"/>
      <p:bldP spid="60" grpId="0"/>
      <p:bldP spid="61" grpId="0" animBg="1"/>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6"/>
          <p:cNvSpPr/>
          <p:nvPr/>
        </p:nvSpPr>
        <p:spPr>
          <a:xfrm rot="16200000">
            <a:off x="8542655" y="3243580"/>
            <a:ext cx="2606040" cy="2606040"/>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圆角 1"/>
          <p:cNvSpPr/>
          <p:nvPr/>
        </p:nvSpPr>
        <p:spPr>
          <a:xfrm rot="18822406">
            <a:off x="328295" y="253365"/>
            <a:ext cx="661035" cy="661035"/>
          </a:xfrm>
          <a:prstGeom prst="roundRect">
            <a:avLst>
              <a:gd name="adj" fmla="val 24086"/>
            </a:avLst>
          </a:prstGeom>
          <a:solidFill>
            <a:srgbClr val="5E9AC3"/>
          </a:solid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9" name="矩形: 圆角 8"/>
          <p:cNvSpPr/>
          <p:nvPr/>
        </p:nvSpPr>
        <p:spPr>
          <a:xfrm rot="17308787">
            <a:off x="6988241" y="-3887071"/>
            <a:ext cx="6179945" cy="6179945"/>
          </a:xfrm>
          <a:prstGeom prst="roundRect">
            <a:avLst>
              <a:gd name="adj" fmla="val 295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副标题 2"/>
          <p:cNvSpPr txBox="1"/>
          <p:nvPr/>
        </p:nvSpPr>
        <p:spPr>
          <a:xfrm>
            <a:off x="5551019" y="5596297"/>
            <a:ext cx="1656185" cy="311460"/>
          </a:xfrm>
          <a:prstGeom prst="rect">
            <a:avLst/>
          </a:prstGeom>
          <a:ln>
            <a:solidFill>
              <a:schemeClr val="bg1"/>
            </a:solidFill>
          </a:ln>
        </p:spPr>
        <p:txBody>
          <a:bodyPr vert="horz" lIns="91440" tIns="45720" rIns="91440" bIns="45720" rtlCol="0">
            <a:normAutofit fontScale="9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prstClr val="white"/>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汇报：张三</a:t>
            </a:r>
            <a:endParaRPr lang="zh-CN" altLang="en-US" sz="1600" dirty="0">
              <a:solidFill>
                <a:prstClr val="white"/>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11" name="Freeform 6"/>
          <p:cNvSpPr/>
          <p:nvPr/>
        </p:nvSpPr>
        <p:spPr bwMode="auto">
          <a:xfrm>
            <a:off x="5769128" y="2348917"/>
            <a:ext cx="653720" cy="4899607"/>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12" name="Freeform 8"/>
          <p:cNvSpPr/>
          <p:nvPr/>
        </p:nvSpPr>
        <p:spPr bwMode="auto">
          <a:xfrm>
            <a:off x="4051855" y="4389755"/>
            <a:ext cx="2695339" cy="2858770"/>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solidFill>
            <a:srgbClr val="5E9AC3"/>
          </a:solidFill>
          <a:ln>
            <a:noFill/>
          </a:ln>
        </p:spPr>
        <p:txBody>
          <a:bodyPr vert="horz" wrap="square" lIns="91440" tIns="45720" rIns="91440" bIns="45720" numCol="1" anchor="t" anchorCtr="0" compatLnSpc="1"/>
          <a:lstStyle/>
          <a:p>
            <a:endParaRPr lang="zh-CN" altLang="en-US" dirty="0">
              <a:solidFill>
                <a:prstClr val="black"/>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13" name="Oval 9"/>
          <p:cNvSpPr>
            <a:spLocks noChangeArrowheads="1"/>
          </p:cNvSpPr>
          <p:nvPr/>
        </p:nvSpPr>
        <p:spPr bwMode="auto">
          <a:xfrm>
            <a:off x="4457371" y="3171454"/>
            <a:ext cx="980581" cy="978067"/>
          </a:xfrm>
          <a:prstGeom prst="ellipse">
            <a:avLst/>
          </a:prstGeom>
          <a:solidFill>
            <a:srgbClr val="5E9AC3"/>
          </a:solidFill>
          <a:ln>
            <a:noFill/>
          </a:ln>
        </p:spPr>
        <p:txBody>
          <a:bodyPr vert="horz" wrap="none" lIns="0" tIns="45720" rIns="0" bIns="45720" numCol="1" anchor="ctr" anchorCtr="0" compatLnSpc="1"/>
          <a:lstStyle/>
          <a:p>
            <a:pPr algn="ctr"/>
            <a:r>
              <a:rPr lang="en-US" altLang="zh-CN" sz="2000" dirty="0">
                <a:solidFill>
                  <a:prstClr val="white"/>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rPr>
              <a:t>2022</a:t>
            </a:r>
            <a:endParaRPr lang="zh-CN" altLang="en-US" sz="2000" dirty="0">
              <a:solidFill>
                <a:prstClr val="white"/>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14" name="Oval 10"/>
          <p:cNvSpPr>
            <a:spLocks noChangeArrowheads="1"/>
          </p:cNvSpPr>
          <p:nvPr/>
        </p:nvSpPr>
        <p:spPr bwMode="auto">
          <a:xfrm>
            <a:off x="6754738" y="3171454"/>
            <a:ext cx="985609" cy="978067"/>
          </a:xfrm>
          <a:prstGeom prst="ellipse">
            <a:avLst/>
          </a:prstGeom>
          <a:solidFill>
            <a:srgbClr val="5E9AC3"/>
          </a:solidFill>
          <a:ln>
            <a:noFill/>
          </a:ln>
        </p:spPr>
        <p:txBody>
          <a:bodyPr vert="horz" wrap="none" lIns="0" tIns="45720" rIns="0" bIns="45720" numCol="1" anchor="ctr" anchorCtr="0" compatLnSpc="1"/>
          <a:lstStyle/>
          <a:p>
            <a:pPr algn="ctr"/>
            <a:r>
              <a:rPr lang="zh-CN" altLang="en-US" sz="2000" dirty="0">
                <a:solidFill>
                  <a:prstClr val="white"/>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原则</a:t>
            </a:r>
            <a:endParaRPr lang="zh-CN" altLang="en-US" sz="2000" dirty="0">
              <a:solidFill>
                <a:prstClr val="white"/>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sp>
        <p:nvSpPr>
          <p:cNvPr id="17" name="Freeform 7"/>
          <p:cNvSpPr/>
          <p:nvPr/>
        </p:nvSpPr>
        <p:spPr bwMode="auto">
          <a:xfrm>
            <a:off x="5446079" y="4389755"/>
            <a:ext cx="2695339" cy="2858770"/>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solidFill>
            <a:srgbClr val="5E9AC3"/>
          </a:solidFill>
          <a:ln>
            <a:noFill/>
          </a:ln>
        </p:spPr>
        <p:txBody>
          <a:bodyPr vert="horz" wrap="square" lIns="91440" tIns="45720" rIns="91440" bIns="45720" numCol="1" anchor="t" anchorCtr="0" compatLnSpc="1"/>
          <a:lstStyle/>
          <a:p>
            <a:endParaRPr lang="zh-CN" altLang="en-US" dirty="0">
              <a:solidFill>
                <a:prstClr val="black"/>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28" name="TextBox 18"/>
          <p:cNvSpPr txBox="1"/>
          <p:nvPr/>
        </p:nvSpPr>
        <p:spPr>
          <a:xfrm flipH="1">
            <a:off x="8759190" y="3738880"/>
            <a:ext cx="2311400" cy="460375"/>
          </a:xfrm>
          <a:prstGeom prst="rect">
            <a:avLst/>
          </a:prstGeom>
          <a:noFill/>
        </p:spPr>
        <p:txBody>
          <a:bodyPr wrap="none" rtlCol="0">
            <a:spAutoFit/>
          </a:bodyPr>
          <a:lstStyle/>
          <a:p>
            <a:pPr algn="l"/>
            <a:r>
              <a:rPr lang="zh-CN" altLang="en-US" sz="2400" dirty="0">
                <a:solidFill>
                  <a:schemeClr val="bg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应公开、尽公开</a:t>
            </a:r>
            <a:endParaRPr lang="zh-CN" altLang="en-US" sz="2400" dirty="0">
              <a:solidFill>
                <a:schemeClr val="bg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pic>
        <p:nvPicPr>
          <p:cNvPr id="18" name="图片 17" descr="8794de1173ec0928a80fb212cfc2998"/>
          <p:cNvPicPr>
            <a:picLocks noChangeAspect="1"/>
          </p:cNvPicPr>
          <p:nvPr/>
        </p:nvPicPr>
        <p:blipFill>
          <a:blip r:embed="rId1"/>
          <a:stretch>
            <a:fillRect/>
          </a:stretch>
        </p:blipFill>
        <p:spPr>
          <a:xfrm>
            <a:off x="623570" y="1917065"/>
            <a:ext cx="3291205" cy="4662170"/>
          </a:xfrm>
          <a:prstGeom prst="rect">
            <a:avLst/>
          </a:prstGeom>
          <a:effectLst>
            <a:outerShdw blurRad="50800" dist="38100" dir="2700000" algn="tl" rotWithShape="0">
              <a:prstClr val="black">
                <a:alpha val="40000"/>
              </a:prstClr>
            </a:outerShdw>
          </a:effectLst>
        </p:spPr>
      </p:pic>
      <p:sp>
        <p:nvSpPr>
          <p:cNvPr id="19" name="TextBox 18"/>
          <p:cNvSpPr txBox="1"/>
          <p:nvPr/>
        </p:nvSpPr>
        <p:spPr>
          <a:xfrm flipH="1">
            <a:off x="8837295" y="4310380"/>
            <a:ext cx="2011680" cy="1198880"/>
          </a:xfrm>
          <a:prstGeom prst="rect">
            <a:avLst/>
          </a:prstGeom>
          <a:noFill/>
        </p:spPr>
        <p:txBody>
          <a:bodyPr wrap="none" rtlCol="0">
            <a:spAutoFit/>
          </a:bodyPr>
          <a:p>
            <a:pPr algn="l"/>
            <a:r>
              <a:rPr lang="zh-CN" altLang="en-US" sz="2400" dirty="0">
                <a:solidFill>
                  <a:schemeClr val="bg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谁公开谁审查</a:t>
            </a:r>
            <a:endParaRPr lang="zh-CN" altLang="en-US" sz="2400" dirty="0">
              <a:solidFill>
                <a:schemeClr val="bg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a:p>
            <a:pPr algn="l"/>
            <a:r>
              <a:rPr lang="zh-CN" altLang="en-US" sz="2400" dirty="0">
                <a:solidFill>
                  <a:schemeClr val="bg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谁审查谁负责</a:t>
            </a:r>
            <a:endParaRPr lang="zh-CN" altLang="en-US" sz="2400" dirty="0">
              <a:solidFill>
                <a:schemeClr val="bg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a:p>
            <a:pPr algn="l"/>
            <a:r>
              <a:rPr lang="zh-CN" altLang="en-US" sz="2400" dirty="0">
                <a:solidFill>
                  <a:schemeClr val="bg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rPr>
              <a:t>先审查后公开</a:t>
            </a:r>
            <a:endParaRPr lang="zh-CN" altLang="en-US" sz="2400" dirty="0">
              <a:solidFill>
                <a:schemeClr val="bg1"/>
              </a:solidFill>
              <a:latin typeface="阿里巴巴普惠体 R" panose="00020600040101010101" charset="-122"/>
              <a:ea typeface="阿里巴巴普惠体 R" panose="00020600040101010101" charset="-122"/>
              <a:cs typeface="阿里巴巴普惠体" panose="00020600040101010101" pitchFamily="18" charset="-122"/>
              <a:sym typeface="等线" panose="02010600030101010101" pitchFamily="2" charset="-122"/>
            </a:endParaRPr>
          </a:p>
        </p:txBody>
      </p:sp>
      <p:sp>
        <p:nvSpPr>
          <p:cNvPr id="42" name="文本框 41"/>
          <p:cNvSpPr txBox="1"/>
          <p:nvPr/>
        </p:nvSpPr>
        <p:spPr>
          <a:xfrm>
            <a:off x="1126230" y="404790"/>
            <a:ext cx="6844030" cy="368300"/>
          </a:xfrm>
          <a:prstGeom prst="rect">
            <a:avLst/>
          </a:prstGeom>
          <a:noFill/>
        </p:spPr>
        <p:txBody>
          <a:bodyPr wrap="square" rtlCol="0">
            <a:spAutoFit/>
          </a:bodyPr>
          <a:p>
            <a:pPr algn="l"/>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rPr>
              <a:t>完善信息公开制度，加强公开流程管理</a:t>
            </a:r>
            <a:endPar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23" name="圆角矩形 22"/>
          <p:cNvSpPr/>
          <p:nvPr/>
        </p:nvSpPr>
        <p:spPr>
          <a:xfrm>
            <a:off x="3296920" y="972820"/>
            <a:ext cx="6029325" cy="1186815"/>
          </a:xfrm>
          <a:prstGeom prst="roundRect">
            <a:avLst/>
          </a:prstGeom>
          <a:solidFill>
            <a:srgbClr val="5E9AC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p>
            <a:pPr algn="ctr"/>
            <a:endParaRPr lang="zh-CN" altLang="en-US" sz="1335" dirty="0">
              <a:latin typeface="字魂59号-创粗黑" panose="00000500000000000000" pitchFamily="2" charset="-122"/>
              <a:ea typeface="字魂59号-创粗黑" panose="00000500000000000000" pitchFamily="2" charset="-122"/>
            </a:endParaRPr>
          </a:p>
        </p:txBody>
      </p:sp>
      <p:sp>
        <p:nvSpPr>
          <p:cNvPr id="21" name="文本框 20"/>
          <p:cNvSpPr txBox="1"/>
          <p:nvPr/>
        </p:nvSpPr>
        <p:spPr>
          <a:xfrm>
            <a:off x="3355975" y="972820"/>
            <a:ext cx="6052185" cy="119888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a:solidFill>
                  <a:schemeClr val="bg1"/>
                </a:solidFill>
              </a:rPr>
              <a:t>建立信息公开联动机制，严格落实公开属性源头认定，明确公文类信息主动公开、依申请公开、不予公开的适用范围，在文件合法性审查阶段提出公开属性建议，在文件印发时明确标注公文公开属性。</a:t>
            </a:r>
            <a:endParaRPr lang="zh-CN" altLang="en-US">
              <a:solidFill>
                <a:schemeClr val="bg1"/>
              </a:solidFill>
            </a:endParaRPr>
          </a:p>
        </p:txBody>
      </p:sp>
      <p:sp>
        <p:nvSpPr>
          <p:cNvPr id="22" name="圆角矩形 21"/>
          <p:cNvSpPr/>
          <p:nvPr/>
        </p:nvSpPr>
        <p:spPr>
          <a:xfrm>
            <a:off x="3215640" y="908685"/>
            <a:ext cx="6191885" cy="1334770"/>
          </a:xfrm>
          <a:prstGeom prst="roundRect">
            <a:avLst/>
          </a:prstGeom>
          <a:noFill/>
          <a:ln w="19050">
            <a:solidFill>
              <a:srgbClr val="5E9AC3"/>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p>
            <a:pPr algn="ctr"/>
            <a:endParaRPr lang="zh-CN" altLang="en-US" sz="1335" dirty="0">
              <a:latin typeface="字魂59号-创粗黑" panose="00000500000000000000" pitchFamily="2" charset="-122"/>
              <a:ea typeface="字魂59号-创粗黑" panose="00000500000000000000" pitchFamily="2" charset="-122"/>
            </a:endParaRPr>
          </a:p>
        </p:txBody>
      </p:sp>
      <p:sp>
        <p:nvSpPr>
          <p:cNvPr id="30" name="文本框 29"/>
          <p:cNvSpPr txBox="1"/>
          <p:nvPr/>
        </p:nvSpPr>
        <p:spPr>
          <a:xfrm>
            <a:off x="334896" y="322369"/>
            <a:ext cx="647833" cy="521970"/>
          </a:xfrm>
          <a:prstGeom prst="rect">
            <a:avLst/>
          </a:prstGeom>
          <a:noFill/>
          <a:extLst>
            <a:ext uri="{909E8E84-426E-40DD-AFC4-6F175D3DCCD1}">
              <a14:hiddenFill xmlns:a14="http://schemas.microsoft.com/office/drawing/2010/main">
                <a:grpFill/>
              </a14:hiddenFill>
            </a:ext>
          </a:extLst>
        </p:spPr>
        <p:txBody>
          <a:bodyPr wrap="square" rtlCol="0">
            <a:spAutoFit/>
          </a:bodyPr>
          <a:p>
            <a:pPr algn="ctr"/>
            <a:r>
              <a:rPr lang="en-US" altLang="zh-CN"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03</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55000">
        <p:random/>
      </p:transition>
    </mc:Choice>
    <mc:Fallback>
      <p:transition spd="slow" advTm="5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2000" fill="hold">
                                          <p:stCondLst>
                                            <p:cond delay="0"/>
                                          </p:stCondLst>
                                        </p:cTn>
                                        <p:tgtEl>
                                          <p:spTgt spid="10"/>
                                        </p:tgtEl>
                                        <p:attrNameLst>
                                          <p:attrName>style.visibility</p:attrName>
                                        </p:attrNameLst>
                                      </p:cBhvr>
                                      <p:to>
                                        <p:strVal val="visible"/>
                                      </p:to>
                                    </p:set>
                                    <p:animEffect transition="in" filter="wipe(down)">
                                      <p:cBhvr>
                                        <p:cTn id="7" dur="2000"/>
                                        <p:tgtEl>
                                          <p:spTgt spid="10"/>
                                        </p:tgtEl>
                                      </p:cBhvr>
                                    </p:animEffect>
                                  </p:childTnLst>
                                </p:cTn>
                              </p:par>
                            </p:childTnLst>
                          </p:cTn>
                        </p:par>
                        <p:par>
                          <p:cTn id="8" fill="hold">
                            <p:stCondLst>
                              <p:cond delay="2000"/>
                            </p:stCondLst>
                            <p:childTnLst>
                              <p:par>
                                <p:cTn id="9" presetID="2" presetClass="entr" presetSubtype="4" decel="100000" fill="hold" grpId="0" nodeType="afterEffect">
                                  <p:stCondLst>
                                    <p:cond delay="0"/>
                                  </p:stCondLst>
                                  <p:childTnLst>
                                    <p:set>
                                      <p:cBhvr>
                                        <p:cTn id="10" dur="1000"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2" presetClass="entr" presetSubtype="2" fill="hold" grpId="0" nodeType="afterEffect">
                                  <p:stCondLst>
                                    <p:cond delay="0"/>
                                  </p:stCondLst>
                                  <p:childTnLst>
                                    <p:set>
                                      <p:cBhvr>
                                        <p:cTn id="15" dur="1000" fill="hold">
                                          <p:stCondLst>
                                            <p:cond delay="0"/>
                                          </p:stCondLst>
                                        </p:cTn>
                                        <p:tgtEl>
                                          <p:spTgt spid="12"/>
                                        </p:tgtEl>
                                        <p:attrNameLst>
                                          <p:attrName>style.visibility</p:attrName>
                                        </p:attrNameLst>
                                      </p:cBhvr>
                                      <p:to>
                                        <p:strVal val="visible"/>
                                      </p:to>
                                    </p:set>
                                    <p:animEffect transition="in" filter="wipe(right)">
                                      <p:cBhvr>
                                        <p:cTn id="16" dur="1000"/>
                                        <p:tgtEl>
                                          <p:spTgt spid="12"/>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000"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par>
                          <p:cTn id="21" fill="hold">
                            <p:stCondLst>
                              <p:cond delay="5000"/>
                            </p:stCondLst>
                            <p:childTnLst>
                              <p:par>
                                <p:cTn id="22" presetID="45" presetClass="entr" presetSubtype="0" fill="hold" grpId="0" nodeType="afterEffect">
                                  <p:stCondLst>
                                    <p:cond delay="0"/>
                                  </p:stCondLst>
                                  <p:childTnLst>
                                    <p:set>
                                      <p:cBhvr>
                                        <p:cTn id="23" dur="2000"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childTnLst>
                          </p:cTn>
                        </p:par>
                        <p:par>
                          <p:cTn id="27" fill="hold">
                            <p:stCondLst>
                              <p:cond delay="7000"/>
                            </p:stCondLst>
                            <p:childTnLst>
                              <p:par>
                                <p:cTn id="28" presetID="2" presetClass="entr" presetSubtype="4" fill="hold" nodeType="afterEffect">
                                  <p:stCondLst>
                                    <p:cond delay="0"/>
                                  </p:stCondLst>
                                  <p:childTnLst>
                                    <p:set>
                                      <p:cBhvr>
                                        <p:cTn id="29" dur="2000" fill="hold">
                                          <p:stCondLst>
                                            <p:cond delay="0"/>
                                          </p:stCondLst>
                                        </p:cTn>
                                        <p:tgtEl>
                                          <p:spTgt spid="18"/>
                                        </p:tgtEl>
                                        <p:attrNameLst>
                                          <p:attrName>style.visibility</p:attrName>
                                        </p:attrNameLst>
                                      </p:cBhvr>
                                      <p:to>
                                        <p:strVal val="visible"/>
                                      </p:to>
                                    </p:set>
                                    <p:anim calcmode="lin" valueType="num">
                                      <p:cBhvr additive="base">
                                        <p:cTn id="30" dur="2000" fill="hold"/>
                                        <p:tgtEl>
                                          <p:spTgt spid="18"/>
                                        </p:tgtEl>
                                        <p:attrNameLst>
                                          <p:attrName>ppt_x</p:attrName>
                                        </p:attrNameLst>
                                      </p:cBhvr>
                                      <p:tavLst>
                                        <p:tav tm="0">
                                          <p:val>
                                            <p:strVal val="#ppt_x"/>
                                          </p:val>
                                        </p:tav>
                                        <p:tav tm="100000">
                                          <p:val>
                                            <p:strVal val="#ppt_x"/>
                                          </p:val>
                                        </p:tav>
                                      </p:tavLst>
                                    </p:anim>
                                    <p:anim calcmode="lin" valueType="num">
                                      <p:cBhvr additive="base">
                                        <p:cTn id="31" dur="20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9000"/>
                            </p:stCondLst>
                            <p:childTnLst>
                              <p:par>
                                <p:cTn id="33" presetID="45" presetClass="entr" presetSubtype="0" fill="hold" grpId="0" nodeType="afterEffect">
                                  <p:stCondLst>
                                    <p:cond delay="0"/>
                                  </p:stCondLst>
                                  <p:childTnLst>
                                    <p:set>
                                      <p:cBhvr>
                                        <p:cTn id="34" dur="1000"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ppt_w</p:attrName>
                                        </p:attrNameLst>
                                      </p:cBhvr>
                                      <p:tavLst>
                                        <p:tav tm="0" fmla="#ppt_w*sin(2.5*pi*$)">
                                          <p:val>
                                            <p:fltVal val="0"/>
                                          </p:val>
                                        </p:tav>
                                        <p:tav tm="100000">
                                          <p:val>
                                            <p:fltVal val="1"/>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childTnLst>
                                </p:cTn>
                              </p:par>
                            </p:childTnLst>
                          </p:cTn>
                        </p:par>
                        <p:par>
                          <p:cTn id="38" fill="hold">
                            <p:stCondLst>
                              <p:cond delay="10000"/>
                            </p:stCondLst>
                            <p:childTnLst>
                              <p:par>
                                <p:cTn id="39" presetID="2" presetClass="entr" presetSubtype="4" fill="hold" grpId="0" nodeType="afterEffect">
                                  <p:stCondLst>
                                    <p:cond delay="0"/>
                                  </p:stCondLst>
                                  <p:childTnLst>
                                    <p:set>
                                      <p:cBhvr>
                                        <p:cTn id="40" dur="500"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par>
                          <p:cTn id="43" fill="hold">
                            <p:stCondLst>
                              <p:cond delay="10500"/>
                            </p:stCondLst>
                            <p:childTnLst>
                              <p:par>
                                <p:cTn id="44" presetID="10" presetClass="entr" presetSubtype="0" fill="hold" grpId="0" nodeType="afterEffect">
                                  <p:stCondLst>
                                    <p:cond delay="0"/>
                                  </p:stCondLst>
                                  <p:childTnLst>
                                    <p:set>
                                      <p:cBhvr>
                                        <p:cTn id="45" dur="2000" fill="hold">
                                          <p:stCondLst>
                                            <p:cond delay="0"/>
                                          </p:stCondLst>
                                        </p:cTn>
                                        <p:tgtEl>
                                          <p:spTgt spid="22"/>
                                        </p:tgtEl>
                                        <p:attrNameLst>
                                          <p:attrName>style.visibility</p:attrName>
                                        </p:attrNameLst>
                                      </p:cBhvr>
                                      <p:to>
                                        <p:strVal val="visible"/>
                                      </p:to>
                                    </p:set>
                                    <p:animEffect transition="in" filter="fade">
                                      <p:cBhvr>
                                        <p:cTn id="46" dur="2000"/>
                                        <p:tgtEl>
                                          <p:spTgt spid="22"/>
                                        </p:tgtEl>
                                      </p:cBhvr>
                                    </p:animEffect>
                                  </p:childTnLst>
                                </p:cTn>
                              </p:par>
                            </p:childTnLst>
                          </p:cTn>
                        </p:par>
                        <p:par>
                          <p:cTn id="47" fill="hold">
                            <p:stCondLst>
                              <p:cond delay="12500"/>
                            </p:stCondLst>
                            <p:childTnLst>
                              <p:par>
                                <p:cTn id="48" presetID="10" presetClass="entr" presetSubtype="0" fill="hold" grpId="0" nodeType="afterEffect">
                                  <p:stCondLst>
                                    <p:cond delay="0"/>
                                  </p:stCondLst>
                                  <p:childTnLst>
                                    <p:set>
                                      <p:cBhvr>
                                        <p:cTn id="49" dur="1000"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7" grpId="0" bldLvl="0" animBg="1"/>
      <p:bldP spid="20" grpId="0" bldLvl="0" animBg="1"/>
      <p:bldP spid="22" grpId="0" bldLvl="0" animBg="1"/>
      <p:bldP spid="2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0">
            <a:off x="328295" y="253365"/>
            <a:ext cx="661035" cy="661035"/>
            <a:chOff x="328179" y="253469"/>
            <a:chExt cx="661279" cy="661279"/>
          </a:xfrm>
          <a:solidFill>
            <a:srgbClr val="5E9AC3"/>
          </a:solidFill>
        </p:grpSpPr>
        <p:sp>
          <p:nvSpPr>
            <p:cNvPr id="2" name="矩形: 圆角 1"/>
            <p:cNvSpPr/>
            <p:nvPr/>
          </p:nvSpPr>
          <p:spPr>
            <a:xfrm rot="18822406">
              <a:off x="328179" y="253469"/>
              <a:ext cx="661279" cy="661279"/>
            </a:xfrm>
            <a:prstGeom prst="roundRect">
              <a:avLst>
                <a:gd name="adj" fmla="val 24086"/>
              </a:avLst>
            </a:prstGeom>
            <a:grp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3" name="文本框 2"/>
            <p:cNvSpPr txBox="1"/>
            <p:nvPr/>
          </p:nvSpPr>
          <p:spPr>
            <a:xfrm>
              <a:off x="334782" y="322498"/>
              <a:ext cx="648072" cy="522163"/>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altLang="zh-CN"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04</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grpSp>
      <p:sp>
        <p:nvSpPr>
          <p:cNvPr id="10" name="Freeform 6"/>
          <p:cNvSpPr/>
          <p:nvPr/>
        </p:nvSpPr>
        <p:spPr bwMode="auto">
          <a:xfrm>
            <a:off x="480419" y="1960041"/>
            <a:ext cx="1435531" cy="1503652"/>
          </a:xfrm>
          <a:custGeom>
            <a:avLst/>
            <a:gdLst>
              <a:gd name="T0" fmla="*/ 0 w 1247"/>
              <a:gd name="T1" fmla="*/ 0 h 1306"/>
              <a:gd name="T2" fmla="*/ 1247 w 1247"/>
              <a:gd name="T3" fmla="*/ 0 h 1306"/>
              <a:gd name="T4" fmla="*/ 1247 w 1247"/>
              <a:gd name="T5" fmla="*/ 945 h 1306"/>
              <a:gd name="T6" fmla="*/ 623 w 1247"/>
              <a:gd name="T7" fmla="*/ 1306 h 1306"/>
              <a:gd name="T8" fmla="*/ 0 w 1247"/>
              <a:gd name="T9" fmla="*/ 945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5"/>
                </a:lnTo>
                <a:lnTo>
                  <a:pt x="623" y="1306"/>
                </a:lnTo>
                <a:lnTo>
                  <a:pt x="0" y="945"/>
                </a:lnTo>
                <a:lnTo>
                  <a:pt x="0" y="0"/>
                </a:lnTo>
                <a:close/>
              </a:path>
            </a:pathLst>
          </a:custGeom>
          <a:solidFill>
            <a:srgbClr val="5E9AC3"/>
          </a:solidFill>
          <a:ln>
            <a:noFill/>
          </a:ln>
        </p:spPr>
        <p:txBody>
          <a:bodyPr vert="horz" wrap="square" lIns="91431" tIns="287968" rIns="91431" bIns="45715" numCol="1" anchor="t" anchorCtr="0" compatLnSpc="1"/>
          <a:lstStyle/>
          <a:p>
            <a:pPr algn="ctr"/>
            <a:r>
              <a:rPr lang="zh-CN" altLang="en-US" dirty="0">
                <a:solidFill>
                  <a:schemeClr val="bg1"/>
                </a:solidFill>
                <a:latin typeface="阿里巴巴普惠体 R" panose="00020600040101010101" charset="-122"/>
                <a:ea typeface="阿里巴巴普惠体 R" panose="00020600040101010101" charset="-122"/>
              </a:rPr>
              <a:t>新闻发布会</a:t>
            </a:r>
            <a:endParaRPr lang="zh-CN" altLang="en-US" dirty="0">
              <a:solidFill>
                <a:schemeClr val="bg1"/>
              </a:solidFill>
              <a:latin typeface="阿里巴巴普惠体 R" panose="00020600040101010101" charset="-122"/>
              <a:ea typeface="阿里巴巴普惠体 R" panose="00020600040101010101" charset="-122"/>
            </a:endParaRPr>
          </a:p>
        </p:txBody>
      </p:sp>
      <p:sp>
        <p:nvSpPr>
          <p:cNvPr id="11" name="Freeform 7"/>
          <p:cNvSpPr/>
          <p:nvPr/>
        </p:nvSpPr>
        <p:spPr bwMode="auto">
          <a:xfrm>
            <a:off x="479149" y="4766884"/>
            <a:ext cx="1435531" cy="1503652"/>
          </a:xfrm>
          <a:custGeom>
            <a:avLst/>
            <a:gdLst>
              <a:gd name="T0" fmla="*/ 0 w 1247"/>
              <a:gd name="T1" fmla="*/ 0 h 1306"/>
              <a:gd name="T2" fmla="*/ 1247 w 1247"/>
              <a:gd name="T3" fmla="*/ 0 h 1306"/>
              <a:gd name="T4" fmla="*/ 1247 w 1247"/>
              <a:gd name="T5" fmla="*/ 947 h 1306"/>
              <a:gd name="T6" fmla="*/ 623 w 1247"/>
              <a:gd name="T7" fmla="*/ 1306 h 1306"/>
              <a:gd name="T8" fmla="*/ 0 w 1247"/>
              <a:gd name="T9" fmla="*/ 947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7"/>
                </a:lnTo>
                <a:lnTo>
                  <a:pt x="623" y="1306"/>
                </a:lnTo>
                <a:lnTo>
                  <a:pt x="0" y="947"/>
                </a:lnTo>
                <a:lnTo>
                  <a:pt x="0" y="0"/>
                </a:lnTo>
                <a:close/>
              </a:path>
            </a:pathLst>
          </a:custGeom>
          <a:solidFill>
            <a:srgbClr val="848597"/>
          </a:solidFill>
          <a:ln>
            <a:noFill/>
          </a:ln>
        </p:spPr>
        <p:txBody>
          <a:bodyPr vert="horz" wrap="square" lIns="91431" tIns="287968" rIns="91431" bIns="45715" numCol="1" anchor="t" anchorCtr="0" compatLnSpc="1"/>
          <a:lstStyle/>
          <a:p>
            <a:pPr algn="ctr"/>
            <a:r>
              <a:rPr lang="zh-CN" altLang="en-US" sz="2000" dirty="0">
                <a:solidFill>
                  <a:schemeClr val="bg1"/>
                </a:solidFill>
                <a:latin typeface="阿里巴巴普惠体 R" panose="00020600040101010101" charset="-122"/>
                <a:ea typeface="阿里巴巴普惠体 R" panose="00020600040101010101" charset="-122"/>
              </a:rPr>
              <a:t>现场照片</a:t>
            </a:r>
            <a:endParaRPr lang="zh-CN" altLang="en-US" sz="2000" dirty="0">
              <a:solidFill>
                <a:schemeClr val="bg1"/>
              </a:solidFill>
              <a:latin typeface="阿里巴巴普惠体 R" panose="00020600040101010101" charset="-122"/>
              <a:ea typeface="阿里巴巴普惠体 R" panose="00020600040101010101" charset="-122"/>
            </a:endParaRPr>
          </a:p>
        </p:txBody>
      </p:sp>
      <p:sp>
        <p:nvSpPr>
          <p:cNvPr id="12" name="Freeform 12"/>
          <p:cNvSpPr>
            <a:spLocks noEditPoints="1"/>
          </p:cNvSpPr>
          <p:nvPr/>
        </p:nvSpPr>
        <p:spPr bwMode="auto">
          <a:xfrm>
            <a:off x="954205" y="5439753"/>
            <a:ext cx="485419" cy="484759"/>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13" name="Freeform 13"/>
          <p:cNvSpPr>
            <a:spLocks noEditPoints="1"/>
          </p:cNvSpPr>
          <p:nvPr/>
        </p:nvSpPr>
        <p:spPr bwMode="auto">
          <a:xfrm>
            <a:off x="963773" y="2636914"/>
            <a:ext cx="468823" cy="468887"/>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14" name="Line 6"/>
          <p:cNvSpPr>
            <a:spLocks noChangeShapeType="1"/>
          </p:cNvSpPr>
          <p:nvPr/>
        </p:nvSpPr>
        <p:spPr bwMode="auto">
          <a:xfrm>
            <a:off x="7014781" y="2276488"/>
            <a:ext cx="4683320"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15" name="Line 7"/>
          <p:cNvSpPr>
            <a:spLocks noChangeShapeType="1"/>
          </p:cNvSpPr>
          <p:nvPr/>
        </p:nvSpPr>
        <p:spPr bwMode="auto">
          <a:xfrm>
            <a:off x="7014781" y="2723330"/>
            <a:ext cx="4683320"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16" name="Line 8"/>
          <p:cNvSpPr>
            <a:spLocks noChangeShapeType="1"/>
          </p:cNvSpPr>
          <p:nvPr/>
        </p:nvSpPr>
        <p:spPr bwMode="auto">
          <a:xfrm>
            <a:off x="7014781" y="3159657"/>
            <a:ext cx="4683320"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17" name="Line 9"/>
          <p:cNvSpPr>
            <a:spLocks noChangeShapeType="1"/>
          </p:cNvSpPr>
          <p:nvPr/>
        </p:nvSpPr>
        <p:spPr bwMode="auto">
          <a:xfrm>
            <a:off x="7014781" y="3606500"/>
            <a:ext cx="4683320"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18" name="Line 10"/>
          <p:cNvSpPr>
            <a:spLocks noChangeShapeType="1"/>
          </p:cNvSpPr>
          <p:nvPr/>
        </p:nvSpPr>
        <p:spPr bwMode="auto">
          <a:xfrm>
            <a:off x="7014781" y="4053340"/>
            <a:ext cx="4683320"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19" name="Line 11"/>
          <p:cNvSpPr>
            <a:spLocks noChangeShapeType="1"/>
          </p:cNvSpPr>
          <p:nvPr/>
        </p:nvSpPr>
        <p:spPr bwMode="auto">
          <a:xfrm>
            <a:off x="7014781" y="4500182"/>
            <a:ext cx="4683320"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20" name="Line 12"/>
          <p:cNvSpPr>
            <a:spLocks noChangeShapeType="1"/>
          </p:cNvSpPr>
          <p:nvPr/>
        </p:nvSpPr>
        <p:spPr bwMode="auto">
          <a:xfrm>
            <a:off x="7014781" y="4936510"/>
            <a:ext cx="4683320"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21" name="Line 13"/>
          <p:cNvSpPr>
            <a:spLocks noChangeShapeType="1"/>
          </p:cNvSpPr>
          <p:nvPr/>
        </p:nvSpPr>
        <p:spPr bwMode="auto">
          <a:xfrm>
            <a:off x="7014781" y="5383352"/>
            <a:ext cx="4683320"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sz="1335" dirty="0">
              <a:solidFill>
                <a:srgbClr val="262626"/>
              </a:solidFill>
              <a:latin typeface="字魂59号-创粗黑" panose="00000500000000000000" pitchFamily="2" charset="-122"/>
              <a:ea typeface="字魂59号-创粗黑" panose="00000500000000000000" pitchFamily="2" charset="-122"/>
            </a:endParaRPr>
          </a:p>
        </p:txBody>
      </p:sp>
      <p:sp>
        <p:nvSpPr>
          <p:cNvPr id="24" name="Rectangle 19"/>
          <p:cNvSpPr>
            <a:spLocks noChangeArrowheads="1"/>
          </p:cNvSpPr>
          <p:nvPr/>
        </p:nvSpPr>
        <p:spPr bwMode="auto">
          <a:xfrm>
            <a:off x="9967595" y="4627880"/>
            <a:ext cx="1268730" cy="765175"/>
          </a:xfrm>
          <a:prstGeom prst="rect">
            <a:avLst/>
          </a:prstGeom>
          <a:solidFill>
            <a:srgbClr val="848597"/>
          </a:solidFill>
          <a:ln>
            <a:noFill/>
          </a:ln>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25" name="Rectangle 21"/>
          <p:cNvSpPr>
            <a:spLocks noChangeArrowheads="1"/>
          </p:cNvSpPr>
          <p:nvPr/>
        </p:nvSpPr>
        <p:spPr bwMode="auto">
          <a:xfrm>
            <a:off x="7388225" y="3115310"/>
            <a:ext cx="1249045" cy="2268220"/>
          </a:xfrm>
          <a:prstGeom prst="rect">
            <a:avLst/>
          </a:prstGeom>
          <a:solidFill>
            <a:srgbClr val="5E9AC3"/>
          </a:solidFill>
          <a:ln>
            <a:noFill/>
          </a:ln>
        </p:spPr>
        <p:txBody>
          <a:bodyPr vert="horz" wrap="square" lIns="91431" tIns="45715" rIns="91431" bIns="45715" numCol="1" anchor="t" anchorCtr="0" compatLnSpc="1"/>
          <a:lstStyle/>
          <a:p>
            <a:endParaRPr lang="zh-CN" altLang="en-US" sz="1335" dirty="0">
              <a:latin typeface="字魂59号-创粗黑" panose="00000500000000000000" pitchFamily="2" charset="-122"/>
              <a:ea typeface="字魂59号-创粗黑" panose="00000500000000000000" pitchFamily="2" charset="-122"/>
            </a:endParaRPr>
          </a:p>
        </p:txBody>
      </p:sp>
      <p:sp>
        <p:nvSpPr>
          <p:cNvPr id="26" name="TextBox 38"/>
          <p:cNvSpPr txBox="1"/>
          <p:nvPr/>
        </p:nvSpPr>
        <p:spPr>
          <a:xfrm>
            <a:off x="6753796" y="5198685"/>
            <a:ext cx="345581" cy="348864"/>
          </a:xfrm>
          <a:prstGeom prst="rect">
            <a:avLst/>
          </a:prstGeom>
          <a:noFill/>
        </p:spPr>
        <p:txBody>
          <a:bodyPr wrap="none" lIns="121907" tIns="60953" rIns="121907" bIns="60953" rtlCol="0">
            <a:spAutoFit/>
          </a:bodyPr>
          <a:lstStyle/>
          <a:p>
            <a:r>
              <a:rPr lang="en-US" altLang="zh-CN" sz="1465" dirty="0">
                <a:solidFill>
                  <a:schemeClr val="bg1">
                    <a:lumMod val="50000"/>
                  </a:schemeClr>
                </a:solidFill>
                <a:latin typeface="字魂59号-创粗黑" panose="00000500000000000000" pitchFamily="2" charset="-122"/>
                <a:ea typeface="字魂59号-创粗黑" panose="00000500000000000000" pitchFamily="2" charset="-122"/>
              </a:rPr>
              <a:t>0</a:t>
            </a:r>
            <a:endParaRPr lang="zh-CN" altLang="en-US" sz="1465"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27" name="TextBox 39"/>
          <p:cNvSpPr txBox="1"/>
          <p:nvPr/>
        </p:nvSpPr>
        <p:spPr>
          <a:xfrm>
            <a:off x="6519787" y="4754852"/>
            <a:ext cx="615315" cy="346075"/>
          </a:xfrm>
          <a:prstGeom prst="rect">
            <a:avLst/>
          </a:prstGeom>
          <a:noFill/>
        </p:spPr>
        <p:txBody>
          <a:bodyPr wrap="none" lIns="121907" tIns="60953" rIns="121907" bIns="60953" rtlCol="0">
            <a:spAutoFit/>
          </a:bodyPr>
          <a:lstStyle/>
          <a:p>
            <a:r>
              <a:rPr lang="en-US" altLang="zh-CN" sz="1465" dirty="0">
                <a:solidFill>
                  <a:schemeClr val="bg1">
                    <a:lumMod val="50000"/>
                  </a:schemeClr>
                </a:solidFill>
                <a:latin typeface="字魂59号-创粗黑" panose="00000500000000000000" pitchFamily="2" charset="-122"/>
                <a:ea typeface="字魂59号-创粗黑" panose="00000500000000000000" pitchFamily="2" charset="-122"/>
              </a:rPr>
              <a:t>1000</a:t>
            </a:r>
            <a:endParaRPr lang="zh-CN" altLang="en-US" sz="1465"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28" name="TextBox 40"/>
          <p:cNvSpPr txBox="1"/>
          <p:nvPr/>
        </p:nvSpPr>
        <p:spPr>
          <a:xfrm>
            <a:off x="6519787" y="4311013"/>
            <a:ext cx="647065" cy="346075"/>
          </a:xfrm>
          <a:prstGeom prst="rect">
            <a:avLst/>
          </a:prstGeom>
          <a:noFill/>
        </p:spPr>
        <p:txBody>
          <a:bodyPr wrap="none" lIns="121907" tIns="60953" rIns="121907" bIns="60953" rtlCol="0">
            <a:spAutoFit/>
          </a:bodyPr>
          <a:lstStyle/>
          <a:p>
            <a:r>
              <a:rPr lang="en-US" altLang="zh-CN" sz="1465" dirty="0">
                <a:solidFill>
                  <a:schemeClr val="bg1">
                    <a:lumMod val="50000"/>
                  </a:schemeClr>
                </a:solidFill>
                <a:latin typeface="字魂59号-创粗黑" panose="00000500000000000000" pitchFamily="2" charset="-122"/>
                <a:ea typeface="字魂59号-创粗黑" panose="00000500000000000000" pitchFamily="2" charset="-122"/>
              </a:rPr>
              <a:t>2000</a:t>
            </a:r>
            <a:endParaRPr lang="zh-CN" altLang="en-US" sz="1465"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29" name="TextBox 41"/>
          <p:cNvSpPr txBox="1"/>
          <p:nvPr/>
        </p:nvSpPr>
        <p:spPr>
          <a:xfrm>
            <a:off x="6519787" y="3867174"/>
            <a:ext cx="645795" cy="346075"/>
          </a:xfrm>
          <a:prstGeom prst="rect">
            <a:avLst/>
          </a:prstGeom>
          <a:noFill/>
        </p:spPr>
        <p:txBody>
          <a:bodyPr wrap="none" lIns="121907" tIns="60953" rIns="121907" bIns="60953" rtlCol="0">
            <a:spAutoFit/>
          </a:bodyPr>
          <a:lstStyle/>
          <a:p>
            <a:r>
              <a:rPr lang="en-US" altLang="zh-CN" sz="1465" dirty="0">
                <a:solidFill>
                  <a:schemeClr val="bg1">
                    <a:lumMod val="50000"/>
                  </a:schemeClr>
                </a:solidFill>
                <a:latin typeface="字魂59号-创粗黑" panose="00000500000000000000" pitchFamily="2" charset="-122"/>
                <a:ea typeface="字魂59号-创粗黑" panose="00000500000000000000" pitchFamily="2" charset="-122"/>
              </a:rPr>
              <a:t>3000</a:t>
            </a:r>
            <a:endParaRPr lang="zh-CN" altLang="en-US" sz="1465"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30" name="TextBox 42"/>
          <p:cNvSpPr txBox="1"/>
          <p:nvPr/>
        </p:nvSpPr>
        <p:spPr>
          <a:xfrm>
            <a:off x="6519787" y="3423336"/>
            <a:ext cx="647700" cy="346075"/>
          </a:xfrm>
          <a:prstGeom prst="rect">
            <a:avLst/>
          </a:prstGeom>
          <a:noFill/>
        </p:spPr>
        <p:txBody>
          <a:bodyPr wrap="none" lIns="121907" tIns="60953" rIns="121907" bIns="60953" rtlCol="0">
            <a:spAutoFit/>
          </a:bodyPr>
          <a:lstStyle/>
          <a:p>
            <a:r>
              <a:rPr lang="en-US" altLang="zh-CN" sz="1465" dirty="0">
                <a:solidFill>
                  <a:schemeClr val="bg1">
                    <a:lumMod val="50000"/>
                  </a:schemeClr>
                </a:solidFill>
                <a:latin typeface="字魂59号-创粗黑" panose="00000500000000000000" pitchFamily="2" charset="-122"/>
                <a:ea typeface="字魂59号-创粗黑" panose="00000500000000000000" pitchFamily="2" charset="-122"/>
              </a:rPr>
              <a:t>4000</a:t>
            </a:r>
            <a:endParaRPr lang="zh-CN" altLang="en-US" sz="1465"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31" name="TextBox 43"/>
          <p:cNvSpPr txBox="1"/>
          <p:nvPr/>
        </p:nvSpPr>
        <p:spPr>
          <a:xfrm>
            <a:off x="6519787" y="2979500"/>
            <a:ext cx="643255" cy="346075"/>
          </a:xfrm>
          <a:prstGeom prst="rect">
            <a:avLst/>
          </a:prstGeom>
          <a:noFill/>
        </p:spPr>
        <p:txBody>
          <a:bodyPr wrap="none" lIns="121907" tIns="60953" rIns="121907" bIns="60953" rtlCol="0">
            <a:spAutoFit/>
          </a:bodyPr>
          <a:lstStyle/>
          <a:p>
            <a:r>
              <a:rPr lang="en-US" altLang="zh-CN" sz="1465" dirty="0">
                <a:solidFill>
                  <a:schemeClr val="bg1">
                    <a:lumMod val="50000"/>
                  </a:schemeClr>
                </a:solidFill>
                <a:latin typeface="字魂59号-创粗黑" panose="00000500000000000000" pitchFamily="2" charset="-122"/>
                <a:ea typeface="字魂59号-创粗黑" panose="00000500000000000000" pitchFamily="2" charset="-122"/>
              </a:rPr>
              <a:t>5000</a:t>
            </a:r>
            <a:endParaRPr lang="zh-CN" altLang="en-US" sz="1465"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32" name="TextBox 44"/>
          <p:cNvSpPr txBox="1"/>
          <p:nvPr/>
        </p:nvSpPr>
        <p:spPr>
          <a:xfrm>
            <a:off x="6519787" y="2535661"/>
            <a:ext cx="645795" cy="346075"/>
          </a:xfrm>
          <a:prstGeom prst="rect">
            <a:avLst/>
          </a:prstGeom>
          <a:noFill/>
        </p:spPr>
        <p:txBody>
          <a:bodyPr wrap="none" lIns="121907" tIns="60953" rIns="121907" bIns="60953" rtlCol="0">
            <a:spAutoFit/>
          </a:bodyPr>
          <a:lstStyle/>
          <a:p>
            <a:r>
              <a:rPr lang="en-US" altLang="zh-CN" sz="1465" dirty="0">
                <a:solidFill>
                  <a:schemeClr val="bg1">
                    <a:lumMod val="50000"/>
                  </a:schemeClr>
                </a:solidFill>
                <a:latin typeface="字魂59号-创粗黑" panose="00000500000000000000" pitchFamily="2" charset="-122"/>
                <a:ea typeface="字魂59号-创粗黑" panose="00000500000000000000" pitchFamily="2" charset="-122"/>
              </a:rPr>
              <a:t>6000</a:t>
            </a:r>
            <a:endParaRPr lang="zh-CN" altLang="en-US" sz="1465"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33" name="TextBox 45"/>
          <p:cNvSpPr txBox="1"/>
          <p:nvPr/>
        </p:nvSpPr>
        <p:spPr>
          <a:xfrm>
            <a:off x="6519787" y="2091822"/>
            <a:ext cx="644525" cy="346075"/>
          </a:xfrm>
          <a:prstGeom prst="rect">
            <a:avLst/>
          </a:prstGeom>
          <a:noFill/>
        </p:spPr>
        <p:txBody>
          <a:bodyPr wrap="none" lIns="121907" tIns="60953" rIns="121907" bIns="60953" rtlCol="0">
            <a:spAutoFit/>
          </a:bodyPr>
          <a:lstStyle/>
          <a:p>
            <a:r>
              <a:rPr lang="en-US" altLang="zh-CN" sz="1465" dirty="0">
                <a:solidFill>
                  <a:schemeClr val="bg1">
                    <a:lumMod val="50000"/>
                  </a:schemeClr>
                </a:solidFill>
                <a:latin typeface="字魂59号-创粗黑" panose="00000500000000000000" pitchFamily="2" charset="-122"/>
                <a:ea typeface="字魂59号-创粗黑" panose="00000500000000000000" pitchFamily="2" charset="-122"/>
              </a:rPr>
              <a:t>7000</a:t>
            </a:r>
            <a:endParaRPr lang="zh-CN" altLang="en-US" sz="1465" dirty="0">
              <a:solidFill>
                <a:schemeClr val="bg1">
                  <a:lumMod val="50000"/>
                </a:schemeClr>
              </a:solidFill>
              <a:latin typeface="字魂59号-创粗黑" panose="00000500000000000000" pitchFamily="2" charset="-122"/>
              <a:ea typeface="字魂59号-创粗黑" panose="00000500000000000000" pitchFamily="2" charset="-122"/>
            </a:endParaRPr>
          </a:p>
        </p:txBody>
      </p:sp>
      <p:sp>
        <p:nvSpPr>
          <p:cNvPr id="34" name="TextBox 46"/>
          <p:cNvSpPr txBox="1"/>
          <p:nvPr/>
        </p:nvSpPr>
        <p:spPr>
          <a:xfrm>
            <a:off x="7464254" y="5517018"/>
            <a:ext cx="989330" cy="346075"/>
          </a:xfrm>
          <a:prstGeom prst="rect">
            <a:avLst/>
          </a:prstGeom>
          <a:noFill/>
        </p:spPr>
        <p:txBody>
          <a:bodyPr wrap="none" lIns="121907" tIns="60953" rIns="121907" bIns="60953" rtlCol="0">
            <a:spAutoFit/>
          </a:bodyPr>
          <a:lstStyle/>
          <a:p>
            <a:r>
              <a:rPr lang="zh-CN" altLang="en-US" sz="1465" dirty="0">
                <a:solidFill>
                  <a:schemeClr val="bg1">
                    <a:lumMod val="50000"/>
                  </a:schemeClr>
                </a:solidFill>
                <a:latin typeface="阿里巴巴普惠体 R" panose="00020600040101010101" charset="-122"/>
                <a:ea typeface="阿里巴巴普惠体 R" panose="00020600040101010101" charset="-122"/>
              </a:rPr>
              <a:t>市局网站</a:t>
            </a:r>
            <a:endParaRPr lang="zh-CN" altLang="en-US" sz="1465" dirty="0">
              <a:solidFill>
                <a:schemeClr val="bg1">
                  <a:lumMod val="50000"/>
                </a:schemeClr>
              </a:solidFill>
              <a:latin typeface="阿里巴巴普惠体 R" panose="00020600040101010101" charset="-122"/>
              <a:ea typeface="阿里巴巴普惠体 R" panose="00020600040101010101" charset="-122"/>
            </a:endParaRPr>
          </a:p>
        </p:txBody>
      </p:sp>
      <p:sp>
        <p:nvSpPr>
          <p:cNvPr id="42" name="文本框 41"/>
          <p:cNvSpPr txBox="1"/>
          <p:nvPr/>
        </p:nvSpPr>
        <p:spPr>
          <a:xfrm>
            <a:off x="1126230" y="404790"/>
            <a:ext cx="6844030" cy="368300"/>
          </a:xfrm>
          <a:prstGeom prst="rect">
            <a:avLst/>
          </a:prstGeom>
          <a:noFill/>
        </p:spPr>
        <p:txBody>
          <a:bodyPr wrap="square" rtlCol="0">
            <a:spAutoFit/>
          </a:bodyPr>
          <a:p>
            <a:pPr algn="l"/>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rPr>
              <a:t>扩宽信息公开渠道，高效利用公开平台</a:t>
            </a:r>
            <a:endPar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pic>
        <p:nvPicPr>
          <p:cNvPr id="43" name="1月30日">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1969770" y="1517015"/>
            <a:ext cx="4176395" cy="2350135"/>
          </a:xfrm>
          <a:prstGeom prst="rect">
            <a:avLst/>
          </a:prstGeom>
        </p:spPr>
      </p:pic>
      <p:sp>
        <p:nvSpPr>
          <p:cNvPr id="44" name="TextBox 46"/>
          <p:cNvSpPr txBox="1"/>
          <p:nvPr/>
        </p:nvSpPr>
        <p:spPr>
          <a:xfrm>
            <a:off x="9768669" y="5517018"/>
            <a:ext cx="1549400" cy="346075"/>
          </a:xfrm>
          <a:prstGeom prst="rect">
            <a:avLst/>
          </a:prstGeom>
          <a:noFill/>
        </p:spPr>
        <p:txBody>
          <a:bodyPr wrap="none" lIns="121907" tIns="60953" rIns="121907" bIns="60953" rtlCol="0">
            <a:spAutoFit/>
          </a:bodyPr>
          <a:p>
            <a:pPr algn="l"/>
            <a:r>
              <a:rPr lang="zh-CN" altLang="en-US" sz="1465" dirty="0">
                <a:solidFill>
                  <a:schemeClr val="bg1">
                    <a:lumMod val="50000"/>
                  </a:schemeClr>
                </a:solidFill>
                <a:latin typeface="阿里巴巴普惠体 R" panose="00020600040101010101" charset="-122"/>
                <a:ea typeface="阿里巴巴普惠体 R" panose="00020600040101010101" charset="-122"/>
              </a:rPr>
              <a:t>政务微信公众号</a:t>
            </a:r>
            <a:endParaRPr lang="zh-CN" altLang="en-US" sz="1465" dirty="0">
              <a:solidFill>
                <a:schemeClr val="bg1">
                  <a:lumMod val="50000"/>
                </a:schemeClr>
              </a:solidFill>
              <a:latin typeface="阿里巴巴普惠体 R" panose="00020600040101010101" charset="-122"/>
              <a:ea typeface="阿里巴巴普惠体 R" panose="00020600040101010101" charset="-122"/>
            </a:endParaRPr>
          </a:p>
        </p:txBody>
      </p:sp>
      <p:sp>
        <p:nvSpPr>
          <p:cNvPr id="45" name="TextBox 46"/>
          <p:cNvSpPr txBox="1"/>
          <p:nvPr/>
        </p:nvSpPr>
        <p:spPr>
          <a:xfrm>
            <a:off x="7536009" y="2768738"/>
            <a:ext cx="858520" cy="346075"/>
          </a:xfrm>
          <a:prstGeom prst="rect">
            <a:avLst/>
          </a:prstGeom>
          <a:noFill/>
        </p:spPr>
        <p:txBody>
          <a:bodyPr wrap="none" lIns="121907" tIns="60953" rIns="121907" bIns="60953" rtlCol="0">
            <a:spAutoFit/>
          </a:bodyPr>
          <a:p>
            <a:r>
              <a:rPr lang="en-US" altLang="zh-CN" sz="1465" dirty="0">
                <a:solidFill>
                  <a:schemeClr val="bg1">
                    <a:lumMod val="50000"/>
                  </a:schemeClr>
                </a:solidFill>
                <a:latin typeface="阿里巴巴普惠体 R" panose="00020600040101010101" charset="-122"/>
                <a:ea typeface="阿里巴巴普惠体 R" panose="00020600040101010101" charset="-122"/>
              </a:rPr>
              <a:t>5091</a:t>
            </a:r>
            <a:r>
              <a:rPr lang="zh-CN" altLang="en-US" sz="1465" dirty="0">
                <a:solidFill>
                  <a:schemeClr val="bg1">
                    <a:lumMod val="50000"/>
                  </a:schemeClr>
                </a:solidFill>
                <a:latin typeface="阿里巴巴普惠体 R" panose="00020600040101010101" charset="-122"/>
                <a:ea typeface="阿里巴巴普惠体 R" panose="00020600040101010101" charset="-122"/>
              </a:rPr>
              <a:t>条</a:t>
            </a:r>
            <a:endParaRPr lang="zh-CN" altLang="en-US" sz="1465" dirty="0">
              <a:solidFill>
                <a:schemeClr val="bg1">
                  <a:lumMod val="50000"/>
                </a:schemeClr>
              </a:solidFill>
              <a:latin typeface="阿里巴巴普惠体 R" panose="00020600040101010101" charset="-122"/>
              <a:ea typeface="阿里巴巴普惠体 R" panose="00020600040101010101" charset="-122"/>
            </a:endParaRPr>
          </a:p>
        </p:txBody>
      </p:sp>
      <p:sp>
        <p:nvSpPr>
          <p:cNvPr id="46" name="TextBox 46"/>
          <p:cNvSpPr txBox="1"/>
          <p:nvPr/>
        </p:nvSpPr>
        <p:spPr>
          <a:xfrm>
            <a:off x="10079184" y="4205108"/>
            <a:ext cx="1045210" cy="346075"/>
          </a:xfrm>
          <a:prstGeom prst="rect">
            <a:avLst/>
          </a:prstGeom>
          <a:noFill/>
        </p:spPr>
        <p:txBody>
          <a:bodyPr wrap="none" lIns="121907" tIns="60953" rIns="121907" bIns="60953" rtlCol="0">
            <a:spAutoFit/>
          </a:bodyPr>
          <a:p>
            <a:r>
              <a:rPr lang="en-US" sz="1465" dirty="0">
                <a:solidFill>
                  <a:schemeClr val="bg1">
                    <a:lumMod val="50000"/>
                  </a:schemeClr>
                </a:solidFill>
                <a:latin typeface="阿里巴巴普惠体 R" panose="00020600040101010101" charset="-122"/>
                <a:ea typeface="阿里巴巴普惠体 R" panose="00020600040101010101" charset="-122"/>
              </a:rPr>
              <a:t>1700</a:t>
            </a:r>
            <a:r>
              <a:rPr lang="zh-CN" altLang="en-US" sz="1465" dirty="0">
                <a:solidFill>
                  <a:schemeClr val="bg1">
                    <a:lumMod val="50000"/>
                  </a:schemeClr>
                </a:solidFill>
                <a:latin typeface="阿里巴巴普惠体 R" panose="00020600040101010101" charset="-122"/>
                <a:ea typeface="阿里巴巴普惠体 R" panose="00020600040101010101" charset="-122"/>
              </a:rPr>
              <a:t>余条</a:t>
            </a:r>
            <a:endParaRPr lang="zh-CN" altLang="en-US" sz="1465" dirty="0">
              <a:solidFill>
                <a:schemeClr val="bg1">
                  <a:lumMod val="50000"/>
                </a:schemeClr>
              </a:solidFill>
              <a:latin typeface="阿里巴巴普惠体 R" panose="00020600040101010101" charset="-122"/>
              <a:ea typeface="阿里巴巴普惠体 R" panose="00020600040101010101" charset="-122"/>
            </a:endParaRPr>
          </a:p>
        </p:txBody>
      </p:sp>
      <p:sp>
        <p:nvSpPr>
          <p:cNvPr id="56" name="TextBox 46"/>
          <p:cNvSpPr txBox="1"/>
          <p:nvPr/>
        </p:nvSpPr>
        <p:spPr>
          <a:xfrm>
            <a:off x="7607764" y="5986918"/>
            <a:ext cx="3336290" cy="489585"/>
          </a:xfrm>
          <a:prstGeom prst="rect">
            <a:avLst/>
          </a:prstGeom>
          <a:noFill/>
        </p:spPr>
        <p:txBody>
          <a:bodyPr wrap="none" lIns="121907" tIns="60953" rIns="121907" bIns="60953" rtlCol="0">
            <a:spAutoFit/>
          </a:bodyPr>
          <a:p>
            <a:pPr algn="l"/>
            <a:r>
              <a:rPr lang="zh-CN" altLang="en-US" sz="2400" dirty="0">
                <a:solidFill>
                  <a:srgbClr val="5E9AC3"/>
                </a:solidFill>
                <a:latin typeface="阿里巴巴普惠体 R" panose="00020600040101010101" charset="-122"/>
                <a:ea typeface="阿里巴巴普惠体 R" panose="00020600040101010101" charset="-122"/>
              </a:rPr>
              <a:t>浏览量达到</a:t>
            </a:r>
            <a:r>
              <a:rPr lang="en-US" altLang="zh-CN" sz="2400" dirty="0">
                <a:solidFill>
                  <a:srgbClr val="5E9AC3"/>
                </a:solidFill>
                <a:latin typeface="阿里巴巴普惠体 R" panose="00020600040101010101" charset="-122"/>
                <a:ea typeface="阿里巴巴普惠体 R" panose="00020600040101010101" charset="-122"/>
              </a:rPr>
              <a:t>54</a:t>
            </a:r>
            <a:r>
              <a:rPr lang="zh-CN" altLang="en-US" sz="2400" dirty="0">
                <a:solidFill>
                  <a:srgbClr val="5E9AC3"/>
                </a:solidFill>
                <a:latin typeface="阿里巴巴普惠体 R" panose="00020600040101010101" charset="-122"/>
                <a:ea typeface="阿里巴巴普惠体 R" panose="00020600040101010101" charset="-122"/>
              </a:rPr>
              <a:t>余万人次</a:t>
            </a:r>
            <a:endParaRPr lang="zh-CN" altLang="en-US" sz="2400" dirty="0">
              <a:solidFill>
                <a:srgbClr val="5E9AC3"/>
              </a:solidFill>
              <a:latin typeface="阿里巴巴普惠体 R" panose="00020600040101010101" charset="-122"/>
              <a:ea typeface="阿里巴巴普惠体 R" panose="00020600040101010101" charset="-122"/>
            </a:endParaRPr>
          </a:p>
        </p:txBody>
      </p:sp>
      <p:pic>
        <p:nvPicPr>
          <p:cNvPr id="57" name="图片 56" descr="微信图片_20230130165138"/>
          <p:cNvPicPr>
            <a:picLocks noChangeAspect="1"/>
          </p:cNvPicPr>
          <p:nvPr/>
        </p:nvPicPr>
        <p:blipFill>
          <a:blip r:embed="rId5"/>
          <a:stretch>
            <a:fillRect/>
          </a:stretch>
        </p:blipFill>
        <p:spPr>
          <a:xfrm>
            <a:off x="1943735" y="4162425"/>
            <a:ext cx="4205605" cy="2364105"/>
          </a:xfrm>
          <a:prstGeom prst="rect">
            <a:avLst/>
          </a:prstGeom>
        </p:spPr>
      </p:pic>
      <p:grpSp>
        <p:nvGrpSpPr>
          <p:cNvPr id="58" name="Group 25"/>
          <p:cNvGrpSpPr/>
          <p:nvPr/>
        </p:nvGrpSpPr>
        <p:grpSpPr>
          <a:xfrm>
            <a:off x="7032477" y="5984641"/>
            <a:ext cx="541949" cy="541949"/>
            <a:chOff x="2005013" y="1077913"/>
            <a:chExt cx="688975" cy="688975"/>
          </a:xfrm>
          <a:solidFill>
            <a:srgbClr val="5E9AC3"/>
          </a:solidFill>
        </p:grpSpPr>
        <p:sp>
          <p:nvSpPr>
            <p:cNvPr id="59"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dirty="0">
                <a:solidFill>
                  <a:prstClr val="black"/>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sp>
          <p:nvSpPr>
            <p:cNvPr id="60"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dirty="0">
                <a:solidFill>
                  <a:prstClr val="black"/>
                </a:solidFill>
                <a:latin typeface="字魂59号-创粗黑" panose="00000500000000000000" pitchFamily="2" charset="-122"/>
                <a:ea typeface="字魂59号-创粗黑" panose="00000500000000000000" pitchFamily="2" charset="-122"/>
                <a:cs typeface="阿里巴巴普惠体" panose="00020600040101010101" pitchFamily="18" charset="-122"/>
                <a:sym typeface="等线" panose="02010600030101010101" pitchFamily="2" charset="-122"/>
              </a:endParaRPr>
            </a:p>
          </p:txBody>
        </p:sp>
      </p:gr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40000">
        <p:random/>
      </p:transition>
    </mc:Choice>
    <mc:Fallback>
      <p:transition spd="slow" advTm="40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2000"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2000" fill="hold">
                                          <p:stCondLst>
                                            <p:cond delay="0"/>
                                          </p:stCondLst>
                                        </p:cTn>
                                        <p:tgtEl>
                                          <p:spTgt spid="42"/>
                                        </p:tgtEl>
                                        <p:attrNameLst>
                                          <p:attrName>style.visibility</p:attrName>
                                        </p:attrNameLst>
                                      </p:cBhvr>
                                      <p:to>
                                        <p:strVal val="visible"/>
                                      </p:to>
                                    </p:set>
                                    <p:anim calcmode="lin" valueType="num">
                                      <p:cBhvr additive="base">
                                        <p:cTn id="12" dur="2000" fill="hold"/>
                                        <p:tgtEl>
                                          <p:spTgt spid="42"/>
                                        </p:tgtEl>
                                        <p:attrNameLst>
                                          <p:attrName>ppt_x</p:attrName>
                                        </p:attrNameLst>
                                      </p:cBhvr>
                                      <p:tavLst>
                                        <p:tav tm="0">
                                          <p:val>
                                            <p:strVal val="#ppt_x"/>
                                          </p:val>
                                        </p:tav>
                                        <p:tav tm="100000">
                                          <p:val>
                                            <p:strVal val="#ppt_x"/>
                                          </p:val>
                                        </p:tav>
                                      </p:tavLst>
                                    </p:anim>
                                    <p:anim calcmode="lin" valueType="num">
                                      <p:cBhvr additive="base">
                                        <p:cTn id="13" dur="20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par>
                          <p:cTn id="18" fill="hold">
                            <p:stCondLst>
                              <p:cond delay="5000"/>
                            </p:stCondLst>
                            <p:childTnLst>
                              <p:par>
                                <p:cTn id="19" presetID="22" presetClass="entr" presetSubtype="4" fill="hold" grpId="0" nodeType="afterEffect">
                                  <p:stCondLst>
                                    <p:cond delay="0"/>
                                  </p:stCondLst>
                                  <p:childTnLst>
                                    <p:set>
                                      <p:cBhvr>
                                        <p:cTn id="20" dur="1000" fill="hold">
                                          <p:stCondLst>
                                            <p:cond delay="0"/>
                                          </p:stCondLst>
                                        </p:cTn>
                                        <p:tgtEl>
                                          <p:spTgt spid="11"/>
                                        </p:tgtEl>
                                        <p:attrNameLst>
                                          <p:attrName>style.visibility</p:attrName>
                                        </p:attrNameLst>
                                      </p:cBhvr>
                                      <p:to>
                                        <p:strVal val="visible"/>
                                      </p:to>
                                    </p:set>
                                    <p:animEffect transition="in" filter="wipe(down)">
                                      <p:cBhvr>
                                        <p:cTn id="21" dur="1000"/>
                                        <p:tgtEl>
                                          <p:spTgt spid="11"/>
                                        </p:tgtEl>
                                      </p:cBhvr>
                                    </p:animEffect>
                                  </p:childTnLst>
                                </p:cTn>
                              </p:par>
                            </p:childTnLst>
                          </p:cTn>
                        </p:par>
                        <p:par>
                          <p:cTn id="22" fill="hold">
                            <p:stCondLst>
                              <p:cond delay="6000"/>
                            </p:stCondLst>
                            <p:childTnLst>
                              <p:par>
                                <p:cTn id="23" presetID="2" presetClass="entr" presetSubtype="4" fill="hold" nodeType="afterEffect">
                                  <p:stCondLst>
                                    <p:cond delay="0"/>
                                  </p:stCondLst>
                                  <p:childTnLst>
                                    <p:set>
                                      <p:cBhvr>
                                        <p:cTn id="24" dur="2000" fill="hold">
                                          <p:stCondLst>
                                            <p:cond delay="0"/>
                                          </p:stCondLst>
                                        </p:cTn>
                                        <p:tgtEl>
                                          <p:spTgt spid="43"/>
                                        </p:tgtEl>
                                        <p:attrNameLst>
                                          <p:attrName>style.visibility</p:attrName>
                                        </p:attrNameLst>
                                      </p:cBhvr>
                                      <p:to>
                                        <p:strVal val="visible"/>
                                      </p:to>
                                    </p:set>
                                    <p:anim calcmode="lin" valueType="num">
                                      <p:cBhvr additive="base">
                                        <p:cTn id="25" dur="2000" fill="hold"/>
                                        <p:tgtEl>
                                          <p:spTgt spid="43"/>
                                        </p:tgtEl>
                                        <p:attrNameLst>
                                          <p:attrName>ppt_x</p:attrName>
                                        </p:attrNameLst>
                                      </p:cBhvr>
                                      <p:tavLst>
                                        <p:tav tm="0">
                                          <p:val>
                                            <p:strVal val="#ppt_x"/>
                                          </p:val>
                                        </p:tav>
                                        <p:tav tm="100000">
                                          <p:val>
                                            <p:strVal val="#ppt_x"/>
                                          </p:val>
                                        </p:tav>
                                      </p:tavLst>
                                    </p:anim>
                                    <p:anim calcmode="lin" valueType="num">
                                      <p:cBhvr additive="base">
                                        <p:cTn id="26" dur="2000" fill="hold"/>
                                        <p:tgtEl>
                                          <p:spTgt spid="43"/>
                                        </p:tgtEl>
                                        <p:attrNameLst>
                                          <p:attrName>ppt_y</p:attrName>
                                        </p:attrNameLst>
                                      </p:cBhvr>
                                      <p:tavLst>
                                        <p:tav tm="0">
                                          <p:val>
                                            <p:strVal val="1+#ppt_h/2"/>
                                          </p:val>
                                        </p:tav>
                                        <p:tav tm="100000">
                                          <p:val>
                                            <p:strVal val="#ppt_y"/>
                                          </p:val>
                                        </p:tav>
                                      </p:tavLst>
                                    </p:anim>
                                  </p:childTnLst>
                                </p:cTn>
                              </p:par>
                            </p:childTnLst>
                          </p:cTn>
                        </p:par>
                        <p:par>
                          <p:cTn id="27" fill="hold">
                            <p:stCondLst>
                              <p:cond delay="8000"/>
                            </p:stCondLst>
                            <p:childTnLst>
                              <p:par>
                                <p:cTn id="28" presetID="8" presetClass="entr" presetSubtype="16"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amond(in)">
                                      <p:cBhvr>
                                        <p:cTn id="30" dur="2000"/>
                                        <p:tgtEl>
                                          <p:spTgt spid="57"/>
                                        </p:tgtEl>
                                      </p:cBhvr>
                                    </p:animEffect>
                                  </p:childTnLst>
                                </p:cTn>
                              </p:par>
                            </p:childTnLst>
                          </p:cTn>
                        </p:par>
                        <p:par>
                          <p:cTn id="31" fill="hold">
                            <p:stCondLst>
                              <p:cond delay="10000"/>
                            </p:stCondLst>
                            <p:childTnLst>
                              <p:par>
                                <p:cTn id="32" presetID="40" presetClass="entr" presetSubtype="0" fill="hold" grpId="0" nodeType="afterEffect">
                                  <p:stCondLst>
                                    <p:cond delay="0"/>
                                  </p:stCondLst>
                                  <p:iterate type="lt">
                                    <p:tmPct val="10000"/>
                                  </p:iterate>
                                  <p:childTnLst>
                                    <p:set>
                                      <p:cBhvr>
                                        <p:cTn id="33" dur="500"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1"/>
                                          </p:val>
                                        </p:tav>
                                        <p:tav tm="100000">
                                          <p:val>
                                            <p:strVal val="#ppt_x"/>
                                          </p:val>
                                        </p:tav>
                                      </p:tavLst>
                                    </p:anim>
                                    <p:anim calcmode="lin" valueType="num">
                                      <p:cBhvr>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10500"/>
                            </p:stCondLst>
                            <p:childTnLst>
                              <p:par>
                                <p:cTn id="38" presetID="40" presetClass="entr" presetSubtype="0" fill="hold" grpId="0" nodeType="afterEffect">
                                  <p:stCondLst>
                                    <p:cond delay="0"/>
                                  </p:stCondLst>
                                  <p:iterate type="lt">
                                    <p:tmPct val="10000"/>
                                  </p:iterate>
                                  <p:childTnLst>
                                    <p:set>
                                      <p:cBhvr>
                                        <p:cTn id="39" dur="500"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1"/>
                                          </p:val>
                                        </p:tav>
                                        <p:tav tm="100000">
                                          <p:val>
                                            <p:strVal val="#ppt_x"/>
                                          </p:val>
                                        </p:tav>
                                      </p:tavLst>
                                    </p:anim>
                                    <p:anim calcmode="lin" valueType="num">
                                      <p:cBhvr>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11149"/>
                            </p:stCondLst>
                            <p:childTnLst>
                              <p:par>
                                <p:cTn id="44" presetID="40" presetClass="entr" presetSubtype="0" fill="hold" grpId="0" nodeType="afterEffect">
                                  <p:stCondLst>
                                    <p:cond delay="0"/>
                                  </p:stCondLst>
                                  <p:iterate type="lt">
                                    <p:tmPct val="10000"/>
                                  </p:iterate>
                                  <p:childTnLst>
                                    <p:set>
                                      <p:cBhvr>
                                        <p:cTn id="45" dur="500"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anim calcmode="lin" valueType="num">
                                      <p:cBhvr>
                                        <p:cTn id="47" dur="500" fill="hold"/>
                                        <p:tgtEl>
                                          <p:spTgt spid="28"/>
                                        </p:tgtEl>
                                        <p:attrNameLst>
                                          <p:attrName>ppt_x</p:attrName>
                                        </p:attrNameLst>
                                      </p:cBhvr>
                                      <p:tavLst>
                                        <p:tav tm="0">
                                          <p:val>
                                            <p:strVal val="#ppt_x-.1"/>
                                          </p:val>
                                        </p:tav>
                                        <p:tav tm="100000">
                                          <p:val>
                                            <p:strVal val="#ppt_x"/>
                                          </p:val>
                                        </p:tav>
                                      </p:tavLst>
                                    </p:anim>
                                    <p:anim calcmode="lin" valueType="num">
                                      <p:cBhvr>
                                        <p:cTn id="48" dur="500" fill="hold"/>
                                        <p:tgtEl>
                                          <p:spTgt spid="28"/>
                                        </p:tgtEl>
                                        <p:attrNameLst>
                                          <p:attrName>ppt_y</p:attrName>
                                        </p:attrNameLst>
                                      </p:cBhvr>
                                      <p:tavLst>
                                        <p:tav tm="0">
                                          <p:val>
                                            <p:strVal val="#ppt_y"/>
                                          </p:val>
                                        </p:tav>
                                        <p:tav tm="100000">
                                          <p:val>
                                            <p:strVal val="#ppt_y"/>
                                          </p:val>
                                        </p:tav>
                                      </p:tavLst>
                                    </p:anim>
                                  </p:childTnLst>
                                </p:cTn>
                              </p:par>
                            </p:childTnLst>
                          </p:cTn>
                        </p:par>
                        <p:par>
                          <p:cTn id="49" fill="hold">
                            <p:stCondLst>
                              <p:cond delay="11800"/>
                            </p:stCondLst>
                            <p:childTnLst>
                              <p:par>
                                <p:cTn id="50" presetID="40" presetClass="entr" presetSubtype="0" fill="hold" grpId="0" nodeType="afterEffect">
                                  <p:stCondLst>
                                    <p:cond delay="0"/>
                                  </p:stCondLst>
                                  <p:iterate type="lt">
                                    <p:tmPct val="10000"/>
                                  </p:iterate>
                                  <p:childTnLst>
                                    <p:set>
                                      <p:cBhvr>
                                        <p:cTn id="51" dur="500"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1"/>
                                          </p:val>
                                        </p:tav>
                                        <p:tav tm="100000">
                                          <p:val>
                                            <p:strVal val="#ppt_x"/>
                                          </p:val>
                                        </p:tav>
                                      </p:tavLst>
                                    </p:anim>
                                    <p:anim calcmode="lin" valueType="num">
                                      <p:cBhvr>
                                        <p:cTn id="54" dur="500" fill="hold"/>
                                        <p:tgtEl>
                                          <p:spTgt spid="29"/>
                                        </p:tgtEl>
                                        <p:attrNameLst>
                                          <p:attrName>ppt_y</p:attrName>
                                        </p:attrNameLst>
                                      </p:cBhvr>
                                      <p:tavLst>
                                        <p:tav tm="0">
                                          <p:val>
                                            <p:strVal val="#ppt_y"/>
                                          </p:val>
                                        </p:tav>
                                        <p:tav tm="100000">
                                          <p:val>
                                            <p:strVal val="#ppt_y"/>
                                          </p:val>
                                        </p:tav>
                                      </p:tavLst>
                                    </p:anim>
                                  </p:childTnLst>
                                </p:cTn>
                              </p:par>
                            </p:childTnLst>
                          </p:cTn>
                        </p:par>
                        <p:par>
                          <p:cTn id="55" fill="hold">
                            <p:stCondLst>
                              <p:cond delay="12449"/>
                            </p:stCondLst>
                            <p:childTnLst>
                              <p:par>
                                <p:cTn id="56" presetID="40" presetClass="entr" presetSubtype="0" fill="hold" grpId="0" nodeType="afterEffect">
                                  <p:stCondLst>
                                    <p:cond delay="0"/>
                                  </p:stCondLst>
                                  <p:iterate type="lt">
                                    <p:tmPct val="10000"/>
                                  </p:iterate>
                                  <p:childTnLst>
                                    <p:set>
                                      <p:cBhvr>
                                        <p:cTn id="57" dur="500"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anim calcmode="lin" valueType="num">
                                      <p:cBhvr>
                                        <p:cTn id="59" dur="500" fill="hold"/>
                                        <p:tgtEl>
                                          <p:spTgt spid="30"/>
                                        </p:tgtEl>
                                        <p:attrNameLst>
                                          <p:attrName>ppt_x</p:attrName>
                                        </p:attrNameLst>
                                      </p:cBhvr>
                                      <p:tavLst>
                                        <p:tav tm="0">
                                          <p:val>
                                            <p:strVal val="#ppt_x-.1"/>
                                          </p:val>
                                        </p:tav>
                                        <p:tav tm="100000">
                                          <p:val>
                                            <p:strVal val="#ppt_x"/>
                                          </p:val>
                                        </p:tav>
                                      </p:tavLst>
                                    </p:anim>
                                    <p:anim calcmode="lin" valueType="num">
                                      <p:cBhvr>
                                        <p:cTn id="60" dur="50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13100"/>
                            </p:stCondLst>
                            <p:childTnLst>
                              <p:par>
                                <p:cTn id="62" presetID="40" presetClass="entr" presetSubtype="0" fill="hold" grpId="0" nodeType="afterEffect">
                                  <p:stCondLst>
                                    <p:cond delay="0"/>
                                  </p:stCondLst>
                                  <p:iterate type="lt">
                                    <p:tmPct val="10000"/>
                                  </p:iterate>
                                  <p:childTnLst>
                                    <p:set>
                                      <p:cBhvr>
                                        <p:cTn id="63" dur="500"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strVal val="#ppt_x-.1"/>
                                          </p:val>
                                        </p:tav>
                                        <p:tav tm="100000">
                                          <p:val>
                                            <p:strVal val="#ppt_x"/>
                                          </p:val>
                                        </p:tav>
                                      </p:tavLst>
                                    </p:anim>
                                    <p:anim calcmode="lin" valueType="num">
                                      <p:cBhvr>
                                        <p:cTn id="66" dur="500" fill="hold"/>
                                        <p:tgtEl>
                                          <p:spTgt spid="31"/>
                                        </p:tgtEl>
                                        <p:attrNameLst>
                                          <p:attrName>ppt_y</p:attrName>
                                        </p:attrNameLst>
                                      </p:cBhvr>
                                      <p:tavLst>
                                        <p:tav tm="0">
                                          <p:val>
                                            <p:strVal val="#ppt_y"/>
                                          </p:val>
                                        </p:tav>
                                        <p:tav tm="100000">
                                          <p:val>
                                            <p:strVal val="#ppt_y"/>
                                          </p:val>
                                        </p:tav>
                                      </p:tavLst>
                                    </p:anim>
                                  </p:childTnLst>
                                </p:cTn>
                              </p:par>
                            </p:childTnLst>
                          </p:cTn>
                        </p:par>
                        <p:par>
                          <p:cTn id="67" fill="hold">
                            <p:stCondLst>
                              <p:cond delay="13750"/>
                            </p:stCondLst>
                            <p:childTnLst>
                              <p:par>
                                <p:cTn id="68" presetID="40" presetClass="entr" presetSubtype="0" fill="hold" grpId="0" nodeType="afterEffect">
                                  <p:stCondLst>
                                    <p:cond delay="0"/>
                                  </p:stCondLst>
                                  <p:iterate type="lt">
                                    <p:tmPct val="10000"/>
                                  </p:iterate>
                                  <p:childTnLst>
                                    <p:set>
                                      <p:cBhvr>
                                        <p:cTn id="69" dur="500"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anim calcmode="lin" valueType="num">
                                      <p:cBhvr>
                                        <p:cTn id="71" dur="500" fill="hold"/>
                                        <p:tgtEl>
                                          <p:spTgt spid="32"/>
                                        </p:tgtEl>
                                        <p:attrNameLst>
                                          <p:attrName>ppt_x</p:attrName>
                                        </p:attrNameLst>
                                      </p:cBhvr>
                                      <p:tavLst>
                                        <p:tav tm="0">
                                          <p:val>
                                            <p:strVal val="#ppt_x-.1"/>
                                          </p:val>
                                        </p:tav>
                                        <p:tav tm="100000">
                                          <p:val>
                                            <p:strVal val="#ppt_x"/>
                                          </p:val>
                                        </p:tav>
                                      </p:tavLst>
                                    </p:anim>
                                    <p:anim calcmode="lin" valueType="num">
                                      <p:cBhvr>
                                        <p:cTn id="72" dur="500" fill="hold"/>
                                        <p:tgtEl>
                                          <p:spTgt spid="32"/>
                                        </p:tgtEl>
                                        <p:attrNameLst>
                                          <p:attrName>ppt_y</p:attrName>
                                        </p:attrNameLst>
                                      </p:cBhvr>
                                      <p:tavLst>
                                        <p:tav tm="0">
                                          <p:val>
                                            <p:strVal val="#ppt_y"/>
                                          </p:val>
                                        </p:tav>
                                        <p:tav tm="100000">
                                          <p:val>
                                            <p:strVal val="#ppt_y"/>
                                          </p:val>
                                        </p:tav>
                                      </p:tavLst>
                                    </p:anim>
                                  </p:childTnLst>
                                </p:cTn>
                              </p:par>
                            </p:childTnLst>
                          </p:cTn>
                        </p:par>
                        <p:par>
                          <p:cTn id="73" fill="hold">
                            <p:stCondLst>
                              <p:cond delay="14399"/>
                            </p:stCondLst>
                            <p:childTnLst>
                              <p:par>
                                <p:cTn id="74" presetID="40" presetClass="entr" presetSubtype="0" fill="hold" grpId="0" nodeType="afterEffect">
                                  <p:stCondLst>
                                    <p:cond delay="0"/>
                                  </p:stCondLst>
                                  <p:iterate type="lt">
                                    <p:tmPct val="10000"/>
                                  </p:iterate>
                                  <p:childTnLst>
                                    <p:set>
                                      <p:cBhvr>
                                        <p:cTn id="75" dur="500"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anim calcmode="lin" valueType="num">
                                      <p:cBhvr>
                                        <p:cTn id="77" dur="500" fill="hold"/>
                                        <p:tgtEl>
                                          <p:spTgt spid="33"/>
                                        </p:tgtEl>
                                        <p:attrNameLst>
                                          <p:attrName>ppt_x</p:attrName>
                                        </p:attrNameLst>
                                      </p:cBhvr>
                                      <p:tavLst>
                                        <p:tav tm="0">
                                          <p:val>
                                            <p:strVal val="#ppt_x-.1"/>
                                          </p:val>
                                        </p:tav>
                                        <p:tav tm="100000">
                                          <p:val>
                                            <p:strVal val="#ppt_x"/>
                                          </p:val>
                                        </p:tav>
                                      </p:tavLst>
                                    </p:anim>
                                    <p:anim calcmode="lin" valueType="num">
                                      <p:cBhvr>
                                        <p:cTn id="78" dur="500" fill="hold"/>
                                        <p:tgtEl>
                                          <p:spTgt spid="33"/>
                                        </p:tgtEl>
                                        <p:attrNameLst>
                                          <p:attrName>ppt_y</p:attrName>
                                        </p:attrNameLst>
                                      </p:cBhvr>
                                      <p:tavLst>
                                        <p:tav tm="0">
                                          <p:val>
                                            <p:strVal val="#ppt_y"/>
                                          </p:val>
                                        </p:tav>
                                        <p:tav tm="100000">
                                          <p:val>
                                            <p:strVal val="#ppt_y"/>
                                          </p:val>
                                        </p:tav>
                                      </p:tavLst>
                                    </p:anim>
                                  </p:childTnLst>
                                </p:cTn>
                              </p:par>
                            </p:childTnLst>
                          </p:cTn>
                        </p:par>
                        <p:par>
                          <p:cTn id="79" fill="hold">
                            <p:stCondLst>
                              <p:cond delay="15050"/>
                            </p:stCondLst>
                            <p:childTnLst>
                              <p:par>
                                <p:cTn id="80" presetID="22" presetClass="entr" presetSubtype="2" fill="hold" nodeType="afterEffect">
                                  <p:stCondLst>
                                    <p:cond delay="0"/>
                                  </p:stCondLst>
                                  <p:childTnLst>
                                    <p:set>
                                      <p:cBhvr>
                                        <p:cTn id="81" dur="500" fill="hold">
                                          <p:stCondLst>
                                            <p:cond delay="0"/>
                                          </p:stCondLst>
                                        </p:cTn>
                                        <p:tgtEl>
                                          <p:spTgt spid="14"/>
                                        </p:tgtEl>
                                        <p:attrNameLst>
                                          <p:attrName>style.visibility</p:attrName>
                                        </p:attrNameLst>
                                      </p:cBhvr>
                                      <p:to>
                                        <p:strVal val="visible"/>
                                      </p:to>
                                    </p:set>
                                    <p:animEffect transition="in" filter="wipe(right)">
                                      <p:cBhvr>
                                        <p:cTn id="82" dur="500"/>
                                        <p:tgtEl>
                                          <p:spTgt spid="14"/>
                                        </p:tgtEl>
                                      </p:cBhvr>
                                    </p:animEffect>
                                  </p:childTnLst>
                                </p:cTn>
                              </p:par>
                            </p:childTnLst>
                          </p:cTn>
                        </p:par>
                        <p:par>
                          <p:cTn id="83" fill="hold">
                            <p:stCondLst>
                              <p:cond delay="15550"/>
                            </p:stCondLst>
                            <p:childTnLst>
                              <p:par>
                                <p:cTn id="84" presetID="22" presetClass="entr" presetSubtype="2" fill="hold" nodeType="afterEffect">
                                  <p:stCondLst>
                                    <p:cond delay="0"/>
                                  </p:stCondLst>
                                  <p:childTnLst>
                                    <p:set>
                                      <p:cBhvr>
                                        <p:cTn id="85" dur="500" fill="hold">
                                          <p:stCondLst>
                                            <p:cond delay="0"/>
                                          </p:stCondLst>
                                        </p:cTn>
                                        <p:tgtEl>
                                          <p:spTgt spid="15"/>
                                        </p:tgtEl>
                                        <p:attrNameLst>
                                          <p:attrName>style.visibility</p:attrName>
                                        </p:attrNameLst>
                                      </p:cBhvr>
                                      <p:to>
                                        <p:strVal val="visible"/>
                                      </p:to>
                                    </p:set>
                                    <p:animEffect transition="in" filter="wipe(right)">
                                      <p:cBhvr>
                                        <p:cTn id="86" dur="500"/>
                                        <p:tgtEl>
                                          <p:spTgt spid="15"/>
                                        </p:tgtEl>
                                      </p:cBhvr>
                                    </p:animEffect>
                                  </p:childTnLst>
                                </p:cTn>
                              </p:par>
                            </p:childTnLst>
                          </p:cTn>
                        </p:par>
                        <p:par>
                          <p:cTn id="87" fill="hold">
                            <p:stCondLst>
                              <p:cond delay="16050"/>
                            </p:stCondLst>
                            <p:childTnLst>
                              <p:par>
                                <p:cTn id="88" presetID="22" presetClass="entr" presetSubtype="2" fill="hold" nodeType="afterEffect">
                                  <p:stCondLst>
                                    <p:cond delay="0"/>
                                  </p:stCondLst>
                                  <p:childTnLst>
                                    <p:set>
                                      <p:cBhvr>
                                        <p:cTn id="89" dur="500" fill="hold">
                                          <p:stCondLst>
                                            <p:cond delay="0"/>
                                          </p:stCondLst>
                                        </p:cTn>
                                        <p:tgtEl>
                                          <p:spTgt spid="16"/>
                                        </p:tgtEl>
                                        <p:attrNameLst>
                                          <p:attrName>style.visibility</p:attrName>
                                        </p:attrNameLst>
                                      </p:cBhvr>
                                      <p:to>
                                        <p:strVal val="visible"/>
                                      </p:to>
                                    </p:set>
                                    <p:animEffect transition="in" filter="wipe(right)">
                                      <p:cBhvr>
                                        <p:cTn id="90" dur="500"/>
                                        <p:tgtEl>
                                          <p:spTgt spid="16"/>
                                        </p:tgtEl>
                                      </p:cBhvr>
                                    </p:animEffect>
                                  </p:childTnLst>
                                </p:cTn>
                              </p:par>
                            </p:childTnLst>
                          </p:cTn>
                        </p:par>
                        <p:par>
                          <p:cTn id="91" fill="hold">
                            <p:stCondLst>
                              <p:cond delay="16550"/>
                            </p:stCondLst>
                            <p:childTnLst>
                              <p:par>
                                <p:cTn id="92" presetID="22" presetClass="entr" presetSubtype="2" fill="hold" nodeType="afterEffect">
                                  <p:stCondLst>
                                    <p:cond delay="0"/>
                                  </p:stCondLst>
                                  <p:childTnLst>
                                    <p:set>
                                      <p:cBhvr>
                                        <p:cTn id="93" dur="500" fill="hold">
                                          <p:stCondLst>
                                            <p:cond delay="0"/>
                                          </p:stCondLst>
                                        </p:cTn>
                                        <p:tgtEl>
                                          <p:spTgt spid="17"/>
                                        </p:tgtEl>
                                        <p:attrNameLst>
                                          <p:attrName>style.visibility</p:attrName>
                                        </p:attrNameLst>
                                      </p:cBhvr>
                                      <p:to>
                                        <p:strVal val="visible"/>
                                      </p:to>
                                    </p:set>
                                    <p:animEffect transition="in" filter="wipe(right)">
                                      <p:cBhvr>
                                        <p:cTn id="94" dur="500"/>
                                        <p:tgtEl>
                                          <p:spTgt spid="17"/>
                                        </p:tgtEl>
                                      </p:cBhvr>
                                    </p:animEffect>
                                  </p:childTnLst>
                                </p:cTn>
                              </p:par>
                            </p:childTnLst>
                          </p:cTn>
                        </p:par>
                        <p:par>
                          <p:cTn id="95" fill="hold">
                            <p:stCondLst>
                              <p:cond delay="17050"/>
                            </p:stCondLst>
                            <p:childTnLst>
                              <p:par>
                                <p:cTn id="96" presetID="22" presetClass="entr" presetSubtype="2" fill="hold" nodeType="afterEffect">
                                  <p:stCondLst>
                                    <p:cond delay="0"/>
                                  </p:stCondLst>
                                  <p:childTnLst>
                                    <p:set>
                                      <p:cBhvr>
                                        <p:cTn id="97" dur="500" fill="hold">
                                          <p:stCondLst>
                                            <p:cond delay="0"/>
                                          </p:stCondLst>
                                        </p:cTn>
                                        <p:tgtEl>
                                          <p:spTgt spid="18"/>
                                        </p:tgtEl>
                                        <p:attrNameLst>
                                          <p:attrName>style.visibility</p:attrName>
                                        </p:attrNameLst>
                                      </p:cBhvr>
                                      <p:to>
                                        <p:strVal val="visible"/>
                                      </p:to>
                                    </p:set>
                                    <p:animEffect transition="in" filter="wipe(right)">
                                      <p:cBhvr>
                                        <p:cTn id="98" dur="500"/>
                                        <p:tgtEl>
                                          <p:spTgt spid="18"/>
                                        </p:tgtEl>
                                      </p:cBhvr>
                                    </p:animEffect>
                                  </p:childTnLst>
                                </p:cTn>
                              </p:par>
                            </p:childTnLst>
                          </p:cTn>
                        </p:par>
                        <p:par>
                          <p:cTn id="99" fill="hold">
                            <p:stCondLst>
                              <p:cond delay="17550"/>
                            </p:stCondLst>
                            <p:childTnLst>
                              <p:par>
                                <p:cTn id="100" presetID="22" presetClass="entr" presetSubtype="2" fill="hold" nodeType="afterEffect">
                                  <p:stCondLst>
                                    <p:cond delay="0"/>
                                  </p:stCondLst>
                                  <p:childTnLst>
                                    <p:set>
                                      <p:cBhvr>
                                        <p:cTn id="101" dur="500" fill="hold">
                                          <p:stCondLst>
                                            <p:cond delay="0"/>
                                          </p:stCondLst>
                                        </p:cTn>
                                        <p:tgtEl>
                                          <p:spTgt spid="19"/>
                                        </p:tgtEl>
                                        <p:attrNameLst>
                                          <p:attrName>style.visibility</p:attrName>
                                        </p:attrNameLst>
                                      </p:cBhvr>
                                      <p:to>
                                        <p:strVal val="visible"/>
                                      </p:to>
                                    </p:set>
                                    <p:animEffect transition="in" filter="wipe(right)">
                                      <p:cBhvr>
                                        <p:cTn id="102" dur="500"/>
                                        <p:tgtEl>
                                          <p:spTgt spid="19"/>
                                        </p:tgtEl>
                                      </p:cBhvr>
                                    </p:animEffect>
                                  </p:childTnLst>
                                </p:cTn>
                              </p:par>
                            </p:childTnLst>
                          </p:cTn>
                        </p:par>
                        <p:par>
                          <p:cTn id="103" fill="hold">
                            <p:stCondLst>
                              <p:cond delay="18050"/>
                            </p:stCondLst>
                            <p:childTnLst>
                              <p:par>
                                <p:cTn id="104" presetID="22" presetClass="entr" presetSubtype="2" fill="hold" nodeType="afterEffect">
                                  <p:stCondLst>
                                    <p:cond delay="0"/>
                                  </p:stCondLst>
                                  <p:childTnLst>
                                    <p:set>
                                      <p:cBhvr>
                                        <p:cTn id="105" dur="500" fill="hold">
                                          <p:stCondLst>
                                            <p:cond delay="0"/>
                                          </p:stCondLst>
                                        </p:cTn>
                                        <p:tgtEl>
                                          <p:spTgt spid="20"/>
                                        </p:tgtEl>
                                        <p:attrNameLst>
                                          <p:attrName>style.visibility</p:attrName>
                                        </p:attrNameLst>
                                      </p:cBhvr>
                                      <p:to>
                                        <p:strVal val="visible"/>
                                      </p:to>
                                    </p:set>
                                    <p:animEffect transition="in" filter="wipe(right)">
                                      <p:cBhvr>
                                        <p:cTn id="106" dur="500"/>
                                        <p:tgtEl>
                                          <p:spTgt spid="20"/>
                                        </p:tgtEl>
                                      </p:cBhvr>
                                    </p:animEffect>
                                  </p:childTnLst>
                                </p:cTn>
                              </p:par>
                            </p:childTnLst>
                          </p:cTn>
                        </p:par>
                        <p:par>
                          <p:cTn id="107" fill="hold">
                            <p:stCondLst>
                              <p:cond delay="18550"/>
                            </p:stCondLst>
                            <p:childTnLst>
                              <p:par>
                                <p:cTn id="108" presetID="22" presetClass="entr" presetSubtype="2" fill="hold" nodeType="afterEffect">
                                  <p:stCondLst>
                                    <p:cond delay="0"/>
                                  </p:stCondLst>
                                  <p:childTnLst>
                                    <p:set>
                                      <p:cBhvr>
                                        <p:cTn id="109" dur="500" fill="hold">
                                          <p:stCondLst>
                                            <p:cond delay="0"/>
                                          </p:stCondLst>
                                        </p:cTn>
                                        <p:tgtEl>
                                          <p:spTgt spid="21"/>
                                        </p:tgtEl>
                                        <p:attrNameLst>
                                          <p:attrName>style.visibility</p:attrName>
                                        </p:attrNameLst>
                                      </p:cBhvr>
                                      <p:to>
                                        <p:strVal val="visible"/>
                                      </p:to>
                                    </p:set>
                                    <p:animEffect transition="in" filter="wipe(right)">
                                      <p:cBhvr>
                                        <p:cTn id="110" dur="500"/>
                                        <p:tgtEl>
                                          <p:spTgt spid="21"/>
                                        </p:tgtEl>
                                      </p:cBhvr>
                                    </p:animEffect>
                                  </p:childTnLst>
                                </p:cTn>
                              </p:par>
                            </p:childTnLst>
                          </p:cTn>
                        </p:par>
                        <p:par>
                          <p:cTn id="111" fill="hold">
                            <p:stCondLst>
                              <p:cond delay="19050"/>
                            </p:stCondLst>
                            <p:childTnLst>
                              <p:par>
                                <p:cTn id="112" presetID="22" presetClass="entr" presetSubtype="4" fill="hold" grpId="0" nodeType="afterEffect">
                                  <p:stCondLst>
                                    <p:cond delay="0"/>
                                  </p:stCondLst>
                                  <p:childTnLst>
                                    <p:set>
                                      <p:cBhvr>
                                        <p:cTn id="113" dur="500" fill="hold">
                                          <p:stCondLst>
                                            <p:cond delay="0"/>
                                          </p:stCondLst>
                                        </p:cTn>
                                        <p:tgtEl>
                                          <p:spTgt spid="25"/>
                                        </p:tgtEl>
                                        <p:attrNameLst>
                                          <p:attrName>style.visibility</p:attrName>
                                        </p:attrNameLst>
                                      </p:cBhvr>
                                      <p:to>
                                        <p:strVal val="visible"/>
                                      </p:to>
                                    </p:set>
                                    <p:animEffect transition="in" filter="wipe(down)">
                                      <p:cBhvr>
                                        <p:cTn id="114" dur="500"/>
                                        <p:tgtEl>
                                          <p:spTgt spid="25"/>
                                        </p:tgtEl>
                                      </p:cBhvr>
                                    </p:animEffect>
                                  </p:childTnLst>
                                </p:cTn>
                              </p:par>
                            </p:childTnLst>
                          </p:cTn>
                        </p:par>
                        <p:par>
                          <p:cTn id="115" fill="hold">
                            <p:stCondLst>
                              <p:cond delay="19550"/>
                            </p:stCondLst>
                            <p:childTnLst>
                              <p:par>
                                <p:cTn id="116" presetID="2" presetClass="entr" presetSubtype="4" fill="hold" grpId="0" nodeType="afterEffect">
                                  <p:stCondLst>
                                    <p:cond delay="0"/>
                                  </p:stCondLst>
                                  <p:childTnLst>
                                    <p:set>
                                      <p:cBhvr>
                                        <p:cTn id="117" dur="2000" fill="hold">
                                          <p:stCondLst>
                                            <p:cond delay="0"/>
                                          </p:stCondLst>
                                        </p:cTn>
                                        <p:tgtEl>
                                          <p:spTgt spid="45"/>
                                        </p:tgtEl>
                                        <p:attrNameLst>
                                          <p:attrName>style.visibility</p:attrName>
                                        </p:attrNameLst>
                                      </p:cBhvr>
                                      <p:to>
                                        <p:strVal val="visible"/>
                                      </p:to>
                                    </p:set>
                                    <p:anim calcmode="lin" valueType="num">
                                      <p:cBhvr additive="base">
                                        <p:cTn id="118" dur="2000" fill="hold"/>
                                        <p:tgtEl>
                                          <p:spTgt spid="45"/>
                                        </p:tgtEl>
                                        <p:attrNameLst>
                                          <p:attrName>ppt_x</p:attrName>
                                        </p:attrNameLst>
                                      </p:cBhvr>
                                      <p:tavLst>
                                        <p:tav tm="0">
                                          <p:val>
                                            <p:strVal val="#ppt_x"/>
                                          </p:val>
                                        </p:tav>
                                        <p:tav tm="100000">
                                          <p:val>
                                            <p:strVal val="#ppt_x"/>
                                          </p:val>
                                        </p:tav>
                                      </p:tavLst>
                                    </p:anim>
                                    <p:anim calcmode="lin" valueType="num">
                                      <p:cBhvr additive="base">
                                        <p:cTn id="119" dur="2000" fill="hold"/>
                                        <p:tgtEl>
                                          <p:spTgt spid="45"/>
                                        </p:tgtEl>
                                        <p:attrNameLst>
                                          <p:attrName>ppt_y</p:attrName>
                                        </p:attrNameLst>
                                      </p:cBhvr>
                                      <p:tavLst>
                                        <p:tav tm="0">
                                          <p:val>
                                            <p:strVal val="1+#ppt_h/2"/>
                                          </p:val>
                                        </p:tav>
                                        <p:tav tm="100000">
                                          <p:val>
                                            <p:strVal val="#ppt_y"/>
                                          </p:val>
                                        </p:tav>
                                      </p:tavLst>
                                    </p:anim>
                                  </p:childTnLst>
                                </p:cTn>
                              </p:par>
                            </p:childTnLst>
                          </p:cTn>
                        </p:par>
                        <p:par>
                          <p:cTn id="120" fill="hold">
                            <p:stCondLst>
                              <p:cond delay="21550"/>
                            </p:stCondLst>
                            <p:childTnLst>
                              <p:par>
                                <p:cTn id="121" presetID="22" presetClass="entr" presetSubtype="4" fill="hold" grpId="0" nodeType="afterEffect">
                                  <p:stCondLst>
                                    <p:cond delay="0"/>
                                  </p:stCondLst>
                                  <p:childTnLst>
                                    <p:set>
                                      <p:cBhvr>
                                        <p:cTn id="122" dur="500" fill="hold">
                                          <p:stCondLst>
                                            <p:cond delay="0"/>
                                          </p:stCondLst>
                                        </p:cTn>
                                        <p:tgtEl>
                                          <p:spTgt spid="24"/>
                                        </p:tgtEl>
                                        <p:attrNameLst>
                                          <p:attrName>style.visibility</p:attrName>
                                        </p:attrNameLst>
                                      </p:cBhvr>
                                      <p:to>
                                        <p:strVal val="visible"/>
                                      </p:to>
                                    </p:set>
                                    <p:animEffect transition="in" filter="wipe(down)">
                                      <p:cBhvr>
                                        <p:cTn id="123" dur="500"/>
                                        <p:tgtEl>
                                          <p:spTgt spid="24"/>
                                        </p:tgtEl>
                                      </p:cBhvr>
                                    </p:animEffect>
                                  </p:childTnLst>
                                </p:cTn>
                              </p:par>
                            </p:childTnLst>
                          </p:cTn>
                        </p:par>
                        <p:par>
                          <p:cTn id="124" fill="hold">
                            <p:stCondLst>
                              <p:cond delay="22050"/>
                            </p:stCondLst>
                            <p:childTnLst>
                              <p:par>
                                <p:cTn id="125" presetID="21" presetClass="entr" presetSubtype="1" fill="hold" grpId="0" nodeType="after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wheel(1)">
                                      <p:cBhvr>
                                        <p:cTn id="127" dur="2000"/>
                                        <p:tgtEl>
                                          <p:spTgt spid="46"/>
                                        </p:tgtEl>
                                      </p:cBhvr>
                                    </p:animEffect>
                                  </p:childTnLst>
                                </p:cTn>
                              </p:par>
                            </p:childTnLst>
                          </p:cTn>
                        </p:par>
                        <p:par>
                          <p:cTn id="128" fill="hold">
                            <p:stCondLst>
                              <p:cond delay="24050"/>
                            </p:stCondLst>
                            <p:childTnLst>
                              <p:par>
                                <p:cTn id="129" presetID="2" presetClass="entr" presetSubtype="4"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childTnLst>
                          </p:cTn>
                        </p:par>
                        <p:par>
                          <p:cTn id="133" fill="hold">
                            <p:stCondLst>
                              <p:cond delay="24550"/>
                            </p:stCondLst>
                            <p:childTnLst>
                              <p:par>
                                <p:cTn id="134" presetID="2" presetClass="entr" presetSubtype="4" fill="hold" grpId="0" nodeType="after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additive="base">
                                        <p:cTn id="136" dur="500" fill="hold"/>
                                        <p:tgtEl>
                                          <p:spTgt spid="44"/>
                                        </p:tgtEl>
                                        <p:attrNameLst>
                                          <p:attrName>ppt_x</p:attrName>
                                        </p:attrNameLst>
                                      </p:cBhvr>
                                      <p:tavLst>
                                        <p:tav tm="0">
                                          <p:val>
                                            <p:strVal val="#ppt_x"/>
                                          </p:val>
                                        </p:tav>
                                        <p:tav tm="100000">
                                          <p:val>
                                            <p:strVal val="#ppt_x"/>
                                          </p:val>
                                        </p:tav>
                                      </p:tavLst>
                                    </p:anim>
                                    <p:anim calcmode="lin" valueType="num">
                                      <p:cBhvr additive="base">
                                        <p:cTn id="137" dur="500" fill="hold"/>
                                        <p:tgtEl>
                                          <p:spTgt spid="44"/>
                                        </p:tgtEl>
                                        <p:attrNameLst>
                                          <p:attrName>ppt_y</p:attrName>
                                        </p:attrNameLst>
                                      </p:cBhvr>
                                      <p:tavLst>
                                        <p:tav tm="0">
                                          <p:val>
                                            <p:strVal val="1+#ppt_h/2"/>
                                          </p:val>
                                        </p:tav>
                                        <p:tav tm="100000">
                                          <p:val>
                                            <p:strVal val="#ppt_y"/>
                                          </p:val>
                                        </p:tav>
                                      </p:tavLst>
                                    </p:anim>
                                  </p:childTnLst>
                                </p:cTn>
                              </p:par>
                            </p:childTnLst>
                          </p:cTn>
                        </p:par>
                        <p:par>
                          <p:cTn id="138" fill="hold">
                            <p:stCondLst>
                              <p:cond delay="25050"/>
                            </p:stCondLst>
                            <p:childTnLst>
                              <p:par>
                                <p:cTn id="139" presetID="2" presetClass="entr" presetSubtype="4" fill="hold" grpId="0" nodeType="afterEffect">
                                  <p:stCondLst>
                                    <p:cond delay="0"/>
                                  </p:stCondLst>
                                  <p:childTnLst>
                                    <p:set>
                                      <p:cBhvr>
                                        <p:cTn id="140" dur="1000" fill="hold">
                                          <p:stCondLst>
                                            <p:cond delay="0"/>
                                          </p:stCondLst>
                                        </p:cTn>
                                        <p:tgtEl>
                                          <p:spTgt spid="56"/>
                                        </p:tgtEl>
                                        <p:attrNameLst>
                                          <p:attrName>style.visibility</p:attrName>
                                        </p:attrNameLst>
                                      </p:cBhvr>
                                      <p:to>
                                        <p:strVal val="visible"/>
                                      </p:to>
                                    </p:set>
                                    <p:anim calcmode="lin" valueType="num">
                                      <p:cBhvr additive="base">
                                        <p:cTn id="141" dur="1000" fill="hold"/>
                                        <p:tgtEl>
                                          <p:spTgt spid="56"/>
                                        </p:tgtEl>
                                        <p:attrNameLst>
                                          <p:attrName>ppt_x</p:attrName>
                                        </p:attrNameLst>
                                      </p:cBhvr>
                                      <p:tavLst>
                                        <p:tav tm="0">
                                          <p:val>
                                            <p:strVal val="#ppt_x"/>
                                          </p:val>
                                        </p:tav>
                                        <p:tav tm="100000">
                                          <p:val>
                                            <p:strVal val="#ppt_x"/>
                                          </p:val>
                                        </p:tav>
                                      </p:tavLst>
                                    </p:anim>
                                    <p:anim calcmode="lin" valueType="num">
                                      <p:cBhvr additive="base">
                                        <p:cTn id="142" dur="1000" fill="hold"/>
                                        <p:tgtEl>
                                          <p:spTgt spid="56"/>
                                        </p:tgtEl>
                                        <p:attrNameLst>
                                          <p:attrName>ppt_y</p:attrName>
                                        </p:attrNameLst>
                                      </p:cBhvr>
                                      <p:tavLst>
                                        <p:tav tm="0">
                                          <p:val>
                                            <p:strVal val="1+#ppt_h/2"/>
                                          </p:val>
                                        </p:tav>
                                        <p:tav tm="100000">
                                          <p:val>
                                            <p:strVal val="#ppt_y"/>
                                          </p:val>
                                        </p:tav>
                                      </p:tavLst>
                                    </p:anim>
                                  </p:childTnLst>
                                </p:cTn>
                              </p:par>
                            </p:childTnLst>
                          </p:cTn>
                        </p:par>
                        <p:par>
                          <p:cTn id="143" fill="hold">
                            <p:stCondLst>
                              <p:cond delay="26050"/>
                            </p:stCondLst>
                            <p:childTnLst>
                              <p:par>
                                <p:cTn id="144" presetID="2" presetClass="entr" presetSubtype="4" fill="hold" nodeType="afterEffect">
                                  <p:stCondLst>
                                    <p:cond delay="0"/>
                                  </p:stCondLst>
                                  <p:childTnLst>
                                    <p:set>
                                      <p:cBhvr>
                                        <p:cTn id="145" dur="1000" fill="hold">
                                          <p:stCondLst>
                                            <p:cond delay="0"/>
                                          </p:stCondLst>
                                        </p:cTn>
                                        <p:tgtEl>
                                          <p:spTgt spid="58"/>
                                        </p:tgtEl>
                                        <p:attrNameLst>
                                          <p:attrName>style.visibility</p:attrName>
                                        </p:attrNameLst>
                                      </p:cBhvr>
                                      <p:to>
                                        <p:strVal val="visible"/>
                                      </p:to>
                                    </p:set>
                                    <p:anim calcmode="lin" valueType="num">
                                      <p:cBhvr additive="base">
                                        <p:cTn id="146" dur="1000" fill="hold"/>
                                        <p:tgtEl>
                                          <p:spTgt spid="58"/>
                                        </p:tgtEl>
                                        <p:attrNameLst>
                                          <p:attrName>ppt_x</p:attrName>
                                        </p:attrNameLst>
                                      </p:cBhvr>
                                      <p:tavLst>
                                        <p:tav tm="0">
                                          <p:val>
                                            <p:strVal val="#ppt_x"/>
                                          </p:val>
                                        </p:tav>
                                        <p:tav tm="100000">
                                          <p:val>
                                            <p:strVal val="#ppt_x"/>
                                          </p:val>
                                        </p:tav>
                                      </p:tavLst>
                                    </p:anim>
                                    <p:anim calcmode="lin" valueType="num">
                                      <p:cBhvr additive="base">
                                        <p:cTn id="147"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animBg="1"/>
      <p:bldP spid="11" grpId="0" animBg="1"/>
      <p:bldP spid="26" grpId="0"/>
      <p:bldP spid="27" grpId="0"/>
      <p:bldP spid="28" grpId="0"/>
      <p:bldP spid="29" grpId="0"/>
      <p:bldP spid="30" grpId="0"/>
      <p:bldP spid="31" grpId="0"/>
      <p:bldP spid="32" grpId="0"/>
      <p:bldP spid="33" grpId="0"/>
      <p:bldP spid="25" grpId="0" animBg="1"/>
      <p:bldP spid="45" grpId="0"/>
      <p:bldP spid="24" grpId="0" animBg="1"/>
      <p:bldP spid="46" grpId="0"/>
      <p:bldP spid="34" grpId="0"/>
      <p:bldP spid="44"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rot="18988788">
            <a:off x="7167880" y="6353175"/>
            <a:ext cx="6579870" cy="4201795"/>
          </a:xfrm>
          <a:prstGeom prst="roundRect">
            <a:avLst>
              <a:gd name="adj" fmla="val 29587"/>
            </a:avLst>
          </a:prstGeom>
          <a:solidFill>
            <a:srgbClr val="848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8"/>
          <p:cNvSpPr txBox="1"/>
          <p:nvPr/>
        </p:nvSpPr>
        <p:spPr>
          <a:xfrm flipH="1">
            <a:off x="479425" y="1196975"/>
            <a:ext cx="5044440" cy="368300"/>
          </a:xfrm>
          <a:prstGeom prst="rect">
            <a:avLst/>
          </a:prstGeom>
          <a:noFill/>
        </p:spPr>
        <p:txBody>
          <a:bodyPr wrap="none" rtlCol="0">
            <a:spAutoFit/>
          </a:bodyPr>
          <a:lstStyle/>
          <a:p>
            <a:pPr algn="l"/>
            <a:r>
              <a:rPr lang="zh-CN" altLang="en-US" dirty="0">
                <a:solidFill>
                  <a:srgbClr val="5E9AC3"/>
                </a:solidFill>
                <a:latin typeface="阿里巴巴普惠体 R" panose="00020600040101010101" charset="-122"/>
                <a:ea typeface="阿里巴巴普惠体 R" panose="00020600040101010101" charset="-122"/>
                <a:cs typeface="阿里巴巴普惠体 R" panose="00020600040101010101" charset="-122"/>
                <a:sym typeface="等线" panose="02010600030101010101" pitchFamily="2" charset="-122"/>
              </a:rPr>
              <a:t>印发《2022年政务公开考核工作责任分工方案》</a:t>
            </a:r>
            <a:endParaRPr lang="zh-CN" altLang="en-US" dirty="0">
              <a:solidFill>
                <a:srgbClr val="5E9AC3"/>
              </a:solidFill>
              <a:latin typeface="阿里巴巴普惠体 R" panose="00020600040101010101" charset="-122"/>
              <a:ea typeface="阿里巴巴普惠体 R" panose="00020600040101010101" charset="-122"/>
              <a:cs typeface="阿里巴巴普惠体 R" panose="00020600040101010101" charset="-122"/>
              <a:sym typeface="等线" panose="02010600030101010101" pitchFamily="2" charset="-122"/>
            </a:endParaRPr>
          </a:p>
        </p:txBody>
      </p:sp>
      <p:grpSp>
        <p:nvGrpSpPr>
          <p:cNvPr id="34" name="组合 33"/>
          <p:cNvGrpSpPr/>
          <p:nvPr/>
        </p:nvGrpSpPr>
        <p:grpSpPr>
          <a:xfrm rot="0">
            <a:off x="328295" y="253365"/>
            <a:ext cx="661035" cy="661035"/>
            <a:chOff x="328179" y="253469"/>
            <a:chExt cx="661279" cy="661279"/>
          </a:xfrm>
          <a:solidFill>
            <a:srgbClr val="5E9AC3"/>
          </a:solidFill>
        </p:grpSpPr>
        <p:sp>
          <p:nvSpPr>
            <p:cNvPr id="35" name="矩形: 圆角 1"/>
            <p:cNvSpPr/>
            <p:nvPr/>
          </p:nvSpPr>
          <p:spPr>
            <a:xfrm rot="18822406">
              <a:off x="328179" y="253469"/>
              <a:ext cx="661279" cy="661279"/>
            </a:xfrm>
            <a:prstGeom prst="roundRect">
              <a:avLst>
                <a:gd name="adj" fmla="val 24086"/>
              </a:avLst>
            </a:prstGeom>
            <a:grpFill/>
            <a:ln>
              <a:noFill/>
            </a:ln>
            <a:effectLst>
              <a:outerShdw blurRad="393700" dist="381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effectLst>
                  <a:outerShdw blurRad="38100" dist="38100" dir="2700000" algn="tl">
                    <a:srgbClr val="000000">
                      <a:alpha val="43137"/>
                    </a:srgbClr>
                  </a:outerShdw>
                </a:effectLst>
              </a:endParaRPr>
            </a:p>
          </p:txBody>
        </p:sp>
        <p:sp>
          <p:nvSpPr>
            <p:cNvPr id="36" name="文本框 35"/>
            <p:cNvSpPr txBox="1"/>
            <p:nvPr/>
          </p:nvSpPr>
          <p:spPr>
            <a:xfrm>
              <a:off x="334782" y="322498"/>
              <a:ext cx="648072" cy="522163"/>
            </a:xfrm>
            <a:prstGeom prst="rect">
              <a:avLst/>
            </a:prstGeom>
            <a:noFill/>
            <a:extLst>
              <a:ext uri="{909E8E84-426E-40DD-AFC4-6F175D3DCCD1}">
                <a14:hiddenFill xmlns:a14="http://schemas.microsoft.com/office/drawing/2010/main">
                  <a:grpFill/>
                </a14:hiddenFill>
              </a:ext>
            </a:extLst>
          </p:spPr>
          <p:txBody>
            <a:bodyPr wrap="square" rtlCol="0">
              <a:spAutoFit/>
            </a:bodyPr>
            <a:p>
              <a:pPr algn="ctr"/>
              <a:r>
                <a:rPr lang="en-US" altLang="zh-CN"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05</a:t>
              </a:r>
              <a:endParaRPr lang="zh-CN" altLang="en-US" sz="28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grpSp>
      <p:sp>
        <p:nvSpPr>
          <p:cNvPr id="42" name="文本框 41"/>
          <p:cNvSpPr txBox="1"/>
          <p:nvPr/>
        </p:nvSpPr>
        <p:spPr>
          <a:xfrm>
            <a:off x="1126230" y="404790"/>
            <a:ext cx="6844030" cy="368300"/>
          </a:xfrm>
          <a:prstGeom prst="rect">
            <a:avLst/>
          </a:prstGeom>
          <a:noFill/>
        </p:spPr>
        <p:txBody>
          <a:bodyPr wrap="square" rtlCol="0">
            <a:spAutoFit/>
          </a:bodyPr>
          <a:p>
            <a:pPr algn="l"/>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rPr>
              <a:t>以考核促公开，持续加强信息公开监督保障</a:t>
            </a:r>
            <a:endPar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pic>
        <p:nvPicPr>
          <p:cNvPr id="37" name="图片 36" descr="cafc9db0c27b3608398618c223813b2"/>
          <p:cNvPicPr>
            <a:picLocks noChangeAspect="1"/>
          </p:cNvPicPr>
          <p:nvPr/>
        </p:nvPicPr>
        <p:blipFill>
          <a:blip r:embed="rId1"/>
          <a:stretch>
            <a:fillRect/>
          </a:stretch>
        </p:blipFill>
        <p:spPr>
          <a:xfrm>
            <a:off x="911225" y="1557020"/>
            <a:ext cx="3820795" cy="5153660"/>
          </a:xfrm>
          <a:prstGeom prst="rect">
            <a:avLst/>
          </a:prstGeom>
          <a:effectLst>
            <a:outerShdw blurRad="50800" dist="38100" dir="2700000" algn="tl" rotWithShape="0">
              <a:prstClr val="black">
                <a:alpha val="40000"/>
              </a:prstClr>
            </a:outerShdw>
          </a:effectLst>
        </p:spPr>
      </p:pic>
      <p:sp>
        <p:nvSpPr>
          <p:cNvPr id="43" name="圆角矩形 42"/>
          <p:cNvSpPr/>
          <p:nvPr/>
        </p:nvSpPr>
        <p:spPr>
          <a:xfrm>
            <a:off x="479185" y="1179513"/>
            <a:ext cx="5014916" cy="403200"/>
          </a:xfrm>
          <a:prstGeom prst="roundRect">
            <a:avLst/>
          </a:prstGeom>
          <a:noFill/>
          <a:ln w="19050">
            <a:solidFill>
              <a:srgbClr val="5E9AC3"/>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1335" dirty="0">
              <a:latin typeface="字魂59号-创粗黑" panose="00000500000000000000" pitchFamily="2" charset="-122"/>
              <a:ea typeface="字魂59号-创粗黑" panose="00000500000000000000" pitchFamily="2" charset="-122"/>
            </a:endParaRPr>
          </a:p>
        </p:txBody>
      </p:sp>
      <p:sp>
        <p:nvSpPr>
          <p:cNvPr id="52" name="圆角矩形 51"/>
          <p:cNvSpPr/>
          <p:nvPr/>
        </p:nvSpPr>
        <p:spPr>
          <a:xfrm>
            <a:off x="6649720" y="3068955"/>
            <a:ext cx="4608195" cy="494030"/>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6747510" y="3131820"/>
            <a:ext cx="4412615" cy="368300"/>
          </a:xfrm>
          <a:prstGeom prst="rect">
            <a:avLst/>
          </a:prstGeom>
          <a:noFill/>
        </p:spPr>
        <p:txBody>
          <a:bodyPr wrap="square" rtlCol="0">
            <a:spAutoFit/>
          </a:bodyPr>
          <a:p>
            <a:r>
              <a:rPr lang="zh-CN" altLang="en-US">
                <a:sym typeface="+mn-ea"/>
              </a:rPr>
              <a:t>“加强主动公开力度”</a:t>
            </a:r>
            <a:endParaRPr lang="zh-CN" altLang="en-US"/>
          </a:p>
        </p:txBody>
      </p:sp>
      <p:grpSp>
        <p:nvGrpSpPr>
          <p:cNvPr id="88" name="组合 87"/>
          <p:cNvGrpSpPr/>
          <p:nvPr/>
        </p:nvGrpSpPr>
        <p:grpSpPr>
          <a:xfrm>
            <a:off x="5990590" y="3068320"/>
            <a:ext cx="501650" cy="501650"/>
            <a:chOff x="745660" y="4645587"/>
            <a:chExt cx="1075520" cy="1075520"/>
          </a:xfrm>
        </p:grpSpPr>
        <p:sp>
          <p:nvSpPr>
            <p:cNvPr id="89" name="椭圆 88"/>
            <p:cNvSpPr/>
            <p:nvPr/>
          </p:nvSpPr>
          <p:spPr>
            <a:xfrm rot="5400000">
              <a:off x="814240" y="4714167"/>
              <a:ext cx="938360" cy="93836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90" name="椭圆 89"/>
            <p:cNvSpPr/>
            <p:nvPr/>
          </p:nvSpPr>
          <p:spPr>
            <a:xfrm rot="5400000">
              <a:off x="745660" y="464558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91" name="Freeform 58"/>
            <p:cNvSpPr>
              <a:spLocks noEditPoints="1"/>
            </p:cNvSpPr>
            <p:nvPr/>
          </p:nvSpPr>
          <p:spPr bwMode="auto">
            <a:xfrm>
              <a:off x="1152451" y="5044871"/>
              <a:ext cx="261938" cy="323850"/>
            </a:xfrm>
            <a:custGeom>
              <a:avLst/>
              <a:gdLst>
                <a:gd name="T0" fmla="*/ 351 w 827"/>
                <a:gd name="T1" fmla="*/ 4 h 1018"/>
                <a:gd name="T2" fmla="*/ 252 w 827"/>
                <a:gd name="T3" fmla="*/ 32 h 1018"/>
                <a:gd name="T4" fmla="*/ 166 w 827"/>
                <a:gd name="T5" fmla="*/ 83 h 1018"/>
                <a:gd name="T6" fmla="*/ 95 w 827"/>
                <a:gd name="T7" fmla="*/ 150 h 1018"/>
                <a:gd name="T8" fmla="*/ 41 w 827"/>
                <a:gd name="T9" fmla="*/ 234 h 1018"/>
                <a:gd name="T10" fmla="*/ 9 w 827"/>
                <a:gd name="T11" fmla="*/ 330 h 1018"/>
                <a:gd name="T12" fmla="*/ 0 w 827"/>
                <a:gd name="T13" fmla="*/ 413 h 1018"/>
                <a:gd name="T14" fmla="*/ 25 w 827"/>
                <a:gd name="T15" fmla="*/ 574 h 1018"/>
                <a:gd name="T16" fmla="*/ 89 w 827"/>
                <a:gd name="T17" fmla="*/ 712 h 1018"/>
                <a:gd name="T18" fmla="*/ 174 w 827"/>
                <a:gd name="T19" fmla="*/ 826 h 1018"/>
                <a:gd name="T20" fmla="*/ 298 w 827"/>
                <a:gd name="T21" fmla="*/ 943 h 1018"/>
                <a:gd name="T22" fmla="*/ 397 w 827"/>
                <a:gd name="T23" fmla="*/ 1013 h 1018"/>
                <a:gd name="T24" fmla="*/ 429 w 827"/>
                <a:gd name="T25" fmla="*/ 1013 h 1018"/>
                <a:gd name="T26" fmla="*/ 529 w 827"/>
                <a:gd name="T27" fmla="*/ 943 h 1018"/>
                <a:gd name="T28" fmla="*/ 653 w 827"/>
                <a:gd name="T29" fmla="*/ 826 h 1018"/>
                <a:gd name="T30" fmla="*/ 738 w 827"/>
                <a:gd name="T31" fmla="*/ 712 h 1018"/>
                <a:gd name="T32" fmla="*/ 802 w 827"/>
                <a:gd name="T33" fmla="*/ 574 h 1018"/>
                <a:gd name="T34" fmla="*/ 827 w 827"/>
                <a:gd name="T35" fmla="*/ 413 h 1018"/>
                <a:gd name="T36" fmla="*/ 819 w 827"/>
                <a:gd name="T37" fmla="*/ 330 h 1018"/>
                <a:gd name="T38" fmla="*/ 786 w 827"/>
                <a:gd name="T39" fmla="*/ 234 h 1018"/>
                <a:gd name="T40" fmla="*/ 732 w 827"/>
                <a:gd name="T41" fmla="*/ 150 h 1018"/>
                <a:gd name="T42" fmla="*/ 661 w 827"/>
                <a:gd name="T43" fmla="*/ 83 h 1018"/>
                <a:gd name="T44" fmla="*/ 574 w 827"/>
                <a:gd name="T45" fmla="*/ 32 h 1018"/>
                <a:gd name="T46" fmla="*/ 477 w 827"/>
                <a:gd name="T47" fmla="*/ 4 h 1018"/>
                <a:gd name="T48" fmla="*/ 413 w 827"/>
                <a:gd name="T49" fmla="*/ 948 h 1018"/>
                <a:gd name="T50" fmla="*/ 301 w 827"/>
                <a:gd name="T51" fmla="*/ 862 h 1018"/>
                <a:gd name="T52" fmla="*/ 183 w 827"/>
                <a:gd name="T53" fmla="*/ 736 h 1018"/>
                <a:gd name="T54" fmla="*/ 119 w 827"/>
                <a:gd name="T55" fmla="*/ 634 h 1018"/>
                <a:gd name="T56" fmla="*/ 75 w 827"/>
                <a:gd name="T57" fmla="*/ 517 h 1018"/>
                <a:gd name="T58" fmla="*/ 63 w 827"/>
                <a:gd name="T59" fmla="*/ 413 h 1018"/>
                <a:gd name="T60" fmla="*/ 74 w 827"/>
                <a:gd name="T61" fmla="*/ 326 h 1018"/>
                <a:gd name="T62" fmla="*/ 105 w 827"/>
                <a:gd name="T63" fmla="*/ 247 h 1018"/>
                <a:gd name="T64" fmla="*/ 155 w 827"/>
                <a:gd name="T65" fmla="*/ 178 h 1018"/>
                <a:gd name="T66" fmla="*/ 218 w 827"/>
                <a:gd name="T67" fmla="*/ 123 h 1018"/>
                <a:gd name="T68" fmla="*/ 293 w 827"/>
                <a:gd name="T69" fmla="*/ 85 h 1018"/>
                <a:gd name="T70" fmla="*/ 378 w 827"/>
                <a:gd name="T71" fmla="*/ 65 h 1018"/>
                <a:gd name="T72" fmla="*/ 449 w 827"/>
                <a:gd name="T73" fmla="*/ 65 h 1018"/>
                <a:gd name="T74" fmla="*/ 533 w 827"/>
                <a:gd name="T75" fmla="*/ 85 h 1018"/>
                <a:gd name="T76" fmla="*/ 609 w 827"/>
                <a:gd name="T77" fmla="*/ 123 h 1018"/>
                <a:gd name="T78" fmla="*/ 672 w 827"/>
                <a:gd name="T79" fmla="*/ 178 h 1018"/>
                <a:gd name="T80" fmla="*/ 721 w 827"/>
                <a:gd name="T81" fmla="*/ 247 h 1018"/>
                <a:gd name="T82" fmla="*/ 752 w 827"/>
                <a:gd name="T83" fmla="*/ 326 h 1018"/>
                <a:gd name="T84" fmla="*/ 763 w 827"/>
                <a:gd name="T85" fmla="*/ 413 h 1018"/>
                <a:gd name="T86" fmla="*/ 751 w 827"/>
                <a:gd name="T87" fmla="*/ 517 h 1018"/>
                <a:gd name="T88" fmla="*/ 708 w 827"/>
                <a:gd name="T89" fmla="*/ 634 h 1018"/>
                <a:gd name="T90" fmla="*/ 644 w 827"/>
                <a:gd name="T91" fmla="*/ 735 h 1018"/>
                <a:gd name="T92" fmla="*/ 526 w 827"/>
                <a:gd name="T93" fmla="*/ 862 h 1018"/>
                <a:gd name="T94" fmla="*/ 413 w 827"/>
                <a:gd name="T95" fmla="*/ 948 h 1018"/>
                <a:gd name="T96" fmla="*/ 385 w 827"/>
                <a:gd name="T97" fmla="*/ 322 h 1018"/>
                <a:gd name="T98" fmla="*/ 346 w 827"/>
                <a:gd name="T99" fmla="*/ 345 h 1018"/>
                <a:gd name="T100" fmla="*/ 322 w 827"/>
                <a:gd name="T101" fmla="*/ 385 h 1018"/>
                <a:gd name="T102" fmla="*/ 319 w 827"/>
                <a:gd name="T103" fmla="*/ 423 h 1018"/>
                <a:gd name="T104" fmla="*/ 334 w 827"/>
                <a:gd name="T105" fmla="*/ 467 h 1018"/>
                <a:gd name="T106" fmla="*/ 368 w 827"/>
                <a:gd name="T107" fmla="*/ 497 h 1018"/>
                <a:gd name="T108" fmla="*/ 413 w 827"/>
                <a:gd name="T109" fmla="*/ 509 h 1018"/>
                <a:gd name="T110" fmla="*/ 451 w 827"/>
                <a:gd name="T111" fmla="*/ 501 h 1018"/>
                <a:gd name="T112" fmla="*/ 487 w 827"/>
                <a:gd name="T113" fmla="*/ 474 h 1018"/>
                <a:gd name="T114" fmla="*/ 507 w 827"/>
                <a:gd name="T115" fmla="*/ 432 h 1018"/>
                <a:gd name="T116" fmla="*/ 507 w 827"/>
                <a:gd name="T117" fmla="*/ 394 h 1018"/>
                <a:gd name="T118" fmla="*/ 487 w 827"/>
                <a:gd name="T119" fmla="*/ 353 h 1018"/>
                <a:gd name="T120" fmla="*/ 451 w 827"/>
                <a:gd name="T121" fmla="*/ 325 h 1018"/>
                <a:gd name="T122" fmla="*/ 413 w 827"/>
                <a:gd name="T123" fmla="*/ 3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18">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chemeClr val="bg1"/>
            </a:solidFill>
            <a:ln>
              <a:noFill/>
            </a:ln>
          </p:spPr>
          <p:txBody>
            <a:bodyPr vert="horz" wrap="square" lIns="91440" tIns="45720" rIns="91440" bIns="45720" numCol="1" anchor="t" anchorCtr="0" compatLnSpc="1"/>
            <a:p>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sp>
        <p:nvSpPr>
          <p:cNvPr id="92" name="圆角矩形 91"/>
          <p:cNvSpPr/>
          <p:nvPr/>
        </p:nvSpPr>
        <p:spPr>
          <a:xfrm>
            <a:off x="6649720" y="3724275"/>
            <a:ext cx="4608195" cy="49403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文本框 92"/>
          <p:cNvSpPr txBox="1"/>
          <p:nvPr/>
        </p:nvSpPr>
        <p:spPr>
          <a:xfrm>
            <a:off x="6747510" y="3787140"/>
            <a:ext cx="4412615" cy="368300"/>
          </a:xfrm>
          <a:prstGeom prst="rect">
            <a:avLst/>
          </a:prstGeom>
          <a:noFill/>
        </p:spPr>
        <p:txBody>
          <a:bodyPr wrap="square" rtlCol="0">
            <a:spAutoFit/>
          </a:bodyPr>
          <a:p>
            <a:r>
              <a:rPr lang="zh-CN" altLang="en-US">
                <a:sym typeface="+mn-ea"/>
              </a:rPr>
              <a:t>“加强和改进政策解读”</a:t>
            </a:r>
            <a:endParaRPr lang="zh-CN" altLang="en-US"/>
          </a:p>
        </p:txBody>
      </p:sp>
      <p:grpSp>
        <p:nvGrpSpPr>
          <p:cNvPr id="94" name="组合 93"/>
          <p:cNvGrpSpPr/>
          <p:nvPr/>
        </p:nvGrpSpPr>
        <p:grpSpPr>
          <a:xfrm>
            <a:off x="5990590" y="3723640"/>
            <a:ext cx="501650" cy="501650"/>
            <a:chOff x="745660" y="4645587"/>
            <a:chExt cx="1075520" cy="1075520"/>
          </a:xfrm>
        </p:grpSpPr>
        <p:sp>
          <p:nvSpPr>
            <p:cNvPr id="95" name="椭圆 94"/>
            <p:cNvSpPr/>
            <p:nvPr/>
          </p:nvSpPr>
          <p:spPr>
            <a:xfrm rot="5400000">
              <a:off x="814240" y="4714167"/>
              <a:ext cx="938360" cy="9383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96" name="椭圆 95"/>
            <p:cNvSpPr/>
            <p:nvPr/>
          </p:nvSpPr>
          <p:spPr>
            <a:xfrm rot="5400000">
              <a:off x="745660" y="464558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97" name="Freeform 58"/>
            <p:cNvSpPr>
              <a:spLocks noEditPoints="1"/>
            </p:cNvSpPr>
            <p:nvPr/>
          </p:nvSpPr>
          <p:spPr bwMode="auto">
            <a:xfrm>
              <a:off x="1152451" y="5044871"/>
              <a:ext cx="261938" cy="323850"/>
            </a:xfrm>
            <a:custGeom>
              <a:avLst/>
              <a:gdLst>
                <a:gd name="T0" fmla="*/ 351 w 827"/>
                <a:gd name="T1" fmla="*/ 4 h 1018"/>
                <a:gd name="T2" fmla="*/ 252 w 827"/>
                <a:gd name="T3" fmla="*/ 32 h 1018"/>
                <a:gd name="T4" fmla="*/ 166 w 827"/>
                <a:gd name="T5" fmla="*/ 83 h 1018"/>
                <a:gd name="T6" fmla="*/ 95 w 827"/>
                <a:gd name="T7" fmla="*/ 150 h 1018"/>
                <a:gd name="T8" fmla="*/ 41 w 827"/>
                <a:gd name="T9" fmla="*/ 234 h 1018"/>
                <a:gd name="T10" fmla="*/ 9 w 827"/>
                <a:gd name="T11" fmla="*/ 330 h 1018"/>
                <a:gd name="T12" fmla="*/ 0 w 827"/>
                <a:gd name="T13" fmla="*/ 413 h 1018"/>
                <a:gd name="T14" fmla="*/ 25 w 827"/>
                <a:gd name="T15" fmla="*/ 574 h 1018"/>
                <a:gd name="T16" fmla="*/ 89 w 827"/>
                <a:gd name="T17" fmla="*/ 712 h 1018"/>
                <a:gd name="T18" fmla="*/ 174 w 827"/>
                <a:gd name="T19" fmla="*/ 826 h 1018"/>
                <a:gd name="T20" fmla="*/ 298 w 827"/>
                <a:gd name="T21" fmla="*/ 943 h 1018"/>
                <a:gd name="T22" fmla="*/ 397 w 827"/>
                <a:gd name="T23" fmla="*/ 1013 h 1018"/>
                <a:gd name="T24" fmla="*/ 429 w 827"/>
                <a:gd name="T25" fmla="*/ 1013 h 1018"/>
                <a:gd name="T26" fmla="*/ 529 w 827"/>
                <a:gd name="T27" fmla="*/ 943 h 1018"/>
                <a:gd name="T28" fmla="*/ 653 w 827"/>
                <a:gd name="T29" fmla="*/ 826 h 1018"/>
                <a:gd name="T30" fmla="*/ 738 w 827"/>
                <a:gd name="T31" fmla="*/ 712 h 1018"/>
                <a:gd name="T32" fmla="*/ 802 w 827"/>
                <a:gd name="T33" fmla="*/ 574 h 1018"/>
                <a:gd name="T34" fmla="*/ 827 w 827"/>
                <a:gd name="T35" fmla="*/ 413 h 1018"/>
                <a:gd name="T36" fmla="*/ 819 w 827"/>
                <a:gd name="T37" fmla="*/ 330 h 1018"/>
                <a:gd name="T38" fmla="*/ 786 w 827"/>
                <a:gd name="T39" fmla="*/ 234 h 1018"/>
                <a:gd name="T40" fmla="*/ 732 w 827"/>
                <a:gd name="T41" fmla="*/ 150 h 1018"/>
                <a:gd name="T42" fmla="*/ 661 w 827"/>
                <a:gd name="T43" fmla="*/ 83 h 1018"/>
                <a:gd name="T44" fmla="*/ 574 w 827"/>
                <a:gd name="T45" fmla="*/ 32 h 1018"/>
                <a:gd name="T46" fmla="*/ 477 w 827"/>
                <a:gd name="T47" fmla="*/ 4 h 1018"/>
                <a:gd name="T48" fmla="*/ 413 w 827"/>
                <a:gd name="T49" fmla="*/ 948 h 1018"/>
                <a:gd name="T50" fmla="*/ 301 w 827"/>
                <a:gd name="T51" fmla="*/ 862 h 1018"/>
                <a:gd name="T52" fmla="*/ 183 w 827"/>
                <a:gd name="T53" fmla="*/ 736 h 1018"/>
                <a:gd name="T54" fmla="*/ 119 w 827"/>
                <a:gd name="T55" fmla="*/ 634 h 1018"/>
                <a:gd name="T56" fmla="*/ 75 w 827"/>
                <a:gd name="T57" fmla="*/ 517 h 1018"/>
                <a:gd name="T58" fmla="*/ 63 w 827"/>
                <a:gd name="T59" fmla="*/ 413 h 1018"/>
                <a:gd name="T60" fmla="*/ 74 w 827"/>
                <a:gd name="T61" fmla="*/ 326 h 1018"/>
                <a:gd name="T62" fmla="*/ 105 w 827"/>
                <a:gd name="T63" fmla="*/ 247 h 1018"/>
                <a:gd name="T64" fmla="*/ 155 w 827"/>
                <a:gd name="T65" fmla="*/ 178 h 1018"/>
                <a:gd name="T66" fmla="*/ 218 w 827"/>
                <a:gd name="T67" fmla="*/ 123 h 1018"/>
                <a:gd name="T68" fmla="*/ 293 w 827"/>
                <a:gd name="T69" fmla="*/ 85 h 1018"/>
                <a:gd name="T70" fmla="*/ 378 w 827"/>
                <a:gd name="T71" fmla="*/ 65 h 1018"/>
                <a:gd name="T72" fmla="*/ 449 w 827"/>
                <a:gd name="T73" fmla="*/ 65 h 1018"/>
                <a:gd name="T74" fmla="*/ 533 w 827"/>
                <a:gd name="T75" fmla="*/ 85 h 1018"/>
                <a:gd name="T76" fmla="*/ 609 w 827"/>
                <a:gd name="T77" fmla="*/ 123 h 1018"/>
                <a:gd name="T78" fmla="*/ 672 w 827"/>
                <a:gd name="T79" fmla="*/ 178 h 1018"/>
                <a:gd name="T80" fmla="*/ 721 w 827"/>
                <a:gd name="T81" fmla="*/ 247 h 1018"/>
                <a:gd name="T82" fmla="*/ 752 w 827"/>
                <a:gd name="T83" fmla="*/ 326 h 1018"/>
                <a:gd name="T84" fmla="*/ 763 w 827"/>
                <a:gd name="T85" fmla="*/ 413 h 1018"/>
                <a:gd name="T86" fmla="*/ 751 w 827"/>
                <a:gd name="T87" fmla="*/ 517 h 1018"/>
                <a:gd name="T88" fmla="*/ 708 w 827"/>
                <a:gd name="T89" fmla="*/ 634 h 1018"/>
                <a:gd name="T90" fmla="*/ 644 w 827"/>
                <a:gd name="T91" fmla="*/ 735 h 1018"/>
                <a:gd name="T92" fmla="*/ 526 w 827"/>
                <a:gd name="T93" fmla="*/ 862 h 1018"/>
                <a:gd name="T94" fmla="*/ 413 w 827"/>
                <a:gd name="T95" fmla="*/ 948 h 1018"/>
                <a:gd name="T96" fmla="*/ 385 w 827"/>
                <a:gd name="T97" fmla="*/ 322 h 1018"/>
                <a:gd name="T98" fmla="*/ 346 w 827"/>
                <a:gd name="T99" fmla="*/ 345 h 1018"/>
                <a:gd name="T100" fmla="*/ 322 w 827"/>
                <a:gd name="T101" fmla="*/ 385 h 1018"/>
                <a:gd name="T102" fmla="*/ 319 w 827"/>
                <a:gd name="T103" fmla="*/ 423 h 1018"/>
                <a:gd name="T104" fmla="*/ 334 w 827"/>
                <a:gd name="T105" fmla="*/ 467 h 1018"/>
                <a:gd name="T106" fmla="*/ 368 w 827"/>
                <a:gd name="T107" fmla="*/ 497 h 1018"/>
                <a:gd name="T108" fmla="*/ 413 w 827"/>
                <a:gd name="T109" fmla="*/ 509 h 1018"/>
                <a:gd name="T110" fmla="*/ 451 w 827"/>
                <a:gd name="T111" fmla="*/ 501 h 1018"/>
                <a:gd name="T112" fmla="*/ 487 w 827"/>
                <a:gd name="T113" fmla="*/ 474 h 1018"/>
                <a:gd name="T114" fmla="*/ 507 w 827"/>
                <a:gd name="T115" fmla="*/ 432 h 1018"/>
                <a:gd name="T116" fmla="*/ 507 w 827"/>
                <a:gd name="T117" fmla="*/ 394 h 1018"/>
                <a:gd name="T118" fmla="*/ 487 w 827"/>
                <a:gd name="T119" fmla="*/ 353 h 1018"/>
                <a:gd name="T120" fmla="*/ 451 w 827"/>
                <a:gd name="T121" fmla="*/ 325 h 1018"/>
                <a:gd name="T122" fmla="*/ 413 w 827"/>
                <a:gd name="T123" fmla="*/ 3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18">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chemeClr val="bg1"/>
            </a:solidFill>
            <a:ln>
              <a:noFill/>
            </a:ln>
          </p:spPr>
          <p:txBody>
            <a:bodyPr vert="horz" wrap="square" lIns="91440" tIns="45720" rIns="91440" bIns="45720" numCol="1" anchor="t" anchorCtr="0" compatLnSpc="1"/>
            <a:p>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sp>
        <p:nvSpPr>
          <p:cNvPr id="99" name="圆角矩形 98"/>
          <p:cNvSpPr/>
          <p:nvPr/>
        </p:nvSpPr>
        <p:spPr>
          <a:xfrm>
            <a:off x="6649720" y="4442460"/>
            <a:ext cx="4608195" cy="494030"/>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6747510" y="4505325"/>
            <a:ext cx="4412615" cy="368300"/>
          </a:xfrm>
          <a:prstGeom prst="rect">
            <a:avLst/>
          </a:prstGeom>
          <a:noFill/>
        </p:spPr>
        <p:txBody>
          <a:bodyPr wrap="square" rtlCol="0">
            <a:spAutoFit/>
          </a:bodyPr>
          <a:p>
            <a:r>
              <a:rPr lang="zh-CN" altLang="en-US">
                <a:sym typeface="+mn-ea"/>
              </a:rPr>
              <a:t>“深化政务公开标准化规范化工作”</a:t>
            </a:r>
            <a:endParaRPr lang="zh-CN" altLang="en-US"/>
          </a:p>
        </p:txBody>
      </p:sp>
      <p:grpSp>
        <p:nvGrpSpPr>
          <p:cNvPr id="101" name="组合 100"/>
          <p:cNvGrpSpPr/>
          <p:nvPr/>
        </p:nvGrpSpPr>
        <p:grpSpPr>
          <a:xfrm>
            <a:off x="5990590" y="4441825"/>
            <a:ext cx="501650" cy="501650"/>
            <a:chOff x="745660" y="4645587"/>
            <a:chExt cx="1075520" cy="1075520"/>
          </a:xfrm>
        </p:grpSpPr>
        <p:sp>
          <p:nvSpPr>
            <p:cNvPr id="102" name="椭圆 101"/>
            <p:cNvSpPr/>
            <p:nvPr/>
          </p:nvSpPr>
          <p:spPr>
            <a:xfrm rot="5400000">
              <a:off x="814240" y="4714167"/>
              <a:ext cx="938360" cy="93836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03" name="椭圆 102"/>
            <p:cNvSpPr/>
            <p:nvPr/>
          </p:nvSpPr>
          <p:spPr>
            <a:xfrm rot="5400000">
              <a:off x="745660" y="464558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04" name="Freeform 58"/>
            <p:cNvSpPr>
              <a:spLocks noEditPoints="1"/>
            </p:cNvSpPr>
            <p:nvPr/>
          </p:nvSpPr>
          <p:spPr bwMode="auto">
            <a:xfrm>
              <a:off x="1152451" y="5044871"/>
              <a:ext cx="261938" cy="323850"/>
            </a:xfrm>
            <a:custGeom>
              <a:avLst/>
              <a:gdLst>
                <a:gd name="T0" fmla="*/ 351 w 827"/>
                <a:gd name="T1" fmla="*/ 4 h 1018"/>
                <a:gd name="T2" fmla="*/ 252 w 827"/>
                <a:gd name="T3" fmla="*/ 32 h 1018"/>
                <a:gd name="T4" fmla="*/ 166 w 827"/>
                <a:gd name="T5" fmla="*/ 83 h 1018"/>
                <a:gd name="T6" fmla="*/ 95 w 827"/>
                <a:gd name="T7" fmla="*/ 150 h 1018"/>
                <a:gd name="T8" fmla="*/ 41 w 827"/>
                <a:gd name="T9" fmla="*/ 234 h 1018"/>
                <a:gd name="T10" fmla="*/ 9 w 827"/>
                <a:gd name="T11" fmla="*/ 330 h 1018"/>
                <a:gd name="T12" fmla="*/ 0 w 827"/>
                <a:gd name="T13" fmla="*/ 413 h 1018"/>
                <a:gd name="T14" fmla="*/ 25 w 827"/>
                <a:gd name="T15" fmla="*/ 574 h 1018"/>
                <a:gd name="T16" fmla="*/ 89 w 827"/>
                <a:gd name="T17" fmla="*/ 712 h 1018"/>
                <a:gd name="T18" fmla="*/ 174 w 827"/>
                <a:gd name="T19" fmla="*/ 826 h 1018"/>
                <a:gd name="T20" fmla="*/ 298 w 827"/>
                <a:gd name="T21" fmla="*/ 943 h 1018"/>
                <a:gd name="T22" fmla="*/ 397 w 827"/>
                <a:gd name="T23" fmla="*/ 1013 h 1018"/>
                <a:gd name="T24" fmla="*/ 429 w 827"/>
                <a:gd name="T25" fmla="*/ 1013 h 1018"/>
                <a:gd name="T26" fmla="*/ 529 w 827"/>
                <a:gd name="T27" fmla="*/ 943 h 1018"/>
                <a:gd name="T28" fmla="*/ 653 w 827"/>
                <a:gd name="T29" fmla="*/ 826 h 1018"/>
                <a:gd name="T30" fmla="*/ 738 w 827"/>
                <a:gd name="T31" fmla="*/ 712 h 1018"/>
                <a:gd name="T32" fmla="*/ 802 w 827"/>
                <a:gd name="T33" fmla="*/ 574 h 1018"/>
                <a:gd name="T34" fmla="*/ 827 w 827"/>
                <a:gd name="T35" fmla="*/ 413 h 1018"/>
                <a:gd name="T36" fmla="*/ 819 w 827"/>
                <a:gd name="T37" fmla="*/ 330 h 1018"/>
                <a:gd name="T38" fmla="*/ 786 w 827"/>
                <a:gd name="T39" fmla="*/ 234 h 1018"/>
                <a:gd name="T40" fmla="*/ 732 w 827"/>
                <a:gd name="T41" fmla="*/ 150 h 1018"/>
                <a:gd name="T42" fmla="*/ 661 w 827"/>
                <a:gd name="T43" fmla="*/ 83 h 1018"/>
                <a:gd name="T44" fmla="*/ 574 w 827"/>
                <a:gd name="T45" fmla="*/ 32 h 1018"/>
                <a:gd name="T46" fmla="*/ 477 w 827"/>
                <a:gd name="T47" fmla="*/ 4 h 1018"/>
                <a:gd name="T48" fmla="*/ 413 w 827"/>
                <a:gd name="T49" fmla="*/ 948 h 1018"/>
                <a:gd name="T50" fmla="*/ 301 w 827"/>
                <a:gd name="T51" fmla="*/ 862 h 1018"/>
                <a:gd name="T52" fmla="*/ 183 w 827"/>
                <a:gd name="T53" fmla="*/ 736 h 1018"/>
                <a:gd name="T54" fmla="*/ 119 w 827"/>
                <a:gd name="T55" fmla="*/ 634 h 1018"/>
                <a:gd name="T56" fmla="*/ 75 w 827"/>
                <a:gd name="T57" fmla="*/ 517 h 1018"/>
                <a:gd name="T58" fmla="*/ 63 w 827"/>
                <a:gd name="T59" fmla="*/ 413 h 1018"/>
                <a:gd name="T60" fmla="*/ 74 w 827"/>
                <a:gd name="T61" fmla="*/ 326 h 1018"/>
                <a:gd name="T62" fmla="*/ 105 w 827"/>
                <a:gd name="T63" fmla="*/ 247 h 1018"/>
                <a:gd name="T64" fmla="*/ 155 w 827"/>
                <a:gd name="T65" fmla="*/ 178 h 1018"/>
                <a:gd name="T66" fmla="*/ 218 w 827"/>
                <a:gd name="T67" fmla="*/ 123 h 1018"/>
                <a:gd name="T68" fmla="*/ 293 w 827"/>
                <a:gd name="T69" fmla="*/ 85 h 1018"/>
                <a:gd name="T70" fmla="*/ 378 w 827"/>
                <a:gd name="T71" fmla="*/ 65 h 1018"/>
                <a:gd name="T72" fmla="*/ 449 w 827"/>
                <a:gd name="T73" fmla="*/ 65 h 1018"/>
                <a:gd name="T74" fmla="*/ 533 w 827"/>
                <a:gd name="T75" fmla="*/ 85 h 1018"/>
                <a:gd name="T76" fmla="*/ 609 w 827"/>
                <a:gd name="T77" fmla="*/ 123 h 1018"/>
                <a:gd name="T78" fmla="*/ 672 w 827"/>
                <a:gd name="T79" fmla="*/ 178 h 1018"/>
                <a:gd name="T80" fmla="*/ 721 w 827"/>
                <a:gd name="T81" fmla="*/ 247 h 1018"/>
                <a:gd name="T82" fmla="*/ 752 w 827"/>
                <a:gd name="T83" fmla="*/ 326 h 1018"/>
                <a:gd name="T84" fmla="*/ 763 w 827"/>
                <a:gd name="T85" fmla="*/ 413 h 1018"/>
                <a:gd name="T86" fmla="*/ 751 w 827"/>
                <a:gd name="T87" fmla="*/ 517 h 1018"/>
                <a:gd name="T88" fmla="*/ 708 w 827"/>
                <a:gd name="T89" fmla="*/ 634 h 1018"/>
                <a:gd name="T90" fmla="*/ 644 w 827"/>
                <a:gd name="T91" fmla="*/ 735 h 1018"/>
                <a:gd name="T92" fmla="*/ 526 w 827"/>
                <a:gd name="T93" fmla="*/ 862 h 1018"/>
                <a:gd name="T94" fmla="*/ 413 w 827"/>
                <a:gd name="T95" fmla="*/ 948 h 1018"/>
                <a:gd name="T96" fmla="*/ 385 w 827"/>
                <a:gd name="T97" fmla="*/ 322 h 1018"/>
                <a:gd name="T98" fmla="*/ 346 w 827"/>
                <a:gd name="T99" fmla="*/ 345 h 1018"/>
                <a:gd name="T100" fmla="*/ 322 w 827"/>
                <a:gd name="T101" fmla="*/ 385 h 1018"/>
                <a:gd name="T102" fmla="*/ 319 w 827"/>
                <a:gd name="T103" fmla="*/ 423 h 1018"/>
                <a:gd name="T104" fmla="*/ 334 w 827"/>
                <a:gd name="T105" fmla="*/ 467 h 1018"/>
                <a:gd name="T106" fmla="*/ 368 w 827"/>
                <a:gd name="T107" fmla="*/ 497 h 1018"/>
                <a:gd name="T108" fmla="*/ 413 w 827"/>
                <a:gd name="T109" fmla="*/ 509 h 1018"/>
                <a:gd name="T110" fmla="*/ 451 w 827"/>
                <a:gd name="T111" fmla="*/ 501 h 1018"/>
                <a:gd name="T112" fmla="*/ 487 w 827"/>
                <a:gd name="T113" fmla="*/ 474 h 1018"/>
                <a:gd name="T114" fmla="*/ 507 w 827"/>
                <a:gd name="T115" fmla="*/ 432 h 1018"/>
                <a:gd name="T116" fmla="*/ 507 w 827"/>
                <a:gd name="T117" fmla="*/ 394 h 1018"/>
                <a:gd name="T118" fmla="*/ 487 w 827"/>
                <a:gd name="T119" fmla="*/ 353 h 1018"/>
                <a:gd name="T120" fmla="*/ 451 w 827"/>
                <a:gd name="T121" fmla="*/ 325 h 1018"/>
                <a:gd name="T122" fmla="*/ 413 w 827"/>
                <a:gd name="T123" fmla="*/ 3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18">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chemeClr val="bg1"/>
            </a:solidFill>
            <a:ln>
              <a:noFill/>
            </a:ln>
          </p:spPr>
          <p:txBody>
            <a:bodyPr vert="horz" wrap="square" lIns="91440" tIns="45720" rIns="91440" bIns="45720" numCol="1" anchor="t" anchorCtr="0" compatLnSpc="1"/>
            <a:p>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sp>
        <p:nvSpPr>
          <p:cNvPr id="105" name="圆角矩形 104"/>
          <p:cNvSpPr/>
          <p:nvPr/>
        </p:nvSpPr>
        <p:spPr>
          <a:xfrm>
            <a:off x="6649720" y="5223510"/>
            <a:ext cx="4608195" cy="49403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文本框 105"/>
          <p:cNvSpPr txBox="1"/>
          <p:nvPr/>
        </p:nvSpPr>
        <p:spPr>
          <a:xfrm>
            <a:off x="6747510" y="5286375"/>
            <a:ext cx="4412615" cy="368300"/>
          </a:xfrm>
          <a:prstGeom prst="rect">
            <a:avLst/>
          </a:prstGeom>
          <a:noFill/>
        </p:spPr>
        <p:txBody>
          <a:bodyPr wrap="square" rtlCol="0">
            <a:spAutoFit/>
          </a:bodyPr>
          <a:p>
            <a:r>
              <a:rPr lang="zh-CN" altLang="en-US">
                <a:sym typeface="+mn-ea"/>
              </a:rPr>
              <a:t>“深化政务公开基础性工作”</a:t>
            </a:r>
            <a:endParaRPr lang="zh-CN" altLang="en-US"/>
          </a:p>
        </p:txBody>
      </p:sp>
      <p:grpSp>
        <p:nvGrpSpPr>
          <p:cNvPr id="107" name="组合 106"/>
          <p:cNvGrpSpPr/>
          <p:nvPr/>
        </p:nvGrpSpPr>
        <p:grpSpPr>
          <a:xfrm>
            <a:off x="5990590" y="5222875"/>
            <a:ext cx="501650" cy="501650"/>
            <a:chOff x="745660" y="4645587"/>
            <a:chExt cx="1075520" cy="1075520"/>
          </a:xfrm>
        </p:grpSpPr>
        <p:sp>
          <p:nvSpPr>
            <p:cNvPr id="108" name="椭圆 107"/>
            <p:cNvSpPr/>
            <p:nvPr/>
          </p:nvSpPr>
          <p:spPr>
            <a:xfrm rot="5400000">
              <a:off x="814240" y="4714167"/>
              <a:ext cx="938360" cy="9383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09" name="椭圆 108"/>
            <p:cNvSpPr/>
            <p:nvPr/>
          </p:nvSpPr>
          <p:spPr>
            <a:xfrm rot="5400000">
              <a:off x="745660" y="464558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10" name="Freeform 58"/>
            <p:cNvSpPr>
              <a:spLocks noEditPoints="1"/>
            </p:cNvSpPr>
            <p:nvPr/>
          </p:nvSpPr>
          <p:spPr bwMode="auto">
            <a:xfrm>
              <a:off x="1152451" y="5044871"/>
              <a:ext cx="261938" cy="323850"/>
            </a:xfrm>
            <a:custGeom>
              <a:avLst/>
              <a:gdLst>
                <a:gd name="T0" fmla="*/ 351 w 827"/>
                <a:gd name="T1" fmla="*/ 4 h 1018"/>
                <a:gd name="T2" fmla="*/ 252 w 827"/>
                <a:gd name="T3" fmla="*/ 32 h 1018"/>
                <a:gd name="T4" fmla="*/ 166 w 827"/>
                <a:gd name="T5" fmla="*/ 83 h 1018"/>
                <a:gd name="T6" fmla="*/ 95 w 827"/>
                <a:gd name="T7" fmla="*/ 150 h 1018"/>
                <a:gd name="T8" fmla="*/ 41 w 827"/>
                <a:gd name="T9" fmla="*/ 234 h 1018"/>
                <a:gd name="T10" fmla="*/ 9 w 827"/>
                <a:gd name="T11" fmla="*/ 330 h 1018"/>
                <a:gd name="T12" fmla="*/ 0 w 827"/>
                <a:gd name="T13" fmla="*/ 413 h 1018"/>
                <a:gd name="T14" fmla="*/ 25 w 827"/>
                <a:gd name="T15" fmla="*/ 574 h 1018"/>
                <a:gd name="T16" fmla="*/ 89 w 827"/>
                <a:gd name="T17" fmla="*/ 712 h 1018"/>
                <a:gd name="T18" fmla="*/ 174 w 827"/>
                <a:gd name="T19" fmla="*/ 826 h 1018"/>
                <a:gd name="T20" fmla="*/ 298 w 827"/>
                <a:gd name="T21" fmla="*/ 943 h 1018"/>
                <a:gd name="T22" fmla="*/ 397 w 827"/>
                <a:gd name="T23" fmla="*/ 1013 h 1018"/>
                <a:gd name="T24" fmla="*/ 429 w 827"/>
                <a:gd name="T25" fmla="*/ 1013 h 1018"/>
                <a:gd name="T26" fmla="*/ 529 w 827"/>
                <a:gd name="T27" fmla="*/ 943 h 1018"/>
                <a:gd name="T28" fmla="*/ 653 w 827"/>
                <a:gd name="T29" fmla="*/ 826 h 1018"/>
                <a:gd name="T30" fmla="*/ 738 w 827"/>
                <a:gd name="T31" fmla="*/ 712 h 1018"/>
                <a:gd name="T32" fmla="*/ 802 w 827"/>
                <a:gd name="T33" fmla="*/ 574 h 1018"/>
                <a:gd name="T34" fmla="*/ 827 w 827"/>
                <a:gd name="T35" fmla="*/ 413 h 1018"/>
                <a:gd name="T36" fmla="*/ 819 w 827"/>
                <a:gd name="T37" fmla="*/ 330 h 1018"/>
                <a:gd name="T38" fmla="*/ 786 w 827"/>
                <a:gd name="T39" fmla="*/ 234 h 1018"/>
                <a:gd name="T40" fmla="*/ 732 w 827"/>
                <a:gd name="T41" fmla="*/ 150 h 1018"/>
                <a:gd name="T42" fmla="*/ 661 w 827"/>
                <a:gd name="T43" fmla="*/ 83 h 1018"/>
                <a:gd name="T44" fmla="*/ 574 w 827"/>
                <a:gd name="T45" fmla="*/ 32 h 1018"/>
                <a:gd name="T46" fmla="*/ 477 w 827"/>
                <a:gd name="T47" fmla="*/ 4 h 1018"/>
                <a:gd name="T48" fmla="*/ 413 w 827"/>
                <a:gd name="T49" fmla="*/ 948 h 1018"/>
                <a:gd name="T50" fmla="*/ 301 w 827"/>
                <a:gd name="T51" fmla="*/ 862 h 1018"/>
                <a:gd name="T52" fmla="*/ 183 w 827"/>
                <a:gd name="T53" fmla="*/ 736 h 1018"/>
                <a:gd name="T54" fmla="*/ 119 w 827"/>
                <a:gd name="T55" fmla="*/ 634 h 1018"/>
                <a:gd name="T56" fmla="*/ 75 w 827"/>
                <a:gd name="T57" fmla="*/ 517 h 1018"/>
                <a:gd name="T58" fmla="*/ 63 w 827"/>
                <a:gd name="T59" fmla="*/ 413 h 1018"/>
                <a:gd name="T60" fmla="*/ 74 w 827"/>
                <a:gd name="T61" fmla="*/ 326 h 1018"/>
                <a:gd name="T62" fmla="*/ 105 w 827"/>
                <a:gd name="T63" fmla="*/ 247 h 1018"/>
                <a:gd name="T64" fmla="*/ 155 w 827"/>
                <a:gd name="T65" fmla="*/ 178 h 1018"/>
                <a:gd name="T66" fmla="*/ 218 w 827"/>
                <a:gd name="T67" fmla="*/ 123 h 1018"/>
                <a:gd name="T68" fmla="*/ 293 w 827"/>
                <a:gd name="T69" fmla="*/ 85 h 1018"/>
                <a:gd name="T70" fmla="*/ 378 w 827"/>
                <a:gd name="T71" fmla="*/ 65 h 1018"/>
                <a:gd name="T72" fmla="*/ 449 w 827"/>
                <a:gd name="T73" fmla="*/ 65 h 1018"/>
                <a:gd name="T74" fmla="*/ 533 w 827"/>
                <a:gd name="T75" fmla="*/ 85 h 1018"/>
                <a:gd name="T76" fmla="*/ 609 w 827"/>
                <a:gd name="T77" fmla="*/ 123 h 1018"/>
                <a:gd name="T78" fmla="*/ 672 w 827"/>
                <a:gd name="T79" fmla="*/ 178 h 1018"/>
                <a:gd name="T80" fmla="*/ 721 w 827"/>
                <a:gd name="T81" fmla="*/ 247 h 1018"/>
                <a:gd name="T82" fmla="*/ 752 w 827"/>
                <a:gd name="T83" fmla="*/ 326 h 1018"/>
                <a:gd name="T84" fmla="*/ 763 w 827"/>
                <a:gd name="T85" fmla="*/ 413 h 1018"/>
                <a:gd name="T86" fmla="*/ 751 w 827"/>
                <a:gd name="T87" fmla="*/ 517 h 1018"/>
                <a:gd name="T88" fmla="*/ 708 w 827"/>
                <a:gd name="T89" fmla="*/ 634 h 1018"/>
                <a:gd name="T90" fmla="*/ 644 w 827"/>
                <a:gd name="T91" fmla="*/ 735 h 1018"/>
                <a:gd name="T92" fmla="*/ 526 w 827"/>
                <a:gd name="T93" fmla="*/ 862 h 1018"/>
                <a:gd name="T94" fmla="*/ 413 w 827"/>
                <a:gd name="T95" fmla="*/ 948 h 1018"/>
                <a:gd name="T96" fmla="*/ 385 w 827"/>
                <a:gd name="T97" fmla="*/ 322 h 1018"/>
                <a:gd name="T98" fmla="*/ 346 w 827"/>
                <a:gd name="T99" fmla="*/ 345 h 1018"/>
                <a:gd name="T100" fmla="*/ 322 w 827"/>
                <a:gd name="T101" fmla="*/ 385 h 1018"/>
                <a:gd name="T102" fmla="*/ 319 w 827"/>
                <a:gd name="T103" fmla="*/ 423 h 1018"/>
                <a:gd name="T104" fmla="*/ 334 w 827"/>
                <a:gd name="T105" fmla="*/ 467 h 1018"/>
                <a:gd name="T106" fmla="*/ 368 w 827"/>
                <a:gd name="T107" fmla="*/ 497 h 1018"/>
                <a:gd name="T108" fmla="*/ 413 w 827"/>
                <a:gd name="T109" fmla="*/ 509 h 1018"/>
                <a:gd name="T110" fmla="*/ 451 w 827"/>
                <a:gd name="T111" fmla="*/ 501 h 1018"/>
                <a:gd name="T112" fmla="*/ 487 w 827"/>
                <a:gd name="T113" fmla="*/ 474 h 1018"/>
                <a:gd name="T114" fmla="*/ 507 w 827"/>
                <a:gd name="T115" fmla="*/ 432 h 1018"/>
                <a:gd name="T116" fmla="*/ 507 w 827"/>
                <a:gd name="T117" fmla="*/ 394 h 1018"/>
                <a:gd name="T118" fmla="*/ 487 w 827"/>
                <a:gd name="T119" fmla="*/ 353 h 1018"/>
                <a:gd name="T120" fmla="*/ 451 w 827"/>
                <a:gd name="T121" fmla="*/ 325 h 1018"/>
                <a:gd name="T122" fmla="*/ 413 w 827"/>
                <a:gd name="T123" fmla="*/ 3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18">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chemeClr val="bg1"/>
            </a:solidFill>
            <a:ln>
              <a:noFill/>
            </a:ln>
          </p:spPr>
          <p:txBody>
            <a:bodyPr vert="horz" wrap="square" lIns="91440" tIns="45720" rIns="91440" bIns="45720" numCol="1" anchor="t" anchorCtr="0" compatLnSpc="1"/>
            <a:p>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sp>
        <p:nvSpPr>
          <p:cNvPr id="111" name="圆角矩形 110"/>
          <p:cNvSpPr/>
          <p:nvPr/>
        </p:nvSpPr>
        <p:spPr>
          <a:xfrm>
            <a:off x="6649720" y="5930900"/>
            <a:ext cx="4608195" cy="494030"/>
          </a:xfrm>
          <a:prstGeom prst="roundRect">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文本框 111"/>
          <p:cNvSpPr txBox="1"/>
          <p:nvPr/>
        </p:nvSpPr>
        <p:spPr>
          <a:xfrm>
            <a:off x="6747510" y="5993765"/>
            <a:ext cx="4412615" cy="368300"/>
          </a:xfrm>
          <a:prstGeom prst="rect">
            <a:avLst/>
          </a:prstGeom>
          <a:noFill/>
        </p:spPr>
        <p:txBody>
          <a:bodyPr wrap="square" rtlCol="0">
            <a:spAutoFit/>
          </a:bodyPr>
          <a:p>
            <a:r>
              <a:rPr lang="zh-CN" altLang="en-US">
                <a:sym typeface="+mn-ea"/>
              </a:rPr>
              <a:t>“紧扣任务落实强化保障措施”</a:t>
            </a:r>
            <a:endParaRPr lang="zh-CN" altLang="en-US"/>
          </a:p>
        </p:txBody>
      </p:sp>
      <p:grpSp>
        <p:nvGrpSpPr>
          <p:cNvPr id="113" name="组合 112"/>
          <p:cNvGrpSpPr/>
          <p:nvPr/>
        </p:nvGrpSpPr>
        <p:grpSpPr>
          <a:xfrm>
            <a:off x="5990590" y="5930265"/>
            <a:ext cx="501650" cy="501650"/>
            <a:chOff x="745660" y="4645587"/>
            <a:chExt cx="1075520" cy="1075520"/>
          </a:xfrm>
        </p:grpSpPr>
        <p:sp>
          <p:nvSpPr>
            <p:cNvPr id="114" name="椭圆 113"/>
            <p:cNvSpPr/>
            <p:nvPr/>
          </p:nvSpPr>
          <p:spPr>
            <a:xfrm rot="5400000">
              <a:off x="814240" y="4714167"/>
              <a:ext cx="938360" cy="938360"/>
            </a:xfrm>
            <a:prstGeom prst="ellipse">
              <a:avLst/>
            </a:prstGeom>
            <a:solidFill>
              <a:srgbClr val="5E9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15" name="椭圆 114"/>
            <p:cNvSpPr/>
            <p:nvPr/>
          </p:nvSpPr>
          <p:spPr>
            <a:xfrm rot="5400000">
              <a:off x="745660" y="464558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sp>
          <p:nvSpPr>
            <p:cNvPr id="116" name="Freeform 58"/>
            <p:cNvSpPr>
              <a:spLocks noEditPoints="1"/>
            </p:cNvSpPr>
            <p:nvPr/>
          </p:nvSpPr>
          <p:spPr bwMode="auto">
            <a:xfrm>
              <a:off x="1152451" y="5044871"/>
              <a:ext cx="261938" cy="323850"/>
            </a:xfrm>
            <a:custGeom>
              <a:avLst/>
              <a:gdLst>
                <a:gd name="T0" fmla="*/ 351 w 827"/>
                <a:gd name="T1" fmla="*/ 4 h 1018"/>
                <a:gd name="T2" fmla="*/ 252 w 827"/>
                <a:gd name="T3" fmla="*/ 32 h 1018"/>
                <a:gd name="T4" fmla="*/ 166 w 827"/>
                <a:gd name="T5" fmla="*/ 83 h 1018"/>
                <a:gd name="T6" fmla="*/ 95 w 827"/>
                <a:gd name="T7" fmla="*/ 150 h 1018"/>
                <a:gd name="T8" fmla="*/ 41 w 827"/>
                <a:gd name="T9" fmla="*/ 234 h 1018"/>
                <a:gd name="T10" fmla="*/ 9 w 827"/>
                <a:gd name="T11" fmla="*/ 330 h 1018"/>
                <a:gd name="T12" fmla="*/ 0 w 827"/>
                <a:gd name="T13" fmla="*/ 413 h 1018"/>
                <a:gd name="T14" fmla="*/ 25 w 827"/>
                <a:gd name="T15" fmla="*/ 574 h 1018"/>
                <a:gd name="T16" fmla="*/ 89 w 827"/>
                <a:gd name="T17" fmla="*/ 712 h 1018"/>
                <a:gd name="T18" fmla="*/ 174 w 827"/>
                <a:gd name="T19" fmla="*/ 826 h 1018"/>
                <a:gd name="T20" fmla="*/ 298 w 827"/>
                <a:gd name="T21" fmla="*/ 943 h 1018"/>
                <a:gd name="T22" fmla="*/ 397 w 827"/>
                <a:gd name="T23" fmla="*/ 1013 h 1018"/>
                <a:gd name="T24" fmla="*/ 429 w 827"/>
                <a:gd name="T25" fmla="*/ 1013 h 1018"/>
                <a:gd name="T26" fmla="*/ 529 w 827"/>
                <a:gd name="T27" fmla="*/ 943 h 1018"/>
                <a:gd name="T28" fmla="*/ 653 w 827"/>
                <a:gd name="T29" fmla="*/ 826 h 1018"/>
                <a:gd name="T30" fmla="*/ 738 w 827"/>
                <a:gd name="T31" fmla="*/ 712 h 1018"/>
                <a:gd name="T32" fmla="*/ 802 w 827"/>
                <a:gd name="T33" fmla="*/ 574 h 1018"/>
                <a:gd name="T34" fmla="*/ 827 w 827"/>
                <a:gd name="T35" fmla="*/ 413 h 1018"/>
                <a:gd name="T36" fmla="*/ 819 w 827"/>
                <a:gd name="T37" fmla="*/ 330 h 1018"/>
                <a:gd name="T38" fmla="*/ 786 w 827"/>
                <a:gd name="T39" fmla="*/ 234 h 1018"/>
                <a:gd name="T40" fmla="*/ 732 w 827"/>
                <a:gd name="T41" fmla="*/ 150 h 1018"/>
                <a:gd name="T42" fmla="*/ 661 w 827"/>
                <a:gd name="T43" fmla="*/ 83 h 1018"/>
                <a:gd name="T44" fmla="*/ 574 w 827"/>
                <a:gd name="T45" fmla="*/ 32 h 1018"/>
                <a:gd name="T46" fmla="*/ 477 w 827"/>
                <a:gd name="T47" fmla="*/ 4 h 1018"/>
                <a:gd name="T48" fmla="*/ 413 w 827"/>
                <a:gd name="T49" fmla="*/ 948 h 1018"/>
                <a:gd name="T50" fmla="*/ 301 w 827"/>
                <a:gd name="T51" fmla="*/ 862 h 1018"/>
                <a:gd name="T52" fmla="*/ 183 w 827"/>
                <a:gd name="T53" fmla="*/ 736 h 1018"/>
                <a:gd name="T54" fmla="*/ 119 w 827"/>
                <a:gd name="T55" fmla="*/ 634 h 1018"/>
                <a:gd name="T56" fmla="*/ 75 w 827"/>
                <a:gd name="T57" fmla="*/ 517 h 1018"/>
                <a:gd name="T58" fmla="*/ 63 w 827"/>
                <a:gd name="T59" fmla="*/ 413 h 1018"/>
                <a:gd name="T60" fmla="*/ 74 w 827"/>
                <a:gd name="T61" fmla="*/ 326 h 1018"/>
                <a:gd name="T62" fmla="*/ 105 w 827"/>
                <a:gd name="T63" fmla="*/ 247 h 1018"/>
                <a:gd name="T64" fmla="*/ 155 w 827"/>
                <a:gd name="T65" fmla="*/ 178 h 1018"/>
                <a:gd name="T66" fmla="*/ 218 w 827"/>
                <a:gd name="T67" fmla="*/ 123 h 1018"/>
                <a:gd name="T68" fmla="*/ 293 w 827"/>
                <a:gd name="T69" fmla="*/ 85 h 1018"/>
                <a:gd name="T70" fmla="*/ 378 w 827"/>
                <a:gd name="T71" fmla="*/ 65 h 1018"/>
                <a:gd name="T72" fmla="*/ 449 w 827"/>
                <a:gd name="T73" fmla="*/ 65 h 1018"/>
                <a:gd name="T74" fmla="*/ 533 w 827"/>
                <a:gd name="T75" fmla="*/ 85 h 1018"/>
                <a:gd name="T76" fmla="*/ 609 w 827"/>
                <a:gd name="T77" fmla="*/ 123 h 1018"/>
                <a:gd name="T78" fmla="*/ 672 w 827"/>
                <a:gd name="T79" fmla="*/ 178 h 1018"/>
                <a:gd name="T80" fmla="*/ 721 w 827"/>
                <a:gd name="T81" fmla="*/ 247 h 1018"/>
                <a:gd name="T82" fmla="*/ 752 w 827"/>
                <a:gd name="T83" fmla="*/ 326 h 1018"/>
                <a:gd name="T84" fmla="*/ 763 w 827"/>
                <a:gd name="T85" fmla="*/ 413 h 1018"/>
                <a:gd name="T86" fmla="*/ 751 w 827"/>
                <a:gd name="T87" fmla="*/ 517 h 1018"/>
                <a:gd name="T88" fmla="*/ 708 w 827"/>
                <a:gd name="T89" fmla="*/ 634 h 1018"/>
                <a:gd name="T90" fmla="*/ 644 w 827"/>
                <a:gd name="T91" fmla="*/ 735 h 1018"/>
                <a:gd name="T92" fmla="*/ 526 w 827"/>
                <a:gd name="T93" fmla="*/ 862 h 1018"/>
                <a:gd name="T94" fmla="*/ 413 w 827"/>
                <a:gd name="T95" fmla="*/ 948 h 1018"/>
                <a:gd name="T96" fmla="*/ 385 w 827"/>
                <a:gd name="T97" fmla="*/ 322 h 1018"/>
                <a:gd name="T98" fmla="*/ 346 w 827"/>
                <a:gd name="T99" fmla="*/ 345 h 1018"/>
                <a:gd name="T100" fmla="*/ 322 w 827"/>
                <a:gd name="T101" fmla="*/ 385 h 1018"/>
                <a:gd name="T102" fmla="*/ 319 w 827"/>
                <a:gd name="T103" fmla="*/ 423 h 1018"/>
                <a:gd name="T104" fmla="*/ 334 w 827"/>
                <a:gd name="T105" fmla="*/ 467 h 1018"/>
                <a:gd name="T106" fmla="*/ 368 w 827"/>
                <a:gd name="T107" fmla="*/ 497 h 1018"/>
                <a:gd name="T108" fmla="*/ 413 w 827"/>
                <a:gd name="T109" fmla="*/ 509 h 1018"/>
                <a:gd name="T110" fmla="*/ 451 w 827"/>
                <a:gd name="T111" fmla="*/ 501 h 1018"/>
                <a:gd name="T112" fmla="*/ 487 w 827"/>
                <a:gd name="T113" fmla="*/ 474 h 1018"/>
                <a:gd name="T114" fmla="*/ 507 w 827"/>
                <a:gd name="T115" fmla="*/ 432 h 1018"/>
                <a:gd name="T116" fmla="*/ 507 w 827"/>
                <a:gd name="T117" fmla="*/ 394 h 1018"/>
                <a:gd name="T118" fmla="*/ 487 w 827"/>
                <a:gd name="T119" fmla="*/ 353 h 1018"/>
                <a:gd name="T120" fmla="*/ 451 w 827"/>
                <a:gd name="T121" fmla="*/ 325 h 1018"/>
                <a:gd name="T122" fmla="*/ 413 w 827"/>
                <a:gd name="T123" fmla="*/ 3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18">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chemeClr val="bg1"/>
            </a:solidFill>
            <a:ln>
              <a:noFill/>
            </a:ln>
          </p:spPr>
          <p:txBody>
            <a:bodyPr vert="horz" wrap="square" lIns="91440" tIns="45720" rIns="91440" bIns="45720" numCol="1" anchor="t" anchorCtr="0" compatLnSpc="1"/>
            <a:p>
              <a:endParaRPr lang="zh-CN" altLang="en-US" dirty="0">
                <a:solidFill>
                  <a:prstClr val="white">
                    <a:lumMod val="65000"/>
                  </a:prstClr>
                </a:solidFill>
                <a:latin typeface="字魂58号-创中黑" panose="00000500000000000000" pitchFamily="2" charset="-122"/>
                <a:ea typeface="字魂58号-创中黑" panose="00000500000000000000" pitchFamily="2" charset="-122"/>
                <a:cs typeface="阿里巴巴普惠体" panose="00020600040101010101" pitchFamily="18" charset="-122"/>
                <a:sym typeface="等线" panose="02010600030101010101" pitchFamily="2" charset="-122"/>
              </a:endParaRPr>
            </a:p>
          </p:txBody>
        </p:sp>
      </p:grpSp>
      <p:sp>
        <p:nvSpPr>
          <p:cNvPr id="118" name="TextBox 18"/>
          <p:cNvSpPr txBox="1"/>
          <p:nvPr/>
        </p:nvSpPr>
        <p:spPr>
          <a:xfrm flipH="1">
            <a:off x="5996305" y="2453005"/>
            <a:ext cx="1720215" cy="368300"/>
          </a:xfrm>
          <a:prstGeom prst="rect">
            <a:avLst/>
          </a:prstGeom>
          <a:noFill/>
        </p:spPr>
        <p:txBody>
          <a:bodyPr wrap="none" rtlCol="0">
            <a:spAutoFit/>
          </a:bodyPr>
          <a:p>
            <a:pPr algn="l"/>
            <a:r>
              <a:rPr lang="zh-CN" altLang="en-US"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等线" panose="02010600030101010101" pitchFamily="2" charset="-122"/>
              </a:rPr>
              <a:t>5方面12项内容</a:t>
            </a:r>
            <a:endParaRPr lang="zh-CN" altLang="en-US"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sym typeface="等线" panose="02010600030101010101" pitchFamily="2" charset="-122"/>
            </a:endParaRPr>
          </a:p>
        </p:txBody>
      </p:sp>
      <p:sp>
        <p:nvSpPr>
          <p:cNvPr id="119" name="圆角矩形 118"/>
          <p:cNvSpPr/>
          <p:nvPr/>
        </p:nvSpPr>
        <p:spPr>
          <a:xfrm>
            <a:off x="5996305" y="2435860"/>
            <a:ext cx="1721485" cy="403225"/>
          </a:xfrm>
          <a:prstGeom prst="roundRect">
            <a:avLst/>
          </a:prstGeom>
          <a:noFill/>
          <a:ln w="19050">
            <a:solidFill>
              <a:srgbClr val="5E9AC3"/>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p>
            <a:pPr algn="ctr"/>
            <a:endParaRPr lang="zh-CN" altLang="en-US" sz="1335" dirty="0">
              <a:latin typeface="字魂59号-创粗黑" panose="00000500000000000000" pitchFamily="2" charset="-122"/>
              <a:ea typeface="字魂59号-创粗黑" panose="00000500000000000000" pitchFamily="2" charset="-122"/>
            </a:endParaRPr>
          </a:p>
        </p:txBody>
      </p:sp>
      <p:sp>
        <p:nvSpPr>
          <p:cNvPr id="122" name="文本框 121"/>
          <p:cNvSpPr txBox="1"/>
          <p:nvPr/>
        </p:nvSpPr>
        <p:spPr>
          <a:xfrm>
            <a:off x="5663565" y="1136650"/>
            <a:ext cx="6475730" cy="829945"/>
          </a:xfrm>
          <a:prstGeom prst="rect">
            <a:avLst/>
          </a:prstGeom>
          <a:noFill/>
        </p:spPr>
        <p:txBody>
          <a:bodyPr wrap="square" rtlCol="0">
            <a:spAutoFit/>
          </a:bodyPr>
          <a:p>
            <a:pPr algn="ctr"/>
            <a:r>
              <a:rPr lang="zh-CN" altLang="en-US" sz="2400">
                <a:solidFill>
                  <a:srgbClr val="5E9AC3"/>
                </a:solidFill>
                <a:latin typeface="阿里巴巴普惠体 R" panose="00020600040101010101" charset="-122"/>
                <a:ea typeface="阿里巴巴普惠体 R" panose="00020600040101010101" charset="-122"/>
                <a:cs typeface="阿里巴巴普惠体 R" panose="00020600040101010101" charset="-122"/>
              </a:rPr>
              <a:t>2021年度我局在济宁市全市政府信息公开考核获得优秀等次，位列第1名</a:t>
            </a:r>
            <a:endParaRPr lang="zh-CN" altLang="en-US" sz="2400">
              <a:solidFill>
                <a:srgbClr val="5E9AC3"/>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40000">
        <p:random/>
      </p:transition>
    </mc:Choice>
    <mc:Fallback>
      <p:transition spd="slow" advTm="40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edge">
                                      <p:cBhvr>
                                        <p:cTn id="15" dur="2000"/>
                                        <p:tgtEl>
                                          <p:spTgt spid="27"/>
                                        </p:tgtEl>
                                      </p:cBhvr>
                                    </p:animEffect>
                                  </p:childTnLst>
                                </p:cTn>
                              </p:par>
                            </p:childTnLst>
                          </p:cTn>
                        </p:par>
                        <p:par>
                          <p:cTn id="16" fill="hold">
                            <p:stCondLst>
                              <p:cond delay="3000"/>
                            </p:stCondLst>
                            <p:childTnLst>
                              <p:par>
                                <p:cTn id="17" presetID="25"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7"/>
                                        </p:tgtEl>
                                      </p:cBhvr>
                                    </p:animEffect>
                                  </p:childTnLst>
                                </p:cTn>
                              </p:par>
                            </p:childTnLst>
                          </p:cTn>
                        </p:par>
                        <p:par>
                          <p:cTn id="27" fill="hold">
                            <p:stCondLst>
                              <p:cond delay="4000"/>
                            </p:stCondLst>
                            <p:childTnLst>
                              <p:par>
                                <p:cTn id="28" presetID="24" presetClass="entr" presetSubtype="0" fill="hold" grpId="0" nodeType="afterEffect">
                                  <p:stCondLst>
                                    <p:cond delay="0"/>
                                  </p:stCondLst>
                                  <p:childTnLst>
                                    <p:set>
                                      <p:cBhvr>
                                        <p:cTn id="29" dur="1" fill="hold">
                                          <p:stCondLst>
                                            <p:cond delay="0"/>
                                          </p:stCondLst>
                                        </p:cTn>
                                        <p:tgtEl>
                                          <p:spTgt spid="122"/>
                                        </p:tgtEl>
                                        <p:attrNameLst>
                                          <p:attrName>style.visibility</p:attrName>
                                        </p:attrNameLst>
                                      </p:cBhvr>
                                      <p:to>
                                        <p:strVal val="visible"/>
                                      </p:to>
                                    </p:set>
                                    <p:anim to="" calcmode="lin" valueType="num">
                                      <p:cBhvr>
                                        <p:cTn id="30" dur="1" fill="hold"/>
                                        <p:tgtEl>
                                          <p:spTgt spid="122"/>
                                        </p:tgtEl>
                                      </p:cBhvr>
                                    </p:anim>
                                  </p:childTnLst>
                                </p:cTn>
                              </p:par>
                            </p:childTnLst>
                          </p:cTn>
                        </p:par>
                        <p:par>
                          <p:cTn id="31" fill="hold">
                            <p:stCondLst>
                              <p:cond delay="4000"/>
                            </p:stCondLst>
                            <p:childTnLst>
                              <p:par>
                                <p:cTn id="32" presetID="16" presetClass="entr" presetSubtype="21" fill="hold" grpId="0" nodeType="after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barn(inVertical)">
                                      <p:cBhvr>
                                        <p:cTn id="34" dur="500"/>
                                        <p:tgtEl>
                                          <p:spTgt spid="118"/>
                                        </p:tgtEl>
                                      </p:cBhvr>
                                    </p:animEffect>
                                  </p:childTnLst>
                                </p:cTn>
                              </p:par>
                            </p:childTnLst>
                          </p:cTn>
                        </p:par>
                        <p:par>
                          <p:cTn id="35" fill="hold">
                            <p:stCondLst>
                              <p:cond delay="4500"/>
                            </p:stCondLst>
                            <p:childTnLst>
                              <p:par>
                                <p:cTn id="36" presetID="21" presetClass="entr" presetSubtype="1"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heel(1)">
                                      <p:cBhvr>
                                        <p:cTn id="38" dur="2000"/>
                                        <p:tgtEl>
                                          <p:spTgt spid="88"/>
                                        </p:tgtEl>
                                      </p:cBhvr>
                                    </p:animEffect>
                                  </p:childTnLst>
                                </p:cTn>
                              </p:par>
                            </p:childTnLst>
                          </p:cTn>
                        </p:par>
                        <p:par>
                          <p:cTn id="39" fill="hold">
                            <p:stCondLst>
                              <p:cond delay="6500"/>
                            </p:stCondLst>
                            <p:childTnLst>
                              <p:par>
                                <p:cTn id="40" presetID="21" presetClass="entr" presetSubtype="1" fill="hold" nodeType="after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heel(1)">
                                      <p:cBhvr>
                                        <p:cTn id="42" dur="2000"/>
                                        <p:tgtEl>
                                          <p:spTgt spid="94"/>
                                        </p:tgtEl>
                                      </p:cBhvr>
                                    </p:animEffect>
                                  </p:childTnLst>
                                </p:cTn>
                              </p:par>
                            </p:childTnLst>
                          </p:cTn>
                        </p:par>
                        <p:par>
                          <p:cTn id="43" fill="hold">
                            <p:stCondLst>
                              <p:cond delay="8500"/>
                            </p:stCondLst>
                            <p:childTnLst>
                              <p:par>
                                <p:cTn id="44" presetID="21" presetClass="entr" presetSubtype="1" fill="hold" nodeType="after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wheel(1)">
                                      <p:cBhvr>
                                        <p:cTn id="46" dur="2000"/>
                                        <p:tgtEl>
                                          <p:spTgt spid="101"/>
                                        </p:tgtEl>
                                      </p:cBhvr>
                                    </p:animEffect>
                                  </p:childTnLst>
                                </p:cTn>
                              </p:par>
                            </p:childTnLst>
                          </p:cTn>
                        </p:par>
                        <p:par>
                          <p:cTn id="47" fill="hold">
                            <p:stCondLst>
                              <p:cond delay="10500"/>
                            </p:stCondLst>
                            <p:childTnLst>
                              <p:par>
                                <p:cTn id="48" presetID="21" presetClass="entr" presetSubtype="1" fill="hold" nodeType="afterEffect">
                                  <p:stCondLst>
                                    <p:cond delay="0"/>
                                  </p:stCondLst>
                                  <p:childTnLst>
                                    <p:set>
                                      <p:cBhvr>
                                        <p:cTn id="49" dur="1" fill="hold">
                                          <p:stCondLst>
                                            <p:cond delay="0"/>
                                          </p:stCondLst>
                                        </p:cTn>
                                        <p:tgtEl>
                                          <p:spTgt spid="107"/>
                                        </p:tgtEl>
                                        <p:attrNameLst>
                                          <p:attrName>style.visibility</p:attrName>
                                        </p:attrNameLst>
                                      </p:cBhvr>
                                      <p:to>
                                        <p:strVal val="visible"/>
                                      </p:to>
                                    </p:set>
                                    <p:animEffect transition="in" filter="wheel(1)">
                                      <p:cBhvr>
                                        <p:cTn id="50" dur="2000"/>
                                        <p:tgtEl>
                                          <p:spTgt spid="107"/>
                                        </p:tgtEl>
                                      </p:cBhvr>
                                    </p:animEffect>
                                  </p:childTnLst>
                                </p:cTn>
                              </p:par>
                            </p:childTnLst>
                          </p:cTn>
                        </p:par>
                        <p:par>
                          <p:cTn id="51" fill="hold">
                            <p:stCondLst>
                              <p:cond delay="12500"/>
                            </p:stCondLst>
                            <p:childTnLst>
                              <p:par>
                                <p:cTn id="52" presetID="21" presetClass="entr" presetSubtype="1" fill="hold" nodeType="after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wheel(1)">
                                      <p:cBhvr>
                                        <p:cTn id="54" dur="2000"/>
                                        <p:tgtEl>
                                          <p:spTgt spid="113"/>
                                        </p:tgtEl>
                                      </p:cBhvr>
                                    </p:animEffect>
                                  </p:childTnLst>
                                </p:cTn>
                              </p:par>
                            </p:childTnLst>
                          </p:cTn>
                        </p:par>
                        <p:par>
                          <p:cTn id="55" fill="hold">
                            <p:stCondLst>
                              <p:cond delay="14500"/>
                            </p:stCondLst>
                            <p:childTnLst>
                              <p:par>
                                <p:cTn id="56" presetID="12" presetClass="entr" presetSubtype="4" fill="hold" grpId="0" nodeType="afterEffect">
                                  <p:stCondLst>
                                    <p:cond delay="0"/>
                                  </p:stCondLst>
                                  <p:childTnLst>
                                    <p:set>
                                      <p:cBhvr>
                                        <p:cTn id="57" dur="2000" fill="hold">
                                          <p:stCondLst>
                                            <p:cond delay="0"/>
                                          </p:stCondLst>
                                        </p:cTn>
                                        <p:tgtEl>
                                          <p:spTgt spid="52"/>
                                        </p:tgtEl>
                                        <p:attrNameLst>
                                          <p:attrName>style.visibility</p:attrName>
                                        </p:attrNameLst>
                                      </p:cBhvr>
                                      <p:to>
                                        <p:strVal val="visible"/>
                                      </p:to>
                                    </p:set>
                                    <p:anim calcmode="lin" valueType="num">
                                      <p:cBhvr additive="base">
                                        <p:cTn id="58" dur="2000"/>
                                        <p:tgtEl>
                                          <p:spTgt spid="52"/>
                                        </p:tgtEl>
                                        <p:attrNameLst>
                                          <p:attrName>ppt_y</p:attrName>
                                        </p:attrNameLst>
                                      </p:cBhvr>
                                      <p:tavLst>
                                        <p:tav tm="0">
                                          <p:val>
                                            <p:strVal val="#ppt_y+#ppt_h*1.125000"/>
                                          </p:val>
                                        </p:tav>
                                        <p:tav tm="100000">
                                          <p:val>
                                            <p:strVal val="#ppt_y"/>
                                          </p:val>
                                        </p:tav>
                                      </p:tavLst>
                                    </p:anim>
                                    <p:animEffect transition="in" filter="wipe(up)">
                                      <p:cBhvr>
                                        <p:cTn id="59" dur="2000"/>
                                        <p:tgtEl>
                                          <p:spTgt spid="52"/>
                                        </p:tgtEl>
                                      </p:cBhvr>
                                    </p:animEffect>
                                  </p:childTnLst>
                                </p:cTn>
                              </p:par>
                            </p:childTnLst>
                          </p:cTn>
                        </p:par>
                        <p:par>
                          <p:cTn id="60" fill="hold">
                            <p:stCondLst>
                              <p:cond delay="16500"/>
                            </p:stCondLst>
                            <p:childTnLst>
                              <p:par>
                                <p:cTn id="61" presetID="12" presetClass="entr" presetSubtype="4" fill="hold" grpId="0" nodeType="afterEffect">
                                  <p:stCondLst>
                                    <p:cond delay="0"/>
                                  </p:stCondLst>
                                  <p:childTnLst>
                                    <p:set>
                                      <p:cBhvr>
                                        <p:cTn id="62" dur="2000" fill="hold">
                                          <p:stCondLst>
                                            <p:cond delay="0"/>
                                          </p:stCondLst>
                                        </p:cTn>
                                        <p:tgtEl>
                                          <p:spTgt spid="53"/>
                                        </p:tgtEl>
                                        <p:attrNameLst>
                                          <p:attrName>style.visibility</p:attrName>
                                        </p:attrNameLst>
                                      </p:cBhvr>
                                      <p:to>
                                        <p:strVal val="visible"/>
                                      </p:to>
                                    </p:set>
                                    <p:anim calcmode="lin" valueType="num">
                                      <p:cBhvr additive="base">
                                        <p:cTn id="63" dur="2000"/>
                                        <p:tgtEl>
                                          <p:spTgt spid="53"/>
                                        </p:tgtEl>
                                        <p:attrNameLst>
                                          <p:attrName>ppt_y</p:attrName>
                                        </p:attrNameLst>
                                      </p:cBhvr>
                                      <p:tavLst>
                                        <p:tav tm="0">
                                          <p:val>
                                            <p:strVal val="#ppt_y+#ppt_h*1.125000"/>
                                          </p:val>
                                        </p:tav>
                                        <p:tav tm="100000">
                                          <p:val>
                                            <p:strVal val="#ppt_y"/>
                                          </p:val>
                                        </p:tav>
                                      </p:tavLst>
                                    </p:anim>
                                    <p:animEffect transition="in" filter="wipe(up)">
                                      <p:cBhvr>
                                        <p:cTn id="64" dur="2000"/>
                                        <p:tgtEl>
                                          <p:spTgt spid="53"/>
                                        </p:tgtEl>
                                      </p:cBhvr>
                                    </p:animEffect>
                                  </p:childTnLst>
                                </p:cTn>
                              </p:par>
                            </p:childTnLst>
                          </p:cTn>
                        </p:par>
                        <p:par>
                          <p:cTn id="65" fill="hold">
                            <p:stCondLst>
                              <p:cond delay="18500"/>
                            </p:stCondLst>
                            <p:childTnLst>
                              <p:par>
                                <p:cTn id="66" presetID="12" presetClass="entr" presetSubtype="4" fill="hold" grpId="0" nodeType="afterEffect">
                                  <p:stCondLst>
                                    <p:cond delay="0"/>
                                  </p:stCondLst>
                                  <p:childTnLst>
                                    <p:set>
                                      <p:cBhvr>
                                        <p:cTn id="67" dur="2000" fill="hold">
                                          <p:stCondLst>
                                            <p:cond delay="0"/>
                                          </p:stCondLst>
                                        </p:cTn>
                                        <p:tgtEl>
                                          <p:spTgt spid="92"/>
                                        </p:tgtEl>
                                        <p:attrNameLst>
                                          <p:attrName>style.visibility</p:attrName>
                                        </p:attrNameLst>
                                      </p:cBhvr>
                                      <p:to>
                                        <p:strVal val="visible"/>
                                      </p:to>
                                    </p:set>
                                    <p:anim calcmode="lin" valueType="num">
                                      <p:cBhvr additive="base">
                                        <p:cTn id="68" dur="2000"/>
                                        <p:tgtEl>
                                          <p:spTgt spid="92"/>
                                        </p:tgtEl>
                                        <p:attrNameLst>
                                          <p:attrName>ppt_y</p:attrName>
                                        </p:attrNameLst>
                                      </p:cBhvr>
                                      <p:tavLst>
                                        <p:tav tm="0">
                                          <p:val>
                                            <p:strVal val="#ppt_y+#ppt_h*1.125000"/>
                                          </p:val>
                                        </p:tav>
                                        <p:tav tm="100000">
                                          <p:val>
                                            <p:strVal val="#ppt_y"/>
                                          </p:val>
                                        </p:tav>
                                      </p:tavLst>
                                    </p:anim>
                                    <p:animEffect transition="in" filter="wipe(up)">
                                      <p:cBhvr>
                                        <p:cTn id="69" dur="2000"/>
                                        <p:tgtEl>
                                          <p:spTgt spid="92"/>
                                        </p:tgtEl>
                                      </p:cBhvr>
                                    </p:animEffect>
                                  </p:childTnLst>
                                </p:cTn>
                              </p:par>
                            </p:childTnLst>
                          </p:cTn>
                        </p:par>
                        <p:par>
                          <p:cTn id="70" fill="hold">
                            <p:stCondLst>
                              <p:cond delay="20500"/>
                            </p:stCondLst>
                            <p:childTnLst>
                              <p:par>
                                <p:cTn id="71" presetID="12" presetClass="entr" presetSubtype="4" fill="hold" grpId="0" nodeType="afterEffect">
                                  <p:stCondLst>
                                    <p:cond delay="0"/>
                                  </p:stCondLst>
                                  <p:childTnLst>
                                    <p:set>
                                      <p:cBhvr>
                                        <p:cTn id="72" dur="2000" fill="hold">
                                          <p:stCondLst>
                                            <p:cond delay="0"/>
                                          </p:stCondLst>
                                        </p:cTn>
                                        <p:tgtEl>
                                          <p:spTgt spid="93"/>
                                        </p:tgtEl>
                                        <p:attrNameLst>
                                          <p:attrName>style.visibility</p:attrName>
                                        </p:attrNameLst>
                                      </p:cBhvr>
                                      <p:to>
                                        <p:strVal val="visible"/>
                                      </p:to>
                                    </p:set>
                                    <p:anim calcmode="lin" valueType="num">
                                      <p:cBhvr additive="base">
                                        <p:cTn id="73" dur="2000"/>
                                        <p:tgtEl>
                                          <p:spTgt spid="93"/>
                                        </p:tgtEl>
                                        <p:attrNameLst>
                                          <p:attrName>ppt_y</p:attrName>
                                        </p:attrNameLst>
                                      </p:cBhvr>
                                      <p:tavLst>
                                        <p:tav tm="0">
                                          <p:val>
                                            <p:strVal val="#ppt_y+#ppt_h*1.125000"/>
                                          </p:val>
                                        </p:tav>
                                        <p:tav tm="100000">
                                          <p:val>
                                            <p:strVal val="#ppt_y"/>
                                          </p:val>
                                        </p:tav>
                                      </p:tavLst>
                                    </p:anim>
                                    <p:animEffect transition="in" filter="wipe(up)">
                                      <p:cBhvr>
                                        <p:cTn id="74" dur="2000"/>
                                        <p:tgtEl>
                                          <p:spTgt spid="93"/>
                                        </p:tgtEl>
                                      </p:cBhvr>
                                    </p:animEffect>
                                  </p:childTnLst>
                                </p:cTn>
                              </p:par>
                            </p:childTnLst>
                          </p:cTn>
                        </p:par>
                        <p:par>
                          <p:cTn id="75" fill="hold">
                            <p:stCondLst>
                              <p:cond delay="22500"/>
                            </p:stCondLst>
                            <p:childTnLst>
                              <p:par>
                                <p:cTn id="76" presetID="12" presetClass="entr" presetSubtype="4" fill="hold" grpId="0" nodeType="afterEffect">
                                  <p:stCondLst>
                                    <p:cond delay="0"/>
                                  </p:stCondLst>
                                  <p:childTnLst>
                                    <p:set>
                                      <p:cBhvr>
                                        <p:cTn id="77" dur="2000" fill="hold">
                                          <p:stCondLst>
                                            <p:cond delay="0"/>
                                          </p:stCondLst>
                                        </p:cTn>
                                        <p:tgtEl>
                                          <p:spTgt spid="99"/>
                                        </p:tgtEl>
                                        <p:attrNameLst>
                                          <p:attrName>style.visibility</p:attrName>
                                        </p:attrNameLst>
                                      </p:cBhvr>
                                      <p:to>
                                        <p:strVal val="visible"/>
                                      </p:to>
                                    </p:set>
                                    <p:anim calcmode="lin" valueType="num">
                                      <p:cBhvr additive="base">
                                        <p:cTn id="78" dur="2000"/>
                                        <p:tgtEl>
                                          <p:spTgt spid="99"/>
                                        </p:tgtEl>
                                        <p:attrNameLst>
                                          <p:attrName>ppt_y</p:attrName>
                                        </p:attrNameLst>
                                      </p:cBhvr>
                                      <p:tavLst>
                                        <p:tav tm="0">
                                          <p:val>
                                            <p:strVal val="#ppt_y+#ppt_h*1.125000"/>
                                          </p:val>
                                        </p:tav>
                                        <p:tav tm="100000">
                                          <p:val>
                                            <p:strVal val="#ppt_y"/>
                                          </p:val>
                                        </p:tav>
                                      </p:tavLst>
                                    </p:anim>
                                    <p:animEffect transition="in" filter="wipe(up)">
                                      <p:cBhvr>
                                        <p:cTn id="79" dur="2000"/>
                                        <p:tgtEl>
                                          <p:spTgt spid="99"/>
                                        </p:tgtEl>
                                      </p:cBhvr>
                                    </p:animEffect>
                                  </p:childTnLst>
                                </p:cTn>
                              </p:par>
                            </p:childTnLst>
                          </p:cTn>
                        </p:par>
                        <p:par>
                          <p:cTn id="80" fill="hold">
                            <p:stCondLst>
                              <p:cond delay="24500"/>
                            </p:stCondLst>
                            <p:childTnLst>
                              <p:par>
                                <p:cTn id="81" presetID="12" presetClass="entr" presetSubtype="4" fill="hold" grpId="0" nodeType="afterEffect">
                                  <p:stCondLst>
                                    <p:cond delay="0"/>
                                  </p:stCondLst>
                                  <p:childTnLst>
                                    <p:set>
                                      <p:cBhvr>
                                        <p:cTn id="82" dur="2000" fill="hold">
                                          <p:stCondLst>
                                            <p:cond delay="0"/>
                                          </p:stCondLst>
                                        </p:cTn>
                                        <p:tgtEl>
                                          <p:spTgt spid="100"/>
                                        </p:tgtEl>
                                        <p:attrNameLst>
                                          <p:attrName>style.visibility</p:attrName>
                                        </p:attrNameLst>
                                      </p:cBhvr>
                                      <p:to>
                                        <p:strVal val="visible"/>
                                      </p:to>
                                    </p:set>
                                    <p:anim calcmode="lin" valueType="num">
                                      <p:cBhvr additive="base">
                                        <p:cTn id="83" dur="2000"/>
                                        <p:tgtEl>
                                          <p:spTgt spid="100"/>
                                        </p:tgtEl>
                                        <p:attrNameLst>
                                          <p:attrName>ppt_y</p:attrName>
                                        </p:attrNameLst>
                                      </p:cBhvr>
                                      <p:tavLst>
                                        <p:tav tm="0">
                                          <p:val>
                                            <p:strVal val="#ppt_y+#ppt_h*1.125000"/>
                                          </p:val>
                                        </p:tav>
                                        <p:tav tm="100000">
                                          <p:val>
                                            <p:strVal val="#ppt_y"/>
                                          </p:val>
                                        </p:tav>
                                      </p:tavLst>
                                    </p:anim>
                                    <p:animEffect transition="in" filter="wipe(up)">
                                      <p:cBhvr>
                                        <p:cTn id="84" dur="2000"/>
                                        <p:tgtEl>
                                          <p:spTgt spid="100"/>
                                        </p:tgtEl>
                                      </p:cBhvr>
                                    </p:animEffect>
                                  </p:childTnLst>
                                </p:cTn>
                              </p:par>
                            </p:childTnLst>
                          </p:cTn>
                        </p:par>
                        <p:par>
                          <p:cTn id="85" fill="hold">
                            <p:stCondLst>
                              <p:cond delay="26500"/>
                            </p:stCondLst>
                            <p:childTnLst>
                              <p:par>
                                <p:cTn id="86" presetID="12" presetClass="entr" presetSubtype="4" fill="hold" grpId="0" nodeType="afterEffect">
                                  <p:stCondLst>
                                    <p:cond delay="0"/>
                                  </p:stCondLst>
                                  <p:childTnLst>
                                    <p:set>
                                      <p:cBhvr>
                                        <p:cTn id="87" dur="2000" fill="hold">
                                          <p:stCondLst>
                                            <p:cond delay="0"/>
                                          </p:stCondLst>
                                        </p:cTn>
                                        <p:tgtEl>
                                          <p:spTgt spid="105"/>
                                        </p:tgtEl>
                                        <p:attrNameLst>
                                          <p:attrName>style.visibility</p:attrName>
                                        </p:attrNameLst>
                                      </p:cBhvr>
                                      <p:to>
                                        <p:strVal val="visible"/>
                                      </p:to>
                                    </p:set>
                                    <p:anim calcmode="lin" valueType="num">
                                      <p:cBhvr additive="base">
                                        <p:cTn id="88" dur="2000"/>
                                        <p:tgtEl>
                                          <p:spTgt spid="105"/>
                                        </p:tgtEl>
                                        <p:attrNameLst>
                                          <p:attrName>ppt_y</p:attrName>
                                        </p:attrNameLst>
                                      </p:cBhvr>
                                      <p:tavLst>
                                        <p:tav tm="0">
                                          <p:val>
                                            <p:strVal val="#ppt_y+#ppt_h*1.125000"/>
                                          </p:val>
                                        </p:tav>
                                        <p:tav tm="100000">
                                          <p:val>
                                            <p:strVal val="#ppt_y"/>
                                          </p:val>
                                        </p:tav>
                                      </p:tavLst>
                                    </p:anim>
                                    <p:animEffect transition="in" filter="wipe(up)">
                                      <p:cBhvr>
                                        <p:cTn id="89" dur="2000"/>
                                        <p:tgtEl>
                                          <p:spTgt spid="105"/>
                                        </p:tgtEl>
                                      </p:cBhvr>
                                    </p:animEffect>
                                  </p:childTnLst>
                                </p:cTn>
                              </p:par>
                            </p:childTnLst>
                          </p:cTn>
                        </p:par>
                        <p:par>
                          <p:cTn id="90" fill="hold">
                            <p:stCondLst>
                              <p:cond delay="28500"/>
                            </p:stCondLst>
                            <p:childTnLst>
                              <p:par>
                                <p:cTn id="91" presetID="12" presetClass="entr" presetSubtype="4" fill="hold" grpId="0" nodeType="afterEffect">
                                  <p:stCondLst>
                                    <p:cond delay="0"/>
                                  </p:stCondLst>
                                  <p:childTnLst>
                                    <p:set>
                                      <p:cBhvr>
                                        <p:cTn id="92" dur="2000" fill="hold">
                                          <p:stCondLst>
                                            <p:cond delay="0"/>
                                          </p:stCondLst>
                                        </p:cTn>
                                        <p:tgtEl>
                                          <p:spTgt spid="106"/>
                                        </p:tgtEl>
                                        <p:attrNameLst>
                                          <p:attrName>style.visibility</p:attrName>
                                        </p:attrNameLst>
                                      </p:cBhvr>
                                      <p:to>
                                        <p:strVal val="visible"/>
                                      </p:to>
                                    </p:set>
                                    <p:anim calcmode="lin" valueType="num">
                                      <p:cBhvr additive="base">
                                        <p:cTn id="93" dur="2000"/>
                                        <p:tgtEl>
                                          <p:spTgt spid="106"/>
                                        </p:tgtEl>
                                        <p:attrNameLst>
                                          <p:attrName>ppt_y</p:attrName>
                                        </p:attrNameLst>
                                      </p:cBhvr>
                                      <p:tavLst>
                                        <p:tav tm="0">
                                          <p:val>
                                            <p:strVal val="#ppt_y+#ppt_h*1.125000"/>
                                          </p:val>
                                        </p:tav>
                                        <p:tav tm="100000">
                                          <p:val>
                                            <p:strVal val="#ppt_y"/>
                                          </p:val>
                                        </p:tav>
                                      </p:tavLst>
                                    </p:anim>
                                    <p:animEffect transition="in" filter="wipe(up)">
                                      <p:cBhvr>
                                        <p:cTn id="94" dur="2000"/>
                                        <p:tgtEl>
                                          <p:spTgt spid="106"/>
                                        </p:tgtEl>
                                      </p:cBhvr>
                                    </p:animEffect>
                                  </p:childTnLst>
                                </p:cTn>
                              </p:par>
                            </p:childTnLst>
                          </p:cTn>
                        </p:par>
                        <p:par>
                          <p:cTn id="95" fill="hold">
                            <p:stCondLst>
                              <p:cond delay="30500"/>
                            </p:stCondLst>
                            <p:childTnLst>
                              <p:par>
                                <p:cTn id="96" presetID="12" presetClass="entr" presetSubtype="4" fill="hold" grpId="0" nodeType="afterEffect">
                                  <p:stCondLst>
                                    <p:cond delay="0"/>
                                  </p:stCondLst>
                                  <p:childTnLst>
                                    <p:set>
                                      <p:cBhvr>
                                        <p:cTn id="97" dur="2000" fill="hold">
                                          <p:stCondLst>
                                            <p:cond delay="0"/>
                                          </p:stCondLst>
                                        </p:cTn>
                                        <p:tgtEl>
                                          <p:spTgt spid="111"/>
                                        </p:tgtEl>
                                        <p:attrNameLst>
                                          <p:attrName>style.visibility</p:attrName>
                                        </p:attrNameLst>
                                      </p:cBhvr>
                                      <p:to>
                                        <p:strVal val="visible"/>
                                      </p:to>
                                    </p:set>
                                    <p:anim calcmode="lin" valueType="num">
                                      <p:cBhvr additive="base">
                                        <p:cTn id="98" dur="2000"/>
                                        <p:tgtEl>
                                          <p:spTgt spid="111"/>
                                        </p:tgtEl>
                                        <p:attrNameLst>
                                          <p:attrName>ppt_y</p:attrName>
                                        </p:attrNameLst>
                                      </p:cBhvr>
                                      <p:tavLst>
                                        <p:tav tm="0">
                                          <p:val>
                                            <p:strVal val="#ppt_y+#ppt_h*1.125000"/>
                                          </p:val>
                                        </p:tav>
                                        <p:tav tm="100000">
                                          <p:val>
                                            <p:strVal val="#ppt_y"/>
                                          </p:val>
                                        </p:tav>
                                      </p:tavLst>
                                    </p:anim>
                                    <p:animEffect transition="in" filter="wipe(up)">
                                      <p:cBhvr>
                                        <p:cTn id="99" dur="2000"/>
                                        <p:tgtEl>
                                          <p:spTgt spid="111"/>
                                        </p:tgtEl>
                                      </p:cBhvr>
                                    </p:animEffect>
                                  </p:childTnLst>
                                </p:cTn>
                              </p:par>
                            </p:childTnLst>
                          </p:cTn>
                        </p:par>
                        <p:par>
                          <p:cTn id="100" fill="hold">
                            <p:stCondLst>
                              <p:cond delay="32500"/>
                            </p:stCondLst>
                            <p:childTnLst>
                              <p:par>
                                <p:cTn id="101" presetID="12" presetClass="entr" presetSubtype="4" fill="hold" grpId="0" nodeType="afterEffect">
                                  <p:stCondLst>
                                    <p:cond delay="0"/>
                                  </p:stCondLst>
                                  <p:childTnLst>
                                    <p:set>
                                      <p:cBhvr>
                                        <p:cTn id="102" dur="2000" fill="hold">
                                          <p:stCondLst>
                                            <p:cond delay="0"/>
                                          </p:stCondLst>
                                        </p:cTn>
                                        <p:tgtEl>
                                          <p:spTgt spid="112"/>
                                        </p:tgtEl>
                                        <p:attrNameLst>
                                          <p:attrName>style.visibility</p:attrName>
                                        </p:attrNameLst>
                                      </p:cBhvr>
                                      <p:to>
                                        <p:strVal val="visible"/>
                                      </p:to>
                                    </p:set>
                                    <p:anim calcmode="lin" valueType="num">
                                      <p:cBhvr additive="base">
                                        <p:cTn id="103" dur="2000"/>
                                        <p:tgtEl>
                                          <p:spTgt spid="112"/>
                                        </p:tgtEl>
                                        <p:attrNameLst>
                                          <p:attrName>ppt_y</p:attrName>
                                        </p:attrNameLst>
                                      </p:cBhvr>
                                      <p:tavLst>
                                        <p:tav tm="0">
                                          <p:val>
                                            <p:strVal val="#ppt_y+#ppt_h*1.125000"/>
                                          </p:val>
                                        </p:tav>
                                        <p:tav tm="100000">
                                          <p:val>
                                            <p:strVal val="#ppt_y"/>
                                          </p:val>
                                        </p:tav>
                                      </p:tavLst>
                                    </p:anim>
                                    <p:animEffect transition="in" filter="wipe(up)">
                                      <p:cBhvr>
                                        <p:cTn id="104"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119" grpId="0" bldLvl="0" animBg="1"/>
      <p:bldP spid="27" grpId="0"/>
      <p:bldP spid="27" grpId="1"/>
      <p:bldP spid="122" grpId="0"/>
      <p:bldP spid="118" grpId="0"/>
      <p:bldP spid="52" grpId="0" animBg="1"/>
      <p:bldP spid="53" grpId="0"/>
      <p:bldP spid="92" grpId="0" animBg="1"/>
      <p:bldP spid="93" grpId="0"/>
      <p:bldP spid="99" grpId="0" animBg="1"/>
      <p:bldP spid="100" grpId="0"/>
      <p:bldP spid="105" grpId="0" animBg="1"/>
      <p:bldP spid="106" grpId="0"/>
      <p:bldP spid="111" grpId="0" animBg="1"/>
      <p:bldP spid="112" grpId="0"/>
    </p:bldLst>
  </p:timing>
</p:sld>
</file>

<file path=ppt/tags/tag1.xml><?xml version="1.0" encoding="utf-8"?>
<p:tagLst xmlns:p="http://schemas.openxmlformats.org/presentationml/2006/main">
  <p:tag name="TIMING" val="|0.3|0.3|0.5|0.3"/>
</p:tagLst>
</file>

<file path=ppt/tags/tag10.xml><?xml version="1.0" encoding="utf-8"?>
<p:tagLst xmlns:p="http://schemas.openxmlformats.org/presentationml/2006/main">
  <p:tag name="TIMING" val="|0.2|0.2|0.2|0.2|0.1|0.2|0.2|0.2|0.2|0.2|0.3|0.1|0.2|0.2|0.2|0.1|0.1|0.2|0.2"/>
</p:tagLst>
</file>

<file path=ppt/tags/tag11.xml><?xml version="1.0" encoding="utf-8"?>
<p:tagLst xmlns:p="http://schemas.openxmlformats.org/presentationml/2006/main">
  <p:tag name="TIMING" val="|0.2|0.3|0.3|0.2"/>
</p:tagLst>
</file>

<file path=ppt/tags/tag12.xml><?xml version="1.0" encoding="utf-8"?>
<p:tagLst xmlns:p="http://schemas.openxmlformats.org/presentationml/2006/main">
  <p:tag name="TIMING" val="|0.1|0.2|0.1"/>
</p:tagLst>
</file>

<file path=ppt/tags/tag13.xml><?xml version="1.0" encoding="utf-8"?>
<p:tagLst xmlns:p="http://schemas.openxmlformats.org/presentationml/2006/main">
  <p:tag name="TIMING" val="|0.2|0.3|0.3|0.2"/>
</p:tagLst>
</file>

<file path=ppt/tags/tag14.xml><?xml version="1.0" encoding="utf-8"?>
<p:tagLst xmlns:p="http://schemas.openxmlformats.org/presentationml/2006/main">
  <p:tag name="TIMING" val="|0.1|0.1|0.2|0.2|0.2"/>
</p:tagLst>
</file>

<file path=ppt/tags/tag15.xml><?xml version="1.0" encoding="utf-8"?>
<p:tagLst xmlns:p="http://schemas.openxmlformats.org/presentationml/2006/main">
  <p:tag name="TIMING" val="|0.2|0.3|0.3|0.2"/>
</p:tagLst>
</file>

<file path=ppt/tags/tag16.xml><?xml version="1.0" encoding="utf-8"?>
<p:tagLst xmlns:p="http://schemas.openxmlformats.org/presentationml/2006/main">
  <p:tag name="KSO_WM_UNIT_TABLE_BEAUTIFY" val="smartTable{287224c6-8412-43b0-8151-cd9b943888bd}"/>
  <p:tag name="TABLE_ENDDRAG_ORIGIN_RECT" val="900*271"/>
  <p:tag name="TABLE_ENDDRAG_RECT" val="88*196*900*271"/>
</p:tagLst>
</file>

<file path=ppt/tags/tag17.xml><?xml version="1.0" encoding="utf-8"?>
<p:tagLst xmlns:p="http://schemas.openxmlformats.org/presentationml/2006/main">
  <p:tag name="TIMING" val="|0.1|0.1|0.2|0.1"/>
</p:tagLst>
</file>

<file path=ppt/tags/tag18.xml><?xml version="1.0" encoding="utf-8"?>
<p:tagLst xmlns:p="http://schemas.openxmlformats.org/presentationml/2006/main">
  <p:tag name="TIMING" val="|0.2|0.3|0.3|0.2"/>
</p:tagLst>
</file>

<file path=ppt/tags/tag19.xml><?xml version="1.0" encoding="utf-8"?>
<p:tagLst xmlns:p="http://schemas.openxmlformats.org/presentationml/2006/main">
  <p:tag name="TIMING" val="|0.1|0.1|0.1|0.1"/>
</p:tagLst>
</file>

<file path=ppt/tags/tag2.xml><?xml version="1.0" encoding="utf-8"?>
<p:tagLst xmlns:p="http://schemas.openxmlformats.org/presentationml/2006/main">
  <p:tag name="TIMING" val="|0.2|0.3|0.3|0.2"/>
</p:tagLst>
</file>

<file path=ppt/tags/tag20.xml><?xml version="1.0" encoding="utf-8"?>
<p:tagLst xmlns:p="http://schemas.openxmlformats.org/presentationml/2006/main">
  <p:tag name="TIMING" val="|0.2|0.3|0.3|0.2"/>
</p:tagLst>
</file>

<file path=ppt/tags/tag21.xml><?xml version="1.0" encoding="utf-8"?>
<p:tagLst xmlns:p="http://schemas.openxmlformats.org/presentationml/2006/main">
  <p:tag name="TIMING" val="|0.1|0.2|0.1|0.1|0.1"/>
</p:tagLst>
</file>

<file path=ppt/tags/tag22.xml><?xml version="1.0" encoding="utf-8"?>
<p:tagLst xmlns:p="http://schemas.openxmlformats.org/presentationml/2006/main">
  <p:tag name="TIMING" val="|0.2|0.3|0.3|0.2"/>
</p:tagLst>
</file>

<file path=ppt/tags/tag23.xml><?xml version="1.0" encoding="utf-8"?>
<p:tagLst xmlns:p="http://schemas.openxmlformats.org/presentationml/2006/main">
  <p:tag name="TIMING" val="|0.2|0.3|0.3|0.2"/>
</p:tagLst>
</file>

<file path=ppt/tags/tag3.xml><?xml version="1.0" encoding="utf-8"?>
<p:tagLst xmlns:p="http://schemas.openxmlformats.org/presentationml/2006/main">
  <p:tag name="TIMING" val="|0.3|0.2|0.3|0.2"/>
</p:tagLst>
</file>

<file path=ppt/tags/tag4.xml><?xml version="1.0" encoding="utf-8"?>
<p:tagLst xmlns:p="http://schemas.openxmlformats.org/presentationml/2006/main">
  <p:tag name="TIMING" val="|0.2|0.3|0.3|0.2"/>
</p:tagLst>
</file>

<file path=ppt/tags/tag5.xml><?xml version="1.0" encoding="utf-8"?>
<p:tagLst xmlns:p="http://schemas.openxmlformats.org/presentationml/2006/main">
  <p:tag name="TIMING" val="|0.2|0.2|0.2|0.2|0.3|0.2"/>
</p:tagLst>
</file>

<file path=ppt/tags/tag6.xml><?xml version="1.0" encoding="utf-8"?>
<p:tagLst xmlns:p="http://schemas.openxmlformats.org/presentationml/2006/main">
  <p:tag name="TIMING" val="|0.2|0.2|0.2|0.2|0.2|0.2|0.2|0.2|0.2|0.2|0.2|0.2|0.2|0.2|0.2|0.2|0.2|0.2|0.2|0.2|0.2|0.2|0.2|0.2|0.2|0.1|0.1|0.2|0.1|0.2|0.2"/>
</p:tagLst>
</file>

<file path=ppt/tags/tag7.xml><?xml version="1.0" encoding="utf-8"?>
<p:tagLst xmlns:p="http://schemas.openxmlformats.org/presentationml/2006/main">
  <p:tag name="TIMING" val="|0.2|0.2|0.2|0.1|0.2|0.2|0.2|0.2|0.2|0.2|0.2"/>
</p:tagLst>
</file>

<file path=ppt/tags/tag8.xml><?xml version="1.0" encoding="utf-8"?>
<p:tagLst xmlns:p="http://schemas.openxmlformats.org/presentationml/2006/main">
  <p:tag name="KSO_WM_MEDIACOVER_FLAG" val="1"/>
  <p:tag name="KSO_WM_UNIT_MEDIACOVER_BTN_STATE" val="1"/>
  <p:tag name="KSO_WM_UNIT_MEDIACOVER_BTNRECT" val="2933*1495*710*710"/>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9.xml><?xml version="1.0" encoding="utf-8"?>
<p:tagLst xmlns:p="http://schemas.openxmlformats.org/presentationml/2006/main">
  <p:tag name="TIMING" val="|0.1|0.2|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2735</Words>
  <Application>WPS 演示</Application>
  <PresentationFormat>宽屏</PresentationFormat>
  <Paragraphs>456</Paragraphs>
  <Slides>21</Slides>
  <Notes>1</Notes>
  <HiddenSlides>0</HiddenSlides>
  <MMClips>1</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21</vt:i4>
      </vt:variant>
    </vt:vector>
  </HeadingPairs>
  <TitlesOfParts>
    <vt:vector size="47" baseType="lpstr">
      <vt:lpstr>Arial</vt:lpstr>
      <vt:lpstr>宋体</vt:lpstr>
      <vt:lpstr>Wingdings</vt:lpstr>
      <vt:lpstr>字魂58号-创中黑</vt:lpstr>
      <vt:lpstr>思源黑体 CN Bold</vt:lpstr>
      <vt:lpstr>黑体</vt:lpstr>
      <vt:lpstr>字魂59号-创粗黑</vt:lpstr>
      <vt:lpstr>思源黑体 CN Medium</vt:lpstr>
      <vt:lpstr>阿里巴巴普惠体 R</vt:lpstr>
      <vt:lpstr>阿里巴巴普惠体</vt:lpstr>
      <vt:lpstr>等线</vt:lpstr>
      <vt:lpstr>微软雅黑</vt:lpstr>
      <vt:lpstr>Arial Unicode MS</vt:lpstr>
      <vt:lpstr>等线 Light</vt:lpstr>
      <vt:lpstr>方正黑体简体</vt:lpstr>
      <vt:lpstr>Calibri</vt:lpstr>
      <vt:lpstr>字魂58号-创中黑</vt:lpstr>
      <vt:lpstr>字魂59号-创粗黑</vt:lpstr>
      <vt:lpstr>思源黑体 CN Bold</vt:lpstr>
      <vt:lpstr>思源黑体 CN Medium</vt:lpstr>
      <vt:lpstr>等线</vt:lpstr>
      <vt:lpstr>阿里巴巴普惠体</vt:lpstr>
      <vt:lpstr>阿里巴巴普惠体 R</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昊 杨</dc:creator>
  <cp:lastModifiedBy>邓同占</cp:lastModifiedBy>
  <cp:revision>25</cp:revision>
  <dcterms:created xsi:type="dcterms:W3CDTF">2021-08-11T05:57:00Z</dcterms:created>
  <dcterms:modified xsi:type="dcterms:W3CDTF">2023-01-31T04:09:13Z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8F850091031E460597B4DDDDEEE4B785</vt:lpwstr>
  </property>
  <property fmtid="{D5CDD505-2E9C-101B-9397-08002B2CF9AE}" pid="3" name="KSOProductBuildVer">
    <vt:lpwstr>2052-11.8.6.9023</vt:lpwstr>
  </property>
</Properties>
</file>