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9" r:id="rId3"/>
  </p:sldMasterIdLst>
  <p:notesMasterIdLst>
    <p:notesMasterId r:id="rId5"/>
  </p:notesMasterIdLst>
  <p:sldIdLst>
    <p:sldId id="256" r:id="rId4"/>
    <p:sldId id="258" r:id="rId6"/>
    <p:sldId id="344" r:id="rId7"/>
    <p:sldId id="335" r:id="rId8"/>
    <p:sldId id="337" r:id="rId9"/>
    <p:sldId id="338" r:id="rId10"/>
    <p:sldId id="345" r:id="rId11"/>
    <p:sldId id="286" r:id="rId12"/>
    <p:sldId id="346" r:id="rId13"/>
    <p:sldId id="287" r:id="rId14"/>
    <p:sldId id="347" r:id="rId15"/>
    <p:sldId id="372" r:id="rId16"/>
    <p:sldId id="373" r:id="rId17"/>
    <p:sldId id="277" r:id="rId18"/>
    <p:sldId id="374" r:id="rId19"/>
    <p:sldId id="279" r:id="rId20"/>
    <p:sldId id="376" r:id="rId21"/>
    <p:sldId id="377" r:id="rId22"/>
  </p:sldIdLst>
  <p:sldSz cx="6858000" cy="12192635"/>
  <p:notesSz cx="6858000" cy="9144000"/>
  <p:embeddedFontLst>
    <p:embeddedFont>
      <p:font typeface="等线" panose="02010600030101010101" pitchFamily="2" charset="-122"/>
      <p:regular r:id="rId26"/>
      <p:bold r:id="rId27"/>
    </p:embeddedFont>
    <p:embeddedFont>
      <p:font typeface="等线 Light" panose="02010600030101010101" pitchFamily="2" charset="-122"/>
      <p:regular r:id="rId28"/>
    </p:embeddedFont>
    <p:embeddedFont>
      <p:font typeface="微软雅黑" panose="020B0503020204020204" pitchFamily="34" charset="-122"/>
      <p:regular r:id="rId29"/>
      <p:bold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9BFF"/>
    <a:srgbClr val="006DF2"/>
    <a:srgbClr val="008BF8"/>
    <a:srgbClr val="09D0FF"/>
    <a:srgbClr val="004292"/>
    <a:srgbClr val="0079DE"/>
    <a:srgbClr val="007CE0"/>
    <a:srgbClr val="5DBAFF"/>
    <a:srgbClr val="01ADD5"/>
    <a:srgbClr val="017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88640" autoAdjust="0"/>
  </p:normalViewPr>
  <p:slideViewPr>
    <p:cSldViewPr snapToGrid="0">
      <p:cViewPr varScale="1">
        <p:scale>
          <a:sx n="63" d="100"/>
          <a:sy n="63" d="100"/>
        </p:scale>
        <p:origin x="11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412FB-47C8-4487-9D97-B7E41072C902}"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2561120" y="1143000"/>
            <a:ext cx="173576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5B74C-19FA-466C-A7EA-07BE3D6CBAF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8395B74C-19FA-466C-A7EA-07BE3D6CBAF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857250" y="1995508"/>
            <a:ext cx="5143500" cy="424504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857250" y="6404254"/>
            <a:ext cx="5143500" cy="294386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D9508C0A-4C86-4ECA-96BD-D655CC5061F0}"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628ED77C-582D-4C40-A597-79F1A32E3A3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矩形 7"/>
          <p:cNvSpPr/>
          <p:nvPr userDrawn="true"/>
        </p:nvSpPr>
        <p:spPr>
          <a:xfrm>
            <a:off x="143797" y="491661"/>
            <a:ext cx="6570407" cy="1120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PA-文本框 64"/>
          <p:cNvSpPr txBox="true"/>
          <p:nvPr userDrawn="true">
            <p:custDataLst>
              <p:tags r:id="rId2"/>
            </p:custDataLst>
          </p:nvPr>
        </p:nvSpPr>
        <p:spPr>
          <a:xfrm>
            <a:off x="381615" y="627671"/>
            <a:ext cx="1377131" cy="264795"/>
          </a:xfrm>
          <a:prstGeom prst="rect">
            <a:avLst/>
          </a:prstGeom>
          <a:noFill/>
        </p:spPr>
        <p:txBody>
          <a:bodyPr wrap="square" rtlCol="0">
            <a:spAutoFit/>
          </a:bodyPr>
          <a:lstStyle/>
          <a:p>
            <a:r>
              <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rPr>
              <a:t>工作所需提升</a:t>
            </a:r>
            <a:endPar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sp>
        <p:nvSpPr>
          <p:cNvPr id="10" name="圆: 空心 9"/>
          <p:cNvSpPr/>
          <p:nvPr userDrawn="true"/>
        </p:nvSpPr>
        <p:spPr>
          <a:xfrm rot="4584506">
            <a:off x="210137" y="684460"/>
            <a:ext cx="175649" cy="544688"/>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857250" y="1995508"/>
            <a:ext cx="5143500" cy="424504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true"/>
          </p:cNvSpPr>
          <p:nvPr>
            <p:ph type="subTitle" idx="1" hasCustomPrompt="true"/>
          </p:nvPr>
        </p:nvSpPr>
        <p:spPr>
          <a:xfrm>
            <a:off x="857250" y="6404254"/>
            <a:ext cx="5143500" cy="2943867"/>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6" name="灯片编号占位符 5"/>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1488" y="649175"/>
            <a:ext cx="5915025" cy="2356788"/>
          </a:xfrm>
          <a:prstGeom prst="rect">
            <a:avLst/>
          </a:prstGeom>
        </p:spPr>
        <p:txBody>
          <a:bodyPr/>
          <a:lstStyle/>
          <a:p>
            <a:r>
              <a:rPr lang="zh-CN" altLang="en-US"/>
              <a:t>单击此处编辑母版标题样式</a:t>
            </a:r>
            <a:endParaRPr lang="zh-CN" altLang="en-US"/>
          </a:p>
        </p:txBody>
      </p:sp>
      <p:sp>
        <p:nvSpPr>
          <p:cNvPr id="3" name="内容占位符 2"/>
          <p:cNvSpPr>
            <a:spLocks noGrp="true"/>
          </p:cNvSpPr>
          <p:nvPr>
            <p:ph idx="1" hasCustomPrompt="true"/>
          </p:nvPr>
        </p:nvSpPr>
        <p:spPr>
          <a:xfrm>
            <a:off x="471488" y="3245875"/>
            <a:ext cx="5915025" cy="773647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6" name="灯片编号占位符 5"/>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467916" y="3039834"/>
            <a:ext cx="5915025" cy="5072032"/>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true"/>
          </p:cNvSpPr>
          <p:nvPr>
            <p:ph type="body" idx="1" hasCustomPrompt="true"/>
          </p:nvPr>
        </p:nvSpPr>
        <p:spPr>
          <a:xfrm>
            <a:off x="467916" y="8159849"/>
            <a:ext cx="5915025" cy="2667262"/>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6" name="灯片编号占位符 5"/>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1488" y="649175"/>
            <a:ext cx="5915025" cy="2356788"/>
          </a:xfrm>
          <a:prstGeom prst="rect">
            <a:avLst/>
          </a:prstGeom>
        </p:spPr>
        <p:txBody>
          <a:bodyPr/>
          <a:lstStyle/>
          <a:p>
            <a:r>
              <a:rPr lang="zh-CN" altLang="en-US"/>
              <a:t>单击此处编辑母版标题样式</a:t>
            </a:r>
            <a:endParaRPr lang="zh-CN" altLang="en-US"/>
          </a:p>
        </p:txBody>
      </p:sp>
      <p:sp>
        <p:nvSpPr>
          <p:cNvPr id="3" name="内容占位符 2"/>
          <p:cNvSpPr>
            <a:spLocks noGrp="true"/>
          </p:cNvSpPr>
          <p:nvPr>
            <p:ph sz="half" idx="1" hasCustomPrompt="true"/>
          </p:nvPr>
        </p:nvSpPr>
        <p:spPr>
          <a:xfrm>
            <a:off x="471488" y="3245875"/>
            <a:ext cx="2914650" cy="773647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hasCustomPrompt="true"/>
          </p:nvPr>
        </p:nvSpPr>
        <p:spPr>
          <a:xfrm>
            <a:off x="3471863" y="3245875"/>
            <a:ext cx="2914650" cy="773647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6" name="页脚占位符 5"/>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7" name="灯片编号占位符 6"/>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472381" y="649175"/>
            <a:ext cx="5915025" cy="2356788"/>
          </a:xfrm>
          <a:prstGeom prst="rect">
            <a:avLst/>
          </a:prstGeom>
        </p:spPr>
        <p:txBody>
          <a:bodyPr/>
          <a:lstStyle/>
          <a:p>
            <a:r>
              <a:rPr lang="zh-CN" altLang="en-US"/>
              <a:t>单击此处编辑母版标题样式</a:t>
            </a:r>
            <a:endParaRPr lang="zh-CN" altLang="en-US"/>
          </a:p>
        </p:txBody>
      </p:sp>
      <p:sp>
        <p:nvSpPr>
          <p:cNvPr id="3" name="文本占位符 2"/>
          <p:cNvSpPr>
            <a:spLocks noGrp="true"/>
          </p:cNvSpPr>
          <p:nvPr>
            <p:ph type="body" idx="1" hasCustomPrompt="true"/>
          </p:nvPr>
        </p:nvSpPr>
        <p:spPr>
          <a:xfrm>
            <a:off x="472381" y="2989029"/>
            <a:ext cx="2901255" cy="1464877"/>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true"/>
          </p:cNvSpPr>
          <p:nvPr>
            <p:ph sz="half" idx="2" hasCustomPrompt="true"/>
          </p:nvPr>
        </p:nvSpPr>
        <p:spPr>
          <a:xfrm>
            <a:off x="472381" y="4453905"/>
            <a:ext cx="2901255" cy="655102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hasCustomPrompt="true"/>
          </p:nvPr>
        </p:nvSpPr>
        <p:spPr>
          <a:xfrm>
            <a:off x="3471863" y="2989029"/>
            <a:ext cx="2915543" cy="1464877"/>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true"/>
          </p:cNvSpPr>
          <p:nvPr>
            <p:ph sz="quarter" idx="4" hasCustomPrompt="true"/>
          </p:nvPr>
        </p:nvSpPr>
        <p:spPr>
          <a:xfrm>
            <a:off x="3471863" y="4453905"/>
            <a:ext cx="2915543" cy="655102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8" name="页脚占位符 7"/>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9" name="灯片编号占位符 8"/>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1488" y="649175"/>
            <a:ext cx="5915025" cy="2356788"/>
          </a:xfrm>
          <a:prstGeom prst="rect">
            <a:avLst/>
          </a:prstGeom>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4" name="页脚占位符 3"/>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5" name="灯片编号占位符 4"/>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雷锋PPT网www.LFPPT.com">
    <p:spTree>
      <p:nvGrpSpPr>
        <p:cNvPr id="1" name=""/>
        <p:cNvGrpSpPr/>
        <p:nvPr/>
      </p:nvGrpSpPr>
      <p:grpSpPr>
        <a:xfrm>
          <a:off x="0" y="0"/>
          <a:ext cx="0" cy="0"/>
          <a:chOff x="0" y="0"/>
          <a:chExt cx="0" cy="0"/>
        </a:xfrm>
      </p:grpSpPr>
      <p:sp>
        <p:nvSpPr>
          <p:cNvPr id="2" name="日期占位符 1"/>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3" name="页脚占位符 2"/>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4" name="灯片编号占位符 3"/>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2381" y="812880"/>
            <a:ext cx="2211883" cy="284508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true"/>
          </p:cNvSpPr>
          <p:nvPr>
            <p:ph idx="1" hasCustomPrompt="true"/>
          </p:nvPr>
        </p:nvSpPr>
        <p:spPr>
          <a:xfrm>
            <a:off x="2915543" y="1755595"/>
            <a:ext cx="3471863" cy="866507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hasCustomPrompt="true"/>
          </p:nvPr>
        </p:nvSpPr>
        <p:spPr>
          <a:xfrm>
            <a:off x="472381" y="3657960"/>
            <a:ext cx="2211883" cy="677682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6" name="页脚占位符 5"/>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7" name="灯片编号占位符 6"/>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2381" y="812880"/>
            <a:ext cx="2211883" cy="284508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2915543" y="1755595"/>
            <a:ext cx="3471863" cy="866507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true"/>
          </p:cNvSpPr>
          <p:nvPr>
            <p:ph type="body" sz="half" idx="2" hasCustomPrompt="true"/>
          </p:nvPr>
        </p:nvSpPr>
        <p:spPr>
          <a:xfrm>
            <a:off x="472381" y="3657960"/>
            <a:ext cx="2211883" cy="6776824"/>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6" name="页脚占位符 5"/>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7" name="灯片编号占位符 6"/>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D9508C0A-4C86-4ECA-96BD-D655CC5061F0}"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628ED77C-582D-4C40-A597-79F1A32E3A3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a:xfrm>
            <a:off x="471488" y="649175"/>
            <a:ext cx="5915025" cy="2356788"/>
          </a:xfrm>
          <a:prstGeom prst="rect">
            <a:avLst/>
          </a:prstGeom>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hasCustomPrompt="true"/>
          </p:nvPr>
        </p:nvSpPr>
        <p:spPr>
          <a:xfrm>
            <a:off x="471488" y="3245875"/>
            <a:ext cx="5915025" cy="7736474"/>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6" name="灯片编号占位符 5"/>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4907756" y="649175"/>
            <a:ext cx="1478756" cy="1033317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hasCustomPrompt="true"/>
          </p:nvPr>
        </p:nvSpPr>
        <p:spPr>
          <a:xfrm>
            <a:off x="471488" y="649175"/>
            <a:ext cx="4350544" cy="10333174"/>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a:xfrm>
            <a:off x="471488" y="11301291"/>
            <a:ext cx="1543050" cy="649175"/>
          </a:xfrm>
          <a:prstGeom prst="rect">
            <a:avLst/>
          </a:prstGeom>
        </p:spPr>
        <p:txBody>
          <a:bodyPr/>
          <a:lstStyle/>
          <a:p>
            <a:fld id="{699B9EB2-0717-409A-B1C1-EC7F80FF8E51}" type="datetimeFigureOut">
              <a:rPr lang="zh-CN" altLang="en-US" smtClean="0"/>
            </a:fld>
            <a:endParaRPr lang="zh-CN" altLang="en-US"/>
          </a:p>
        </p:txBody>
      </p:sp>
      <p:sp>
        <p:nvSpPr>
          <p:cNvPr id="5" name="页脚占位符 4"/>
          <p:cNvSpPr>
            <a:spLocks noGrp="true"/>
          </p:cNvSpPr>
          <p:nvPr>
            <p:ph type="ftr" sz="quarter" idx="11"/>
          </p:nvPr>
        </p:nvSpPr>
        <p:spPr>
          <a:xfrm>
            <a:off x="2271713" y="11301291"/>
            <a:ext cx="2314575" cy="649175"/>
          </a:xfrm>
          <a:prstGeom prst="rect">
            <a:avLst/>
          </a:prstGeom>
        </p:spPr>
        <p:txBody>
          <a:bodyPr/>
          <a:lstStyle/>
          <a:p>
            <a:endParaRPr lang="zh-CN" altLang="en-US"/>
          </a:p>
        </p:txBody>
      </p:sp>
      <p:sp>
        <p:nvSpPr>
          <p:cNvPr id="6" name="灯片编号占位符 5"/>
          <p:cNvSpPr>
            <a:spLocks noGrp="true"/>
          </p:cNvSpPr>
          <p:nvPr>
            <p:ph type="sldNum" sz="quarter" idx="12"/>
          </p:nvPr>
        </p:nvSpPr>
        <p:spPr>
          <a:xfrm>
            <a:off x="4843463" y="11301291"/>
            <a:ext cx="1543050" cy="649175"/>
          </a:xfrm>
          <a:prstGeom prst="rect">
            <a:avLst/>
          </a:prstGeom>
        </p:spPr>
        <p:txBody>
          <a:bodyPr/>
          <a:lstStyle/>
          <a:p>
            <a:fld id="{362DDA3C-55E3-436C-8907-1B92F441DF6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467916" y="3039834"/>
            <a:ext cx="5915025" cy="5072032"/>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467916" y="8159849"/>
            <a:ext cx="5915025" cy="266726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D9508C0A-4C86-4ECA-96BD-D655CC5061F0}"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628ED77C-582D-4C40-A597-79F1A32E3A3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true"/>
        </p:nvSpPr>
        <p:spPr>
          <a:xfrm>
            <a:off x="143797" y="491661"/>
            <a:ext cx="6570407" cy="1120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PA-文本框 64"/>
          <p:cNvSpPr txBox="true"/>
          <p:nvPr userDrawn="true">
            <p:custDataLst>
              <p:tags r:id="rId2"/>
            </p:custDataLst>
          </p:nvPr>
        </p:nvSpPr>
        <p:spPr>
          <a:xfrm>
            <a:off x="381614" y="627671"/>
            <a:ext cx="1559642" cy="264795"/>
          </a:xfrm>
          <a:prstGeom prst="rect">
            <a:avLst/>
          </a:prstGeom>
          <a:noFill/>
        </p:spPr>
        <p:txBody>
          <a:bodyPr wrap="square" rtlCol="0">
            <a:spAutoFit/>
          </a:bodyPr>
          <a:lstStyle/>
          <a:p>
            <a:r>
              <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rPr>
              <a:t>需要公司提供的帮助</a:t>
            </a:r>
            <a:endPar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sp>
        <p:nvSpPr>
          <p:cNvPr id="11" name="圆: 空心 10"/>
          <p:cNvSpPr/>
          <p:nvPr userDrawn="true"/>
        </p:nvSpPr>
        <p:spPr>
          <a:xfrm rot="4584506">
            <a:off x="210137" y="684460"/>
            <a:ext cx="175649" cy="544688"/>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1" name="矩形 10"/>
          <p:cNvSpPr/>
          <p:nvPr userDrawn="true"/>
        </p:nvSpPr>
        <p:spPr>
          <a:xfrm>
            <a:off x="143797" y="491661"/>
            <a:ext cx="6570407" cy="1120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PA-文本框 64"/>
          <p:cNvSpPr txBox="true"/>
          <p:nvPr userDrawn="true">
            <p:custDataLst>
              <p:tags r:id="rId2"/>
            </p:custDataLst>
          </p:nvPr>
        </p:nvSpPr>
        <p:spPr>
          <a:xfrm>
            <a:off x="381615" y="627671"/>
            <a:ext cx="1377131" cy="264795"/>
          </a:xfrm>
          <a:prstGeom prst="rect">
            <a:avLst/>
          </a:prstGeom>
          <a:noFill/>
        </p:spPr>
        <p:txBody>
          <a:bodyPr wrap="square" rtlCol="0">
            <a:spAutoFit/>
          </a:bodyPr>
          <a:lstStyle/>
          <a:p>
            <a:r>
              <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rPr>
              <a:t>来年工作计划</a:t>
            </a:r>
            <a:endPar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sp>
        <p:nvSpPr>
          <p:cNvPr id="13" name="圆: 空心 12"/>
          <p:cNvSpPr/>
          <p:nvPr userDrawn="true"/>
        </p:nvSpPr>
        <p:spPr>
          <a:xfrm rot="4584506">
            <a:off x="210137" y="684460"/>
            <a:ext cx="175649" cy="544688"/>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D9508C0A-4C86-4ECA-96BD-D655CC5061F0}"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628ED77C-582D-4C40-A597-79F1A32E3A3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9" name="矩形 8"/>
          <p:cNvSpPr/>
          <p:nvPr userDrawn="true"/>
        </p:nvSpPr>
        <p:spPr>
          <a:xfrm>
            <a:off x="143797" y="491661"/>
            <a:ext cx="6570407" cy="1120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PA-文本框 64"/>
          <p:cNvSpPr txBox="true"/>
          <p:nvPr userDrawn="true">
            <p:custDataLst>
              <p:tags r:id="rId2"/>
            </p:custDataLst>
          </p:nvPr>
        </p:nvSpPr>
        <p:spPr>
          <a:xfrm>
            <a:off x="381615" y="627671"/>
            <a:ext cx="1377131" cy="264795"/>
          </a:xfrm>
          <a:prstGeom prst="rect">
            <a:avLst/>
          </a:prstGeom>
          <a:noFill/>
        </p:spPr>
        <p:txBody>
          <a:bodyPr wrap="square" rtlCol="0">
            <a:spAutoFit/>
          </a:bodyPr>
          <a:lstStyle/>
          <a:p>
            <a:r>
              <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rPr>
              <a:t>日常工作陈述</a:t>
            </a:r>
            <a:endPar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sp>
        <p:nvSpPr>
          <p:cNvPr id="11" name="圆: 空心 10"/>
          <p:cNvSpPr/>
          <p:nvPr userDrawn="true"/>
        </p:nvSpPr>
        <p:spPr>
          <a:xfrm rot="4584506">
            <a:off x="210137" y="684460"/>
            <a:ext cx="175649" cy="544688"/>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9" name="矩形 8"/>
          <p:cNvSpPr/>
          <p:nvPr userDrawn="true"/>
        </p:nvSpPr>
        <p:spPr>
          <a:xfrm>
            <a:off x="143797" y="491661"/>
            <a:ext cx="6570407" cy="1120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PA-文本框 64"/>
          <p:cNvSpPr txBox="true"/>
          <p:nvPr userDrawn="true">
            <p:custDataLst>
              <p:tags r:id="rId2"/>
            </p:custDataLst>
          </p:nvPr>
        </p:nvSpPr>
        <p:spPr>
          <a:xfrm>
            <a:off x="381615" y="627671"/>
            <a:ext cx="1377131" cy="264795"/>
          </a:xfrm>
          <a:prstGeom prst="rect">
            <a:avLst/>
          </a:prstGeom>
          <a:noFill/>
        </p:spPr>
        <p:txBody>
          <a:bodyPr wrap="square" rtlCol="0">
            <a:spAutoFit/>
          </a:bodyPr>
          <a:lstStyle/>
          <a:p>
            <a:r>
              <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rPr>
              <a:t>本年工作总结</a:t>
            </a:r>
            <a:endPar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sp>
        <p:nvSpPr>
          <p:cNvPr id="11" name="圆: 空心 10"/>
          <p:cNvSpPr/>
          <p:nvPr userDrawn="true"/>
        </p:nvSpPr>
        <p:spPr>
          <a:xfrm rot="4584506">
            <a:off x="210137" y="684460"/>
            <a:ext cx="175649" cy="544688"/>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8" name="矩形 7"/>
          <p:cNvSpPr/>
          <p:nvPr userDrawn="true"/>
        </p:nvSpPr>
        <p:spPr>
          <a:xfrm>
            <a:off x="143797" y="491661"/>
            <a:ext cx="6570407" cy="11209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PA-文本框 64"/>
          <p:cNvSpPr txBox="true"/>
          <p:nvPr userDrawn="true">
            <p:custDataLst>
              <p:tags r:id="rId2"/>
            </p:custDataLst>
          </p:nvPr>
        </p:nvSpPr>
        <p:spPr>
          <a:xfrm>
            <a:off x="381615" y="627671"/>
            <a:ext cx="1377131" cy="264795"/>
          </a:xfrm>
          <a:prstGeom prst="rect">
            <a:avLst/>
          </a:prstGeom>
          <a:noFill/>
        </p:spPr>
        <p:txBody>
          <a:bodyPr wrap="square" rtlCol="0">
            <a:spAutoFit/>
          </a:bodyPr>
          <a:lstStyle/>
          <a:p>
            <a:r>
              <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rPr>
              <a:t>工作见解与体会</a:t>
            </a:r>
            <a:endParaRPr lang="zh-CN" altLang="en-US" sz="1125" dirty="0">
              <a:solidFill>
                <a:schemeClr val="tx1">
                  <a:lumMod val="75000"/>
                  <a:lumOff val="25000"/>
                </a:schemeClr>
              </a:solidFill>
              <a:latin typeface="汉仪雅酷黑 75W" panose="020B0804020202020204" pitchFamily="34" charset="-122"/>
              <a:ea typeface="汉仪雅酷黑 75W" panose="020B0804020202020204" pitchFamily="34" charset="-122"/>
            </a:endParaRPr>
          </a:p>
        </p:txBody>
      </p:sp>
      <p:sp>
        <p:nvSpPr>
          <p:cNvPr id="10" name="圆: 空心 9"/>
          <p:cNvSpPr/>
          <p:nvPr userDrawn="true"/>
        </p:nvSpPr>
        <p:spPr>
          <a:xfrm rot="4584506">
            <a:off x="210137" y="684460"/>
            <a:ext cx="175649" cy="544688"/>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471488" y="649175"/>
            <a:ext cx="5915025" cy="2356788"/>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471488" y="3245875"/>
            <a:ext cx="5915025" cy="77364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471488" y="11301291"/>
            <a:ext cx="1543050" cy="649175"/>
          </a:xfrm>
          <a:prstGeom prst="rect">
            <a:avLst/>
          </a:prstGeom>
        </p:spPr>
        <p:txBody>
          <a:bodyPr vert="horz" lIns="91440" tIns="45720" rIns="91440" bIns="45720" rtlCol="0" anchor="ctr"/>
          <a:lstStyle>
            <a:lvl1pPr algn="l">
              <a:defRPr sz="900">
                <a:solidFill>
                  <a:schemeClr val="tx1">
                    <a:tint val="75000"/>
                  </a:schemeClr>
                </a:solidFill>
              </a:defRPr>
            </a:lvl1pPr>
          </a:lstStyle>
          <a:p>
            <a:fld id="{D9508C0A-4C86-4ECA-96BD-D655CC5061F0}" type="datetimeFigureOut">
              <a:rPr lang="zh-CN" altLang="en-US" smtClean="0"/>
            </a:fld>
            <a:endParaRPr lang="zh-CN" altLang="en-US"/>
          </a:p>
        </p:txBody>
      </p:sp>
      <p:sp>
        <p:nvSpPr>
          <p:cNvPr id="5" name="页脚占位符 4"/>
          <p:cNvSpPr>
            <a:spLocks noGrp="true"/>
          </p:cNvSpPr>
          <p:nvPr>
            <p:ph type="ftr" sz="quarter" idx="3"/>
          </p:nvPr>
        </p:nvSpPr>
        <p:spPr>
          <a:xfrm>
            <a:off x="2271713" y="11301291"/>
            <a:ext cx="2314575" cy="6491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4843463" y="11301291"/>
            <a:ext cx="1543050" cy="649175"/>
          </a:xfrm>
          <a:prstGeom prst="rect">
            <a:avLst/>
          </a:prstGeom>
        </p:spPr>
        <p:txBody>
          <a:bodyPr vert="horz" lIns="91440" tIns="45720" rIns="91440" bIns="45720" rtlCol="0" anchor="ctr"/>
          <a:lstStyle>
            <a:lvl1pPr algn="r">
              <a:defRPr sz="900">
                <a:solidFill>
                  <a:schemeClr val="tx1">
                    <a:tint val="75000"/>
                  </a:schemeClr>
                </a:solidFill>
              </a:defRPr>
            </a:lvl1pPr>
          </a:lstStyle>
          <a:p>
            <a:fld id="{628ED77C-582D-4C40-A597-79F1A32E3A36}" type="slidenum">
              <a:rPr lang="zh-CN" altLang="en-US" smtClean="0"/>
            </a:fld>
            <a:endParaRPr lang="zh-CN" altLang="en-US"/>
          </a:p>
        </p:txBody>
      </p:sp>
      <p:pic>
        <p:nvPicPr>
          <p:cNvPr id="7" name="1"/>
          <p:cNvPicPr>
            <a:picLocks noChangeAspect="true"/>
          </p:cNvPicPr>
          <p:nvPr userDrawn="true"/>
        </p:nvPicPr>
        <p:blipFill rotWithShape="true">
          <a:blip r:embed="rId11">
            <a:extLst>
              <a:ext uri="{28A0092B-C50C-407E-A947-70E740481C1C}">
                <a14:useLocalDpi xmlns:a14="http://schemas.microsoft.com/office/drawing/2010/main" val="false"/>
              </a:ext>
            </a:extLst>
          </a:blip>
          <a:srcRect l="24333" t="31900" r="46773" b="47772"/>
          <a:stretch>
            <a:fillRect/>
          </a:stretch>
        </p:blipFill>
        <p:spPr>
          <a:xfrm>
            <a:off x="1" y="2"/>
            <a:ext cx="6858000" cy="121932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true"/>
          <p:nvPr userDrawn="true"/>
        </p:nvSpPr>
        <p:spPr>
          <a:xfrm>
            <a:off x="0" y="14641"/>
            <a:ext cx="3817284" cy="6813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LFPPT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565"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565"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565"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565"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endParaRPr lang="en-US" altLang="zh-CN" sz="565"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oleObject" Target="../embeddings/Workbook1.xls"/></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true"/>
          <p:nvPr/>
        </p:nvSpPr>
        <p:spPr>
          <a:xfrm>
            <a:off x="0" y="4172420"/>
            <a:ext cx="3817284" cy="6813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 </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 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免费</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模板下载</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模板下载</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模板免费下载</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教程</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素材</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LFPPT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课件</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565"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565"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565"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565"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565"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5" name="1"/>
          <p:cNvPicPr>
            <a:picLocks noChangeAspect="true"/>
          </p:cNvPicPr>
          <p:nvPr/>
        </p:nvPicPr>
        <p:blipFill rotWithShape="true">
          <a:blip r:embed="rId1">
            <a:extLst>
              <a:ext uri="{28A0092B-C50C-407E-A947-70E740481C1C}">
                <a14:useLocalDpi xmlns:a14="http://schemas.microsoft.com/office/drawing/2010/main" val="false"/>
              </a:ext>
            </a:extLst>
          </a:blip>
          <a:srcRect l="24333" t="31900" r="46773" b="47772"/>
          <a:stretch>
            <a:fillRect/>
          </a:stretch>
        </p:blipFill>
        <p:spPr>
          <a:xfrm>
            <a:off x="-635" y="2252345"/>
            <a:ext cx="6858000" cy="8321040"/>
          </a:xfrm>
          <a:prstGeom prst="rect">
            <a:avLst/>
          </a:prstGeom>
        </p:spPr>
      </p:pic>
      <p:pic>
        <p:nvPicPr>
          <p:cNvPr id="3" name="3"/>
          <p:cNvPicPr>
            <a:picLocks noChangeAspect="true"/>
          </p:cNvPicPr>
          <p:nvPr/>
        </p:nvPicPr>
        <p:blipFill>
          <a:blip r:embed="rId2">
            <a:extLst>
              <a:ext uri="{28A0092B-C50C-407E-A947-70E740481C1C}">
                <a14:useLocalDpi xmlns:a14="http://schemas.microsoft.com/office/drawing/2010/main" val="false"/>
              </a:ext>
            </a:extLst>
          </a:blip>
          <a:srcRect l="547" r="547"/>
          <a:stretch>
            <a:fillRect/>
          </a:stretch>
        </p:blipFill>
        <p:spPr>
          <a:xfrm>
            <a:off x="2796540" y="6748780"/>
            <a:ext cx="3909695" cy="3953510"/>
          </a:xfrm>
          <a:prstGeom prst="rect">
            <a:avLst/>
          </a:prstGeom>
        </p:spPr>
      </p:pic>
      <p:cxnSp>
        <p:nvCxnSpPr>
          <p:cNvPr id="70" name="8"/>
          <p:cNvCxnSpPr/>
          <p:nvPr/>
        </p:nvCxnSpPr>
        <p:spPr>
          <a:xfrm>
            <a:off x="506073" y="6317518"/>
            <a:ext cx="3311128" cy="0"/>
          </a:xfrm>
          <a:prstGeom prst="line">
            <a:avLst/>
          </a:prstGeom>
          <a:ln w="28575">
            <a:gradFill flip="none" rotWithShape="true">
              <a:gsLst>
                <a:gs pos="34000">
                  <a:srgbClr val="09D0FF"/>
                </a:gs>
                <a:gs pos="100000">
                  <a:srgbClr val="01A7FD">
                    <a:alpha val="0"/>
                  </a:srgbClr>
                </a:gs>
              </a:gsLst>
              <a:lin ang="0" scaled="true"/>
              <a:tileRect/>
            </a:gradFill>
          </a:ln>
        </p:spPr>
        <p:style>
          <a:lnRef idx="1">
            <a:schemeClr val="accent1"/>
          </a:lnRef>
          <a:fillRef idx="0">
            <a:schemeClr val="accent1"/>
          </a:fillRef>
          <a:effectRef idx="0">
            <a:schemeClr val="accent1"/>
          </a:effectRef>
          <a:fontRef idx="minor">
            <a:schemeClr val="tx1"/>
          </a:fontRef>
        </p:style>
      </p:cxnSp>
      <p:sp>
        <p:nvSpPr>
          <p:cNvPr id="71" name="9"/>
          <p:cNvSpPr txBox="true"/>
          <p:nvPr/>
        </p:nvSpPr>
        <p:spPr>
          <a:xfrm>
            <a:off x="506095" y="5731510"/>
            <a:ext cx="5621020" cy="460375"/>
          </a:xfrm>
          <a:prstGeom prst="rect">
            <a:avLst/>
          </a:prstGeom>
          <a:noFill/>
        </p:spPr>
        <p:txBody>
          <a:bodyPr wrap="square" rtlCol="0">
            <a:spAutoFit/>
          </a:bodyPr>
          <a:lstStyle/>
          <a:p>
            <a:pPr algn="l"/>
            <a:r>
              <a:rPr lang="zh-CN" sz="2400" b="1" dirty="0">
                <a:solidFill>
                  <a:schemeClr val="bg1"/>
                </a:solidFill>
                <a:latin typeface="方正楷体简体" panose="03000509000000000000" charset="-122"/>
                <a:ea typeface="方正楷体简体" panose="03000509000000000000" charset="-122"/>
              </a:rPr>
              <a:t>济宁市畜牧兽医事业发展中心</a:t>
            </a:r>
            <a:endParaRPr lang="zh-CN" sz="2400" b="1" dirty="0">
              <a:solidFill>
                <a:schemeClr val="bg1"/>
              </a:solidFill>
              <a:latin typeface="方正楷体简体" panose="03000509000000000000" charset="-122"/>
              <a:ea typeface="方正楷体简体" panose="03000509000000000000" charset="-122"/>
            </a:endParaRPr>
          </a:p>
        </p:txBody>
      </p:sp>
      <p:sp>
        <p:nvSpPr>
          <p:cNvPr id="79" name="13"/>
          <p:cNvSpPr/>
          <p:nvPr/>
        </p:nvSpPr>
        <p:spPr>
          <a:xfrm rot="1376561">
            <a:off x="1610785" y="707594"/>
            <a:ext cx="1351899" cy="1334008"/>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80" name="14"/>
          <p:cNvSpPr/>
          <p:nvPr/>
        </p:nvSpPr>
        <p:spPr>
          <a:xfrm rot="4584506">
            <a:off x="1242012" y="7629890"/>
            <a:ext cx="886422" cy="886422"/>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81" name="15"/>
          <p:cNvSpPr/>
          <p:nvPr/>
        </p:nvSpPr>
        <p:spPr>
          <a:xfrm rot="4584506">
            <a:off x="3386750" y="7085299"/>
            <a:ext cx="247570" cy="242886"/>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82" name="16"/>
          <p:cNvSpPr txBox="true"/>
          <p:nvPr/>
        </p:nvSpPr>
        <p:spPr>
          <a:xfrm>
            <a:off x="363220" y="3111500"/>
            <a:ext cx="6130925" cy="1753235"/>
          </a:xfrm>
          <a:prstGeom prst="rect">
            <a:avLst/>
          </a:prstGeom>
          <a:noFill/>
        </p:spPr>
        <p:txBody>
          <a:bodyPr wrap="square" rtlCol="0">
            <a:spAutoFit/>
          </a:bodyPr>
          <a:lstStyle/>
          <a:p>
            <a:pPr algn="ctr"/>
            <a:r>
              <a:rPr lang="en-US" altLang="zh-CN" sz="5400" dirty="0">
                <a:solidFill>
                  <a:schemeClr val="bg1"/>
                </a:solidFill>
                <a:latin typeface="汉仪雅酷黑 75W" panose="020B0804020202020204" pitchFamily="34" charset="-122"/>
                <a:ea typeface="汉仪雅酷黑 75W" panose="020B0804020202020204" pitchFamily="34" charset="-122"/>
              </a:rPr>
              <a:t>2021年政府信息公开工作年度报告</a:t>
            </a:r>
            <a:endParaRPr lang="en-US" altLang="zh-CN" sz="5400" dirty="0">
              <a:solidFill>
                <a:schemeClr val="bg1"/>
              </a:solidFill>
              <a:latin typeface="汉仪雅酷黑 75W" panose="020B0804020202020204" pitchFamily="34" charset="-122"/>
              <a:ea typeface="汉仪雅酷黑 75W" panose="020B08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750" fill="hold"/>
                                        <p:tgtEl>
                                          <p:spTgt spid="79"/>
                                        </p:tgtEl>
                                        <p:attrNameLst>
                                          <p:attrName>ppt_w</p:attrName>
                                        </p:attrNameLst>
                                      </p:cBhvr>
                                      <p:tavLst>
                                        <p:tav tm="0">
                                          <p:val>
                                            <p:fltVal val="0"/>
                                          </p:val>
                                        </p:tav>
                                        <p:tav tm="100000">
                                          <p:val>
                                            <p:strVal val="#ppt_w"/>
                                          </p:val>
                                        </p:tav>
                                      </p:tavLst>
                                    </p:anim>
                                    <p:anim calcmode="lin" valueType="num">
                                      <p:cBhvr>
                                        <p:cTn id="12" dur="750" fill="hold"/>
                                        <p:tgtEl>
                                          <p:spTgt spid="79"/>
                                        </p:tgtEl>
                                        <p:attrNameLst>
                                          <p:attrName>ppt_h</p:attrName>
                                        </p:attrNameLst>
                                      </p:cBhvr>
                                      <p:tavLst>
                                        <p:tav tm="0">
                                          <p:val>
                                            <p:fltVal val="0"/>
                                          </p:val>
                                        </p:tav>
                                        <p:tav tm="100000">
                                          <p:val>
                                            <p:strVal val="#ppt_h"/>
                                          </p:val>
                                        </p:tav>
                                      </p:tavLst>
                                    </p:anim>
                                    <p:anim calcmode="lin" valueType="num">
                                      <p:cBhvr>
                                        <p:cTn id="13" dur="750" fill="hold"/>
                                        <p:tgtEl>
                                          <p:spTgt spid="79"/>
                                        </p:tgtEl>
                                        <p:attrNameLst>
                                          <p:attrName>style.rotation</p:attrName>
                                        </p:attrNameLst>
                                      </p:cBhvr>
                                      <p:tavLst>
                                        <p:tav tm="0">
                                          <p:val>
                                            <p:fltVal val="90"/>
                                          </p:val>
                                        </p:tav>
                                        <p:tav tm="100000">
                                          <p:val>
                                            <p:fltVal val="0"/>
                                          </p:val>
                                        </p:tav>
                                      </p:tavLst>
                                    </p:anim>
                                    <p:animEffect transition="in" filter="fade">
                                      <p:cBhvr>
                                        <p:cTn id="14" dur="750"/>
                                        <p:tgtEl>
                                          <p:spTgt spid="7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750" fill="hold"/>
                                        <p:tgtEl>
                                          <p:spTgt spid="81"/>
                                        </p:tgtEl>
                                        <p:attrNameLst>
                                          <p:attrName>ppt_w</p:attrName>
                                        </p:attrNameLst>
                                      </p:cBhvr>
                                      <p:tavLst>
                                        <p:tav tm="0">
                                          <p:val>
                                            <p:fltVal val="0"/>
                                          </p:val>
                                        </p:tav>
                                        <p:tav tm="100000">
                                          <p:val>
                                            <p:strVal val="#ppt_w"/>
                                          </p:val>
                                        </p:tav>
                                      </p:tavLst>
                                    </p:anim>
                                    <p:anim calcmode="lin" valueType="num">
                                      <p:cBhvr>
                                        <p:cTn id="18" dur="750" fill="hold"/>
                                        <p:tgtEl>
                                          <p:spTgt spid="81"/>
                                        </p:tgtEl>
                                        <p:attrNameLst>
                                          <p:attrName>ppt_h</p:attrName>
                                        </p:attrNameLst>
                                      </p:cBhvr>
                                      <p:tavLst>
                                        <p:tav tm="0">
                                          <p:val>
                                            <p:fltVal val="0"/>
                                          </p:val>
                                        </p:tav>
                                        <p:tav tm="100000">
                                          <p:val>
                                            <p:strVal val="#ppt_h"/>
                                          </p:val>
                                        </p:tav>
                                      </p:tavLst>
                                    </p:anim>
                                    <p:anim calcmode="lin" valueType="num">
                                      <p:cBhvr>
                                        <p:cTn id="19" dur="750" fill="hold"/>
                                        <p:tgtEl>
                                          <p:spTgt spid="81"/>
                                        </p:tgtEl>
                                        <p:attrNameLst>
                                          <p:attrName>style.rotation</p:attrName>
                                        </p:attrNameLst>
                                      </p:cBhvr>
                                      <p:tavLst>
                                        <p:tav tm="0">
                                          <p:val>
                                            <p:fltVal val="90"/>
                                          </p:val>
                                        </p:tav>
                                        <p:tav tm="100000">
                                          <p:val>
                                            <p:fltVal val="0"/>
                                          </p:val>
                                        </p:tav>
                                      </p:tavLst>
                                    </p:anim>
                                    <p:animEffect transition="in" filter="fade">
                                      <p:cBhvr>
                                        <p:cTn id="20" dur="750"/>
                                        <p:tgtEl>
                                          <p:spTgt spid="81"/>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p:cTn id="23" dur="750" fill="hold"/>
                                        <p:tgtEl>
                                          <p:spTgt spid="80"/>
                                        </p:tgtEl>
                                        <p:attrNameLst>
                                          <p:attrName>ppt_w</p:attrName>
                                        </p:attrNameLst>
                                      </p:cBhvr>
                                      <p:tavLst>
                                        <p:tav tm="0">
                                          <p:val>
                                            <p:fltVal val="0"/>
                                          </p:val>
                                        </p:tav>
                                        <p:tav tm="100000">
                                          <p:val>
                                            <p:strVal val="#ppt_w"/>
                                          </p:val>
                                        </p:tav>
                                      </p:tavLst>
                                    </p:anim>
                                    <p:anim calcmode="lin" valueType="num">
                                      <p:cBhvr>
                                        <p:cTn id="24" dur="750" fill="hold"/>
                                        <p:tgtEl>
                                          <p:spTgt spid="80"/>
                                        </p:tgtEl>
                                        <p:attrNameLst>
                                          <p:attrName>ppt_h</p:attrName>
                                        </p:attrNameLst>
                                      </p:cBhvr>
                                      <p:tavLst>
                                        <p:tav tm="0">
                                          <p:val>
                                            <p:fltVal val="0"/>
                                          </p:val>
                                        </p:tav>
                                        <p:tav tm="100000">
                                          <p:val>
                                            <p:strVal val="#ppt_h"/>
                                          </p:val>
                                        </p:tav>
                                      </p:tavLst>
                                    </p:anim>
                                    <p:anim calcmode="lin" valueType="num">
                                      <p:cBhvr>
                                        <p:cTn id="25" dur="750" fill="hold"/>
                                        <p:tgtEl>
                                          <p:spTgt spid="80"/>
                                        </p:tgtEl>
                                        <p:attrNameLst>
                                          <p:attrName>style.rotation</p:attrName>
                                        </p:attrNameLst>
                                      </p:cBhvr>
                                      <p:tavLst>
                                        <p:tav tm="0">
                                          <p:val>
                                            <p:fltVal val="90"/>
                                          </p:val>
                                        </p:tav>
                                        <p:tav tm="100000">
                                          <p:val>
                                            <p:fltVal val="0"/>
                                          </p:val>
                                        </p:tav>
                                      </p:tavLst>
                                    </p:anim>
                                    <p:animEffect transition="in" filter="fade">
                                      <p:cBhvr>
                                        <p:cTn id="26" dur="750"/>
                                        <p:tgtEl>
                                          <p:spTgt spid="80"/>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750"/>
                                        <p:tgtEl>
                                          <p:spTgt spid="82"/>
                                        </p:tgtEl>
                                      </p:cBhvr>
                                    </p:animEffect>
                                    <p:anim calcmode="lin" valueType="num">
                                      <p:cBhvr>
                                        <p:cTn id="31" dur="750" fill="hold"/>
                                        <p:tgtEl>
                                          <p:spTgt spid="82"/>
                                        </p:tgtEl>
                                        <p:attrNameLst>
                                          <p:attrName>ppt_x</p:attrName>
                                        </p:attrNameLst>
                                      </p:cBhvr>
                                      <p:tavLst>
                                        <p:tav tm="0">
                                          <p:val>
                                            <p:strVal val="#ppt_x"/>
                                          </p:val>
                                        </p:tav>
                                        <p:tav tm="100000">
                                          <p:val>
                                            <p:strVal val="#ppt_x"/>
                                          </p:val>
                                        </p:tav>
                                      </p:tavLst>
                                    </p:anim>
                                    <p:anim calcmode="lin" valueType="num">
                                      <p:cBhvr>
                                        <p:cTn id="32" dur="750" fill="hold"/>
                                        <p:tgtEl>
                                          <p:spTgt spid="82"/>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left)">
                                      <p:cBhvr>
                                        <p:cTn id="36" dur="750"/>
                                        <p:tgtEl>
                                          <p:spTgt spid="7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9" grpId="0" bldLvl="0" animBg="true"/>
      <p:bldP spid="80" grpId="0" bldLvl="0" animBg="true"/>
      <p:bldP spid="81" grpId="0" bldLvl="0" animBg="true"/>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2"/>
          <p:cNvSpPr txBox="true"/>
          <p:nvPr>
            <p:custDataLst>
              <p:tags r:id="rId1"/>
            </p:custDataLst>
          </p:nvPr>
        </p:nvSpPr>
        <p:spPr>
          <a:xfrm>
            <a:off x="1936313" y="5454734"/>
            <a:ext cx="4847034" cy="1390650"/>
          </a:xfrm>
          <a:prstGeom prst="rect">
            <a:avLst/>
          </a:prstGeom>
          <a:noFill/>
        </p:spPr>
        <p:txBody>
          <a:bodyPr wrap="square" rtlCol="0">
            <a:spAutoFit/>
          </a:bodyPr>
          <a:lstStyle/>
          <a:p>
            <a:pPr algn="l"/>
            <a:r>
              <a:rPr lang="en-US" altLang="zh-CN" sz="4725" dirty="0">
                <a:solidFill>
                  <a:schemeClr val="bg1"/>
                </a:solidFill>
                <a:latin typeface="汉仪雅酷黑 75W" panose="020B0804020202020204" pitchFamily="34" charset="-122"/>
                <a:ea typeface="汉仪雅酷黑 75W" panose="020B0804020202020204" pitchFamily="34" charset="-122"/>
              </a:rPr>
              <a:t>    </a:t>
            </a:r>
            <a:r>
              <a:rPr lang="zh-CN" altLang="en-US" sz="3715" dirty="0">
                <a:solidFill>
                  <a:schemeClr val="bg1"/>
                </a:solidFill>
                <a:latin typeface="汉仪雅酷黑 75W" panose="020B0804020202020204" pitchFamily="34" charset="-122"/>
                <a:ea typeface="汉仪雅酷黑 75W" panose="020B0804020202020204" pitchFamily="34" charset="-122"/>
              </a:rPr>
              <a:t>收到和处理政府信息公开申请情况</a:t>
            </a:r>
            <a:endParaRPr lang="zh-CN" altLang="en-US" sz="3715" dirty="0">
              <a:solidFill>
                <a:schemeClr val="bg1"/>
              </a:solidFill>
              <a:latin typeface="汉仪雅酷黑 75W" panose="020B0804020202020204" pitchFamily="34" charset="-122"/>
              <a:ea typeface="汉仪雅酷黑 75W" panose="020B0804020202020204" pitchFamily="34" charset="-122"/>
            </a:endParaRPr>
          </a:p>
        </p:txBody>
      </p:sp>
      <p:sp>
        <p:nvSpPr>
          <p:cNvPr id="68" name="5"/>
          <p:cNvSpPr/>
          <p:nvPr/>
        </p:nvSpPr>
        <p:spPr>
          <a:xfrm rot="1376561">
            <a:off x="1961847" y="3936867"/>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69" name="6"/>
          <p:cNvSpPr/>
          <p:nvPr/>
        </p:nvSpPr>
        <p:spPr>
          <a:xfrm rot="4584506">
            <a:off x="4165925" y="7426570"/>
            <a:ext cx="1258327" cy="125832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70" name="7"/>
          <p:cNvSpPr/>
          <p:nvPr/>
        </p:nvSpPr>
        <p:spPr>
          <a:xfrm rot="4584506">
            <a:off x="5386017" y="4642147"/>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grpSp>
        <p:nvGrpSpPr>
          <p:cNvPr id="19" name="8"/>
          <p:cNvGrpSpPr/>
          <p:nvPr/>
        </p:nvGrpSpPr>
        <p:grpSpPr>
          <a:xfrm>
            <a:off x="610277" y="5050597"/>
            <a:ext cx="1193195" cy="2156801"/>
            <a:chOff x="883428" y="1146999"/>
            <a:chExt cx="2581477" cy="4666238"/>
          </a:xfrm>
        </p:grpSpPr>
        <p:grpSp>
          <p:nvGrpSpPr>
            <p:cNvPr id="20" name="组合 19"/>
            <p:cNvGrpSpPr/>
            <p:nvPr/>
          </p:nvGrpSpPr>
          <p:grpSpPr>
            <a:xfrm>
              <a:off x="883428" y="1423145"/>
              <a:ext cx="2581477" cy="4097356"/>
              <a:chOff x="-7162256" y="4556817"/>
              <a:chExt cx="2597289" cy="4122453"/>
            </a:xfrm>
          </p:grpSpPr>
          <p:sp>
            <p:nvSpPr>
              <p:cNvPr id="22" name="文本框 21"/>
              <p:cNvSpPr txBox="true"/>
              <p:nvPr/>
            </p:nvSpPr>
            <p:spPr>
              <a:xfrm>
                <a:off x="-7162256" y="4556817"/>
                <a:ext cx="2321747" cy="4098369"/>
              </a:xfrm>
              <a:custGeom>
                <a:avLst/>
                <a:gdLst/>
                <a:ahLst/>
                <a:cxnLst/>
                <a:rect l="l" t="t" r="r" b="b"/>
                <a:pathLst>
                  <a:path w="2321747" h="4098369">
                    <a:moveTo>
                      <a:pt x="0" y="3372427"/>
                    </a:moveTo>
                    <a:cubicBezTo>
                      <a:pt x="135820" y="3477495"/>
                      <a:pt x="280395" y="3556296"/>
                      <a:pt x="433726" y="3608830"/>
                    </a:cubicBezTo>
                    <a:lnTo>
                      <a:pt x="495104" y="3624164"/>
                    </a:lnTo>
                    <a:lnTo>
                      <a:pt x="495104" y="4065721"/>
                    </a:lnTo>
                    <a:lnTo>
                      <a:pt x="400412" y="4050243"/>
                    </a:lnTo>
                    <a:cubicBezTo>
                      <a:pt x="248789" y="4015221"/>
                      <a:pt x="115319" y="3962687"/>
                      <a:pt x="0" y="3892641"/>
                    </a:cubicBezTo>
                    <a:close/>
                    <a:moveTo>
                      <a:pt x="399771" y="1778468"/>
                    </a:moveTo>
                    <a:lnTo>
                      <a:pt x="495104" y="1778468"/>
                    </a:lnTo>
                    <a:lnTo>
                      <a:pt x="495104" y="2193615"/>
                    </a:lnTo>
                    <a:lnTo>
                      <a:pt x="399771" y="2193615"/>
                    </a:lnTo>
                    <a:close/>
                    <a:moveTo>
                      <a:pt x="495104" y="82363"/>
                    </a:moveTo>
                    <a:lnTo>
                      <a:pt x="495104" y="506309"/>
                    </a:lnTo>
                    <a:lnTo>
                      <a:pt x="341311" y="576273"/>
                    </a:lnTo>
                    <a:cubicBezTo>
                      <a:pt x="277779" y="611509"/>
                      <a:pt x="215261" y="652618"/>
                      <a:pt x="153758" y="699599"/>
                    </a:cubicBezTo>
                    <a:lnTo>
                      <a:pt x="153758" y="225512"/>
                    </a:lnTo>
                    <a:cubicBezTo>
                      <a:pt x="218678" y="187927"/>
                      <a:pt x="286321" y="155040"/>
                      <a:pt x="356687" y="126851"/>
                    </a:cubicBezTo>
                    <a:close/>
                    <a:moveTo>
                      <a:pt x="1063493" y="0"/>
                    </a:moveTo>
                    <a:cubicBezTo>
                      <a:pt x="1401761" y="0"/>
                      <a:pt x="1673400" y="88411"/>
                      <a:pt x="1878411" y="265233"/>
                    </a:cubicBezTo>
                    <a:cubicBezTo>
                      <a:pt x="2083422" y="442055"/>
                      <a:pt x="2185927" y="671410"/>
                      <a:pt x="2185927" y="953300"/>
                    </a:cubicBezTo>
                    <a:cubicBezTo>
                      <a:pt x="2185927" y="1472661"/>
                      <a:pt x="1921121" y="1806657"/>
                      <a:pt x="1391510" y="1955290"/>
                    </a:cubicBezTo>
                    <a:lnTo>
                      <a:pt x="1391510" y="1965541"/>
                    </a:lnTo>
                    <a:cubicBezTo>
                      <a:pt x="1678525" y="1996292"/>
                      <a:pt x="1905318" y="2097516"/>
                      <a:pt x="2071890" y="2269213"/>
                    </a:cubicBezTo>
                    <a:cubicBezTo>
                      <a:pt x="2238461" y="2440909"/>
                      <a:pt x="2321747" y="2654889"/>
                      <a:pt x="2321747" y="2911153"/>
                    </a:cubicBezTo>
                    <a:cubicBezTo>
                      <a:pt x="2321747" y="3268213"/>
                      <a:pt x="2193188" y="3556083"/>
                      <a:pt x="1936070" y="3774760"/>
                    </a:cubicBezTo>
                    <a:cubicBezTo>
                      <a:pt x="1711092" y="3966104"/>
                      <a:pt x="1421041" y="4073734"/>
                      <a:pt x="1065916" y="4097652"/>
                    </a:cubicBezTo>
                    <a:lnTo>
                      <a:pt x="1044060" y="4098369"/>
                    </a:lnTo>
                    <a:lnTo>
                      <a:pt x="1044060" y="3679605"/>
                    </a:lnTo>
                    <a:lnTo>
                      <a:pt x="1114346" y="3675058"/>
                    </a:lnTo>
                    <a:cubicBezTo>
                      <a:pt x="1298054" y="3649912"/>
                      <a:pt x="1449810" y="3587047"/>
                      <a:pt x="1569613" y="3486464"/>
                    </a:cubicBezTo>
                    <a:cubicBezTo>
                      <a:pt x="1729351" y="3352353"/>
                      <a:pt x="1809220" y="3172541"/>
                      <a:pt x="1809220" y="2947029"/>
                    </a:cubicBezTo>
                    <a:cubicBezTo>
                      <a:pt x="1809220" y="2538930"/>
                      <a:pt x="1571812" y="2296621"/>
                      <a:pt x="1096998" y="2220102"/>
                    </a:cubicBezTo>
                    <a:lnTo>
                      <a:pt x="1044060" y="2213257"/>
                    </a:lnTo>
                    <a:lnTo>
                      <a:pt x="1044060" y="1749478"/>
                    </a:lnTo>
                    <a:lnTo>
                      <a:pt x="1133165" y="1734263"/>
                    </a:lnTo>
                    <a:cubicBezTo>
                      <a:pt x="1491613" y="1645852"/>
                      <a:pt x="1670837" y="1424825"/>
                      <a:pt x="1670837" y="1071181"/>
                    </a:cubicBezTo>
                    <a:cubicBezTo>
                      <a:pt x="1670837" y="689990"/>
                      <a:pt x="1484446" y="475569"/>
                      <a:pt x="1111663" y="427920"/>
                    </a:cubicBezTo>
                    <a:lnTo>
                      <a:pt x="1044060" y="423888"/>
                    </a:lnTo>
                    <a:lnTo>
                      <a:pt x="1044060" y="1087"/>
                    </a:lnTo>
                    <a:close/>
                  </a:path>
                </a:pathLst>
              </a:custGeom>
              <a:gradFill flip="none" rotWithShape="true">
                <a:gsLst>
                  <a:gs pos="100000">
                    <a:srgbClr val="008BF8"/>
                  </a:gs>
                  <a:gs pos="0">
                    <a:srgbClr val="09D0FF"/>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08BF8"/>
                      </a:gs>
                      <a:gs pos="0">
                        <a:srgbClr val="09D0FF"/>
                      </a:gs>
                    </a:gsLst>
                    <a:lin ang="5400000" scaled="true"/>
                    <a:tileRect/>
                  </a:gradFill>
                  <a:latin typeface="微软雅黑" panose="020B0503020204020204" pitchFamily="34" charset="-122"/>
                  <a:ea typeface="微软雅黑" panose="020B0503020204020204" pitchFamily="34" charset="-122"/>
                </a:endParaRPr>
              </a:p>
            </p:txBody>
          </p:sp>
          <p:sp>
            <p:nvSpPr>
              <p:cNvPr id="23" name="文本框 22"/>
              <p:cNvSpPr txBox="true"/>
              <p:nvPr/>
            </p:nvSpPr>
            <p:spPr>
              <a:xfrm>
                <a:off x="-6886714" y="4576492"/>
                <a:ext cx="2321747" cy="4102778"/>
              </a:xfrm>
              <a:custGeom>
                <a:avLst/>
                <a:gdLst/>
                <a:ahLst/>
                <a:cxnLst/>
                <a:rect l="l" t="t" r="r" b="b"/>
                <a:pathLst>
                  <a:path w="2321747" h="4102778">
                    <a:moveTo>
                      <a:pt x="0" y="3372427"/>
                    </a:moveTo>
                    <a:lnTo>
                      <a:pt x="186391" y="3494653"/>
                    </a:lnTo>
                    <a:lnTo>
                      <a:pt x="186391" y="3984477"/>
                    </a:lnTo>
                    <a:lnTo>
                      <a:pt x="0" y="3892642"/>
                    </a:lnTo>
                    <a:close/>
                    <a:moveTo>
                      <a:pt x="186391" y="209647"/>
                    </a:moveTo>
                    <a:lnTo>
                      <a:pt x="186391" y="678141"/>
                    </a:lnTo>
                    <a:lnTo>
                      <a:pt x="153758" y="699599"/>
                    </a:lnTo>
                    <a:lnTo>
                      <a:pt x="153758" y="225512"/>
                    </a:lnTo>
                    <a:close/>
                    <a:moveTo>
                      <a:pt x="1063493" y="0"/>
                    </a:moveTo>
                    <a:cubicBezTo>
                      <a:pt x="1401761" y="0"/>
                      <a:pt x="1673400" y="88411"/>
                      <a:pt x="1878411" y="265233"/>
                    </a:cubicBezTo>
                    <a:cubicBezTo>
                      <a:pt x="2083422" y="442055"/>
                      <a:pt x="2185927" y="671410"/>
                      <a:pt x="2185927" y="953300"/>
                    </a:cubicBezTo>
                    <a:cubicBezTo>
                      <a:pt x="2185927" y="1472661"/>
                      <a:pt x="1921121" y="1806657"/>
                      <a:pt x="1391510" y="1955290"/>
                    </a:cubicBezTo>
                    <a:lnTo>
                      <a:pt x="1391510" y="1965541"/>
                    </a:lnTo>
                    <a:cubicBezTo>
                      <a:pt x="1678525" y="1996292"/>
                      <a:pt x="1905318" y="2097516"/>
                      <a:pt x="2071890" y="2269213"/>
                    </a:cubicBezTo>
                    <a:cubicBezTo>
                      <a:pt x="2238461" y="2440909"/>
                      <a:pt x="2321747" y="2654889"/>
                      <a:pt x="2321747" y="2911153"/>
                    </a:cubicBezTo>
                    <a:cubicBezTo>
                      <a:pt x="2321747" y="3268213"/>
                      <a:pt x="2193188" y="3556083"/>
                      <a:pt x="1936070" y="3774760"/>
                    </a:cubicBezTo>
                    <a:cubicBezTo>
                      <a:pt x="1678952" y="3993438"/>
                      <a:pt x="1336841" y="4102778"/>
                      <a:pt x="909735" y="4102778"/>
                    </a:cubicBezTo>
                    <a:lnTo>
                      <a:pt x="758183" y="4095359"/>
                    </a:lnTo>
                    <a:lnTo>
                      <a:pt x="758183" y="3674865"/>
                    </a:lnTo>
                    <a:lnTo>
                      <a:pt x="919986" y="3687631"/>
                    </a:lnTo>
                    <a:cubicBezTo>
                      <a:pt x="1193333" y="3687631"/>
                      <a:pt x="1409876" y="3620575"/>
                      <a:pt x="1569613" y="3486464"/>
                    </a:cubicBezTo>
                    <a:cubicBezTo>
                      <a:pt x="1729351" y="3352353"/>
                      <a:pt x="1809220" y="3172541"/>
                      <a:pt x="1809220" y="2947029"/>
                    </a:cubicBezTo>
                    <a:cubicBezTo>
                      <a:pt x="1809220" y="2476146"/>
                      <a:pt x="1493145" y="2225989"/>
                      <a:pt x="860995" y="2196558"/>
                    </a:cubicBezTo>
                    <a:lnTo>
                      <a:pt x="758183" y="2194242"/>
                    </a:lnTo>
                    <a:lnTo>
                      <a:pt x="758183" y="1776337"/>
                    </a:lnTo>
                    <a:lnTo>
                      <a:pt x="939005" y="1767417"/>
                    </a:lnTo>
                    <a:cubicBezTo>
                      <a:pt x="1426893" y="1715844"/>
                      <a:pt x="1670837" y="1483766"/>
                      <a:pt x="1670837" y="1071181"/>
                    </a:cubicBezTo>
                    <a:cubicBezTo>
                      <a:pt x="1670837" y="635534"/>
                      <a:pt x="1427387" y="417710"/>
                      <a:pt x="940487" y="417710"/>
                    </a:cubicBezTo>
                    <a:lnTo>
                      <a:pt x="758183" y="433316"/>
                    </a:lnTo>
                    <a:lnTo>
                      <a:pt x="758183" y="23673"/>
                    </a:lnTo>
                    <a:lnTo>
                      <a:pt x="811554" y="14095"/>
                    </a:lnTo>
                    <a:cubicBezTo>
                      <a:pt x="892811" y="4699"/>
                      <a:pt x="976791" y="0"/>
                      <a:pt x="1063493" y="0"/>
                    </a:cubicBezTo>
                    <a:close/>
                  </a:path>
                </a:pathLst>
              </a:custGeom>
              <a:gradFill flip="none" rotWithShape="true">
                <a:gsLst>
                  <a:gs pos="100000">
                    <a:srgbClr val="029DEB">
                      <a:alpha val="34000"/>
                    </a:srgbClr>
                  </a:gs>
                  <a:gs pos="0">
                    <a:srgbClr val="09D0FF">
                      <a:alpha val="34000"/>
                    </a:srgbClr>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29DEB">
                          <a:alpha val="34000"/>
                        </a:srgbClr>
                      </a:gs>
                      <a:gs pos="0">
                        <a:srgbClr val="09D0FF">
                          <a:alpha val="34000"/>
                        </a:srgbClr>
                      </a:gs>
                    </a:gsLst>
                    <a:lin ang="5400000" scaled="true"/>
                    <a:tileRect/>
                  </a:gradFill>
                  <a:latin typeface="微软雅黑" panose="020B0503020204020204" pitchFamily="34" charset="-122"/>
                  <a:ea typeface="微软雅黑" panose="020B0503020204020204" pitchFamily="34" charset="-122"/>
                </a:endParaRPr>
              </a:p>
            </p:txBody>
          </p:sp>
        </p:grpSp>
        <p:sp>
          <p:nvSpPr>
            <p:cNvPr id="21" name="文本框 20"/>
            <p:cNvSpPr txBox="true"/>
            <p:nvPr/>
          </p:nvSpPr>
          <p:spPr>
            <a:xfrm>
              <a:off x="1064320" y="1146999"/>
              <a:ext cx="920461" cy="4666238"/>
            </a:xfrm>
            <a:prstGeom prst="rect">
              <a:avLst/>
            </a:prstGeom>
            <a:noFill/>
          </p:spPr>
          <p:txBody>
            <a:bodyPr vert="eaVert" wrap="square" rtlCol="0">
              <a:spAutoFit/>
            </a:bodyPr>
            <a:lstStyle/>
            <a:p>
              <a:pPr algn="dist"/>
              <a:r>
                <a:rPr lang="en-US" altLang="zh-CN" sz="1575" dirty="0">
                  <a:solidFill>
                    <a:schemeClr val="bg1"/>
                  </a:solidFill>
                  <a:latin typeface="汉仪雅酷黑 75W" panose="020B0804020202020204" pitchFamily="34" charset="-122"/>
                  <a:ea typeface="汉仪雅酷黑 75W" panose="020B0804020202020204" pitchFamily="34" charset="-122"/>
                </a:rPr>
                <a:t>PART THREE</a:t>
              </a:r>
              <a:endParaRPr lang="zh-CN" altLang="en-US" sz="1575" dirty="0">
                <a:solidFill>
                  <a:schemeClr val="bg1"/>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750" fill="hold"/>
                                        <p:tgtEl>
                                          <p:spTgt spid="68"/>
                                        </p:tgtEl>
                                        <p:attrNameLst>
                                          <p:attrName>ppt_w</p:attrName>
                                        </p:attrNameLst>
                                      </p:cBhvr>
                                      <p:tavLst>
                                        <p:tav tm="0">
                                          <p:val>
                                            <p:fltVal val="0"/>
                                          </p:val>
                                        </p:tav>
                                        <p:tav tm="100000">
                                          <p:val>
                                            <p:strVal val="#ppt_w"/>
                                          </p:val>
                                        </p:tav>
                                      </p:tavLst>
                                    </p:anim>
                                    <p:anim calcmode="lin" valueType="num">
                                      <p:cBhvr>
                                        <p:cTn id="8" dur="750" fill="hold"/>
                                        <p:tgtEl>
                                          <p:spTgt spid="68"/>
                                        </p:tgtEl>
                                        <p:attrNameLst>
                                          <p:attrName>ppt_h</p:attrName>
                                        </p:attrNameLst>
                                      </p:cBhvr>
                                      <p:tavLst>
                                        <p:tav tm="0">
                                          <p:val>
                                            <p:fltVal val="0"/>
                                          </p:val>
                                        </p:tav>
                                        <p:tav tm="100000">
                                          <p:val>
                                            <p:strVal val="#ppt_h"/>
                                          </p:val>
                                        </p:tav>
                                      </p:tavLst>
                                    </p:anim>
                                    <p:anim calcmode="lin" valueType="num">
                                      <p:cBhvr>
                                        <p:cTn id="9" dur="750" fill="hold"/>
                                        <p:tgtEl>
                                          <p:spTgt spid="68"/>
                                        </p:tgtEl>
                                        <p:attrNameLst>
                                          <p:attrName>style.rotation</p:attrName>
                                        </p:attrNameLst>
                                      </p:cBhvr>
                                      <p:tavLst>
                                        <p:tav tm="0">
                                          <p:val>
                                            <p:fltVal val="90"/>
                                          </p:val>
                                        </p:tav>
                                        <p:tav tm="100000">
                                          <p:val>
                                            <p:fltVal val="0"/>
                                          </p:val>
                                        </p:tav>
                                      </p:tavLst>
                                    </p:anim>
                                    <p:animEffect transition="in" filter="fade">
                                      <p:cBhvr>
                                        <p:cTn id="10" dur="75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750" fill="hold"/>
                                        <p:tgtEl>
                                          <p:spTgt spid="69"/>
                                        </p:tgtEl>
                                        <p:attrNameLst>
                                          <p:attrName>ppt_w</p:attrName>
                                        </p:attrNameLst>
                                      </p:cBhvr>
                                      <p:tavLst>
                                        <p:tav tm="0">
                                          <p:val>
                                            <p:fltVal val="0"/>
                                          </p:val>
                                        </p:tav>
                                        <p:tav tm="100000">
                                          <p:val>
                                            <p:strVal val="#ppt_w"/>
                                          </p:val>
                                        </p:tav>
                                      </p:tavLst>
                                    </p:anim>
                                    <p:anim calcmode="lin" valueType="num">
                                      <p:cBhvr>
                                        <p:cTn id="14" dur="750" fill="hold"/>
                                        <p:tgtEl>
                                          <p:spTgt spid="69"/>
                                        </p:tgtEl>
                                        <p:attrNameLst>
                                          <p:attrName>ppt_h</p:attrName>
                                        </p:attrNameLst>
                                      </p:cBhvr>
                                      <p:tavLst>
                                        <p:tav tm="0">
                                          <p:val>
                                            <p:fltVal val="0"/>
                                          </p:val>
                                        </p:tav>
                                        <p:tav tm="100000">
                                          <p:val>
                                            <p:strVal val="#ppt_h"/>
                                          </p:val>
                                        </p:tav>
                                      </p:tavLst>
                                    </p:anim>
                                    <p:anim calcmode="lin" valueType="num">
                                      <p:cBhvr>
                                        <p:cTn id="15" dur="750" fill="hold"/>
                                        <p:tgtEl>
                                          <p:spTgt spid="69"/>
                                        </p:tgtEl>
                                        <p:attrNameLst>
                                          <p:attrName>style.rotation</p:attrName>
                                        </p:attrNameLst>
                                      </p:cBhvr>
                                      <p:tavLst>
                                        <p:tav tm="0">
                                          <p:val>
                                            <p:fltVal val="90"/>
                                          </p:val>
                                        </p:tav>
                                        <p:tav tm="100000">
                                          <p:val>
                                            <p:fltVal val="0"/>
                                          </p:val>
                                        </p:tav>
                                      </p:tavLst>
                                    </p:anim>
                                    <p:animEffect transition="in" filter="fade">
                                      <p:cBhvr>
                                        <p:cTn id="16" dur="750"/>
                                        <p:tgtEl>
                                          <p:spTgt spid="6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750" fill="hold"/>
                                        <p:tgtEl>
                                          <p:spTgt spid="70"/>
                                        </p:tgtEl>
                                        <p:attrNameLst>
                                          <p:attrName>ppt_x</p:attrName>
                                        </p:attrNameLst>
                                      </p:cBhvr>
                                      <p:tavLst>
                                        <p:tav tm="0">
                                          <p:val>
                                            <p:strVal val="1+#ppt_w/2"/>
                                          </p:val>
                                        </p:tav>
                                        <p:tav tm="100000">
                                          <p:val>
                                            <p:strVal val="#ppt_x"/>
                                          </p:val>
                                        </p:tav>
                                      </p:tavLst>
                                    </p:anim>
                                    <p:anim calcmode="lin" valueType="num">
                                      <p:cBhvr additive="base">
                                        <p:cTn id="20" dur="75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0" presetClass="entr" presetSubtype="0" fill="hold" grpId="0" nodeType="afterEffect">
                                  <p:stCondLst>
                                    <p:cond delay="0"/>
                                  </p:stCondLst>
                                  <p:iterate type="lt">
                                    <p:tmPct val="10000"/>
                                  </p:iterate>
                                  <p:childTnLst>
                                    <p:set>
                                      <p:cBhvr>
                                        <p:cTn id="23" dur="1" fill="hold">
                                          <p:stCondLst>
                                            <p:cond delay="0"/>
                                          </p:stCondLst>
                                        </p:cTn>
                                        <p:tgtEl>
                                          <p:spTgt spid="65"/>
                                        </p:tgtEl>
                                        <p:attrNameLst>
                                          <p:attrName>style.visibility</p:attrName>
                                        </p:attrNameLst>
                                      </p:cBhvr>
                                      <p:to>
                                        <p:strVal val="visible"/>
                                      </p:to>
                                    </p:set>
                                    <p:anim to="" calcmode="lin" valueType="num">
                                      <p:cBhvr>
                                        <p:cTn id="24" dur="750" fill="hold">
                                          <p:stCondLst>
                                            <p:cond delay="0"/>
                                          </p:stCondLst>
                                        </p:cTn>
                                        <p:tgtEl>
                                          <p:spTgt spid="65"/>
                                        </p:tgtEl>
                                        <p:attrNameLst>
                                          <p:attrName>ppt_y</p:attrName>
                                        </p:attrNameLst>
                                      </p:cBhvr>
                                      <p:tavLst>
                                        <p:tav tm="0" fmla="#ppt_y-#ppt_h/6*sin(2*pi*$)*(1-$)*8/9">
                                          <p:val>
                                            <p:fltVal val="0"/>
                                          </p:val>
                                        </p:tav>
                                        <p:tav tm="100000">
                                          <p:val>
                                            <p:fltVal val="1"/>
                                          </p:val>
                                        </p:tav>
                                      </p:tavLst>
                                    </p:anim>
                                    <p:anim to="" calcmode="lin" valueType="num">
                                      <p:cBhvr>
                                        <p:cTn id="25" dur="750" fill="hold">
                                          <p:stCondLst>
                                            <p:cond delay="0"/>
                                          </p:stCondLst>
                                        </p:cTn>
                                        <p:tgtEl>
                                          <p:spTgt spid="65"/>
                                        </p:tgtEl>
                                        <p:attrNameLst>
                                          <p:attrName>ppt_h</p:attrName>
                                        </p:attrNameLst>
                                      </p:cBhvr>
                                      <p:tavLst>
                                        <p:tav tm="0" fmla="#ppt_h-#ppt_h/4*sin(2*pi*$)*(1-$)">
                                          <p:val>
                                            <p:fltVal val="0"/>
                                          </p:val>
                                        </p:tav>
                                        <p:tav tm="100000">
                                          <p:val>
                                            <p:fltVal val="1"/>
                                          </p:val>
                                        </p:tav>
                                      </p:tavLst>
                                    </p:anim>
                                  </p:childTnLst>
                                </p:cTn>
                              </p:par>
                            </p:childTnLst>
                          </p:cTn>
                        </p:par>
                        <p:par>
                          <p:cTn id="26" fill="hold">
                            <p:stCondLst>
                              <p:cond delay="2850"/>
                            </p:stCondLst>
                            <p:childTnLst>
                              <p:par>
                                <p:cTn id="27" presetID="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750" fill="hold"/>
                                        <p:tgtEl>
                                          <p:spTgt spid="19"/>
                                        </p:tgtEl>
                                        <p:attrNameLst>
                                          <p:attrName>ppt_x</p:attrName>
                                        </p:attrNameLst>
                                      </p:cBhvr>
                                      <p:tavLst>
                                        <p:tav tm="0">
                                          <p:val>
                                            <p:strVal val="0-#ppt_w/2"/>
                                          </p:val>
                                        </p:tav>
                                        <p:tav tm="100000">
                                          <p:val>
                                            <p:strVal val="#ppt_x"/>
                                          </p:val>
                                        </p:tav>
                                      </p:tavLst>
                                    </p:anim>
                                    <p:anim calcmode="lin" valueType="num">
                                      <p:cBhvr additive="base">
                                        <p:cTn id="30"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bldLvl="0" animBg="true"/>
      <p:bldP spid="69" grpId="0" bldLvl="0" animBg="true"/>
      <p:bldP spid="70" grpId="0" bldLvl="0" animBg="tru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表格 2"/>
          <p:cNvGraphicFramePr/>
          <p:nvPr/>
        </p:nvGraphicFramePr>
        <p:xfrm>
          <a:off x="401320" y="435610"/>
          <a:ext cx="6054725" cy="10895330"/>
        </p:xfrm>
        <a:graphic>
          <a:graphicData uri="http://schemas.openxmlformats.org/drawingml/2006/table">
            <a:tbl>
              <a:tblPr firstRow="true" bandRow="true">
                <a:tableStyleId>{5940675A-B579-460E-94D1-54222C63F5DA}</a:tableStyleId>
              </a:tblPr>
              <a:tblGrid>
                <a:gridCol w="527685"/>
                <a:gridCol w="646430"/>
                <a:gridCol w="1976120"/>
                <a:gridCol w="544195"/>
                <a:gridCol w="410210"/>
                <a:gridCol w="405130"/>
                <a:gridCol w="409575"/>
                <a:gridCol w="394335"/>
                <a:gridCol w="382270"/>
                <a:gridCol w="358775"/>
              </a:tblGrid>
              <a:tr h="247015">
                <a:tc rowSpan="3" gridSpan="3">
                  <a:txBody>
                    <a:bodyPr/>
                    <a:p>
                      <a:pPr indent="0" algn="ctr">
                        <a:buNone/>
                      </a:pPr>
                      <a:r>
                        <a:rPr lang="en-US" sz="1200" b="1">
                          <a:solidFill>
                            <a:schemeClr val="tx1"/>
                          </a:solidFill>
                          <a:latin typeface="Times New Roman" panose="02020603050405020304" charset="0"/>
                          <a:cs typeface="Times New Roman" panose="02020603050405020304" charset="0"/>
                        </a:rPr>
                        <a:t>（本列数据的勾稽关系为：第一项加第二项之和，等于第三项加第四项之和）</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hMerge="true">
                  <a:tcPr>
                    <a:lnT w="12700" cap="flat" cmpd="sng">
                      <a:solidFill>
                        <a:srgbClr val="080000"/>
                      </a:solidFill>
                      <a:prstDash val="solid"/>
                      <a:headEnd type="none" w="med" len="med"/>
                      <a:tailEnd type="none" w="med" len="med"/>
                    </a:lnT>
                  </a:tcPr>
                </a:tc>
                <a:tc rowSpan="3"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gridSpan="7">
                  <a:txBody>
                    <a:bodyPr/>
                    <a:p>
                      <a:pPr indent="0" algn="ctr">
                        <a:buNone/>
                      </a:pPr>
                      <a:r>
                        <a:rPr lang="en-US" sz="1200" b="1">
                          <a:solidFill>
                            <a:schemeClr val="tx1"/>
                          </a:solidFill>
                          <a:latin typeface="Times New Roman" panose="02020603050405020304" charset="0"/>
                          <a:cs typeface="Times New Roman" panose="02020603050405020304" charset="0"/>
                        </a:rPr>
                        <a:t>申请人情况</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48285">
                <a:tc vMerge="true" gridSpan="3">
                  <a:tcPr>
                    <a:lnL w="12700" cap="flat" cmpd="sng">
                      <a:solidFill>
                        <a:srgbClr val="080000"/>
                      </a:solidFill>
                      <a:prstDash val="solid"/>
                      <a:headEnd type="none" w="med" len="med"/>
                      <a:tailEnd type="none" w="med" len="med"/>
                    </a:lnL>
                  </a:tcPr>
                </a:tc>
                <a:tc vMerge="true" hMerge="true">
                  <a:tcPr/>
                </a:tc>
                <a:tc vMerge="true" hMerge="true">
                  <a:tcPr>
                    <a:lnR w="12700" cap="flat" cmpd="sng">
                      <a:solidFill>
                        <a:srgbClr val="080000"/>
                      </a:solidFill>
                      <a:prstDash val="solid"/>
                      <a:headEnd type="none" w="med" len="med"/>
                      <a:tailEnd type="none" w="med" len="med"/>
                    </a:lnR>
                  </a:tcPr>
                </a:tc>
                <a:tc rowSpan="2">
                  <a:txBody>
                    <a:bodyPr/>
                    <a:p>
                      <a:pPr indent="0" algn="ctr">
                        <a:buNone/>
                      </a:pPr>
                      <a:r>
                        <a:rPr lang="en-US" sz="1200" b="1">
                          <a:solidFill>
                            <a:schemeClr val="tx1"/>
                          </a:solidFill>
                          <a:latin typeface="Times New Roman" panose="02020603050405020304" charset="0"/>
                          <a:cs typeface="Times New Roman" panose="02020603050405020304" charset="0"/>
                        </a:rPr>
                        <a:t>自然人</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200" b="1">
                          <a:solidFill>
                            <a:schemeClr val="tx1"/>
                          </a:solidFill>
                          <a:latin typeface="Times New Roman" panose="02020603050405020304" charset="0"/>
                          <a:cs typeface="Times New Roman" panose="02020603050405020304" charset="0"/>
                        </a:rPr>
                        <a:t>法人或其他组织</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lgn="ctr">
                        <a:buNone/>
                      </a:pPr>
                      <a:r>
                        <a:rPr lang="en-US" sz="1200" b="1">
                          <a:solidFill>
                            <a:schemeClr val="tx1"/>
                          </a:solidFill>
                          <a:latin typeface="Times New Roman" panose="02020603050405020304" charset="0"/>
                          <a:cs typeface="Times New Roman" panose="02020603050405020304" charset="0"/>
                        </a:rPr>
                        <a:t>总计</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2950">
                <a:tc vMerge="true" gridSpan="3">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true" hMerge="true">
                  <a:tcPr>
                    <a:lnB w="12700" cap="flat" cmpd="sng">
                      <a:solidFill>
                        <a:srgbClr val="080000"/>
                      </a:solidFill>
                      <a:prstDash val="solid"/>
                      <a:headEnd type="none" w="med" len="med"/>
                      <a:tailEnd type="none" w="med" len="med"/>
                    </a:lnB>
                  </a:tcPr>
                </a:tc>
                <a:tc vMerge="true" hMerge="true">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solidFill>
                            <a:schemeClr val="tx1"/>
                          </a:solidFill>
                          <a:latin typeface="Times New Roman" panose="02020603050405020304" charset="0"/>
                          <a:cs typeface="Times New Roman" panose="02020603050405020304" charset="0"/>
                        </a:rPr>
                        <a:t>商业企业</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科研机构</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社会公益组织</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法律服务机构</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其他</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433705">
                <a:tc gridSpan="3">
                  <a:txBody>
                    <a:bodyPr/>
                    <a:p>
                      <a:pPr indent="0">
                        <a:buNone/>
                      </a:pPr>
                      <a:r>
                        <a:rPr lang="en-US" sz="1200" b="1">
                          <a:solidFill>
                            <a:schemeClr val="tx1"/>
                          </a:solidFill>
                          <a:latin typeface="Times New Roman" panose="02020603050405020304" charset="0"/>
                          <a:cs typeface="Times New Roman" panose="02020603050405020304" charset="0"/>
                        </a:rPr>
                        <a:t>一、本年新收政府信息公开申请数量</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1160">
                <a:tc gridSpan="3">
                  <a:txBody>
                    <a:bodyPr/>
                    <a:p>
                      <a:pPr indent="0">
                        <a:buNone/>
                      </a:pPr>
                      <a:r>
                        <a:rPr lang="en-US" sz="1200" b="1">
                          <a:solidFill>
                            <a:schemeClr val="tx1"/>
                          </a:solidFill>
                          <a:latin typeface="Times New Roman" panose="02020603050405020304" charset="0"/>
                          <a:cs typeface="Times New Roman" panose="02020603050405020304" charset="0"/>
                        </a:rPr>
                        <a:t>二、上年结转政府信息公开申请数量</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8285">
                <a:tc rowSpan="13">
                  <a:txBody>
                    <a:bodyPr/>
                    <a:p>
                      <a:pPr indent="0">
                        <a:buNone/>
                      </a:pPr>
                      <a:r>
                        <a:rPr lang="en-US" sz="1200" b="1">
                          <a:solidFill>
                            <a:schemeClr val="tx1"/>
                          </a:solidFill>
                          <a:latin typeface="Times New Roman" panose="02020603050405020304" charset="0"/>
                          <a:cs typeface="Times New Roman" panose="02020603050405020304" charset="0"/>
                        </a:rPr>
                        <a:t>三、本年度办理结果</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200" b="1">
                          <a:solidFill>
                            <a:schemeClr val="tx1"/>
                          </a:solidFill>
                          <a:latin typeface="Times New Roman" panose="02020603050405020304" charset="0"/>
                          <a:cs typeface="Times New Roman" panose="02020603050405020304" charset="0"/>
                        </a:rPr>
                        <a:t>（一）予以公开</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199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200" b="1">
                          <a:solidFill>
                            <a:schemeClr val="tx1"/>
                          </a:solidFill>
                          <a:latin typeface="Times New Roman" panose="02020603050405020304" charset="0"/>
                          <a:cs typeface="Times New Roman" panose="02020603050405020304" charset="0"/>
                        </a:rPr>
                        <a:t>（二）部分公开（区分处理的，只计这一情形，不计其他情形）</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115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8">
                  <a:txBody>
                    <a:bodyPr/>
                    <a:p>
                      <a:pPr indent="0">
                        <a:buNone/>
                      </a:pPr>
                      <a:r>
                        <a:rPr lang="en-US" sz="1200" b="1">
                          <a:solidFill>
                            <a:schemeClr val="tx1"/>
                          </a:solidFill>
                          <a:latin typeface="Times New Roman" panose="02020603050405020304" charset="0"/>
                          <a:cs typeface="Times New Roman" panose="02020603050405020304" charset="0"/>
                        </a:rPr>
                        <a:t>（三）不予公开</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chemeClr val="tx1"/>
                          </a:solidFill>
                          <a:latin typeface="Times New Roman" panose="02020603050405020304" charset="0"/>
                          <a:cs typeface="Times New Roman" panose="02020603050405020304" charset="0"/>
                        </a:rPr>
                        <a:t>1.属于国家秘密</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5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2.其他法律行政法规禁止公开</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115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3.危及“三安全一稳定”</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5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4.保护第三方合法权益</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5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5.属于三类内部事务信息</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115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6.属于四类过程性信息</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5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7.属于行政执法案卷</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115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1">
                          <a:solidFill>
                            <a:schemeClr val="tx1"/>
                          </a:solidFill>
                          <a:latin typeface="Times New Roman" panose="02020603050405020304" charset="0"/>
                          <a:cs typeface="Times New Roman" panose="02020603050405020304" charset="0"/>
                        </a:rPr>
                        <a:t>8.属于行政查询事项</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5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1200" b="1">
                          <a:solidFill>
                            <a:schemeClr val="tx1"/>
                          </a:solidFill>
                          <a:latin typeface="Times New Roman" panose="02020603050405020304" charset="0"/>
                          <a:cs typeface="Times New Roman" panose="02020603050405020304" charset="0"/>
                        </a:rPr>
                        <a:t>（四）无法提供</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chemeClr val="tx1"/>
                          </a:solidFill>
                          <a:latin typeface="Times New Roman" panose="02020603050405020304" charset="0"/>
                          <a:cs typeface="Times New Roman" panose="02020603050405020304" charset="0"/>
                        </a:rPr>
                        <a:t>1.本机关不掌握相关政府信息</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115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2.没有现成信息需要另行制作</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052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1">
                          <a:solidFill>
                            <a:schemeClr val="tx1"/>
                          </a:solidFill>
                          <a:latin typeface="Times New Roman" panose="02020603050405020304" charset="0"/>
                          <a:cs typeface="Times New Roman" panose="02020603050405020304" charset="0"/>
                        </a:rPr>
                        <a:t>3.补正后申请内容仍不明确</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7015">
                <a:tc rowSpan="9">
                  <a:txBody>
                    <a:bodyPr/>
                    <a:p>
                      <a:pPr indent="0">
                        <a:buNone/>
                      </a:pPr>
                      <a:r>
                        <a:rPr lang="en-US" sz="1200" b="1">
                          <a:solidFill>
                            <a:schemeClr val="tx1"/>
                          </a:solidFill>
                          <a:latin typeface="Times New Roman" panose="02020603050405020304" charset="0"/>
                          <a:cs typeface="Times New Roman" panose="02020603050405020304" charset="0"/>
                        </a:rPr>
                        <a:t> </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indent="0">
                        <a:buNone/>
                      </a:pPr>
                      <a:r>
                        <a:rPr lang="en-US" sz="1200" b="1">
                          <a:solidFill>
                            <a:schemeClr val="tx1"/>
                          </a:solidFill>
                          <a:latin typeface="Times New Roman" panose="02020603050405020304" charset="0"/>
                          <a:cs typeface="Times New Roman" panose="02020603050405020304" charset="0"/>
                        </a:rPr>
                        <a:t>（五）不予处理</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chemeClr val="tx1"/>
                          </a:solidFill>
                          <a:latin typeface="Times New Roman" panose="02020603050405020304" charset="0"/>
                          <a:cs typeface="Times New Roman" panose="02020603050405020304" charset="0"/>
                        </a:rPr>
                        <a:t>1.信访举报投诉类申请</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828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2.重复申请</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765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3.要求提供公开出版物</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701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4.无正当理由大量反复申请</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t"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486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1">
                          <a:solidFill>
                            <a:schemeClr val="tx1"/>
                          </a:solidFill>
                          <a:latin typeface="Times New Roman" panose="02020603050405020304" charset="0"/>
                          <a:cs typeface="Times New Roman" panose="02020603050405020304" charset="0"/>
                        </a:rPr>
                        <a:t>5.要求行政机关确认或重新出具已获取信息</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295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1200" b="1">
                          <a:solidFill>
                            <a:schemeClr val="tx1"/>
                          </a:solidFill>
                          <a:latin typeface="Times New Roman" panose="02020603050405020304" charset="0"/>
                          <a:cs typeface="Times New Roman" panose="02020603050405020304" charset="0"/>
                        </a:rPr>
                        <a:t>（六）其他处理</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solidFill>
                            <a:schemeClr val="tx1"/>
                          </a:solidFill>
                          <a:latin typeface="Times New Roman" panose="02020603050405020304" charset="0"/>
                          <a:cs typeface="Times New Roman" panose="02020603050405020304" charset="0"/>
                        </a:rPr>
                        <a:t>1.申请人无正当理由逾期不补正、行政机关不再处理其政府信息公开申请</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231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200" b="1">
                          <a:solidFill>
                            <a:schemeClr val="tx1"/>
                          </a:solidFill>
                          <a:latin typeface="Times New Roman" panose="02020603050405020304" charset="0"/>
                          <a:cs typeface="Times New Roman" panose="02020603050405020304" charset="0"/>
                        </a:rPr>
                        <a:t>2.申请人逾期未按收费通知要求缴纳费用、行政机关不再处理其政府信息公开申请</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765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1">
                          <a:solidFill>
                            <a:schemeClr val="tx1"/>
                          </a:solidFill>
                          <a:latin typeface="Times New Roman" panose="02020603050405020304" charset="0"/>
                          <a:cs typeface="Times New Roman" panose="02020603050405020304" charset="0"/>
                        </a:rPr>
                        <a:t>3.其他</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8285">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buNone/>
                      </a:pPr>
                      <a:r>
                        <a:rPr lang="en-US" sz="1200" b="1">
                          <a:solidFill>
                            <a:schemeClr val="tx1"/>
                          </a:solidFill>
                          <a:latin typeface="Times New Roman" panose="02020603050405020304" charset="0"/>
                          <a:cs typeface="Times New Roman" panose="02020603050405020304" charset="0"/>
                        </a:rPr>
                        <a:t>（七）总计</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7015">
                <a:tc gridSpan="3">
                  <a:txBody>
                    <a:bodyPr/>
                    <a:p>
                      <a:pPr indent="0">
                        <a:buNone/>
                      </a:pPr>
                      <a:r>
                        <a:rPr lang="en-US" sz="1200" b="1">
                          <a:solidFill>
                            <a:schemeClr val="tx1"/>
                          </a:solidFill>
                          <a:latin typeface="Times New Roman" panose="02020603050405020304" charset="0"/>
                          <a:cs typeface="Times New Roman" panose="02020603050405020304" charset="0"/>
                        </a:rPr>
                        <a:t>四、结转下年度继续办理</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chemeClr val="tx1"/>
                          </a:solidFill>
                          <a:latin typeface="Times New Roman" panose="02020603050405020304" charset="0"/>
                          <a:cs typeface="Times New Roman" panose="02020603050405020304" charset="0"/>
                        </a:rPr>
                        <a:t>0</a:t>
                      </a:r>
                      <a:endParaRPr lang="en-US" altLang="en-US" sz="1200" b="1">
                        <a:solidFill>
                          <a:schemeClr val="tx1"/>
                        </a:solidFill>
                        <a:latin typeface="Times New Roman" panose="02020603050405020304" charset="0"/>
                        <a:ea typeface="Times New Roman" panose="02020603050405020304" charset="0"/>
                        <a:cs typeface="Times New Roman" panose="02020603050405020304" charset="0"/>
                      </a:endParaRPr>
                    </a:p>
                  </a:txBody>
                  <a:tcPr marL="36195" marR="36195"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2"/>
          <p:cNvSpPr txBox="true"/>
          <p:nvPr>
            <p:custDataLst>
              <p:tags r:id="rId1"/>
            </p:custDataLst>
          </p:nvPr>
        </p:nvSpPr>
        <p:spPr>
          <a:xfrm>
            <a:off x="1946918" y="5639971"/>
            <a:ext cx="4348112" cy="1807210"/>
          </a:xfrm>
          <a:prstGeom prst="rect">
            <a:avLst/>
          </a:prstGeom>
          <a:noFill/>
        </p:spPr>
        <p:txBody>
          <a:bodyPr wrap="square" rtlCol="0">
            <a:spAutoFit/>
          </a:bodyPr>
          <a:lstStyle/>
          <a:p>
            <a:pPr algn="ctr"/>
            <a:r>
              <a:rPr lang="zh-CN" altLang="en-US" sz="3715" dirty="0">
                <a:solidFill>
                  <a:schemeClr val="bg1"/>
                </a:solidFill>
                <a:latin typeface="汉仪雅酷黑 75W" panose="020B0804020202020204" pitchFamily="34" charset="-122"/>
                <a:ea typeface="汉仪雅酷黑 75W" panose="020B0804020202020204" pitchFamily="34" charset="-122"/>
              </a:rPr>
              <a:t>政府信息公开行政复议、行政诉讼情况</a:t>
            </a:r>
            <a:endParaRPr lang="zh-CN" altLang="en-US" sz="3715" dirty="0">
              <a:solidFill>
                <a:schemeClr val="bg1"/>
              </a:solidFill>
              <a:latin typeface="汉仪雅酷黑 75W" panose="020B0804020202020204" pitchFamily="34" charset="-122"/>
              <a:ea typeface="汉仪雅酷黑 75W" panose="020B0804020202020204" pitchFamily="34" charset="-122"/>
            </a:endParaRPr>
          </a:p>
        </p:txBody>
      </p:sp>
      <p:sp>
        <p:nvSpPr>
          <p:cNvPr id="68" name="5"/>
          <p:cNvSpPr/>
          <p:nvPr/>
        </p:nvSpPr>
        <p:spPr>
          <a:xfrm rot="1376561">
            <a:off x="1961847" y="3936867"/>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69" name="6"/>
          <p:cNvSpPr/>
          <p:nvPr/>
        </p:nvSpPr>
        <p:spPr>
          <a:xfrm rot="4584506">
            <a:off x="4165925" y="7426570"/>
            <a:ext cx="1258327" cy="125832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70" name="7"/>
          <p:cNvSpPr/>
          <p:nvPr/>
        </p:nvSpPr>
        <p:spPr>
          <a:xfrm rot="4584506">
            <a:off x="5386017" y="4642147"/>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grpSp>
        <p:nvGrpSpPr>
          <p:cNvPr id="14" name="8"/>
          <p:cNvGrpSpPr/>
          <p:nvPr/>
        </p:nvGrpSpPr>
        <p:grpSpPr>
          <a:xfrm>
            <a:off x="408426" y="5151013"/>
            <a:ext cx="1448785" cy="2000049"/>
            <a:chOff x="495300" y="1562100"/>
            <a:chExt cx="2981388" cy="4115809"/>
          </a:xfrm>
        </p:grpSpPr>
        <p:grpSp>
          <p:nvGrpSpPr>
            <p:cNvPr id="15" name="组合 14"/>
            <p:cNvGrpSpPr/>
            <p:nvPr/>
          </p:nvGrpSpPr>
          <p:grpSpPr>
            <a:xfrm>
              <a:off x="495300" y="1562100"/>
              <a:ext cx="2895600" cy="4115809"/>
              <a:chOff x="-6034581" y="5233560"/>
              <a:chExt cx="3161789" cy="3983758"/>
            </a:xfrm>
          </p:grpSpPr>
          <p:sp>
            <p:nvSpPr>
              <p:cNvPr id="17" name="文本框 16"/>
              <p:cNvSpPr txBox="true"/>
              <p:nvPr/>
            </p:nvSpPr>
            <p:spPr>
              <a:xfrm>
                <a:off x="-6034581" y="5233560"/>
                <a:ext cx="2844524" cy="3969520"/>
              </a:xfrm>
              <a:custGeom>
                <a:avLst/>
                <a:gdLst/>
                <a:ahLst/>
                <a:cxnLst/>
                <a:rect l="l" t="t" r="r" b="b"/>
                <a:pathLst>
                  <a:path w="2844524" h="3969520">
                    <a:moveTo>
                      <a:pt x="989739" y="1140115"/>
                    </a:moveTo>
                    <a:lnTo>
                      <a:pt x="1455722" y="1140115"/>
                    </a:lnTo>
                    <a:lnTo>
                      <a:pt x="517652" y="2542133"/>
                    </a:lnTo>
                    <a:lnTo>
                      <a:pt x="1850222" y="2542133"/>
                    </a:lnTo>
                    <a:lnTo>
                      <a:pt x="1850222" y="1140115"/>
                    </a:lnTo>
                    <a:lnTo>
                      <a:pt x="2337122" y="1140115"/>
                    </a:lnTo>
                    <a:lnTo>
                      <a:pt x="2337122" y="2542133"/>
                    </a:lnTo>
                    <a:lnTo>
                      <a:pt x="2844524" y="2542133"/>
                    </a:lnTo>
                    <a:lnTo>
                      <a:pt x="2844524" y="2939341"/>
                    </a:lnTo>
                    <a:lnTo>
                      <a:pt x="2337122" y="2939341"/>
                    </a:lnTo>
                    <a:lnTo>
                      <a:pt x="2337122" y="3969520"/>
                    </a:lnTo>
                    <a:lnTo>
                      <a:pt x="1850222" y="3969520"/>
                    </a:lnTo>
                    <a:lnTo>
                      <a:pt x="1850222" y="2939341"/>
                    </a:lnTo>
                    <a:lnTo>
                      <a:pt x="0" y="2939341"/>
                    </a:lnTo>
                    <a:lnTo>
                      <a:pt x="0" y="2613886"/>
                    </a:lnTo>
                    <a:close/>
                    <a:moveTo>
                      <a:pt x="1755404" y="0"/>
                    </a:moveTo>
                    <a:lnTo>
                      <a:pt x="2337122" y="0"/>
                    </a:lnTo>
                    <a:lnTo>
                      <a:pt x="2337122" y="579677"/>
                    </a:lnTo>
                    <a:lnTo>
                      <a:pt x="1856644" y="579677"/>
                    </a:lnTo>
                    <a:lnTo>
                      <a:pt x="1860472" y="471524"/>
                    </a:lnTo>
                    <a:lnTo>
                      <a:pt x="1850222" y="471524"/>
                    </a:lnTo>
                    <a:cubicBezTo>
                      <a:pt x="1844242" y="487754"/>
                      <a:pt x="1836608" y="506280"/>
                      <a:pt x="1827318" y="527102"/>
                    </a:cubicBezTo>
                    <a:lnTo>
                      <a:pt x="1802427" y="579677"/>
                    </a:lnTo>
                    <a:lnTo>
                      <a:pt x="1366111" y="579677"/>
                    </a:lnTo>
                    <a:close/>
                  </a:path>
                </a:pathLst>
              </a:custGeom>
              <a:gradFill flip="none" rotWithShape="true">
                <a:gsLst>
                  <a:gs pos="100000">
                    <a:srgbClr val="008BF8"/>
                  </a:gs>
                  <a:gs pos="0">
                    <a:srgbClr val="09D0FF"/>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08BF8"/>
                      </a:gs>
                      <a:gs pos="0">
                        <a:srgbClr val="09D0FF"/>
                      </a:gs>
                    </a:gsLst>
                    <a:lin ang="5400000" scaled="true"/>
                    <a:tileRect/>
                  </a:gradFill>
                  <a:latin typeface="微软雅黑" panose="020B0503020204020204" pitchFamily="34" charset="-122"/>
                  <a:ea typeface="微软雅黑" panose="020B0503020204020204" pitchFamily="34" charset="-122"/>
                </a:endParaRPr>
              </a:p>
            </p:txBody>
          </p:sp>
          <p:sp>
            <p:nvSpPr>
              <p:cNvPr id="18" name="文本框 17"/>
              <p:cNvSpPr txBox="true"/>
              <p:nvPr/>
            </p:nvSpPr>
            <p:spPr>
              <a:xfrm>
                <a:off x="-5717316" y="5247798"/>
                <a:ext cx="2844524" cy="3969520"/>
              </a:xfrm>
              <a:custGeom>
                <a:avLst/>
                <a:gdLst/>
                <a:ahLst/>
                <a:cxnLst/>
                <a:rect l="l" t="t" r="r" b="b"/>
                <a:pathLst>
                  <a:path w="2844524" h="3969520">
                    <a:moveTo>
                      <a:pt x="999300" y="1125877"/>
                    </a:moveTo>
                    <a:lnTo>
                      <a:pt x="1465249" y="1125877"/>
                    </a:lnTo>
                    <a:lnTo>
                      <a:pt x="517652" y="2542133"/>
                    </a:lnTo>
                    <a:lnTo>
                      <a:pt x="1850222" y="2542133"/>
                    </a:lnTo>
                    <a:lnTo>
                      <a:pt x="1850222" y="1125877"/>
                    </a:lnTo>
                    <a:lnTo>
                      <a:pt x="2337122" y="1125877"/>
                    </a:lnTo>
                    <a:lnTo>
                      <a:pt x="2337122" y="2542133"/>
                    </a:lnTo>
                    <a:lnTo>
                      <a:pt x="2844524" y="2542133"/>
                    </a:lnTo>
                    <a:lnTo>
                      <a:pt x="2844524" y="2939341"/>
                    </a:lnTo>
                    <a:lnTo>
                      <a:pt x="2337122" y="2939341"/>
                    </a:lnTo>
                    <a:lnTo>
                      <a:pt x="2337122" y="3969520"/>
                    </a:lnTo>
                    <a:lnTo>
                      <a:pt x="1850222" y="3969520"/>
                    </a:lnTo>
                    <a:lnTo>
                      <a:pt x="1850222" y="2939341"/>
                    </a:lnTo>
                    <a:lnTo>
                      <a:pt x="0" y="2939341"/>
                    </a:lnTo>
                    <a:lnTo>
                      <a:pt x="0" y="2613886"/>
                    </a:lnTo>
                    <a:close/>
                    <a:moveTo>
                      <a:pt x="1755404" y="0"/>
                    </a:moveTo>
                    <a:lnTo>
                      <a:pt x="2337122" y="0"/>
                    </a:lnTo>
                    <a:lnTo>
                      <a:pt x="2337122" y="565439"/>
                    </a:lnTo>
                    <a:lnTo>
                      <a:pt x="1857148" y="565439"/>
                    </a:lnTo>
                    <a:lnTo>
                      <a:pt x="1860472" y="471524"/>
                    </a:lnTo>
                    <a:lnTo>
                      <a:pt x="1850222" y="471524"/>
                    </a:lnTo>
                    <a:cubicBezTo>
                      <a:pt x="1844242" y="487754"/>
                      <a:pt x="1836608" y="506280"/>
                      <a:pt x="1827318" y="527102"/>
                    </a:cubicBezTo>
                    <a:lnTo>
                      <a:pt x="1809168" y="565439"/>
                    </a:lnTo>
                    <a:lnTo>
                      <a:pt x="1375673" y="565439"/>
                    </a:lnTo>
                    <a:close/>
                  </a:path>
                </a:pathLst>
              </a:custGeom>
              <a:gradFill flip="none" rotWithShape="true">
                <a:gsLst>
                  <a:gs pos="100000">
                    <a:srgbClr val="029DEB">
                      <a:alpha val="34000"/>
                    </a:srgbClr>
                  </a:gs>
                  <a:gs pos="0">
                    <a:srgbClr val="09D0FF">
                      <a:alpha val="34000"/>
                    </a:srgbClr>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29DEB">
                          <a:alpha val="34000"/>
                        </a:srgbClr>
                      </a:gs>
                      <a:gs pos="0">
                        <a:srgbClr val="09D0FF">
                          <a:alpha val="34000"/>
                        </a:srgbClr>
                      </a:gs>
                    </a:gsLst>
                    <a:lin ang="5400000" scaled="true"/>
                    <a:tileRect/>
                  </a:gradFill>
                  <a:latin typeface="微软雅黑" panose="020B0503020204020204" pitchFamily="34" charset="-122"/>
                  <a:ea typeface="微软雅黑" panose="020B0503020204020204" pitchFamily="34" charset="-122"/>
                </a:endParaRPr>
              </a:p>
            </p:txBody>
          </p:sp>
        </p:grpSp>
        <p:sp>
          <p:nvSpPr>
            <p:cNvPr id="16" name="文本框 15"/>
            <p:cNvSpPr txBox="true"/>
            <p:nvPr/>
          </p:nvSpPr>
          <p:spPr>
            <a:xfrm>
              <a:off x="878926" y="2185526"/>
              <a:ext cx="2597762" cy="1187824"/>
            </a:xfrm>
            <a:prstGeom prst="rect">
              <a:avLst/>
            </a:prstGeom>
            <a:noFill/>
          </p:spPr>
          <p:txBody>
            <a:bodyPr wrap="square" rtlCol="0">
              <a:spAutoFit/>
            </a:bodyPr>
            <a:lstStyle/>
            <a:p>
              <a:pPr algn="dist"/>
              <a:r>
                <a:rPr lang="en-US" altLang="zh-CN" sz="1575" dirty="0">
                  <a:solidFill>
                    <a:schemeClr val="bg1"/>
                  </a:solidFill>
                  <a:latin typeface="汉仪雅酷黑 75W" panose="020B0804020202020204" pitchFamily="34" charset="-122"/>
                  <a:ea typeface="汉仪雅酷黑 75W" panose="020B0804020202020204" pitchFamily="34" charset="-122"/>
                </a:rPr>
                <a:t>PART FOUR</a:t>
              </a:r>
              <a:endParaRPr lang="zh-CN" altLang="en-US" sz="1575" dirty="0">
                <a:solidFill>
                  <a:schemeClr val="bg1"/>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750" fill="hold"/>
                                        <p:tgtEl>
                                          <p:spTgt spid="68"/>
                                        </p:tgtEl>
                                        <p:attrNameLst>
                                          <p:attrName>ppt_w</p:attrName>
                                        </p:attrNameLst>
                                      </p:cBhvr>
                                      <p:tavLst>
                                        <p:tav tm="0">
                                          <p:val>
                                            <p:fltVal val="0"/>
                                          </p:val>
                                        </p:tav>
                                        <p:tav tm="100000">
                                          <p:val>
                                            <p:strVal val="#ppt_w"/>
                                          </p:val>
                                        </p:tav>
                                      </p:tavLst>
                                    </p:anim>
                                    <p:anim calcmode="lin" valueType="num">
                                      <p:cBhvr>
                                        <p:cTn id="8" dur="750" fill="hold"/>
                                        <p:tgtEl>
                                          <p:spTgt spid="68"/>
                                        </p:tgtEl>
                                        <p:attrNameLst>
                                          <p:attrName>ppt_h</p:attrName>
                                        </p:attrNameLst>
                                      </p:cBhvr>
                                      <p:tavLst>
                                        <p:tav tm="0">
                                          <p:val>
                                            <p:fltVal val="0"/>
                                          </p:val>
                                        </p:tav>
                                        <p:tav tm="100000">
                                          <p:val>
                                            <p:strVal val="#ppt_h"/>
                                          </p:val>
                                        </p:tav>
                                      </p:tavLst>
                                    </p:anim>
                                    <p:anim calcmode="lin" valueType="num">
                                      <p:cBhvr>
                                        <p:cTn id="9" dur="750" fill="hold"/>
                                        <p:tgtEl>
                                          <p:spTgt spid="68"/>
                                        </p:tgtEl>
                                        <p:attrNameLst>
                                          <p:attrName>style.rotation</p:attrName>
                                        </p:attrNameLst>
                                      </p:cBhvr>
                                      <p:tavLst>
                                        <p:tav tm="0">
                                          <p:val>
                                            <p:fltVal val="90"/>
                                          </p:val>
                                        </p:tav>
                                        <p:tav tm="100000">
                                          <p:val>
                                            <p:fltVal val="0"/>
                                          </p:val>
                                        </p:tav>
                                      </p:tavLst>
                                    </p:anim>
                                    <p:animEffect transition="in" filter="fade">
                                      <p:cBhvr>
                                        <p:cTn id="10" dur="75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750" fill="hold"/>
                                        <p:tgtEl>
                                          <p:spTgt spid="69"/>
                                        </p:tgtEl>
                                        <p:attrNameLst>
                                          <p:attrName>ppt_w</p:attrName>
                                        </p:attrNameLst>
                                      </p:cBhvr>
                                      <p:tavLst>
                                        <p:tav tm="0">
                                          <p:val>
                                            <p:fltVal val="0"/>
                                          </p:val>
                                        </p:tav>
                                        <p:tav tm="100000">
                                          <p:val>
                                            <p:strVal val="#ppt_w"/>
                                          </p:val>
                                        </p:tav>
                                      </p:tavLst>
                                    </p:anim>
                                    <p:anim calcmode="lin" valueType="num">
                                      <p:cBhvr>
                                        <p:cTn id="14" dur="750" fill="hold"/>
                                        <p:tgtEl>
                                          <p:spTgt spid="69"/>
                                        </p:tgtEl>
                                        <p:attrNameLst>
                                          <p:attrName>ppt_h</p:attrName>
                                        </p:attrNameLst>
                                      </p:cBhvr>
                                      <p:tavLst>
                                        <p:tav tm="0">
                                          <p:val>
                                            <p:fltVal val="0"/>
                                          </p:val>
                                        </p:tav>
                                        <p:tav tm="100000">
                                          <p:val>
                                            <p:strVal val="#ppt_h"/>
                                          </p:val>
                                        </p:tav>
                                      </p:tavLst>
                                    </p:anim>
                                    <p:anim calcmode="lin" valueType="num">
                                      <p:cBhvr>
                                        <p:cTn id="15" dur="750" fill="hold"/>
                                        <p:tgtEl>
                                          <p:spTgt spid="69"/>
                                        </p:tgtEl>
                                        <p:attrNameLst>
                                          <p:attrName>style.rotation</p:attrName>
                                        </p:attrNameLst>
                                      </p:cBhvr>
                                      <p:tavLst>
                                        <p:tav tm="0">
                                          <p:val>
                                            <p:fltVal val="90"/>
                                          </p:val>
                                        </p:tav>
                                        <p:tav tm="100000">
                                          <p:val>
                                            <p:fltVal val="0"/>
                                          </p:val>
                                        </p:tav>
                                      </p:tavLst>
                                    </p:anim>
                                    <p:animEffect transition="in" filter="fade">
                                      <p:cBhvr>
                                        <p:cTn id="16" dur="750"/>
                                        <p:tgtEl>
                                          <p:spTgt spid="6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750" fill="hold"/>
                                        <p:tgtEl>
                                          <p:spTgt spid="70"/>
                                        </p:tgtEl>
                                        <p:attrNameLst>
                                          <p:attrName>ppt_x</p:attrName>
                                        </p:attrNameLst>
                                      </p:cBhvr>
                                      <p:tavLst>
                                        <p:tav tm="0">
                                          <p:val>
                                            <p:strVal val="1+#ppt_w/2"/>
                                          </p:val>
                                        </p:tav>
                                        <p:tav tm="100000">
                                          <p:val>
                                            <p:strVal val="#ppt_x"/>
                                          </p:val>
                                        </p:tav>
                                      </p:tavLst>
                                    </p:anim>
                                    <p:anim calcmode="lin" valueType="num">
                                      <p:cBhvr additive="base">
                                        <p:cTn id="20" dur="75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0" presetClass="entr" presetSubtype="0" fill="hold" grpId="0" nodeType="afterEffect">
                                  <p:stCondLst>
                                    <p:cond delay="0"/>
                                  </p:stCondLst>
                                  <p:iterate type="lt">
                                    <p:tmPct val="10000"/>
                                  </p:iterate>
                                  <p:childTnLst>
                                    <p:set>
                                      <p:cBhvr>
                                        <p:cTn id="23" dur="1" fill="hold">
                                          <p:stCondLst>
                                            <p:cond delay="0"/>
                                          </p:stCondLst>
                                        </p:cTn>
                                        <p:tgtEl>
                                          <p:spTgt spid="65"/>
                                        </p:tgtEl>
                                        <p:attrNameLst>
                                          <p:attrName>style.visibility</p:attrName>
                                        </p:attrNameLst>
                                      </p:cBhvr>
                                      <p:to>
                                        <p:strVal val="visible"/>
                                      </p:to>
                                    </p:set>
                                    <p:anim to="" calcmode="lin" valueType="num">
                                      <p:cBhvr>
                                        <p:cTn id="24" dur="750" fill="hold">
                                          <p:stCondLst>
                                            <p:cond delay="0"/>
                                          </p:stCondLst>
                                        </p:cTn>
                                        <p:tgtEl>
                                          <p:spTgt spid="65"/>
                                        </p:tgtEl>
                                        <p:attrNameLst>
                                          <p:attrName>ppt_y</p:attrName>
                                        </p:attrNameLst>
                                      </p:cBhvr>
                                      <p:tavLst>
                                        <p:tav tm="0" fmla="#ppt_y-#ppt_h/6*sin(2*pi*$)*(1-$)*8/9">
                                          <p:val>
                                            <p:fltVal val="0"/>
                                          </p:val>
                                        </p:tav>
                                        <p:tav tm="100000">
                                          <p:val>
                                            <p:fltVal val="1"/>
                                          </p:val>
                                        </p:tav>
                                      </p:tavLst>
                                    </p:anim>
                                    <p:anim to="" calcmode="lin" valueType="num">
                                      <p:cBhvr>
                                        <p:cTn id="25" dur="750" fill="hold">
                                          <p:stCondLst>
                                            <p:cond delay="0"/>
                                          </p:stCondLst>
                                        </p:cTn>
                                        <p:tgtEl>
                                          <p:spTgt spid="65"/>
                                        </p:tgtEl>
                                        <p:attrNameLst>
                                          <p:attrName>ppt_h</p:attrName>
                                        </p:attrNameLst>
                                      </p:cBhvr>
                                      <p:tavLst>
                                        <p:tav tm="0" fmla="#ppt_h-#ppt_h/4*sin(2*pi*$)*(1-$)">
                                          <p:val>
                                            <p:fltVal val="0"/>
                                          </p:val>
                                        </p:tav>
                                        <p:tav tm="100000">
                                          <p:val>
                                            <p:fltVal val="1"/>
                                          </p:val>
                                        </p:tav>
                                      </p:tavLst>
                                    </p:anim>
                                  </p:childTnLst>
                                </p:cTn>
                              </p:par>
                            </p:childTnLst>
                          </p:cTn>
                        </p:par>
                        <p:par>
                          <p:cTn id="26" fill="hold">
                            <p:stCondLst>
                              <p:cond delay="2700"/>
                            </p:stCondLst>
                            <p:childTnLst>
                              <p:par>
                                <p:cTn id="27" presetID="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50" fill="hold"/>
                                        <p:tgtEl>
                                          <p:spTgt spid="14"/>
                                        </p:tgtEl>
                                        <p:attrNameLst>
                                          <p:attrName>ppt_x</p:attrName>
                                        </p:attrNameLst>
                                      </p:cBhvr>
                                      <p:tavLst>
                                        <p:tav tm="0">
                                          <p:val>
                                            <p:strVal val="0-#ppt_w/2"/>
                                          </p:val>
                                        </p:tav>
                                        <p:tav tm="100000">
                                          <p:val>
                                            <p:strVal val="#ppt_x"/>
                                          </p:val>
                                        </p:tav>
                                      </p:tavLst>
                                    </p:anim>
                                    <p:anim calcmode="lin" valueType="num">
                                      <p:cBhvr additive="base">
                                        <p:cTn id="30"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bldLvl="0" animBg="true"/>
      <p:bldP spid="69" grpId="0" bldLvl="0" animBg="true"/>
      <p:bldP spid="70" grpId="0" bldLvl="0" animBg="tru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228997" y="811614"/>
            <a:ext cx="6400086" cy="3353991"/>
            <a:chOff x="1040788" y="2231318"/>
            <a:chExt cx="3016862" cy="1083382"/>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379142" y="2341978"/>
              <a:ext cx="2550073" cy="118966"/>
            </a:xfrm>
            <a:prstGeom prst="rect">
              <a:avLst/>
            </a:prstGeom>
            <a:noFill/>
          </p:spPr>
          <p:txBody>
            <a:bodyPr wrap="square" rtlCol="0">
              <a:spAutoFit/>
            </a:bodyPr>
            <a:lstStyle/>
            <a:p>
              <a:pPr algn="l"/>
              <a:endParaRPr lang="zh-CN" altLang="en-US"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
        <p:nvSpPr>
          <p:cNvPr id="43" name="www.LFPPT.com"/>
          <p:cNvSpPr/>
          <p:nvPr/>
        </p:nvSpPr>
        <p:spPr>
          <a:xfrm rot="1376561">
            <a:off x="936433" y="3943578"/>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304700" y="4456482"/>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graphicFrame>
        <p:nvGraphicFramePr>
          <p:cNvPr id="2" name="表格 1"/>
          <p:cNvGraphicFramePr/>
          <p:nvPr/>
        </p:nvGraphicFramePr>
        <p:xfrm>
          <a:off x="229870" y="2211070"/>
          <a:ext cx="6399530" cy="5614670"/>
        </p:xfrm>
        <a:graphic>
          <a:graphicData uri="http://schemas.openxmlformats.org/drawingml/2006/table">
            <a:tbl>
              <a:tblPr firstRow="true" bandRow="true">
                <a:tableStyleId>{5940675A-B579-460E-94D1-54222C63F5DA}</a:tableStyleId>
              </a:tblPr>
              <a:tblGrid>
                <a:gridCol w="447040"/>
                <a:gridCol w="449580"/>
                <a:gridCol w="436245"/>
                <a:gridCol w="430530"/>
                <a:gridCol w="334645"/>
                <a:gridCol w="471805"/>
                <a:gridCol w="469900"/>
                <a:gridCol w="472440"/>
                <a:gridCol w="463550"/>
                <a:gridCol w="307975"/>
                <a:gridCol w="472440"/>
                <a:gridCol w="472440"/>
                <a:gridCol w="471805"/>
                <a:gridCol w="403860"/>
                <a:gridCol w="295275"/>
              </a:tblGrid>
              <a:tr h="641985">
                <a:tc gridSpan="5">
                  <a:txBody>
                    <a:bodyPr/>
                    <a:p>
                      <a:pPr indent="0" algn="ctr">
                        <a:buNone/>
                      </a:pPr>
                      <a:r>
                        <a:rPr lang="en-US" sz="1800" b="1">
                          <a:solidFill>
                            <a:schemeClr val="tx1"/>
                          </a:solidFill>
                          <a:latin typeface="Times New Roman" panose="02020603050405020304" charset="0"/>
                          <a:cs typeface="Times New Roman" panose="02020603050405020304" charset="0"/>
                        </a:rPr>
                        <a:t>行政复议</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p>
                      <a:pPr indent="0" algn="ctr">
                        <a:buNone/>
                      </a:pPr>
                      <a:r>
                        <a:rPr lang="en-US" sz="1800" b="1">
                          <a:solidFill>
                            <a:schemeClr val="tx1"/>
                          </a:solidFill>
                          <a:latin typeface="Times New Roman" panose="02020603050405020304" charset="0"/>
                          <a:cs typeface="Times New Roman" panose="02020603050405020304" charset="0"/>
                        </a:rPr>
                        <a:t>行政诉讼</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41350">
                <a:tc rowSpan="2">
                  <a:txBody>
                    <a:bodyPr/>
                    <a:p>
                      <a:pPr indent="0" algn="ctr">
                        <a:buNone/>
                      </a:pPr>
                      <a:r>
                        <a:rPr lang="en-US" sz="1800" b="1">
                          <a:solidFill>
                            <a:schemeClr val="tx1"/>
                          </a:solidFill>
                          <a:latin typeface="Times New Roman" panose="02020603050405020304" charset="0"/>
                          <a:cs typeface="Times New Roman" panose="02020603050405020304" charset="0"/>
                        </a:rPr>
                        <a:t>结果维持</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800" b="1">
                          <a:solidFill>
                            <a:schemeClr val="tx1"/>
                          </a:solidFill>
                          <a:latin typeface="Times New Roman" panose="02020603050405020304" charset="0"/>
                          <a:cs typeface="Times New Roman" panose="02020603050405020304" charset="0"/>
                        </a:rPr>
                        <a:t>结果纠正</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800" b="1">
                          <a:solidFill>
                            <a:schemeClr val="tx1"/>
                          </a:solidFill>
                          <a:latin typeface="Times New Roman" panose="02020603050405020304" charset="0"/>
                          <a:cs typeface="Times New Roman" panose="02020603050405020304" charset="0"/>
                        </a:rPr>
                        <a:t>其他结果</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800" b="1">
                          <a:solidFill>
                            <a:schemeClr val="tx1"/>
                          </a:solidFill>
                          <a:latin typeface="Times New Roman" panose="02020603050405020304" charset="0"/>
                          <a:cs typeface="Times New Roman" panose="02020603050405020304" charset="0"/>
                        </a:rPr>
                        <a:t>尚未审结</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800" b="1">
                          <a:solidFill>
                            <a:schemeClr val="tx1"/>
                          </a:solidFill>
                          <a:latin typeface="Times New Roman" panose="02020603050405020304" charset="0"/>
                          <a:cs typeface="Times New Roman" panose="02020603050405020304" charset="0"/>
                        </a:rPr>
                        <a:t>总计</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800" b="1">
                          <a:solidFill>
                            <a:schemeClr val="tx1"/>
                          </a:solidFill>
                          <a:latin typeface="Times New Roman" panose="02020603050405020304" charset="0"/>
                          <a:cs typeface="Times New Roman" panose="02020603050405020304" charset="0"/>
                        </a:rPr>
                        <a:t>未经复议直接起诉</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800" b="1">
                          <a:solidFill>
                            <a:schemeClr val="tx1"/>
                          </a:solidFill>
                          <a:latin typeface="Times New Roman" panose="02020603050405020304" charset="0"/>
                          <a:cs typeface="Times New Roman" panose="02020603050405020304" charset="0"/>
                        </a:rPr>
                        <a:t>复议后起诉</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566670">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1">
                          <a:solidFill>
                            <a:schemeClr val="tx1"/>
                          </a:solidFill>
                          <a:latin typeface="Times New Roman" panose="02020603050405020304" charset="0"/>
                          <a:cs typeface="Times New Roman" panose="02020603050405020304" charset="0"/>
                        </a:rPr>
                        <a:t>结果维持</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结果纠正</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其他结果</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尚未审结</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总计</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结果维持</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结果纠正</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其他结果</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尚未审结</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总计</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64665">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0 </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0 </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0 </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 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solidFill>
                            <a:schemeClr val="tx1"/>
                          </a:solidFill>
                          <a:latin typeface="Times New Roman" panose="02020603050405020304" charset="0"/>
                          <a:cs typeface="Times New Roman" panose="02020603050405020304" charset="0"/>
                        </a:rPr>
                        <a:t>0 </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chemeClr val="tx1"/>
                          </a:solidFill>
                          <a:latin typeface="Times New Roman" panose="02020603050405020304" charset="0"/>
                          <a:cs typeface="Times New Roman" panose="02020603050405020304" charset="0"/>
                        </a:rPr>
                        <a:t>0</a:t>
                      </a:r>
                      <a:endParaRPr lang="en-US" altLang="en-US" sz="1800" b="1">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anim calcmode="lin" valueType="num">
                                      <p:cBhvr>
                                        <p:cTn id="17" dur="750" fill="hold"/>
                                        <p:tgtEl>
                                          <p:spTgt spid="20"/>
                                        </p:tgtEl>
                                        <p:attrNameLst>
                                          <p:attrName>ppt_x</p:attrName>
                                        </p:attrNameLst>
                                      </p:cBhvr>
                                      <p:tavLst>
                                        <p:tav tm="0">
                                          <p:val>
                                            <p:strVal val="#ppt_x"/>
                                          </p:val>
                                        </p:tav>
                                        <p:tav tm="100000">
                                          <p:val>
                                            <p:strVal val="#ppt_x"/>
                                          </p:val>
                                        </p:tav>
                                      </p:tavLst>
                                    </p:anim>
                                    <p:anim calcmode="lin" valueType="num">
                                      <p:cBhvr>
                                        <p:cTn id="18"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2"/>
          <p:cNvSpPr txBox="true"/>
          <p:nvPr>
            <p:custDataLst>
              <p:tags r:id="rId1"/>
            </p:custDataLst>
          </p:nvPr>
        </p:nvSpPr>
        <p:spPr>
          <a:xfrm>
            <a:off x="1795731" y="5775600"/>
            <a:ext cx="4820649" cy="1235075"/>
          </a:xfrm>
          <a:prstGeom prst="rect">
            <a:avLst/>
          </a:prstGeom>
          <a:noFill/>
        </p:spPr>
        <p:txBody>
          <a:bodyPr wrap="square" rtlCol="0">
            <a:spAutoFit/>
          </a:bodyPr>
          <a:lstStyle/>
          <a:p>
            <a:pPr algn="l"/>
            <a:r>
              <a:rPr lang="zh-CN" altLang="en-US" sz="3715" dirty="0">
                <a:solidFill>
                  <a:schemeClr val="bg1"/>
                </a:solidFill>
                <a:latin typeface="汉仪雅酷黑 75W" panose="020B0804020202020204" pitchFamily="34" charset="-122"/>
                <a:ea typeface="汉仪雅酷黑 75W" panose="020B0804020202020204" pitchFamily="34" charset="-122"/>
              </a:rPr>
              <a:t>存在的主要问题及改进情况</a:t>
            </a:r>
            <a:endParaRPr lang="zh-CN" altLang="en-US" sz="3715" dirty="0">
              <a:solidFill>
                <a:schemeClr val="bg1"/>
              </a:solidFill>
              <a:latin typeface="汉仪雅酷黑 75W" panose="020B0804020202020204" pitchFamily="34" charset="-122"/>
              <a:ea typeface="汉仪雅酷黑 75W" panose="020B0804020202020204" pitchFamily="34" charset="-122"/>
            </a:endParaRPr>
          </a:p>
        </p:txBody>
      </p:sp>
      <p:sp>
        <p:nvSpPr>
          <p:cNvPr id="68" name="5"/>
          <p:cNvSpPr/>
          <p:nvPr/>
        </p:nvSpPr>
        <p:spPr>
          <a:xfrm rot="1376561">
            <a:off x="2049469" y="3928175"/>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69" name="6"/>
          <p:cNvSpPr/>
          <p:nvPr/>
        </p:nvSpPr>
        <p:spPr>
          <a:xfrm rot="4584506">
            <a:off x="4236737" y="7396249"/>
            <a:ext cx="1258327" cy="125832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70" name="7"/>
          <p:cNvSpPr/>
          <p:nvPr/>
        </p:nvSpPr>
        <p:spPr>
          <a:xfrm rot="4584506">
            <a:off x="5288270" y="4632218"/>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grpSp>
        <p:nvGrpSpPr>
          <p:cNvPr id="5" name="8"/>
          <p:cNvGrpSpPr/>
          <p:nvPr/>
        </p:nvGrpSpPr>
        <p:grpSpPr>
          <a:xfrm>
            <a:off x="171450" y="5046469"/>
            <a:ext cx="1663875" cy="2315143"/>
            <a:chOff x="304800" y="1562100"/>
            <a:chExt cx="2958000" cy="4115809"/>
          </a:xfrm>
        </p:grpSpPr>
        <p:grpSp>
          <p:nvGrpSpPr>
            <p:cNvPr id="29" name="组合 28"/>
            <p:cNvGrpSpPr/>
            <p:nvPr/>
          </p:nvGrpSpPr>
          <p:grpSpPr>
            <a:xfrm>
              <a:off x="709188" y="1562100"/>
              <a:ext cx="2553612" cy="4115809"/>
              <a:chOff x="-7447497" y="6032329"/>
              <a:chExt cx="2523095" cy="4066623"/>
            </a:xfrm>
          </p:grpSpPr>
          <p:sp>
            <p:nvSpPr>
              <p:cNvPr id="30" name="文本框 29"/>
              <p:cNvSpPr txBox="true"/>
              <p:nvPr/>
            </p:nvSpPr>
            <p:spPr>
              <a:xfrm>
                <a:off x="-7447497" y="6032329"/>
                <a:ext cx="2255118" cy="4036149"/>
              </a:xfrm>
              <a:custGeom>
                <a:avLst/>
                <a:gdLst/>
                <a:ahLst/>
                <a:cxnLst/>
                <a:rect l="l" t="t" r="r" b="b"/>
                <a:pathLst>
                  <a:path w="2255118" h="4036149">
                    <a:moveTo>
                      <a:pt x="1500851" y="1638866"/>
                    </a:moveTo>
                    <a:lnTo>
                      <a:pt x="1601806" y="1677084"/>
                    </a:lnTo>
                    <a:cubicBezTo>
                      <a:pt x="1715523" y="1726735"/>
                      <a:pt x="1816267" y="1791281"/>
                      <a:pt x="1904037" y="1870723"/>
                    </a:cubicBezTo>
                    <a:cubicBezTo>
                      <a:pt x="2138090" y="2082567"/>
                      <a:pt x="2255118" y="2374707"/>
                      <a:pt x="2255118" y="2747143"/>
                    </a:cubicBezTo>
                    <a:cubicBezTo>
                      <a:pt x="2255118" y="3131539"/>
                      <a:pt x="2129549" y="3442471"/>
                      <a:pt x="1878410" y="3679942"/>
                    </a:cubicBezTo>
                    <a:cubicBezTo>
                      <a:pt x="1627272" y="3917413"/>
                      <a:pt x="1280462" y="4036149"/>
                      <a:pt x="837981" y="4036149"/>
                    </a:cubicBezTo>
                    <a:cubicBezTo>
                      <a:pt x="467253" y="4036149"/>
                      <a:pt x="187926" y="3981479"/>
                      <a:pt x="0" y="3872140"/>
                    </a:cubicBezTo>
                    <a:lnTo>
                      <a:pt x="0" y="3359613"/>
                    </a:lnTo>
                    <a:cubicBezTo>
                      <a:pt x="266513" y="3533873"/>
                      <a:pt x="544132" y="3621001"/>
                      <a:pt x="832856" y="3621001"/>
                    </a:cubicBezTo>
                    <a:cubicBezTo>
                      <a:pt x="1106203" y="3621001"/>
                      <a:pt x="1326590" y="3544550"/>
                      <a:pt x="1494015" y="3391646"/>
                    </a:cubicBezTo>
                    <a:cubicBezTo>
                      <a:pt x="1661441" y="3238742"/>
                      <a:pt x="1745153" y="3035867"/>
                      <a:pt x="1745153" y="2783020"/>
                    </a:cubicBezTo>
                    <a:cubicBezTo>
                      <a:pt x="1745153" y="2528465"/>
                      <a:pt x="1660159" y="2331143"/>
                      <a:pt x="1490171" y="2191052"/>
                    </a:cubicBezTo>
                    <a:cubicBezTo>
                      <a:pt x="1320183" y="2050961"/>
                      <a:pt x="1073743" y="1980916"/>
                      <a:pt x="750851" y="1980916"/>
                    </a:cubicBezTo>
                    <a:cubicBezTo>
                      <a:pt x="711985" y="1980916"/>
                      <a:pt x="669755" y="1981664"/>
                      <a:pt x="624161" y="1983159"/>
                    </a:cubicBezTo>
                    <a:lnTo>
                      <a:pt x="588897" y="1984774"/>
                    </a:lnTo>
                    <a:close/>
                    <a:moveTo>
                      <a:pt x="123006" y="0"/>
                    </a:moveTo>
                    <a:lnTo>
                      <a:pt x="2075733" y="0"/>
                    </a:lnTo>
                    <a:lnTo>
                      <a:pt x="2075733" y="443335"/>
                    </a:lnTo>
                    <a:lnTo>
                      <a:pt x="589405" y="443335"/>
                    </a:lnTo>
                    <a:lnTo>
                      <a:pt x="589405" y="1385181"/>
                    </a:lnTo>
                    <a:lnTo>
                      <a:pt x="123006" y="1562088"/>
                    </a:lnTo>
                    <a:close/>
                  </a:path>
                </a:pathLst>
              </a:custGeom>
              <a:gradFill flip="none" rotWithShape="true">
                <a:gsLst>
                  <a:gs pos="100000">
                    <a:srgbClr val="008BF8"/>
                  </a:gs>
                  <a:gs pos="0">
                    <a:srgbClr val="09D0FF"/>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08BF8"/>
                      </a:gs>
                      <a:gs pos="0">
                        <a:srgbClr val="09D0FF"/>
                      </a:gs>
                    </a:gsLst>
                    <a:lin ang="5400000" scaled="true"/>
                    <a:tileRect/>
                  </a:gradFill>
                  <a:latin typeface="微软雅黑" panose="020B0503020204020204" pitchFamily="34" charset="-122"/>
                  <a:ea typeface="微软雅黑" panose="020B0503020204020204" pitchFamily="34" charset="-122"/>
                </a:endParaRPr>
              </a:p>
            </p:txBody>
          </p:sp>
          <p:sp>
            <p:nvSpPr>
              <p:cNvPr id="31" name="文本框 30"/>
              <p:cNvSpPr txBox="true"/>
              <p:nvPr/>
            </p:nvSpPr>
            <p:spPr>
              <a:xfrm>
                <a:off x="-7179520" y="6062803"/>
                <a:ext cx="2255118" cy="4036149"/>
              </a:xfrm>
              <a:custGeom>
                <a:avLst/>
                <a:gdLst/>
                <a:ahLst/>
                <a:cxnLst/>
                <a:rect l="l" t="t" r="r" b="b"/>
                <a:pathLst>
                  <a:path w="2255118" h="4036149">
                    <a:moveTo>
                      <a:pt x="1443116" y="1621246"/>
                    </a:moveTo>
                    <a:lnTo>
                      <a:pt x="1483765" y="1632398"/>
                    </a:lnTo>
                    <a:cubicBezTo>
                      <a:pt x="1646919" y="1685359"/>
                      <a:pt x="1787010" y="1764801"/>
                      <a:pt x="1904037" y="1870723"/>
                    </a:cubicBezTo>
                    <a:cubicBezTo>
                      <a:pt x="2138090" y="2082567"/>
                      <a:pt x="2255118" y="2374707"/>
                      <a:pt x="2255118" y="2747143"/>
                    </a:cubicBezTo>
                    <a:cubicBezTo>
                      <a:pt x="2255118" y="3131539"/>
                      <a:pt x="2129549" y="3442471"/>
                      <a:pt x="1878410" y="3679942"/>
                    </a:cubicBezTo>
                    <a:cubicBezTo>
                      <a:pt x="1627272" y="3917413"/>
                      <a:pt x="1280462" y="4036149"/>
                      <a:pt x="837981" y="4036149"/>
                    </a:cubicBezTo>
                    <a:cubicBezTo>
                      <a:pt x="467253" y="4036149"/>
                      <a:pt x="187926" y="3981479"/>
                      <a:pt x="0" y="3872140"/>
                    </a:cubicBezTo>
                    <a:lnTo>
                      <a:pt x="0" y="3359613"/>
                    </a:lnTo>
                    <a:cubicBezTo>
                      <a:pt x="266513" y="3533873"/>
                      <a:pt x="544132" y="3621001"/>
                      <a:pt x="832856" y="3621001"/>
                    </a:cubicBezTo>
                    <a:cubicBezTo>
                      <a:pt x="1106203" y="3621001"/>
                      <a:pt x="1326590" y="3544550"/>
                      <a:pt x="1494015" y="3391646"/>
                    </a:cubicBezTo>
                    <a:cubicBezTo>
                      <a:pt x="1661441" y="3238742"/>
                      <a:pt x="1745153" y="3035867"/>
                      <a:pt x="1745153" y="2783020"/>
                    </a:cubicBezTo>
                    <a:cubicBezTo>
                      <a:pt x="1745153" y="2528465"/>
                      <a:pt x="1660159" y="2331143"/>
                      <a:pt x="1490171" y="2191052"/>
                    </a:cubicBezTo>
                    <a:cubicBezTo>
                      <a:pt x="1320183" y="2050961"/>
                      <a:pt x="1073743" y="1980916"/>
                      <a:pt x="750851" y="1980916"/>
                    </a:cubicBezTo>
                    <a:cubicBezTo>
                      <a:pt x="673118" y="1980916"/>
                      <a:pt x="581931" y="1983906"/>
                      <a:pt x="477290" y="1989885"/>
                    </a:cubicBezTo>
                    <a:lnTo>
                      <a:pt x="469931" y="1990379"/>
                    </a:lnTo>
                    <a:close/>
                    <a:moveTo>
                      <a:pt x="123006" y="0"/>
                    </a:moveTo>
                    <a:lnTo>
                      <a:pt x="2075733" y="0"/>
                    </a:lnTo>
                    <a:lnTo>
                      <a:pt x="2075733" y="443335"/>
                    </a:lnTo>
                    <a:lnTo>
                      <a:pt x="589405" y="443335"/>
                    </a:lnTo>
                    <a:lnTo>
                      <a:pt x="589405" y="1345663"/>
                    </a:lnTo>
                    <a:lnTo>
                      <a:pt x="123006" y="1522570"/>
                    </a:lnTo>
                    <a:close/>
                  </a:path>
                </a:pathLst>
              </a:custGeom>
              <a:gradFill flip="none" rotWithShape="true">
                <a:gsLst>
                  <a:gs pos="100000">
                    <a:srgbClr val="029DEB">
                      <a:alpha val="34000"/>
                    </a:srgbClr>
                  </a:gs>
                  <a:gs pos="0">
                    <a:srgbClr val="09D0FF">
                      <a:alpha val="34000"/>
                    </a:srgbClr>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29DEB">
                          <a:alpha val="34000"/>
                        </a:srgbClr>
                      </a:gs>
                      <a:gs pos="0">
                        <a:srgbClr val="09D0FF">
                          <a:alpha val="34000"/>
                        </a:srgbClr>
                      </a:gs>
                    </a:gsLst>
                    <a:lin ang="5400000" scaled="true"/>
                    <a:tileRect/>
                  </a:gradFill>
                  <a:latin typeface="微软雅黑" panose="020B0503020204020204" pitchFamily="34" charset="-122"/>
                  <a:ea typeface="微软雅黑" panose="020B0503020204020204" pitchFamily="34" charset="-122"/>
                </a:endParaRPr>
              </a:p>
            </p:txBody>
          </p:sp>
        </p:grpSp>
        <p:sp>
          <p:nvSpPr>
            <p:cNvPr id="28" name="文本框 27"/>
            <p:cNvSpPr txBox="true"/>
            <p:nvPr/>
          </p:nvSpPr>
          <p:spPr>
            <a:xfrm rot="20107952">
              <a:off x="304800" y="2928456"/>
              <a:ext cx="2597762" cy="593796"/>
            </a:xfrm>
            <a:prstGeom prst="rect">
              <a:avLst/>
            </a:prstGeom>
            <a:noFill/>
          </p:spPr>
          <p:txBody>
            <a:bodyPr wrap="square" rtlCol="0">
              <a:spAutoFit/>
            </a:bodyPr>
            <a:lstStyle/>
            <a:p>
              <a:pPr algn="dist"/>
              <a:r>
                <a:rPr lang="en-US" altLang="zh-CN" sz="1575" dirty="0">
                  <a:solidFill>
                    <a:schemeClr val="bg1"/>
                  </a:solidFill>
                  <a:latin typeface="汉仪雅酷黑 75W" panose="020B0804020202020204" pitchFamily="34" charset="-122"/>
                  <a:ea typeface="汉仪雅酷黑 75W" panose="020B0804020202020204" pitchFamily="34" charset="-122"/>
                </a:rPr>
                <a:t>PART FIVE</a:t>
              </a:r>
              <a:endParaRPr lang="zh-CN" altLang="en-US" sz="1575" dirty="0">
                <a:solidFill>
                  <a:schemeClr val="bg1"/>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750" fill="hold"/>
                                        <p:tgtEl>
                                          <p:spTgt spid="68"/>
                                        </p:tgtEl>
                                        <p:attrNameLst>
                                          <p:attrName>ppt_w</p:attrName>
                                        </p:attrNameLst>
                                      </p:cBhvr>
                                      <p:tavLst>
                                        <p:tav tm="0">
                                          <p:val>
                                            <p:fltVal val="0"/>
                                          </p:val>
                                        </p:tav>
                                        <p:tav tm="100000">
                                          <p:val>
                                            <p:strVal val="#ppt_w"/>
                                          </p:val>
                                        </p:tav>
                                      </p:tavLst>
                                    </p:anim>
                                    <p:anim calcmode="lin" valueType="num">
                                      <p:cBhvr>
                                        <p:cTn id="8" dur="750" fill="hold"/>
                                        <p:tgtEl>
                                          <p:spTgt spid="68"/>
                                        </p:tgtEl>
                                        <p:attrNameLst>
                                          <p:attrName>ppt_h</p:attrName>
                                        </p:attrNameLst>
                                      </p:cBhvr>
                                      <p:tavLst>
                                        <p:tav tm="0">
                                          <p:val>
                                            <p:fltVal val="0"/>
                                          </p:val>
                                        </p:tav>
                                        <p:tav tm="100000">
                                          <p:val>
                                            <p:strVal val="#ppt_h"/>
                                          </p:val>
                                        </p:tav>
                                      </p:tavLst>
                                    </p:anim>
                                    <p:anim calcmode="lin" valueType="num">
                                      <p:cBhvr>
                                        <p:cTn id="9" dur="750" fill="hold"/>
                                        <p:tgtEl>
                                          <p:spTgt spid="68"/>
                                        </p:tgtEl>
                                        <p:attrNameLst>
                                          <p:attrName>style.rotation</p:attrName>
                                        </p:attrNameLst>
                                      </p:cBhvr>
                                      <p:tavLst>
                                        <p:tav tm="0">
                                          <p:val>
                                            <p:fltVal val="90"/>
                                          </p:val>
                                        </p:tav>
                                        <p:tav tm="100000">
                                          <p:val>
                                            <p:fltVal val="0"/>
                                          </p:val>
                                        </p:tav>
                                      </p:tavLst>
                                    </p:anim>
                                    <p:animEffect transition="in" filter="fade">
                                      <p:cBhvr>
                                        <p:cTn id="10" dur="75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750" fill="hold"/>
                                        <p:tgtEl>
                                          <p:spTgt spid="69"/>
                                        </p:tgtEl>
                                        <p:attrNameLst>
                                          <p:attrName>ppt_w</p:attrName>
                                        </p:attrNameLst>
                                      </p:cBhvr>
                                      <p:tavLst>
                                        <p:tav tm="0">
                                          <p:val>
                                            <p:fltVal val="0"/>
                                          </p:val>
                                        </p:tav>
                                        <p:tav tm="100000">
                                          <p:val>
                                            <p:strVal val="#ppt_w"/>
                                          </p:val>
                                        </p:tav>
                                      </p:tavLst>
                                    </p:anim>
                                    <p:anim calcmode="lin" valueType="num">
                                      <p:cBhvr>
                                        <p:cTn id="14" dur="750" fill="hold"/>
                                        <p:tgtEl>
                                          <p:spTgt spid="69"/>
                                        </p:tgtEl>
                                        <p:attrNameLst>
                                          <p:attrName>ppt_h</p:attrName>
                                        </p:attrNameLst>
                                      </p:cBhvr>
                                      <p:tavLst>
                                        <p:tav tm="0">
                                          <p:val>
                                            <p:fltVal val="0"/>
                                          </p:val>
                                        </p:tav>
                                        <p:tav tm="100000">
                                          <p:val>
                                            <p:strVal val="#ppt_h"/>
                                          </p:val>
                                        </p:tav>
                                      </p:tavLst>
                                    </p:anim>
                                    <p:anim calcmode="lin" valueType="num">
                                      <p:cBhvr>
                                        <p:cTn id="15" dur="750" fill="hold"/>
                                        <p:tgtEl>
                                          <p:spTgt spid="69"/>
                                        </p:tgtEl>
                                        <p:attrNameLst>
                                          <p:attrName>style.rotation</p:attrName>
                                        </p:attrNameLst>
                                      </p:cBhvr>
                                      <p:tavLst>
                                        <p:tav tm="0">
                                          <p:val>
                                            <p:fltVal val="90"/>
                                          </p:val>
                                        </p:tav>
                                        <p:tav tm="100000">
                                          <p:val>
                                            <p:fltVal val="0"/>
                                          </p:val>
                                        </p:tav>
                                      </p:tavLst>
                                    </p:anim>
                                    <p:animEffect transition="in" filter="fade">
                                      <p:cBhvr>
                                        <p:cTn id="16" dur="750"/>
                                        <p:tgtEl>
                                          <p:spTgt spid="6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750" fill="hold"/>
                                        <p:tgtEl>
                                          <p:spTgt spid="70"/>
                                        </p:tgtEl>
                                        <p:attrNameLst>
                                          <p:attrName>ppt_x</p:attrName>
                                        </p:attrNameLst>
                                      </p:cBhvr>
                                      <p:tavLst>
                                        <p:tav tm="0">
                                          <p:val>
                                            <p:strVal val="1+#ppt_w/2"/>
                                          </p:val>
                                        </p:tav>
                                        <p:tav tm="100000">
                                          <p:val>
                                            <p:strVal val="#ppt_x"/>
                                          </p:val>
                                        </p:tav>
                                      </p:tavLst>
                                    </p:anim>
                                    <p:anim calcmode="lin" valueType="num">
                                      <p:cBhvr additive="base">
                                        <p:cTn id="20" dur="75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750" fill="hold"/>
                                        <p:tgtEl>
                                          <p:spTgt spid="5"/>
                                        </p:tgtEl>
                                        <p:attrNameLst>
                                          <p:attrName>ppt_x</p:attrName>
                                        </p:attrNameLst>
                                      </p:cBhvr>
                                      <p:tavLst>
                                        <p:tav tm="0">
                                          <p:val>
                                            <p:strVal val="0-#ppt_w/2"/>
                                          </p:val>
                                        </p:tav>
                                        <p:tav tm="100000">
                                          <p:val>
                                            <p:strVal val="#ppt_x"/>
                                          </p:val>
                                        </p:tav>
                                      </p:tavLst>
                                    </p:anim>
                                    <p:anim calcmode="lin" valueType="num">
                                      <p:cBhvr additive="base">
                                        <p:cTn id="25" dur="75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0" presetClass="entr" presetSubtype="0" fill="hold" grpId="0" nodeType="afterEffect">
                                  <p:stCondLst>
                                    <p:cond delay="0"/>
                                  </p:stCondLst>
                                  <p:iterate type="lt">
                                    <p:tmPct val="10000"/>
                                  </p:iterate>
                                  <p:childTnLst>
                                    <p:set>
                                      <p:cBhvr>
                                        <p:cTn id="28" dur="1" fill="hold">
                                          <p:stCondLst>
                                            <p:cond delay="0"/>
                                          </p:stCondLst>
                                        </p:cTn>
                                        <p:tgtEl>
                                          <p:spTgt spid="65"/>
                                        </p:tgtEl>
                                        <p:attrNameLst>
                                          <p:attrName>style.visibility</p:attrName>
                                        </p:attrNameLst>
                                      </p:cBhvr>
                                      <p:to>
                                        <p:strVal val="visible"/>
                                      </p:to>
                                    </p:set>
                                    <p:anim to="" calcmode="lin" valueType="num">
                                      <p:cBhvr>
                                        <p:cTn id="29" dur="750" fill="hold">
                                          <p:stCondLst>
                                            <p:cond delay="0"/>
                                          </p:stCondLst>
                                        </p:cTn>
                                        <p:tgtEl>
                                          <p:spTgt spid="65"/>
                                        </p:tgtEl>
                                        <p:attrNameLst>
                                          <p:attrName>ppt_y</p:attrName>
                                        </p:attrNameLst>
                                      </p:cBhvr>
                                      <p:tavLst>
                                        <p:tav tm="0" fmla="#ppt_y-#ppt_h/6*sin(2*pi*$)*(1-$)*8/9">
                                          <p:val>
                                            <p:fltVal val="0"/>
                                          </p:val>
                                        </p:tav>
                                        <p:tav tm="100000">
                                          <p:val>
                                            <p:fltVal val="1"/>
                                          </p:val>
                                        </p:tav>
                                      </p:tavLst>
                                    </p:anim>
                                    <p:anim to="" calcmode="lin" valueType="num">
                                      <p:cBhvr>
                                        <p:cTn id="30" dur="750" fill="hold">
                                          <p:stCondLst>
                                            <p:cond delay="0"/>
                                          </p:stCondLst>
                                        </p:cTn>
                                        <p:tgtEl>
                                          <p:spTgt spid="65"/>
                                        </p:tgtEl>
                                        <p:attrNameLst>
                                          <p:attrName>ppt_h</p:attrName>
                                        </p:attrNameLst>
                                      </p:cBhvr>
                                      <p:tavLst>
                                        <p:tav tm="0" fmla="#ppt_h-#ppt_h/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bldLvl="0" animBg="true"/>
      <p:bldP spid="69" grpId="0" bldLvl="0" animBg="true"/>
      <p:bldP spid="70" grpId="0" bldLvl="0" animBg="tru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www.LFPPT.com"/>
          <p:cNvSpPr/>
          <p:nvPr/>
        </p:nvSpPr>
        <p:spPr>
          <a:xfrm rot="1376561">
            <a:off x="936433" y="3943578"/>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304700" y="4456482"/>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grpSp>
        <p:nvGrpSpPr>
          <p:cNvPr id="9" name="1"/>
          <p:cNvGrpSpPr/>
          <p:nvPr/>
        </p:nvGrpSpPr>
        <p:grpSpPr>
          <a:xfrm>
            <a:off x="831850" y="1382395"/>
            <a:ext cx="4446270" cy="4846954"/>
            <a:chOff x="686305" y="1626179"/>
            <a:chExt cx="4233104" cy="4523254"/>
          </a:xfrm>
        </p:grpSpPr>
        <p:grpSp>
          <p:nvGrpSpPr>
            <p:cNvPr id="10" name="组合 9"/>
            <p:cNvGrpSpPr/>
            <p:nvPr/>
          </p:nvGrpSpPr>
          <p:grpSpPr>
            <a:xfrm>
              <a:off x="686305" y="1626179"/>
              <a:ext cx="4233104" cy="4523254"/>
              <a:chOff x="686305" y="1626179"/>
              <a:chExt cx="4233104" cy="4523254"/>
            </a:xfrm>
          </p:grpSpPr>
          <p:sp>
            <p:nvSpPr>
              <p:cNvPr id="3" name="矩形: 圆角 11"/>
              <p:cNvSpPr/>
              <p:nvPr/>
            </p:nvSpPr>
            <p:spPr>
              <a:xfrm>
                <a:off x="1537854" y="1702166"/>
                <a:ext cx="2646219" cy="1054889"/>
              </a:xfrm>
              <a:prstGeom prst="roundRect">
                <a:avLst>
                  <a:gd name="adj" fmla="val 50000"/>
                </a:avLst>
              </a:prstGeom>
              <a:noFill/>
              <a:ln>
                <a:gradFill>
                  <a:gsLst>
                    <a:gs pos="0">
                      <a:srgbClr val="159BFF"/>
                    </a:gs>
                    <a:gs pos="100000">
                      <a:srgbClr val="006DF2"/>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任意多边形: 形状 12"/>
              <p:cNvSpPr/>
              <p:nvPr/>
            </p:nvSpPr>
            <p:spPr>
              <a:xfrm>
                <a:off x="686305" y="2756844"/>
                <a:ext cx="4233104" cy="3392589"/>
              </a:xfrm>
              <a:custGeom>
                <a:avLst/>
                <a:gdLst>
                  <a:gd name="connsiteX0" fmla="*/ 2755323 w 2769177"/>
                  <a:gd name="connsiteY0" fmla="*/ 354100 h 3089563"/>
                  <a:gd name="connsiteX1" fmla="*/ 2759800 w 2769177"/>
                  <a:gd name="connsiteY1" fmla="*/ 368523 h 3089563"/>
                  <a:gd name="connsiteX2" fmla="*/ 2769177 w 2769177"/>
                  <a:gd name="connsiteY2" fmla="*/ 461539 h 3089563"/>
                  <a:gd name="connsiteX3" fmla="*/ 2769177 w 2769177"/>
                  <a:gd name="connsiteY3" fmla="*/ 2628024 h 3089563"/>
                  <a:gd name="connsiteX4" fmla="*/ 2759800 w 2769177"/>
                  <a:gd name="connsiteY4" fmla="*/ 2721040 h 3089563"/>
                  <a:gd name="connsiteX5" fmla="*/ 2755323 w 2769177"/>
                  <a:gd name="connsiteY5" fmla="*/ 2735464 h 3089563"/>
                  <a:gd name="connsiteX6" fmla="*/ 461539 w 2769177"/>
                  <a:gd name="connsiteY6" fmla="*/ 0 h 3089563"/>
                  <a:gd name="connsiteX7" fmla="*/ 524741 w 2769177"/>
                  <a:gd name="connsiteY7" fmla="*/ 0 h 3089563"/>
                  <a:gd name="connsiteX8" fmla="*/ 524741 w 2769177"/>
                  <a:gd name="connsiteY8" fmla="*/ 2909452 h 3089563"/>
                  <a:gd name="connsiteX9" fmla="*/ 2671066 w 2769177"/>
                  <a:gd name="connsiteY9" fmla="*/ 2909452 h 3089563"/>
                  <a:gd name="connsiteX10" fmla="*/ 2633996 w 2769177"/>
                  <a:gd name="connsiteY10" fmla="*/ 2954382 h 3089563"/>
                  <a:gd name="connsiteX11" fmla="*/ 2307638 w 2769177"/>
                  <a:gd name="connsiteY11" fmla="*/ 3089563 h 3089563"/>
                  <a:gd name="connsiteX12" fmla="*/ 461539 w 2769177"/>
                  <a:gd name="connsiteY12" fmla="*/ 3089563 h 3089563"/>
                  <a:gd name="connsiteX13" fmla="*/ 0 w 2769177"/>
                  <a:gd name="connsiteY13" fmla="*/ 2628024 h 3089563"/>
                  <a:gd name="connsiteX14" fmla="*/ 0 w 2769177"/>
                  <a:gd name="connsiteY14" fmla="*/ 461539 h 3089563"/>
                  <a:gd name="connsiteX15" fmla="*/ 461539 w 2769177"/>
                  <a:gd name="connsiteY15" fmla="*/ 0 h 308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9177" h="3089563">
                    <a:moveTo>
                      <a:pt x="2755323" y="354100"/>
                    </a:moveTo>
                    <a:lnTo>
                      <a:pt x="2759800" y="368523"/>
                    </a:lnTo>
                    <a:cubicBezTo>
                      <a:pt x="2765949" y="398568"/>
                      <a:pt x="2769177" y="429677"/>
                      <a:pt x="2769177" y="461539"/>
                    </a:cubicBezTo>
                    <a:lnTo>
                      <a:pt x="2769177" y="2628024"/>
                    </a:lnTo>
                    <a:cubicBezTo>
                      <a:pt x="2769177" y="2659887"/>
                      <a:pt x="2765949" y="2690995"/>
                      <a:pt x="2759800" y="2721040"/>
                    </a:cubicBezTo>
                    <a:lnTo>
                      <a:pt x="2755323" y="2735464"/>
                    </a:lnTo>
                    <a:close/>
                    <a:moveTo>
                      <a:pt x="461539" y="0"/>
                    </a:moveTo>
                    <a:lnTo>
                      <a:pt x="524741" y="0"/>
                    </a:lnTo>
                    <a:lnTo>
                      <a:pt x="524741" y="2909452"/>
                    </a:lnTo>
                    <a:lnTo>
                      <a:pt x="2671066" y="2909452"/>
                    </a:lnTo>
                    <a:lnTo>
                      <a:pt x="2633996" y="2954382"/>
                    </a:lnTo>
                    <a:cubicBezTo>
                      <a:pt x="2550473" y="3037904"/>
                      <a:pt x="2435089" y="3089563"/>
                      <a:pt x="2307638" y="3089563"/>
                    </a:cubicBezTo>
                    <a:lnTo>
                      <a:pt x="461539" y="3089563"/>
                    </a:lnTo>
                    <a:cubicBezTo>
                      <a:pt x="206638" y="3089563"/>
                      <a:pt x="0" y="2882925"/>
                      <a:pt x="0" y="2628024"/>
                    </a:cubicBezTo>
                    <a:lnTo>
                      <a:pt x="0" y="461539"/>
                    </a:lnTo>
                    <a:cubicBezTo>
                      <a:pt x="0" y="206638"/>
                      <a:pt x="206638" y="0"/>
                      <a:pt x="461539" y="0"/>
                    </a:cubicBezTo>
                    <a:close/>
                  </a:path>
                </a:pathLst>
              </a:custGeom>
              <a:noFill/>
              <a:ln>
                <a:gradFill>
                  <a:gsLst>
                    <a:gs pos="0">
                      <a:srgbClr val="006DF2"/>
                    </a:gs>
                    <a:gs pos="100000">
                      <a:srgbClr val="159BFF"/>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5" name="椭圆 14"/>
              <p:cNvSpPr/>
              <p:nvPr/>
            </p:nvSpPr>
            <p:spPr>
              <a:xfrm>
                <a:off x="1846121" y="1626179"/>
                <a:ext cx="190500" cy="190500"/>
              </a:xfrm>
              <a:prstGeom prst="ellipse">
                <a:avLst/>
              </a:prstGeom>
              <a:noFill/>
              <a:ln w="28575">
                <a:gradFill>
                  <a:gsLst>
                    <a:gs pos="0">
                      <a:srgbClr val="159BFF"/>
                    </a:gs>
                    <a:gs pos="100000">
                      <a:srgbClr val="006DF2"/>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7" name="椭圆 16"/>
              <p:cNvSpPr/>
              <p:nvPr/>
            </p:nvSpPr>
            <p:spPr>
              <a:xfrm>
                <a:off x="4016008" y="5624866"/>
                <a:ext cx="190500" cy="190500"/>
              </a:xfrm>
              <a:prstGeom prst="ellipse">
                <a:avLst/>
              </a:prstGeom>
              <a:noFill/>
              <a:ln w="28575">
                <a:gradFill>
                  <a:gsLst>
                    <a:gs pos="0">
                      <a:srgbClr val="159BFF"/>
                    </a:gs>
                    <a:gs pos="100000">
                      <a:srgbClr val="006DF2"/>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任意多边形: 形状 17"/>
              <p:cNvSpPr/>
              <p:nvPr/>
            </p:nvSpPr>
            <p:spPr>
              <a:xfrm>
                <a:off x="1451429" y="1930397"/>
                <a:ext cx="2279644" cy="578590"/>
              </a:xfrm>
              <a:custGeom>
                <a:avLst/>
                <a:gdLst>
                  <a:gd name="connsiteX0" fmla="*/ 0 w 2279644"/>
                  <a:gd name="connsiteY0" fmla="*/ 289294 h 578590"/>
                  <a:gd name="connsiteX1" fmla="*/ 0 w 2279644"/>
                  <a:gd name="connsiteY1" fmla="*/ 289295 h 578590"/>
                  <a:gd name="connsiteX2" fmla="*/ 0 w 2279644"/>
                  <a:gd name="connsiteY2" fmla="*/ 289295 h 578590"/>
                  <a:gd name="connsiteX3" fmla="*/ 289295 w 2279644"/>
                  <a:gd name="connsiteY3" fmla="*/ 0 h 578590"/>
                  <a:gd name="connsiteX4" fmla="*/ 2109697 w 2279644"/>
                  <a:gd name="connsiteY4" fmla="*/ 0 h 578590"/>
                  <a:gd name="connsiteX5" fmla="*/ 2069780 w 2279644"/>
                  <a:gd name="connsiteY5" fmla="*/ 21666 h 578590"/>
                  <a:gd name="connsiteX6" fmla="*/ 1938069 w 2279644"/>
                  <a:gd name="connsiteY6" fmla="*/ 269385 h 578590"/>
                  <a:gd name="connsiteX7" fmla="*/ 2236808 w 2279644"/>
                  <a:gd name="connsiteY7" fmla="*/ 568124 h 578590"/>
                  <a:gd name="connsiteX8" fmla="*/ 2279644 w 2279644"/>
                  <a:gd name="connsiteY8" fmla="*/ 563806 h 578590"/>
                  <a:gd name="connsiteX9" fmla="*/ 2250951 w 2279644"/>
                  <a:gd name="connsiteY9" fmla="*/ 572713 h 578590"/>
                  <a:gd name="connsiteX10" fmla="*/ 2192648 w 2279644"/>
                  <a:gd name="connsiteY10" fmla="*/ 578590 h 578590"/>
                  <a:gd name="connsiteX11" fmla="*/ 289295 w 2279644"/>
                  <a:gd name="connsiteY11" fmla="*/ 578589 h 578590"/>
                  <a:gd name="connsiteX12" fmla="*/ 22734 w 2279644"/>
                  <a:gd name="connsiteY12" fmla="*/ 401901 h 578590"/>
                  <a:gd name="connsiteX13" fmla="*/ 0 w 2279644"/>
                  <a:gd name="connsiteY13" fmla="*/ 289295 h 578590"/>
                  <a:gd name="connsiteX14" fmla="*/ 22734 w 2279644"/>
                  <a:gd name="connsiteY14" fmla="*/ 176689 h 578590"/>
                  <a:gd name="connsiteX15" fmla="*/ 289295 w 2279644"/>
                  <a:gd name="connsiteY15" fmla="*/ 0 h 5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9644" h="578590">
                    <a:moveTo>
                      <a:pt x="0" y="289294"/>
                    </a:moveTo>
                    <a:lnTo>
                      <a:pt x="0" y="289295"/>
                    </a:lnTo>
                    <a:lnTo>
                      <a:pt x="0" y="289295"/>
                    </a:lnTo>
                    <a:close/>
                    <a:moveTo>
                      <a:pt x="289295" y="0"/>
                    </a:moveTo>
                    <a:lnTo>
                      <a:pt x="2109697" y="0"/>
                    </a:lnTo>
                    <a:lnTo>
                      <a:pt x="2069780" y="21666"/>
                    </a:lnTo>
                    <a:cubicBezTo>
                      <a:pt x="1990315" y="75352"/>
                      <a:pt x="1938069" y="166267"/>
                      <a:pt x="1938069" y="269385"/>
                    </a:cubicBezTo>
                    <a:cubicBezTo>
                      <a:pt x="1938069" y="434374"/>
                      <a:pt x="2071819" y="568124"/>
                      <a:pt x="2236808" y="568124"/>
                    </a:cubicBezTo>
                    <a:lnTo>
                      <a:pt x="2279644" y="563806"/>
                    </a:lnTo>
                    <a:lnTo>
                      <a:pt x="2250951" y="572713"/>
                    </a:lnTo>
                    <a:cubicBezTo>
                      <a:pt x="2232119" y="576566"/>
                      <a:pt x="2212620" y="578590"/>
                      <a:pt x="2192648" y="578590"/>
                    </a:cubicBezTo>
                    <a:lnTo>
                      <a:pt x="289295" y="578589"/>
                    </a:lnTo>
                    <a:cubicBezTo>
                      <a:pt x="169465" y="578589"/>
                      <a:pt x="66652" y="505733"/>
                      <a:pt x="22734" y="401901"/>
                    </a:cubicBezTo>
                    <a:lnTo>
                      <a:pt x="0" y="289295"/>
                    </a:lnTo>
                    <a:lnTo>
                      <a:pt x="22734" y="176689"/>
                    </a:lnTo>
                    <a:cubicBezTo>
                      <a:pt x="66652" y="72856"/>
                      <a:pt x="169465" y="0"/>
                      <a:pt x="289295" y="0"/>
                    </a:cubicBezTo>
                    <a:close/>
                  </a:path>
                </a:pathLst>
              </a:custGeom>
              <a:gradFill>
                <a:gsLst>
                  <a:gs pos="0">
                    <a:srgbClr val="006DF2"/>
                  </a:gs>
                  <a:gs pos="100000">
                    <a:srgbClr val="00B0F6"/>
                  </a:gs>
                </a:gsLst>
                <a:lin ang="54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椭圆 3"/>
              <p:cNvSpPr/>
              <p:nvPr/>
            </p:nvSpPr>
            <p:spPr>
              <a:xfrm>
                <a:off x="3540573" y="1959101"/>
                <a:ext cx="475435" cy="475435"/>
              </a:xfrm>
              <a:prstGeom prst="ellipse">
                <a:avLst/>
              </a:prstGeom>
              <a:gradFill>
                <a:gsLst>
                  <a:gs pos="0">
                    <a:srgbClr val="006DF2"/>
                  </a:gs>
                  <a:gs pos="100000">
                    <a:srgbClr val="00B0F6"/>
                  </a:gs>
                </a:gsLst>
                <a:lin ang="54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5" name="Text Box 21"/>
              <p:cNvSpPr txBox="true">
                <a:spLocks noChangeArrowheads="true"/>
              </p:cNvSpPr>
              <p:nvPr/>
            </p:nvSpPr>
            <p:spPr bwMode="auto">
              <a:xfrm>
                <a:off x="1118563" y="1734031"/>
                <a:ext cx="588838" cy="77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defTabSz="1219200" eaLnBrk="1" hangingPunct="1">
                  <a:lnSpc>
                    <a:spcPct val="150000"/>
                  </a:lnSpc>
                  <a:spcBef>
                    <a:spcPct val="50000"/>
                  </a:spcBef>
                </a:pPr>
                <a:endParaRPr lang="zh-CN" altLang="en-US" sz="3200" b="1"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
            <p:nvSpPr>
              <p:cNvPr id="21" name="Text Box 21"/>
              <p:cNvSpPr txBox="true">
                <a:spLocks noChangeArrowheads="true"/>
              </p:cNvSpPr>
              <p:nvPr/>
            </p:nvSpPr>
            <p:spPr bwMode="auto">
              <a:xfrm>
                <a:off x="1602960" y="1852532"/>
                <a:ext cx="1724720" cy="68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defTabSz="1219200" eaLnBrk="1" hangingPunct="1">
                  <a:lnSpc>
                    <a:spcPct val="150000"/>
                  </a:lnSpc>
                  <a:spcBef>
                    <a:spcPct val="50000"/>
                  </a:spcBef>
                </a:pPr>
                <a:r>
                  <a:rPr lang="zh-CN" altLang="en-US" sz="2800" b="1"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rPr>
                  <a:t>存在问题</a:t>
                </a:r>
                <a:endParaRPr lang="zh-CN" altLang="en-US" sz="2800" b="1"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sp>
          <p:nvSpPr>
            <p:cNvPr id="11" name="文本框 10"/>
            <p:cNvSpPr txBox="true"/>
            <p:nvPr/>
          </p:nvSpPr>
          <p:spPr>
            <a:xfrm>
              <a:off x="1537663" y="2875111"/>
              <a:ext cx="3263253" cy="1808591"/>
            </a:xfrm>
            <a:prstGeom prst="rect">
              <a:avLst/>
            </a:prstGeom>
            <a:noFill/>
          </p:spPr>
          <p:txBody>
            <a:bodyPr wrap="square" rtlCol="0">
              <a:spAutoFit/>
            </a:bodyPr>
            <a:lstStyle/>
            <a:p>
              <a:pPr fontAlgn="auto">
                <a:lnSpc>
                  <a:spcPct val="100000"/>
                </a:lnSpc>
              </a:pPr>
              <a:r>
                <a:rPr lang="en-US" altLang="zh-CN" sz="2400" dirty="0">
                  <a:solidFill>
                    <a:schemeClr val="tx1">
                      <a:lumMod val="85000"/>
                      <a:lumOff val="15000"/>
                    </a:schemeClr>
                  </a:solidFill>
                  <a:latin typeface="方正楷体_GBK" panose="02000000000000000000" charset="-122"/>
                  <a:ea typeface="方正楷体_GBK" panose="02000000000000000000" charset="-122"/>
                  <a:cs typeface="方正楷体_GBK" panose="02000000000000000000" charset="-122"/>
                </a:rPr>
                <a:t> </a:t>
              </a:r>
              <a:r>
                <a:rPr lang="en-US" altLang="zh-CN" sz="2400" b="1" dirty="0">
                  <a:solidFill>
                    <a:schemeClr val="tx1">
                      <a:lumMod val="85000"/>
                      <a:lumOff val="15000"/>
                    </a:schemeClr>
                  </a:solidFill>
                  <a:latin typeface="方正楷体_GBK" panose="02000000000000000000" charset="-122"/>
                  <a:ea typeface="方正楷体_GBK" panose="02000000000000000000" charset="-122"/>
                  <a:cs typeface="方正楷体_GBK" panose="02000000000000000000" charset="-122"/>
                </a:rPr>
                <a:t>  </a:t>
              </a:r>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2021年，市畜牧兽医事业发展中心积极推进政务公开各项工作，但仍存在创新亮点工作不多等问题。</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grpSp>
        <p:nvGrpSpPr>
          <p:cNvPr id="22" name="2"/>
          <p:cNvGrpSpPr/>
          <p:nvPr/>
        </p:nvGrpSpPr>
        <p:grpSpPr>
          <a:xfrm>
            <a:off x="1018540" y="6229350"/>
            <a:ext cx="4563745" cy="4656455"/>
            <a:chOff x="1276373" y="1563786"/>
            <a:chExt cx="2935409" cy="5556277"/>
          </a:xfrm>
        </p:grpSpPr>
        <p:grpSp>
          <p:nvGrpSpPr>
            <p:cNvPr id="23" name="组合 22"/>
            <p:cNvGrpSpPr/>
            <p:nvPr/>
          </p:nvGrpSpPr>
          <p:grpSpPr>
            <a:xfrm>
              <a:off x="1276373" y="1563786"/>
              <a:ext cx="2935409" cy="5556277"/>
              <a:chOff x="1276373" y="1563786"/>
              <a:chExt cx="2935409" cy="5556277"/>
            </a:xfrm>
          </p:grpSpPr>
          <p:sp>
            <p:nvSpPr>
              <p:cNvPr id="25" name="矩形: 圆角 24"/>
              <p:cNvSpPr/>
              <p:nvPr/>
            </p:nvSpPr>
            <p:spPr>
              <a:xfrm>
                <a:off x="1537854" y="1702166"/>
                <a:ext cx="2646219" cy="1054889"/>
              </a:xfrm>
              <a:prstGeom prst="roundRect">
                <a:avLst>
                  <a:gd name="adj" fmla="val 50000"/>
                </a:avLst>
              </a:prstGeom>
              <a:noFill/>
              <a:ln>
                <a:gradFill>
                  <a:gsLst>
                    <a:gs pos="0">
                      <a:srgbClr val="159BFF"/>
                    </a:gs>
                    <a:gs pos="100000">
                      <a:srgbClr val="006DF2"/>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任意多边形: 形状 25"/>
              <p:cNvSpPr/>
              <p:nvPr/>
            </p:nvSpPr>
            <p:spPr>
              <a:xfrm>
                <a:off x="1276373" y="2757177"/>
                <a:ext cx="2935409" cy="4362886"/>
              </a:xfrm>
              <a:custGeom>
                <a:avLst/>
                <a:gdLst>
                  <a:gd name="connsiteX0" fmla="*/ 2755323 w 2769177"/>
                  <a:gd name="connsiteY0" fmla="*/ 354100 h 3089563"/>
                  <a:gd name="connsiteX1" fmla="*/ 2759800 w 2769177"/>
                  <a:gd name="connsiteY1" fmla="*/ 368523 h 3089563"/>
                  <a:gd name="connsiteX2" fmla="*/ 2769177 w 2769177"/>
                  <a:gd name="connsiteY2" fmla="*/ 461539 h 3089563"/>
                  <a:gd name="connsiteX3" fmla="*/ 2769177 w 2769177"/>
                  <a:gd name="connsiteY3" fmla="*/ 2628024 h 3089563"/>
                  <a:gd name="connsiteX4" fmla="*/ 2759800 w 2769177"/>
                  <a:gd name="connsiteY4" fmla="*/ 2721040 h 3089563"/>
                  <a:gd name="connsiteX5" fmla="*/ 2755323 w 2769177"/>
                  <a:gd name="connsiteY5" fmla="*/ 2735464 h 3089563"/>
                  <a:gd name="connsiteX6" fmla="*/ 461539 w 2769177"/>
                  <a:gd name="connsiteY6" fmla="*/ 0 h 3089563"/>
                  <a:gd name="connsiteX7" fmla="*/ 524741 w 2769177"/>
                  <a:gd name="connsiteY7" fmla="*/ 0 h 3089563"/>
                  <a:gd name="connsiteX8" fmla="*/ 524741 w 2769177"/>
                  <a:gd name="connsiteY8" fmla="*/ 2909452 h 3089563"/>
                  <a:gd name="connsiteX9" fmla="*/ 2671066 w 2769177"/>
                  <a:gd name="connsiteY9" fmla="*/ 2909452 h 3089563"/>
                  <a:gd name="connsiteX10" fmla="*/ 2633996 w 2769177"/>
                  <a:gd name="connsiteY10" fmla="*/ 2954382 h 3089563"/>
                  <a:gd name="connsiteX11" fmla="*/ 2307638 w 2769177"/>
                  <a:gd name="connsiteY11" fmla="*/ 3089563 h 3089563"/>
                  <a:gd name="connsiteX12" fmla="*/ 461539 w 2769177"/>
                  <a:gd name="connsiteY12" fmla="*/ 3089563 h 3089563"/>
                  <a:gd name="connsiteX13" fmla="*/ 0 w 2769177"/>
                  <a:gd name="connsiteY13" fmla="*/ 2628024 h 3089563"/>
                  <a:gd name="connsiteX14" fmla="*/ 0 w 2769177"/>
                  <a:gd name="connsiteY14" fmla="*/ 461539 h 3089563"/>
                  <a:gd name="connsiteX15" fmla="*/ 461539 w 2769177"/>
                  <a:gd name="connsiteY15" fmla="*/ 0 h 308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69177" h="3089563">
                    <a:moveTo>
                      <a:pt x="2755323" y="354100"/>
                    </a:moveTo>
                    <a:lnTo>
                      <a:pt x="2759800" y="368523"/>
                    </a:lnTo>
                    <a:cubicBezTo>
                      <a:pt x="2765949" y="398568"/>
                      <a:pt x="2769177" y="429677"/>
                      <a:pt x="2769177" y="461539"/>
                    </a:cubicBezTo>
                    <a:lnTo>
                      <a:pt x="2769177" y="2628024"/>
                    </a:lnTo>
                    <a:cubicBezTo>
                      <a:pt x="2769177" y="2659887"/>
                      <a:pt x="2765949" y="2690995"/>
                      <a:pt x="2759800" y="2721040"/>
                    </a:cubicBezTo>
                    <a:lnTo>
                      <a:pt x="2755323" y="2735464"/>
                    </a:lnTo>
                    <a:close/>
                    <a:moveTo>
                      <a:pt x="461539" y="0"/>
                    </a:moveTo>
                    <a:lnTo>
                      <a:pt x="524741" y="0"/>
                    </a:lnTo>
                    <a:lnTo>
                      <a:pt x="524741" y="2909452"/>
                    </a:lnTo>
                    <a:lnTo>
                      <a:pt x="2671066" y="2909452"/>
                    </a:lnTo>
                    <a:lnTo>
                      <a:pt x="2633996" y="2954382"/>
                    </a:lnTo>
                    <a:cubicBezTo>
                      <a:pt x="2550473" y="3037904"/>
                      <a:pt x="2435089" y="3089563"/>
                      <a:pt x="2307638" y="3089563"/>
                    </a:cubicBezTo>
                    <a:lnTo>
                      <a:pt x="461539" y="3089563"/>
                    </a:lnTo>
                    <a:cubicBezTo>
                      <a:pt x="206638" y="3089563"/>
                      <a:pt x="0" y="2882925"/>
                      <a:pt x="0" y="2628024"/>
                    </a:cubicBezTo>
                    <a:lnTo>
                      <a:pt x="0" y="461539"/>
                    </a:lnTo>
                    <a:cubicBezTo>
                      <a:pt x="0" y="206638"/>
                      <a:pt x="206638" y="0"/>
                      <a:pt x="461539" y="0"/>
                    </a:cubicBezTo>
                    <a:close/>
                  </a:path>
                </a:pathLst>
              </a:custGeom>
              <a:noFill/>
              <a:ln>
                <a:gradFill>
                  <a:gsLst>
                    <a:gs pos="0">
                      <a:srgbClr val="006DF2"/>
                    </a:gs>
                    <a:gs pos="100000">
                      <a:srgbClr val="159BFF"/>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8" name="椭圆 27"/>
              <p:cNvSpPr/>
              <p:nvPr/>
            </p:nvSpPr>
            <p:spPr>
              <a:xfrm>
                <a:off x="1846121" y="1626179"/>
                <a:ext cx="190500" cy="190500"/>
              </a:xfrm>
              <a:prstGeom prst="ellipse">
                <a:avLst/>
              </a:prstGeom>
              <a:noFill/>
              <a:ln w="28575">
                <a:gradFill>
                  <a:gsLst>
                    <a:gs pos="0">
                      <a:srgbClr val="159BFF"/>
                    </a:gs>
                    <a:gs pos="100000">
                      <a:srgbClr val="006DF2"/>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30" name="椭圆 29"/>
              <p:cNvSpPr/>
              <p:nvPr/>
            </p:nvSpPr>
            <p:spPr>
              <a:xfrm>
                <a:off x="4016008" y="5624866"/>
                <a:ext cx="190500" cy="190500"/>
              </a:xfrm>
              <a:prstGeom prst="ellipse">
                <a:avLst/>
              </a:prstGeom>
              <a:noFill/>
              <a:ln w="28575">
                <a:gradFill>
                  <a:gsLst>
                    <a:gs pos="0">
                      <a:srgbClr val="159BFF"/>
                    </a:gs>
                    <a:gs pos="100000">
                      <a:srgbClr val="006DF2"/>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任意多边形: 形状 30"/>
              <p:cNvSpPr/>
              <p:nvPr/>
            </p:nvSpPr>
            <p:spPr>
              <a:xfrm>
                <a:off x="1451429" y="1930397"/>
                <a:ext cx="2279644" cy="578590"/>
              </a:xfrm>
              <a:custGeom>
                <a:avLst/>
                <a:gdLst>
                  <a:gd name="connsiteX0" fmla="*/ 0 w 2279644"/>
                  <a:gd name="connsiteY0" fmla="*/ 289294 h 578590"/>
                  <a:gd name="connsiteX1" fmla="*/ 0 w 2279644"/>
                  <a:gd name="connsiteY1" fmla="*/ 289295 h 578590"/>
                  <a:gd name="connsiteX2" fmla="*/ 0 w 2279644"/>
                  <a:gd name="connsiteY2" fmla="*/ 289295 h 578590"/>
                  <a:gd name="connsiteX3" fmla="*/ 289295 w 2279644"/>
                  <a:gd name="connsiteY3" fmla="*/ 0 h 578590"/>
                  <a:gd name="connsiteX4" fmla="*/ 2109697 w 2279644"/>
                  <a:gd name="connsiteY4" fmla="*/ 0 h 578590"/>
                  <a:gd name="connsiteX5" fmla="*/ 2069780 w 2279644"/>
                  <a:gd name="connsiteY5" fmla="*/ 21666 h 578590"/>
                  <a:gd name="connsiteX6" fmla="*/ 1938069 w 2279644"/>
                  <a:gd name="connsiteY6" fmla="*/ 269385 h 578590"/>
                  <a:gd name="connsiteX7" fmla="*/ 2236808 w 2279644"/>
                  <a:gd name="connsiteY7" fmla="*/ 568124 h 578590"/>
                  <a:gd name="connsiteX8" fmla="*/ 2279644 w 2279644"/>
                  <a:gd name="connsiteY8" fmla="*/ 563806 h 578590"/>
                  <a:gd name="connsiteX9" fmla="*/ 2250951 w 2279644"/>
                  <a:gd name="connsiteY9" fmla="*/ 572713 h 578590"/>
                  <a:gd name="connsiteX10" fmla="*/ 2192648 w 2279644"/>
                  <a:gd name="connsiteY10" fmla="*/ 578590 h 578590"/>
                  <a:gd name="connsiteX11" fmla="*/ 289295 w 2279644"/>
                  <a:gd name="connsiteY11" fmla="*/ 578589 h 578590"/>
                  <a:gd name="connsiteX12" fmla="*/ 22734 w 2279644"/>
                  <a:gd name="connsiteY12" fmla="*/ 401901 h 578590"/>
                  <a:gd name="connsiteX13" fmla="*/ 0 w 2279644"/>
                  <a:gd name="connsiteY13" fmla="*/ 289295 h 578590"/>
                  <a:gd name="connsiteX14" fmla="*/ 22734 w 2279644"/>
                  <a:gd name="connsiteY14" fmla="*/ 176689 h 578590"/>
                  <a:gd name="connsiteX15" fmla="*/ 289295 w 2279644"/>
                  <a:gd name="connsiteY15" fmla="*/ 0 h 5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9644" h="578590">
                    <a:moveTo>
                      <a:pt x="0" y="289294"/>
                    </a:moveTo>
                    <a:lnTo>
                      <a:pt x="0" y="289295"/>
                    </a:lnTo>
                    <a:lnTo>
                      <a:pt x="0" y="289295"/>
                    </a:lnTo>
                    <a:close/>
                    <a:moveTo>
                      <a:pt x="289295" y="0"/>
                    </a:moveTo>
                    <a:lnTo>
                      <a:pt x="2109697" y="0"/>
                    </a:lnTo>
                    <a:lnTo>
                      <a:pt x="2069780" y="21666"/>
                    </a:lnTo>
                    <a:cubicBezTo>
                      <a:pt x="1990315" y="75352"/>
                      <a:pt x="1938069" y="166267"/>
                      <a:pt x="1938069" y="269385"/>
                    </a:cubicBezTo>
                    <a:cubicBezTo>
                      <a:pt x="1938069" y="434374"/>
                      <a:pt x="2071819" y="568124"/>
                      <a:pt x="2236808" y="568124"/>
                    </a:cubicBezTo>
                    <a:lnTo>
                      <a:pt x="2279644" y="563806"/>
                    </a:lnTo>
                    <a:lnTo>
                      <a:pt x="2250951" y="572713"/>
                    </a:lnTo>
                    <a:cubicBezTo>
                      <a:pt x="2232119" y="576566"/>
                      <a:pt x="2212620" y="578590"/>
                      <a:pt x="2192648" y="578590"/>
                    </a:cubicBezTo>
                    <a:lnTo>
                      <a:pt x="289295" y="578589"/>
                    </a:lnTo>
                    <a:cubicBezTo>
                      <a:pt x="169465" y="578589"/>
                      <a:pt x="66652" y="505733"/>
                      <a:pt x="22734" y="401901"/>
                    </a:cubicBezTo>
                    <a:lnTo>
                      <a:pt x="0" y="289295"/>
                    </a:lnTo>
                    <a:lnTo>
                      <a:pt x="22734" y="176689"/>
                    </a:lnTo>
                    <a:cubicBezTo>
                      <a:pt x="66652" y="72856"/>
                      <a:pt x="169465" y="0"/>
                      <a:pt x="289295" y="0"/>
                    </a:cubicBezTo>
                    <a:close/>
                  </a:path>
                </a:pathLst>
              </a:custGeom>
              <a:gradFill>
                <a:gsLst>
                  <a:gs pos="0">
                    <a:srgbClr val="006DF2"/>
                  </a:gs>
                  <a:gs pos="100000">
                    <a:srgbClr val="00B0F6"/>
                  </a:gs>
                </a:gsLst>
                <a:lin ang="54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椭圆 31"/>
              <p:cNvSpPr/>
              <p:nvPr/>
            </p:nvSpPr>
            <p:spPr>
              <a:xfrm>
                <a:off x="3540664" y="1958874"/>
                <a:ext cx="280538" cy="475362"/>
              </a:xfrm>
              <a:prstGeom prst="ellipse">
                <a:avLst/>
              </a:prstGeom>
              <a:gradFill>
                <a:gsLst>
                  <a:gs pos="0">
                    <a:srgbClr val="006DF2"/>
                  </a:gs>
                  <a:gs pos="100000">
                    <a:srgbClr val="00B0F6"/>
                  </a:gs>
                </a:gsLst>
                <a:lin ang="5400000" scaled="tru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33" name="Text Box 21"/>
              <p:cNvSpPr txBox="true">
                <a:spLocks noChangeArrowheads="true"/>
              </p:cNvSpPr>
              <p:nvPr/>
            </p:nvSpPr>
            <p:spPr bwMode="auto">
              <a:xfrm>
                <a:off x="3526952" y="1563786"/>
                <a:ext cx="308048" cy="99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defTabSz="1219200" eaLnBrk="1" hangingPunct="1">
                  <a:lnSpc>
                    <a:spcPct val="150000"/>
                  </a:lnSpc>
                  <a:spcBef>
                    <a:spcPct val="50000"/>
                  </a:spcBef>
                </a:pPr>
                <a:endParaRPr lang="en-US" altLang="zh-CN" sz="3200" b="1"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
            <p:nvSpPr>
              <p:cNvPr id="34" name="Text Box 21"/>
              <p:cNvSpPr txBox="true">
                <a:spLocks noChangeArrowheads="true"/>
              </p:cNvSpPr>
              <p:nvPr/>
            </p:nvSpPr>
            <p:spPr bwMode="auto">
              <a:xfrm>
                <a:off x="1645133" y="1626109"/>
                <a:ext cx="1724720" cy="8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algn="ctr" defTabSz="1219200" eaLnBrk="1" hangingPunct="1">
                  <a:lnSpc>
                    <a:spcPct val="150000"/>
                  </a:lnSpc>
                  <a:spcBef>
                    <a:spcPct val="50000"/>
                  </a:spcBef>
                </a:pPr>
                <a:r>
                  <a:rPr lang="zh-CN" altLang="en-US" sz="2800" b="1"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rPr>
                  <a:t>改进措施</a:t>
                </a:r>
                <a:endParaRPr lang="zh-CN" altLang="en-US" sz="2800" b="1" dirty="0">
                  <a:solidFill>
                    <a:schemeClr val="bg1"/>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sp>
          <p:nvSpPr>
            <p:cNvPr id="24" name="文本框 23"/>
            <p:cNvSpPr txBox="true"/>
            <p:nvPr/>
          </p:nvSpPr>
          <p:spPr>
            <a:xfrm>
              <a:off x="1592466" y="2603799"/>
              <a:ext cx="2534973" cy="4515943"/>
            </a:xfrm>
            <a:prstGeom prst="rect">
              <a:avLst/>
            </a:prstGeom>
            <a:noFill/>
          </p:spPr>
          <p:txBody>
            <a:bodyPr wrap="square" rtlCol="0">
              <a:spAutoFit/>
            </a:bodyPr>
            <a:lstStyle/>
            <a:p>
              <a:pPr algn="l" fontAlgn="auto">
                <a:lnSpc>
                  <a:spcPct val="100000"/>
                </a:lnSpc>
                <a:buClrTx/>
                <a:buSzTx/>
                <a:buFontTx/>
              </a:pPr>
              <a:r>
                <a:rPr lang="en-US" altLang="zh-CN" sz="2400" dirty="0">
                  <a:solidFill>
                    <a:schemeClr val="tx1">
                      <a:lumMod val="85000"/>
                      <a:lumOff val="15000"/>
                    </a:schemeClr>
                  </a:solidFill>
                  <a:latin typeface="方正楷体_GBK" panose="02000000000000000000" charset="-122"/>
                  <a:ea typeface="方正楷体_GBK" panose="02000000000000000000" charset="-122"/>
                  <a:cs typeface="方正楷体_GBK" panose="02000000000000000000" charset="-122"/>
                </a:rPr>
                <a:t>   </a:t>
              </a:r>
              <a:r>
                <a:rPr lang="en-US" altLang="zh-CN" sz="2400" b="1" dirty="0">
                  <a:solidFill>
                    <a:schemeClr val="tx1">
                      <a:lumMod val="85000"/>
                      <a:lumOff val="15000"/>
                    </a:schemeClr>
                  </a:solidFill>
                  <a:latin typeface="方正楷体_GBK" panose="02000000000000000000" charset="-122"/>
                  <a:ea typeface="方正楷体_GBK" panose="02000000000000000000" charset="-122"/>
                  <a:cs typeface="方正楷体_GBK" panose="02000000000000000000" charset="-122"/>
                </a:rPr>
                <a:t>     </a:t>
              </a:r>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加强对政府信息公开特色亮点工作的总结提炼，及时挖掘创新做法，提炼亮点工作。同时，将继续强化业务培训，提升政府信息公开工作人员的政策把握能力、舆情研判能力、信息处理能力，推动政府信息公开创新提质，促进中心政府信息公开工作创新发展和整体提升。</a:t>
              </a:r>
              <a:endPar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2"/>
          <p:cNvSpPr txBox="true"/>
          <p:nvPr>
            <p:custDataLst>
              <p:tags r:id="rId1"/>
            </p:custDataLst>
          </p:nvPr>
        </p:nvSpPr>
        <p:spPr>
          <a:xfrm>
            <a:off x="1795731" y="5676048"/>
            <a:ext cx="4820649" cy="662940"/>
          </a:xfrm>
          <a:prstGeom prst="rect">
            <a:avLst/>
          </a:prstGeom>
          <a:noFill/>
        </p:spPr>
        <p:txBody>
          <a:bodyPr wrap="square" rtlCol="0">
            <a:spAutoFit/>
          </a:bodyPr>
          <a:lstStyle/>
          <a:p>
            <a:pPr algn="dist"/>
            <a:r>
              <a:rPr lang="zh-CN" altLang="en-US" sz="3715" dirty="0">
                <a:solidFill>
                  <a:schemeClr val="bg1"/>
                </a:solidFill>
                <a:latin typeface="汉仪雅酷黑 75W" panose="020B0804020202020204" pitchFamily="34" charset="-122"/>
                <a:ea typeface="汉仪雅酷黑 75W" panose="020B0804020202020204" pitchFamily="34" charset="-122"/>
              </a:rPr>
              <a:t>其他需要报告的事项</a:t>
            </a:r>
            <a:endParaRPr lang="zh-CN" altLang="en-US" sz="3715" dirty="0">
              <a:solidFill>
                <a:schemeClr val="bg1"/>
              </a:solidFill>
              <a:latin typeface="汉仪雅酷黑 75W" panose="020B0804020202020204" pitchFamily="34" charset="-122"/>
              <a:ea typeface="汉仪雅酷黑 75W" panose="020B0804020202020204" pitchFamily="34" charset="-122"/>
            </a:endParaRPr>
          </a:p>
        </p:txBody>
      </p:sp>
      <p:sp>
        <p:nvSpPr>
          <p:cNvPr id="68" name="5"/>
          <p:cNvSpPr/>
          <p:nvPr/>
        </p:nvSpPr>
        <p:spPr>
          <a:xfrm rot="1376561">
            <a:off x="2049469" y="3928175"/>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69" name="6"/>
          <p:cNvSpPr/>
          <p:nvPr/>
        </p:nvSpPr>
        <p:spPr>
          <a:xfrm rot="4584506">
            <a:off x="4236737" y="7396249"/>
            <a:ext cx="1258327" cy="125832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70" name="7"/>
          <p:cNvSpPr/>
          <p:nvPr/>
        </p:nvSpPr>
        <p:spPr>
          <a:xfrm rot="4584506">
            <a:off x="5288270" y="4632218"/>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grpSp>
        <p:nvGrpSpPr>
          <p:cNvPr id="4" name="8"/>
          <p:cNvGrpSpPr/>
          <p:nvPr/>
        </p:nvGrpSpPr>
        <p:grpSpPr>
          <a:xfrm>
            <a:off x="233382" y="5046469"/>
            <a:ext cx="1540012" cy="2315143"/>
            <a:chOff x="414901" y="1562100"/>
            <a:chExt cx="2737799" cy="4115809"/>
          </a:xfrm>
        </p:grpSpPr>
        <p:grpSp>
          <p:nvGrpSpPr>
            <p:cNvPr id="23" name="组合 22"/>
            <p:cNvGrpSpPr/>
            <p:nvPr/>
          </p:nvGrpSpPr>
          <p:grpSpPr>
            <a:xfrm>
              <a:off x="414901" y="1562100"/>
              <a:ext cx="2737799" cy="4115809"/>
              <a:chOff x="-6343628" y="4662404"/>
              <a:chExt cx="2753696" cy="4139708"/>
            </a:xfrm>
          </p:grpSpPr>
          <p:sp>
            <p:nvSpPr>
              <p:cNvPr id="24" name="文本框 23"/>
              <p:cNvSpPr txBox="true"/>
              <p:nvPr/>
            </p:nvSpPr>
            <p:spPr>
              <a:xfrm>
                <a:off x="-6144878" y="4699335"/>
                <a:ext cx="2554946" cy="4102777"/>
              </a:xfrm>
              <a:custGeom>
                <a:avLst/>
                <a:gdLst/>
                <a:ahLst/>
                <a:cxnLst/>
                <a:rect l="l" t="t" r="r" b="b"/>
                <a:pathLst>
                  <a:path w="2554946" h="4102777">
                    <a:moveTo>
                      <a:pt x="1642649" y="0"/>
                    </a:moveTo>
                    <a:cubicBezTo>
                      <a:pt x="1924538" y="0"/>
                      <a:pt x="2145779" y="38440"/>
                      <a:pt x="2306371" y="115319"/>
                    </a:cubicBezTo>
                    <a:lnTo>
                      <a:pt x="2306371" y="576593"/>
                    </a:lnTo>
                    <a:cubicBezTo>
                      <a:pt x="2099652" y="470671"/>
                      <a:pt x="1883536" y="417710"/>
                      <a:pt x="1658024" y="417710"/>
                    </a:cubicBezTo>
                    <a:cubicBezTo>
                      <a:pt x="1314631" y="417710"/>
                      <a:pt x="1038721" y="567197"/>
                      <a:pt x="830294" y="866171"/>
                    </a:cubicBezTo>
                    <a:cubicBezTo>
                      <a:pt x="752133" y="978286"/>
                      <a:pt x="688388" y="1105777"/>
                      <a:pt x="639057" y="1248644"/>
                    </a:cubicBezTo>
                    <a:lnTo>
                      <a:pt x="613319" y="1334191"/>
                    </a:lnTo>
                    <a:lnTo>
                      <a:pt x="585055" y="1376112"/>
                    </a:lnTo>
                    <a:cubicBezTo>
                      <a:pt x="575353" y="1399050"/>
                      <a:pt x="569988" y="1424269"/>
                      <a:pt x="569988" y="1450741"/>
                    </a:cubicBezTo>
                    <a:lnTo>
                      <a:pt x="569988" y="1507867"/>
                    </a:lnTo>
                    <a:lnTo>
                      <a:pt x="559615" y="1554878"/>
                    </a:lnTo>
                    <a:cubicBezTo>
                      <a:pt x="529504" y="1718246"/>
                      <a:pt x="513808" y="1896990"/>
                      <a:pt x="512527" y="2091110"/>
                    </a:cubicBezTo>
                    <a:lnTo>
                      <a:pt x="525340" y="2091110"/>
                    </a:lnTo>
                    <a:lnTo>
                      <a:pt x="569988" y="2015673"/>
                    </a:lnTo>
                    <a:lnTo>
                      <a:pt x="569988" y="2535736"/>
                    </a:lnTo>
                    <a:lnTo>
                      <a:pt x="556412" y="2584577"/>
                    </a:lnTo>
                    <a:cubicBezTo>
                      <a:pt x="547657" y="2633587"/>
                      <a:pt x="543279" y="2684359"/>
                      <a:pt x="543279" y="2736893"/>
                    </a:cubicBezTo>
                    <a:cubicBezTo>
                      <a:pt x="543279" y="2998282"/>
                      <a:pt x="612897" y="3222086"/>
                      <a:pt x="752133" y="3408304"/>
                    </a:cubicBezTo>
                    <a:cubicBezTo>
                      <a:pt x="891370" y="3594522"/>
                      <a:pt x="1076306" y="3687631"/>
                      <a:pt x="1306944" y="3687631"/>
                    </a:cubicBezTo>
                    <a:cubicBezTo>
                      <a:pt x="1525622" y="3687631"/>
                      <a:pt x="1703298" y="3607335"/>
                      <a:pt x="1839971" y="3446743"/>
                    </a:cubicBezTo>
                    <a:cubicBezTo>
                      <a:pt x="1976645" y="3286152"/>
                      <a:pt x="2044982" y="3079432"/>
                      <a:pt x="2044982" y="2826586"/>
                    </a:cubicBezTo>
                    <a:cubicBezTo>
                      <a:pt x="2044982" y="2553238"/>
                      <a:pt x="1980489" y="2340539"/>
                      <a:pt x="1851503" y="2188490"/>
                    </a:cubicBezTo>
                    <a:cubicBezTo>
                      <a:pt x="1722517" y="2036440"/>
                      <a:pt x="1539289" y="1960415"/>
                      <a:pt x="1301818" y="1960415"/>
                    </a:cubicBezTo>
                    <a:cubicBezTo>
                      <a:pt x="1189062" y="1960415"/>
                      <a:pt x="1086984" y="1979635"/>
                      <a:pt x="995583" y="2018075"/>
                    </a:cubicBezTo>
                    <a:lnTo>
                      <a:pt x="953446" y="2041600"/>
                    </a:lnTo>
                    <a:lnTo>
                      <a:pt x="953446" y="1650128"/>
                    </a:lnTo>
                    <a:lnTo>
                      <a:pt x="1008837" y="1622027"/>
                    </a:lnTo>
                    <a:cubicBezTo>
                      <a:pt x="1131763" y="1570855"/>
                      <a:pt x="1270426" y="1545268"/>
                      <a:pt x="1424825" y="1545268"/>
                    </a:cubicBezTo>
                    <a:cubicBezTo>
                      <a:pt x="1768218" y="1545268"/>
                      <a:pt x="2042420" y="1657170"/>
                      <a:pt x="2247430" y="1880974"/>
                    </a:cubicBezTo>
                    <a:cubicBezTo>
                      <a:pt x="2452441" y="2104777"/>
                      <a:pt x="2554946" y="2402043"/>
                      <a:pt x="2554946" y="2772770"/>
                    </a:cubicBezTo>
                    <a:cubicBezTo>
                      <a:pt x="2554946" y="3160583"/>
                      <a:pt x="2436638" y="3479203"/>
                      <a:pt x="2200022" y="3728633"/>
                    </a:cubicBezTo>
                    <a:cubicBezTo>
                      <a:pt x="1963405" y="3978063"/>
                      <a:pt x="1661441" y="4102777"/>
                      <a:pt x="1294130" y="4102777"/>
                    </a:cubicBezTo>
                    <a:cubicBezTo>
                      <a:pt x="890943" y="4102777"/>
                      <a:pt x="574457" y="3945175"/>
                      <a:pt x="344674" y="3629972"/>
                    </a:cubicBezTo>
                    <a:cubicBezTo>
                      <a:pt x="114892" y="3314768"/>
                      <a:pt x="0" y="2867588"/>
                      <a:pt x="0" y="2288432"/>
                    </a:cubicBezTo>
                    <a:cubicBezTo>
                      <a:pt x="0" y="1587979"/>
                      <a:pt x="150768" y="1031461"/>
                      <a:pt x="452305" y="618876"/>
                    </a:cubicBezTo>
                    <a:cubicBezTo>
                      <a:pt x="753842" y="206292"/>
                      <a:pt x="1150623" y="0"/>
                      <a:pt x="1642649" y="0"/>
                    </a:cubicBezTo>
                    <a:close/>
                  </a:path>
                </a:pathLst>
              </a:custGeom>
              <a:gradFill flip="none" rotWithShape="true">
                <a:gsLst>
                  <a:gs pos="100000">
                    <a:srgbClr val="029DEB">
                      <a:alpha val="34000"/>
                    </a:srgbClr>
                  </a:gs>
                  <a:gs pos="0">
                    <a:srgbClr val="09D0FF">
                      <a:alpha val="34000"/>
                    </a:srgbClr>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29DEB">
                          <a:alpha val="34000"/>
                        </a:srgbClr>
                      </a:gs>
                      <a:gs pos="0">
                        <a:srgbClr val="09D0FF">
                          <a:alpha val="34000"/>
                        </a:srgbClr>
                      </a:gs>
                    </a:gsLst>
                    <a:lin ang="5400000" scaled="true"/>
                    <a:tileRect/>
                  </a:gradFill>
                  <a:latin typeface="微软雅黑" panose="020B0503020204020204" pitchFamily="34" charset="-122"/>
                  <a:ea typeface="微软雅黑" panose="020B0503020204020204" pitchFamily="34" charset="-122"/>
                </a:endParaRPr>
              </a:p>
            </p:txBody>
          </p:sp>
          <p:sp>
            <p:nvSpPr>
              <p:cNvPr id="25" name="文本框 24"/>
              <p:cNvSpPr txBox="true"/>
              <p:nvPr/>
            </p:nvSpPr>
            <p:spPr>
              <a:xfrm>
                <a:off x="-6343628" y="4662404"/>
                <a:ext cx="2554946" cy="4102778"/>
              </a:xfrm>
              <a:custGeom>
                <a:avLst/>
                <a:gdLst/>
                <a:ahLst/>
                <a:cxnLst/>
                <a:rect l="l" t="t" r="r" b="b"/>
                <a:pathLst>
                  <a:path w="2554946" h="4102778">
                    <a:moveTo>
                      <a:pt x="1642649" y="0"/>
                    </a:moveTo>
                    <a:cubicBezTo>
                      <a:pt x="1924538" y="0"/>
                      <a:pt x="2145779" y="38440"/>
                      <a:pt x="2306371" y="115319"/>
                    </a:cubicBezTo>
                    <a:lnTo>
                      <a:pt x="2306371" y="576593"/>
                    </a:lnTo>
                    <a:cubicBezTo>
                      <a:pt x="2099652" y="470671"/>
                      <a:pt x="1883536" y="417710"/>
                      <a:pt x="1658024" y="417710"/>
                    </a:cubicBezTo>
                    <a:cubicBezTo>
                      <a:pt x="1314631" y="417710"/>
                      <a:pt x="1038721" y="567197"/>
                      <a:pt x="830294" y="866171"/>
                    </a:cubicBezTo>
                    <a:cubicBezTo>
                      <a:pt x="621866" y="1165144"/>
                      <a:pt x="515944" y="1573457"/>
                      <a:pt x="512527" y="2091110"/>
                    </a:cubicBezTo>
                    <a:lnTo>
                      <a:pt x="525340" y="2091110"/>
                    </a:lnTo>
                    <a:cubicBezTo>
                      <a:pt x="572322" y="2000136"/>
                      <a:pt x="626297" y="1920534"/>
                      <a:pt x="687267" y="1852304"/>
                    </a:cubicBezTo>
                    <a:lnTo>
                      <a:pt x="756186" y="1785439"/>
                    </a:lnTo>
                    <a:lnTo>
                      <a:pt x="756186" y="2188579"/>
                    </a:lnTo>
                    <a:lnTo>
                      <a:pt x="753414" y="2191052"/>
                    </a:lnTo>
                    <a:cubicBezTo>
                      <a:pt x="613324" y="2344810"/>
                      <a:pt x="543279" y="2526757"/>
                      <a:pt x="543279" y="2736893"/>
                    </a:cubicBezTo>
                    <a:cubicBezTo>
                      <a:pt x="543279" y="2998282"/>
                      <a:pt x="612897" y="3222086"/>
                      <a:pt x="752133" y="3408304"/>
                    </a:cubicBezTo>
                    <a:cubicBezTo>
                      <a:pt x="891370" y="3594522"/>
                      <a:pt x="1076306" y="3687631"/>
                      <a:pt x="1306944" y="3687631"/>
                    </a:cubicBezTo>
                    <a:cubicBezTo>
                      <a:pt x="1525622" y="3687631"/>
                      <a:pt x="1703298" y="3607335"/>
                      <a:pt x="1839971" y="3446743"/>
                    </a:cubicBezTo>
                    <a:cubicBezTo>
                      <a:pt x="1976645" y="3286152"/>
                      <a:pt x="2044982" y="3079432"/>
                      <a:pt x="2044982" y="2826586"/>
                    </a:cubicBezTo>
                    <a:cubicBezTo>
                      <a:pt x="2044982" y="2553238"/>
                      <a:pt x="1980489" y="2340539"/>
                      <a:pt x="1851503" y="2188490"/>
                    </a:cubicBezTo>
                    <a:cubicBezTo>
                      <a:pt x="1722517" y="2036440"/>
                      <a:pt x="1539289" y="1960415"/>
                      <a:pt x="1301818" y="1960415"/>
                    </a:cubicBezTo>
                    <a:lnTo>
                      <a:pt x="1148184" y="1974160"/>
                    </a:lnTo>
                    <a:lnTo>
                      <a:pt x="1148184" y="1577321"/>
                    </a:lnTo>
                    <a:lnTo>
                      <a:pt x="1275671" y="1553797"/>
                    </a:lnTo>
                    <a:cubicBezTo>
                      <a:pt x="1323641" y="1548111"/>
                      <a:pt x="1373359" y="1545268"/>
                      <a:pt x="1424825" y="1545268"/>
                    </a:cubicBezTo>
                    <a:cubicBezTo>
                      <a:pt x="1768218" y="1545268"/>
                      <a:pt x="2042420" y="1657170"/>
                      <a:pt x="2247430" y="1880974"/>
                    </a:cubicBezTo>
                    <a:cubicBezTo>
                      <a:pt x="2452441" y="2104777"/>
                      <a:pt x="2554946" y="2402043"/>
                      <a:pt x="2554946" y="2772770"/>
                    </a:cubicBezTo>
                    <a:cubicBezTo>
                      <a:pt x="2554946" y="3160583"/>
                      <a:pt x="2436638" y="3479203"/>
                      <a:pt x="2200022" y="3728633"/>
                    </a:cubicBezTo>
                    <a:cubicBezTo>
                      <a:pt x="1963405" y="3978063"/>
                      <a:pt x="1661441" y="4102778"/>
                      <a:pt x="1294130" y="4102778"/>
                    </a:cubicBezTo>
                    <a:cubicBezTo>
                      <a:pt x="890943" y="4102778"/>
                      <a:pt x="574457" y="3945176"/>
                      <a:pt x="344674" y="3629972"/>
                    </a:cubicBezTo>
                    <a:cubicBezTo>
                      <a:pt x="114892" y="3314768"/>
                      <a:pt x="0" y="2867588"/>
                      <a:pt x="0" y="2288432"/>
                    </a:cubicBezTo>
                    <a:cubicBezTo>
                      <a:pt x="0" y="1587979"/>
                      <a:pt x="150768" y="1031461"/>
                      <a:pt x="452305" y="618876"/>
                    </a:cubicBezTo>
                    <a:cubicBezTo>
                      <a:pt x="753842" y="206292"/>
                      <a:pt x="1150623" y="0"/>
                      <a:pt x="1642649" y="0"/>
                    </a:cubicBezTo>
                    <a:close/>
                  </a:path>
                </a:pathLst>
              </a:custGeom>
              <a:gradFill flip="none" rotWithShape="true">
                <a:gsLst>
                  <a:gs pos="100000">
                    <a:srgbClr val="008BF8"/>
                  </a:gs>
                  <a:gs pos="0">
                    <a:srgbClr val="09D0FF"/>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08BF8"/>
                      </a:gs>
                      <a:gs pos="0">
                        <a:srgbClr val="09D0FF"/>
                      </a:gs>
                    </a:gsLst>
                    <a:lin ang="5400000" scaled="true"/>
                    <a:tileRect/>
                  </a:gradFill>
                  <a:latin typeface="微软雅黑" panose="020B0503020204020204" pitchFamily="34" charset="-122"/>
                  <a:ea typeface="微软雅黑" panose="020B0503020204020204" pitchFamily="34" charset="-122"/>
                </a:endParaRPr>
              </a:p>
            </p:txBody>
          </p:sp>
        </p:grpSp>
        <p:sp>
          <p:nvSpPr>
            <p:cNvPr id="26" name="文本框 25"/>
            <p:cNvSpPr txBox="true"/>
            <p:nvPr/>
          </p:nvSpPr>
          <p:spPr>
            <a:xfrm>
              <a:off x="924961" y="2621839"/>
              <a:ext cx="756356" cy="2097646"/>
            </a:xfrm>
            <a:prstGeom prst="rect">
              <a:avLst/>
            </a:prstGeom>
            <a:noFill/>
          </p:spPr>
          <p:txBody>
            <a:bodyPr vert="eaVert" wrap="square" rtlCol="0">
              <a:spAutoFit/>
            </a:bodyPr>
            <a:lstStyle/>
            <a:p>
              <a:pPr algn="dist"/>
              <a:r>
                <a:rPr lang="en-US" altLang="zh-CN" sz="1575" dirty="0">
                  <a:solidFill>
                    <a:schemeClr val="bg1"/>
                  </a:solidFill>
                  <a:latin typeface="汉仪雅酷黑 75W" panose="020B0804020202020204" pitchFamily="34" charset="-122"/>
                  <a:ea typeface="汉仪雅酷黑 75W" panose="020B0804020202020204" pitchFamily="34" charset="-122"/>
                </a:rPr>
                <a:t>PART SIX</a:t>
              </a:r>
              <a:endParaRPr lang="zh-CN" altLang="en-US" sz="1575" dirty="0">
                <a:solidFill>
                  <a:schemeClr val="bg1"/>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750" fill="hold"/>
                                        <p:tgtEl>
                                          <p:spTgt spid="68"/>
                                        </p:tgtEl>
                                        <p:attrNameLst>
                                          <p:attrName>ppt_w</p:attrName>
                                        </p:attrNameLst>
                                      </p:cBhvr>
                                      <p:tavLst>
                                        <p:tav tm="0">
                                          <p:val>
                                            <p:fltVal val="0"/>
                                          </p:val>
                                        </p:tav>
                                        <p:tav tm="100000">
                                          <p:val>
                                            <p:strVal val="#ppt_w"/>
                                          </p:val>
                                        </p:tav>
                                      </p:tavLst>
                                    </p:anim>
                                    <p:anim calcmode="lin" valueType="num">
                                      <p:cBhvr>
                                        <p:cTn id="8" dur="750" fill="hold"/>
                                        <p:tgtEl>
                                          <p:spTgt spid="68"/>
                                        </p:tgtEl>
                                        <p:attrNameLst>
                                          <p:attrName>ppt_h</p:attrName>
                                        </p:attrNameLst>
                                      </p:cBhvr>
                                      <p:tavLst>
                                        <p:tav tm="0">
                                          <p:val>
                                            <p:fltVal val="0"/>
                                          </p:val>
                                        </p:tav>
                                        <p:tav tm="100000">
                                          <p:val>
                                            <p:strVal val="#ppt_h"/>
                                          </p:val>
                                        </p:tav>
                                      </p:tavLst>
                                    </p:anim>
                                    <p:anim calcmode="lin" valueType="num">
                                      <p:cBhvr>
                                        <p:cTn id="9" dur="750" fill="hold"/>
                                        <p:tgtEl>
                                          <p:spTgt spid="68"/>
                                        </p:tgtEl>
                                        <p:attrNameLst>
                                          <p:attrName>style.rotation</p:attrName>
                                        </p:attrNameLst>
                                      </p:cBhvr>
                                      <p:tavLst>
                                        <p:tav tm="0">
                                          <p:val>
                                            <p:fltVal val="90"/>
                                          </p:val>
                                        </p:tav>
                                        <p:tav tm="100000">
                                          <p:val>
                                            <p:fltVal val="0"/>
                                          </p:val>
                                        </p:tav>
                                      </p:tavLst>
                                    </p:anim>
                                    <p:animEffect transition="in" filter="fade">
                                      <p:cBhvr>
                                        <p:cTn id="10" dur="75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750" fill="hold"/>
                                        <p:tgtEl>
                                          <p:spTgt spid="69"/>
                                        </p:tgtEl>
                                        <p:attrNameLst>
                                          <p:attrName>ppt_w</p:attrName>
                                        </p:attrNameLst>
                                      </p:cBhvr>
                                      <p:tavLst>
                                        <p:tav tm="0">
                                          <p:val>
                                            <p:fltVal val="0"/>
                                          </p:val>
                                        </p:tav>
                                        <p:tav tm="100000">
                                          <p:val>
                                            <p:strVal val="#ppt_w"/>
                                          </p:val>
                                        </p:tav>
                                      </p:tavLst>
                                    </p:anim>
                                    <p:anim calcmode="lin" valueType="num">
                                      <p:cBhvr>
                                        <p:cTn id="14" dur="750" fill="hold"/>
                                        <p:tgtEl>
                                          <p:spTgt spid="69"/>
                                        </p:tgtEl>
                                        <p:attrNameLst>
                                          <p:attrName>ppt_h</p:attrName>
                                        </p:attrNameLst>
                                      </p:cBhvr>
                                      <p:tavLst>
                                        <p:tav tm="0">
                                          <p:val>
                                            <p:fltVal val="0"/>
                                          </p:val>
                                        </p:tav>
                                        <p:tav tm="100000">
                                          <p:val>
                                            <p:strVal val="#ppt_h"/>
                                          </p:val>
                                        </p:tav>
                                      </p:tavLst>
                                    </p:anim>
                                    <p:anim calcmode="lin" valueType="num">
                                      <p:cBhvr>
                                        <p:cTn id="15" dur="750" fill="hold"/>
                                        <p:tgtEl>
                                          <p:spTgt spid="69"/>
                                        </p:tgtEl>
                                        <p:attrNameLst>
                                          <p:attrName>style.rotation</p:attrName>
                                        </p:attrNameLst>
                                      </p:cBhvr>
                                      <p:tavLst>
                                        <p:tav tm="0">
                                          <p:val>
                                            <p:fltVal val="90"/>
                                          </p:val>
                                        </p:tav>
                                        <p:tav tm="100000">
                                          <p:val>
                                            <p:fltVal val="0"/>
                                          </p:val>
                                        </p:tav>
                                      </p:tavLst>
                                    </p:anim>
                                    <p:animEffect transition="in" filter="fade">
                                      <p:cBhvr>
                                        <p:cTn id="16" dur="750"/>
                                        <p:tgtEl>
                                          <p:spTgt spid="6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750" fill="hold"/>
                                        <p:tgtEl>
                                          <p:spTgt spid="70"/>
                                        </p:tgtEl>
                                        <p:attrNameLst>
                                          <p:attrName>ppt_x</p:attrName>
                                        </p:attrNameLst>
                                      </p:cBhvr>
                                      <p:tavLst>
                                        <p:tav tm="0">
                                          <p:val>
                                            <p:strVal val="1+#ppt_w/2"/>
                                          </p:val>
                                        </p:tav>
                                        <p:tav tm="100000">
                                          <p:val>
                                            <p:strVal val="#ppt_x"/>
                                          </p:val>
                                        </p:tav>
                                      </p:tavLst>
                                    </p:anim>
                                    <p:anim calcmode="lin" valueType="num">
                                      <p:cBhvr additive="base">
                                        <p:cTn id="20" dur="75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750" fill="hold"/>
                                        <p:tgtEl>
                                          <p:spTgt spid="4"/>
                                        </p:tgtEl>
                                        <p:attrNameLst>
                                          <p:attrName>ppt_x</p:attrName>
                                        </p:attrNameLst>
                                      </p:cBhvr>
                                      <p:tavLst>
                                        <p:tav tm="0">
                                          <p:val>
                                            <p:strVal val="0-#ppt_w/2"/>
                                          </p:val>
                                        </p:tav>
                                        <p:tav tm="100000">
                                          <p:val>
                                            <p:strVal val="#ppt_x"/>
                                          </p:val>
                                        </p:tav>
                                      </p:tavLst>
                                    </p:anim>
                                    <p:anim calcmode="lin" valueType="num">
                                      <p:cBhvr additive="base">
                                        <p:cTn id="25" dur="75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0" presetClass="entr" presetSubtype="0" fill="hold" grpId="0" nodeType="afterEffect">
                                  <p:stCondLst>
                                    <p:cond delay="0"/>
                                  </p:stCondLst>
                                  <p:iterate type="lt">
                                    <p:tmPct val="10000"/>
                                  </p:iterate>
                                  <p:childTnLst>
                                    <p:set>
                                      <p:cBhvr>
                                        <p:cTn id="28" dur="1" fill="hold">
                                          <p:stCondLst>
                                            <p:cond delay="0"/>
                                          </p:stCondLst>
                                        </p:cTn>
                                        <p:tgtEl>
                                          <p:spTgt spid="65"/>
                                        </p:tgtEl>
                                        <p:attrNameLst>
                                          <p:attrName>style.visibility</p:attrName>
                                        </p:attrNameLst>
                                      </p:cBhvr>
                                      <p:to>
                                        <p:strVal val="visible"/>
                                      </p:to>
                                    </p:set>
                                    <p:anim to="" calcmode="lin" valueType="num">
                                      <p:cBhvr>
                                        <p:cTn id="29" dur="750" fill="hold">
                                          <p:stCondLst>
                                            <p:cond delay="0"/>
                                          </p:stCondLst>
                                        </p:cTn>
                                        <p:tgtEl>
                                          <p:spTgt spid="65"/>
                                        </p:tgtEl>
                                        <p:attrNameLst>
                                          <p:attrName>ppt_y</p:attrName>
                                        </p:attrNameLst>
                                      </p:cBhvr>
                                      <p:tavLst>
                                        <p:tav tm="0" fmla="#ppt_y-#ppt_h/6*sin(2*pi*$)*(1-$)*8/9">
                                          <p:val>
                                            <p:fltVal val="0"/>
                                          </p:val>
                                        </p:tav>
                                        <p:tav tm="100000">
                                          <p:val>
                                            <p:fltVal val="1"/>
                                          </p:val>
                                        </p:tav>
                                      </p:tavLst>
                                    </p:anim>
                                    <p:anim to="" calcmode="lin" valueType="num">
                                      <p:cBhvr>
                                        <p:cTn id="30" dur="750" fill="hold">
                                          <p:stCondLst>
                                            <p:cond delay="0"/>
                                          </p:stCondLst>
                                        </p:cTn>
                                        <p:tgtEl>
                                          <p:spTgt spid="65"/>
                                        </p:tgtEl>
                                        <p:attrNameLst>
                                          <p:attrName>ppt_h</p:attrName>
                                        </p:attrNameLst>
                                      </p:cBhvr>
                                      <p:tavLst>
                                        <p:tav tm="0" fmla="#ppt_h-#ppt_h/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bldLvl="0" animBg="true"/>
      <p:bldP spid="69" grpId="0" bldLvl="0" animBg="true"/>
      <p:bldP spid="70" grpId="0" bldLvl="0" animBg="tru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171450" y="1399540"/>
            <a:ext cx="6423660" cy="9469360"/>
            <a:chOff x="1040788" y="2231318"/>
            <a:chExt cx="3016862" cy="1083382"/>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379142" y="2341978"/>
              <a:ext cx="2550073" cy="602049"/>
            </a:xfrm>
            <a:prstGeom prst="rect">
              <a:avLst/>
            </a:prstGeom>
            <a:noFill/>
          </p:spPr>
          <p:txBody>
            <a:bodyPr wrap="square" rtlCol="0">
              <a:spAutoFit/>
            </a:bodyPr>
            <a:lstStyle/>
            <a:p>
              <a:pPr algn="l"/>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（一）收取信息处理费的情况：2021年，市畜牧兽医事业发展中心依申请公开未收费。</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二）落实上级年度政务公开工作要点情况：2021年，市畜牧兽医事业发展中心深入贯彻落实济宁市2021年度政务公开工作要点，严格按照时间节点公开部门政府信息公开指南、主动公开目录及重点任务公开承诺事项进展情况等信息，不断拓展主动公开深度和广度，健全政务公开制度机制，加强门户网站及政务新媒体建设管理，进一步夯实政务公开保障基础。</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
        <p:nvSpPr>
          <p:cNvPr id="43" name="www.LFPPT.com"/>
          <p:cNvSpPr/>
          <p:nvPr/>
        </p:nvSpPr>
        <p:spPr>
          <a:xfrm rot="1376561">
            <a:off x="951673" y="1119098"/>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384175" y="459105"/>
            <a:ext cx="6271260" cy="7195185"/>
            <a:chOff x="1040788" y="2231318"/>
            <a:chExt cx="3016862" cy="1083382"/>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379142" y="2341978"/>
              <a:ext cx="2550073" cy="458652"/>
            </a:xfrm>
            <a:prstGeom prst="rect">
              <a:avLst/>
            </a:prstGeom>
            <a:noFill/>
          </p:spPr>
          <p:txBody>
            <a:bodyPr wrap="square" rtlCol="0">
              <a:spAutoFit/>
            </a:bodyPr>
            <a:lstStyle/>
            <a:p>
              <a:pPr algn="l"/>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三）人大代表建议和政协提案办理结果公开情况：2021年度，市畜牧兽医事业发展中心办理人大代表建议2件，政协提案1件。均在规定的时间内按照程序和要求办理完毕，按规定格式上传市政府督查平台，并书面报送了主管机关、回复了建议代表，且全部按时公开。</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
        <p:nvSpPr>
          <p:cNvPr id="43" name="www.LFPPT.com"/>
          <p:cNvSpPr/>
          <p:nvPr/>
        </p:nvSpPr>
        <p:spPr>
          <a:xfrm rot="1376561">
            <a:off x="936433" y="3943578"/>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pic>
        <p:nvPicPr>
          <p:cNvPr id="28" name="6"/>
          <p:cNvPicPr>
            <a:picLocks noChangeAspect="true"/>
          </p:cNvPicPr>
          <p:nvPr/>
        </p:nvPicPr>
        <p:blipFill>
          <a:blip r:embed="rId1">
            <a:extLst>
              <a:ext uri="{28A0092B-C50C-407E-A947-70E740481C1C}">
                <a14:useLocalDpi xmlns:a14="http://schemas.microsoft.com/office/drawing/2010/main" val="false"/>
              </a:ext>
            </a:extLst>
          </a:blip>
          <a:srcRect/>
          <a:stretch>
            <a:fillRect/>
          </a:stretch>
        </p:blipFill>
        <p:spPr>
          <a:xfrm>
            <a:off x="904875" y="3761740"/>
            <a:ext cx="5978525" cy="59785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anim calcmode="lin" valueType="num">
                                      <p:cBhvr>
                                        <p:cTn id="19" dur="500" fill="hold"/>
                                        <p:tgtEl>
                                          <p:spTgt spid="28"/>
                                        </p:tgtEl>
                                        <p:attrNameLst>
                                          <p:attrName>ppt_x</p:attrName>
                                        </p:attrNameLst>
                                      </p:cBhvr>
                                      <p:tavLst>
                                        <p:tav tm="0">
                                          <p:val>
                                            <p:strVal val="#ppt_x"/>
                                          </p:val>
                                        </p:tav>
                                        <p:tav tm="100000">
                                          <p:val>
                                            <p:strVal val="#ppt_x"/>
                                          </p:val>
                                        </p:tav>
                                      </p:tavLst>
                                    </p:anim>
                                    <p:anim calcmode="lin" valueType="num">
                                      <p:cBhvr>
                                        <p:cTn id="2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546735" y="1255395"/>
            <a:ext cx="5764530" cy="9945370"/>
            <a:chOff x="1040788" y="2231318"/>
            <a:chExt cx="3016862" cy="1083382"/>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250455" y="2398955"/>
              <a:ext cx="2597762" cy="892535"/>
            </a:xfrm>
            <a:prstGeom prst="rect">
              <a:avLst/>
            </a:prstGeom>
            <a:noFill/>
          </p:spPr>
          <p:txBody>
            <a:bodyPr wrap="square" rtlCol="0">
              <a:spAutoFit/>
            </a:bodyPr>
            <a:lstStyle/>
            <a:p>
              <a:pPr algn="l"/>
              <a:r>
                <a:rPr lang="en-US" altLang="zh-CN" sz="2250" dirty="0">
                  <a:solidFill>
                    <a:schemeClr val="bg1"/>
                  </a:solidFill>
                  <a:latin typeface="汉仪雅酷黑 75W" panose="020B0804020202020204" pitchFamily="34" charset="-122"/>
                  <a:ea typeface="汉仪雅酷黑 75W" panose="020B0804020202020204" pitchFamily="34" charset="-122"/>
                </a:rPr>
                <a:t> </a:t>
              </a:r>
              <a:r>
                <a:rPr lang="zh-CN" altLang="en-US" sz="2250"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本报告由市畜牧兽医事业发展中心按照《中华人民共和国政府信息公开条例》（以下简称《条例》）和《中华人民共和国政府信息公开工作年度报告格式》（国办公开办函〔2021〕30号）要求编制。</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sym typeface="+mn-ea"/>
                </a:rPr>
                <a:t>本报告内容包括总体情况、主动公开政府信息情况、收到和处理政府信息公开申请情况、政府信息公开行政复议和行政诉讼情况、存在的主要问题及改进情况、其他需要报告的事项等六部分内容。</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sym typeface="+mn-ea"/>
              </a:endParaRPr>
            </a:p>
            <a:p>
              <a:pPr algn="l"/>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sym typeface="+mn-ea"/>
                </a:rPr>
                <a:t> </a:t>
              </a:r>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sym typeface="+mn-ea"/>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sym typeface="+mn-ea"/>
                </a:rPr>
                <a:t>本报告所列数据的统计期限自2021年1月1日起至2021年12月31日止。本报告电子版可在“中国·济宁”政府门户网站（http://xmsyj.jining.gov.cn/）查阅或下载。如对本报告有疑问，请与市畜牧兽医事业发展中心联系（地址：山东省第23届省运会指挥中心F0303，联系电话：0537-2966776）</a:t>
              </a:r>
              <a:r>
                <a:rPr lang="zh-CN" altLang="en-US" sz="2250" b="1" dirty="0">
                  <a:solidFill>
                    <a:schemeClr val="bg1"/>
                  </a:solidFill>
                  <a:latin typeface="方正楷体_GBK" panose="02000000000000000000" charset="-122"/>
                  <a:ea typeface="方正楷体_GBK" panose="02000000000000000000" charset="-122"/>
                  <a:cs typeface="方正楷体_GBK" panose="02000000000000000000" charset="-122"/>
                  <a:sym typeface="+mn-ea"/>
                </a:rPr>
                <a:t>。</a:t>
              </a:r>
              <a:endParaRPr lang="zh-CN" altLang="en-US" sz="225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endParaRPr lang="zh-CN" altLang="en-US" sz="2250" b="1" dirty="0">
                <a:solidFill>
                  <a:schemeClr val="bg1"/>
                </a:solidFill>
                <a:latin typeface="汉仪雅酷黑 75W" panose="020B0804020202020204" pitchFamily="34" charset="-122"/>
                <a:ea typeface="汉仪雅酷黑 75W" panose="020B0804020202020204" pitchFamily="34" charset="-122"/>
              </a:endParaRPr>
            </a:p>
          </p:txBody>
        </p:sp>
      </p:grpSp>
      <p:sp>
        <p:nvSpPr>
          <p:cNvPr id="43" name="www.LFPPT.com"/>
          <p:cNvSpPr/>
          <p:nvPr/>
        </p:nvSpPr>
        <p:spPr>
          <a:xfrm rot="1376561">
            <a:off x="1376488" y="1359763"/>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728960" y="10370713"/>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pic>
        <p:nvPicPr>
          <p:cNvPr id="16" name="1"/>
          <p:cNvPicPr>
            <a:picLocks noChangeAspect="true"/>
          </p:cNvPicPr>
          <p:nvPr/>
        </p:nvPicPr>
        <p:blipFill>
          <a:blip r:embed="rId1">
            <a:extLst>
              <a:ext uri="{28A0092B-C50C-407E-A947-70E740481C1C}">
                <a14:useLocalDpi xmlns:a14="http://schemas.microsoft.com/office/drawing/2010/main" val="false"/>
              </a:ext>
            </a:extLst>
          </a:blip>
          <a:srcRect/>
          <a:stretch>
            <a:fillRect/>
          </a:stretch>
        </p:blipFill>
        <p:spPr>
          <a:xfrm>
            <a:off x="4364315" y="10331693"/>
            <a:ext cx="2095619" cy="2139196"/>
          </a:xfrm>
          <a:prstGeom prst="rect">
            <a:avLst/>
          </a:prstGeom>
        </p:spPr>
      </p:pic>
      <p:pic>
        <p:nvPicPr>
          <p:cNvPr id="18" name="4"/>
          <p:cNvPicPr>
            <a:picLocks noChangeAspect="true"/>
          </p:cNvPicPr>
          <p:nvPr/>
        </p:nvPicPr>
        <p:blipFill>
          <a:blip r:embed="rId2">
            <a:extLst>
              <a:ext uri="{28A0092B-C50C-407E-A947-70E740481C1C}">
                <a14:useLocalDpi xmlns:a14="http://schemas.microsoft.com/office/drawing/2010/main" val="false"/>
              </a:ext>
            </a:extLst>
          </a:blip>
          <a:srcRect/>
          <a:stretch>
            <a:fillRect/>
          </a:stretch>
        </p:blipFill>
        <p:spPr>
          <a:xfrm>
            <a:off x="546695" y="1255479"/>
            <a:ext cx="1645563" cy="16973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anim calcmode="lin" valueType="num">
                                      <p:cBhvr>
                                        <p:cTn id="17" dur="750" fill="hold"/>
                                        <p:tgtEl>
                                          <p:spTgt spid="20"/>
                                        </p:tgtEl>
                                        <p:attrNameLst>
                                          <p:attrName>ppt_x</p:attrName>
                                        </p:attrNameLst>
                                      </p:cBhvr>
                                      <p:tavLst>
                                        <p:tav tm="0">
                                          <p:val>
                                            <p:strVal val="#ppt_x"/>
                                          </p:val>
                                        </p:tav>
                                        <p:tav tm="100000">
                                          <p:val>
                                            <p:strVal val="#ppt_x"/>
                                          </p:val>
                                        </p:tav>
                                      </p:tavLst>
                                    </p:anim>
                                    <p:anim calcmode="lin" valueType="num">
                                      <p:cBhvr>
                                        <p:cTn id="18" dur="75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
          <p:cNvPicPr>
            <a:picLocks noChangeAspect="true"/>
          </p:cNvPicPr>
          <p:nvPr/>
        </p:nvPicPr>
        <p:blipFill rotWithShape="true">
          <a:blip r:embed="rId1">
            <a:extLst>
              <a:ext uri="{28A0092B-C50C-407E-A947-70E740481C1C}">
                <a14:useLocalDpi xmlns:a14="http://schemas.microsoft.com/office/drawing/2010/main" val="false"/>
              </a:ext>
            </a:extLst>
          </a:blip>
          <a:srcRect l="24333" t="31900" r="46773" b="47772"/>
          <a:stretch>
            <a:fillRect/>
          </a:stretch>
        </p:blipFill>
        <p:spPr>
          <a:xfrm>
            <a:off x="1" y="4167788"/>
            <a:ext cx="6858000" cy="3857625"/>
          </a:xfrm>
          <a:prstGeom prst="rect">
            <a:avLst/>
          </a:prstGeom>
        </p:spPr>
      </p:pic>
      <p:grpSp>
        <p:nvGrpSpPr>
          <p:cNvPr id="64" name="2"/>
          <p:cNvGrpSpPr/>
          <p:nvPr/>
        </p:nvGrpSpPr>
        <p:grpSpPr>
          <a:xfrm>
            <a:off x="681765" y="5143336"/>
            <a:ext cx="1301452" cy="2089603"/>
            <a:chOff x="1378005" y="1445340"/>
            <a:chExt cx="2597762" cy="4170949"/>
          </a:xfrm>
        </p:grpSpPr>
        <p:grpSp>
          <p:nvGrpSpPr>
            <p:cNvPr id="62" name="组合 61"/>
            <p:cNvGrpSpPr/>
            <p:nvPr/>
          </p:nvGrpSpPr>
          <p:grpSpPr>
            <a:xfrm>
              <a:off x="1487184" y="1445340"/>
              <a:ext cx="2465384" cy="4170949"/>
              <a:chOff x="1546177" y="1534720"/>
              <a:chExt cx="2449397" cy="4081570"/>
            </a:xfrm>
          </p:grpSpPr>
          <p:sp>
            <p:nvSpPr>
              <p:cNvPr id="61" name="文本框 60"/>
              <p:cNvSpPr txBox="true"/>
              <p:nvPr/>
            </p:nvSpPr>
            <p:spPr>
              <a:xfrm>
                <a:off x="1696891" y="1562203"/>
                <a:ext cx="2298683" cy="4054087"/>
              </a:xfrm>
              <a:custGeom>
                <a:avLst/>
                <a:gdLst/>
                <a:ahLst/>
                <a:cxnLst/>
                <a:rect l="l" t="t" r="r" b="b"/>
                <a:pathLst>
                  <a:path w="2298683" h="4054087">
                    <a:moveTo>
                      <a:pt x="1412012" y="1163443"/>
                    </a:moveTo>
                    <a:lnTo>
                      <a:pt x="1412012" y="3621002"/>
                    </a:lnTo>
                    <a:lnTo>
                      <a:pt x="2298683" y="3621002"/>
                    </a:lnTo>
                    <a:lnTo>
                      <a:pt x="2298683" y="4054087"/>
                    </a:lnTo>
                    <a:lnTo>
                      <a:pt x="23064" y="4054087"/>
                    </a:lnTo>
                    <a:lnTo>
                      <a:pt x="23064" y="3621002"/>
                    </a:lnTo>
                    <a:lnTo>
                      <a:pt x="912298" y="3621002"/>
                    </a:lnTo>
                    <a:lnTo>
                      <a:pt x="912298" y="1514362"/>
                    </a:lnTo>
                    <a:close/>
                    <a:moveTo>
                      <a:pt x="1412012" y="0"/>
                    </a:moveTo>
                    <a:lnTo>
                      <a:pt x="1412012" y="478621"/>
                    </a:lnTo>
                    <a:lnTo>
                      <a:pt x="912298" y="829540"/>
                    </a:lnTo>
                    <a:lnTo>
                      <a:pt x="912298" y="607344"/>
                    </a:lnTo>
                    <a:lnTo>
                      <a:pt x="0" y="871295"/>
                    </a:lnTo>
                    <a:lnTo>
                      <a:pt x="0" y="410021"/>
                    </a:lnTo>
                    <a:close/>
                  </a:path>
                </a:pathLst>
              </a:custGeom>
              <a:gradFill flip="none" rotWithShape="true">
                <a:gsLst>
                  <a:gs pos="100000">
                    <a:srgbClr val="029DEB">
                      <a:alpha val="34000"/>
                    </a:srgbClr>
                  </a:gs>
                  <a:gs pos="0">
                    <a:srgbClr val="09D0FF">
                      <a:alpha val="34000"/>
                    </a:srgbClr>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29DEB">
                          <a:alpha val="34000"/>
                        </a:srgbClr>
                      </a:gs>
                      <a:gs pos="0">
                        <a:srgbClr val="09D0FF">
                          <a:alpha val="34000"/>
                        </a:srgbClr>
                      </a:gs>
                    </a:gsLst>
                    <a:lin ang="5400000" scaled="true"/>
                    <a:tileRect/>
                  </a:gradFill>
                  <a:latin typeface="微软雅黑" panose="020B0503020204020204" pitchFamily="34" charset="-122"/>
                  <a:ea typeface="微软雅黑" panose="020B0503020204020204" pitchFamily="34" charset="-122"/>
                </a:endParaRPr>
              </a:p>
            </p:txBody>
          </p:sp>
          <p:sp>
            <p:nvSpPr>
              <p:cNvPr id="58" name="文本框 57"/>
              <p:cNvSpPr txBox="true"/>
              <p:nvPr/>
            </p:nvSpPr>
            <p:spPr>
              <a:xfrm>
                <a:off x="1546177" y="1534720"/>
                <a:ext cx="2298683" cy="4054087"/>
              </a:xfrm>
              <a:custGeom>
                <a:avLst/>
                <a:gdLst/>
                <a:ahLst/>
                <a:cxnLst/>
                <a:rect l="l" t="t" r="r" b="b"/>
                <a:pathLst>
                  <a:path w="2298683" h="4054087">
                    <a:moveTo>
                      <a:pt x="1412012" y="1357860"/>
                    </a:moveTo>
                    <a:lnTo>
                      <a:pt x="1412012" y="3621002"/>
                    </a:lnTo>
                    <a:lnTo>
                      <a:pt x="2298683" y="3621002"/>
                    </a:lnTo>
                    <a:lnTo>
                      <a:pt x="2298683" y="4054087"/>
                    </a:lnTo>
                    <a:lnTo>
                      <a:pt x="23064" y="4054087"/>
                    </a:lnTo>
                    <a:lnTo>
                      <a:pt x="23064" y="3621002"/>
                    </a:lnTo>
                    <a:lnTo>
                      <a:pt x="912298" y="3621002"/>
                    </a:lnTo>
                    <a:lnTo>
                      <a:pt x="912298" y="1708779"/>
                    </a:lnTo>
                    <a:close/>
                    <a:moveTo>
                      <a:pt x="1412012" y="0"/>
                    </a:moveTo>
                    <a:lnTo>
                      <a:pt x="1412012" y="673037"/>
                    </a:lnTo>
                    <a:lnTo>
                      <a:pt x="912298" y="1023956"/>
                    </a:lnTo>
                    <a:lnTo>
                      <a:pt x="912298" y="607344"/>
                    </a:lnTo>
                    <a:lnTo>
                      <a:pt x="0" y="871295"/>
                    </a:lnTo>
                    <a:lnTo>
                      <a:pt x="0" y="410021"/>
                    </a:lnTo>
                    <a:close/>
                  </a:path>
                </a:pathLst>
              </a:custGeom>
              <a:gradFill flip="none" rotWithShape="true">
                <a:gsLst>
                  <a:gs pos="100000">
                    <a:srgbClr val="008BF8"/>
                  </a:gs>
                  <a:gs pos="0">
                    <a:srgbClr val="09D0FF"/>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08BF8"/>
                      </a:gs>
                      <a:gs pos="0">
                        <a:srgbClr val="09D0FF"/>
                      </a:gs>
                    </a:gsLst>
                    <a:lin ang="5400000" scaled="true"/>
                    <a:tileRect/>
                  </a:gradFill>
                  <a:latin typeface="微软雅黑" panose="020B0503020204020204" pitchFamily="34" charset="-122"/>
                  <a:ea typeface="微软雅黑" panose="020B0503020204020204" pitchFamily="34" charset="-122"/>
                </a:endParaRPr>
              </a:p>
            </p:txBody>
          </p:sp>
        </p:grpSp>
        <p:sp>
          <p:nvSpPr>
            <p:cNvPr id="63" name="文本框 62"/>
            <p:cNvSpPr txBox="true"/>
            <p:nvPr/>
          </p:nvSpPr>
          <p:spPr>
            <a:xfrm rot="19484956">
              <a:off x="1378005" y="2361855"/>
              <a:ext cx="2597762" cy="666700"/>
            </a:xfrm>
            <a:prstGeom prst="rect">
              <a:avLst/>
            </a:prstGeom>
            <a:noFill/>
          </p:spPr>
          <p:txBody>
            <a:bodyPr wrap="square" rtlCol="0">
              <a:spAutoFit/>
            </a:bodyPr>
            <a:lstStyle/>
            <a:p>
              <a:pPr algn="dist"/>
              <a:r>
                <a:rPr lang="en-US" altLang="zh-CN" sz="1575" dirty="0">
                  <a:solidFill>
                    <a:schemeClr val="bg1"/>
                  </a:solidFill>
                  <a:latin typeface="汉仪雅酷黑 75W" panose="020B0804020202020204" pitchFamily="34" charset="-122"/>
                  <a:ea typeface="汉仪雅酷黑 75W" panose="020B0804020202020204" pitchFamily="34" charset="-122"/>
                </a:rPr>
                <a:t>PART ONE</a:t>
              </a:r>
              <a:endParaRPr lang="zh-CN" altLang="en-US" sz="1575" dirty="0">
                <a:solidFill>
                  <a:schemeClr val="bg1"/>
                </a:solidFill>
                <a:latin typeface="汉仪雅酷黑 75W" panose="020B0804020202020204" pitchFamily="34" charset="-122"/>
                <a:ea typeface="汉仪雅酷黑 75W" panose="020B0804020202020204" pitchFamily="34" charset="-122"/>
              </a:endParaRPr>
            </a:p>
          </p:txBody>
        </p:sp>
      </p:grpSp>
      <p:sp>
        <p:nvSpPr>
          <p:cNvPr id="65" name="3"/>
          <p:cNvSpPr txBox="true"/>
          <p:nvPr>
            <p:custDataLst>
              <p:tags r:id="rId2"/>
            </p:custDataLst>
          </p:nvPr>
        </p:nvSpPr>
        <p:spPr>
          <a:xfrm>
            <a:off x="1895594" y="5648687"/>
            <a:ext cx="4133731" cy="662940"/>
          </a:xfrm>
          <a:prstGeom prst="rect">
            <a:avLst/>
          </a:prstGeom>
          <a:noFill/>
        </p:spPr>
        <p:txBody>
          <a:bodyPr wrap="square" rtlCol="0">
            <a:spAutoFit/>
          </a:bodyPr>
          <a:lstStyle/>
          <a:p>
            <a:pPr algn="ctr"/>
            <a:r>
              <a:rPr lang="zh-CN" altLang="en-US" sz="3715" dirty="0">
                <a:solidFill>
                  <a:schemeClr val="bg1"/>
                </a:solidFill>
                <a:latin typeface="汉仪雅酷黑 75W" panose="020B0804020202020204" pitchFamily="34" charset="-122"/>
                <a:ea typeface="汉仪雅酷黑 75W" panose="020B0804020202020204" pitchFamily="34" charset="-122"/>
              </a:rPr>
              <a:t>总体情况</a:t>
            </a:r>
            <a:endParaRPr lang="zh-CN" altLang="en-US" sz="3715" dirty="0">
              <a:solidFill>
                <a:schemeClr val="bg1"/>
              </a:solidFill>
              <a:latin typeface="汉仪雅酷黑 75W" panose="020B0804020202020204" pitchFamily="34" charset="-122"/>
              <a:ea typeface="汉仪雅酷黑 75W" panose="020B0804020202020204" pitchFamily="34" charset="-122"/>
            </a:endParaRPr>
          </a:p>
        </p:txBody>
      </p:sp>
      <p:sp>
        <p:nvSpPr>
          <p:cNvPr id="68" name="6"/>
          <p:cNvSpPr/>
          <p:nvPr/>
        </p:nvSpPr>
        <p:spPr>
          <a:xfrm rot="1376561">
            <a:off x="1961847" y="3936867"/>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69" name="7"/>
          <p:cNvSpPr/>
          <p:nvPr/>
        </p:nvSpPr>
        <p:spPr>
          <a:xfrm rot="4584506">
            <a:off x="4165925" y="7426570"/>
            <a:ext cx="1258327" cy="125832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70" name="8"/>
          <p:cNvSpPr/>
          <p:nvPr/>
        </p:nvSpPr>
        <p:spPr>
          <a:xfrm rot="4584506">
            <a:off x="5386017" y="4642147"/>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750" fill="hold"/>
                                        <p:tgtEl>
                                          <p:spTgt spid="68"/>
                                        </p:tgtEl>
                                        <p:attrNameLst>
                                          <p:attrName>ppt_w</p:attrName>
                                        </p:attrNameLst>
                                      </p:cBhvr>
                                      <p:tavLst>
                                        <p:tav tm="0">
                                          <p:val>
                                            <p:fltVal val="0"/>
                                          </p:val>
                                        </p:tav>
                                        <p:tav tm="100000">
                                          <p:val>
                                            <p:strVal val="#ppt_w"/>
                                          </p:val>
                                        </p:tav>
                                      </p:tavLst>
                                    </p:anim>
                                    <p:anim calcmode="lin" valueType="num">
                                      <p:cBhvr>
                                        <p:cTn id="8" dur="750" fill="hold"/>
                                        <p:tgtEl>
                                          <p:spTgt spid="68"/>
                                        </p:tgtEl>
                                        <p:attrNameLst>
                                          <p:attrName>ppt_h</p:attrName>
                                        </p:attrNameLst>
                                      </p:cBhvr>
                                      <p:tavLst>
                                        <p:tav tm="0">
                                          <p:val>
                                            <p:fltVal val="0"/>
                                          </p:val>
                                        </p:tav>
                                        <p:tav tm="100000">
                                          <p:val>
                                            <p:strVal val="#ppt_h"/>
                                          </p:val>
                                        </p:tav>
                                      </p:tavLst>
                                    </p:anim>
                                    <p:anim calcmode="lin" valueType="num">
                                      <p:cBhvr>
                                        <p:cTn id="9" dur="750" fill="hold"/>
                                        <p:tgtEl>
                                          <p:spTgt spid="68"/>
                                        </p:tgtEl>
                                        <p:attrNameLst>
                                          <p:attrName>style.rotation</p:attrName>
                                        </p:attrNameLst>
                                      </p:cBhvr>
                                      <p:tavLst>
                                        <p:tav tm="0">
                                          <p:val>
                                            <p:fltVal val="90"/>
                                          </p:val>
                                        </p:tav>
                                        <p:tav tm="100000">
                                          <p:val>
                                            <p:fltVal val="0"/>
                                          </p:val>
                                        </p:tav>
                                      </p:tavLst>
                                    </p:anim>
                                    <p:animEffect transition="in" filter="fade">
                                      <p:cBhvr>
                                        <p:cTn id="10" dur="75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750" fill="hold"/>
                                        <p:tgtEl>
                                          <p:spTgt spid="69"/>
                                        </p:tgtEl>
                                        <p:attrNameLst>
                                          <p:attrName>ppt_w</p:attrName>
                                        </p:attrNameLst>
                                      </p:cBhvr>
                                      <p:tavLst>
                                        <p:tav tm="0">
                                          <p:val>
                                            <p:fltVal val="0"/>
                                          </p:val>
                                        </p:tav>
                                        <p:tav tm="100000">
                                          <p:val>
                                            <p:strVal val="#ppt_w"/>
                                          </p:val>
                                        </p:tav>
                                      </p:tavLst>
                                    </p:anim>
                                    <p:anim calcmode="lin" valueType="num">
                                      <p:cBhvr>
                                        <p:cTn id="14" dur="750" fill="hold"/>
                                        <p:tgtEl>
                                          <p:spTgt spid="69"/>
                                        </p:tgtEl>
                                        <p:attrNameLst>
                                          <p:attrName>ppt_h</p:attrName>
                                        </p:attrNameLst>
                                      </p:cBhvr>
                                      <p:tavLst>
                                        <p:tav tm="0">
                                          <p:val>
                                            <p:fltVal val="0"/>
                                          </p:val>
                                        </p:tav>
                                        <p:tav tm="100000">
                                          <p:val>
                                            <p:strVal val="#ppt_h"/>
                                          </p:val>
                                        </p:tav>
                                      </p:tavLst>
                                    </p:anim>
                                    <p:anim calcmode="lin" valueType="num">
                                      <p:cBhvr>
                                        <p:cTn id="15" dur="750" fill="hold"/>
                                        <p:tgtEl>
                                          <p:spTgt spid="69"/>
                                        </p:tgtEl>
                                        <p:attrNameLst>
                                          <p:attrName>style.rotation</p:attrName>
                                        </p:attrNameLst>
                                      </p:cBhvr>
                                      <p:tavLst>
                                        <p:tav tm="0">
                                          <p:val>
                                            <p:fltVal val="90"/>
                                          </p:val>
                                        </p:tav>
                                        <p:tav tm="100000">
                                          <p:val>
                                            <p:fltVal val="0"/>
                                          </p:val>
                                        </p:tav>
                                      </p:tavLst>
                                    </p:anim>
                                    <p:animEffect transition="in" filter="fade">
                                      <p:cBhvr>
                                        <p:cTn id="16" dur="750"/>
                                        <p:tgtEl>
                                          <p:spTgt spid="6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750" fill="hold"/>
                                        <p:tgtEl>
                                          <p:spTgt spid="70"/>
                                        </p:tgtEl>
                                        <p:attrNameLst>
                                          <p:attrName>ppt_x</p:attrName>
                                        </p:attrNameLst>
                                      </p:cBhvr>
                                      <p:tavLst>
                                        <p:tav tm="0">
                                          <p:val>
                                            <p:strVal val="1+#ppt_w/2"/>
                                          </p:val>
                                        </p:tav>
                                        <p:tav tm="100000">
                                          <p:val>
                                            <p:strVal val="#ppt_x"/>
                                          </p:val>
                                        </p:tav>
                                      </p:tavLst>
                                    </p:anim>
                                    <p:anim calcmode="lin" valueType="num">
                                      <p:cBhvr additive="base">
                                        <p:cTn id="20" dur="75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750" fill="hold"/>
                                        <p:tgtEl>
                                          <p:spTgt spid="64"/>
                                        </p:tgtEl>
                                        <p:attrNameLst>
                                          <p:attrName>ppt_x</p:attrName>
                                        </p:attrNameLst>
                                      </p:cBhvr>
                                      <p:tavLst>
                                        <p:tav tm="0">
                                          <p:val>
                                            <p:strVal val="0-#ppt_w/2"/>
                                          </p:val>
                                        </p:tav>
                                        <p:tav tm="100000">
                                          <p:val>
                                            <p:strVal val="#ppt_x"/>
                                          </p:val>
                                        </p:tav>
                                      </p:tavLst>
                                    </p:anim>
                                    <p:anim calcmode="lin" valueType="num">
                                      <p:cBhvr additive="base">
                                        <p:cTn id="25" dur="750" fill="hold"/>
                                        <p:tgtEl>
                                          <p:spTgt spid="6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0" presetClass="entr" presetSubtype="0" fill="hold" grpId="0" nodeType="afterEffect">
                                  <p:stCondLst>
                                    <p:cond delay="0"/>
                                  </p:stCondLst>
                                  <p:iterate type="lt">
                                    <p:tmPct val="10000"/>
                                  </p:iterate>
                                  <p:childTnLst>
                                    <p:set>
                                      <p:cBhvr>
                                        <p:cTn id="28" dur="1" fill="hold">
                                          <p:stCondLst>
                                            <p:cond delay="0"/>
                                          </p:stCondLst>
                                        </p:cTn>
                                        <p:tgtEl>
                                          <p:spTgt spid="65"/>
                                        </p:tgtEl>
                                        <p:attrNameLst>
                                          <p:attrName>style.visibility</p:attrName>
                                        </p:attrNameLst>
                                      </p:cBhvr>
                                      <p:to>
                                        <p:strVal val="visible"/>
                                      </p:to>
                                    </p:set>
                                    <p:anim to="" calcmode="lin" valueType="num">
                                      <p:cBhvr>
                                        <p:cTn id="29" dur="750" fill="hold">
                                          <p:stCondLst>
                                            <p:cond delay="0"/>
                                          </p:stCondLst>
                                        </p:cTn>
                                        <p:tgtEl>
                                          <p:spTgt spid="65"/>
                                        </p:tgtEl>
                                        <p:attrNameLst>
                                          <p:attrName>ppt_y</p:attrName>
                                        </p:attrNameLst>
                                      </p:cBhvr>
                                      <p:tavLst>
                                        <p:tav tm="0" fmla="#ppt_y-#ppt_h/6*sin(2*pi*$)*(1-$)*8/9">
                                          <p:val>
                                            <p:fltVal val="0"/>
                                          </p:val>
                                        </p:tav>
                                        <p:tav tm="100000">
                                          <p:val>
                                            <p:fltVal val="1"/>
                                          </p:val>
                                        </p:tav>
                                      </p:tavLst>
                                    </p:anim>
                                    <p:anim to="" calcmode="lin" valueType="num">
                                      <p:cBhvr>
                                        <p:cTn id="30" dur="750" fill="hold">
                                          <p:stCondLst>
                                            <p:cond delay="0"/>
                                          </p:stCondLst>
                                        </p:cTn>
                                        <p:tgtEl>
                                          <p:spTgt spid="65"/>
                                        </p:tgtEl>
                                        <p:attrNameLst>
                                          <p:attrName>ppt_h</p:attrName>
                                        </p:attrNameLst>
                                      </p:cBhvr>
                                      <p:tavLst>
                                        <p:tav tm="0" fmla="#ppt_h-#ppt_h/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bldLvl="0" animBg="true"/>
      <p:bldP spid="69" grpId="0" bldLvl="0" animBg="true"/>
      <p:bldP spid="70" grpId="0" bldLvl="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721797" y="970999"/>
            <a:ext cx="5554266" cy="4049848"/>
            <a:chOff x="1040788" y="2231318"/>
            <a:chExt cx="3016862" cy="1392544"/>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212238" y="2341957"/>
              <a:ext cx="2597762" cy="1281905"/>
            </a:xfrm>
            <a:prstGeom prst="rect">
              <a:avLst/>
            </a:prstGeom>
            <a:noFill/>
          </p:spPr>
          <p:txBody>
            <a:bodyPr wrap="square" rtlCol="0">
              <a:spAutoFit/>
            </a:bodyPr>
            <a:lstStyle/>
            <a:p>
              <a:pPr algn="l"/>
              <a:endParaRPr lang="en-US" altLang="zh-CN" sz="1015"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endParaRPr lang="en-US" altLang="zh-CN" sz="1015"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en-US" altLang="zh-CN" sz="1015"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2021年，济宁市畜牧兽医事业发展中心认真按照《中华人民共和国政府信息公开条例》和国家及省、市政府信息公开工作部署要求，紧紧围绕基层群众和服务对象关心关注的热点、难点问题，坚持规范流程、问计于民、服务于民，深化政府信息公开，全力助推畜牧业高质量发展。</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
        <p:nvSpPr>
          <p:cNvPr id="43" name="www.LFPPT.com"/>
          <p:cNvSpPr/>
          <p:nvPr/>
        </p:nvSpPr>
        <p:spPr>
          <a:xfrm rot="1376561">
            <a:off x="936433" y="3943578"/>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288270" y="4632218"/>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2" name="文本框 1"/>
          <p:cNvSpPr txBox="true"/>
          <p:nvPr/>
        </p:nvSpPr>
        <p:spPr>
          <a:xfrm>
            <a:off x="965835" y="5241290"/>
            <a:ext cx="4926330" cy="2676525"/>
          </a:xfrm>
          <a:prstGeom prst="rect">
            <a:avLst/>
          </a:prstGeom>
          <a:noFill/>
        </p:spPr>
        <p:txBody>
          <a:bodyPr wrap="square" rtlCol="0">
            <a:spAutoFit/>
          </a:bodyPr>
          <a:p>
            <a:pPr algn="l"/>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（一）主动公开情况</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buClrTx/>
              <a:buSzTx/>
              <a:buNone/>
            </a:pP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      2021年度，市畜牧兽医事业发展中心通过市政府网站政府信息公开平台发布各类公开信息181条，通过中心门户网站发布各类公开信息251条，通过“济宁畜牧”微信公众号发布各类公开信息90条。</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aphicFrame>
        <p:nvGraphicFramePr>
          <p:cNvPr id="3" name="对象 2"/>
          <p:cNvGraphicFramePr>
            <a:graphicFrameLocks noChangeAspect="true"/>
          </p:cNvGraphicFramePr>
          <p:nvPr/>
        </p:nvGraphicFramePr>
        <p:xfrm>
          <a:off x="1076960" y="7917815"/>
          <a:ext cx="4703445" cy="3276600"/>
        </p:xfrm>
        <a:graphic>
          <a:graphicData uri="http://schemas.openxmlformats.org/presentationml/2006/ole">
            <mc:AlternateContent xmlns:mc="http://schemas.openxmlformats.org/markup-compatibility/2006">
              <mc:Choice xmlns:v="urn:schemas-microsoft-com:vml" Requires="v">
                <p:oleObj spid="_x0000_s3076" name="" r:id="rId1" imgW="4457700" imgH="3105150" progId="Excel.Chart.8">
                  <p:embed/>
                </p:oleObj>
              </mc:Choice>
              <mc:Fallback>
                <p:oleObj name="" r:id="rId1" imgW="4457700" imgH="3105150" progId="Excel.Chart.8">
                  <p:embed/>
                  <p:pic>
                    <p:nvPicPr>
                      <p:cNvPr id="0" name="图片 3075"/>
                      <p:cNvPicPr/>
                      <p:nvPr/>
                    </p:nvPicPr>
                    <p:blipFill>
                      <a:blip r:embed="rId2"/>
                      <a:stretch>
                        <a:fillRect/>
                      </a:stretch>
                    </p:blipFill>
                    <p:spPr>
                      <a:xfrm>
                        <a:off x="1076960" y="7917815"/>
                        <a:ext cx="4703445" cy="327660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anim calcmode="lin" valueType="num">
                                      <p:cBhvr>
                                        <p:cTn id="17" dur="750" fill="hold"/>
                                        <p:tgtEl>
                                          <p:spTgt spid="20"/>
                                        </p:tgtEl>
                                        <p:attrNameLst>
                                          <p:attrName>ppt_x</p:attrName>
                                        </p:attrNameLst>
                                      </p:cBhvr>
                                      <p:tavLst>
                                        <p:tav tm="0">
                                          <p:val>
                                            <p:strVal val="#ppt_x"/>
                                          </p:val>
                                        </p:tav>
                                        <p:tav tm="100000">
                                          <p:val>
                                            <p:strVal val="#ppt_x"/>
                                          </p:val>
                                        </p:tav>
                                      </p:tavLst>
                                    </p:anim>
                                    <p:anim calcmode="lin" valueType="num">
                                      <p:cBhvr>
                                        <p:cTn id="18"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474980" y="1570990"/>
            <a:ext cx="5857240" cy="9011285"/>
            <a:chOff x="1040788" y="2231318"/>
            <a:chExt cx="3016862" cy="1083382"/>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212238" y="2341957"/>
              <a:ext cx="2597762" cy="499435"/>
            </a:xfrm>
            <a:prstGeom prst="rect">
              <a:avLst/>
            </a:prstGeom>
            <a:noFill/>
          </p:spPr>
          <p:txBody>
            <a:bodyPr wrap="square" rtlCol="0">
              <a:spAutoFit/>
            </a:bodyPr>
            <a:lstStyle/>
            <a:p>
              <a:pPr algn="l"/>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（二）依申请公开情况</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2021年，市畜牧兽医事业发展中心未收到政府信息公开申请。</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（三）政府信息管理情况</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加强信息动态更新维护及信息常态监测检查。严格政府信息公开审核发布机制，加强对已发布信息的日常监督检查，发现问题及时整改。2021年，市畜牧兽医事业发展中心新出台规范性文件0件，废止0件，现行有效</a:t>
              </a:r>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0</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件。</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
        <p:nvSpPr>
          <p:cNvPr id="43" name="www.LFPPT.com"/>
          <p:cNvSpPr/>
          <p:nvPr/>
        </p:nvSpPr>
        <p:spPr>
          <a:xfrm rot="1376561">
            <a:off x="912303" y="10442803"/>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288270" y="4632218"/>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pic>
        <p:nvPicPr>
          <p:cNvPr id="21" name="2"/>
          <p:cNvPicPr>
            <a:picLocks noChangeAspect="true"/>
          </p:cNvPicPr>
          <p:nvPr/>
        </p:nvPicPr>
        <p:blipFill>
          <a:blip r:embed="rId1">
            <a:extLst>
              <a:ext uri="{28A0092B-C50C-407E-A947-70E740481C1C}">
                <a14:useLocalDpi xmlns:a14="http://schemas.microsoft.com/office/drawing/2010/main" val="false"/>
              </a:ext>
            </a:extLst>
          </a:blip>
          <a:srcRect/>
          <a:stretch>
            <a:fillRect/>
          </a:stretch>
        </p:blipFill>
        <p:spPr>
          <a:xfrm flipH="true">
            <a:off x="2689225" y="6736715"/>
            <a:ext cx="3845560" cy="38455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anim calcmode="lin" valueType="num">
                                      <p:cBhvr>
                                        <p:cTn id="17" dur="750" fill="hold"/>
                                        <p:tgtEl>
                                          <p:spTgt spid="20"/>
                                        </p:tgtEl>
                                        <p:attrNameLst>
                                          <p:attrName>ppt_x</p:attrName>
                                        </p:attrNameLst>
                                      </p:cBhvr>
                                      <p:tavLst>
                                        <p:tav tm="0">
                                          <p:val>
                                            <p:strVal val="#ppt_x"/>
                                          </p:val>
                                        </p:tav>
                                        <p:tav tm="100000">
                                          <p:val>
                                            <p:strVal val="#ppt_x"/>
                                          </p:val>
                                        </p:tav>
                                      </p:tavLst>
                                    </p:anim>
                                    <p:anim calcmode="lin" valueType="num">
                                      <p:cBhvr>
                                        <p:cTn id="18" dur="75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756087" y="1442169"/>
            <a:ext cx="5554266" cy="4106364"/>
            <a:chOff x="1040788" y="2231318"/>
            <a:chExt cx="3016862" cy="1411977"/>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212238" y="2341957"/>
              <a:ext cx="2597762" cy="1301338"/>
            </a:xfrm>
            <a:prstGeom prst="rect">
              <a:avLst/>
            </a:prstGeom>
            <a:noFill/>
          </p:spPr>
          <p:txBody>
            <a:bodyPr wrap="square" rtlCol="0">
              <a:spAutoFit/>
            </a:bodyPr>
            <a:lstStyle/>
            <a:p>
              <a:pPr algn="l"/>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（四）政府信息公开平台建设情况</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定期对部门网站“政务公开专栏”进行调整，不断优化栏目设置，使网站更加直观便捷，方便社会公众获取信息。切实做好政务新媒体的平台建设、内容发布、推广传播等日常运维工作,及时更新发布信息，严格审核把关，增加原创内容占比，规范微信公众号的运行秩序。</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
        <p:nvSpPr>
          <p:cNvPr id="43" name="www.LFPPT.com"/>
          <p:cNvSpPr/>
          <p:nvPr/>
        </p:nvSpPr>
        <p:spPr>
          <a:xfrm rot="1376561">
            <a:off x="756728" y="663803"/>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288270" y="4632218"/>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pic>
        <p:nvPicPr>
          <p:cNvPr id="2" name="图片 -2147482622"/>
          <p:cNvPicPr>
            <a:picLocks noChangeAspect="true"/>
          </p:cNvPicPr>
          <p:nvPr/>
        </p:nvPicPr>
        <p:blipFill>
          <a:blip r:embed="rId1"/>
          <a:stretch>
            <a:fillRect/>
          </a:stretch>
        </p:blipFill>
        <p:spPr>
          <a:xfrm>
            <a:off x="911860" y="5452745"/>
            <a:ext cx="5243830" cy="3052445"/>
          </a:xfrm>
          <a:prstGeom prst="rect">
            <a:avLst/>
          </a:prstGeom>
          <a:noFill/>
          <a:ln w="9525">
            <a:noFill/>
          </a:ln>
        </p:spPr>
      </p:pic>
      <p:pic>
        <p:nvPicPr>
          <p:cNvPr id="3" name="图片 -2147482616"/>
          <p:cNvPicPr>
            <a:picLocks noChangeAspect="true"/>
          </p:cNvPicPr>
          <p:nvPr/>
        </p:nvPicPr>
        <p:blipFill>
          <a:blip r:embed="rId2"/>
          <a:stretch>
            <a:fillRect/>
          </a:stretch>
        </p:blipFill>
        <p:spPr>
          <a:xfrm>
            <a:off x="911920" y="8671307"/>
            <a:ext cx="2202061" cy="3412927"/>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anim calcmode="lin" valueType="num">
                                      <p:cBhvr>
                                        <p:cTn id="17" dur="750" fill="hold"/>
                                        <p:tgtEl>
                                          <p:spTgt spid="20"/>
                                        </p:tgtEl>
                                        <p:attrNameLst>
                                          <p:attrName>ppt_x</p:attrName>
                                        </p:attrNameLst>
                                      </p:cBhvr>
                                      <p:tavLst>
                                        <p:tav tm="0">
                                          <p:val>
                                            <p:strVal val="#ppt_x"/>
                                          </p:val>
                                        </p:tav>
                                        <p:tav tm="100000">
                                          <p:val>
                                            <p:strVal val="#ppt_x"/>
                                          </p:val>
                                        </p:tav>
                                      </p:tavLst>
                                    </p:anim>
                                    <p:anim calcmode="lin" valueType="num">
                                      <p:cBhvr>
                                        <p:cTn id="18"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
          <p:cNvGrpSpPr/>
          <p:nvPr/>
        </p:nvGrpSpPr>
        <p:grpSpPr>
          <a:xfrm>
            <a:off x="429260" y="1115060"/>
            <a:ext cx="6180455" cy="6512560"/>
            <a:chOff x="1040788" y="2231318"/>
            <a:chExt cx="3016862" cy="1083382"/>
          </a:xfrm>
        </p:grpSpPr>
        <p:sp>
          <p:nvSpPr>
            <p:cNvPr id="12" name="矩形 11"/>
            <p:cNvSpPr/>
            <p:nvPr/>
          </p:nvSpPr>
          <p:spPr>
            <a:xfrm>
              <a:off x="1040788" y="2231318"/>
              <a:ext cx="3016862" cy="1083382"/>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19" name="文本框 18"/>
            <p:cNvSpPr txBox="true"/>
            <p:nvPr/>
          </p:nvSpPr>
          <p:spPr>
            <a:xfrm>
              <a:off x="1379142" y="2341978"/>
              <a:ext cx="2550073" cy="752431"/>
            </a:xfrm>
            <a:prstGeom prst="rect">
              <a:avLst/>
            </a:prstGeom>
            <a:noFill/>
          </p:spPr>
          <p:txBody>
            <a:bodyPr wrap="square" rtlCol="0">
              <a:spAutoFit/>
            </a:bodyPr>
            <a:lstStyle/>
            <a:p>
              <a:pPr algn="l"/>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（五）监督保障情况</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a:p>
              <a:pPr algn="l"/>
              <a:r>
                <a:rPr lang="en-US" altLang="zh-CN" sz="2400" b="1" dirty="0">
                  <a:solidFill>
                    <a:schemeClr val="bg1"/>
                  </a:solidFill>
                  <a:latin typeface="方正楷体_GBK" panose="02000000000000000000" charset="-122"/>
                  <a:ea typeface="方正楷体_GBK" panose="02000000000000000000" charset="-122"/>
                  <a:cs typeface="方正楷体_GBK" panose="02000000000000000000" charset="-122"/>
                </a:rPr>
                <a:t>        </a:t>
              </a:r>
              <a:r>
                <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rPr>
                <a:t>一是加强监督指导。将政府信息公开工作纳入年度重点工作，不断细化考核标准，严格责任落实。不定期组织开展政府信息公开内容专项检查，听取政府信息公开相关工作汇报，确保政府信息公开合规高效。二是抓好业务培训。针对政府信息公开工作面临的新要求和新问题，组织开展政府信息公开工作专题培训会议，不断提升政府信息公开工作人员的工作能力和水平。</a:t>
              </a:r>
              <a:endParaRPr lang="zh-CN" altLang="en-US" sz="2400" b="1" dirty="0">
                <a:solidFill>
                  <a:schemeClr val="bg1"/>
                </a:solidFill>
                <a:latin typeface="方正楷体_GBK" panose="02000000000000000000" charset="-122"/>
                <a:ea typeface="方正楷体_GBK" panose="02000000000000000000" charset="-122"/>
                <a:cs typeface="方正楷体_GBK" panose="02000000000000000000" charset="-122"/>
              </a:endParaRPr>
            </a:p>
          </p:txBody>
        </p:sp>
      </p:grpSp>
      <p:sp>
        <p:nvSpPr>
          <p:cNvPr id="43" name="www.LFPPT.com"/>
          <p:cNvSpPr/>
          <p:nvPr/>
        </p:nvSpPr>
        <p:spPr>
          <a:xfrm rot="1376561">
            <a:off x="906588" y="800963"/>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304700" y="4456482"/>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pic>
        <p:nvPicPr>
          <p:cNvPr id="2" name="图片 1"/>
          <p:cNvPicPr>
            <a:picLocks noChangeAspect="true"/>
          </p:cNvPicPr>
          <p:nvPr/>
        </p:nvPicPr>
        <p:blipFill>
          <a:blip r:embed="rId1"/>
          <a:stretch>
            <a:fillRect/>
          </a:stretch>
        </p:blipFill>
        <p:spPr>
          <a:xfrm>
            <a:off x="61595" y="6786880"/>
            <a:ext cx="3654425" cy="36544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anim calcmode="lin" valueType="num">
                                      <p:cBhvr>
                                        <p:cTn id="17" dur="750" fill="hold"/>
                                        <p:tgtEl>
                                          <p:spTgt spid="20"/>
                                        </p:tgtEl>
                                        <p:attrNameLst>
                                          <p:attrName>ppt_x</p:attrName>
                                        </p:attrNameLst>
                                      </p:cBhvr>
                                      <p:tavLst>
                                        <p:tav tm="0">
                                          <p:val>
                                            <p:strVal val="#ppt_x"/>
                                          </p:val>
                                        </p:tav>
                                        <p:tav tm="100000">
                                          <p:val>
                                            <p:strVal val="#ppt_x"/>
                                          </p:val>
                                        </p:tav>
                                      </p:tavLst>
                                    </p:anim>
                                    <p:anim calcmode="lin" valueType="num">
                                      <p:cBhvr>
                                        <p:cTn id="18"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2"/>
          <p:cNvSpPr txBox="true"/>
          <p:nvPr>
            <p:custDataLst>
              <p:tags r:id="rId1"/>
            </p:custDataLst>
          </p:nvPr>
        </p:nvSpPr>
        <p:spPr>
          <a:xfrm>
            <a:off x="1908533" y="5632294"/>
            <a:ext cx="4106381" cy="1235075"/>
          </a:xfrm>
          <a:prstGeom prst="rect">
            <a:avLst/>
          </a:prstGeom>
          <a:noFill/>
        </p:spPr>
        <p:txBody>
          <a:bodyPr wrap="square" rtlCol="0">
            <a:spAutoFit/>
          </a:bodyPr>
          <a:lstStyle/>
          <a:p>
            <a:pPr algn="l"/>
            <a:r>
              <a:rPr lang="zh-CN" altLang="en-US" sz="3715" dirty="0">
                <a:solidFill>
                  <a:schemeClr val="bg1"/>
                </a:solidFill>
                <a:latin typeface="汉仪雅酷黑 75W" panose="020B0804020202020204" pitchFamily="34" charset="-122"/>
                <a:ea typeface="汉仪雅酷黑 75W" panose="020B0804020202020204" pitchFamily="34" charset="-122"/>
              </a:rPr>
              <a:t>主动公开政府信息情况</a:t>
            </a:r>
            <a:endParaRPr lang="zh-CN" altLang="en-US" sz="3715" dirty="0">
              <a:solidFill>
                <a:schemeClr val="bg1"/>
              </a:solidFill>
              <a:latin typeface="汉仪雅酷黑 75W" panose="020B0804020202020204" pitchFamily="34" charset="-122"/>
              <a:ea typeface="汉仪雅酷黑 75W" panose="020B0804020202020204" pitchFamily="34" charset="-122"/>
            </a:endParaRPr>
          </a:p>
        </p:txBody>
      </p:sp>
      <p:sp>
        <p:nvSpPr>
          <p:cNvPr id="68" name="5"/>
          <p:cNvSpPr/>
          <p:nvPr/>
        </p:nvSpPr>
        <p:spPr>
          <a:xfrm rot="1376561">
            <a:off x="1961847" y="3936867"/>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69" name="6"/>
          <p:cNvSpPr/>
          <p:nvPr/>
        </p:nvSpPr>
        <p:spPr>
          <a:xfrm rot="4584506">
            <a:off x="4165925" y="7426570"/>
            <a:ext cx="1258327" cy="125832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70" name="7"/>
          <p:cNvSpPr/>
          <p:nvPr/>
        </p:nvSpPr>
        <p:spPr>
          <a:xfrm rot="4584506">
            <a:off x="5386017" y="4642147"/>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grpSp>
        <p:nvGrpSpPr>
          <p:cNvPr id="14" name="8"/>
          <p:cNvGrpSpPr/>
          <p:nvPr/>
        </p:nvGrpSpPr>
        <p:grpSpPr>
          <a:xfrm>
            <a:off x="542293" y="5157406"/>
            <a:ext cx="1356652" cy="1919914"/>
            <a:chOff x="726526" y="1423145"/>
            <a:chExt cx="2895280" cy="4097356"/>
          </a:xfrm>
        </p:grpSpPr>
        <p:grpSp>
          <p:nvGrpSpPr>
            <p:cNvPr id="15" name="组合 14"/>
            <p:cNvGrpSpPr/>
            <p:nvPr/>
          </p:nvGrpSpPr>
          <p:grpSpPr>
            <a:xfrm>
              <a:off x="1024044" y="1423145"/>
              <a:ext cx="2597762" cy="4097356"/>
              <a:chOff x="-5509203" y="3391158"/>
              <a:chExt cx="2593354" cy="4090403"/>
            </a:xfrm>
          </p:grpSpPr>
          <p:sp>
            <p:nvSpPr>
              <p:cNvPr id="17" name="文本框 16"/>
              <p:cNvSpPr txBox="true"/>
              <p:nvPr/>
            </p:nvSpPr>
            <p:spPr>
              <a:xfrm>
                <a:off x="-5365728" y="3445412"/>
                <a:ext cx="2449879" cy="4036149"/>
              </a:xfrm>
              <a:custGeom>
                <a:avLst/>
                <a:gdLst/>
                <a:ahLst/>
                <a:cxnLst/>
                <a:rect l="l" t="t" r="r" b="b"/>
                <a:pathLst>
                  <a:path w="2449879" h="4036149">
                    <a:moveTo>
                      <a:pt x="287034" y="3314106"/>
                    </a:moveTo>
                    <a:lnTo>
                      <a:pt x="866592" y="3314106"/>
                    </a:lnTo>
                    <a:lnTo>
                      <a:pt x="594532" y="3580000"/>
                    </a:lnTo>
                    <a:lnTo>
                      <a:pt x="594532" y="3590251"/>
                    </a:lnTo>
                    <a:lnTo>
                      <a:pt x="2414002" y="3590251"/>
                    </a:lnTo>
                    <a:lnTo>
                      <a:pt x="2414002" y="4036149"/>
                    </a:lnTo>
                    <a:lnTo>
                      <a:pt x="0" y="4036149"/>
                    </a:lnTo>
                    <a:lnTo>
                      <a:pt x="0" y="3600502"/>
                    </a:lnTo>
                    <a:close/>
                    <a:moveTo>
                      <a:pt x="1294131" y="0"/>
                    </a:moveTo>
                    <a:cubicBezTo>
                      <a:pt x="1651191" y="0"/>
                      <a:pt x="1933081" y="96526"/>
                      <a:pt x="2139800" y="289578"/>
                    </a:cubicBezTo>
                    <a:cubicBezTo>
                      <a:pt x="2346519" y="482630"/>
                      <a:pt x="2449879" y="742310"/>
                      <a:pt x="2449879" y="1068619"/>
                    </a:cubicBezTo>
                    <a:cubicBezTo>
                      <a:pt x="2449879" y="1314632"/>
                      <a:pt x="2383677" y="1555946"/>
                      <a:pt x="2251275" y="1792563"/>
                    </a:cubicBezTo>
                    <a:cubicBezTo>
                      <a:pt x="2118872" y="2029179"/>
                      <a:pt x="1868161" y="2330289"/>
                      <a:pt x="1499142" y="2695891"/>
                    </a:cubicBezTo>
                    <a:lnTo>
                      <a:pt x="1440025" y="2753668"/>
                    </a:lnTo>
                    <a:lnTo>
                      <a:pt x="848720" y="2753668"/>
                    </a:lnTo>
                    <a:lnTo>
                      <a:pt x="1153186" y="2449878"/>
                    </a:lnTo>
                    <a:cubicBezTo>
                      <a:pt x="1470953" y="2132112"/>
                      <a:pt x="1683651" y="1880547"/>
                      <a:pt x="1791282" y="1695183"/>
                    </a:cubicBezTo>
                    <a:cubicBezTo>
                      <a:pt x="1898912" y="1509819"/>
                      <a:pt x="1952728" y="1318048"/>
                      <a:pt x="1952728" y="1119871"/>
                    </a:cubicBezTo>
                    <a:cubicBezTo>
                      <a:pt x="1952728" y="894360"/>
                      <a:pt x="1889516" y="721382"/>
                      <a:pt x="1763093" y="600938"/>
                    </a:cubicBezTo>
                    <a:cubicBezTo>
                      <a:pt x="1636670" y="480494"/>
                      <a:pt x="1453868" y="420272"/>
                      <a:pt x="1214689" y="420272"/>
                    </a:cubicBezTo>
                    <a:cubicBezTo>
                      <a:pt x="861046" y="420272"/>
                      <a:pt x="523632" y="570613"/>
                      <a:pt x="202449" y="871296"/>
                    </a:cubicBezTo>
                    <a:lnTo>
                      <a:pt x="202449" y="361332"/>
                    </a:lnTo>
                    <a:cubicBezTo>
                      <a:pt x="515090" y="120444"/>
                      <a:pt x="878984" y="0"/>
                      <a:pt x="1294131" y="0"/>
                    </a:cubicBezTo>
                    <a:close/>
                  </a:path>
                </a:pathLst>
              </a:custGeom>
              <a:gradFill flip="none" rotWithShape="true">
                <a:gsLst>
                  <a:gs pos="100000">
                    <a:srgbClr val="029DEB">
                      <a:alpha val="34000"/>
                    </a:srgbClr>
                  </a:gs>
                  <a:gs pos="0">
                    <a:srgbClr val="09D0FF">
                      <a:alpha val="34000"/>
                    </a:srgbClr>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29DEB">
                          <a:alpha val="34000"/>
                        </a:srgbClr>
                      </a:gs>
                      <a:gs pos="0">
                        <a:srgbClr val="09D0FF">
                          <a:alpha val="34000"/>
                        </a:srgbClr>
                      </a:gs>
                    </a:gsLst>
                    <a:lin ang="5400000" scaled="true"/>
                    <a:tileRect/>
                  </a:gradFill>
                  <a:latin typeface="微软雅黑" panose="020B0503020204020204" pitchFamily="34" charset="-122"/>
                  <a:ea typeface="微软雅黑" panose="020B0503020204020204" pitchFamily="34" charset="-122"/>
                </a:endParaRPr>
              </a:p>
            </p:txBody>
          </p:sp>
          <p:sp>
            <p:nvSpPr>
              <p:cNvPr id="18" name="文本框 17"/>
              <p:cNvSpPr txBox="true"/>
              <p:nvPr/>
            </p:nvSpPr>
            <p:spPr>
              <a:xfrm>
                <a:off x="-5509203" y="3391158"/>
                <a:ext cx="2449879" cy="4036149"/>
              </a:xfrm>
              <a:custGeom>
                <a:avLst/>
                <a:gdLst/>
                <a:ahLst/>
                <a:cxnLst/>
                <a:rect l="l" t="t" r="r" b="b"/>
                <a:pathLst>
                  <a:path w="2449879" h="4036149">
                    <a:moveTo>
                      <a:pt x="324462" y="3276761"/>
                    </a:moveTo>
                    <a:lnTo>
                      <a:pt x="904803" y="3276761"/>
                    </a:lnTo>
                    <a:lnTo>
                      <a:pt x="594532" y="3580000"/>
                    </a:lnTo>
                    <a:lnTo>
                      <a:pt x="594532" y="3590251"/>
                    </a:lnTo>
                    <a:lnTo>
                      <a:pt x="2414002" y="3590251"/>
                    </a:lnTo>
                    <a:lnTo>
                      <a:pt x="2414002" y="4036149"/>
                    </a:lnTo>
                    <a:lnTo>
                      <a:pt x="0" y="4036149"/>
                    </a:lnTo>
                    <a:lnTo>
                      <a:pt x="0" y="3600502"/>
                    </a:lnTo>
                    <a:close/>
                    <a:moveTo>
                      <a:pt x="1294131" y="0"/>
                    </a:moveTo>
                    <a:cubicBezTo>
                      <a:pt x="1651191" y="0"/>
                      <a:pt x="1933081" y="96526"/>
                      <a:pt x="2139800" y="289578"/>
                    </a:cubicBezTo>
                    <a:cubicBezTo>
                      <a:pt x="2346519" y="482630"/>
                      <a:pt x="2449879" y="742310"/>
                      <a:pt x="2449879" y="1068619"/>
                    </a:cubicBezTo>
                    <a:cubicBezTo>
                      <a:pt x="2449879" y="1314632"/>
                      <a:pt x="2383677" y="1555946"/>
                      <a:pt x="2251275" y="1792563"/>
                    </a:cubicBezTo>
                    <a:cubicBezTo>
                      <a:pt x="2118872" y="2029179"/>
                      <a:pt x="1868161" y="2330289"/>
                      <a:pt x="1499142" y="2695891"/>
                    </a:cubicBezTo>
                    <a:lnTo>
                      <a:pt x="1478236" y="2716323"/>
                    </a:lnTo>
                    <a:lnTo>
                      <a:pt x="886148" y="2716323"/>
                    </a:lnTo>
                    <a:lnTo>
                      <a:pt x="1153186" y="2449878"/>
                    </a:lnTo>
                    <a:cubicBezTo>
                      <a:pt x="1470953" y="2132112"/>
                      <a:pt x="1683651" y="1880547"/>
                      <a:pt x="1791282" y="1695183"/>
                    </a:cubicBezTo>
                    <a:cubicBezTo>
                      <a:pt x="1898912" y="1509819"/>
                      <a:pt x="1952728" y="1318048"/>
                      <a:pt x="1952728" y="1119871"/>
                    </a:cubicBezTo>
                    <a:cubicBezTo>
                      <a:pt x="1952728" y="894360"/>
                      <a:pt x="1889516" y="721382"/>
                      <a:pt x="1763093" y="600938"/>
                    </a:cubicBezTo>
                    <a:cubicBezTo>
                      <a:pt x="1636670" y="480494"/>
                      <a:pt x="1453868" y="420272"/>
                      <a:pt x="1214689" y="420272"/>
                    </a:cubicBezTo>
                    <a:cubicBezTo>
                      <a:pt x="861046" y="420272"/>
                      <a:pt x="523632" y="570613"/>
                      <a:pt x="202449" y="871296"/>
                    </a:cubicBezTo>
                    <a:lnTo>
                      <a:pt x="202449" y="361332"/>
                    </a:lnTo>
                    <a:cubicBezTo>
                      <a:pt x="515090" y="120444"/>
                      <a:pt x="878984" y="0"/>
                      <a:pt x="1294131" y="0"/>
                    </a:cubicBezTo>
                    <a:close/>
                  </a:path>
                </a:pathLst>
              </a:custGeom>
              <a:gradFill flip="none" rotWithShape="true">
                <a:gsLst>
                  <a:gs pos="100000">
                    <a:srgbClr val="008BF8"/>
                  </a:gs>
                  <a:gs pos="0">
                    <a:srgbClr val="09D0FF"/>
                  </a:gs>
                </a:gsLst>
                <a:lin ang="5400000" scaled="true"/>
                <a:tileRect/>
              </a:gradFill>
              <a:ln>
                <a:noFill/>
              </a:ln>
              <a:effectLst/>
            </p:spPr>
            <p:txBody>
              <a:bodyPr rot="0" spcFirstLastPara="0" vertOverflow="overflow" horzOverflow="overflow" vert="horz" wrap="square" lIns="51435" tIns="25717" rIns="51435" bIns="25717" numCol="1" spcCol="0" rtlCol="0" fromWordArt="false" anchor="t" anchorCtr="false" forceAA="false" compatLnSpc="true">
                <a:noAutofit/>
              </a:bodyPr>
              <a:lstStyle/>
              <a:p>
                <a:endParaRPr lang="zh-CN" altLang="en-US" sz="23230" dirty="0">
                  <a:gradFill flip="none" rotWithShape="true">
                    <a:gsLst>
                      <a:gs pos="100000">
                        <a:srgbClr val="008BF8"/>
                      </a:gs>
                      <a:gs pos="0">
                        <a:srgbClr val="09D0FF"/>
                      </a:gs>
                    </a:gsLst>
                    <a:lin ang="5400000" scaled="true"/>
                    <a:tileRect/>
                  </a:gradFill>
                  <a:latin typeface="微软雅黑" panose="020B0503020204020204" pitchFamily="34" charset="-122"/>
                  <a:ea typeface="微软雅黑" panose="020B0503020204020204" pitchFamily="34" charset="-122"/>
                </a:endParaRPr>
              </a:p>
            </p:txBody>
          </p:sp>
        </p:grpSp>
        <p:sp>
          <p:nvSpPr>
            <p:cNvPr id="16" name="文本框 15"/>
            <p:cNvSpPr txBox="true"/>
            <p:nvPr/>
          </p:nvSpPr>
          <p:spPr>
            <a:xfrm>
              <a:off x="726526" y="4166726"/>
              <a:ext cx="2597762" cy="1231855"/>
            </a:xfrm>
            <a:prstGeom prst="rect">
              <a:avLst/>
            </a:prstGeom>
            <a:noFill/>
          </p:spPr>
          <p:txBody>
            <a:bodyPr wrap="square" rtlCol="0">
              <a:spAutoFit/>
            </a:bodyPr>
            <a:lstStyle/>
            <a:p>
              <a:pPr algn="dist"/>
              <a:r>
                <a:rPr lang="en-US" altLang="zh-CN" sz="1575" dirty="0">
                  <a:solidFill>
                    <a:schemeClr val="bg1"/>
                  </a:solidFill>
                  <a:latin typeface="汉仪雅酷黑 75W" panose="020B0804020202020204" pitchFamily="34" charset="-122"/>
                  <a:ea typeface="汉仪雅酷黑 75W" panose="020B0804020202020204" pitchFamily="34" charset="-122"/>
                </a:rPr>
                <a:t>PART TWO</a:t>
              </a:r>
              <a:endParaRPr lang="zh-CN" altLang="en-US" sz="1575" dirty="0">
                <a:solidFill>
                  <a:schemeClr val="bg1"/>
                </a:solidFill>
                <a:latin typeface="汉仪雅酷黑 75W" panose="020B0804020202020204" pitchFamily="34" charset="-122"/>
                <a:ea typeface="汉仪雅酷黑 75W" panose="020B0804020202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750" fill="hold"/>
                                        <p:tgtEl>
                                          <p:spTgt spid="68"/>
                                        </p:tgtEl>
                                        <p:attrNameLst>
                                          <p:attrName>ppt_w</p:attrName>
                                        </p:attrNameLst>
                                      </p:cBhvr>
                                      <p:tavLst>
                                        <p:tav tm="0">
                                          <p:val>
                                            <p:fltVal val="0"/>
                                          </p:val>
                                        </p:tav>
                                        <p:tav tm="100000">
                                          <p:val>
                                            <p:strVal val="#ppt_w"/>
                                          </p:val>
                                        </p:tav>
                                      </p:tavLst>
                                    </p:anim>
                                    <p:anim calcmode="lin" valueType="num">
                                      <p:cBhvr>
                                        <p:cTn id="8" dur="750" fill="hold"/>
                                        <p:tgtEl>
                                          <p:spTgt spid="68"/>
                                        </p:tgtEl>
                                        <p:attrNameLst>
                                          <p:attrName>ppt_h</p:attrName>
                                        </p:attrNameLst>
                                      </p:cBhvr>
                                      <p:tavLst>
                                        <p:tav tm="0">
                                          <p:val>
                                            <p:fltVal val="0"/>
                                          </p:val>
                                        </p:tav>
                                        <p:tav tm="100000">
                                          <p:val>
                                            <p:strVal val="#ppt_h"/>
                                          </p:val>
                                        </p:tav>
                                      </p:tavLst>
                                    </p:anim>
                                    <p:anim calcmode="lin" valueType="num">
                                      <p:cBhvr>
                                        <p:cTn id="9" dur="750" fill="hold"/>
                                        <p:tgtEl>
                                          <p:spTgt spid="68"/>
                                        </p:tgtEl>
                                        <p:attrNameLst>
                                          <p:attrName>style.rotation</p:attrName>
                                        </p:attrNameLst>
                                      </p:cBhvr>
                                      <p:tavLst>
                                        <p:tav tm="0">
                                          <p:val>
                                            <p:fltVal val="90"/>
                                          </p:val>
                                        </p:tav>
                                        <p:tav tm="100000">
                                          <p:val>
                                            <p:fltVal val="0"/>
                                          </p:val>
                                        </p:tav>
                                      </p:tavLst>
                                    </p:anim>
                                    <p:animEffect transition="in" filter="fade">
                                      <p:cBhvr>
                                        <p:cTn id="10" dur="75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750" fill="hold"/>
                                        <p:tgtEl>
                                          <p:spTgt spid="69"/>
                                        </p:tgtEl>
                                        <p:attrNameLst>
                                          <p:attrName>ppt_w</p:attrName>
                                        </p:attrNameLst>
                                      </p:cBhvr>
                                      <p:tavLst>
                                        <p:tav tm="0">
                                          <p:val>
                                            <p:fltVal val="0"/>
                                          </p:val>
                                        </p:tav>
                                        <p:tav tm="100000">
                                          <p:val>
                                            <p:strVal val="#ppt_w"/>
                                          </p:val>
                                        </p:tav>
                                      </p:tavLst>
                                    </p:anim>
                                    <p:anim calcmode="lin" valueType="num">
                                      <p:cBhvr>
                                        <p:cTn id="14" dur="750" fill="hold"/>
                                        <p:tgtEl>
                                          <p:spTgt spid="69"/>
                                        </p:tgtEl>
                                        <p:attrNameLst>
                                          <p:attrName>ppt_h</p:attrName>
                                        </p:attrNameLst>
                                      </p:cBhvr>
                                      <p:tavLst>
                                        <p:tav tm="0">
                                          <p:val>
                                            <p:fltVal val="0"/>
                                          </p:val>
                                        </p:tav>
                                        <p:tav tm="100000">
                                          <p:val>
                                            <p:strVal val="#ppt_h"/>
                                          </p:val>
                                        </p:tav>
                                      </p:tavLst>
                                    </p:anim>
                                    <p:anim calcmode="lin" valueType="num">
                                      <p:cBhvr>
                                        <p:cTn id="15" dur="750" fill="hold"/>
                                        <p:tgtEl>
                                          <p:spTgt spid="69"/>
                                        </p:tgtEl>
                                        <p:attrNameLst>
                                          <p:attrName>style.rotation</p:attrName>
                                        </p:attrNameLst>
                                      </p:cBhvr>
                                      <p:tavLst>
                                        <p:tav tm="0">
                                          <p:val>
                                            <p:fltVal val="90"/>
                                          </p:val>
                                        </p:tav>
                                        <p:tav tm="100000">
                                          <p:val>
                                            <p:fltVal val="0"/>
                                          </p:val>
                                        </p:tav>
                                      </p:tavLst>
                                    </p:anim>
                                    <p:animEffect transition="in" filter="fade">
                                      <p:cBhvr>
                                        <p:cTn id="16" dur="750"/>
                                        <p:tgtEl>
                                          <p:spTgt spid="6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750" fill="hold"/>
                                        <p:tgtEl>
                                          <p:spTgt spid="70"/>
                                        </p:tgtEl>
                                        <p:attrNameLst>
                                          <p:attrName>ppt_x</p:attrName>
                                        </p:attrNameLst>
                                      </p:cBhvr>
                                      <p:tavLst>
                                        <p:tav tm="0">
                                          <p:val>
                                            <p:strVal val="1+#ppt_w/2"/>
                                          </p:val>
                                        </p:tav>
                                        <p:tav tm="100000">
                                          <p:val>
                                            <p:strVal val="#ppt_x"/>
                                          </p:val>
                                        </p:tav>
                                      </p:tavLst>
                                    </p:anim>
                                    <p:anim calcmode="lin" valueType="num">
                                      <p:cBhvr additive="base">
                                        <p:cTn id="20" dur="750" fill="hold"/>
                                        <p:tgtEl>
                                          <p:spTgt spid="7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0" presetClass="entr" presetSubtype="0" fill="hold" grpId="0" nodeType="afterEffect">
                                  <p:stCondLst>
                                    <p:cond delay="0"/>
                                  </p:stCondLst>
                                  <p:iterate type="lt">
                                    <p:tmPct val="10000"/>
                                  </p:iterate>
                                  <p:childTnLst>
                                    <p:set>
                                      <p:cBhvr>
                                        <p:cTn id="23" dur="1" fill="hold">
                                          <p:stCondLst>
                                            <p:cond delay="0"/>
                                          </p:stCondLst>
                                        </p:cTn>
                                        <p:tgtEl>
                                          <p:spTgt spid="65"/>
                                        </p:tgtEl>
                                        <p:attrNameLst>
                                          <p:attrName>style.visibility</p:attrName>
                                        </p:attrNameLst>
                                      </p:cBhvr>
                                      <p:to>
                                        <p:strVal val="visible"/>
                                      </p:to>
                                    </p:set>
                                    <p:anim to="" calcmode="lin" valueType="num">
                                      <p:cBhvr>
                                        <p:cTn id="24" dur="750" fill="hold">
                                          <p:stCondLst>
                                            <p:cond delay="0"/>
                                          </p:stCondLst>
                                        </p:cTn>
                                        <p:tgtEl>
                                          <p:spTgt spid="65"/>
                                        </p:tgtEl>
                                        <p:attrNameLst>
                                          <p:attrName>ppt_y</p:attrName>
                                        </p:attrNameLst>
                                      </p:cBhvr>
                                      <p:tavLst>
                                        <p:tav tm="0" fmla="#ppt_y-#ppt_h/6*sin(2*pi*$)*(1-$)*8/9">
                                          <p:val>
                                            <p:fltVal val="0"/>
                                          </p:val>
                                        </p:tav>
                                        <p:tav tm="100000">
                                          <p:val>
                                            <p:fltVal val="1"/>
                                          </p:val>
                                        </p:tav>
                                      </p:tavLst>
                                    </p:anim>
                                    <p:anim to="" calcmode="lin" valueType="num">
                                      <p:cBhvr>
                                        <p:cTn id="25" dur="750" fill="hold">
                                          <p:stCondLst>
                                            <p:cond delay="0"/>
                                          </p:stCondLst>
                                        </p:cTn>
                                        <p:tgtEl>
                                          <p:spTgt spid="65"/>
                                        </p:tgtEl>
                                        <p:attrNameLst>
                                          <p:attrName>ppt_h</p:attrName>
                                        </p:attrNameLst>
                                      </p:cBhvr>
                                      <p:tavLst>
                                        <p:tav tm="0" fmla="#ppt_h-#ppt_h/4*sin(2*pi*$)*(1-$)">
                                          <p:val>
                                            <p:fltVal val="0"/>
                                          </p:val>
                                        </p:tav>
                                        <p:tav tm="100000">
                                          <p:val>
                                            <p:fltVal val="1"/>
                                          </p:val>
                                        </p:tav>
                                      </p:tavLst>
                                    </p:anim>
                                  </p:childTnLst>
                                </p:cTn>
                              </p:par>
                            </p:childTnLst>
                          </p:cTn>
                        </p:par>
                        <p:par>
                          <p:cTn id="26" fill="hold">
                            <p:stCondLst>
                              <p:cond delay="2175"/>
                            </p:stCondLst>
                            <p:childTnLst>
                              <p:par>
                                <p:cTn id="27" presetID="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50" fill="hold"/>
                                        <p:tgtEl>
                                          <p:spTgt spid="14"/>
                                        </p:tgtEl>
                                        <p:attrNameLst>
                                          <p:attrName>ppt_x</p:attrName>
                                        </p:attrNameLst>
                                      </p:cBhvr>
                                      <p:tavLst>
                                        <p:tav tm="0">
                                          <p:val>
                                            <p:strVal val="0-#ppt_w/2"/>
                                          </p:val>
                                        </p:tav>
                                        <p:tav tm="100000">
                                          <p:val>
                                            <p:strVal val="#ppt_x"/>
                                          </p:val>
                                        </p:tav>
                                      </p:tavLst>
                                    </p:anim>
                                    <p:anim calcmode="lin" valueType="num">
                                      <p:cBhvr additive="base">
                                        <p:cTn id="30"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bldLvl="0" animBg="true"/>
      <p:bldP spid="69" grpId="0" bldLvl="0" animBg="true"/>
      <p:bldP spid="70" grpId="0" bldLvl="0" animBg="tru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74345" y="1578610"/>
            <a:ext cx="5831840" cy="9556115"/>
          </a:xfrm>
          <a:prstGeom prst="rect">
            <a:avLst/>
          </a:prstGeom>
          <a:gradFill>
            <a:gsLst>
              <a:gs pos="34000">
                <a:srgbClr val="01A3EC">
                  <a:alpha val="91000"/>
                </a:srgbClr>
              </a:gs>
              <a:gs pos="0">
                <a:srgbClr val="01C7F6"/>
              </a:gs>
              <a:gs pos="100000">
                <a:srgbClr val="0162DB">
                  <a:alpha val="0"/>
                </a:srgbClr>
              </a:gs>
            </a:gsLst>
            <a:lin ang="5400000" scaled="true"/>
          </a:gradFill>
          <a:ln>
            <a:noFill/>
          </a:ln>
          <a:effectLst>
            <a:outerShdw blurRad="254000" dist="203200" dir="16200000" rotWithShape="0">
              <a:srgbClr val="004292">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43" name="www.LFPPT.com"/>
          <p:cNvSpPr/>
          <p:nvPr/>
        </p:nvSpPr>
        <p:spPr>
          <a:xfrm rot="1376561">
            <a:off x="700213" y="800328"/>
            <a:ext cx="673537" cy="673537"/>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sp>
        <p:nvSpPr>
          <p:cNvPr id="44" name="www.LFPPT.com"/>
          <p:cNvSpPr/>
          <p:nvPr/>
        </p:nvSpPr>
        <p:spPr>
          <a:xfrm rot="4584506">
            <a:off x="5304700" y="4456482"/>
            <a:ext cx="355857" cy="349125"/>
          </a:xfrm>
          <a:prstGeom prst="donut">
            <a:avLst>
              <a:gd name="adj" fmla="val 11650"/>
            </a:avLst>
          </a:prstGeom>
          <a:gradFill flip="none" rotWithShape="true">
            <a:gsLst>
              <a:gs pos="0">
                <a:srgbClr val="09D0FF"/>
              </a:gs>
              <a:gs pos="62000">
                <a:srgbClr val="0198E9"/>
              </a:gs>
            </a:gsLst>
            <a:lin ang="2700000" scaled="true"/>
            <a:tileRect/>
          </a:gradFill>
          <a:ln>
            <a:noFill/>
          </a:ln>
          <a:effectLst>
            <a:outerShdw blurRad="114300" dist="76200" dir="81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7" rIns="51435" bIns="25717" numCol="1" spcCol="0" rtlCol="0" fromWordArt="false" anchor="ctr" anchorCtr="false" forceAA="false" compatLnSpc="true">
            <a:noAutofit/>
          </a:bodyPr>
          <a:lstStyle/>
          <a:p>
            <a:pPr algn="ctr"/>
            <a:endParaRPr lang="zh-CN" altLang="en-US" sz="1015"/>
          </a:p>
        </p:txBody>
      </p:sp>
      <p:pic>
        <p:nvPicPr>
          <p:cNvPr id="5" name="图片 4"/>
          <p:cNvPicPr>
            <a:picLocks noChangeAspect="true"/>
          </p:cNvPicPr>
          <p:nvPr/>
        </p:nvPicPr>
        <p:blipFill>
          <a:blip r:embed="rId1"/>
          <a:stretch>
            <a:fillRect/>
          </a:stretch>
        </p:blipFill>
        <p:spPr>
          <a:xfrm>
            <a:off x="142875" y="1756410"/>
            <a:ext cx="6587490" cy="86201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1+#ppt_w/2"/>
                                          </p:val>
                                        </p:tav>
                                        <p:tav tm="100000">
                                          <p:val>
                                            <p:strVal val="#ppt_x"/>
                                          </p:val>
                                        </p:tav>
                                      </p:tavLst>
                                    </p:anim>
                                    <p:anim calcmode="lin" valueType="num">
                                      <p:cBhvr additive="base">
                                        <p:cTn id="12" dur="7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true"/>
      <p:bldP spid="44" grpId="0" bldLvl="0" animBg="true"/>
    </p:bldLst>
  </p:timing>
</p:sld>
</file>

<file path=ppt/tags/tag1.xml><?xml version="1.0" encoding="utf-8"?>
<p:tagLst xmlns:p="http://schemas.openxmlformats.org/presentationml/2006/main">
  <p:tag name="PA" val="v5.2.10"/>
  <p:tag name="RESOURCELIBID_ANIM" val="438"/>
</p:tagLst>
</file>

<file path=ppt/tags/tag10.xml><?xml version="1.0" encoding="utf-8"?>
<p:tagLst xmlns:p="http://schemas.openxmlformats.org/presentationml/2006/main">
  <p:tag name="PA" val="v5.2.10"/>
  <p:tag name="RESOURCELIBID_ANIM" val="438"/>
</p:tagLst>
</file>

<file path=ppt/tags/tag11.xml><?xml version="1.0" encoding="utf-8"?>
<p:tagLst xmlns:p="http://schemas.openxmlformats.org/presentationml/2006/main">
  <p:tag name="PA" val="v5.2.10"/>
  <p:tag name="RESOURCELIBID_ANIM" val="438"/>
</p:tagLst>
</file>

<file path=ppt/tags/tag12.xml><?xml version="1.0" encoding="utf-8"?>
<p:tagLst xmlns:p="http://schemas.openxmlformats.org/presentationml/2006/main">
  <p:tag name="PA" val="v5.2.10"/>
  <p:tag name="RESOURCELIBID_ANIM" val="438"/>
</p:tagLst>
</file>

<file path=ppt/tags/tag2.xml><?xml version="1.0" encoding="utf-8"?>
<p:tagLst xmlns:p="http://schemas.openxmlformats.org/presentationml/2006/main">
  <p:tag name="PA" val="v5.2.10"/>
  <p:tag name="RESOURCELIBID_ANIM" val="438"/>
</p:tagLst>
</file>

<file path=ppt/tags/tag3.xml><?xml version="1.0" encoding="utf-8"?>
<p:tagLst xmlns:p="http://schemas.openxmlformats.org/presentationml/2006/main">
  <p:tag name="PA" val="v5.2.10"/>
  <p:tag name="RESOURCELIBID_ANIM" val="438"/>
</p:tagLst>
</file>

<file path=ppt/tags/tag4.xml><?xml version="1.0" encoding="utf-8"?>
<p:tagLst xmlns:p="http://schemas.openxmlformats.org/presentationml/2006/main">
  <p:tag name="PA" val="v5.2.10"/>
  <p:tag name="RESOURCELIBID_ANIM" val="438"/>
</p:tagLst>
</file>

<file path=ppt/tags/tag5.xml><?xml version="1.0" encoding="utf-8"?>
<p:tagLst xmlns:p="http://schemas.openxmlformats.org/presentationml/2006/main">
  <p:tag name="PA" val="v5.2.10"/>
  <p:tag name="RESOURCELIBID_ANIM" val="438"/>
</p:tagLst>
</file>

<file path=ppt/tags/tag6.xml><?xml version="1.0" encoding="utf-8"?>
<p:tagLst xmlns:p="http://schemas.openxmlformats.org/presentationml/2006/main">
  <p:tag name="PA" val="v5.2.10"/>
  <p:tag name="RESOURCELIBID_ANIM" val="438"/>
</p:tagLst>
</file>

<file path=ppt/tags/tag7.xml><?xml version="1.0" encoding="utf-8"?>
<p:tagLst xmlns:p="http://schemas.openxmlformats.org/presentationml/2006/main">
  <p:tag name="PA" val="v5.2.10"/>
  <p:tag name="RESOURCELIBID_ANIM" val="438"/>
</p:tagLst>
</file>

<file path=ppt/tags/tag8.xml><?xml version="1.0" encoding="utf-8"?>
<p:tagLst xmlns:p="http://schemas.openxmlformats.org/presentationml/2006/main">
  <p:tag name="PA" val="v5.2.10"/>
  <p:tag name="RESOURCELIBID_ANIM" val="438"/>
</p:tagLst>
</file>

<file path=ppt/tags/tag9.xml><?xml version="1.0" encoding="utf-8"?>
<p:tagLst xmlns:p="http://schemas.openxmlformats.org/presentationml/2006/main">
  <p:tag name="PA" val="v5.2.10"/>
  <p:tag name="RESOURCELIBID_ANIM" val="4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雷锋PPT网www.LFPPT.com">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3564</Words>
  <Application>WPS 演示</Application>
  <PresentationFormat>宽屏</PresentationFormat>
  <Paragraphs>760</Paragraphs>
  <Slides>18</Slides>
  <Notes>2</Notes>
  <HiddenSlides>0</HiddenSlides>
  <MMClips>1</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1</vt:i4>
      </vt:variant>
      <vt:variant>
        <vt:lpstr>幻灯片标题</vt:lpstr>
      </vt:variant>
      <vt:variant>
        <vt:i4>18</vt:i4>
      </vt:variant>
    </vt:vector>
  </HeadingPairs>
  <TitlesOfParts>
    <vt:vector size="38" baseType="lpstr">
      <vt:lpstr>Arial</vt:lpstr>
      <vt:lpstr>宋体</vt:lpstr>
      <vt:lpstr>Wingdings</vt:lpstr>
      <vt:lpstr>Times New Roman</vt:lpstr>
      <vt:lpstr>汉仪雅酷黑 75W</vt:lpstr>
      <vt:lpstr>方正黑体_GBK</vt:lpstr>
      <vt:lpstr>微软雅黑</vt:lpstr>
      <vt:lpstr>黑体</vt:lpstr>
      <vt:lpstr>方正楷体简体</vt:lpstr>
      <vt:lpstr>方正楷体_GBK</vt:lpstr>
      <vt:lpstr>Microsoft YaHei</vt:lpstr>
      <vt:lpstr>等线</vt:lpstr>
      <vt:lpstr>仿宋</vt:lpstr>
      <vt:lpstr>宋体</vt:lpstr>
      <vt:lpstr>Arial Unicode MS</vt:lpstr>
      <vt:lpstr>等线 Light</vt:lpstr>
      <vt:lpstr>方正书宋_GBK</vt:lpstr>
      <vt:lpstr>Office 主题​​</vt:lpstr>
      <vt:lpstr>雷锋PPT网www.LFPPT.com</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www.LFPPT.com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www.LFPPT.com</dc:title>
  <dc:creator>www.LFPPT.com</dc:creator>
  <cp:lastModifiedBy>user</cp:lastModifiedBy>
  <cp:revision>56</cp:revision>
  <dcterms:created xsi:type="dcterms:W3CDTF">2022-10-17T06:03:14Z</dcterms:created>
  <dcterms:modified xsi:type="dcterms:W3CDTF">2022-10-17T06:03:14Z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2052-11.8.2.10290</vt:lpwstr>
  </property>
</Properties>
</file>