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3"/>
    <p:sldId id="266" r:id="rId4"/>
    <p:sldId id="267" r:id="rId5"/>
    <p:sldId id="268" r:id="rId6"/>
    <p:sldId id="269" r:id="rId7"/>
    <p:sldId id="270" r:id="rId8"/>
    <p:sldId id="271" r:id="rId10"/>
    <p:sldId id="272" r:id="rId11"/>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何富军" initials="何" lastIdx="1" clrIdx="0"/>
  <p:cmAuthor id="2" name="闫秀丽" initials="闫" lastIdx="0" clrIdx="0"/>
  <p:cmAuthor id="3" name="fafa" initials="f" lastIdx="2" clrIdx="1"/>
  <p:cmAuthor id="4" name="王习习" initials="王"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138" y="-102"/>
      </p:cViewPr>
      <p:guideLst>
        <p:guide orient="horz" pos="2160"/>
        <p:guide pos="2880"/>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commentAuthors" Target="commentAuthors.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slideLayout" Target="../slideLayouts/slideLayout1.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image" Target="../media/image1.jpeg"/><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s>
</file>

<file path=ppt/slides/_rels/slide3.xml.rels><?xml version="1.0" encoding="UTF-8" standalone="yes"?>
<Relationships xmlns="http://schemas.openxmlformats.org/package/2006/relationships"><Relationship Id="rId8" Type="http://schemas.openxmlformats.org/officeDocument/2006/relationships/slideLayout" Target="../slideLayouts/slideLayout2.xml"/><Relationship Id="rId7" Type="http://schemas.openxmlformats.org/officeDocument/2006/relationships/tags" Target="../tags/tag15.xml"/><Relationship Id="rId6" Type="http://schemas.openxmlformats.org/officeDocument/2006/relationships/tags" Target="../tags/tag14.xml"/><Relationship Id="rId5" Type="http://schemas.openxmlformats.org/officeDocument/2006/relationships/tags" Target="../tags/tag13.xml"/><Relationship Id="rId4" Type="http://schemas.openxmlformats.org/officeDocument/2006/relationships/tags" Target="../tags/tag12.xml"/><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2.xml"/><Relationship Id="rId7" Type="http://schemas.openxmlformats.org/officeDocument/2006/relationships/tags" Target="../tags/tag22.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4.xml"/><Relationship Id="rId1" Type="http://schemas.openxmlformats.org/officeDocument/2006/relationships/tags" Target="../tags/tag23.xml"/></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2.xml"/><Relationship Id="rId2" Type="http://schemas.openxmlformats.org/officeDocument/2006/relationships/tags" Target="../tags/tag26.xml"/><Relationship Id="rId1" Type="http://schemas.openxmlformats.org/officeDocument/2006/relationships/tags" Target="../tags/tag25.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8.xml"/><Relationship Id="rId1" Type="http://schemas.openxmlformats.org/officeDocument/2006/relationships/tags" Target="../tags/tag27.xml"/></Relationships>
</file>

<file path=ppt/slides/_rels/slide8.xml.rels><?xml version="1.0" encoding="UTF-8" standalone="yes"?>
<Relationships xmlns="http://schemas.openxmlformats.org/package/2006/relationships"><Relationship Id="rId8" Type="http://schemas.openxmlformats.org/officeDocument/2006/relationships/slideLayout" Target="../slideLayouts/slideLayout2.xml"/><Relationship Id="rId7" Type="http://schemas.openxmlformats.org/officeDocument/2006/relationships/tags" Target="../tags/tag35.xml"/><Relationship Id="rId6" Type="http://schemas.openxmlformats.org/officeDocument/2006/relationships/tags" Target="../tags/tag34.xml"/><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7" name="图片 16" descr="D:\meihua_service_cache\jpg/162e6fa076d42daea15b7ac8bf475c5a.jpg162e6fa076d42daea15b7ac8bf475c5a"/>
          <p:cNvPicPr>
            <a:picLocks noChangeAspect="1"/>
          </p:cNvPicPr>
          <p:nvPr>
            <p:custDataLst>
              <p:tags r:id="rId1"/>
            </p:custDataLst>
          </p:nvPr>
        </p:nvPicPr>
        <p:blipFill>
          <a:blip r:embed="rId2"/>
          <a:srcRect t="216" b="216"/>
          <a:stretch>
            <a:fillRect/>
          </a:stretch>
        </p:blipFill>
        <p:spPr>
          <a:xfrm>
            <a:off x="5629832" y="810414"/>
            <a:ext cx="3506594" cy="5237172"/>
          </a:xfrm>
          <a:custGeom>
            <a:avLst/>
            <a:gdLst>
              <a:gd name="connsiteX0" fmla="*/ 1544293 w 4591833"/>
              <a:gd name="connsiteY0" fmla="*/ 0 h 6857999"/>
              <a:gd name="connsiteX1" fmla="*/ 4591833 w 4591833"/>
              <a:gd name="connsiteY1" fmla="*/ 0 h 6857999"/>
              <a:gd name="connsiteX2" fmla="*/ 4591833 w 4591833"/>
              <a:gd name="connsiteY2" fmla="*/ 1143499 h 6857999"/>
              <a:gd name="connsiteX3" fmla="*/ 4581915 w 4591833"/>
              <a:gd name="connsiteY3" fmla="*/ 1142998 h 6857999"/>
              <a:gd name="connsiteX4" fmla="*/ 2295914 w 4591833"/>
              <a:gd name="connsiteY4" fmla="*/ 3428999 h 6857999"/>
              <a:gd name="connsiteX5" fmla="*/ 4581915 w 4591833"/>
              <a:gd name="connsiteY5" fmla="*/ 5715000 h 6857999"/>
              <a:gd name="connsiteX6" fmla="*/ 4591833 w 4591833"/>
              <a:gd name="connsiteY6" fmla="*/ 5714499 h 6857999"/>
              <a:gd name="connsiteX7" fmla="*/ 4591833 w 4591833"/>
              <a:gd name="connsiteY7" fmla="*/ 6857999 h 6857999"/>
              <a:gd name="connsiteX8" fmla="*/ 1550070 w 4591833"/>
              <a:gd name="connsiteY8" fmla="*/ 6857999 h 6857999"/>
              <a:gd name="connsiteX9" fmla="*/ 1342011 w 4591833"/>
              <a:gd name="connsiteY9" fmla="*/ 6668903 h 6857999"/>
              <a:gd name="connsiteX10" fmla="*/ 5961 w 4591833"/>
              <a:gd name="connsiteY10" fmla="*/ 3664784 h 6857999"/>
              <a:gd name="connsiteX11" fmla="*/ 0 w 4591833"/>
              <a:gd name="connsiteY11" fmla="*/ 3429037 h 6857999"/>
              <a:gd name="connsiteX12" fmla="*/ 0 w 4591833"/>
              <a:gd name="connsiteY12" fmla="*/ 3428964 h 6857999"/>
              <a:gd name="connsiteX13" fmla="*/ 6726 w 4591833"/>
              <a:gd name="connsiteY13" fmla="*/ 3178578 h 6857999"/>
              <a:gd name="connsiteX14" fmla="*/ 1501138 w 4591833"/>
              <a:gd name="connsiteY14" fmla="*/ 37382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591833" h="6857999">
                <a:moveTo>
                  <a:pt x="1544293" y="0"/>
                </a:moveTo>
                <a:lnTo>
                  <a:pt x="4591833" y="0"/>
                </a:lnTo>
                <a:lnTo>
                  <a:pt x="4591833" y="1143499"/>
                </a:lnTo>
                <a:lnTo>
                  <a:pt x="4581915" y="1142998"/>
                </a:lnTo>
                <a:cubicBezTo>
                  <a:pt x="3319392" y="1142998"/>
                  <a:pt x="2295914" y="2166476"/>
                  <a:pt x="2295914" y="3428999"/>
                </a:cubicBezTo>
                <a:cubicBezTo>
                  <a:pt x="2295914" y="4691522"/>
                  <a:pt x="3319392" y="5715000"/>
                  <a:pt x="4581915" y="5715000"/>
                </a:cubicBezTo>
                <a:lnTo>
                  <a:pt x="4591833" y="5714499"/>
                </a:lnTo>
                <a:lnTo>
                  <a:pt x="4591833" y="6857999"/>
                </a:lnTo>
                <a:lnTo>
                  <a:pt x="1550070" y="6857999"/>
                </a:lnTo>
                <a:lnTo>
                  <a:pt x="1342011" y="6668903"/>
                </a:lnTo>
                <a:cubicBezTo>
                  <a:pt x="564671" y="5891562"/>
                  <a:pt x="65341" y="4836210"/>
                  <a:pt x="5961" y="3664784"/>
                </a:cubicBezTo>
                <a:lnTo>
                  <a:pt x="0" y="3429037"/>
                </a:lnTo>
                <a:lnTo>
                  <a:pt x="0" y="3428964"/>
                </a:lnTo>
                <a:lnTo>
                  <a:pt x="6726" y="3178578"/>
                </a:lnTo>
                <a:cubicBezTo>
                  <a:pt x="73710" y="1934969"/>
                  <a:pt x="636594" y="823157"/>
                  <a:pt x="1501138" y="37382"/>
                </a:cubicBezTo>
                <a:close/>
              </a:path>
            </a:pathLst>
          </a:custGeom>
        </p:spPr>
      </p:pic>
      <p:sp>
        <p:nvSpPr>
          <p:cNvPr id="15" name="任意多边形: 形状 14"/>
          <p:cNvSpPr/>
          <p:nvPr>
            <p:custDataLst>
              <p:tags r:id="rId3"/>
            </p:custDataLst>
          </p:nvPr>
        </p:nvSpPr>
        <p:spPr>
          <a:xfrm>
            <a:off x="8322768" y="2622913"/>
            <a:ext cx="821232" cy="1612171"/>
          </a:xfrm>
          <a:custGeom>
            <a:avLst/>
            <a:gdLst>
              <a:gd name="connsiteX0" fmla="*/ 1055557 w 1075391"/>
              <a:gd name="connsiteY0" fmla="*/ 0 h 2111114"/>
              <a:gd name="connsiteX1" fmla="*/ 1075391 w 1075391"/>
              <a:gd name="connsiteY1" fmla="*/ 1002 h 2111114"/>
              <a:gd name="connsiteX2" fmla="*/ 1075391 w 1075391"/>
              <a:gd name="connsiteY2" fmla="*/ 2110113 h 2111114"/>
              <a:gd name="connsiteX3" fmla="*/ 1055557 w 1075391"/>
              <a:gd name="connsiteY3" fmla="*/ 2111114 h 2111114"/>
              <a:gd name="connsiteX4" fmla="*/ 0 w 1075391"/>
              <a:gd name="connsiteY4" fmla="*/ 1055557 h 2111114"/>
              <a:gd name="connsiteX5" fmla="*/ 1055557 w 1075391"/>
              <a:gd name="connsiteY5" fmla="*/ 0 h 2111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75391" h="2111114">
                <a:moveTo>
                  <a:pt x="1055557" y="0"/>
                </a:moveTo>
                <a:lnTo>
                  <a:pt x="1075391" y="1002"/>
                </a:lnTo>
                <a:lnTo>
                  <a:pt x="1075391" y="2110113"/>
                </a:lnTo>
                <a:lnTo>
                  <a:pt x="1055557" y="2111114"/>
                </a:lnTo>
                <a:cubicBezTo>
                  <a:pt x="472589" y="2111114"/>
                  <a:pt x="0" y="1638525"/>
                  <a:pt x="0" y="1055557"/>
                </a:cubicBezTo>
                <a:cubicBezTo>
                  <a:pt x="0" y="472589"/>
                  <a:pt x="472589" y="0"/>
                  <a:pt x="1055557"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sz="1800"/>
          </a:p>
        </p:txBody>
      </p:sp>
      <p:sp>
        <p:nvSpPr>
          <p:cNvPr id="11" name="Title 6"/>
          <p:cNvSpPr txBox="1"/>
          <p:nvPr>
            <p:custDataLst>
              <p:tags r:id="rId4"/>
            </p:custDataLst>
          </p:nvPr>
        </p:nvSpPr>
        <p:spPr>
          <a:xfrm>
            <a:off x="571505" y="1309410"/>
            <a:ext cx="4600594" cy="4199582"/>
          </a:xfrm>
          <a:prstGeom prst="rect">
            <a:avLst/>
          </a:prstGeom>
          <a:noFill/>
          <a:ln w="3175">
            <a:noFill/>
            <a:prstDash val="dash"/>
          </a:ln>
        </p:spPr>
        <p:txBody>
          <a:bodyPr wrap="square" lIns="47625" tIns="19050" rIns="47625" bIns="19050" anchor="b" anchorCtr="0">
            <a:normAutofit lnSpcReduction="2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marL="0" lvl="1" indent="-222250" algn="ctr" fontAlgn="ctr">
              <a:lnSpc>
                <a:spcPct val="120000"/>
              </a:lnSpc>
              <a:spcBef>
                <a:spcPts val="0"/>
              </a:spcBef>
              <a:spcAft>
                <a:spcPts val="800"/>
              </a:spcAft>
              <a:buSzPct val="100000"/>
              <a:buFont typeface="Arial" panose="020B0604020202020204" pitchFamily="34" charset="0"/>
              <a:buNone/>
            </a:pPr>
            <a:r>
              <a:rPr lang="en-US" sz="1800" spc="160" baseline="0">
                <a:ln w="3175">
                  <a:noFill/>
                  <a:prstDash val="dash"/>
                </a:ln>
                <a:solidFill>
                  <a:schemeClr val="dk1">
                    <a:lumMod val="75000"/>
                    <a:lumOff val="25000"/>
                  </a:schemeClr>
                </a:solidFill>
                <a:latin typeface="方正小标宋简体" panose="02010601030101010101" charset="-122"/>
                <a:ea typeface="方正小标宋简体" panose="02010601030101010101" charset="-122"/>
                <a:cs typeface="方正小标宋简体" panose="02010601030101010101" charset="-122"/>
              </a:rPr>
              <a:t>济宁市司法局2021年政府信息公开</a:t>
            </a:r>
            <a:endParaRPr lang="en-US" sz="1800" spc="160" baseline="0">
              <a:ln w="3175">
                <a:noFill/>
                <a:prstDash val="dash"/>
              </a:ln>
              <a:solidFill>
                <a:schemeClr val="dk1">
                  <a:lumMod val="75000"/>
                  <a:lumOff val="25000"/>
                </a:schemeClr>
              </a:solidFill>
              <a:latin typeface="方正小标宋简体" panose="02010601030101010101" charset="-122"/>
              <a:ea typeface="方正小标宋简体" panose="02010601030101010101" charset="-122"/>
              <a:cs typeface="方正小标宋简体" panose="02010601030101010101" charset="-122"/>
            </a:endParaRPr>
          </a:p>
          <a:p>
            <a:pPr marL="0" lvl="1" indent="-222250" algn="ctr" fontAlgn="ctr">
              <a:lnSpc>
                <a:spcPct val="120000"/>
              </a:lnSpc>
              <a:spcBef>
                <a:spcPts val="0"/>
              </a:spcBef>
              <a:spcAft>
                <a:spcPts val="800"/>
              </a:spcAft>
              <a:buSzPct val="100000"/>
              <a:buFont typeface="Arial" panose="020B0604020202020204" pitchFamily="34" charset="0"/>
              <a:buNone/>
            </a:pPr>
            <a:r>
              <a:rPr lang="en-US" sz="1800" spc="160" baseline="0">
                <a:ln w="3175">
                  <a:noFill/>
                  <a:prstDash val="dash"/>
                </a:ln>
                <a:solidFill>
                  <a:schemeClr val="dk1">
                    <a:lumMod val="75000"/>
                    <a:lumOff val="25000"/>
                  </a:schemeClr>
                </a:solidFill>
                <a:latin typeface="方正小标宋简体" panose="02010601030101010101" charset="-122"/>
                <a:ea typeface="方正小标宋简体" panose="02010601030101010101" charset="-122"/>
                <a:cs typeface="方正小标宋简体" panose="02010601030101010101" charset="-122"/>
              </a:rPr>
              <a:t>工作年度报告</a:t>
            </a:r>
            <a:endParaRPr lang="en-US" sz="1800" spc="160" baseline="0">
              <a:ln w="3175">
                <a:noFill/>
                <a:prstDash val="dash"/>
              </a:ln>
              <a:solidFill>
                <a:schemeClr val="dk1">
                  <a:lumMod val="75000"/>
                  <a:lumOff val="25000"/>
                </a:schemeClr>
              </a:solidFill>
              <a:latin typeface="方正小标宋简体" panose="02010601030101010101" charset="-122"/>
              <a:ea typeface="方正小标宋简体" panose="02010601030101010101" charset="-122"/>
              <a:cs typeface="方正小标宋简体" panose="02010601030101010101" charset="-122"/>
            </a:endParaRPr>
          </a:p>
          <a:p>
            <a:pPr marL="0" lvl="1" indent="-222250" algn="l" fontAlgn="ctr">
              <a:lnSpc>
                <a:spcPct val="120000"/>
              </a:lnSpc>
              <a:spcBef>
                <a:spcPts val="0"/>
              </a:spcBef>
              <a:spcAft>
                <a:spcPts val="800"/>
              </a:spcAft>
              <a:buSzPct val="100000"/>
              <a:buFont typeface="Arial" panose="020B0604020202020204" pitchFamily="34" charset="0"/>
              <a:buNone/>
            </a:pPr>
            <a:br>
              <a:rPr lang="en-US" sz="1400" spc="160" baseline="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br>
            <a:r>
              <a:rPr lang="en-US" sz="1400" spc="160" baseline="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     </a:t>
            </a:r>
            <a:r>
              <a:rPr lang="en-US" sz="1400" spc="160" baseline="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本报告由济宁市司法局按照《中华人民共和国政府信息公开条例》（以下简称《条例》）和《中华人民共和国政府信息公开工作年度报告格式》（国办公开办函〔2021〕30号）要求编制。</a:t>
            </a:r>
            <a:br>
              <a:rPr lang="en-US" sz="1400" spc="160" baseline="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br>
            <a:r>
              <a:rPr lang="en-US" sz="1400" spc="160" baseline="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本报告内容包括总体情况、主动公开政府信息情况、收到和处理政府信息公开申请情况、政府信息公开行政复议和行政诉讼情况、存在的主要问题及改进情况、其他需要报告的事项等六部分内容。</a:t>
            </a:r>
            <a:br>
              <a:rPr lang="en-US" sz="1400" spc="160" baseline="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br>
            <a:r>
              <a:rPr lang="en-US" sz="1400" spc="160" baseline="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本报告所列数据的统计期限自2021年1月1日起至2021年12月31日止。本报告电子版可在“中国·济宁”政府门户网站（www.jining.gov.cn）查阅或下载。如对本报告有疑问，请与济宁市司法局办公室联系（地址：山东省济宁市高新区崇文大道西首路南，联系电话：0537-7710000）。</a:t>
            </a:r>
            <a:endParaRPr lang="en-US" sz="1400" spc="160" baseline="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sp>
        <p:nvSpPr>
          <p:cNvPr id="2" name="矩形 3"/>
          <p:cNvSpPr/>
          <p:nvPr>
            <p:custDataLst>
              <p:tags r:id="rId5"/>
            </p:custDataLst>
          </p:nvPr>
        </p:nvSpPr>
        <p:spPr>
          <a:xfrm>
            <a:off x="0" y="2000239"/>
            <a:ext cx="114301" cy="285752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solidFill>
                <a:schemeClr val="lt1"/>
              </a:solidFill>
              <a:latin typeface="微软雅黑" panose="020B0503020204020204" charset="-122"/>
              <a:ea typeface="微软雅黑" panose="020B0503020204020204" charset="-122"/>
            </a:endParaRPr>
          </a:p>
        </p:txBody>
      </p:sp>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strips(downLeft)">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等腰三角形 3"/>
          <p:cNvSpPr/>
          <p:nvPr>
            <p:custDataLst>
              <p:tags r:id="rId1"/>
            </p:custDataLst>
          </p:nvPr>
        </p:nvSpPr>
        <p:spPr>
          <a:xfrm rot="5400000">
            <a:off x="-285989" y="1479390"/>
            <a:ext cx="4146847" cy="3574868"/>
          </a:xfrm>
          <a:prstGeom prst="triangle">
            <a:avLst/>
          </a:prstGeom>
          <a:pattFill prst="ltUpDiag">
            <a:fgClr>
              <a:schemeClr val="bg2"/>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p>
        </p:txBody>
      </p:sp>
      <p:sp>
        <p:nvSpPr>
          <p:cNvPr id="5" name="文本框 4"/>
          <p:cNvSpPr txBox="1"/>
          <p:nvPr>
            <p:custDataLst>
              <p:tags r:id="rId2"/>
            </p:custDataLst>
          </p:nvPr>
        </p:nvSpPr>
        <p:spPr>
          <a:xfrm>
            <a:off x="538163" y="1319213"/>
            <a:ext cx="8067675" cy="4219575"/>
          </a:xfrm>
          <a:prstGeom prst="rect">
            <a:avLst/>
          </a:prstGeom>
        </p:spPr>
        <p:txBody>
          <a:bodyPr vert="horz" lIns="67500" tIns="35100" rIns="67500" bIns="35100" rtlCol="0" anchor="ctr" anchorCtr="0">
            <a:normAutofit/>
          </a:bodyPr>
          <a:lstStyle>
            <a:lvl1pPr marL="228600" indent="-228600" fontAlgn="auto">
              <a:lnSpc>
                <a:spcPct val="150000"/>
              </a:lnSpc>
              <a:spcBef>
                <a:spcPts val="0"/>
              </a:spcBef>
              <a:spcAft>
                <a:spcPts val="800"/>
              </a:spcAft>
              <a:buFont typeface="Arial" panose="020B0604020202020204" pitchFamily="34" charset="0"/>
              <a:buChar char="•"/>
              <a:defRPr sz="1200" u="none" strike="noStrike" cap="none" spc="150" normalizeH="0" baseline="0">
                <a:solidFill>
                  <a:schemeClr val="bg2">
                    <a:lumMod val="50000"/>
                  </a:schemeClr>
                </a:solidFill>
                <a:uFillTx/>
                <a:latin typeface="微软雅黑" panose="020B0503020204020204" charset="-122"/>
                <a:ea typeface="微软雅黑" panose="020B0503020204020204" charset="-122"/>
              </a:defRPr>
            </a:lvl1pPr>
            <a:lvl2pPr marL="685800" indent="-228600" fontAlgn="auto">
              <a:lnSpc>
                <a:spcPct val="130000"/>
              </a:lnSpc>
              <a:spcBef>
                <a:spcPts val="0"/>
              </a:spcBef>
              <a:spcAft>
                <a:spcPts val="1000"/>
              </a:spcAft>
              <a:buFont typeface="Arial" panose="020B0604020202020204" pitchFamily="34" charset="0"/>
              <a:buChar char="•"/>
              <a:tabLst>
                <a:tab pos="1609725" algn="l"/>
              </a:tabLst>
              <a:defRPr sz="1600" u="none" strike="noStrike" cap="none" spc="150" normalizeH="0" baseline="0">
                <a:uFillTx/>
                <a:latin typeface="微软雅黑" panose="020B0503020204020204" charset="-122"/>
                <a:ea typeface="微软雅黑" panose="020B0503020204020204" charset="-122"/>
              </a:defRPr>
            </a:lvl2pPr>
            <a:lvl3pPr marL="1143000" indent="-228600" fontAlgn="auto">
              <a:lnSpc>
                <a:spcPct val="130000"/>
              </a:lnSpc>
              <a:spcBef>
                <a:spcPts val="0"/>
              </a:spcBef>
              <a:spcAft>
                <a:spcPts val="1000"/>
              </a:spcAft>
              <a:buFont typeface="Arial" panose="020B0604020202020204" pitchFamily="34" charset="0"/>
              <a:buChar char="•"/>
              <a:defRPr sz="1600" u="none" strike="noStrike" cap="none" spc="150" normalizeH="0" baseline="0">
                <a:uFillTx/>
                <a:latin typeface="微软雅黑" panose="020B0503020204020204" charset="-122"/>
                <a:ea typeface="微软雅黑" panose="020B0503020204020204" charset="-122"/>
              </a:defRPr>
            </a:lvl3pPr>
            <a:lvl4pPr marL="1600200" indent="-228600" fontAlgn="auto">
              <a:lnSpc>
                <a:spcPct val="130000"/>
              </a:lnSpc>
              <a:spcBef>
                <a:spcPts val="0"/>
              </a:spcBef>
              <a:spcAft>
                <a:spcPts val="1000"/>
              </a:spcAft>
              <a:buFont typeface="Arial" panose="020B0604020202020204" pitchFamily="34" charset="0"/>
              <a:buChar char="•"/>
              <a:defRPr sz="1600" u="none" strike="noStrike" cap="none" spc="150" normalizeH="0" baseline="0">
                <a:uFillTx/>
                <a:latin typeface="微软雅黑" panose="020B0503020204020204" charset="-122"/>
                <a:ea typeface="微软雅黑" panose="020B0503020204020204" charset="-122"/>
              </a:defRPr>
            </a:lvl4pPr>
            <a:lvl5pPr marL="2057400" indent="-228600" fontAlgn="auto">
              <a:lnSpc>
                <a:spcPct val="130000"/>
              </a:lnSpc>
              <a:spcBef>
                <a:spcPts val="0"/>
              </a:spcBef>
              <a:spcAft>
                <a:spcPts val="1000"/>
              </a:spcAft>
              <a:buFont typeface="Arial" panose="020B0604020202020204" pitchFamily="34" charset="0"/>
              <a:buChar char="•"/>
              <a:defRPr sz="1600" u="none" strike="noStrike" cap="none" spc="150" normalizeH="0" baseline="0">
                <a:uFillTx/>
                <a:latin typeface="微软雅黑" panose="020B0503020204020204" charset="-122"/>
                <a:ea typeface="微软雅黑" panose="020B0503020204020204" charset="-122"/>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marL="304800" lvl="0" indent="-304800" algn="l">
              <a:lnSpc>
                <a:spcPct val="120000"/>
              </a:lnSpc>
              <a:buSzPct val="100000"/>
              <a:buFont typeface="+mj-lt"/>
              <a:buAutoNum type="arabicPeriod"/>
            </a:pPr>
            <a:r>
              <a:rPr lang="zh-CN" altLang="en-US" sz="1600" spc="180">
                <a:solidFill>
                  <a:schemeClr val="tx1">
                    <a:lumMod val="75000"/>
                    <a:lumOff val="25000"/>
                  </a:schemeClr>
                </a:solidFill>
                <a:latin typeface="Arial" panose="020B0604020202020204" pitchFamily="34" charset="0"/>
              </a:rPr>
              <a:t>总体情况</a:t>
            </a:r>
            <a:endParaRPr lang="zh-CN" altLang="en-US" sz="1600" spc="180">
              <a:solidFill>
                <a:schemeClr val="tx1">
                  <a:lumMod val="75000"/>
                  <a:lumOff val="25000"/>
                </a:schemeClr>
              </a:solidFill>
              <a:latin typeface="Arial" panose="020B0604020202020204" pitchFamily="34" charset="0"/>
            </a:endParaRPr>
          </a:p>
          <a:p>
            <a:pPr marL="584200" lvl="1" indent="-279400" algn="l" fontAlgn="ctr">
              <a:lnSpc>
                <a:spcPct val="120000"/>
              </a:lnSpc>
              <a:spcAft>
                <a:spcPts val="800"/>
              </a:spcAft>
              <a:buSzPct val="100000"/>
              <a:buFont typeface="Arial" panose="020B0604020202020204" pitchFamily="34" charset="0"/>
              <a:buChar char="○"/>
            </a:pPr>
            <a:r>
              <a:rPr lang="zh-CN" altLang="en-US" sz="1400" spc="160">
                <a:solidFill>
                  <a:schemeClr val="tx1">
                    <a:lumMod val="75000"/>
                    <a:lumOff val="25000"/>
                  </a:schemeClr>
                </a:solidFill>
                <a:latin typeface="Arial" panose="020B0604020202020204" pitchFamily="34" charset="0"/>
              </a:rPr>
              <a:t>2021年济宁市司法局坚持以习近平新时代中国特色社会主义思想为指导，认真贯彻市委市政府的决策部署，严格落实《中华人民共和国政府信息公开条例》等文件精神要求，狠抓重点工作，注重改革创新，推进信息公开工作稳步前进，取得了良好的工作成效。</a:t>
            </a:r>
            <a:endParaRPr lang="zh-CN" altLang="en-US" sz="1400" spc="160">
              <a:solidFill>
                <a:schemeClr val="tx1">
                  <a:lumMod val="75000"/>
                  <a:lumOff val="25000"/>
                </a:schemeClr>
              </a:solidFill>
              <a:latin typeface="Arial" panose="020B0604020202020204" pitchFamily="34" charset="0"/>
            </a:endParaRPr>
          </a:p>
          <a:p>
            <a:pPr marL="838200" lvl="2" indent="-254000" algn="l" fontAlgn="ctr">
              <a:lnSpc>
                <a:spcPct val="120000"/>
              </a:lnSpc>
              <a:spcAft>
                <a:spcPts val="800"/>
              </a:spcAft>
              <a:buSzPct val="100000"/>
              <a:buFont typeface="+mn-ea"/>
              <a:buAutoNum type="circleNumDbPlain"/>
            </a:pPr>
            <a:r>
              <a:rPr lang="zh-CN" altLang="en-US" sz="1200">
                <a:solidFill>
                  <a:schemeClr val="tx1">
                    <a:lumMod val="75000"/>
                    <a:lumOff val="25000"/>
                  </a:schemeClr>
                </a:solidFill>
                <a:latin typeface="Arial" panose="020B0604020202020204" pitchFamily="34" charset="0"/>
              </a:rPr>
              <a:t>主动公开情况</a:t>
            </a:r>
            <a:endParaRPr lang="zh-CN" altLang="en-US" sz="1200">
              <a:solidFill>
                <a:schemeClr val="tx1">
                  <a:lumMod val="75000"/>
                  <a:lumOff val="25000"/>
                </a:schemeClr>
              </a:solidFill>
              <a:latin typeface="Arial" panose="020B0604020202020204" pitchFamily="34" charset="0"/>
            </a:endParaRPr>
          </a:p>
          <a:p>
            <a:pPr marL="584200" lvl="1" indent="-279400" algn="l" fontAlgn="ctr">
              <a:lnSpc>
                <a:spcPct val="120000"/>
              </a:lnSpc>
              <a:spcAft>
                <a:spcPts val="800"/>
              </a:spcAft>
              <a:buSzPct val="100000"/>
              <a:buFont typeface="Arial" panose="020B0604020202020204" pitchFamily="34" charset="0"/>
              <a:buChar char="○"/>
            </a:pPr>
            <a:r>
              <a:rPr lang="zh-CN" altLang="en-US" sz="1400" spc="160">
                <a:solidFill>
                  <a:schemeClr val="tx1">
                    <a:lumMod val="75000"/>
                    <a:lumOff val="25000"/>
                  </a:schemeClr>
                </a:solidFill>
                <a:latin typeface="Arial" panose="020B0604020202020204" pitchFamily="34" charset="0"/>
              </a:rPr>
              <a:t>2021年，我局按照信息公开为常态、不公开为例外的要求，主动公开我局的重大决策预公开、规划计划、工作动态、备案审查文件目录、财务预决算、人事任免、行政处罚、执法监督、等政府信息，积极主动回应社会关切，做好公共法律服务等信息公开。通过局门户网站、市政府政务公开网站，面向社会发布政府公开信息265条。截至目前“济宁司法”微信公众号粉丝数3343人次，较上一年度增加1061人，发文902篇。“济宁司法”微博关注量 315人次，发文318篇。落实主要负责同志“第一解读人和责任人”制度，规范解读程序，重点解读政策背景、决策依据、出台目的、重要举措等。增强解读效果，进一步拓宽解读渠道，通过媒体解读、音频解读、图表解读、文字解读等多种方式进行解读，及时准确传递政策意图。</a:t>
            </a:r>
            <a:endParaRPr lang="zh-CN" altLang="en-US" sz="1400" spc="160">
              <a:solidFill>
                <a:schemeClr val="tx1">
                  <a:lumMod val="75000"/>
                  <a:lumOff val="25000"/>
                </a:schemeClr>
              </a:solidFill>
              <a:latin typeface="Arial" panose="020B0604020202020204" pitchFamily="34" charset="0"/>
            </a:endParaRPr>
          </a:p>
        </p:txBody>
      </p:sp>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extLst>
                                      <p:ext uri="{505F2C04-C923-438B-8C0F-E0CD2BADF298}">
                                        <wppc:dynamicDigit xmlns:wppc="http://www.wps.cn/officeDocument/PresentationCustomData" type="0">
                                          <p:anim to="" calcmode="lin" valueType="num">
                                            <p:cBhvr>
                                              <p:cTn id="7" dur="3000" fill="hold"/>
                                              <p:tgtEl>
                                                <p:spTgt spid="5"/>
                                              </p:tgtEl>
                                              <p:attrNameLst>
                                                <p:attrName>num.show</p:attrName>
                                              </p:attrNameLst>
                                            </p:cBhvr>
                                            <p:tavLst>
                                              <p:tav tm="0">
                                                <p:val>
                                                  <p:fltVal val="0"/>
                                                </p:val>
                                              </p:tav>
                                              <p:tav tm="100000">
                                                <p:val>
                                                  <p:strVal val="#ppt_v"/>
                                                </p:val>
                                              </p:tav>
                                            </p:tavLst>
                                          </p:anim>
                                        </wppc:dynamicDigit>
                                      </p:ext>
                                    </p:extLs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6" name="任意多边形: 形状 65"/>
          <p:cNvSpPr/>
          <p:nvPr>
            <p:custDataLst>
              <p:tags r:id="rId1"/>
            </p:custDataLst>
          </p:nvPr>
        </p:nvSpPr>
        <p:spPr>
          <a:xfrm>
            <a:off x="1" y="1"/>
            <a:ext cx="827681" cy="2417361"/>
          </a:xfrm>
          <a:custGeom>
            <a:avLst/>
            <a:gdLst>
              <a:gd name="connsiteX0" fmla="*/ 1015705 w 1103575"/>
              <a:gd name="connsiteY0" fmla="*/ 0 h 2417361"/>
              <a:gd name="connsiteX1" fmla="*/ 1103575 w 1103575"/>
              <a:gd name="connsiteY1" fmla="*/ 0 h 2417361"/>
              <a:gd name="connsiteX2" fmla="*/ 0 w 1103575"/>
              <a:gd name="connsiteY2" fmla="*/ 2417361 h 2417361"/>
              <a:gd name="connsiteX3" fmla="*/ 0 w 1103575"/>
              <a:gd name="connsiteY3" fmla="*/ 2224883 h 2417361"/>
            </a:gdLst>
            <a:ahLst/>
            <a:cxnLst>
              <a:cxn ang="0">
                <a:pos x="connsiteX0" y="connsiteY0"/>
              </a:cxn>
              <a:cxn ang="0">
                <a:pos x="connsiteX1" y="connsiteY1"/>
              </a:cxn>
              <a:cxn ang="0">
                <a:pos x="connsiteX2" y="connsiteY2"/>
              </a:cxn>
              <a:cxn ang="0">
                <a:pos x="connsiteX3" y="connsiteY3"/>
              </a:cxn>
            </a:cxnLst>
            <a:rect l="l" t="t" r="r" b="b"/>
            <a:pathLst>
              <a:path w="1103575" h="2417361">
                <a:moveTo>
                  <a:pt x="1015705" y="0"/>
                </a:moveTo>
                <a:lnTo>
                  <a:pt x="1103575" y="0"/>
                </a:lnTo>
                <a:lnTo>
                  <a:pt x="0" y="2417361"/>
                </a:lnTo>
                <a:lnTo>
                  <a:pt x="0" y="2224883"/>
                </a:lnTo>
                <a:close/>
              </a:path>
            </a:pathLst>
          </a:custGeom>
          <a:solidFill>
            <a:schemeClr val="accent1">
              <a:lumMod val="60000"/>
              <a:lumOff val="40000"/>
              <a:alpha val="3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sz="12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61" name="平行四边形 60"/>
          <p:cNvSpPr/>
          <p:nvPr>
            <p:custDataLst>
              <p:tags r:id="rId2"/>
            </p:custDataLst>
          </p:nvPr>
        </p:nvSpPr>
        <p:spPr>
          <a:xfrm>
            <a:off x="4933950" y="0"/>
            <a:ext cx="2414017" cy="6858000"/>
          </a:xfrm>
          <a:prstGeom prst="parallelogram">
            <a:avLst>
              <a:gd name="adj" fmla="val 93597"/>
            </a:avLst>
          </a:prstGeom>
          <a:pattFill prst="zigZag">
            <a:fgClr>
              <a:schemeClr val="accent3">
                <a:lumMod val="20000"/>
                <a:lumOff val="80000"/>
              </a:schemeClr>
            </a:fgClr>
            <a:bgClr>
              <a:schemeClr val="accent1">
                <a:lumMod val="40000"/>
                <a:lumOff val="6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noAutofit/>
          </a:bodyPr>
          <a:p>
            <a:pPr algn="ctr"/>
            <a:endParaRPr kumimoji="1" lang="zh-CN" altLang="en-US" sz="12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40" name="平行四边形 39"/>
          <p:cNvSpPr/>
          <p:nvPr>
            <p:custDataLst>
              <p:tags r:id="rId3"/>
            </p:custDataLst>
          </p:nvPr>
        </p:nvSpPr>
        <p:spPr>
          <a:xfrm>
            <a:off x="5387529" y="0"/>
            <a:ext cx="3371850" cy="6858000"/>
          </a:xfrm>
          <a:prstGeom prst="parallelogram">
            <a:avLst>
              <a:gd name="adj" fmla="val 65395"/>
            </a:avLst>
          </a:prstGeom>
          <a:pattFill prst="zigZag">
            <a:fgClr>
              <a:schemeClr val="accent1">
                <a:lumMod val="60000"/>
                <a:lumOff val="40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sz="12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4" name="矩形 3"/>
          <p:cNvSpPr/>
          <p:nvPr>
            <p:custDataLst>
              <p:tags r:id="rId4"/>
            </p:custDataLst>
          </p:nvPr>
        </p:nvSpPr>
        <p:spPr>
          <a:xfrm>
            <a:off x="502411" y="6408472"/>
            <a:ext cx="8139178" cy="124052"/>
          </a:xfrm>
          <a:prstGeom prst="rect">
            <a:avLst/>
          </a:prstGeom>
          <a:solidFill>
            <a:schemeClr val="accent1">
              <a:lumMod val="60000"/>
              <a:lumOff val="40000"/>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5" name="矩形 4"/>
          <p:cNvSpPr/>
          <p:nvPr>
            <p:custDataLst>
              <p:tags r:id="rId5"/>
            </p:custDataLst>
          </p:nvPr>
        </p:nvSpPr>
        <p:spPr>
          <a:xfrm>
            <a:off x="384810" y="1216898"/>
            <a:ext cx="8374856" cy="4432459"/>
          </a:xfrm>
          <a:prstGeom prst="rect">
            <a:avLst/>
          </a:prstGeom>
          <a:solidFill>
            <a:schemeClr val="bg1"/>
          </a:solidFill>
          <a:ln w="50800">
            <a:solidFill>
              <a:schemeClr val="accent1">
                <a:alpha val="54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sz="12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6" name="文本框 5"/>
          <p:cNvSpPr txBox="1"/>
          <p:nvPr>
            <p:custDataLst>
              <p:tags r:id="rId6"/>
            </p:custDataLst>
          </p:nvPr>
        </p:nvSpPr>
        <p:spPr>
          <a:xfrm>
            <a:off x="1354498" y="1499649"/>
            <a:ext cx="6435479" cy="3866957"/>
          </a:xfrm>
          <a:prstGeom prst="rect">
            <a:avLst/>
          </a:prstGeom>
          <a:noFill/>
        </p:spPr>
        <p:txBody>
          <a:bodyPr wrap="square" lIns="68580" tIns="34290" rIns="68580" bIns="34290" rtlCol="0" anchor="ctr" anchorCtr="0">
            <a:normAutofit/>
          </a:bodyPr>
          <a:p>
            <a:pPr marL="304800" lvl="0" indent="-304800" algn="l">
              <a:lnSpc>
                <a:spcPct val="120000"/>
              </a:lnSpc>
              <a:spcBef>
                <a:spcPts val="0"/>
              </a:spcBef>
              <a:spcAft>
                <a:spcPts val="800"/>
              </a:spcAft>
              <a:buClr>
                <a:schemeClr val="tx1">
                  <a:lumMod val="65000"/>
                  <a:lumOff val="35000"/>
                </a:schemeClr>
              </a:buClr>
              <a:buSzPct val="100000"/>
              <a:buFont typeface="Wingdings" panose="05000000000000000000" pitchFamily="2" charset="2"/>
              <a:buChar char="n"/>
            </a:pPr>
            <a:r>
              <a:rPr lang="zh-CN" altLang="en-US" sz="1600" spc="180">
                <a:solidFill>
                  <a:schemeClr val="tx1">
                    <a:lumMod val="85000"/>
                    <a:lumOff val="15000"/>
                  </a:schemeClr>
                </a:solidFill>
                <a:latin typeface="Arial" panose="020B0604020202020204" pitchFamily="34" charset="0"/>
                <a:ea typeface="微软雅黑" panose="020B0503020204020204" charset="-122"/>
              </a:rPr>
              <a:t>依申请公开情况</a:t>
            </a:r>
            <a:endParaRPr lang="zh-CN" altLang="en-US" sz="1600" spc="180">
              <a:solidFill>
                <a:schemeClr val="tx1">
                  <a:lumMod val="85000"/>
                  <a:lumOff val="15000"/>
                </a:schemeClr>
              </a:solidFill>
              <a:latin typeface="Arial" panose="020B0604020202020204" pitchFamily="34" charset="0"/>
              <a:ea typeface="微软雅黑" panose="020B0503020204020204" charset="-122"/>
            </a:endParaRPr>
          </a:p>
          <a:p>
            <a:pPr marL="584200" lvl="1" indent="-279400" algn="l" fontAlgn="ctr">
              <a:lnSpc>
                <a:spcPct val="120000"/>
              </a:lnSpc>
              <a:spcBef>
                <a:spcPts val="0"/>
              </a:spcBef>
              <a:spcAft>
                <a:spcPts val="800"/>
              </a:spcAft>
              <a:buSzPct val="100000"/>
              <a:buFont typeface="Arial" panose="020B0604020202020204" pitchFamily="34" charset="0"/>
              <a:buChar char="○"/>
            </a:pPr>
            <a:r>
              <a:rPr lang="zh-CN" altLang="en-US" sz="1400" spc="160">
                <a:solidFill>
                  <a:schemeClr val="tx1">
                    <a:lumMod val="85000"/>
                    <a:lumOff val="15000"/>
                  </a:schemeClr>
                </a:solidFill>
                <a:latin typeface="Arial" panose="020B0604020202020204" pitchFamily="34" charset="0"/>
                <a:ea typeface="微软雅黑" panose="020B0503020204020204" charset="-122"/>
              </a:rPr>
              <a:t>2021年，共收到依申请公开申请6件，其中通过网络收到4件，通过信件收到2件，相比去年增长4件，内容涉及到本单位机构职能、业务数据统计等方面，已按规定予以办理，并未收取相关费用。</a:t>
            </a:r>
            <a:endParaRPr lang="zh-CN" altLang="en-US" sz="1400" spc="160">
              <a:solidFill>
                <a:schemeClr val="tx1">
                  <a:lumMod val="85000"/>
                  <a:lumOff val="15000"/>
                </a:schemeClr>
              </a:solidFill>
              <a:latin typeface="Arial" panose="020B0604020202020204" pitchFamily="34" charset="0"/>
              <a:ea typeface="微软雅黑" panose="020B0503020204020204" charset="-122"/>
            </a:endParaRPr>
          </a:p>
          <a:p>
            <a:pPr marL="304800" lvl="0" indent="-304800" algn="l">
              <a:lnSpc>
                <a:spcPct val="120000"/>
              </a:lnSpc>
              <a:spcBef>
                <a:spcPts val="0"/>
              </a:spcBef>
              <a:spcAft>
                <a:spcPts val="800"/>
              </a:spcAft>
              <a:buClr>
                <a:schemeClr val="tx1">
                  <a:lumMod val="65000"/>
                  <a:lumOff val="35000"/>
                </a:schemeClr>
              </a:buClr>
              <a:buSzPct val="100000"/>
              <a:buFont typeface="Wingdings" panose="05000000000000000000" pitchFamily="2" charset="2"/>
              <a:buChar char="n"/>
            </a:pPr>
            <a:r>
              <a:rPr lang="zh-CN" altLang="en-US" sz="1600" spc="180">
                <a:solidFill>
                  <a:schemeClr val="tx1">
                    <a:lumMod val="85000"/>
                    <a:lumOff val="15000"/>
                  </a:schemeClr>
                </a:solidFill>
                <a:latin typeface="Arial" panose="020B0604020202020204" pitchFamily="34" charset="0"/>
                <a:ea typeface="微软雅黑" panose="020B0503020204020204" charset="-122"/>
              </a:rPr>
              <a:t>政府信息管理情况</a:t>
            </a:r>
            <a:endParaRPr lang="zh-CN" altLang="en-US" sz="1600" spc="180">
              <a:solidFill>
                <a:schemeClr val="tx1">
                  <a:lumMod val="85000"/>
                  <a:lumOff val="15000"/>
                </a:schemeClr>
              </a:solidFill>
              <a:latin typeface="Arial" panose="020B0604020202020204" pitchFamily="34" charset="0"/>
              <a:ea typeface="微软雅黑" panose="020B0503020204020204" charset="-122"/>
            </a:endParaRPr>
          </a:p>
          <a:p>
            <a:pPr marL="584200" lvl="1" indent="-279400" algn="l" fontAlgn="ctr">
              <a:lnSpc>
                <a:spcPct val="120000"/>
              </a:lnSpc>
              <a:spcBef>
                <a:spcPts val="0"/>
              </a:spcBef>
              <a:spcAft>
                <a:spcPts val="800"/>
              </a:spcAft>
              <a:buSzPct val="100000"/>
              <a:buFont typeface="Arial" panose="020B0604020202020204" pitchFamily="34" charset="0"/>
              <a:buChar char="○"/>
            </a:pPr>
            <a:r>
              <a:rPr lang="zh-CN" altLang="en-US" sz="1400" spc="160">
                <a:solidFill>
                  <a:schemeClr val="tx1">
                    <a:lumMod val="85000"/>
                    <a:lumOff val="15000"/>
                  </a:schemeClr>
                </a:solidFill>
                <a:latin typeface="Arial" panose="020B0604020202020204" pitchFamily="34" charset="0"/>
                <a:ea typeface="微软雅黑" panose="020B0503020204020204" charset="-122"/>
              </a:rPr>
              <a:t>按照政府信息公开目录和指南编制要求，进一步科学规范政府信息类别，明确界定主动公开、依申请公开和不予公开政府信息范围，不断健全、完善和充实政府信息公开，做好信息发布审核，按规定做好文件保密审查、登记、公开。及时根据人员变动情况及时对本单位的政府信息公开领导小组成员进行调整，确保工作不断不乱。</a:t>
            </a:r>
            <a:endParaRPr lang="zh-CN" altLang="en-US" sz="1400" spc="160">
              <a:solidFill>
                <a:schemeClr val="tx1">
                  <a:lumMod val="85000"/>
                  <a:lumOff val="15000"/>
                </a:schemeClr>
              </a:solidFill>
              <a:latin typeface="Arial" panose="020B0604020202020204" pitchFamily="34" charset="0"/>
              <a:ea typeface="微软雅黑" panose="020B0503020204020204" charset="-122"/>
            </a:endParaRPr>
          </a:p>
        </p:txBody>
      </p:sp>
    </p:spTree>
    <p:custDataLst>
      <p:tags r:id="rId7"/>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6" name="任意多边形: 形状 65"/>
          <p:cNvSpPr/>
          <p:nvPr>
            <p:custDataLst>
              <p:tags r:id="rId1"/>
            </p:custDataLst>
          </p:nvPr>
        </p:nvSpPr>
        <p:spPr>
          <a:xfrm>
            <a:off x="1" y="1"/>
            <a:ext cx="827681" cy="2417361"/>
          </a:xfrm>
          <a:custGeom>
            <a:avLst/>
            <a:gdLst>
              <a:gd name="connsiteX0" fmla="*/ 1015705 w 1103575"/>
              <a:gd name="connsiteY0" fmla="*/ 0 h 2417361"/>
              <a:gd name="connsiteX1" fmla="*/ 1103575 w 1103575"/>
              <a:gd name="connsiteY1" fmla="*/ 0 h 2417361"/>
              <a:gd name="connsiteX2" fmla="*/ 0 w 1103575"/>
              <a:gd name="connsiteY2" fmla="*/ 2417361 h 2417361"/>
              <a:gd name="connsiteX3" fmla="*/ 0 w 1103575"/>
              <a:gd name="connsiteY3" fmla="*/ 2224883 h 2417361"/>
            </a:gdLst>
            <a:ahLst/>
            <a:cxnLst>
              <a:cxn ang="0">
                <a:pos x="connsiteX0" y="connsiteY0"/>
              </a:cxn>
              <a:cxn ang="0">
                <a:pos x="connsiteX1" y="connsiteY1"/>
              </a:cxn>
              <a:cxn ang="0">
                <a:pos x="connsiteX2" y="connsiteY2"/>
              </a:cxn>
              <a:cxn ang="0">
                <a:pos x="connsiteX3" y="connsiteY3"/>
              </a:cxn>
            </a:cxnLst>
            <a:rect l="l" t="t" r="r" b="b"/>
            <a:pathLst>
              <a:path w="1103575" h="2417361">
                <a:moveTo>
                  <a:pt x="1015705" y="0"/>
                </a:moveTo>
                <a:lnTo>
                  <a:pt x="1103575" y="0"/>
                </a:lnTo>
                <a:lnTo>
                  <a:pt x="0" y="2417361"/>
                </a:lnTo>
                <a:lnTo>
                  <a:pt x="0" y="2224883"/>
                </a:lnTo>
                <a:close/>
              </a:path>
            </a:pathLst>
          </a:custGeom>
          <a:solidFill>
            <a:schemeClr val="accent1">
              <a:lumMod val="60000"/>
              <a:lumOff val="40000"/>
              <a:alpha val="3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sz="12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61" name="平行四边形 60"/>
          <p:cNvSpPr/>
          <p:nvPr>
            <p:custDataLst>
              <p:tags r:id="rId2"/>
            </p:custDataLst>
          </p:nvPr>
        </p:nvSpPr>
        <p:spPr>
          <a:xfrm>
            <a:off x="4933950" y="0"/>
            <a:ext cx="2414017" cy="6858000"/>
          </a:xfrm>
          <a:prstGeom prst="parallelogram">
            <a:avLst>
              <a:gd name="adj" fmla="val 93597"/>
            </a:avLst>
          </a:prstGeom>
          <a:pattFill prst="zigZag">
            <a:fgClr>
              <a:schemeClr val="accent3">
                <a:lumMod val="20000"/>
                <a:lumOff val="80000"/>
              </a:schemeClr>
            </a:fgClr>
            <a:bgClr>
              <a:schemeClr val="accent1">
                <a:lumMod val="40000"/>
                <a:lumOff val="6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noAutofit/>
          </a:bodyPr>
          <a:p>
            <a:pPr algn="ctr"/>
            <a:endParaRPr kumimoji="1" lang="zh-CN" altLang="en-US" sz="12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40" name="平行四边形 39"/>
          <p:cNvSpPr/>
          <p:nvPr>
            <p:custDataLst>
              <p:tags r:id="rId3"/>
            </p:custDataLst>
          </p:nvPr>
        </p:nvSpPr>
        <p:spPr>
          <a:xfrm>
            <a:off x="5387529" y="0"/>
            <a:ext cx="3371850" cy="6858000"/>
          </a:xfrm>
          <a:prstGeom prst="parallelogram">
            <a:avLst>
              <a:gd name="adj" fmla="val 65395"/>
            </a:avLst>
          </a:prstGeom>
          <a:pattFill prst="zigZag">
            <a:fgClr>
              <a:schemeClr val="accent1">
                <a:lumMod val="60000"/>
                <a:lumOff val="40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sz="12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4" name="矩形 3"/>
          <p:cNvSpPr/>
          <p:nvPr>
            <p:custDataLst>
              <p:tags r:id="rId4"/>
            </p:custDataLst>
          </p:nvPr>
        </p:nvSpPr>
        <p:spPr>
          <a:xfrm>
            <a:off x="502411" y="6408472"/>
            <a:ext cx="8139178" cy="124052"/>
          </a:xfrm>
          <a:prstGeom prst="rect">
            <a:avLst/>
          </a:prstGeom>
          <a:solidFill>
            <a:schemeClr val="accent1">
              <a:lumMod val="60000"/>
              <a:lumOff val="40000"/>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5" name="矩形 4"/>
          <p:cNvSpPr/>
          <p:nvPr>
            <p:custDataLst>
              <p:tags r:id="rId5"/>
            </p:custDataLst>
          </p:nvPr>
        </p:nvSpPr>
        <p:spPr>
          <a:xfrm>
            <a:off x="384810" y="1216898"/>
            <a:ext cx="8374856" cy="4432459"/>
          </a:xfrm>
          <a:prstGeom prst="rect">
            <a:avLst/>
          </a:prstGeom>
          <a:solidFill>
            <a:schemeClr val="bg1"/>
          </a:solidFill>
          <a:ln w="50800">
            <a:solidFill>
              <a:schemeClr val="accent1">
                <a:alpha val="54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sz="12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6" name="文本框 5"/>
          <p:cNvSpPr txBox="1"/>
          <p:nvPr>
            <p:custDataLst>
              <p:tags r:id="rId6"/>
            </p:custDataLst>
          </p:nvPr>
        </p:nvSpPr>
        <p:spPr>
          <a:xfrm>
            <a:off x="1354498" y="1499649"/>
            <a:ext cx="6435479" cy="3866957"/>
          </a:xfrm>
          <a:prstGeom prst="rect">
            <a:avLst/>
          </a:prstGeom>
          <a:noFill/>
        </p:spPr>
        <p:txBody>
          <a:bodyPr wrap="square" lIns="68580" tIns="34290" rIns="68580" bIns="34290" rtlCol="0" anchor="ctr" anchorCtr="0">
            <a:normAutofit/>
          </a:bodyPr>
          <a:p>
            <a:pPr marL="304800" lvl="0" indent="-304800" algn="l">
              <a:lnSpc>
                <a:spcPct val="120000"/>
              </a:lnSpc>
              <a:spcBef>
                <a:spcPts val="0"/>
              </a:spcBef>
              <a:spcAft>
                <a:spcPts val="800"/>
              </a:spcAft>
              <a:buClr>
                <a:schemeClr val="tx1">
                  <a:lumMod val="65000"/>
                  <a:lumOff val="35000"/>
                </a:schemeClr>
              </a:buClr>
              <a:buSzPct val="100000"/>
              <a:buFont typeface="Wingdings" panose="05000000000000000000" pitchFamily="2" charset="2"/>
              <a:buChar char="n"/>
            </a:pPr>
            <a:r>
              <a:rPr lang="zh-CN" altLang="en-US" sz="1600" spc="180">
                <a:solidFill>
                  <a:schemeClr val="tx1">
                    <a:lumMod val="85000"/>
                    <a:lumOff val="15000"/>
                  </a:schemeClr>
                </a:solidFill>
                <a:latin typeface="Arial" panose="020B0604020202020204" pitchFamily="34" charset="0"/>
                <a:ea typeface="微软雅黑" panose="020B0503020204020204" charset="-122"/>
                <a:sym typeface="+mn-ea"/>
              </a:rPr>
              <a:t>政府信息公开平台建设情况</a:t>
            </a:r>
            <a:endParaRPr lang="zh-CN" altLang="en-US" sz="1600" spc="180">
              <a:solidFill>
                <a:schemeClr val="tx1">
                  <a:lumMod val="85000"/>
                  <a:lumOff val="15000"/>
                </a:schemeClr>
              </a:solidFill>
              <a:latin typeface="Arial" panose="020B0604020202020204" pitchFamily="34" charset="0"/>
              <a:ea typeface="微软雅黑" panose="020B0503020204020204" charset="-122"/>
              <a:sym typeface="+mn-ea"/>
            </a:endParaRPr>
          </a:p>
          <a:p>
            <a:pPr marL="584200" lvl="1" indent="-279400" algn="l" fontAlgn="ctr">
              <a:lnSpc>
                <a:spcPct val="120000"/>
              </a:lnSpc>
              <a:spcBef>
                <a:spcPts val="0"/>
              </a:spcBef>
              <a:spcAft>
                <a:spcPts val="800"/>
              </a:spcAft>
              <a:buSzPct val="100000"/>
              <a:buFont typeface="Arial" panose="020B0604020202020204" pitchFamily="34" charset="0"/>
              <a:buChar char="○"/>
            </a:pPr>
            <a:r>
              <a:rPr lang="zh-CN" altLang="en-US" sz="1400" spc="160">
                <a:solidFill>
                  <a:schemeClr val="tx1">
                    <a:lumMod val="85000"/>
                    <a:lumOff val="15000"/>
                  </a:schemeClr>
                </a:solidFill>
                <a:latin typeface="Arial" panose="020B0604020202020204" pitchFamily="34" charset="0"/>
                <a:ea typeface="微软雅黑" panose="020B0503020204020204" charset="-122"/>
                <a:sym typeface="+mn-ea"/>
              </a:rPr>
              <a:t>根据市政务公开办安排，对改版后的机构职能、法规文件等模块进行更新，进一步提升群众查找信息的便利性。开展政务公开自查工作，对照标准，逐项检查，及时发现网站栏目设置、内容更新等方面不足，不 断调整政府信息公开目录。认真落实信息更新要求，及时更新信息，让群众能第一时间获取需要信息。</a:t>
            </a:r>
            <a:endParaRPr lang="zh-CN" altLang="en-US" sz="1400" spc="160">
              <a:solidFill>
                <a:schemeClr val="tx1">
                  <a:lumMod val="85000"/>
                  <a:lumOff val="15000"/>
                </a:schemeClr>
              </a:solidFill>
              <a:latin typeface="Arial" panose="020B0604020202020204" pitchFamily="34" charset="0"/>
              <a:ea typeface="微软雅黑" panose="020B0503020204020204" charset="-122"/>
              <a:sym typeface="+mn-ea"/>
            </a:endParaRPr>
          </a:p>
          <a:p>
            <a:pPr marL="304800" lvl="0" indent="-304800" algn="l">
              <a:lnSpc>
                <a:spcPct val="120000"/>
              </a:lnSpc>
              <a:spcBef>
                <a:spcPts val="0"/>
              </a:spcBef>
              <a:spcAft>
                <a:spcPts val="800"/>
              </a:spcAft>
              <a:buClr>
                <a:schemeClr val="tx1">
                  <a:lumMod val="65000"/>
                  <a:lumOff val="35000"/>
                </a:schemeClr>
              </a:buClr>
              <a:buSzPct val="100000"/>
              <a:buFont typeface="Wingdings" panose="05000000000000000000" pitchFamily="2" charset="2"/>
              <a:buChar char="n"/>
            </a:pPr>
            <a:r>
              <a:rPr lang="zh-CN" altLang="en-US" sz="1600" spc="180">
                <a:solidFill>
                  <a:schemeClr val="tx1">
                    <a:lumMod val="85000"/>
                    <a:lumOff val="15000"/>
                  </a:schemeClr>
                </a:solidFill>
                <a:latin typeface="Arial" panose="020B0604020202020204" pitchFamily="34" charset="0"/>
                <a:ea typeface="微软雅黑" panose="020B0503020204020204" charset="-122"/>
              </a:rPr>
              <a:t>监督保障情况</a:t>
            </a:r>
            <a:endParaRPr lang="zh-CN" altLang="en-US" sz="1600" spc="180">
              <a:solidFill>
                <a:schemeClr val="tx1">
                  <a:lumMod val="85000"/>
                  <a:lumOff val="15000"/>
                </a:schemeClr>
              </a:solidFill>
              <a:latin typeface="Arial" panose="020B0604020202020204" pitchFamily="34" charset="0"/>
              <a:ea typeface="微软雅黑" panose="020B0503020204020204" charset="-122"/>
            </a:endParaRPr>
          </a:p>
          <a:p>
            <a:pPr marL="584200" lvl="1" indent="-279400" algn="l" fontAlgn="ctr">
              <a:lnSpc>
                <a:spcPct val="120000"/>
              </a:lnSpc>
              <a:spcBef>
                <a:spcPts val="0"/>
              </a:spcBef>
              <a:spcAft>
                <a:spcPts val="800"/>
              </a:spcAft>
              <a:buSzPct val="100000"/>
              <a:buFont typeface="Arial" panose="020B0604020202020204" pitchFamily="34" charset="0"/>
              <a:buChar char="○"/>
            </a:pPr>
            <a:r>
              <a:rPr lang="zh-CN" altLang="en-US" sz="1400" spc="160">
                <a:solidFill>
                  <a:schemeClr val="tx1">
                    <a:lumMod val="85000"/>
                    <a:lumOff val="15000"/>
                  </a:schemeClr>
                </a:solidFill>
                <a:latin typeface="Arial" panose="020B0604020202020204" pitchFamily="34" charset="0"/>
                <a:ea typeface="微软雅黑" panose="020B0503020204020204" charset="-122"/>
              </a:rPr>
              <a:t>将政府信息公开工作作为年度重点工作内容，明确政务公开的分管领导及责任科室，确定局办公室一名人员负责政务信息公开工作，加强工作人员的业务能力建设，积极派员参加政务信息公开会议和培训班，及时掌握政务公开的新要求，提升政务公开工作能力。 </a:t>
            </a:r>
            <a:endParaRPr lang="zh-CN" altLang="en-US" sz="1400" spc="160">
              <a:solidFill>
                <a:schemeClr val="tx1">
                  <a:lumMod val="85000"/>
                  <a:lumOff val="15000"/>
                </a:schemeClr>
              </a:solidFill>
              <a:latin typeface="Arial" panose="020B0604020202020204" pitchFamily="34" charset="0"/>
              <a:ea typeface="微软雅黑" panose="020B0503020204020204" charset="-122"/>
            </a:endParaRPr>
          </a:p>
        </p:txBody>
      </p:sp>
    </p:spTree>
    <p:custDataLst>
      <p:tags r:id="rId7"/>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57200" y="477520"/>
            <a:ext cx="8229600" cy="5648960"/>
          </a:xfrm>
        </p:spPr>
        <p:txBody>
          <a:bodyPr/>
          <a:p>
            <a:endParaRPr lang="zh-CN" altLang="en-US"/>
          </a:p>
        </p:txBody>
      </p:sp>
      <p:sp>
        <p:nvSpPr>
          <p:cNvPr id="100" name="文本框 99"/>
          <p:cNvSpPr txBox="1"/>
          <p:nvPr/>
        </p:nvSpPr>
        <p:spPr>
          <a:xfrm>
            <a:off x="612140" y="332423"/>
            <a:ext cx="5080000" cy="398780"/>
          </a:xfrm>
          <a:prstGeom prst="rect">
            <a:avLst/>
          </a:prstGeom>
          <a:noFill/>
          <a:ln w="9525">
            <a:noFill/>
          </a:ln>
        </p:spPr>
        <p:txBody>
          <a:bodyPr>
            <a:spAutoFit/>
          </a:bodyPr>
          <a:p>
            <a:pPr indent="408305"/>
            <a:r>
              <a:rPr lang="zh-CN" sz="2000" b="1">
                <a:solidFill>
                  <a:srgbClr val="000000"/>
                </a:solidFill>
                <a:ea typeface="宋体" panose="02010600030101010101" pitchFamily="2" charset="-122"/>
              </a:rPr>
              <a:t>主动公开政府信息情况</a:t>
            </a:r>
            <a:endParaRPr lang="zh-CN" altLang="en-US" sz="2000"/>
          </a:p>
        </p:txBody>
      </p:sp>
      <p:graphicFrame>
        <p:nvGraphicFramePr>
          <p:cNvPr id="4" name="表格 3"/>
          <p:cNvGraphicFramePr/>
          <p:nvPr>
            <p:custDataLst>
              <p:tags r:id="rId1"/>
            </p:custDataLst>
          </p:nvPr>
        </p:nvGraphicFramePr>
        <p:xfrm>
          <a:off x="1199833" y="975104"/>
          <a:ext cx="6744335" cy="5169535"/>
        </p:xfrm>
        <a:graphic>
          <a:graphicData uri="http://schemas.openxmlformats.org/drawingml/2006/table">
            <a:tbl>
              <a:tblPr firstRow="1" bandRow="1">
                <a:tableStyleId>{5940675A-B579-460E-94D1-54222C63F5DA}</a:tableStyleId>
              </a:tblPr>
              <a:tblGrid>
                <a:gridCol w="2524125"/>
                <a:gridCol w="1406525"/>
                <a:gridCol w="1407160"/>
                <a:gridCol w="1406525"/>
              </a:tblGrid>
              <a:tr h="380365">
                <a:tc gridSpan="4">
                  <a:txBody>
                    <a:bodyPr/>
                    <a:p>
                      <a:pPr algn="ctr">
                        <a:lnSpc>
                          <a:spcPct val="120000"/>
                        </a:lnSpc>
                        <a:spcBef>
                          <a:spcPts val="0"/>
                        </a:spcBef>
                        <a:spcAft>
                          <a:spcPts val="0"/>
                        </a:spcAft>
                        <a:buNone/>
                      </a:pPr>
                      <a:r>
                        <a:rPr lang="en-US" sz="1600" b="1" spc="120">
                          <a:solidFill>
                            <a:srgbClr val="FFFFFF"/>
                          </a:solidFill>
                          <a:latin typeface="微软雅黑" panose="020B0503020204020204" charset="-122"/>
                          <a:ea typeface="微软雅黑" panose="020B0503020204020204" charset="-122"/>
                        </a:rPr>
                        <a:t>第二十条第（一）项</a:t>
                      </a:r>
                      <a:endParaRPr lang="en-US" altLang="en-US" sz="1600" b="1" spc="120">
                        <a:solidFill>
                          <a:srgbClr val="FFFFFF"/>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19050">
                      <a:solidFill>
                        <a:srgbClr val="144D73"/>
                      </a:solidFill>
                      <a:prstDash val="solid"/>
                    </a:lnR>
                    <a:lnT w="19050" cap="rnd">
                      <a:solidFill>
                        <a:srgbClr val="144D73"/>
                      </a:solidFill>
                      <a:prstDash val="solid"/>
                    </a:lnT>
                    <a:lnB w="19050">
                      <a:solidFill>
                        <a:srgbClr val="144D73"/>
                      </a:solidFill>
                      <a:prstDash val="solid"/>
                    </a:lnB>
                    <a:lnTlToBr>
                      <a:noFill/>
                    </a:lnTlToBr>
                    <a:lnBlToTr>
                      <a:noFill/>
                    </a:lnBlToTr>
                    <a:solidFill>
                      <a:srgbClr val="144D73"/>
                    </a:solidFill>
                  </a:tcPr>
                </a:tc>
                <a:tc hMerge="1">
                  <a:tcPr>
                    <a:lnT w="19050" cap="rnd">
                      <a:solidFill>
                        <a:srgbClr val="144D73"/>
                      </a:solidFill>
                      <a:prstDash val="solid"/>
                    </a:lnT>
                    <a:lnB w="19050">
                      <a:solidFill>
                        <a:srgbClr val="144D73"/>
                      </a:solidFill>
                      <a:prstDash val="solid"/>
                    </a:lnB>
                  </a:tcPr>
                </a:tc>
                <a:tc hMerge="1">
                  <a:tcPr>
                    <a:lnT w="19050" cap="rnd">
                      <a:solidFill>
                        <a:srgbClr val="144D73"/>
                      </a:solidFill>
                      <a:prstDash val="solid"/>
                    </a:lnT>
                    <a:lnB w="19050">
                      <a:solidFill>
                        <a:srgbClr val="144D73"/>
                      </a:solidFill>
                      <a:prstDash val="solid"/>
                    </a:lnB>
                  </a:tcPr>
                </a:tc>
                <a:tc hMerge="1">
                  <a:tcPr>
                    <a:lnR w="19050" cap="rnd">
                      <a:solidFill>
                        <a:srgbClr val="144D73"/>
                      </a:solidFill>
                      <a:prstDash val="solid"/>
                    </a:lnR>
                    <a:lnT w="19050" cap="rnd">
                      <a:solidFill>
                        <a:srgbClr val="144D73"/>
                      </a:solidFill>
                      <a:prstDash val="solid"/>
                    </a:lnT>
                    <a:lnB w="19050">
                      <a:solidFill>
                        <a:srgbClr val="144D73"/>
                      </a:solidFill>
                      <a:prstDash val="solid"/>
                    </a:lnB>
                  </a:tcPr>
                </a:tc>
              </a:tr>
              <a:tr h="704850">
                <a:tc>
                  <a:txBody>
                    <a:bodyPr/>
                    <a:p>
                      <a:pPr algn="ctr">
                        <a:lnSpc>
                          <a:spcPct val="120000"/>
                        </a:lnSpc>
                        <a:spcBef>
                          <a:spcPts val="0"/>
                        </a:spcBef>
                        <a:spcAft>
                          <a:spcPts val="0"/>
                        </a:spcAft>
                        <a:buNone/>
                      </a:pPr>
                      <a:r>
                        <a:rPr lang="en-US" sz="1600" b="1" spc="120">
                          <a:solidFill>
                            <a:srgbClr val="144D73"/>
                          </a:solidFill>
                          <a:latin typeface="微软雅黑" panose="020B0503020204020204" charset="-122"/>
                          <a:ea typeface="微软雅黑" panose="020B0503020204020204" charset="-122"/>
                        </a:rPr>
                        <a:t>信息内容</a:t>
                      </a:r>
                      <a:endParaRPr lang="en-US" altLang="en-US" sz="1600" b="1" spc="120">
                        <a:solidFill>
                          <a:srgbClr val="144D73"/>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3175">
                      <a:solidFill>
                        <a:srgbClr val="144D73"/>
                      </a:solidFill>
                      <a:prstDash val="dot"/>
                    </a:lnR>
                    <a:lnT w="19050">
                      <a:solidFill>
                        <a:srgbClr val="144D73"/>
                      </a:solidFill>
                      <a:prstDash val="solid"/>
                    </a:lnT>
                    <a:lnB w="19050">
                      <a:solidFill>
                        <a:srgbClr val="144D73"/>
                      </a:solidFill>
                      <a:prstDash val="solid"/>
                    </a:lnB>
                    <a:lnTlToBr>
                      <a:noFill/>
                    </a:lnTlToBr>
                    <a:lnBlToTr>
                      <a:noFill/>
                    </a:lnBlToTr>
                    <a:solidFill>
                      <a:srgbClr val="FFFFFF"/>
                    </a:solidFill>
                  </a:tcPr>
                </a:tc>
                <a:tc>
                  <a:txBody>
                    <a:bodyPr/>
                    <a:p>
                      <a:pPr algn="ctr">
                        <a:lnSpc>
                          <a:spcPct val="120000"/>
                        </a:lnSpc>
                        <a:spcBef>
                          <a:spcPts val="0"/>
                        </a:spcBef>
                        <a:spcAft>
                          <a:spcPts val="0"/>
                        </a:spcAft>
                        <a:buNone/>
                      </a:pPr>
                      <a:r>
                        <a:rPr lang="en-US" sz="1600" b="1" spc="120">
                          <a:solidFill>
                            <a:srgbClr val="144D73"/>
                          </a:solidFill>
                          <a:latin typeface="微软雅黑" panose="020B0503020204020204" charset="-122"/>
                          <a:ea typeface="微软雅黑" panose="020B0503020204020204" charset="-122"/>
                        </a:rPr>
                        <a:t>本年制发件数</a:t>
                      </a:r>
                      <a:endParaRPr lang="en-US" altLang="en-US" sz="1600" b="1" spc="120">
                        <a:solidFill>
                          <a:srgbClr val="144D73"/>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3175">
                      <a:solidFill>
                        <a:srgbClr val="144D73"/>
                      </a:solidFill>
                      <a:prstDash val="dot"/>
                    </a:lnR>
                    <a:lnT w="19050">
                      <a:solidFill>
                        <a:srgbClr val="144D73"/>
                      </a:solidFill>
                      <a:prstDash val="solid"/>
                    </a:lnT>
                    <a:lnB w="19050">
                      <a:solidFill>
                        <a:srgbClr val="144D73"/>
                      </a:solidFill>
                      <a:prstDash val="solid"/>
                    </a:lnB>
                    <a:lnTlToBr>
                      <a:noFill/>
                    </a:lnTlToBr>
                    <a:lnBlToTr>
                      <a:noFill/>
                    </a:lnBlToTr>
                    <a:solidFill>
                      <a:srgbClr val="FFFFFF"/>
                    </a:solidFill>
                  </a:tcPr>
                </a:tc>
                <a:tc>
                  <a:txBody>
                    <a:bodyPr/>
                    <a:p>
                      <a:pPr algn="ctr">
                        <a:lnSpc>
                          <a:spcPct val="120000"/>
                        </a:lnSpc>
                        <a:spcBef>
                          <a:spcPts val="0"/>
                        </a:spcBef>
                        <a:spcAft>
                          <a:spcPts val="0"/>
                        </a:spcAft>
                        <a:buNone/>
                      </a:pPr>
                      <a:r>
                        <a:rPr lang="en-US" sz="1600" b="1" spc="120">
                          <a:solidFill>
                            <a:srgbClr val="144D73"/>
                          </a:solidFill>
                          <a:latin typeface="微软雅黑" panose="020B0503020204020204" charset="-122"/>
                          <a:ea typeface="微软雅黑" panose="020B0503020204020204" charset="-122"/>
                        </a:rPr>
                        <a:t>本年废止件数</a:t>
                      </a:r>
                      <a:endParaRPr lang="en-US" altLang="en-US" sz="1600" b="1" spc="120">
                        <a:solidFill>
                          <a:srgbClr val="144D73"/>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3175">
                      <a:solidFill>
                        <a:srgbClr val="144D73"/>
                      </a:solidFill>
                      <a:prstDash val="dot"/>
                    </a:lnR>
                    <a:lnT w="19050">
                      <a:solidFill>
                        <a:srgbClr val="144D73"/>
                      </a:solidFill>
                      <a:prstDash val="solid"/>
                    </a:lnT>
                    <a:lnB w="19050">
                      <a:solidFill>
                        <a:srgbClr val="144D73"/>
                      </a:solidFill>
                      <a:prstDash val="solid"/>
                    </a:lnB>
                    <a:lnTlToBr>
                      <a:noFill/>
                    </a:lnTlToBr>
                    <a:lnBlToTr>
                      <a:noFill/>
                    </a:lnBlToTr>
                    <a:solidFill>
                      <a:srgbClr val="FFFFFF"/>
                    </a:solidFill>
                  </a:tcPr>
                </a:tc>
                <a:tc>
                  <a:txBody>
                    <a:bodyPr/>
                    <a:p>
                      <a:pPr algn="ctr">
                        <a:lnSpc>
                          <a:spcPct val="120000"/>
                        </a:lnSpc>
                        <a:spcBef>
                          <a:spcPts val="0"/>
                        </a:spcBef>
                        <a:spcAft>
                          <a:spcPts val="0"/>
                        </a:spcAft>
                        <a:buNone/>
                      </a:pPr>
                      <a:r>
                        <a:rPr lang="en-US" sz="1600" b="1" spc="120">
                          <a:solidFill>
                            <a:srgbClr val="144D73"/>
                          </a:solidFill>
                          <a:latin typeface="微软雅黑" panose="020B0503020204020204" charset="-122"/>
                          <a:ea typeface="微软雅黑" panose="020B0503020204020204" charset="-122"/>
                        </a:rPr>
                        <a:t>现行有效件数</a:t>
                      </a:r>
                      <a:endParaRPr lang="en-US" altLang="en-US" sz="1600" b="1" spc="120">
                        <a:solidFill>
                          <a:srgbClr val="144D73"/>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19050" cap="rnd">
                      <a:solidFill>
                        <a:srgbClr val="144D73"/>
                      </a:solidFill>
                      <a:prstDash val="solid"/>
                    </a:lnR>
                    <a:lnT w="19050">
                      <a:solidFill>
                        <a:srgbClr val="144D73"/>
                      </a:solidFill>
                      <a:prstDash val="solid"/>
                    </a:lnT>
                    <a:lnB w="19050">
                      <a:solidFill>
                        <a:srgbClr val="144D73"/>
                      </a:solidFill>
                      <a:prstDash val="solid"/>
                    </a:lnB>
                    <a:lnTlToBr>
                      <a:noFill/>
                    </a:lnTlToBr>
                    <a:lnBlToTr>
                      <a:noFill/>
                    </a:lnBlToTr>
                    <a:solidFill>
                      <a:srgbClr val="FFFFFF"/>
                    </a:solidFill>
                  </a:tcPr>
                </a:tc>
              </a:tr>
              <a:tr h="340360">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规章</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3175">
                      <a:solidFill>
                        <a:srgbClr val="144D73"/>
                      </a:solidFill>
                      <a:prstDash val="dot"/>
                    </a:lnR>
                    <a:lnT w="19050">
                      <a:solidFill>
                        <a:srgbClr val="144D73"/>
                      </a:solidFill>
                      <a:prstDash val="solid"/>
                    </a:lnT>
                    <a:lnB w="3175">
                      <a:solidFill>
                        <a:srgbClr val="144D73"/>
                      </a:solidFill>
                      <a:prstDash val="dot"/>
                    </a:lnB>
                    <a:lnTlToBr>
                      <a:noFill/>
                    </a:lnTlToBr>
                    <a:lnBlToTr>
                      <a:noFill/>
                    </a:lnBlToTr>
                    <a:solidFill>
                      <a:srgbClr val="F2F2F2"/>
                    </a:solidFill>
                  </a:tcPr>
                </a:tc>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0</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3175">
                      <a:solidFill>
                        <a:srgbClr val="144D73"/>
                      </a:solidFill>
                      <a:prstDash val="dot"/>
                    </a:lnR>
                    <a:lnT w="19050">
                      <a:solidFill>
                        <a:srgbClr val="144D73"/>
                      </a:solidFill>
                      <a:prstDash val="solid"/>
                    </a:lnT>
                    <a:lnB w="3175">
                      <a:solidFill>
                        <a:srgbClr val="144D73"/>
                      </a:solidFill>
                      <a:prstDash val="dot"/>
                    </a:lnB>
                    <a:lnTlToBr>
                      <a:noFill/>
                    </a:lnTlToBr>
                    <a:lnBlToTr>
                      <a:noFill/>
                    </a:lnBlToTr>
                    <a:solidFill>
                      <a:srgbClr val="F2F2F2"/>
                    </a:solidFill>
                  </a:tcPr>
                </a:tc>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0</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3175">
                      <a:solidFill>
                        <a:srgbClr val="144D73"/>
                      </a:solidFill>
                      <a:prstDash val="dot"/>
                    </a:lnR>
                    <a:lnT w="19050">
                      <a:solidFill>
                        <a:srgbClr val="144D73"/>
                      </a:solidFill>
                      <a:prstDash val="solid"/>
                    </a:lnT>
                    <a:lnB w="3175">
                      <a:solidFill>
                        <a:srgbClr val="144D73"/>
                      </a:solidFill>
                      <a:prstDash val="dot"/>
                    </a:lnB>
                    <a:lnTlToBr>
                      <a:noFill/>
                    </a:lnTlToBr>
                    <a:lnBlToTr>
                      <a:noFill/>
                    </a:lnBlToTr>
                    <a:solidFill>
                      <a:srgbClr val="F2F2F2"/>
                    </a:solidFill>
                  </a:tcPr>
                </a:tc>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0</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19050" cap="rnd">
                      <a:solidFill>
                        <a:srgbClr val="144D73"/>
                      </a:solidFill>
                      <a:prstDash val="solid"/>
                    </a:lnR>
                    <a:lnT w="19050">
                      <a:solidFill>
                        <a:srgbClr val="144D73"/>
                      </a:solidFill>
                      <a:prstDash val="solid"/>
                    </a:lnT>
                    <a:lnB w="3175">
                      <a:solidFill>
                        <a:srgbClr val="144D73"/>
                      </a:solidFill>
                      <a:prstDash val="dot"/>
                    </a:lnB>
                    <a:lnTlToBr>
                      <a:noFill/>
                    </a:lnTlToBr>
                    <a:lnBlToTr>
                      <a:noFill/>
                    </a:lnBlToTr>
                    <a:solidFill>
                      <a:srgbClr val="F2F2F2"/>
                    </a:solidFill>
                  </a:tcPr>
                </a:tc>
              </a:tr>
              <a:tr h="340360">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行政规范性文件</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3175">
                      <a:solidFill>
                        <a:srgbClr val="144D73"/>
                      </a:solidFill>
                      <a:prstDash val="dot"/>
                    </a:lnR>
                    <a:lnT w="3175">
                      <a:solidFill>
                        <a:srgbClr val="144D73"/>
                      </a:solidFill>
                      <a:prstDash val="dot"/>
                    </a:lnT>
                    <a:lnB w="3175">
                      <a:solidFill>
                        <a:srgbClr val="144D73"/>
                      </a:solidFill>
                      <a:prstDash val="dot"/>
                    </a:lnB>
                    <a:lnTlToBr>
                      <a:noFill/>
                    </a:lnTlToBr>
                    <a:lnBlToTr>
                      <a:noFill/>
                    </a:lnBlToTr>
                    <a:solidFill>
                      <a:srgbClr val="FFFFFF"/>
                    </a:solidFill>
                  </a:tcPr>
                </a:tc>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0</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3175">
                      <a:solidFill>
                        <a:srgbClr val="144D73"/>
                      </a:solidFill>
                      <a:prstDash val="dot"/>
                    </a:lnR>
                    <a:lnT w="3175">
                      <a:solidFill>
                        <a:srgbClr val="144D73"/>
                      </a:solidFill>
                      <a:prstDash val="dot"/>
                    </a:lnT>
                    <a:lnB w="3175">
                      <a:solidFill>
                        <a:srgbClr val="144D73"/>
                      </a:solidFill>
                      <a:prstDash val="dot"/>
                    </a:lnB>
                    <a:lnTlToBr>
                      <a:noFill/>
                    </a:lnTlToBr>
                    <a:lnBlToTr>
                      <a:noFill/>
                    </a:lnBlToTr>
                    <a:solidFill>
                      <a:srgbClr val="FFFFFF"/>
                    </a:solidFill>
                  </a:tcPr>
                </a:tc>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0</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3175">
                      <a:solidFill>
                        <a:srgbClr val="144D73"/>
                      </a:solidFill>
                      <a:prstDash val="dot"/>
                    </a:lnR>
                    <a:lnT w="3175">
                      <a:solidFill>
                        <a:srgbClr val="144D73"/>
                      </a:solidFill>
                      <a:prstDash val="dot"/>
                    </a:lnT>
                    <a:lnB w="3175">
                      <a:solidFill>
                        <a:srgbClr val="144D73"/>
                      </a:solidFill>
                      <a:prstDash val="dot"/>
                    </a:lnB>
                    <a:lnTlToBr>
                      <a:noFill/>
                    </a:lnTlToBr>
                    <a:lnBlToTr>
                      <a:noFill/>
                    </a:lnBlToTr>
                    <a:solidFill>
                      <a:srgbClr val="FFFFFF"/>
                    </a:solidFill>
                  </a:tcPr>
                </a:tc>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0</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19050" cap="rnd">
                      <a:solidFill>
                        <a:srgbClr val="144D73"/>
                      </a:solidFill>
                      <a:prstDash val="solid"/>
                    </a:lnR>
                    <a:lnT w="3175">
                      <a:solidFill>
                        <a:srgbClr val="144D73"/>
                      </a:solidFill>
                      <a:prstDash val="dot"/>
                    </a:lnT>
                    <a:lnB w="3175">
                      <a:solidFill>
                        <a:srgbClr val="144D73"/>
                      </a:solidFill>
                      <a:prstDash val="dot"/>
                    </a:lnB>
                    <a:lnTlToBr>
                      <a:noFill/>
                    </a:lnTlToBr>
                    <a:lnBlToTr>
                      <a:noFill/>
                    </a:lnBlToTr>
                    <a:solidFill>
                      <a:srgbClr val="FFFFFF"/>
                    </a:solidFill>
                  </a:tcPr>
                </a:tc>
              </a:tr>
              <a:tr h="340360">
                <a:tc gridSpan="4">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第二十条第（五）项</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19050">
                      <a:solidFill>
                        <a:srgbClr val="144D73"/>
                      </a:solidFill>
                      <a:prstDash val="solid"/>
                    </a:lnR>
                    <a:lnT w="3175">
                      <a:solidFill>
                        <a:srgbClr val="144D73"/>
                      </a:solidFill>
                      <a:prstDash val="dot"/>
                    </a:lnT>
                    <a:lnB w="3175">
                      <a:solidFill>
                        <a:srgbClr val="144D73"/>
                      </a:solidFill>
                      <a:prstDash val="dot"/>
                    </a:lnB>
                    <a:lnTlToBr>
                      <a:noFill/>
                    </a:lnTlToBr>
                    <a:lnBlToTr>
                      <a:noFill/>
                    </a:lnBlToTr>
                    <a:solidFill>
                      <a:srgbClr val="F2F2F2"/>
                    </a:solidFill>
                  </a:tcPr>
                </a:tc>
                <a:tc hMerge="1">
                  <a:tcPr>
                    <a:lnT w="3175">
                      <a:solidFill>
                        <a:srgbClr val="144D73"/>
                      </a:solidFill>
                      <a:prstDash val="dot"/>
                    </a:lnT>
                    <a:lnB w="3175">
                      <a:solidFill>
                        <a:srgbClr val="144D73"/>
                      </a:solidFill>
                      <a:prstDash val="dot"/>
                    </a:lnB>
                  </a:tcPr>
                </a:tc>
                <a:tc hMerge="1">
                  <a:tcPr>
                    <a:lnT w="3175">
                      <a:solidFill>
                        <a:srgbClr val="144D73"/>
                      </a:solidFill>
                      <a:prstDash val="dot"/>
                    </a:lnT>
                    <a:lnB w="3175">
                      <a:solidFill>
                        <a:srgbClr val="144D73"/>
                      </a:solidFill>
                      <a:prstDash val="dot"/>
                    </a:lnB>
                  </a:tcPr>
                </a:tc>
                <a:tc hMerge="1">
                  <a:tcPr>
                    <a:lnR w="19050" cap="rnd">
                      <a:solidFill>
                        <a:srgbClr val="144D73"/>
                      </a:solidFill>
                      <a:prstDash val="solid"/>
                    </a:lnR>
                    <a:lnT w="3175">
                      <a:solidFill>
                        <a:srgbClr val="144D73"/>
                      </a:solidFill>
                      <a:prstDash val="dot"/>
                    </a:lnT>
                    <a:lnB w="3175">
                      <a:solidFill>
                        <a:srgbClr val="144D73"/>
                      </a:solidFill>
                      <a:prstDash val="dot"/>
                    </a:lnB>
                  </a:tcPr>
                </a:tc>
              </a:tr>
              <a:tr h="340360">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信息内容</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3175">
                      <a:solidFill>
                        <a:srgbClr val="144D73"/>
                      </a:solidFill>
                      <a:prstDash val="dot"/>
                    </a:lnR>
                    <a:lnT w="3175">
                      <a:solidFill>
                        <a:srgbClr val="144D73"/>
                      </a:solidFill>
                      <a:prstDash val="dot"/>
                    </a:lnT>
                    <a:lnB w="3175">
                      <a:solidFill>
                        <a:srgbClr val="144D73"/>
                      </a:solidFill>
                      <a:prstDash val="dot"/>
                    </a:lnB>
                    <a:lnTlToBr>
                      <a:noFill/>
                    </a:lnTlToBr>
                    <a:lnBlToTr>
                      <a:noFill/>
                    </a:lnBlToTr>
                    <a:solidFill>
                      <a:srgbClr val="FFFFFF"/>
                    </a:solidFill>
                  </a:tcPr>
                </a:tc>
                <a:tc gridSpan="3">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本年处理决定数量</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19050">
                      <a:solidFill>
                        <a:srgbClr val="144D73"/>
                      </a:solidFill>
                      <a:prstDash val="solid"/>
                    </a:lnR>
                    <a:lnT w="3175">
                      <a:solidFill>
                        <a:srgbClr val="144D73"/>
                      </a:solidFill>
                      <a:prstDash val="dot"/>
                    </a:lnT>
                    <a:lnB w="3175">
                      <a:solidFill>
                        <a:srgbClr val="144D73"/>
                      </a:solidFill>
                      <a:prstDash val="dot"/>
                    </a:lnB>
                    <a:lnTlToBr>
                      <a:noFill/>
                    </a:lnTlToBr>
                    <a:lnBlToTr>
                      <a:noFill/>
                    </a:lnBlToTr>
                    <a:solidFill>
                      <a:srgbClr val="FFFFFF"/>
                    </a:solidFill>
                  </a:tcPr>
                </a:tc>
                <a:tc hMerge="1">
                  <a:tcPr>
                    <a:lnT w="3175">
                      <a:solidFill>
                        <a:srgbClr val="144D73"/>
                      </a:solidFill>
                      <a:prstDash val="dot"/>
                    </a:lnT>
                    <a:lnB w="3175">
                      <a:solidFill>
                        <a:srgbClr val="144D73"/>
                      </a:solidFill>
                      <a:prstDash val="dot"/>
                    </a:lnB>
                  </a:tcPr>
                </a:tc>
                <a:tc hMerge="1">
                  <a:tcPr>
                    <a:lnR w="19050" cap="rnd">
                      <a:solidFill>
                        <a:srgbClr val="144D73"/>
                      </a:solidFill>
                      <a:prstDash val="solid"/>
                    </a:lnR>
                    <a:lnT w="3175">
                      <a:solidFill>
                        <a:srgbClr val="144D73"/>
                      </a:solidFill>
                      <a:prstDash val="dot"/>
                    </a:lnT>
                    <a:lnB w="3175">
                      <a:solidFill>
                        <a:srgbClr val="144D73"/>
                      </a:solidFill>
                      <a:prstDash val="dot"/>
                    </a:lnB>
                  </a:tcPr>
                </a:tc>
              </a:tr>
              <a:tr h="340360">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行政许可</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3175">
                      <a:solidFill>
                        <a:srgbClr val="144D73"/>
                      </a:solidFill>
                      <a:prstDash val="dot"/>
                    </a:lnR>
                    <a:lnT w="3175">
                      <a:solidFill>
                        <a:srgbClr val="144D73"/>
                      </a:solidFill>
                      <a:prstDash val="dot"/>
                    </a:lnT>
                    <a:lnB w="3175">
                      <a:solidFill>
                        <a:srgbClr val="144D73"/>
                      </a:solidFill>
                      <a:prstDash val="dot"/>
                    </a:lnB>
                    <a:lnTlToBr>
                      <a:noFill/>
                    </a:lnTlToBr>
                    <a:lnBlToTr>
                      <a:noFill/>
                    </a:lnBlToTr>
                    <a:solidFill>
                      <a:srgbClr val="F2F2F2"/>
                    </a:solidFill>
                  </a:tcPr>
                </a:tc>
                <a:tc gridSpan="3">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0</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19050">
                      <a:solidFill>
                        <a:srgbClr val="144D73"/>
                      </a:solidFill>
                      <a:prstDash val="solid"/>
                    </a:lnR>
                    <a:lnT w="3175">
                      <a:solidFill>
                        <a:srgbClr val="144D73"/>
                      </a:solidFill>
                      <a:prstDash val="dot"/>
                    </a:lnT>
                    <a:lnB w="3175">
                      <a:solidFill>
                        <a:srgbClr val="144D73"/>
                      </a:solidFill>
                      <a:prstDash val="dot"/>
                    </a:lnB>
                    <a:lnTlToBr>
                      <a:noFill/>
                    </a:lnTlToBr>
                    <a:lnBlToTr>
                      <a:noFill/>
                    </a:lnBlToTr>
                    <a:solidFill>
                      <a:srgbClr val="F2F2F2"/>
                    </a:solidFill>
                  </a:tcPr>
                </a:tc>
                <a:tc hMerge="1">
                  <a:tcPr>
                    <a:lnT w="3175">
                      <a:solidFill>
                        <a:srgbClr val="144D73"/>
                      </a:solidFill>
                      <a:prstDash val="dot"/>
                    </a:lnT>
                    <a:lnB w="3175">
                      <a:solidFill>
                        <a:srgbClr val="144D73"/>
                      </a:solidFill>
                      <a:prstDash val="dot"/>
                    </a:lnB>
                  </a:tcPr>
                </a:tc>
                <a:tc hMerge="1">
                  <a:tcPr>
                    <a:lnR w="19050" cap="rnd">
                      <a:solidFill>
                        <a:srgbClr val="144D73"/>
                      </a:solidFill>
                      <a:prstDash val="solid"/>
                    </a:lnR>
                    <a:lnT w="3175">
                      <a:solidFill>
                        <a:srgbClr val="144D73"/>
                      </a:solidFill>
                      <a:prstDash val="dot"/>
                    </a:lnT>
                    <a:lnB w="3175">
                      <a:solidFill>
                        <a:srgbClr val="144D73"/>
                      </a:solidFill>
                      <a:prstDash val="dot"/>
                    </a:lnB>
                  </a:tcPr>
                </a:tc>
              </a:tr>
              <a:tr h="340360">
                <a:tc gridSpan="4">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第二十条第（六）项</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19050">
                      <a:solidFill>
                        <a:srgbClr val="144D73"/>
                      </a:solidFill>
                      <a:prstDash val="solid"/>
                    </a:lnR>
                    <a:lnT w="3175">
                      <a:solidFill>
                        <a:srgbClr val="144D73"/>
                      </a:solidFill>
                      <a:prstDash val="dot"/>
                    </a:lnT>
                    <a:lnB w="3175">
                      <a:solidFill>
                        <a:srgbClr val="144D73"/>
                      </a:solidFill>
                      <a:prstDash val="dot"/>
                    </a:lnB>
                    <a:lnTlToBr>
                      <a:noFill/>
                    </a:lnTlToBr>
                    <a:lnBlToTr>
                      <a:noFill/>
                    </a:lnBlToTr>
                    <a:solidFill>
                      <a:srgbClr val="FFFFFF"/>
                    </a:solidFill>
                  </a:tcPr>
                </a:tc>
                <a:tc hMerge="1">
                  <a:tcPr>
                    <a:lnT w="3175">
                      <a:solidFill>
                        <a:srgbClr val="144D73"/>
                      </a:solidFill>
                      <a:prstDash val="dot"/>
                    </a:lnT>
                    <a:lnB w="3175">
                      <a:solidFill>
                        <a:srgbClr val="144D73"/>
                      </a:solidFill>
                      <a:prstDash val="dot"/>
                    </a:lnB>
                  </a:tcPr>
                </a:tc>
                <a:tc hMerge="1">
                  <a:tcPr>
                    <a:lnT w="3175">
                      <a:solidFill>
                        <a:srgbClr val="144D73"/>
                      </a:solidFill>
                      <a:prstDash val="dot"/>
                    </a:lnT>
                    <a:lnB w="3175">
                      <a:solidFill>
                        <a:srgbClr val="144D73"/>
                      </a:solidFill>
                      <a:prstDash val="dot"/>
                    </a:lnB>
                  </a:tcPr>
                </a:tc>
                <a:tc hMerge="1">
                  <a:tcPr>
                    <a:lnR w="19050" cap="rnd">
                      <a:solidFill>
                        <a:srgbClr val="144D73"/>
                      </a:solidFill>
                      <a:prstDash val="solid"/>
                    </a:lnR>
                    <a:lnT w="3175">
                      <a:solidFill>
                        <a:srgbClr val="144D73"/>
                      </a:solidFill>
                      <a:prstDash val="dot"/>
                    </a:lnT>
                    <a:lnB w="3175">
                      <a:solidFill>
                        <a:srgbClr val="144D73"/>
                      </a:solidFill>
                      <a:prstDash val="dot"/>
                    </a:lnB>
                  </a:tcPr>
                </a:tc>
              </a:tr>
              <a:tr h="340360">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信息内容</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3175">
                      <a:solidFill>
                        <a:srgbClr val="144D73"/>
                      </a:solidFill>
                      <a:prstDash val="dot"/>
                    </a:lnR>
                    <a:lnT w="3175">
                      <a:solidFill>
                        <a:srgbClr val="144D73"/>
                      </a:solidFill>
                      <a:prstDash val="dot"/>
                    </a:lnT>
                    <a:lnB w="3175">
                      <a:solidFill>
                        <a:srgbClr val="144D73"/>
                      </a:solidFill>
                      <a:prstDash val="dot"/>
                    </a:lnB>
                    <a:lnTlToBr>
                      <a:noFill/>
                    </a:lnTlToBr>
                    <a:lnBlToTr>
                      <a:noFill/>
                    </a:lnBlToTr>
                    <a:solidFill>
                      <a:srgbClr val="F2F2F2"/>
                    </a:solidFill>
                  </a:tcPr>
                </a:tc>
                <a:tc gridSpan="3">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本年处理决定数量</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19050">
                      <a:solidFill>
                        <a:srgbClr val="144D73"/>
                      </a:solidFill>
                      <a:prstDash val="solid"/>
                    </a:lnR>
                    <a:lnT w="3175">
                      <a:solidFill>
                        <a:srgbClr val="144D73"/>
                      </a:solidFill>
                      <a:prstDash val="dot"/>
                    </a:lnT>
                    <a:lnB w="3175">
                      <a:solidFill>
                        <a:srgbClr val="144D73"/>
                      </a:solidFill>
                      <a:prstDash val="dot"/>
                    </a:lnB>
                    <a:lnTlToBr>
                      <a:noFill/>
                    </a:lnTlToBr>
                    <a:lnBlToTr>
                      <a:noFill/>
                    </a:lnBlToTr>
                    <a:solidFill>
                      <a:srgbClr val="F2F2F2"/>
                    </a:solidFill>
                  </a:tcPr>
                </a:tc>
                <a:tc hMerge="1">
                  <a:tcPr>
                    <a:lnT w="3175">
                      <a:solidFill>
                        <a:srgbClr val="144D73"/>
                      </a:solidFill>
                      <a:prstDash val="dot"/>
                    </a:lnT>
                    <a:lnB w="3175">
                      <a:solidFill>
                        <a:srgbClr val="144D73"/>
                      </a:solidFill>
                      <a:prstDash val="dot"/>
                    </a:lnB>
                  </a:tcPr>
                </a:tc>
                <a:tc hMerge="1">
                  <a:tcPr>
                    <a:lnR w="19050" cap="rnd">
                      <a:solidFill>
                        <a:srgbClr val="144D73"/>
                      </a:solidFill>
                      <a:prstDash val="solid"/>
                    </a:lnR>
                    <a:lnT w="3175">
                      <a:solidFill>
                        <a:srgbClr val="144D73"/>
                      </a:solidFill>
                      <a:prstDash val="dot"/>
                    </a:lnT>
                    <a:lnB w="3175">
                      <a:solidFill>
                        <a:srgbClr val="144D73"/>
                      </a:solidFill>
                      <a:prstDash val="dot"/>
                    </a:lnB>
                  </a:tcPr>
                </a:tc>
              </a:tr>
              <a:tr h="340360">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行政处罚</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3175">
                      <a:solidFill>
                        <a:srgbClr val="144D73"/>
                      </a:solidFill>
                      <a:prstDash val="dot"/>
                    </a:lnR>
                    <a:lnT w="3175">
                      <a:solidFill>
                        <a:srgbClr val="144D73"/>
                      </a:solidFill>
                      <a:prstDash val="dot"/>
                    </a:lnT>
                    <a:lnB w="3175">
                      <a:solidFill>
                        <a:srgbClr val="144D73"/>
                      </a:solidFill>
                      <a:prstDash val="dot"/>
                    </a:lnB>
                    <a:lnTlToBr>
                      <a:noFill/>
                    </a:lnTlToBr>
                    <a:lnBlToTr>
                      <a:noFill/>
                    </a:lnBlToTr>
                    <a:solidFill>
                      <a:srgbClr val="FFFFFF"/>
                    </a:solidFill>
                  </a:tcPr>
                </a:tc>
                <a:tc gridSpan="3">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4</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19050">
                      <a:solidFill>
                        <a:srgbClr val="144D73"/>
                      </a:solidFill>
                      <a:prstDash val="solid"/>
                    </a:lnR>
                    <a:lnT w="3175">
                      <a:solidFill>
                        <a:srgbClr val="144D73"/>
                      </a:solidFill>
                      <a:prstDash val="dot"/>
                    </a:lnT>
                    <a:lnB w="3175">
                      <a:solidFill>
                        <a:srgbClr val="144D73"/>
                      </a:solidFill>
                      <a:prstDash val="dot"/>
                    </a:lnB>
                    <a:lnTlToBr>
                      <a:noFill/>
                    </a:lnTlToBr>
                    <a:lnBlToTr>
                      <a:noFill/>
                    </a:lnBlToTr>
                    <a:solidFill>
                      <a:srgbClr val="FFFFFF"/>
                    </a:solidFill>
                  </a:tcPr>
                </a:tc>
                <a:tc hMerge="1">
                  <a:tcPr>
                    <a:lnT w="3175">
                      <a:solidFill>
                        <a:srgbClr val="144D73"/>
                      </a:solidFill>
                      <a:prstDash val="dot"/>
                    </a:lnT>
                    <a:lnB w="3175">
                      <a:solidFill>
                        <a:srgbClr val="144D73"/>
                      </a:solidFill>
                      <a:prstDash val="dot"/>
                    </a:lnB>
                  </a:tcPr>
                </a:tc>
                <a:tc hMerge="1">
                  <a:tcPr>
                    <a:lnR w="19050" cap="rnd">
                      <a:solidFill>
                        <a:srgbClr val="144D73"/>
                      </a:solidFill>
                      <a:prstDash val="solid"/>
                    </a:lnR>
                    <a:lnT w="3175">
                      <a:solidFill>
                        <a:srgbClr val="144D73"/>
                      </a:solidFill>
                      <a:prstDash val="dot"/>
                    </a:lnT>
                    <a:lnB w="3175">
                      <a:solidFill>
                        <a:srgbClr val="144D73"/>
                      </a:solidFill>
                      <a:prstDash val="dot"/>
                    </a:lnB>
                  </a:tcPr>
                </a:tc>
              </a:tr>
              <a:tr h="340360">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行政强制</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3175">
                      <a:solidFill>
                        <a:srgbClr val="144D73"/>
                      </a:solidFill>
                      <a:prstDash val="dot"/>
                    </a:lnR>
                    <a:lnT w="3175">
                      <a:solidFill>
                        <a:srgbClr val="144D73"/>
                      </a:solidFill>
                      <a:prstDash val="dot"/>
                    </a:lnT>
                    <a:lnB w="3175">
                      <a:solidFill>
                        <a:srgbClr val="144D73"/>
                      </a:solidFill>
                      <a:prstDash val="dot"/>
                    </a:lnB>
                    <a:lnTlToBr>
                      <a:noFill/>
                    </a:lnTlToBr>
                    <a:lnBlToTr>
                      <a:noFill/>
                    </a:lnBlToTr>
                    <a:solidFill>
                      <a:srgbClr val="F2F2F2"/>
                    </a:solidFill>
                  </a:tcPr>
                </a:tc>
                <a:tc gridSpan="3">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0</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19050">
                      <a:solidFill>
                        <a:srgbClr val="144D73"/>
                      </a:solidFill>
                      <a:prstDash val="solid"/>
                    </a:lnR>
                    <a:lnT w="3175">
                      <a:solidFill>
                        <a:srgbClr val="144D73"/>
                      </a:solidFill>
                      <a:prstDash val="dot"/>
                    </a:lnT>
                    <a:lnB w="3175">
                      <a:solidFill>
                        <a:srgbClr val="144D73"/>
                      </a:solidFill>
                      <a:prstDash val="dot"/>
                    </a:lnB>
                    <a:lnTlToBr>
                      <a:noFill/>
                    </a:lnTlToBr>
                    <a:lnBlToTr>
                      <a:noFill/>
                    </a:lnBlToTr>
                    <a:solidFill>
                      <a:srgbClr val="F2F2F2"/>
                    </a:solidFill>
                  </a:tcPr>
                </a:tc>
                <a:tc hMerge="1">
                  <a:tcPr>
                    <a:lnT w="3175">
                      <a:solidFill>
                        <a:srgbClr val="144D73"/>
                      </a:solidFill>
                      <a:prstDash val="dot"/>
                    </a:lnT>
                    <a:lnB w="3175">
                      <a:solidFill>
                        <a:srgbClr val="144D73"/>
                      </a:solidFill>
                      <a:prstDash val="dot"/>
                    </a:lnB>
                  </a:tcPr>
                </a:tc>
                <a:tc hMerge="1">
                  <a:tcPr>
                    <a:lnR w="19050" cap="rnd">
                      <a:solidFill>
                        <a:srgbClr val="144D73"/>
                      </a:solidFill>
                      <a:prstDash val="solid"/>
                    </a:lnR>
                    <a:lnT w="3175">
                      <a:solidFill>
                        <a:srgbClr val="144D73"/>
                      </a:solidFill>
                      <a:prstDash val="dot"/>
                    </a:lnT>
                    <a:lnB w="3175">
                      <a:solidFill>
                        <a:srgbClr val="144D73"/>
                      </a:solidFill>
                      <a:prstDash val="dot"/>
                    </a:lnB>
                  </a:tcPr>
                </a:tc>
              </a:tr>
              <a:tr h="340360">
                <a:tc gridSpan="4">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第二十条第（八）项</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19050">
                      <a:solidFill>
                        <a:srgbClr val="144D73"/>
                      </a:solidFill>
                      <a:prstDash val="solid"/>
                    </a:lnR>
                    <a:lnT w="3175">
                      <a:solidFill>
                        <a:srgbClr val="144D73"/>
                      </a:solidFill>
                      <a:prstDash val="dot"/>
                    </a:lnT>
                    <a:lnB w="3175">
                      <a:solidFill>
                        <a:srgbClr val="144D73"/>
                      </a:solidFill>
                      <a:prstDash val="dot"/>
                    </a:lnB>
                    <a:lnTlToBr>
                      <a:noFill/>
                    </a:lnTlToBr>
                    <a:lnBlToTr>
                      <a:noFill/>
                    </a:lnBlToTr>
                    <a:solidFill>
                      <a:srgbClr val="FFFFFF"/>
                    </a:solidFill>
                  </a:tcPr>
                </a:tc>
                <a:tc hMerge="1">
                  <a:tcPr>
                    <a:lnT w="3175">
                      <a:solidFill>
                        <a:srgbClr val="144D73"/>
                      </a:solidFill>
                      <a:prstDash val="dot"/>
                    </a:lnT>
                    <a:lnB w="3175">
                      <a:solidFill>
                        <a:srgbClr val="144D73"/>
                      </a:solidFill>
                      <a:prstDash val="dot"/>
                    </a:lnB>
                  </a:tcPr>
                </a:tc>
                <a:tc hMerge="1">
                  <a:tcPr>
                    <a:lnT w="3175">
                      <a:solidFill>
                        <a:srgbClr val="144D73"/>
                      </a:solidFill>
                      <a:prstDash val="dot"/>
                    </a:lnT>
                    <a:lnB w="3175">
                      <a:solidFill>
                        <a:srgbClr val="144D73"/>
                      </a:solidFill>
                      <a:prstDash val="dot"/>
                    </a:lnB>
                  </a:tcPr>
                </a:tc>
                <a:tc hMerge="1">
                  <a:tcPr>
                    <a:lnR w="19050" cap="rnd">
                      <a:solidFill>
                        <a:srgbClr val="144D73"/>
                      </a:solidFill>
                      <a:prstDash val="solid"/>
                    </a:lnR>
                    <a:lnT w="3175">
                      <a:solidFill>
                        <a:srgbClr val="144D73"/>
                      </a:solidFill>
                      <a:prstDash val="dot"/>
                    </a:lnT>
                    <a:lnB w="3175">
                      <a:solidFill>
                        <a:srgbClr val="144D73"/>
                      </a:solidFill>
                      <a:prstDash val="dot"/>
                    </a:lnB>
                  </a:tcPr>
                </a:tc>
              </a:tr>
              <a:tr h="340360">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信息内容</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3175">
                      <a:solidFill>
                        <a:srgbClr val="144D73"/>
                      </a:solidFill>
                      <a:prstDash val="dot"/>
                    </a:lnR>
                    <a:lnT w="3175">
                      <a:solidFill>
                        <a:srgbClr val="144D73"/>
                      </a:solidFill>
                      <a:prstDash val="dot"/>
                    </a:lnT>
                    <a:lnB w="3175">
                      <a:solidFill>
                        <a:srgbClr val="144D73"/>
                      </a:solidFill>
                      <a:prstDash val="dot"/>
                    </a:lnB>
                    <a:lnTlToBr>
                      <a:noFill/>
                    </a:lnTlToBr>
                    <a:lnBlToTr>
                      <a:noFill/>
                    </a:lnBlToTr>
                    <a:solidFill>
                      <a:srgbClr val="F2F2F2"/>
                    </a:solidFill>
                  </a:tcPr>
                </a:tc>
                <a:tc gridSpan="3">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本年收费金额（单位：万元）</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19050">
                      <a:solidFill>
                        <a:srgbClr val="144D73"/>
                      </a:solidFill>
                      <a:prstDash val="solid"/>
                    </a:lnR>
                    <a:lnT w="3175">
                      <a:solidFill>
                        <a:srgbClr val="144D73"/>
                      </a:solidFill>
                      <a:prstDash val="dot"/>
                    </a:lnT>
                    <a:lnB w="3175">
                      <a:solidFill>
                        <a:srgbClr val="144D73"/>
                      </a:solidFill>
                      <a:prstDash val="dot"/>
                    </a:lnB>
                    <a:lnTlToBr>
                      <a:noFill/>
                    </a:lnTlToBr>
                    <a:lnBlToTr>
                      <a:noFill/>
                    </a:lnBlToTr>
                    <a:solidFill>
                      <a:srgbClr val="F2F2F2"/>
                    </a:solidFill>
                  </a:tcPr>
                </a:tc>
                <a:tc hMerge="1">
                  <a:tcPr>
                    <a:lnT w="3175">
                      <a:solidFill>
                        <a:srgbClr val="144D73"/>
                      </a:solidFill>
                      <a:prstDash val="dot"/>
                    </a:lnT>
                    <a:lnB w="3175">
                      <a:solidFill>
                        <a:srgbClr val="144D73"/>
                      </a:solidFill>
                      <a:prstDash val="dot"/>
                    </a:lnB>
                  </a:tcPr>
                </a:tc>
                <a:tc hMerge="1">
                  <a:tcPr>
                    <a:lnR w="19050" cap="rnd">
                      <a:solidFill>
                        <a:srgbClr val="144D73"/>
                      </a:solidFill>
                      <a:prstDash val="solid"/>
                    </a:lnR>
                    <a:lnT w="3175">
                      <a:solidFill>
                        <a:srgbClr val="144D73"/>
                      </a:solidFill>
                      <a:prstDash val="dot"/>
                    </a:lnT>
                    <a:lnB w="3175">
                      <a:solidFill>
                        <a:srgbClr val="144D73"/>
                      </a:solidFill>
                      <a:prstDash val="dot"/>
                    </a:lnB>
                  </a:tcPr>
                </a:tc>
              </a:tr>
              <a:tr h="340360">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行政事业性收费</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3175">
                      <a:solidFill>
                        <a:srgbClr val="144D73"/>
                      </a:solidFill>
                      <a:prstDash val="dot"/>
                    </a:lnR>
                    <a:lnT w="3175">
                      <a:solidFill>
                        <a:srgbClr val="144D73"/>
                      </a:solidFill>
                      <a:prstDash val="dot"/>
                    </a:lnT>
                    <a:lnB w="19050" cap="rnd">
                      <a:solidFill>
                        <a:srgbClr val="144D73"/>
                      </a:solidFill>
                      <a:prstDash val="solid"/>
                    </a:lnB>
                    <a:lnTlToBr>
                      <a:noFill/>
                    </a:lnTlToBr>
                    <a:lnBlToTr>
                      <a:noFill/>
                    </a:lnBlToTr>
                    <a:solidFill>
                      <a:srgbClr val="FFFFFF"/>
                    </a:solidFill>
                  </a:tcPr>
                </a:tc>
                <a:tc gridSpan="3">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0</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19050">
                      <a:solidFill>
                        <a:srgbClr val="144D73"/>
                      </a:solidFill>
                      <a:prstDash val="solid"/>
                    </a:lnR>
                    <a:lnT w="3175">
                      <a:solidFill>
                        <a:srgbClr val="144D73"/>
                      </a:solidFill>
                      <a:prstDash val="dot"/>
                    </a:lnT>
                    <a:lnB w="19050" cap="rnd">
                      <a:solidFill>
                        <a:srgbClr val="144D73"/>
                      </a:solidFill>
                      <a:prstDash val="solid"/>
                    </a:lnB>
                    <a:lnTlToBr>
                      <a:noFill/>
                    </a:lnTlToBr>
                    <a:lnBlToTr>
                      <a:noFill/>
                    </a:lnBlToTr>
                    <a:solidFill>
                      <a:srgbClr val="FFFFFF"/>
                    </a:solidFill>
                  </a:tcPr>
                </a:tc>
                <a:tc hMerge="1">
                  <a:tcPr>
                    <a:lnT w="3175">
                      <a:solidFill>
                        <a:srgbClr val="144D73"/>
                      </a:solidFill>
                      <a:prstDash val="dot"/>
                    </a:lnT>
                    <a:lnB w="19050" cap="rnd">
                      <a:solidFill>
                        <a:srgbClr val="144D73"/>
                      </a:solidFill>
                      <a:prstDash val="solid"/>
                    </a:lnB>
                  </a:tcPr>
                </a:tc>
                <a:tc hMerge="1">
                  <a:tcPr>
                    <a:lnR w="19050" cap="rnd">
                      <a:solidFill>
                        <a:srgbClr val="144D73"/>
                      </a:solidFill>
                      <a:prstDash val="solid"/>
                    </a:lnR>
                    <a:lnT w="3175">
                      <a:solidFill>
                        <a:srgbClr val="144D73"/>
                      </a:solidFill>
                      <a:prstDash val="dot"/>
                    </a:lnT>
                    <a:lnB w="19050" cap="rnd">
                      <a:solidFill>
                        <a:srgbClr val="144D73"/>
                      </a:solidFill>
                      <a:prstDash val="solid"/>
                    </a:lnB>
                  </a:tcPr>
                </a:tc>
              </a:tr>
            </a:tbl>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57200" y="288925"/>
            <a:ext cx="8229600" cy="6118225"/>
          </a:xfrm>
        </p:spPr>
        <p:txBody>
          <a:bodyPr/>
          <a:p>
            <a:endParaRPr lang="en-US" altLang="zh-CN"/>
          </a:p>
        </p:txBody>
      </p:sp>
      <p:sp>
        <p:nvSpPr>
          <p:cNvPr id="100" name="文本框 99"/>
          <p:cNvSpPr txBox="1"/>
          <p:nvPr/>
        </p:nvSpPr>
        <p:spPr>
          <a:xfrm>
            <a:off x="2032000" y="-60642"/>
            <a:ext cx="5080000" cy="337185"/>
          </a:xfrm>
          <a:prstGeom prst="rect">
            <a:avLst/>
          </a:prstGeom>
          <a:noFill/>
          <a:ln w="9525">
            <a:noFill/>
          </a:ln>
        </p:spPr>
        <p:txBody>
          <a:bodyPr>
            <a:spAutoFit/>
          </a:bodyPr>
          <a:p>
            <a:pPr indent="408305"/>
            <a:r>
              <a:rPr lang="zh-CN" sz="1600" b="1">
                <a:ea typeface="宋体" panose="02010600030101010101" pitchFamily="2" charset="-122"/>
              </a:rPr>
              <a:t>收到和处理政府信息公开申请情况</a:t>
            </a:r>
            <a:endParaRPr lang="zh-CN" altLang="en-US" sz="1800"/>
          </a:p>
        </p:txBody>
      </p:sp>
      <p:graphicFrame>
        <p:nvGraphicFramePr>
          <p:cNvPr id="4" name="表格 3"/>
          <p:cNvGraphicFramePr/>
          <p:nvPr>
            <p:custDataLst>
              <p:tags r:id="rId1"/>
            </p:custDataLst>
          </p:nvPr>
        </p:nvGraphicFramePr>
        <p:xfrm>
          <a:off x="979488" y="332423"/>
          <a:ext cx="7185025" cy="4225925"/>
        </p:xfrm>
        <a:graphic>
          <a:graphicData uri="http://schemas.openxmlformats.org/drawingml/2006/table">
            <a:tbl>
              <a:tblPr firstRow="1" bandRow="1">
                <a:tableStyleId>{5940675A-B579-460E-94D1-54222C63F5DA}</a:tableStyleId>
              </a:tblPr>
              <a:tblGrid>
                <a:gridCol w="1242060"/>
                <a:gridCol w="1242060"/>
                <a:gridCol w="2404110"/>
                <a:gridCol w="285115"/>
                <a:gridCol w="353695"/>
                <a:gridCol w="353695"/>
                <a:gridCol w="353695"/>
                <a:gridCol w="353060"/>
                <a:gridCol w="353695"/>
                <a:gridCol w="243840"/>
              </a:tblGrid>
              <a:tr h="208280">
                <a:tc rowSpan="3" gridSpan="3">
                  <a:txBody>
                    <a:bodyPr/>
                    <a:p>
                      <a:pPr algn="l">
                        <a:lnSpc>
                          <a:spcPct val="120000"/>
                        </a:lnSpc>
                        <a:spcBef>
                          <a:spcPts val="0"/>
                        </a:spcBef>
                        <a:spcAft>
                          <a:spcPts val="0"/>
                        </a:spcAft>
                        <a:buNone/>
                      </a:pPr>
                      <a:r>
                        <a:rPr lang="en-US" sz="800" b="1" spc="60">
                          <a:solidFill>
                            <a:srgbClr val="404040"/>
                          </a:solidFill>
                          <a:latin typeface="微软雅黑" panose="020B0503020204020204" charset="-122"/>
                          <a:ea typeface="微软雅黑" panose="020B0503020204020204" charset="-122"/>
                        </a:rPr>
                        <a:t>（本列数据的勾稽关系为：第一项加第二项之和，等于第三项加第四项之和）</a:t>
                      </a:r>
                      <a:endParaRPr lang="en-US" altLang="en-US" sz="800" b="1"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rowSpan="3" hMerge="1">
                  <a:tcPr>
                    <a:lnT w="9525">
                      <a:solidFill>
                        <a:srgbClr val="93C5E1"/>
                      </a:solidFill>
                      <a:prstDash val="dash"/>
                    </a:lnT>
                  </a:tcPr>
                </a:tc>
                <a:tc rowSpan="3" hMerge="1">
                  <a:tcPr>
                    <a:lnR w="9525">
                      <a:solidFill>
                        <a:srgbClr val="93C5E1"/>
                      </a:solidFill>
                      <a:prstDash val="dash"/>
                    </a:lnR>
                    <a:lnT w="9525">
                      <a:solidFill>
                        <a:srgbClr val="93C5E1"/>
                      </a:solidFill>
                      <a:prstDash val="dash"/>
                    </a:lnT>
                  </a:tcPr>
                </a:tc>
                <a:tc gridSpan="7">
                  <a:txBody>
                    <a:bodyPr/>
                    <a:p>
                      <a:pPr algn="ctr">
                        <a:lnSpc>
                          <a:spcPct val="120000"/>
                        </a:lnSpc>
                        <a:spcBef>
                          <a:spcPts val="0"/>
                        </a:spcBef>
                        <a:spcAft>
                          <a:spcPts val="0"/>
                        </a:spcAft>
                        <a:buNone/>
                      </a:pPr>
                      <a:r>
                        <a:rPr lang="en-US" sz="800" b="1" spc="60">
                          <a:solidFill>
                            <a:srgbClr val="93C5E1"/>
                          </a:solidFill>
                          <a:latin typeface="微软雅黑" panose="020B0503020204020204" charset="-122"/>
                          <a:ea typeface="微软雅黑" panose="020B0503020204020204" charset="-122"/>
                        </a:rPr>
                        <a:t>申请人情况</a:t>
                      </a:r>
                      <a:endParaRPr lang="en-US" altLang="en-US" sz="800" b="1" spc="60">
                        <a:solidFill>
                          <a:srgbClr val="93C5E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R w="9525">
                      <a:solidFill>
                        <a:srgbClr val="93C5E1"/>
                      </a:solidFill>
                      <a:prstDash val="dash"/>
                    </a:lnR>
                    <a:lnT w="9525">
                      <a:solidFill>
                        <a:srgbClr val="93C5E1"/>
                      </a:solidFill>
                      <a:prstDash val="dash"/>
                    </a:lnT>
                    <a:lnB w="9525">
                      <a:solidFill>
                        <a:srgbClr val="93C5E1"/>
                      </a:solidFill>
                      <a:prstDash val="dash"/>
                    </a:lnB>
                  </a:tcPr>
                </a:tc>
              </a:tr>
              <a:tr h="208915">
                <a:tc vMerge="1" gridSpan="3">
                  <a:tcPr>
                    <a:lnL w="9525">
                      <a:solidFill>
                        <a:srgbClr val="93C5E1"/>
                      </a:solidFill>
                      <a:prstDash val="dash"/>
                    </a:lnL>
                  </a:tcPr>
                </a:tc>
                <a:tc vMerge="1" hMerge="1">
                  <a:tcPr/>
                </a:tc>
                <a:tc vMerge="1" hMerge="1">
                  <a:tcPr>
                    <a:lnR w="9525">
                      <a:solidFill>
                        <a:srgbClr val="93C5E1"/>
                      </a:solidFill>
                      <a:prstDash val="dash"/>
                    </a:lnR>
                  </a:tcPr>
                </a:tc>
                <a:tc rowSpan="2">
                  <a:txBody>
                    <a:bodyPr/>
                    <a:p>
                      <a:pPr algn="l">
                        <a:lnSpc>
                          <a:spcPct val="120000"/>
                        </a:lnSpc>
                        <a:spcBef>
                          <a:spcPts val="0"/>
                        </a:spcBef>
                        <a:spcAft>
                          <a:spcPts val="0"/>
                        </a:spcAft>
                        <a:buNone/>
                      </a:pPr>
                      <a:r>
                        <a:rPr lang="en-US" sz="800" b="1" spc="60">
                          <a:solidFill>
                            <a:srgbClr val="404040"/>
                          </a:solidFill>
                          <a:latin typeface="微软雅黑" panose="020B0503020204020204" charset="-122"/>
                          <a:ea typeface="微软雅黑" panose="020B0503020204020204" charset="-122"/>
                        </a:rPr>
                        <a:t>自然人</a:t>
                      </a:r>
                      <a:endParaRPr lang="en-US" altLang="en-US" sz="800" b="1"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gridSpan="5">
                  <a:txBody>
                    <a:bodyPr/>
                    <a:p>
                      <a:pPr algn="ctr">
                        <a:lnSpc>
                          <a:spcPct val="120000"/>
                        </a:lnSpc>
                        <a:spcBef>
                          <a:spcPts val="0"/>
                        </a:spcBef>
                        <a:spcAft>
                          <a:spcPts val="0"/>
                        </a:spcAft>
                        <a:buNone/>
                      </a:pPr>
                      <a:r>
                        <a:rPr lang="en-US" sz="800" b="1" spc="60">
                          <a:solidFill>
                            <a:srgbClr val="93C5E1"/>
                          </a:solidFill>
                          <a:latin typeface="微软雅黑" panose="020B0503020204020204" charset="-122"/>
                          <a:ea typeface="微软雅黑" panose="020B0503020204020204" charset="-122"/>
                        </a:rPr>
                        <a:t>法人或其他组织</a:t>
                      </a:r>
                      <a:endParaRPr lang="en-US" altLang="en-US" sz="800" b="1" spc="60">
                        <a:solidFill>
                          <a:srgbClr val="93C5E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R w="9525">
                      <a:solidFill>
                        <a:srgbClr val="93C5E1"/>
                      </a:solidFill>
                      <a:prstDash val="dash"/>
                    </a:lnR>
                    <a:lnT w="9525">
                      <a:solidFill>
                        <a:srgbClr val="93C5E1"/>
                      </a:solidFill>
                      <a:prstDash val="dash"/>
                    </a:lnT>
                    <a:lnB w="9525">
                      <a:solidFill>
                        <a:srgbClr val="93C5E1"/>
                      </a:solidFill>
                      <a:prstDash val="dash"/>
                    </a:lnB>
                  </a:tcPr>
                </a:tc>
                <a:tc rowSpan="2">
                  <a:txBody>
                    <a:bodyPr/>
                    <a:p>
                      <a:pPr algn="l">
                        <a:lnSpc>
                          <a:spcPct val="120000"/>
                        </a:lnSpc>
                        <a:spcBef>
                          <a:spcPts val="0"/>
                        </a:spcBef>
                        <a:spcAft>
                          <a:spcPts val="0"/>
                        </a:spcAft>
                        <a:buNone/>
                      </a:pPr>
                      <a:r>
                        <a:rPr lang="en-US" sz="800" b="1" spc="60">
                          <a:solidFill>
                            <a:srgbClr val="404040"/>
                          </a:solidFill>
                          <a:latin typeface="微软雅黑" panose="020B0503020204020204" charset="-122"/>
                          <a:ea typeface="微软雅黑" panose="020B0503020204020204" charset="-122"/>
                        </a:rPr>
                        <a:t>总计</a:t>
                      </a:r>
                      <a:endParaRPr lang="en-US" altLang="en-US" sz="800" b="1"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050">
                <a:tc vMerge="1" gridSpan="3">
                  <a:tcPr>
                    <a:lnL w="9525">
                      <a:solidFill>
                        <a:srgbClr val="93C5E1"/>
                      </a:solidFill>
                      <a:prstDash val="dash"/>
                    </a:lnL>
                    <a:lnB w="9525">
                      <a:solidFill>
                        <a:srgbClr val="93C5E1"/>
                      </a:solidFill>
                      <a:prstDash val="dash"/>
                    </a:lnB>
                  </a:tcPr>
                </a:tc>
                <a:tc vMerge="1" hMerge="1">
                  <a:tcPr>
                    <a:lnB w="9525">
                      <a:solidFill>
                        <a:srgbClr val="93C5E1"/>
                      </a:solidFill>
                      <a:prstDash val="dash"/>
                    </a:lnB>
                  </a:tcPr>
                </a:tc>
                <a:tc vMerge="1" hMerge="1">
                  <a:tcPr>
                    <a:lnR w="9525">
                      <a:solidFill>
                        <a:srgbClr val="93C5E1"/>
                      </a:solidFill>
                      <a:prstDash val="dash"/>
                    </a:lnR>
                    <a:lnB w="9525">
                      <a:solidFill>
                        <a:srgbClr val="93C5E1"/>
                      </a:solidFill>
                      <a:prstDash val="dash"/>
                    </a:lnB>
                  </a:tcPr>
                </a:tc>
                <a:tc vMerge="1">
                  <a:tcPr>
                    <a:lnL w="9525">
                      <a:solidFill>
                        <a:srgbClr val="93C5E1"/>
                      </a:solidFill>
                      <a:prstDash val="dash"/>
                    </a:lnL>
                    <a:lnR w="9525">
                      <a:solidFill>
                        <a:srgbClr val="93C5E1"/>
                      </a:solidFill>
                      <a:prstDash val="dash"/>
                    </a:lnR>
                    <a:lnB w="9525">
                      <a:solidFill>
                        <a:srgbClr val="93C5E1"/>
                      </a:solidFill>
                      <a:prstDash val="dash"/>
                    </a:lnB>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商业企业</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科研机构</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社会公益组织</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法律服务机构</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其他</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vMerge="1">
                  <a:tcPr>
                    <a:lnL w="9525">
                      <a:solidFill>
                        <a:srgbClr val="93C5E1"/>
                      </a:solidFill>
                      <a:prstDash val="dash"/>
                    </a:lnL>
                    <a:lnR w="9525">
                      <a:solidFill>
                        <a:srgbClr val="93C5E1"/>
                      </a:solidFill>
                      <a:prstDash val="dash"/>
                    </a:lnR>
                    <a:lnB w="9525">
                      <a:solidFill>
                        <a:srgbClr val="93C5E1"/>
                      </a:solidFill>
                      <a:prstDash val="dash"/>
                    </a:lnB>
                  </a:tcPr>
                </a:tc>
              </a:tr>
              <a:tr h="146685">
                <a:tc gridSpan="3">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一、本年新收政府信息公开申请数量</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T w="9525">
                      <a:solidFill>
                        <a:srgbClr val="93C5E1"/>
                      </a:solidFill>
                      <a:prstDash val="dash"/>
                    </a:lnT>
                    <a:lnB w="9525">
                      <a:solidFill>
                        <a:srgbClr val="93C5E1"/>
                      </a:solidFill>
                      <a:prstDash val="dash"/>
                    </a:lnB>
                  </a:tcPr>
                </a:tc>
                <a:tc hMerge="1">
                  <a:tcPr>
                    <a:lnR w="9525">
                      <a:solidFill>
                        <a:srgbClr val="93C5E1"/>
                      </a:solidFill>
                      <a:prstDash val="dash"/>
                    </a:lnR>
                    <a:lnT w="9525">
                      <a:solidFill>
                        <a:srgbClr val="93C5E1"/>
                      </a:solidFill>
                      <a:prstDash val="dash"/>
                    </a:lnT>
                    <a:lnB w="9525">
                      <a:solidFill>
                        <a:srgbClr val="93C5E1"/>
                      </a:solidFill>
                      <a:prstDash val="dash"/>
                    </a:lnB>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6</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6</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gridSpan="3">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二、上年结转政府信息公开申请数量</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T w="9525">
                      <a:solidFill>
                        <a:srgbClr val="93C5E1"/>
                      </a:solidFill>
                      <a:prstDash val="dash"/>
                    </a:lnT>
                    <a:lnB w="9525">
                      <a:solidFill>
                        <a:srgbClr val="93C5E1"/>
                      </a:solidFill>
                      <a:prstDash val="dash"/>
                    </a:lnB>
                  </a:tcPr>
                </a:tc>
                <a:tc hMerge="1">
                  <a:tcPr>
                    <a:lnR w="9525">
                      <a:solidFill>
                        <a:srgbClr val="93C5E1"/>
                      </a:solidFill>
                      <a:prstDash val="dash"/>
                    </a:lnR>
                    <a:lnT w="9525">
                      <a:solidFill>
                        <a:srgbClr val="93C5E1"/>
                      </a:solidFill>
                      <a:prstDash val="dash"/>
                    </a:lnT>
                    <a:lnB w="9525">
                      <a:solidFill>
                        <a:srgbClr val="93C5E1"/>
                      </a:solidFill>
                      <a:prstDash val="dash"/>
                    </a:lnB>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rowSpan="13">
                  <a:txBody>
                    <a:bodyPr/>
                    <a:p>
                      <a:pPr algn="ctr">
                        <a:lnSpc>
                          <a:spcPct val="120000"/>
                        </a:lnSpc>
                        <a:spcBef>
                          <a:spcPts val="0"/>
                        </a:spcBef>
                        <a:spcAft>
                          <a:spcPts val="0"/>
                        </a:spcAft>
                        <a:buNone/>
                      </a:pPr>
                      <a:r>
                        <a:rPr lang="en-US" sz="800" b="0" spc="60">
                          <a:solidFill>
                            <a:srgbClr val="93C5E1"/>
                          </a:solidFill>
                          <a:latin typeface="微软雅黑" panose="020B0503020204020204" charset="-122"/>
                          <a:ea typeface="微软雅黑" panose="020B0503020204020204" charset="-122"/>
                        </a:rPr>
                        <a:t>三、本年度办理结果</a:t>
                      </a:r>
                      <a:endParaRPr lang="en-US" altLang="en-US" sz="800" b="0" spc="60">
                        <a:solidFill>
                          <a:srgbClr val="93C5E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gridSpan="2">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（一）予以公开</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R w="9525">
                      <a:solidFill>
                        <a:srgbClr val="93C5E1"/>
                      </a:solidFill>
                      <a:prstDash val="dash"/>
                    </a:lnR>
                    <a:lnT w="9525">
                      <a:solidFill>
                        <a:srgbClr val="93C5E1"/>
                      </a:solidFill>
                      <a:prstDash val="dash"/>
                    </a:lnT>
                    <a:lnB w="9525">
                      <a:solidFill>
                        <a:srgbClr val="93C5E1"/>
                      </a:solidFill>
                      <a:prstDash val="dash"/>
                    </a:lnB>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1</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1</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050">
                <a:tc vMerge="1">
                  <a:tcPr>
                    <a:lnL w="9525">
                      <a:solidFill>
                        <a:srgbClr val="93C5E1"/>
                      </a:solidFill>
                      <a:prstDash val="dash"/>
                    </a:lnL>
                    <a:lnR w="9525">
                      <a:solidFill>
                        <a:srgbClr val="93C5E1"/>
                      </a:solidFill>
                      <a:prstDash val="dash"/>
                    </a:lnR>
                  </a:tcPr>
                </a:tc>
                <a:tc gridSpan="2">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（二）部分公开（区分处理的，只计这一情形，不计其他情形）</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R w="9525">
                      <a:solidFill>
                        <a:srgbClr val="93C5E1"/>
                      </a:solidFill>
                      <a:prstDash val="dash"/>
                    </a:lnR>
                    <a:lnT w="9525">
                      <a:solidFill>
                        <a:srgbClr val="93C5E1"/>
                      </a:solidFill>
                      <a:prstDash val="dash"/>
                    </a:lnT>
                    <a:lnB w="9525">
                      <a:solidFill>
                        <a:srgbClr val="93C5E1"/>
                      </a:solidFill>
                      <a:prstDash val="dash"/>
                    </a:lnB>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rowSpan="8">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（三）不予公开</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cs typeface="微软雅黑" panose="020B0503020204020204" charset="-122"/>
                        </a:rPr>
                        <a:t>1.属于国家秘密</a:t>
                      </a:r>
                      <a:endParaRPr lang="en-US" altLang="en-US" sz="800" b="0" spc="60">
                        <a:solidFill>
                          <a:srgbClr val="404040"/>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cs typeface="微软雅黑" panose="020B0503020204020204" charset="-122"/>
                        </a:rPr>
                        <a:t>2.其他法律行政法规禁止公开</a:t>
                      </a:r>
                      <a:endParaRPr lang="en-US" altLang="en-US" sz="800" b="0" spc="60">
                        <a:solidFill>
                          <a:srgbClr val="404040"/>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050">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cs typeface="微软雅黑" panose="020B0503020204020204" charset="-122"/>
                        </a:rPr>
                        <a:t>3.危及“三安全一稳定”</a:t>
                      </a:r>
                      <a:endParaRPr lang="en-US" altLang="en-US" sz="800" b="0" spc="60">
                        <a:solidFill>
                          <a:srgbClr val="404040"/>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cs typeface="微软雅黑" panose="020B0503020204020204" charset="-122"/>
                        </a:rPr>
                        <a:t>4.保护第三方合法权益</a:t>
                      </a:r>
                      <a:endParaRPr lang="en-US" altLang="en-US" sz="800" b="0" spc="60">
                        <a:solidFill>
                          <a:srgbClr val="404040"/>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cs typeface="微软雅黑" panose="020B0503020204020204" charset="-122"/>
                        </a:rPr>
                        <a:t>5.属于三类内部事务信息</a:t>
                      </a:r>
                      <a:endParaRPr lang="en-US" altLang="en-US" sz="800" b="0" spc="60">
                        <a:solidFill>
                          <a:srgbClr val="404040"/>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050">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cs typeface="微软雅黑" panose="020B0503020204020204" charset="-122"/>
                        </a:rPr>
                        <a:t>6.属于四类过程性信息</a:t>
                      </a:r>
                      <a:endParaRPr lang="en-US" altLang="en-US" sz="800" b="0" spc="60">
                        <a:solidFill>
                          <a:srgbClr val="404040"/>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cs typeface="微软雅黑" panose="020B0503020204020204" charset="-122"/>
                        </a:rPr>
                        <a:t>7.属于行政执法案卷</a:t>
                      </a:r>
                      <a:endParaRPr lang="en-US" altLang="en-US" sz="800" b="0" spc="60">
                        <a:solidFill>
                          <a:srgbClr val="404040"/>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lnB w="9525">
                      <a:solidFill>
                        <a:srgbClr val="93C5E1"/>
                      </a:solidFill>
                      <a:prstDash val="dash"/>
                    </a:lnB>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cs typeface="微软雅黑" panose="020B0503020204020204" charset="-122"/>
                        </a:rPr>
                        <a:t>8.属于行政查询事项</a:t>
                      </a:r>
                      <a:endParaRPr lang="en-US" altLang="en-US" sz="800" b="0" spc="60">
                        <a:solidFill>
                          <a:srgbClr val="404040"/>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rowSpan="3">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（四）无法提供</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cs typeface="微软雅黑" panose="020B0503020204020204" charset="-122"/>
                        </a:rPr>
                        <a:t>1.本机关不掌握相关政府信息</a:t>
                      </a:r>
                      <a:endParaRPr lang="en-US" altLang="en-US" sz="800" b="0" spc="60">
                        <a:solidFill>
                          <a:srgbClr val="404040"/>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5</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5</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050">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cs typeface="微软雅黑" panose="020B0503020204020204" charset="-122"/>
                        </a:rPr>
                        <a:t>2.没有现成信息需要另行制作</a:t>
                      </a:r>
                      <a:endParaRPr lang="en-US" altLang="en-US" sz="800" b="0" spc="60">
                        <a:solidFill>
                          <a:srgbClr val="404040"/>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lnB w="9525">
                      <a:solidFill>
                        <a:srgbClr val="93C5E1"/>
                      </a:solidFill>
                      <a:prstDash val="dash"/>
                    </a:lnB>
                  </a:tcPr>
                </a:tc>
                <a:tc vMerge="1">
                  <a:tcPr>
                    <a:lnL w="9525">
                      <a:solidFill>
                        <a:srgbClr val="93C5E1"/>
                      </a:solidFill>
                      <a:prstDash val="dash"/>
                    </a:lnL>
                    <a:lnR w="9525">
                      <a:solidFill>
                        <a:srgbClr val="93C5E1"/>
                      </a:solidFill>
                      <a:prstDash val="dash"/>
                    </a:lnR>
                    <a:lnB w="9525">
                      <a:solidFill>
                        <a:srgbClr val="93C5E1"/>
                      </a:solidFill>
                      <a:prstDash val="dash"/>
                    </a:lnB>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cs typeface="微软雅黑" panose="020B0503020204020204" charset="-122"/>
                        </a:rPr>
                        <a:t>3.补正后申请内容仍不明确</a:t>
                      </a:r>
                      <a:endParaRPr lang="en-US" altLang="en-US" sz="800" b="0" spc="60">
                        <a:solidFill>
                          <a:srgbClr val="404040"/>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rowSpan="9">
                  <a:txBody>
                    <a:bodyPr/>
                    <a:p>
                      <a:pPr algn="ctr">
                        <a:lnSpc>
                          <a:spcPct val="120000"/>
                        </a:lnSpc>
                        <a:spcBef>
                          <a:spcPts val="0"/>
                        </a:spcBef>
                        <a:spcAft>
                          <a:spcPts val="0"/>
                        </a:spcAft>
                        <a:buNone/>
                      </a:pPr>
                      <a:endParaRPr lang="en-US" altLang="en-US" sz="800" b="0" spc="60">
                        <a:solidFill>
                          <a:srgbClr val="93C5E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rowSpan="5">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（五）不予处理</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cs typeface="微软雅黑" panose="020B0503020204020204" charset="-122"/>
                        </a:rPr>
                        <a:t>1.信访举报投诉类申请</a:t>
                      </a:r>
                      <a:endParaRPr lang="en-US" altLang="en-US" sz="800" b="0" spc="60">
                        <a:solidFill>
                          <a:srgbClr val="404040"/>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050">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cs typeface="微软雅黑" panose="020B0503020204020204" charset="-122"/>
                        </a:rPr>
                        <a:t>2.重复申请</a:t>
                      </a:r>
                      <a:endParaRPr lang="en-US" altLang="en-US" sz="800" b="0" spc="60">
                        <a:solidFill>
                          <a:srgbClr val="404040"/>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cs typeface="微软雅黑" panose="020B0503020204020204" charset="-122"/>
                        </a:rPr>
                        <a:t>3.要求提供公开出版物</a:t>
                      </a:r>
                      <a:endParaRPr lang="en-US" altLang="en-US" sz="800" b="0" spc="60">
                        <a:solidFill>
                          <a:srgbClr val="404040"/>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cs typeface="微软雅黑" panose="020B0503020204020204" charset="-122"/>
                        </a:rPr>
                        <a:t>4.无正当理由大量反复申请</a:t>
                      </a:r>
                      <a:endParaRPr lang="en-US" altLang="en-US" sz="800" b="0" spc="60">
                        <a:solidFill>
                          <a:srgbClr val="404040"/>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050">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lnB w="9525">
                      <a:solidFill>
                        <a:srgbClr val="93C5E1"/>
                      </a:solidFill>
                      <a:prstDash val="dash"/>
                    </a:lnB>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cs typeface="微软雅黑" panose="020B0503020204020204" charset="-122"/>
                        </a:rPr>
                        <a:t>5.要求行政机关确认或重新出具已获取信息</a:t>
                      </a:r>
                      <a:endParaRPr lang="en-US" altLang="en-US" sz="800" b="0" spc="60">
                        <a:solidFill>
                          <a:srgbClr val="404040"/>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rowSpan="3">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（六）其他处理</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cs typeface="微软雅黑" panose="020B0503020204020204" charset="-122"/>
                        </a:rPr>
                        <a:t>1.申请人无正当理由逾期不补正、行政机关不再处理其政府信息公开申请</a:t>
                      </a:r>
                      <a:endParaRPr lang="en-US" altLang="en-US" sz="800" b="0" spc="60">
                        <a:solidFill>
                          <a:srgbClr val="404040"/>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cs typeface="微软雅黑" panose="020B0503020204020204" charset="-122"/>
                        </a:rPr>
                        <a:t>2.申请人逾期未按收费通知要求缴纳费用、行政机关不再处理其政府信息公开申请</a:t>
                      </a:r>
                      <a:endParaRPr lang="en-US" altLang="en-US" sz="800" b="0" spc="60">
                        <a:solidFill>
                          <a:srgbClr val="404040"/>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lnB w="9525">
                      <a:solidFill>
                        <a:srgbClr val="93C5E1"/>
                      </a:solidFill>
                      <a:prstDash val="dash"/>
                    </a:lnB>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cs typeface="微软雅黑" panose="020B0503020204020204" charset="-122"/>
                        </a:rPr>
                        <a:t>3.其他</a:t>
                      </a:r>
                      <a:endParaRPr lang="en-US" altLang="en-US" sz="800" b="0" spc="60">
                        <a:solidFill>
                          <a:srgbClr val="404040"/>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050">
                <a:tc vMerge="1">
                  <a:tcPr>
                    <a:lnL w="9525">
                      <a:solidFill>
                        <a:srgbClr val="93C5E1"/>
                      </a:solidFill>
                      <a:prstDash val="dash"/>
                    </a:lnL>
                    <a:lnR w="9525">
                      <a:solidFill>
                        <a:srgbClr val="93C5E1"/>
                      </a:solidFill>
                      <a:prstDash val="dash"/>
                    </a:lnR>
                    <a:lnB w="9525">
                      <a:solidFill>
                        <a:srgbClr val="93C5E1"/>
                      </a:solidFill>
                      <a:prstDash val="dash"/>
                    </a:lnB>
                  </a:tcPr>
                </a:tc>
                <a:tc gridSpan="2">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（七）总计</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R w="9525">
                      <a:solidFill>
                        <a:srgbClr val="93C5E1"/>
                      </a:solidFill>
                      <a:prstDash val="dash"/>
                    </a:lnR>
                    <a:lnT w="9525">
                      <a:solidFill>
                        <a:srgbClr val="93C5E1"/>
                      </a:solidFill>
                      <a:prstDash val="dash"/>
                    </a:lnT>
                    <a:lnB w="9525">
                      <a:solidFill>
                        <a:srgbClr val="93C5E1"/>
                      </a:solidFill>
                      <a:prstDash val="dash"/>
                    </a:lnB>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6</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6</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gridSpan="3">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四、结转下年度继续办理</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T w="9525">
                      <a:solidFill>
                        <a:srgbClr val="93C5E1"/>
                      </a:solidFill>
                      <a:prstDash val="dash"/>
                    </a:lnT>
                    <a:lnB w="9525">
                      <a:solidFill>
                        <a:srgbClr val="93C5E1"/>
                      </a:solidFill>
                      <a:prstDash val="dash"/>
                    </a:lnB>
                  </a:tcPr>
                </a:tc>
                <a:tc hMerge="1">
                  <a:tcPr>
                    <a:lnR w="9525">
                      <a:solidFill>
                        <a:srgbClr val="93C5E1"/>
                      </a:solidFill>
                      <a:prstDash val="dash"/>
                    </a:lnR>
                    <a:lnT w="9525">
                      <a:solidFill>
                        <a:srgbClr val="93C5E1"/>
                      </a:solidFill>
                      <a:prstDash val="dash"/>
                    </a:lnT>
                    <a:lnB w="9525">
                      <a:solidFill>
                        <a:srgbClr val="93C5E1"/>
                      </a:solidFill>
                      <a:prstDash val="dash"/>
                    </a:lnB>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0" spc="60">
                          <a:solidFill>
                            <a:srgbClr val="404040"/>
                          </a:solidFill>
                          <a:latin typeface="微软雅黑" panose="020B0503020204020204" charset="-122"/>
                          <a:ea typeface="微软雅黑" panose="020B0503020204020204" charset="-122"/>
                        </a:rPr>
                        <a:t>0</a:t>
                      </a:r>
                      <a:endParaRPr lang="en-US" altLang="en-US" sz="8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bl>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57200" y="458470"/>
            <a:ext cx="8229600" cy="5668010"/>
          </a:xfrm>
        </p:spPr>
        <p:txBody>
          <a:bodyPr/>
          <a:p>
            <a:endParaRPr lang="zh-CN" altLang="en-US"/>
          </a:p>
        </p:txBody>
      </p:sp>
      <p:sp>
        <p:nvSpPr>
          <p:cNvPr id="100" name="文本框 99"/>
          <p:cNvSpPr txBox="1"/>
          <p:nvPr/>
        </p:nvSpPr>
        <p:spPr>
          <a:xfrm>
            <a:off x="457200" y="908685"/>
            <a:ext cx="6099175" cy="398780"/>
          </a:xfrm>
          <a:prstGeom prst="rect">
            <a:avLst/>
          </a:prstGeom>
          <a:noFill/>
          <a:ln w="9525">
            <a:noFill/>
          </a:ln>
        </p:spPr>
        <p:txBody>
          <a:bodyPr wrap="square">
            <a:spAutoFit/>
          </a:bodyPr>
          <a:p>
            <a:pPr indent="408305"/>
            <a:r>
              <a:rPr lang="zh-CN" sz="2000" b="1">
                <a:latin typeface="方正仿宋简体" panose="02010601030101010101" charset="-122"/>
                <a:ea typeface="方正仿宋简体" panose="02010601030101010101" charset="-122"/>
              </a:rPr>
              <a:t>政府信息公开行政复议、行政诉讼情况</a:t>
            </a:r>
            <a:endParaRPr lang="zh-CN" altLang="en-US" sz="2000">
              <a:latin typeface="方正仿宋简体" panose="02010601030101010101" charset="-122"/>
              <a:ea typeface="方正仿宋简体" panose="02010601030101010101" charset="-122"/>
            </a:endParaRPr>
          </a:p>
        </p:txBody>
      </p:sp>
      <p:graphicFrame>
        <p:nvGraphicFramePr>
          <p:cNvPr id="2" name="表格 1"/>
          <p:cNvGraphicFramePr/>
          <p:nvPr>
            <p:custDataLst>
              <p:tags r:id="rId1"/>
            </p:custDataLst>
          </p:nvPr>
        </p:nvGraphicFramePr>
        <p:xfrm>
          <a:off x="535940" y="1727835"/>
          <a:ext cx="8072120" cy="713740"/>
        </p:xfrm>
        <a:graphic>
          <a:graphicData uri="http://schemas.openxmlformats.org/drawingml/2006/table">
            <a:tbl>
              <a:tblPr firstRow="1" bandRow="1">
                <a:tableStyleId>{5940675A-B579-460E-94D1-54222C63F5DA}</a:tableStyleId>
              </a:tblPr>
              <a:tblGrid>
                <a:gridCol w="530860"/>
                <a:gridCol w="530860"/>
                <a:gridCol w="530860"/>
                <a:gridCol w="530860"/>
                <a:gridCol w="312420"/>
                <a:gridCol w="530860"/>
                <a:gridCol w="530860"/>
                <a:gridCol w="530860"/>
                <a:gridCol w="530860"/>
                <a:gridCol w="530860"/>
                <a:gridCol w="640080"/>
                <a:gridCol w="640080"/>
                <a:gridCol w="640080"/>
                <a:gridCol w="640080"/>
                <a:gridCol w="421640"/>
              </a:tblGrid>
              <a:tr h="196850">
                <a:tc gridSpan="5">
                  <a:txBody>
                    <a:bodyPr/>
                    <a:p>
                      <a:pPr algn="ctr">
                        <a:lnSpc>
                          <a:spcPct val="120000"/>
                        </a:lnSpc>
                        <a:spcBef>
                          <a:spcPts val="0"/>
                        </a:spcBef>
                        <a:spcAft>
                          <a:spcPts val="0"/>
                        </a:spcAft>
                        <a:buNone/>
                      </a:pPr>
                      <a:r>
                        <a:rPr lang="en-US" sz="800" b="1" spc="60">
                          <a:solidFill>
                            <a:srgbClr val="93C5E1"/>
                          </a:solidFill>
                          <a:latin typeface="微软雅黑" panose="020B0503020204020204" charset="-122"/>
                          <a:ea typeface="微软雅黑" panose="020B0503020204020204" charset="-122"/>
                        </a:rPr>
                        <a:t>行政复议</a:t>
                      </a:r>
                      <a:endParaRPr lang="en-US" altLang="en-US" sz="800" b="1" spc="60">
                        <a:solidFill>
                          <a:srgbClr val="93C5E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R w="9525">
                      <a:solidFill>
                        <a:srgbClr val="93C5E1"/>
                      </a:solidFill>
                      <a:prstDash val="dash"/>
                    </a:lnR>
                    <a:lnT w="9525">
                      <a:solidFill>
                        <a:srgbClr val="93C5E1"/>
                      </a:solidFill>
                      <a:prstDash val="dash"/>
                    </a:lnT>
                    <a:lnB w="9525">
                      <a:solidFill>
                        <a:srgbClr val="93C5E1"/>
                      </a:solidFill>
                      <a:prstDash val="dash"/>
                    </a:lnB>
                  </a:tcPr>
                </a:tc>
                <a:tc gridSpan="10">
                  <a:txBody>
                    <a:bodyPr/>
                    <a:p>
                      <a:pPr algn="ctr">
                        <a:lnSpc>
                          <a:spcPct val="120000"/>
                        </a:lnSpc>
                        <a:spcBef>
                          <a:spcPts val="0"/>
                        </a:spcBef>
                        <a:spcAft>
                          <a:spcPts val="0"/>
                        </a:spcAft>
                        <a:buNone/>
                      </a:pPr>
                      <a:r>
                        <a:rPr lang="en-US" sz="800" b="1" spc="60">
                          <a:solidFill>
                            <a:srgbClr val="93C5E1"/>
                          </a:solidFill>
                          <a:latin typeface="微软雅黑" panose="020B0503020204020204" charset="-122"/>
                          <a:ea typeface="微软雅黑" panose="020B0503020204020204" charset="-122"/>
                        </a:rPr>
                        <a:t>行政诉讼</a:t>
                      </a:r>
                      <a:endParaRPr lang="en-US" altLang="en-US" sz="800" b="1" spc="60">
                        <a:solidFill>
                          <a:srgbClr val="93C5E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R w="9525">
                      <a:solidFill>
                        <a:srgbClr val="93C5E1"/>
                      </a:solidFill>
                      <a:prstDash val="dash"/>
                    </a:lnR>
                    <a:lnT w="9525">
                      <a:solidFill>
                        <a:srgbClr val="93C5E1"/>
                      </a:solidFill>
                      <a:prstDash val="dash"/>
                    </a:lnT>
                    <a:lnB w="9525">
                      <a:solidFill>
                        <a:srgbClr val="93C5E1"/>
                      </a:solidFill>
                      <a:prstDash val="dash"/>
                    </a:lnB>
                  </a:tcPr>
                </a:tc>
              </a:tr>
              <a:tr h="196850">
                <a:tc rowSpan="2">
                  <a:txBody>
                    <a:bodyPr/>
                    <a:p>
                      <a:pPr algn="l">
                        <a:lnSpc>
                          <a:spcPct val="120000"/>
                        </a:lnSpc>
                        <a:spcBef>
                          <a:spcPts val="0"/>
                        </a:spcBef>
                        <a:spcAft>
                          <a:spcPts val="0"/>
                        </a:spcAft>
                        <a:buNone/>
                      </a:pPr>
                      <a:r>
                        <a:rPr lang="en-US" sz="800" b="1" spc="60">
                          <a:solidFill>
                            <a:srgbClr val="93C5E1"/>
                          </a:solidFill>
                          <a:latin typeface="微软雅黑" panose="020B0503020204020204" charset="-122"/>
                          <a:ea typeface="微软雅黑" panose="020B0503020204020204" charset="-122"/>
                        </a:rPr>
                        <a:t>结果维持</a:t>
                      </a:r>
                      <a:endParaRPr lang="en-US" altLang="en-US" sz="800" b="1" spc="60">
                        <a:solidFill>
                          <a:srgbClr val="93C5E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rowSpan="2">
                  <a:txBody>
                    <a:bodyPr/>
                    <a:p>
                      <a:pPr algn="l">
                        <a:lnSpc>
                          <a:spcPct val="120000"/>
                        </a:lnSpc>
                        <a:spcBef>
                          <a:spcPts val="0"/>
                        </a:spcBef>
                        <a:spcAft>
                          <a:spcPts val="0"/>
                        </a:spcAft>
                        <a:buNone/>
                      </a:pPr>
                      <a:r>
                        <a:rPr lang="en-US" sz="800" b="1" spc="60">
                          <a:solidFill>
                            <a:srgbClr val="404040"/>
                          </a:solidFill>
                          <a:latin typeface="微软雅黑" panose="020B0503020204020204" charset="-122"/>
                          <a:ea typeface="微软雅黑" panose="020B0503020204020204" charset="-122"/>
                        </a:rPr>
                        <a:t>结果纠正</a:t>
                      </a:r>
                      <a:endParaRPr lang="en-US" altLang="en-US" sz="800" b="1"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rowSpan="2">
                  <a:txBody>
                    <a:bodyPr/>
                    <a:p>
                      <a:pPr algn="l">
                        <a:lnSpc>
                          <a:spcPct val="120000"/>
                        </a:lnSpc>
                        <a:spcBef>
                          <a:spcPts val="0"/>
                        </a:spcBef>
                        <a:spcAft>
                          <a:spcPts val="0"/>
                        </a:spcAft>
                        <a:buNone/>
                      </a:pPr>
                      <a:r>
                        <a:rPr lang="en-US" sz="800" b="1" spc="60">
                          <a:solidFill>
                            <a:srgbClr val="404040"/>
                          </a:solidFill>
                          <a:latin typeface="微软雅黑" panose="020B0503020204020204" charset="-122"/>
                          <a:ea typeface="微软雅黑" panose="020B0503020204020204" charset="-122"/>
                        </a:rPr>
                        <a:t>其他结果</a:t>
                      </a:r>
                      <a:endParaRPr lang="en-US" altLang="en-US" sz="800" b="1"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rowSpan="2">
                  <a:txBody>
                    <a:bodyPr/>
                    <a:p>
                      <a:pPr algn="l">
                        <a:lnSpc>
                          <a:spcPct val="120000"/>
                        </a:lnSpc>
                        <a:spcBef>
                          <a:spcPts val="0"/>
                        </a:spcBef>
                        <a:spcAft>
                          <a:spcPts val="0"/>
                        </a:spcAft>
                        <a:buNone/>
                      </a:pPr>
                      <a:r>
                        <a:rPr lang="en-US" sz="800" b="1" spc="60">
                          <a:solidFill>
                            <a:srgbClr val="404040"/>
                          </a:solidFill>
                          <a:latin typeface="微软雅黑" panose="020B0503020204020204" charset="-122"/>
                          <a:ea typeface="微软雅黑" panose="020B0503020204020204" charset="-122"/>
                        </a:rPr>
                        <a:t>尚未审结</a:t>
                      </a:r>
                      <a:endParaRPr lang="en-US" altLang="en-US" sz="800" b="1"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rowSpan="2">
                  <a:txBody>
                    <a:bodyPr/>
                    <a:p>
                      <a:pPr algn="l">
                        <a:lnSpc>
                          <a:spcPct val="120000"/>
                        </a:lnSpc>
                        <a:spcBef>
                          <a:spcPts val="0"/>
                        </a:spcBef>
                        <a:spcAft>
                          <a:spcPts val="0"/>
                        </a:spcAft>
                        <a:buNone/>
                      </a:pPr>
                      <a:r>
                        <a:rPr lang="en-US" sz="800" b="1" spc="60">
                          <a:solidFill>
                            <a:srgbClr val="404040"/>
                          </a:solidFill>
                          <a:latin typeface="微软雅黑" panose="020B0503020204020204" charset="-122"/>
                          <a:ea typeface="微软雅黑" panose="020B0503020204020204" charset="-122"/>
                        </a:rPr>
                        <a:t>总计</a:t>
                      </a:r>
                      <a:endParaRPr lang="en-US" altLang="en-US" sz="800" b="1"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gridSpan="5">
                  <a:txBody>
                    <a:bodyPr/>
                    <a:p>
                      <a:pPr algn="ctr">
                        <a:lnSpc>
                          <a:spcPct val="120000"/>
                        </a:lnSpc>
                        <a:spcBef>
                          <a:spcPts val="0"/>
                        </a:spcBef>
                        <a:spcAft>
                          <a:spcPts val="0"/>
                        </a:spcAft>
                        <a:buNone/>
                      </a:pPr>
                      <a:r>
                        <a:rPr lang="en-US" sz="800" b="1" spc="60">
                          <a:solidFill>
                            <a:srgbClr val="93C5E1"/>
                          </a:solidFill>
                          <a:latin typeface="微软雅黑" panose="020B0503020204020204" charset="-122"/>
                          <a:ea typeface="微软雅黑" panose="020B0503020204020204" charset="-122"/>
                        </a:rPr>
                        <a:t>未经复议直接起诉</a:t>
                      </a:r>
                      <a:endParaRPr lang="en-US" altLang="en-US" sz="800" b="1" spc="60">
                        <a:solidFill>
                          <a:srgbClr val="93C5E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R w="9525">
                      <a:solidFill>
                        <a:srgbClr val="93C5E1"/>
                      </a:solidFill>
                      <a:prstDash val="dash"/>
                    </a:lnR>
                    <a:lnT w="9525">
                      <a:solidFill>
                        <a:srgbClr val="93C5E1"/>
                      </a:solidFill>
                      <a:prstDash val="dash"/>
                    </a:lnT>
                    <a:lnB w="9525">
                      <a:solidFill>
                        <a:srgbClr val="93C5E1"/>
                      </a:solidFill>
                      <a:prstDash val="dash"/>
                    </a:lnB>
                  </a:tcPr>
                </a:tc>
                <a:tc gridSpan="5">
                  <a:txBody>
                    <a:bodyPr/>
                    <a:p>
                      <a:pPr algn="ctr">
                        <a:lnSpc>
                          <a:spcPct val="120000"/>
                        </a:lnSpc>
                        <a:spcBef>
                          <a:spcPts val="0"/>
                        </a:spcBef>
                        <a:spcAft>
                          <a:spcPts val="0"/>
                        </a:spcAft>
                        <a:buNone/>
                      </a:pPr>
                      <a:r>
                        <a:rPr lang="en-US" sz="800" b="1" spc="60">
                          <a:solidFill>
                            <a:srgbClr val="93C5E1"/>
                          </a:solidFill>
                          <a:latin typeface="微软雅黑" panose="020B0503020204020204" charset="-122"/>
                          <a:ea typeface="微软雅黑" panose="020B0503020204020204" charset="-122"/>
                        </a:rPr>
                        <a:t>复议后起诉</a:t>
                      </a:r>
                      <a:endParaRPr lang="en-US" altLang="en-US" sz="800" b="1" spc="60">
                        <a:solidFill>
                          <a:srgbClr val="93C5E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R w="9525">
                      <a:solidFill>
                        <a:srgbClr val="93C5E1"/>
                      </a:solidFill>
                      <a:prstDash val="dash"/>
                    </a:lnR>
                    <a:lnT w="9525">
                      <a:solidFill>
                        <a:srgbClr val="93C5E1"/>
                      </a:solidFill>
                      <a:prstDash val="dash"/>
                    </a:lnT>
                    <a:lnB w="9525">
                      <a:solidFill>
                        <a:srgbClr val="93C5E1"/>
                      </a:solidFill>
                      <a:prstDash val="dash"/>
                    </a:lnB>
                  </a:tcPr>
                </a:tc>
              </a:tr>
              <a:tr h="160020">
                <a:tc vMerge="1">
                  <a:tcPr>
                    <a:lnL w="9525">
                      <a:solidFill>
                        <a:srgbClr val="93C5E1"/>
                      </a:solidFill>
                      <a:prstDash val="dash"/>
                    </a:lnL>
                    <a:lnR w="9525">
                      <a:solidFill>
                        <a:srgbClr val="93C5E1"/>
                      </a:solidFill>
                      <a:prstDash val="dash"/>
                    </a:lnR>
                    <a:lnB w="9525">
                      <a:solidFill>
                        <a:srgbClr val="93C5E1"/>
                      </a:solidFill>
                      <a:prstDash val="dash"/>
                    </a:lnB>
                  </a:tcPr>
                </a:tc>
                <a:tc vMerge="1">
                  <a:tcPr>
                    <a:lnL w="9525">
                      <a:solidFill>
                        <a:srgbClr val="93C5E1"/>
                      </a:solidFill>
                      <a:prstDash val="dash"/>
                    </a:lnL>
                    <a:lnR w="9525">
                      <a:solidFill>
                        <a:srgbClr val="93C5E1"/>
                      </a:solidFill>
                      <a:prstDash val="dash"/>
                    </a:lnR>
                    <a:lnB w="9525">
                      <a:solidFill>
                        <a:srgbClr val="93C5E1"/>
                      </a:solidFill>
                      <a:prstDash val="dash"/>
                    </a:lnB>
                  </a:tcPr>
                </a:tc>
                <a:tc vMerge="1">
                  <a:tcPr>
                    <a:lnL w="9525">
                      <a:solidFill>
                        <a:srgbClr val="93C5E1"/>
                      </a:solidFill>
                      <a:prstDash val="dash"/>
                    </a:lnL>
                    <a:lnR w="9525">
                      <a:solidFill>
                        <a:srgbClr val="93C5E1"/>
                      </a:solidFill>
                      <a:prstDash val="dash"/>
                    </a:lnR>
                    <a:lnB w="9525">
                      <a:solidFill>
                        <a:srgbClr val="93C5E1"/>
                      </a:solidFill>
                      <a:prstDash val="dash"/>
                    </a:lnB>
                  </a:tcPr>
                </a:tc>
                <a:tc vMerge="1">
                  <a:tcPr>
                    <a:lnL w="9525">
                      <a:solidFill>
                        <a:srgbClr val="93C5E1"/>
                      </a:solidFill>
                      <a:prstDash val="dash"/>
                    </a:lnL>
                    <a:lnR w="9525">
                      <a:solidFill>
                        <a:srgbClr val="93C5E1"/>
                      </a:solidFill>
                      <a:prstDash val="dash"/>
                    </a:lnR>
                    <a:lnB w="9525">
                      <a:solidFill>
                        <a:srgbClr val="93C5E1"/>
                      </a:solidFill>
                      <a:prstDash val="dash"/>
                    </a:lnB>
                  </a:tcPr>
                </a:tc>
                <a:tc vMerge="1">
                  <a:tcPr>
                    <a:lnL w="9525">
                      <a:solidFill>
                        <a:srgbClr val="93C5E1"/>
                      </a:solidFill>
                      <a:prstDash val="dash"/>
                    </a:lnL>
                    <a:lnR w="9525">
                      <a:solidFill>
                        <a:srgbClr val="93C5E1"/>
                      </a:solidFill>
                      <a:prstDash val="dash"/>
                    </a:lnR>
                    <a:lnB w="9525">
                      <a:solidFill>
                        <a:srgbClr val="93C5E1"/>
                      </a:solidFill>
                      <a:prstDash val="dash"/>
                    </a:lnB>
                  </a:tcPr>
                </a:tc>
                <a:tc>
                  <a:txBody>
                    <a:bodyPr/>
                    <a:p>
                      <a:pPr algn="ctr">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结果维持</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结果纠正</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其他结果</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尚未审结</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总计</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结果维持</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结果纠正</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其他结果</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尚未审结</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总计</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60020">
                <a:tc>
                  <a:txBody>
                    <a:bodyPr/>
                    <a:p>
                      <a:pPr algn="l">
                        <a:lnSpc>
                          <a:spcPct val="120000"/>
                        </a:lnSpc>
                        <a:spcBef>
                          <a:spcPts val="0"/>
                        </a:spcBef>
                        <a:spcAft>
                          <a:spcPts val="0"/>
                        </a:spcAft>
                        <a:buNone/>
                      </a:pPr>
                      <a:r>
                        <a:rPr lang="en-US" sz="600" b="0" spc="60">
                          <a:solidFill>
                            <a:srgbClr val="93C5E1"/>
                          </a:solidFill>
                          <a:latin typeface="微软雅黑" panose="020B0503020204020204" charset="-122"/>
                          <a:ea typeface="微软雅黑" panose="020B0503020204020204" charset="-122"/>
                        </a:rPr>
                        <a:t>0</a:t>
                      </a:r>
                      <a:endParaRPr lang="en-US" altLang="en-US" sz="600" b="0" spc="60">
                        <a:solidFill>
                          <a:srgbClr val="93C5E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0</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0</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0</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0</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0</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0</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0</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0</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0</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0</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0</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0</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0</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600" b="0" spc="60">
                          <a:solidFill>
                            <a:srgbClr val="404040"/>
                          </a:solidFill>
                          <a:latin typeface="微软雅黑" panose="020B0503020204020204" charset="-122"/>
                          <a:ea typeface="微软雅黑" panose="020B0503020204020204" charset="-122"/>
                        </a:rPr>
                        <a:t>0</a:t>
                      </a:r>
                      <a:endParaRPr lang="en-US" altLang="en-US" sz="600" b="0" spc="60">
                        <a:solidFill>
                          <a:srgbClr val="404040"/>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bl>
          </a:graphicData>
        </a:graphic>
      </p:graphicFrame>
      <p:sp>
        <p:nvSpPr>
          <p:cNvPr id="4" name="文本框 3"/>
          <p:cNvSpPr txBox="1"/>
          <p:nvPr/>
        </p:nvSpPr>
        <p:spPr>
          <a:xfrm>
            <a:off x="880110" y="2864485"/>
            <a:ext cx="7663815" cy="3169285"/>
          </a:xfrm>
          <a:prstGeom prst="rect">
            <a:avLst/>
          </a:prstGeom>
          <a:noFill/>
          <a:ln w="9525">
            <a:noFill/>
          </a:ln>
        </p:spPr>
        <p:txBody>
          <a:bodyPr wrap="square">
            <a:spAutoFit/>
          </a:bodyPr>
          <a:p>
            <a:pPr indent="408305"/>
            <a:r>
              <a:rPr lang="zh-CN" sz="2000" b="1">
                <a:latin typeface="方正仿宋简体" panose="02010601030101010101" charset="-122"/>
                <a:ea typeface="方正仿宋简体" panose="02010601030101010101" charset="-122"/>
                <a:cs typeface="方正仿宋简体" panose="02010601030101010101" charset="-122"/>
              </a:rPr>
              <a:t>存在的主要问题及改进情况</a:t>
            </a:r>
            <a:endParaRPr lang="zh-CN" sz="2000" b="1">
              <a:latin typeface="方正仿宋简体" panose="02010601030101010101" charset="-122"/>
              <a:ea typeface="方正仿宋简体" panose="02010601030101010101" charset="-122"/>
              <a:cs typeface="方正仿宋简体" panose="02010601030101010101" charset="-122"/>
            </a:endParaRPr>
          </a:p>
          <a:p>
            <a:pPr indent="408305"/>
            <a:r>
              <a:rPr lang="en-US" sz="2000" b="1">
                <a:latin typeface="方正仿宋简体" panose="02010601030101010101" charset="-122"/>
                <a:ea typeface="方正仿宋简体" panose="02010601030101010101" charset="-122"/>
                <a:cs typeface="方正仿宋简体" panose="02010601030101010101" charset="-122"/>
              </a:rPr>
              <a:t>2021</a:t>
            </a:r>
            <a:r>
              <a:rPr lang="zh-CN" sz="2000" b="1">
                <a:latin typeface="方正仿宋简体" panose="02010601030101010101" charset="-122"/>
                <a:ea typeface="方正仿宋简体" panose="02010601030101010101" charset="-122"/>
                <a:cs typeface="方正仿宋简体" panose="02010601030101010101" charset="-122"/>
              </a:rPr>
              <a:t>年济宁市司法局政务公开工作虽然取得了一定成效，但也还有不足之处，一是信息公开人员力量不足；二是材料收集有时不够及时，有遗漏现象；三是政策解读不够丰富，图文解读等新型解读形式较少；下一步，我局将积极采取措施，狠抓落实，务求实效，切实推进政府信息公开工作。进一步充实政务公开工作人员力量，加强政务信息公开的管理和操作培训，优化信息发布和考核通报工作机制，丰富解读形式，多措并举，推进信息公开的及时性和有效性。</a:t>
            </a:r>
            <a:endParaRPr lang="zh-CN" altLang="en-US" sz="2000">
              <a:latin typeface="方正仿宋简体" panose="02010601030101010101" charset="-122"/>
              <a:ea typeface="方正仿宋简体" panose="02010601030101010101" charset="-122"/>
              <a:cs typeface="方正仿宋简体" panose="02010601030101010101" charset="-122"/>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 calcmode="lin" valueType="num">
                                      <p:cBhvr>
                                        <p:cTn id="7" dur="500" fill="hold"/>
                                        <p:tgtEl>
                                          <p:spTgt spid="100"/>
                                        </p:tgtEl>
                                        <p:attrNameLst>
                                          <p:attrName>ppt_w</p:attrName>
                                        </p:attrNameLst>
                                      </p:cBhvr>
                                      <p:tavLst>
                                        <p:tav tm="0">
                                          <p:val>
                                            <p:fltVal val="0"/>
                                          </p:val>
                                        </p:tav>
                                        <p:tav tm="100000">
                                          <p:val>
                                            <p:strVal val="#ppt_w"/>
                                          </p:val>
                                        </p:tav>
                                      </p:tavLst>
                                    </p:anim>
                                    <p:anim calcmode="lin" valueType="num">
                                      <p:cBhvr>
                                        <p:cTn id="8" dur="500" fill="hold"/>
                                        <p:tgtEl>
                                          <p:spTgt spid="100"/>
                                        </p:tgtEl>
                                        <p:attrNameLst>
                                          <p:attrName>ppt_h</p:attrName>
                                        </p:attrNameLst>
                                      </p:cBhvr>
                                      <p:tavLst>
                                        <p:tav tm="0">
                                          <p:val>
                                            <p:fltVal val="0"/>
                                          </p:val>
                                        </p:tav>
                                        <p:tav tm="100000">
                                          <p:val>
                                            <p:strVal val="#ppt_h"/>
                                          </p:val>
                                        </p:tav>
                                      </p:tavLst>
                                    </p:anim>
                                    <p:animEffect transition="in" filter="fade">
                                      <p:cBhvr>
                                        <p:cTn id="9" dur="500"/>
                                        <p:tgtEl>
                                          <p:spTgt spid="100"/>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additive="base">
                                        <p:cTn id="14" dur="500"/>
                                        <p:tgtEl>
                                          <p:spTgt spid="2"/>
                                        </p:tgtEl>
                                        <p:attrNameLst>
                                          <p:attrName>ppt_y</p:attrName>
                                        </p:attrNameLst>
                                      </p:cBhvr>
                                      <p:tavLst>
                                        <p:tav tm="0">
                                          <p:val>
                                            <p:strVal val="#ppt_y+#ppt_h*1.125000"/>
                                          </p:val>
                                        </p:tav>
                                        <p:tav tm="100000">
                                          <p:val>
                                            <p:strVal val="#ppt_y"/>
                                          </p:val>
                                        </p:tav>
                                      </p:tavLst>
                                    </p:anim>
                                    <p:animEffect transition="in" filter="wipe(up)">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circle(in)">
                                      <p:cBhvr>
                                        <p:cTn id="20"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100" grpId="1"/>
      <p:bldP spid="4" grpId="0"/>
      <p:bldP spid="4"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6" name="任意多边形: 形状 65"/>
          <p:cNvSpPr/>
          <p:nvPr>
            <p:custDataLst>
              <p:tags r:id="rId1"/>
            </p:custDataLst>
          </p:nvPr>
        </p:nvSpPr>
        <p:spPr>
          <a:xfrm>
            <a:off x="1" y="1"/>
            <a:ext cx="827681" cy="2417361"/>
          </a:xfrm>
          <a:custGeom>
            <a:avLst/>
            <a:gdLst>
              <a:gd name="connsiteX0" fmla="*/ 1015705 w 1103575"/>
              <a:gd name="connsiteY0" fmla="*/ 0 h 2417361"/>
              <a:gd name="connsiteX1" fmla="*/ 1103575 w 1103575"/>
              <a:gd name="connsiteY1" fmla="*/ 0 h 2417361"/>
              <a:gd name="connsiteX2" fmla="*/ 0 w 1103575"/>
              <a:gd name="connsiteY2" fmla="*/ 2417361 h 2417361"/>
              <a:gd name="connsiteX3" fmla="*/ 0 w 1103575"/>
              <a:gd name="connsiteY3" fmla="*/ 2224883 h 2417361"/>
            </a:gdLst>
            <a:ahLst/>
            <a:cxnLst>
              <a:cxn ang="0">
                <a:pos x="connsiteX0" y="connsiteY0"/>
              </a:cxn>
              <a:cxn ang="0">
                <a:pos x="connsiteX1" y="connsiteY1"/>
              </a:cxn>
              <a:cxn ang="0">
                <a:pos x="connsiteX2" y="connsiteY2"/>
              </a:cxn>
              <a:cxn ang="0">
                <a:pos x="connsiteX3" y="connsiteY3"/>
              </a:cxn>
            </a:cxnLst>
            <a:rect l="l" t="t" r="r" b="b"/>
            <a:pathLst>
              <a:path w="1103575" h="2417361">
                <a:moveTo>
                  <a:pt x="1015705" y="0"/>
                </a:moveTo>
                <a:lnTo>
                  <a:pt x="1103575" y="0"/>
                </a:lnTo>
                <a:lnTo>
                  <a:pt x="0" y="2417361"/>
                </a:lnTo>
                <a:lnTo>
                  <a:pt x="0" y="2224883"/>
                </a:lnTo>
                <a:close/>
              </a:path>
            </a:pathLst>
          </a:custGeom>
          <a:solidFill>
            <a:schemeClr val="accent1">
              <a:lumMod val="60000"/>
              <a:lumOff val="40000"/>
              <a:alpha val="3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sz="12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61" name="平行四边形 60"/>
          <p:cNvSpPr/>
          <p:nvPr>
            <p:custDataLst>
              <p:tags r:id="rId2"/>
            </p:custDataLst>
          </p:nvPr>
        </p:nvSpPr>
        <p:spPr>
          <a:xfrm>
            <a:off x="4933950" y="0"/>
            <a:ext cx="2414017" cy="6858000"/>
          </a:xfrm>
          <a:prstGeom prst="parallelogram">
            <a:avLst>
              <a:gd name="adj" fmla="val 93597"/>
            </a:avLst>
          </a:prstGeom>
          <a:pattFill prst="zigZag">
            <a:fgClr>
              <a:schemeClr val="accent3">
                <a:lumMod val="20000"/>
                <a:lumOff val="80000"/>
              </a:schemeClr>
            </a:fgClr>
            <a:bgClr>
              <a:schemeClr val="accent1">
                <a:lumMod val="40000"/>
                <a:lumOff val="6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noAutofit/>
          </a:bodyPr>
          <a:p>
            <a:pPr algn="ctr"/>
            <a:endParaRPr kumimoji="1" lang="zh-CN" altLang="en-US" sz="12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40" name="平行四边形 39"/>
          <p:cNvSpPr/>
          <p:nvPr>
            <p:custDataLst>
              <p:tags r:id="rId3"/>
            </p:custDataLst>
          </p:nvPr>
        </p:nvSpPr>
        <p:spPr>
          <a:xfrm>
            <a:off x="5387529" y="0"/>
            <a:ext cx="3371850" cy="6858000"/>
          </a:xfrm>
          <a:prstGeom prst="parallelogram">
            <a:avLst>
              <a:gd name="adj" fmla="val 65395"/>
            </a:avLst>
          </a:prstGeom>
          <a:pattFill prst="zigZag">
            <a:fgClr>
              <a:schemeClr val="accent1">
                <a:lumMod val="60000"/>
                <a:lumOff val="40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sz="12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6" name="矩形 5"/>
          <p:cNvSpPr/>
          <p:nvPr>
            <p:custDataLst>
              <p:tags r:id="rId4"/>
            </p:custDataLst>
          </p:nvPr>
        </p:nvSpPr>
        <p:spPr>
          <a:xfrm>
            <a:off x="502411" y="6408472"/>
            <a:ext cx="8139178" cy="124052"/>
          </a:xfrm>
          <a:prstGeom prst="rect">
            <a:avLst/>
          </a:prstGeom>
          <a:solidFill>
            <a:schemeClr val="accent1">
              <a:lumMod val="60000"/>
              <a:lumOff val="40000"/>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sz="1200" b="1">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8" name="矩形 7"/>
          <p:cNvSpPr/>
          <p:nvPr>
            <p:custDataLst>
              <p:tags r:id="rId5"/>
            </p:custDataLst>
          </p:nvPr>
        </p:nvSpPr>
        <p:spPr>
          <a:xfrm>
            <a:off x="384810" y="1216898"/>
            <a:ext cx="8374856" cy="4432459"/>
          </a:xfrm>
          <a:prstGeom prst="rect">
            <a:avLst/>
          </a:prstGeom>
          <a:solidFill>
            <a:schemeClr val="bg1"/>
          </a:solidFill>
          <a:ln w="50800">
            <a:solidFill>
              <a:schemeClr val="accent1">
                <a:alpha val="54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sz="1200" b="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10" name="文本框 9"/>
          <p:cNvSpPr txBox="1"/>
          <p:nvPr>
            <p:custDataLst>
              <p:tags r:id="rId6"/>
            </p:custDataLst>
          </p:nvPr>
        </p:nvSpPr>
        <p:spPr>
          <a:xfrm>
            <a:off x="1354498" y="1499649"/>
            <a:ext cx="6435479" cy="3866957"/>
          </a:xfrm>
          <a:prstGeom prst="rect">
            <a:avLst/>
          </a:prstGeom>
          <a:noFill/>
        </p:spPr>
        <p:txBody>
          <a:bodyPr wrap="square" lIns="68580" tIns="34290" rIns="68580" bIns="34290" rtlCol="0" anchor="ctr" anchorCtr="0">
            <a:normAutofit/>
          </a:bodyPr>
          <a:p>
            <a:pPr marL="279400" lvl="0" indent="-279400" algn="l">
              <a:lnSpc>
                <a:spcPct val="120000"/>
              </a:lnSpc>
              <a:spcBef>
                <a:spcPts val="0"/>
              </a:spcBef>
              <a:spcAft>
                <a:spcPts val="800"/>
              </a:spcAft>
              <a:buClr>
                <a:schemeClr val="tx1">
                  <a:lumMod val="65000"/>
                  <a:lumOff val="35000"/>
                </a:schemeClr>
              </a:buClr>
              <a:buSzPct val="100000"/>
              <a:buFont typeface="Wingdings" panose="05000000000000000000" pitchFamily="2" charset="2"/>
              <a:buChar char="n"/>
            </a:pPr>
            <a:r>
              <a:rPr lang="zh-CN" altLang="en-US" sz="1400" spc="160">
                <a:solidFill>
                  <a:schemeClr val="tx1">
                    <a:lumMod val="85000"/>
                    <a:lumOff val="15000"/>
                  </a:schemeClr>
                </a:solidFill>
                <a:latin typeface="Arial" panose="020B0604020202020204" pitchFamily="34" charset="0"/>
                <a:ea typeface="微软雅黑" panose="020B0503020204020204" charset="-122"/>
              </a:rPr>
              <a:t>其他需要报告的事项</a:t>
            </a:r>
            <a:endParaRPr lang="zh-CN" altLang="en-US" sz="1400" spc="160">
              <a:solidFill>
                <a:schemeClr val="tx1">
                  <a:lumMod val="85000"/>
                  <a:lumOff val="15000"/>
                </a:schemeClr>
              </a:solidFill>
              <a:latin typeface="Arial" panose="020B0604020202020204" pitchFamily="34" charset="0"/>
              <a:ea typeface="微软雅黑" panose="020B0503020204020204" charset="-122"/>
            </a:endParaRPr>
          </a:p>
          <a:p>
            <a:pPr marL="533400" lvl="1" indent="-254000" algn="l" fontAlgn="ctr">
              <a:lnSpc>
                <a:spcPct val="120000"/>
              </a:lnSpc>
              <a:spcBef>
                <a:spcPts val="0"/>
              </a:spcBef>
              <a:spcAft>
                <a:spcPts val="800"/>
              </a:spcAft>
              <a:buSzPct val="100000"/>
              <a:buFont typeface="Arial" panose="020B0604020202020204" pitchFamily="34" charset="0"/>
              <a:buChar char="○"/>
            </a:pPr>
            <a:r>
              <a:rPr lang="zh-CN" altLang="en-US" sz="1200" spc="160">
                <a:solidFill>
                  <a:schemeClr val="tx1">
                    <a:lumMod val="85000"/>
                    <a:lumOff val="15000"/>
                  </a:schemeClr>
                </a:solidFill>
                <a:latin typeface="Arial" panose="020B0604020202020204" pitchFamily="34" charset="0"/>
                <a:ea typeface="微软雅黑" panose="020B0503020204020204" charset="-122"/>
              </a:rPr>
              <a:t>主要报告本行政机关认为需要报告的其他事项，以及其他有关文件专门要求通过政府信息公开工作年度报告予以报告的事项，包括但不限于：</a:t>
            </a:r>
            <a:endParaRPr lang="zh-CN" altLang="en-US" sz="1200" spc="160">
              <a:solidFill>
                <a:schemeClr val="tx1">
                  <a:lumMod val="85000"/>
                  <a:lumOff val="15000"/>
                </a:schemeClr>
              </a:solidFill>
              <a:latin typeface="Arial" panose="020B0604020202020204" pitchFamily="34" charset="0"/>
              <a:ea typeface="微软雅黑" panose="020B0503020204020204" charset="-122"/>
            </a:endParaRPr>
          </a:p>
          <a:p>
            <a:pPr marL="762000" lvl="2" indent="-228600" algn="l" fontAlgn="ctr">
              <a:lnSpc>
                <a:spcPct val="120000"/>
              </a:lnSpc>
              <a:spcBef>
                <a:spcPts val="0"/>
              </a:spcBef>
              <a:spcAft>
                <a:spcPts val="800"/>
              </a:spcAft>
              <a:buSzPct val="100000"/>
              <a:buFont typeface="+mn-ea"/>
              <a:buAutoNum type="circleNumDbPlain"/>
            </a:pPr>
            <a:r>
              <a:rPr lang="zh-CN" altLang="en-US" sz="1000" spc="150">
                <a:solidFill>
                  <a:schemeClr val="tx1">
                    <a:lumMod val="85000"/>
                    <a:lumOff val="15000"/>
                  </a:schemeClr>
                </a:solidFill>
                <a:latin typeface="Arial" panose="020B0604020202020204" pitchFamily="34" charset="0"/>
                <a:ea typeface="微软雅黑" panose="020B0503020204020204" charset="-122"/>
              </a:rPr>
              <a:t>本年度政务公开方面并未收取任何费用; </a:t>
            </a:r>
            <a:endParaRPr lang="zh-CN" altLang="en-US" sz="1000" spc="150">
              <a:solidFill>
                <a:schemeClr val="tx1">
                  <a:lumMod val="85000"/>
                  <a:lumOff val="15000"/>
                </a:schemeClr>
              </a:solidFill>
              <a:latin typeface="Arial" panose="020B0604020202020204" pitchFamily="34" charset="0"/>
              <a:ea typeface="微软雅黑" panose="020B0503020204020204" charset="-122"/>
            </a:endParaRPr>
          </a:p>
          <a:p>
            <a:pPr marL="762000" lvl="2" indent="-228600" algn="l" fontAlgn="ctr">
              <a:lnSpc>
                <a:spcPct val="120000"/>
              </a:lnSpc>
              <a:spcBef>
                <a:spcPts val="0"/>
              </a:spcBef>
              <a:spcAft>
                <a:spcPts val="800"/>
              </a:spcAft>
              <a:buSzPct val="100000"/>
              <a:buFont typeface="+mn-ea"/>
              <a:buAutoNum type="circleNumDbPlain"/>
            </a:pPr>
            <a:r>
              <a:rPr lang="zh-CN" altLang="en-US" sz="1000" spc="150">
                <a:solidFill>
                  <a:schemeClr val="tx1">
                    <a:lumMod val="85000"/>
                    <a:lumOff val="15000"/>
                  </a:schemeClr>
                </a:solidFill>
                <a:latin typeface="Arial" panose="020B0604020202020204" pitchFamily="34" charset="0"/>
                <a:ea typeface="微软雅黑" panose="020B0503020204020204" charset="-122"/>
              </a:rPr>
              <a:t>本行政机关落实上级年度政务公开工作要点情况：</a:t>
            </a:r>
            <a:endParaRPr lang="zh-CN" altLang="en-US" sz="1000" spc="150">
              <a:solidFill>
                <a:schemeClr val="tx1">
                  <a:lumMod val="85000"/>
                  <a:lumOff val="15000"/>
                </a:schemeClr>
              </a:solidFill>
              <a:latin typeface="Arial" panose="020B0604020202020204" pitchFamily="34" charset="0"/>
              <a:ea typeface="微软雅黑" panose="020B0503020204020204" charset="-122"/>
            </a:endParaRPr>
          </a:p>
          <a:p>
            <a:pPr marL="533400" lvl="1" indent="-254000" algn="l" fontAlgn="ctr">
              <a:lnSpc>
                <a:spcPct val="120000"/>
              </a:lnSpc>
              <a:spcBef>
                <a:spcPts val="0"/>
              </a:spcBef>
              <a:spcAft>
                <a:spcPts val="800"/>
              </a:spcAft>
              <a:buSzPct val="100000"/>
              <a:buFont typeface="Arial" panose="020B0604020202020204" pitchFamily="34" charset="0"/>
              <a:buChar char="○"/>
            </a:pPr>
            <a:r>
              <a:rPr lang="zh-CN" altLang="en-US" sz="1200" spc="160">
                <a:solidFill>
                  <a:schemeClr val="tx1">
                    <a:lumMod val="85000"/>
                    <a:lumOff val="15000"/>
                  </a:schemeClr>
                </a:solidFill>
                <a:latin typeface="Arial" panose="020B0604020202020204" pitchFamily="34" charset="0"/>
                <a:ea typeface="微软雅黑" panose="020B0503020204020204" charset="-122"/>
              </a:rPr>
              <a:t>济宁市司法局规范做好重大行政决策合法性审核工作，全面落实公众参与、专家论证等公众参与措施，向社会公布18项重大行政决策目录；全面推行证明事项告知承诺制，提升便民服务水平，累计办理有关事项82546件，平均办理时限缩短至4.6天，比法定时限压缩75%；推动行政执法和行政执法监督“双下沉”，确保基层行政执法严格规范文明。局属济宁监狱、济宁市强戒所实现三防一安全目标，全系统保持了安全稳定；全力推动法治政府建设，切实增强依法行政能力，不断提供高水平法律服务，法治化营商环境全面优化。</a:t>
            </a:r>
            <a:endParaRPr lang="zh-CN" altLang="en-US" sz="1200" spc="160">
              <a:solidFill>
                <a:schemeClr val="tx1">
                  <a:lumMod val="85000"/>
                  <a:lumOff val="15000"/>
                </a:schemeClr>
              </a:solidFill>
              <a:latin typeface="Arial" panose="020B0604020202020204" pitchFamily="34" charset="0"/>
              <a:ea typeface="微软雅黑" panose="020B0503020204020204" charset="-122"/>
            </a:endParaRPr>
          </a:p>
          <a:p>
            <a:pPr marL="762000" lvl="2" indent="-228600" algn="l" fontAlgn="ctr">
              <a:lnSpc>
                <a:spcPct val="120000"/>
              </a:lnSpc>
              <a:spcBef>
                <a:spcPts val="0"/>
              </a:spcBef>
              <a:spcAft>
                <a:spcPts val="800"/>
              </a:spcAft>
              <a:buSzPct val="100000"/>
              <a:buFont typeface="+mn-ea"/>
              <a:buAutoNum type="circleNumDbPlain" startAt="3"/>
            </a:pPr>
            <a:r>
              <a:rPr lang="zh-CN" altLang="en-US" sz="1000" spc="150">
                <a:solidFill>
                  <a:schemeClr val="tx1">
                    <a:lumMod val="85000"/>
                    <a:lumOff val="15000"/>
                  </a:schemeClr>
                </a:solidFill>
                <a:latin typeface="Arial" panose="020B0604020202020204" pitchFamily="34" charset="0"/>
                <a:ea typeface="微软雅黑" panose="020B0503020204020204" charset="-122"/>
              </a:rPr>
              <a:t>本行政机关人大代表建议收到2件和政协提案办理3件，已全部办理完毕，建议提案办理总体情况已公示；</a:t>
            </a:r>
            <a:endParaRPr lang="zh-CN" altLang="en-US" sz="1000" spc="150">
              <a:solidFill>
                <a:schemeClr val="tx1">
                  <a:lumMod val="85000"/>
                  <a:lumOff val="15000"/>
                </a:schemeClr>
              </a:solidFill>
              <a:latin typeface="Arial" panose="020B0604020202020204" pitchFamily="34" charset="0"/>
              <a:ea typeface="微软雅黑" panose="020B0503020204020204" charset="-122"/>
            </a:endParaRPr>
          </a:p>
        </p:txBody>
      </p:sp>
    </p:spTree>
    <p:custDataLst>
      <p:tags r:id="rId7"/>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Lst>
  </p:timing>
</p:sld>
</file>

<file path=ppt/tags/tag1.xml><?xml version="1.0" encoding="utf-8"?>
<p:tagLst xmlns:p="http://schemas.openxmlformats.org/presentationml/2006/main">
  <p:tag name="KSO_WM_UNIT_PICTURE_TOWARD" val="1"/>
  <p:tag name="KSO_WM_UNIT_PICTURE_DOCKSIDE" val="cb,rm,ct"/>
  <p:tag name="KSO_WM_UNIT_VALUE" val="1903*1275"/>
  <p:tag name="KSO_WM_UNIT_HIGHLIGHT" val="0"/>
  <p:tag name="KSO_WM_UNIT_COMPATIBLE" val="0"/>
  <p:tag name="KSO_WM_UNIT_DIAGRAM_ISNUMVISUAL" val="0"/>
  <p:tag name="KSO_WM_UNIT_DIAGRAM_ISREFERUNIT" val="0"/>
  <p:tag name="KSO_WM_DIAGRAM_GROUP_CODE" val="ζ1-1"/>
  <p:tag name="KSO_WM_UNIT_TYPE" val="ζ_h_d"/>
  <p:tag name="KSO_WM_UNIT_INDEX" val="1_1_1"/>
  <p:tag name="KSO_WM_UNIT_ID" val="diagram20216659_1*ζ_h_d*1_1_1"/>
  <p:tag name="KSO_WM_TEMPLATE_CATEGORY" val="diagram"/>
  <p:tag name="KSO_WM_TEMPLATE_INDEX" val="20216659"/>
  <p:tag name="KSO_WM_UNIT_LAYERLEVEL" val="1_1_1"/>
  <p:tag name="KSO_WM_TAG_VERSION" val="1.0"/>
  <p:tag name="KSO_WM_BEAUTIFY_FLAG" val="#wm#"/>
  <p:tag name="KSO_WM_UNIT_DIAGRAM_MODELTYPE" val="creativePicture"/>
  <p:tag name="KSO_WM_UNIT_USESOURCEFORMAT_APPLY" val="1"/>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3749_1*i*2"/>
  <p:tag name="KSO_WM_TEMPLATE_CATEGORY" val="diagram"/>
  <p:tag name="KSO_WM_TEMPLATE_INDEX" val="20203749"/>
  <p:tag name="KSO_WM_UNIT_LAYERLEVEL" val="1"/>
  <p:tag name="KSO_WM_TAG_VERSION" val="1.0"/>
  <p:tag name="KSO_WM_BEAUTIFY_FLAG" val="#wm#"/>
  <p:tag name="KSO_WM_UNIT_FILL_FORE_SCHEMECOLOR_INDEX_BRIGHTNESS" val="0.8"/>
  <p:tag name="KSO_WM_UNIT_FILL_FORE_SCHEMECOLOR_INDEX" val="7"/>
  <p:tag name="KSO_WM_UNIT_FILL_BACK_SCHEMECOLOR_INDEX_BRIGHTNESS" val="0.6"/>
  <p:tag name="KSO_WM_UNIT_FILL_BACK_SCHEMECOLOR_INDEX" val="5"/>
  <p:tag name="KSO_WM_UNIT_FILL_TYPE" val="2"/>
  <p:tag name="KSO_WM_UNIT_TEXT_FILL_FORE_SCHEMECOLOR_INDEX_BRIGHTNESS" val="0"/>
  <p:tag name="KSO_WM_UNIT_TEXT_FILL_FORE_SCHEMECOLOR_INDEX" val="14"/>
  <p:tag name="KSO_WM_UNIT_TEXT_FILL_TYPE" val="1"/>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3749_1*i*3"/>
  <p:tag name="KSO_WM_TEMPLATE_CATEGORY" val="diagram"/>
  <p:tag name="KSO_WM_TEMPLATE_INDEX" val="20203749"/>
  <p:tag name="KSO_WM_UNIT_LAYERLEVEL" val="1"/>
  <p:tag name="KSO_WM_TAG_VERSION" val="1.0"/>
  <p:tag name="KSO_WM_BEAUTIFY_FLAG" val="#wm#"/>
  <p:tag name="KSO_WM_UNIT_FILL_FORE_SCHEMECOLOR_INDEX_BRIGHTNESS" val="0.4"/>
  <p:tag name="KSO_WM_UNIT_FILL_FORE_SCHEMECOLOR_INDEX" val="5"/>
  <p:tag name="KSO_WM_UNIT_FILL_BACK_SCHEMECOLOR_INDEX_BRIGHTNESS" val="0"/>
  <p:tag name="KSO_WM_UNIT_FILL_BACK_SCHEMECOLOR_INDEX" val="14"/>
  <p:tag name="KSO_WM_UNIT_FILL_TYPE" val="2"/>
  <p:tag name="KSO_WM_UNIT_TEXT_FILL_FORE_SCHEMECOLOR_INDEX_BRIGHTNESS" val="0"/>
  <p:tag name="KSO_WM_UNIT_TEXT_FILL_FORE_SCHEMECOLOR_INDEX" val="14"/>
  <p:tag name="KSO_WM_UNIT_TEXT_FILL_TYPE" val="1"/>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03749_1*i*5"/>
  <p:tag name="KSO_WM_TEMPLATE_CATEGORY" val="diagram"/>
  <p:tag name="KSO_WM_TEMPLATE_INDEX" val="20203749"/>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3749_1*i*4"/>
  <p:tag name="KSO_WM_TEMPLATE_CATEGORY" val="diagram"/>
  <p:tag name="KSO_WM_TEMPLATE_INDEX" val="20203749"/>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4"/>
  <p:tag name="KSO_WM_UNIT_TEXT_FILL_TYPE" val="1"/>
</p:tagLst>
</file>

<file path=ppt/tags/tag14.xml><?xml version="1.0" encoding="utf-8"?>
<p:tagLst xmlns:p="http://schemas.openxmlformats.org/presentationml/2006/main">
  <p:tag name="KSO_WM_UNIT_TEXT_PART_ID_V2" val="a-1-2"/>
  <p:tag name="KSO_WM_UNIT_COLOR_SCHEME_SHAPE_ID" val="16"/>
  <p:tag name="KSO_WM_UNIT_COLOR_SCHEME_PARENT_PAGE" val="0_1"/>
  <p:tag name="KSO_WM_UNIT_ISCONTENTSTITLE" val="0"/>
  <p:tag name="KSO_WM_UNIT_NOCLEAR" val="0"/>
  <p:tag name="KSO_WM_UNIT_VALUE" val="32"/>
  <p:tag name="KSO_WM_UNIT_HIGHLIGHT" val="0"/>
  <p:tag name="KSO_WM_UNIT_COMPATIBLE" val="0"/>
  <p:tag name="KSO_WM_UNIT_DIAGRAM_ISNUMVISUAL" val="0"/>
  <p:tag name="KSO_WM_UNIT_DIAGRAM_ISREFERUNIT" val="0"/>
  <p:tag name="KSO_WM_UNIT_TYPE" val="f"/>
  <p:tag name="KSO_WM_UNIT_INDEX" val="1"/>
  <p:tag name="KSO_WM_UNIT_ID" val="diagram20203749_1*f*1"/>
  <p:tag name="KSO_WM_TEMPLATE_CATEGORY" val="diagram"/>
  <p:tag name="KSO_WM_TEMPLATE_INDEX" val="20203749"/>
  <p:tag name="KSO_WM_UNIT_LAYERLEVEL" val="1"/>
  <p:tag name="KSO_WM_TAG_VERSION" val="1.0"/>
  <p:tag name="KSO_WM_BEAUTIFY_FLAG" val="#wm#"/>
  <p:tag name="KSO_WM_UNIT_PRESET_TEXT" val="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
  <p:tag name="KSO_WM_UNIT_SUBTYPE" val="a"/>
  <p:tag name="KSO_WM_UNIT_TEXT_FILL_FORE_SCHEMECOLOR_INDEX_BRIGHTNESS" val="0.15"/>
  <p:tag name="KSO_WM_UNIT_TEXT_FILL_FORE_SCHEMECOLOR_INDEX" val="13"/>
  <p:tag name="KSO_WM_UNIT_TEXT_FILL_TYPE" val="1"/>
</p:tagLst>
</file>

<file path=ppt/tags/tag15.xml><?xml version="1.0" encoding="utf-8"?>
<p:tagLst xmlns:p="http://schemas.openxmlformats.org/presentationml/2006/main">
  <p:tag name="KSO_WM_SLIDE_ID" val="diagram20203749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19*540"/>
  <p:tag name="KSO_WM_SLIDE_POSITION" val="0*0"/>
  <p:tag name="KSO_WM_TAG_VERSION" val="1.0"/>
  <p:tag name="KSO_WM_BEAUTIFY_FLAG" val="#wm#"/>
  <p:tag name="KSO_WM_TEMPLATE_CATEGORY" val="diagram"/>
  <p:tag name="KSO_WM_TEMPLATE_INDEX" val="20203749"/>
  <p:tag name="KSO_WM_SLIDE_LAYOUT" val="f"/>
  <p:tag name="KSO_WM_SLIDE_LAYOUT_CNT" val="1"/>
  <p:tag name="KSO_WM_SPECIAL_SOURCE" val="bdnull"/>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3749_1*i*1"/>
  <p:tag name="KSO_WM_TEMPLATE_CATEGORY" val="diagram"/>
  <p:tag name="KSO_WM_TEMPLATE_INDEX" val="20203749"/>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3749_1*i*2"/>
  <p:tag name="KSO_WM_TEMPLATE_CATEGORY" val="diagram"/>
  <p:tag name="KSO_WM_TEMPLATE_INDEX" val="20203749"/>
  <p:tag name="KSO_WM_UNIT_LAYERLEVEL" val="1"/>
  <p:tag name="KSO_WM_TAG_VERSION" val="1.0"/>
  <p:tag name="KSO_WM_BEAUTIFY_FLAG" val="#wm#"/>
  <p:tag name="KSO_WM_UNIT_FILL_FORE_SCHEMECOLOR_INDEX_BRIGHTNESS" val="0.8"/>
  <p:tag name="KSO_WM_UNIT_FILL_FORE_SCHEMECOLOR_INDEX" val="7"/>
  <p:tag name="KSO_WM_UNIT_FILL_BACK_SCHEMECOLOR_INDEX_BRIGHTNESS" val="0.6"/>
  <p:tag name="KSO_WM_UNIT_FILL_BACK_SCHEMECOLOR_INDEX" val="5"/>
  <p:tag name="KSO_WM_UNIT_FILL_TYPE" val="2"/>
  <p:tag name="KSO_WM_UNIT_TEXT_FILL_FORE_SCHEMECOLOR_INDEX_BRIGHTNESS" val="0"/>
  <p:tag name="KSO_WM_UNIT_TEXT_FILL_FORE_SCHEMECOLOR_INDEX" val="14"/>
  <p:tag name="KSO_WM_UNIT_TEXT_FILL_TYPE" val="1"/>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3749_1*i*3"/>
  <p:tag name="KSO_WM_TEMPLATE_CATEGORY" val="diagram"/>
  <p:tag name="KSO_WM_TEMPLATE_INDEX" val="20203749"/>
  <p:tag name="KSO_WM_UNIT_LAYERLEVEL" val="1"/>
  <p:tag name="KSO_WM_TAG_VERSION" val="1.0"/>
  <p:tag name="KSO_WM_BEAUTIFY_FLAG" val="#wm#"/>
  <p:tag name="KSO_WM_UNIT_FILL_FORE_SCHEMECOLOR_INDEX_BRIGHTNESS" val="0.4"/>
  <p:tag name="KSO_WM_UNIT_FILL_FORE_SCHEMECOLOR_INDEX" val="5"/>
  <p:tag name="KSO_WM_UNIT_FILL_BACK_SCHEMECOLOR_INDEX_BRIGHTNESS" val="0"/>
  <p:tag name="KSO_WM_UNIT_FILL_BACK_SCHEMECOLOR_INDEX" val="14"/>
  <p:tag name="KSO_WM_UNIT_FILL_TYPE" val="2"/>
  <p:tag name="KSO_WM_UNIT_TEXT_FILL_FORE_SCHEMECOLOR_INDEX_BRIGHTNESS" val="0"/>
  <p:tag name="KSO_WM_UNIT_TEXT_FILL_FORE_SCHEMECOLOR_INDEX" val="14"/>
  <p:tag name="KSO_WM_UNIT_TEXT_FILL_TYPE" val="1"/>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03749_1*i*5"/>
  <p:tag name="KSO_WM_TEMPLATE_CATEGORY" val="diagram"/>
  <p:tag name="KSO_WM_TEMPLATE_INDEX" val="20203749"/>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2.xml><?xml version="1.0" encoding="utf-8"?>
<p:tagLst xmlns:p="http://schemas.openxmlformats.org/presentationml/2006/main">
  <p:tag name="KSO_WM_UNIT_PICTURE_TOWARD" val="1"/>
  <p:tag name="KSO_WM_UNIT_PICTURE_DOCKSIDE" val="cb,rm,ct"/>
  <p:tag name="KSO_WM_UNIT_HIGHLIGHT" val="0"/>
  <p:tag name="KSO_WM_UNIT_COMPATIBLE" val="0"/>
  <p:tag name="KSO_WM_UNIT_DIAGRAM_ISNUMVISUAL" val="0"/>
  <p:tag name="KSO_WM_UNIT_DIAGRAM_ISREFERUNIT" val="0"/>
  <p:tag name="KSO_WM_DIAGRAM_GROUP_CODE" val="ζ1-1"/>
  <p:tag name="KSO_WM_UNIT_TYPE" val="ζ_h_i"/>
  <p:tag name="KSO_WM_UNIT_INDEX" val="1_1_1"/>
  <p:tag name="KSO_WM_UNIT_ID" val="diagram20216659_1*ζ_h_i*1_1_1"/>
  <p:tag name="KSO_WM_TEMPLATE_CATEGORY" val="diagram"/>
  <p:tag name="KSO_WM_TEMPLATE_INDEX" val="20216659"/>
  <p:tag name="KSO_WM_UNIT_LAYERLEVEL" val="1_1_1"/>
  <p:tag name="KSO_WM_TAG_VERSION" val="1.0"/>
  <p:tag name="KSO_WM_BEAUTIFY_FLAG" val="#wm#"/>
  <p:tag name="KSO_WM_UNIT_DIAGRAM_MODELTYPE" val="creativePicture"/>
  <p:tag name="KSO_WM_UNIT_USESOURCEFORMAT_APPLY" val="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3749_1*i*4"/>
  <p:tag name="KSO_WM_TEMPLATE_CATEGORY" val="diagram"/>
  <p:tag name="KSO_WM_TEMPLATE_INDEX" val="20203749"/>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4"/>
  <p:tag name="KSO_WM_UNIT_TEXT_FILL_TYPE" val="1"/>
</p:tagLst>
</file>

<file path=ppt/tags/tag21.xml><?xml version="1.0" encoding="utf-8"?>
<p:tagLst xmlns:p="http://schemas.openxmlformats.org/presentationml/2006/main">
  <p:tag name="KSO_WM_UNIT_TEXT_PART_ID_V2" val="a-1-2"/>
  <p:tag name="KSO_WM_UNIT_COLOR_SCHEME_SHAPE_ID" val="16"/>
  <p:tag name="KSO_WM_UNIT_COLOR_SCHEME_PARENT_PAGE" val="0_1"/>
  <p:tag name="KSO_WM_UNIT_ISCONTENTSTITLE" val="0"/>
  <p:tag name="KSO_WM_UNIT_NOCLEAR" val="0"/>
  <p:tag name="KSO_WM_UNIT_VALUE" val="32"/>
  <p:tag name="KSO_WM_UNIT_HIGHLIGHT" val="0"/>
  <p:tag name="KSO_WM_UNIT_COMPATIBLE" val="0"/>
  <p:tag name="KSO_WM_UNIT_DIAGRAM_ISNUMVISUAL" val="0"/>
  <p:tag name="KSO_WM_UNIT_DIAGRAM_ISREFERUNIT" val="0"/>
  <p:tag name="KSO_WM_UNIT_TYPE" val="f"/>
  <p:tag name="KSO_WM_UNIT_INDEX" val="1"/>
  <p:tag name="KSO_WM_UNIT_ID" val="diagram20203749_1*f*1"/>
  <p:tag name="KSO_WM_TEMPLATE_CATEGORY" val="diagram"/>
  <p:tag name="KSO_WM_TEMPLATE_INDEX" val="20203749"/>
  <p:tag name="KSO_WM_UNIT_LAYERLEVEL" val="1"/>
  <p:tag name="KSO_WM_TAG_VERSION" val="1.0"/>
  <p:tag name="KSO_WM_BEAUTIFY_FLAG" val="#wm#"/>
  <p:tag name="KSO_WM_UNIT_PRESET_TEXT" val="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
  <p:tag name="KSO_WM_UNIT_SUBTYPE" val="a"/>
  <p:tag name="KSO_WM_UNIT_TEXT_FILL_FORE_SCHEMECOLOR_INDEX_BRIGHTNESS" val="0.15"/>
  <p:tag name="KSO_WM_UNIT_TEXT_FILL_FORE_SCHEMECOLOR_INDEX" val="13"/>
  <p:tag name="KSO_WM_UNIT_TEXT_FILL_TYPE" val="1"/>
</p:tagLst>
</file>

<file path=ppt/tags/tag22.xml><?xml version="1.0" encoding="utf-8"?>
<p:tagLst xmlns:p="http://schemas.openxmlformats.org/presentationml/2006/main">
  <p:tag name="KSO_WM_SLIDE_ID" val="diagram20203749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19*540"/>
  <p:tag name="KSO_WM_SLIDE_POSITION" val="0*0"/>
  <p:tag name="KSO_WM_TAG_VERSION" val="1.0"/>
  <p:tag name="KSO_WM_BEAUTIFY_FLAG" val="#wm#"/>
  <p:tag name="KSO_WM_TEMPLATE_CATEGORY" val="diagram"/>
  <p:tag name="KSO_WM_TEMPLATE_INDEX" val="20203749"/>
  <p:tag name="KSO_WM_SLIDE_LAYOUT" val="f"/>
  <p:tag name="KSO_WM_SLIDE_LAYOUT_CNT" val="1"/>
  <p:tag name="KSO_WM_SPECIAL_SOURCE" val="bdnull"/>
</p:tagLst>
</file>

<file path=ppt/tags/tag23.xml><?xml version="1.0" encoding="utf-8"?>
<p:tagLst xmlns:p="http://schemas.openxmlformats.org/presentationml/2006/main">
  <p:tag name="KSO_WM_UNIT_TABLE_BEAUTIFY" val="smartTable{b659cbfe-4588-448b-8b43-87cd391cbe73}"/>
  <p:tag name="TABLE_ENDDRAG_ORIGIN_RECT" val="537*445"/>
  <p:tag name="TABLE_ENDDRAG_RECT" val="104*72*537*445"/>
  <p:tag name="TABLE_SKINIDX" val="0"/>
  <p:tag name="TABLE_COLORIDX" val="a"/>
</p:tagLst>
</file>

<file path=ppt/tags/tag24.xml><?xml version="1.0" encoding="utf-8"?>
<p:tagLst xmlns:p="http://schemas.openxmlformats.org/presentationml/2006/main">
  <p:tag name="KSO_WM_SPECIAL_SOURCE" val="bdnull"/>
</p:tagLst>
</file>

<file path=ppt/tags/tag25.xml><?xml version="1.0" encoding="utf-8"?>
<p:tagLst xmlns:p="http://schemas.openxmlformats.org/presentationml/2006/main">
  <p:tag name="KSO_WM_UNIT_TABLE_BEAUTIFY" val="smartTable{a0f70fb6-431a-4458-bc86-195ca277062b}"/>
  <p:tag name="TABLE_SKINIDX" val="2"/>
  <p:tag name="TABLE_COLORIDX" val="k"/>
</p:tagLst>
</file>

<file path=ppt/tags/tag26.xml><?xml version="1.0" encoding="utf-8"?>
<p:tagLst xmlns:p="http://schemas.openxmlformats.org/presentationml/2006/main">
  <p:tag name="KSO_WM_SPECIAL_SOURCE" val="bdnull"/>
</p:tagLst>
</file>

<file path=ppt/tags/tag27.xml><?xml version="1.0" encoding="utf-8"?>
<p:tagLst xmlns:p="http://schemas.openxmlformats.org/presentationml/2006/main">
  <p:tag name="KSO_WM_UNIT_TABLE_BEAUTIFY" val="smartTable{f2d09367-193f-40c6-9ebd-a1a84d3b4e1a}"/>
  <p:tag name="TABLE_ENDDRAG_ORIGIN_RECT" val="531*122"/>
  <p:tag name="TABLE_ENDDRAG_RECT" val="110*102*531*122"/>
  <p:tag name="TABLE_SKINIDX" val="2"/>
  <p:tag name="TABLE_COLORIDX" val="k"/>
</p:tagLst>
</file>

<file path=ppt/tags/tag28.xml><?xml version="1.0" encoding="utf-8"?>
<p:tagLst xmlns:p="http://schemas.openxmlformats.org/presentationml/2006/main">
  <p:tag name="KSO_WM_SPECIAL_SOURCE" val="bdnull"/>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3749_1*i*1"/>
  <p:tag name="KSO_WM_TEMPLATE_CATEGORY" val="diagram"/>
  <p:tag name="KSO_WM_TEMPLATE_INDEX" val="20203749"/>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3.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17046_1*f*1"/>
  <p:tag name="KSO_WM_TEMPLATE_CATEGORY" val="diagram"/>
  <p:tag name="KSO_WM_TEMPLATE_INDEX" val="20217046"/>
  <p:tag name="KSO_WM_UNIT_LAYERLEVEL" val="1"/>
  <p:tag name="KSO_WM_TAG_VERSION" val="1.0"/>
  <p:tag name="KSO_WM_BEAUTIFY_FLAG" val="#wm#"/>
  <p:tag name="KSO_WM_UNIT_DEFAULT_FONT" val="14;20;2"/>
  <p:tag name="KSO_WM_UNIT_BLOCK" val="0"/>
  <p:tag name="KSO_WM_UNIT_VALUE" val="84"/>
  <p:tag name="KSO_WM_UNIT_SHOW_EDIT_AREA_INDICATION" val="1"/>
  <p:tag name="KSO_WM_CHIP_GROUPID" val="5e6b05596848fb12bee65ac8"/>
  <p:tag name="KSO_WM_CHIP_XID" val="5e6b05596848fb12bee65aca"/>
  <p:tag name="KSO_WM_UNIT_DEC_AREA_ID" val="1eaf4cfc1d784f3cb4ad2a3a1bc107b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eb5b89d6e4734d329a7f2fbe005a0135"/>
  <p:tag name="KSO_WM_UNIT_SUPPORT_BIG_FONT" val="1"/>
  <p:tag name="KSO_WM_UNIT_TEXT_FILL_FORE_SCHEMECOLOR_INDEX_BRIGHTNESS" val="0.25"/>
  <p:tag name="KSO_WM_UNIT_TEXT_FILL_FORE_SCHEMECOLOR_INDEX" val="13"/>
  <p:tag name="KSO_WM_UNIT_TEXT_FILL_TYPE" val="1"/>
  <p:tag name="KSO_WM_TEMPLATE_ASSEMBLE_XID" val="606570404054ed1e2fb814a1"/>
  <p:tag name="KSO_WM_TEMPLATE_ASSEMBLE_GROUPID" val="606570404054ed1e2fb814a1"/>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3749_1*i*2"/>
  <p:tag name="KSO_WM_TEMPLATE_CATEGORY" val="diagram"/>
  <p:tag name="KSO_WM_TEMPLATE_INDEX" val="20203749"/>
  <p:tag name="KSO_WM_UNIT_LAYERLEVEL" val="1"/>
  <p:tag name="KSO_WM_TAG_VERSION" val="1.0"/>
  <p:tag name="KSO_WM_BEAUTIFY_FLAG" val="#wm#"/>
  <p:tag name="KSO_WM_UNIT_FILL_FORE_SCHEMECOLOR_INDEX_BRIGHTNESS" val="0.8"/>
  <p:tag name="KSO_WM_UNIT_FILL_FORE_SCHEMECOLOR_INDEX" val="7"/>
  <p:tag name="KSO_WM_UNIT_FILL_BACK_SCHEMECOLOR_INDEX_BRIGHTNESS" val="0.6"/>
  <p:tag name="KSO_WM_UNIT_FILL_BACK_SCHEMECOLOR_INDEX" val="5"/>
  <p:tag name="KSO_WM_UNIT_FILL_TYPE" val="2"/>
  <p:tag name="KSO_WM_UNIT_TEXT_FILL_FORE_SCHEMECOLOR_INDEX_BRIGHTNESS" val="0"/>
  <p:tag name="KSO_WM_UNIT_TEXT_FILL_FORE_SCHEMECOLOR_INDEX" val="14"/>
  <p:tag name="KSO_WM_UNIT_TEXT_FILL_TYPE" val="1"/>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3749_1*i*3"/>
  <p:tag name="KSO_WM_TEMPLATE_CATEGORY" val="diagram"/>
  <p:tag name="KSO_WM_TEMPLATE_INDEX" val="20203749"/>
  <p:tag name="KSO_WM_UNIT_LAYERLEVEL" val="1"/>
  <p:tag name="KSO_WM_TAG_VERSION" val="1.0"/>
  <p:tag name="KSO_WM_BEAUTIFY_FLAG" val="#wm#"/>
  <p:tag name="KSO_WM_UNIT_FILL_FORE_SCHEMECOLOR_INDEX_BRIGHTNESS" val="0.4"/>
  <p:tag name="KSO_WM_UNIT_FILL_FORE_SCHEMECOLOR_INDEX" val="5"/>
  <p:tag name="KSO_WM_UNIT_FILL_BACK_SCHEMECOLOR_INDEX_BRIGHTNESS" val="0"/>
  <p:tag name="KSO_WM_UNIT_FILL_BACK_SCHEMECOLOR_INDEX" val="14"/>
  <p:tag name="KSO_WM_UNIT_FILL_TYPE" val="2"/>
  <p:tag name="KSO_WM_UNIT_TEXT_FILL_FORE_SCHEMECOLOR_INDEX_BRIGHTNESS" val="0"/>
  <p:tag name="KSO_WM_UNIT_TEXT_FILL_FORE_SCHEMECOLOR_INDEX" val="14"/>
  <p:tag name="KSO_WM_UNIT_TEXT_FILL_TYPE" val="1"/>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03749_1*i*5"/>
  <p:tag name="KSO_WM_TEMPLATE_CATEGORY" val="diagram"/>
  <p:tag name="KSO_WM_TEMPLATE_INDEX" val="20203749"/>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3749_1*i*4"/>
  <p:tag name="KSO_WM_TEMPLATE_CATEGORY" val="diagram"/>
  <p:tag name="KSO_WM_TEMPLATE_INDEX" val="20203749"/>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4"/>
  <p:tag name="KSO_WM_UNIT_TEXT_FILL_TYPE" val="1"/>
</p:tagLst>
</file>

<file path=ppt/tags/tag34.xml><?xml version="1.0" encoding="utf-8"?>
<p:tagLst xmlns:p="http://schemas.openxmlformats.org/presentationml/2006/main">
  <p:tag name="KSO_WM_UNIT_TEXT_PART_ID_V2" val="a-1-2"/>
  <p:tag name="KSO_WM_UNIT_COLOR_SCHEME_SHAPE_ID" val="16"/>
  <p:tag name="KSO_WM_UNIT_COLOR_SCHEME_PARENT_PAGE" val="0_1"/>
  <p:tag name="KSO_WM_UNIT_ISCONTENTSTITLE" val="0"/>
  <p:tag name="KSO_WM_UNIT_NOCLEAR" val="0"/>
  <p:tag name="KSO_WM_UNIT_VALUE" val="32"/>
  <p:tag name="KSO_WM_UNIT_HIGHLIGHT" val="0"/>
  <p:tag name="KSO_WM_UNIT_COMPATIBLE" val="0"/>
  <p:tag name="KSO_WM_UNIT_DIAGRAM_ISNUMVISUAL" val="0"/>
  <p:tag name="KSO_WM_UNIT_DIAGRAM_ISREFERUNIT" val="0"/>
  <p:tag name="KSO_WM_UNIT_TYPE" val="f"/>
  <p:tag name="KSO_WM_UNIT_INDEX" val="1"/>
  <p:tag name="KSO_WM_UNIT_ID" val="diagram20203749_1*f*1"/>
  <p:tag name="KSO_WM_TEMPLATE_CATEGORY" val="diagram"/>
  <p:tag name="KSO_WM_TEMPLATE_INDEX" val="20203749"/>
  <p:tag name="KSO_WM_UNIT_LAYERLEVEL" val="1"/>
  <p:tag name="KSO_WM_TAG_VERSION" val="1.0"/>
  <p:tag name="KSO_WM_BEAUTIFY_FLAG" val="#wm#"/>
  <p:tag name="KSO_WM_UNIT_PRESET_TEXT" val="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
  <p:tag name="KSO_WM_UNIT_SUBTYPE" val="a"/>
  <p:tag name="KSO_WM_UNIT_TEXT_FILL_FORE_SCHEMECOLOR_INDEX_BRIGHTNESS" val="0.15"/>
  <p:tag name="KSO_WM_UNIT_TEXT_FILL_FORE_SCHEMECOLOR_INDEX" val="13"/>
  <p:tag name="KSO_WM_UNIT_TEXT_FILL_TYPE" val="1"/>
</p:tagLst>
</file>

<file path=ppt/tags/tag35.xml><?xml version="1.0" encoding="utf-8"?>
<p:tagLst xmlns:p="http://schemas.openxmlformats.org/presentationml/2006/main">
  <p:tag name="KSO_WM_SLIDE_ID" val="diagram20203749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19*540"/>
  <p:tag name="KSO_WM_SLIDE_POSITION" val="0*0"/>
  <p:tag name="KSO_WM_TAG_VERSION" val="1.0"/>
  <p:tag name="KSO_WM_BEAUTIFY_FLAG" val="#wm#"/>
  <p:tag name="KSO_WM_TEMPLATE_CATEGORY" val="diagram"/>
  <p:tag name="KSO_WM_TEMPLATE_INDEX" val="20203749"/>
  <p:tag name="KSO_WM_SLIDE_LAYOUT" val="f"/>
  <p:tag name="KSO_WM_SLIDE_LAYOUT_CNT" val="1"/>
  <p:tag name="KSO_WM_SPECIAL_SOURCE" val="bdnull"/>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17046_1*i*1"/>
  <p:tag name="KSO_WM_TEMPLATE_CATEGORY" val="diagram"/>
  <p:tag name="KSO_WM_TEMPLATE_INDEX" val="20217046"/>
  <p:tag name="KSO_WM_UNIT_LAYERLEVEL" val="1"/>
  <p:tag name="KSO_WM_TAG_VERSION" val="1.0"/>
  <p:tag name="KSO_WM_BEAUTIFY_FLAG" val="#wm#"/>
  <p:tag name="KSO_WM_UNIT_BLOCK" val="0"/>
  <p:tag name="KSO_WM_UNIT_SM_LIMIT_TYPE" val="1"/>
  <p:tag name="KSO_WM_UNIT_DEC_AREA_ID" val="2fa775eb38dc401a82f159f864fb2913"/>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fadf73b998712faa657abd6"/>
  <p:tag name="KSO_WM_CHIP_XID" val="5fadf73b998712faa657abd7"/>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0"/>
  <p:tag name="KSO_WM_TEMPLATE_ASSEMBLE_XID" val="606570404054ed1e2fb814a1"/>
  <p:tag name="KSO_WM_TEMPLATE_ASSEMBLE_GROUPID" val="606570404054ed1e2fb814a1"/>
</p:tagLst>
</file>

<file path=ppt/tags/tag5.xml><?xml version="1.0" encoding="utf-8"?>
<p:tagLst xmlns:p="http://schemas.openxmlformats.org/presentationml/2006/main">
  <p:tag name="KSO_WM_BEAUTIFY_FLAG" val="#wm#"/>
  <p:tag name="KSO_WM_TEMPLATE_CATEGORY" val="diagram"/>
  <p:tag name="KSO_WM_TEMPLATE_INDEX" val="20217046"/>
  <p:tag name="KSO_WM_SLIDE_ID" val="diagram20217046_1"/>
  <p:tag name="KSO_WM_TEMPLATE_SUBCATEGORY" val="21"/>
  <p:tag name="KSO_WM_TEMPLATE_MASTER_TYPE" val="0"/>
  <p:tag name="KSO_WM_TEMPLATE_COLOR_TYPE" val="1"/>
  <p:tag name="KSO_WM_SLIDE_ITEM_CNT" val="0"/>
  <p:tag name="KSO_WM_SLIDE_INDEX" val="1"/>
  <p:tag name="KSO_WM_TAG_VERSION" val="1.0"/>
  <p:tag name="KSO_WM_SLIDE_LAYOUT" val="d_f"/>
  <p:tag name="KSO_WM_SLIDE_LAYOUT_CNT" val="1_1"/>
  <p:tag name="KSO_WM_SLIDE_LAYOUT_INFO" val="{&quot;direction&quot;:1,&quot;id&quot;:&quot;2021-04-01T16:15:42&quot;,&quot;maxSize&quot;:{&quot;size1&quot;:57.5},&quot;minSize&quot;:{&quot;size1&quot;:32.600000000000001},&quot;normalSize&quot;:{&quot;size1&quot;:56.662500000000001},&quot;subLayout&quot;:[{&quot;id&quot;:&quot;2021-04-01T16:15:42&quot;,&quot;margin&quot;:{&quot;bottom&quot;:1.6929999589920044,&quot;left&quot;:1.5877500772476196,&quot;right&quot;:0.019500002264976501,&quot;top&quot;:1.6929999589920044},&quot;type&quot;:0},{&quot;id&quot;:&quot;2021-04-01T16:15:42&quot;,&quot;margin&quot;:{&quot;bottom&quot;:0,&quot;left&quot;:1.2502501010894775,&quot;right&quot;:0,&quot;top&quot;:0},&quot;type&quot;:0}],&quot;type&quot;:0}"/>
  <p:tag name="KSO_WM_SLIDE_RATIO" val="1.777778"/>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fadf73b998712faa657abd7"/>
  <p:tag name="KSO_WM_CHIP_FILLPROP" val="[[{&quot;text_align&quot;:&quot;cm&quot;,&quot;text_direction&quot;:&quot;horizontal&quot;,&quot;support_features&quot;:[&quot;creativepic&quot;],&quot;support_big_font&quot;:false,&quot;picture_toward&quot;:1,&quot;picture_dockside&quot;:[&quot;cb&quot;,&quot;rm&quot;,&quot;ct&quot;],&quot;fill_id&quot;:&quot;4c8080feb3514c4084c32dcdf0a35904&quot;,&quot;fill_align&quot;:&quot;cm&quot;,&quot;chip_types&quot;:[&quot;picture&quot;]},{&quot;text_align&quot;:&quot;lb&quot;,&quot;text_direction&quot;:&quot;horizontal&quot;,&quot;support_big_font&quot;:true,&quot;picture_toward&quot;:0,&quot;picture_dockside&quot;:[],&quot;fill_id&quot;:&quot;fbbb26a76a2149cbb36ad93fd7d50dc6&quot;,&quot;fill_align&quot;:&quot;lb&quot;,&quot;chip_types&quot;:[&quot;text&quot;]}]]"/>
  <p:tag name="KSO_WM_CHIP_DECFILLPROP" val="[]"/>
  <p:tag name="KSO_WM_SLIDE_TYPE" val="text"/>
  <p:tag name="KSO_WM_SLIDE_SIZE" val="960*540"/>
  <p:tag name="KSO_WM_SLIDE_POSITION" val="0*0"/>
  <p:tag name="KSO_WM_CHIP_GROUPID" val="5fadf73b998712faa657abd6"/>
  <p:tag name="KSO_WM_SLIDE_BK_DARK_LIGHT" val="2"/>
  <p:tag name="KSO_WM_SLIDE_BACKGROUND_TYPE" val="general"/>
  <p:tag name="KSO_WM_SLIDE_SUPPORT_FEATURE_TYPE" val="8"/>
  <p:tag name="KSO_WM_SLIDE_SUBTYPE" val="picTxt"/>
  <p:tag name="KSO_WM_TEMPLATE_ASSEMBLE_XID" val="606570404054ed1e2fb814a1"/>
  <p:tag name="KSO_WM_TEMPLATE_ASSEMBLE_GROUPID" val="606570404054ed1e2fb814a1"/>
  <p:tag name="KSO_WM_SPECIAL_SOURCE" val="bdnull"/>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0775_1*i*1"/>
  <p:tag name="KSO_WM_TEMPLATE_CATEGORY" val="diagram"/>
  <p:tag name="KSO_WM_TEMPLATE_INDEX" val="20200775"/>
  <p:tag name="KSO_WM_UNIT_LAYERLEVEL" val="1"/>
  <p:tag name="KSO_WM_TAG_VERSION" val="1.0"/>
  <p:tag name="KSO_WM_BEAUTIFY_FLAG" val="#wm#"/>
  <p:tag name="KSO_WM_UNIT_TYPE" val="i"/>
  <p:tag name="KSO_WM_UNIT_INDEX" val="1"/>
  <p:tag name="KSO_WM_UNIT_FILL_FORE_SCHEMECOLOR_INDEX_BRIGHTNESS" val="0"/>
  <p:tag name="KSO_WM_UNIT_FILL_FORE_SCHEMECOLOR_INDEX" val="16"/>
  <p:tag name="KSO_WM_UNIT_FILL_BACK_SCHEMECOLOR_INDEX_BRIGHTNESS" val="0"/>
  <p:tag name="KSO_WM_UNIT_FILL_BACK_SCHEMECOLOR_INDEX" val="14"/>
  <p:tag name="KSO_WM_UNIT_FILL_TYPE" val="2"/>
  <p:tag name="KSO_WM_UNIT_TEXT_FILL_FORE_SCHEMECOLOR_INDEX_BRIGHTNESS" val="0"/>
  <p:tag name="KSO_WM_UNIT_TEXT_FILL_FORE_SCHEMECOLOR_INDEX" val="2"/>
  <p:tag name="KSO_WM_UNIT_TEXT_FILL_TYPE" val="1"/>
</p:tagLst>
</file>

<file path=ppt/tags/tag7.xml><?xml version="1.0" encoding="utf-8"?>
<p:tagLst xmlns:p="http://schemas.openxmlformats.org/presentationml/2006/main">
  <p:tag name="KSO_WM_UNIT_PRESET_TEXT" val="点击此处添加正文，文字是您思想的提炼，为了演示发布的良好效果，请言简意赅的阐述您的观点。&#13;您的正文已经经简明扼要，字字珠玑，但信息却千丝万缕、错综复杂，需要用更多的文字来表述；但请您尽可能提炼思想的精髓，否则容易造成观者的阅读压力，适得其反。&#13;正如我们都希望改变世界，希望给别人带去光明，但更多时候我们只需要播下一颗种子，自然有微风吹拂，雨露滋养。恰如其分的表达观点，往往事半功倍。&#13;当您的正文内容到达这个限度时，或许已经不纯粹作用于演示，极大可能运用于阅读领域；无论是传播观点、知识分享还是汇报工作，内容的详尽固然重要，但请一定注意信息框架的清晰，这样才能使内容层次分明，页面简洁易读。&#13;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
  <p:tag name="KSO_WM_UNIT_NOCLEAR" val="0"/>
  <p:tag name="KSO_WM_UNIT_VALUE" val="1380"/>
  <p:tag name="KSO_WM_UNIT_HIGHLIGHT" val="0"/>
  <p:tag name="KSO_WM_UNIT_COMPATIBLE" val="0"/>
  <p:tag name="KSO_WM_UNIT_DIAGRAM_ISNUMVISUAL" val="0"/>
  <p:tag name="KSO_WM_UNIT_DIAGRAM_ISREFERUNIT" val="0"/>
  <p:tag name="KSO_WM_UNIT_TYPE" val="ζ_h_f"/>
  <p:tag name="KSO_WM_UNIT_INDEX" val="1643511757847_1_1"/>
  <p:tag name="KSO_WM_UNIT_ID" val="diagram20200775_1*f*1"/>
  <p:tag name="KSO_WM_TEMPLATE_CATEGORY" val="diagram"/>
  <p:tag name="KSO_WM_TEMPLATE_INDEX" val="20200775"/>
  <p:tag name="KSO_WM_UNIT_LAYERLEVEL" val="1"/>
  <p:tag name="KSO_WM_TAG_VERSION" val="1.0"/>
  <p:tag name="KSO_WM_BEAUTIFY_FLAG" val="#wm#"/>
  <p:tag name="KSO_WM_UNIT_TEXT_FILL_FORE_SCHEMECOLOR_INDEX_BRIGHTNESS" val="0.25"/>
  <p:tag name="KSO_WM_UNIT_TEXT_FILL_FORE_SCHEMECOLOR_INDEX" val="13"/>
  <p:tag name="KSO_WM_UNIT_TEXT_FILL_TYPE" val="1"/>
  <p:tag name="KSO_WM_UNIT_DIAGRAM_MODELTYPE" val="dynamicNum"/>
  <p:tag name="KSO_WM_UNIT_DYNMNUM_TYPE" val="1"/>
  <p:tag name="KSO_WM_DYNAMICNUM_SPEED" val="3"/>
  <p:tag name="KSO_WM_UNIT_DYNMNUM_DGM_ANIMTYPE" val="5"/>
</p:tagLst>
</file>

<file path=ppt/tags/tag8.xml><?xml version="1.0" encoding="utf-8"?>
<p:tagLst xmlns:p="http://schemas.openxmlformats.org/presentationml/2006/main">
  <p:tag name="KSO_WM_SLIDE_ID" val="diagram20200775_1"/>
  <p:tag name="KSO_WM_TEMPLATE_SUBCATEGORY" val="0"/>
  <p:tag name="KSO_WM_SLIDE_TYPE" val="text"/>
  <p:tag name="KSO_WM_SLIDE_SUBTYPE" val="pureTxt"/>
  <p:tag name="KSO_WM_SLIDE_ITEM_CNT" val="0"/>
  <p:tag name="KSO_WM_SLIDE_INDEX" val="1"/>
  <p:tag name="KSO_WM_SLIDE_SIZE" val="933*443"/>
  <p:tag name="KSO_WM_SLIDE_POSITION" val="-30*48"/>
  <p:tag name="KSO_WM_TAG_VERSION" val="1.0"/>
  <p:tag name="KSO_WM_BEAUTIFY_FLAG" val="#wm#"/>
  <p:tag name="KSO_WM_TEMPLATE_CATEGORY" val="diagram"/>
  <p:tag name="KSO_WM_TEMPLATE_INDEX" val="20200775"/>
  <p:tag name="KSO_WM_SLIDE_LAYOUT" val="f"/>
  <p:tag name="KSO_WM_SLIDE_LAYOUT_CNT" val="1"/>
  <p:tag name="KSO_WM_SPECIAL_SOURCE" val="bdnull"/>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3749_1*i*1"/>
  <p:tag name="KSO_WM_TEMPLATE_CATEGORY" val="diagram"/>
  <p:tag name="KSO_WM_TEMPLATE_INDEX" val="20203749"/>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3814</Words>
  <Application>WPS 演示</Application>
  <PresentationFormat/>
  <Paragraphs>811</Paragraphs>
  <Slides>8</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8</vt:i4>
      </vt:variant>
    </vt:vector>
  </HeadingPairs>
  <TitlesOfParts>
    <vt:vector size="18" baseType="lpstr">
      <vt:lpstr>Arial</vt:lpstr>
      <vt:lpstr>宋体</vt:lpstr>
      <vt:lpstr>Wingdings</vt:lpstr>
      <vt:lpstr>Segoe UI</vt:lpstr>
      <vt:lpstr>方正小标宋简体</vt:lpstr>
      <vt:lpstr>微软雅黑</vt:lpstr>
      <vt:lpstr>方正仿宋简体</vt:lpstr>
      <vt:lpstr>Arial Unicode MS</vt:lpstr>
      <vt:lpstr>Calibri</vt:lpstr>
      <vt:lpstr>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Gentleman、</cp:lastModifiedBy>
  <cp:revision>4</cp:revision>
  <dcterms:created xsi:type="dcterms:W3CDTF">2022-01-20T07:56:00Z</dcterms:created>
  <dcterms:modified xsi:type="dcterms:W3CDTF">2022-01-30T03:02:44Z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2052-11.1.0.10938</vt:lpwstr>
  </property>
  <property fmtid="{D5CDD505-2E9C-101B-9397-08002B2CF9AE}" pid="3" name="ICV">
    <vt:lpwstr>EE52537715B142B4AF1A8E1BC551AF5E</vt:lpwstr>
  </property>
</Properties>
</file>