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58" r:id="rId3"/>
    <p:sldId id="265" r:id="rId4"/>
    <p:sldId id="257" r:id="rId5"/>
    <p:sldId id="259" r:id="rId6"/>
    <p:sldId id="260" r:id="rId7"/>
    <p:sldId id="266" r:id="rId8"/>
    <p:sldId id="267" r:id="rId9"/>
    <p:sldId id="263" r:id="rId10"/>
    <p:sldId id="268" r:id="rId11"/>
    <p:sldId id="269" r:id="rId12"/>
    <p:sldId id="270" r:id="rId13"/>
    <p:sldId id="271"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71" d="100"/>
          <a:sy n="71"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400" b="0" i="0" u="none" strike="noStrike" kern="1200" spc="0" baseline="0">
                <a:solidFill>
                  <a:srgbClr val="00B0F0"/>
                </a:solidFill>
                <a:latin typeface="+mn-lt"/>
                <a:ea typeface="+mn-ea"/>
                <a:cs typeface="+mn-cs"/>
              </a:defRPr>
            </a:pPr>
            <a:r>
              <a:rPr lang="zh-CN" altLang="en-US" sz="2400" b="1" dirty="0">
                <a:solidFill>
                  <a:srgbClr val="FF0000"/>
                </a:solidFill>
              </a:rPr>
              <a:t>五公开</a:t>
            </a:r>
          </a:p>
        </c:rich>
      </c:tx>
      <c:layout>
        <c:manualLayout>
          <c:xMode val="edge"/>
          <c:yMode val="edge"/>
          <c:x val="0.24395924523655615"/>
          <c:y val="9.4046088203154743E-2"/>
        </c:manualLayout>
      </c:layout>
      <c:overlay val="0"/>
      <c:spPr>
        <a:noFill/>
        <a:ln>
          <a:noFill/>
        </a:ln>
        <a:effectLst/>
      </c:spPr>
    </c:title>
    <c:autoTitleDeleted val="0"/>
    <c:plotArea>
      <c:layout>
        <c:manualLayout>
          <c:layoutTarget val="inner"/>
          <c:xMode val="edge"/>
          <c:yMode val="edge"/>
          <c:x val="0.40833353210097395"/>
          <c:y val="0.39960612974403792"/>
          <c:w val="0.45020910355794075"/>
          <c:h val="0.37936592851445794"/>
        </c:manualLayout>
      </c:layout>
      <c:pieChart>
        <c:varyColors val="1"/>
        <c:ser>
          <c:idx val="0"/>
          <c:order val="0"/>
          <c:tx>
            <c:strRef>
              <c:f>Sheet1!$B$1</c:f>
              <c:strCache>
                <c:ptCount val="1"/>
                <c:pt idx="0">
                  <c:v>销售额</c:v>
                </c:pt>
              </c:strCache>
            </c:strRef>
          </c:tx>
          <c:dPt>
            <c:idx val="0"/>
            <c:bubble3D val="0"/>
            <c:explosion val="11"/>
            <c:spPr>
              <a:solidFill>
                <a:schemeClr val="accent1"/>
              </a:solidFill>
              <a:ln w="19050">
                <a:solidFill>
                  <a:schemeClr val="lt1"/>
                </a:solidFill>
              </a:ln>
              <a:effectLst/>
            </c:spPr>
          </c:dPt>
          <c:dPt>
            <c:idx val="1"/>
            <c:bubble3D val="0"/>
            <c:explosion val="15"/>
            <c:spPr>
              <a:solidFill>
                <a:schemeClr val="accent2"/>
              </a:solidFill>
              <a:ln w="19050">
                <a:solidFill>
                  <a:schemeClr val="lt1"/>
                </a:solidFill>
              </a:ln>
              <a:effectLst/>
            </c:spPr>
          </c:dPt>
          <c:dPt>
            <c:idx val="2"/>
            <c:bubble3D val="0"/>
            <c:explosion val="17"/>
            <c:spPr>
              <a:solidFill>
                <a:schemeClr val="accent3"/>
              </a:solidFill>
              <a:ln w="19050">
                <a:solidFill>
                  <a:schemeClr val="lt1"/>
                </a:solidFill>
              </a:ln>
              <a:effectLst/>
            </c:spPr>
          </c:dPt>
          <c:dPt>
            <c:idx val="3"/>
            <c:bubble3D val="0"/>
            <c:explosion val="14"/>
            <c:spPr>
              <a:solidFill>
                <a:schemeClr val="accent4"/>
              </a:solidFill>
              <a:ln w="19050">
                <a:solidFill>
                  <a:schemeClr val="lt1"/>
                </a:solidFill>
              </a:ln>
              <a:effectLst/>
            </c:spPr>
          </c:dPt>
          <c:dPt>
            <c:idx val="4"/>
            <c:bubble3D val="0"/>
            <c:explosion val="11"/>
            <c:spPr>
              <a:solidFill>
                <a:schemeClr val="accent5"/>
              </a:solidFill>
              <a:ln w="19050">
                <a:solidFill>
                  <a:schemeClr val="lt1"/>
                </a:solidFill>
              </a:ln>
              <a:effectLst/>
            </c:spPr>
          </c:dPt>
          <c:cat>
            <c:strRef>
              <c:f>Sheet1!$A$2:$A$6</c:f>
              <c:strCache>
                <c:ptCount val="5"/>
                <c:pt idx="0">
                  <c:v>决策</c:v>
                </c:pt>
                <c:pt idx="1">
                  <c:v>执行</c:v>
                </c:pt>
                <c:pt idx="2">
                  <c:v>管理</c:v>
                </c:pt>
                <c:pt idx="3">
                  <c:v>服务</c:v>
                </c:pt>
                <c:pt idx="4">
                  <c:v>结果</c:v>
                </c:pt>
              </c:strCache>
            </c:strRef>
          </c:cat>
          <c:val>
            <c:numRef>
              <c:f>Sheet1!$B$2:$B$6</c:f>
              <c:numCache>
                <c:formatCode>General</c:formatCode>
                <c:ptCount val="5"/>
                <c:pt idx="0">
                  <c:v>8.2000000000000011</c:v>
                </c:pt>
                <c:pt idx="1">
                  <c:v>8.2000000000000011</c:v>
                </c:pt>
                <c:pt idx="2">
                  <c:v>8.2000000000000011</c:v>
                </c:pt>
                <c:pt idx="3">
                  <c:v>8.2000000000000011</c:v>
                </c:pt>
                <c:pt idx="4">
                  <c:v>8.2000000000000011</c:v>
                </c:pt>
              </c:numCache>
            </c:numRef>
          </c:val>
        </c:ser>
        <c:dLbls>
          <c:showLegendKey val="0"/>
          <c:showVal val="0"/>
          <c:showCatName val="0"/>
          <c:showSerName val="0"/>
          <c:showPercent val="0"/>
          <c:showBubbleSize val="0"/>
          <c:showLeaderLines val="1"/>
        </c:dLbls>
        <c:firstSliceAng val="154"/>
      </c:pieChart>
      <c:spPr>
        <a:noFill/>
        <a:ln>
          <a:noFill/>
        </a:ln>
        <a:effectLst/>
      </c:spPr>
    </c:plotArea>
    <c:legend>
      <c:legendPos val="l"/>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Entry>
      <c:legendEntry>
        <c:idx val="3"/>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Entry>
      <c:legendEntry>
        <c:idx val="4"/>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Entry>
      <c:layout>
        <c:manualLayout>
          <c:xMode val="edge"/>
          <c:yMode val="edge"/>
          <c:x val="1.8764428848462463E-2"/>
          <c:y val="0.27179322804911077"/>
          <c:w val="0.27172936867054509"/>
          <c:h val="0.5734843219432191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smtClean="0">
                <a:solidFill>
                  <a:schemeClr val="tx1"/>
                </a:solidFill>
              </a:rPr>
              <a:t>总体情况</a:t>
            </a:r>
            <a:endParaRPr lang="zh-CN" alt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数量</c:v>
                </c:pt>
              </c:strCache>
            </c:strRef>
          </c:tx>
          <c:spPr>
            <a:solidFill>
              <a:schemeClr val="accent1"/>
            </a:solidFill>
            <a:ln>
              <a:noFill/>
            </a:ln>
            <a:effectLst/>
            <a:sp3d/>
          </c:spPr>
          <c:invertIfNegative val="0"/>
          <c:cat>
            <c:strRef>
              <c:f>Sheet1!$A$2:$A$5</c:f>
              <c:strCache>
                <c:ptCount val="4"/>
                <c:pt idx="0">
                  <c:v>主动公开政务信息</c:v>
                </c:pt>
                <c:pt idx="1">
                  <c:v>规范性文件</c:v>
                </c:pt>
                <c:pt idx="2">
                  <c:v>建议提案</c:v>
                </c:pt>
                <c:pt idx="3">
                  <c:v>会议公开</c:v>
                </c:pt>
              </c:strCache>
            </c:strRef>
          </c:cat>
          <c:val>
            <c:numRef>
              <c:f>Sheet1!$B$2:$B$5</c:f>
              <c:numCache>
                <c:formatCode>General</c:formatCode>
                <c:ptCount val="4"/>
                <c:pt idx="0">
                  <c:v>120</c:v>
                </c:pt>
                <c:pt idx="1">
                  <c:v>6</c:v>
                </c:pt>
                <c:pt idx="2">
                  <c:v>14</c:v>
                </c:pt>
                <c:pt idx="3">
                  <c:v>20</c:v>
                </c:pt>
              </c:numCache>
            </c:numRef>
          </c:val>
        </c:ser>
        <c:ser>
          <c:idx val="1"/>
          <c:order val="1"/>
          <c:tx>
            <c:strRef>
              <c:f>Sheet1!$C$1</c:f>
              <c:strCache>
                <c:ptCount val="1"/>
                <c:pt idx="0">
                  <c:v>满意率</c:v>
                </c:pt>
              </c:strCache>
            </c:strRef>
          </c:tx>
          <c:spPr>
            <a:solidFill>
              <a:schemeClr val="accent2"/>
            </a:solidFill>
            <a:ln>
              <a:noFill/>
            </a:ln>
            <a:effectLst/>
            <a:sp3d/>
          </c:spPr>
          <c:invertIfNegative val="0"/>
          <c:cat>
            <c:strRef>
              <c:f>Sheet1!$A$2:$A$5</c:f>
              <c:strCache>
                <c:ptCount val="4"/>
                <c:pt idx="0">
                  <c:v>主动公开政务信息</c:v>
                </c:pt>
                <c:pt idx="1">
                  <c:v>规范性文件</c:v>
                </c:pt>
                <c:pt idx="2">
                  <c:v>建议提案</c:v>
                </c:pt>
                <c:pt idx="3">
                  <c:v>会议公开</c:v>
                </c:pt>
              </c:strCache>
            </c:strRef>
          </c:cat>
          <c:val>
            <c:numRef>
              <c:f>Sheet1!$C$2:$C$5</c:f>
              <c:numCache>
                <c:formatCode>General</c:formatCode>
                <c:ptCount val="4"/>
                <c:pt idx="2">
                  <c:v>100</c:v>
                </c:pt>
              </c:numCache>
            </c:numRef>
          </c:val>
        </c:ser>
        <c:ser>
          <c:idx val="2"/>
          <c:order val="2"/>
          <c:tx>
            <c:strRef>
              <c:f>Sheet1!$D$1</c:f>
              <c:strCache>
                <c:ptCount val="1"/>
                <c:pt idx="0">
                  <c:v>公开率</c:v>
                </c:pt>
              </c:strCache>
            </c:strRef>
          </c:tx>
          <c:spPr>
            <a:solidFill>
              <a:schemeClr val="accent3"/>
            </a:solidFill>
            <a:ln>
              <a:noFill/>
            </a:ln>
            <a:effectLst/>
            <a:sp3d/>
          </c:spPr>
          <c:invertIfNegative val="0"/>
          <c:cat>
            <c:strRef>
              <c:f>Sheet1!$A$2:$A$5</c:f>
              <c:strCache>
                <c:ptCount val="4"/>
                <c:pt idx="0">
                  <c:v>主动公开政务信息</c:v>
                </c:pt>
                <c:pt idx="1">
                  <c:v>规范性文件</c:v>
                </c:pt>
                <c:pt idx="2">
                  <c:v>建议提案</c:v>
                </c:pt>
                <c:pt idx="3">
                  <c:v>会议公开</c:v>
                </c:pt>
              </c:strCache>
            </c:strRef>
          </c:cat>
          <c:val>
            <c:numRef>
              <c:f>Sheet1!$D$2:$D$5</c:f>
              <c:numCache>
                <c:formatCode>General</c:formatCode>
                <c:ptCount val="4"/>
                <c:pt idx="0">
                  <c:v>100</c:v>
                </c:pt>
                <c:pt idx="1">
                  <c:v>100</c:v>
                </c:pt>
                <c:pt idx="3">
                  <c:v>100</c:v>
                </c:pt>
              </c:numCache>
            </c:numRef>
          </c:val>
        </c:ser>
        <c:dLbls>
          <c:showLegendKey val="0"/>
          <c:showVal val="0"/>
          <c:showCatName val="0"/>
          <c:showSerName val="0"/>
          <c:showPercent val="0"/>
          <c:showBubbleSize val="0"/>
        </c:dLbls>
        <c:gapWidth val="150"/>
        <c:shape val="box"/>
        <c:axId val="334456680"/>
        <c:axId val="422208720"/>
        <c:axId val="334813680"/>
      </c:bar3DChart>
      <c:catAx>
        <c:axId val="334456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22208720"/>
        <c:crosses val="autoZero"/>
        <c:auto val="1"/>
        <c:lblAlgn val="ctr"/>
        <c:lblOffset val="100"/>
        <c:noMultiLvlLbl val="0"/>
      </c:catAx>
      <c:valAx>
        <c:axId val="422208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456680"/>
        <c:crosses val="autoZero"/>
        <c:crossBetween val="between"/>
      </c:valAx>
      <c:serAx>
        <c:axId val="3348136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2220872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系列 1</c:v>
                </c:pt>
              </c:strCache>
            </c:strRef>
          </c:tx>
          <c:spPr>
            <a:solidFill>
              <a:schemeClr val="accent1"/>
            </a:solidFill>
            <a:ln>
              <a:noFill/>
            </a:ln>
            <a:effectLst/>
            <a:sp3d/>
          </c:spPr>
          <c:invertIfNegative val="0"/>
          <c:cat>
            <c:strRef>
              <c:f>Sheet1!$A$2:$A$5</c:f>
              <c:strCache>
                <c:ptCount val="3"/>
                <c:pt idx="0">
                  <c:v>依申请公开</c:v>
                </c:pt>
                <c:pt idx="1">
                  <c:v>行政复议</c:v>
                </c:pt>
                <c:pt idx="2">
                  <c:v>行政诉讼</c:v>
                </c:pt>
              </c:strCache>
            </c:strRef>
          </c:cat>
          <c:val>
            <c:numRef>
              <c:f>Sheet1!$B$2:$B$5</c:f>
              <c:numCache>
                <c:formatCode>General</c:formatCode>
                <c:ptCount val="4"/>
                <c:pt idx="0">
                  <c:v>1</c:v>
                </c:pt>
                <c:pt idx="1">
                  <c:v>0</c:v>
                </c:pt>
                <c:pt idx="2">
                  <c:v>0</c:v>
                </c:pt>
              </c:numCache>
            </c:numRef>
          </c:val>
        </c:ser>
        <c:ser>
          <c:idx val="1"/>
          <c:order val="1"/>
          <c:tx>
            <c:strRef>
              <c:f>Sheet1!$C$1</c:f>
              <c:strCache>
                <c:ptCount val="1"/>
                <c:pt idx="0">
                  <c:v>列1</c:v>
                </c:pt>
              </c:strCache>
            </c:strRef>
          </c:tx>
          <c:spPr>
            <a:solidFill>
              <a:schemeClr val="accent2"/>
            </a:solidFill>
            <a:ln>
              <a:noFill/>
            </a:ln>
            <a:effectLst/>
            <a:sp3d/>
          </c:spPr>
          <c:invertIfNegative val="0"/>
          <c:cat>
            <c:strRef>
              <c:f>Sheet1!$A$2:$A$5</c:f>
              <c:strCache>
                <c:ptCount val="3"/>
                <c:pt idx="0">
                  <c:v>依申请公开</c:v>
                </c:pt>
                <c:pt idx="1">
                  <c:v>行政复议</c:v>
                </c:pt>
                <c:pt idx="2">
                  <c:v>行政诉讼</c:v>
                </c:pt>
              </c:strCache>
            </c:strRef>
          </c:cat>
          <c:val>
            <c:numRef>
              <c:f>Sheet1!$C$2:$C$5</c:f>
              <c:numCache>
                <c:formatCode>General</c:formatCode>
                <c:ptCount val="4"/>
              </c:numCache>
            </c:numRef>
          </c:val>
        </c:ser>
        <c:ser>
          <c:idx val="2"/>
          <c:order val="2"/>
          <c:tx>
            <c:strRef>
              <c:f>Sheet1!$D$1</c:f>
              <c:strCache>
                <c:ptCount val="1"/>
                <c:pt idx="0">
                  <c:v>列2</c:v>
                </c:pt>
              </c:strCache>
            </c:strRef>
          </c:tx>
          <c:spPr>
            <a:solidFill>
              <a:schemeClr val="accent3"/>
            </a:solidFill>
            <a:ln>
              <a:noFill/>
            </a:ln>
            <a:effectLst/>
            <a:sp3d/>
          </c:spPr>
          <c:invertIfNegative val="0"/>
          <c:cat>
            <c:strRef>
              <c:f>Sheet1!$A$2:$A$5</c:f>
              <c:strCache>
                <c:ptCount val="3"/>
                <c:pt idx="0">
                  <c:v>依申请公开</c:v>
                </c:pt>
                <c:pt idx="1">
                  <c:v>行政复议</c:v>
                </c:pt>
                <c:pt idx="2">
                  <c:v>行政诉讼</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334652592"/>
        <c:axId val="334652984"/>
        <c:axId val="334815800"/>
      </c:bar3DChart>
      <c:catAx>
        <c:axId val="334652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334652984"/>
        <c:crosses val="autoZero"/>
        <c:auto val="1"/>
        <c:lblAlgn val="ctr"/>
        <c:lblOffset val="100"/>
        <c:noMultiLvlLbl val="0"/>
      </c:catAx>
      <c:valAx>
        <c:axId val="334652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zh-CN"/>
          </a:p>
        </c:txPr>
        <c:crossAx val="334652592"/>
        <c:crosses val="autoZero"/>
        <c:crossBetween val="between"/>
      </c:valAx>
      <c:serAx>
        <c:axId val="334815800"/>
        <c:scaling>
          <c:orientation val="minMax"/>
        </c:scaling>
        <c:delete val="1"/>
        <c:axPos val="b"/>
        <c:majorTickMark val="none"/>
        <c:minorTickMark val="none"/>
        <c:tickLblPos val="nextTo"/>
        <c:crossAx val="334652984"/>
        <c:crosses val="autoZero"/>
      </c:ser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1"/>
                </a:solidFill>
                <a:latin typeface="华文宋体" panose="02010600040101010101" pitchFamily="2" charset="-122"/>
                <a:ea typeface="华文宋体" panose="02010600040101010101" pitchFamily="2" charset="-122"/>
                <a:cs typeface="+mn-cs"/>
              </a:defRPr>
            </a:pPr>
            <a:r>
              <a:rPr lang="zh-CN" altLang="en-US" sz="2400" b="1" dirty="0" smtClean="0">
                <a:solidFill>
                  <a:schemeClr val="accent1"/>
                </a:solidFill>
                <a:latin typeface="华文宋体" panose="02010600040101010101" pitchFamily="2" charset="-122"/>
                <a:ea typeface="华文宋体" panose="02010600040101010101" pitchFamily="2" charset="-122"/>
              </a:rPr>
              <a:t>主动公开基本目录</a:t>
            </a:r>
            <a:endParaRPr lang="zh-CN" altLang="en-US" sz="2400" b="1" dirty="0">
              <a:solidFill>
                <a:schemeClr val="accent1"/>
              </a:solidFill>
              <a:latin typeface="华文宋体" panose="02010600040101010101" pitchFamily="2" charset="-122"/>
              <a:ea typeface="华文宋体" panose="02010600040101010101" pitchFamily="2" charset="-122"/>
            </a:endParaRP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solidFill>
              <a:latin typeface="华文宋体" panose="02010600040101010101" pitchFamily="2" charset="-122"/>
              <a:ea typeface="华文宋体" panose="02010600040101010101" pitchFamily="2" charset="-122"/>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销售额</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cat>
            <c:strRef>
              <c:f>Sheet1!$A$2:$A$12</c:f>
              <c:strCache>
                <c:ptCount val="11"/>
                <c:pt idx="0">
                  <c:v>组织机构</c:v>
                </c:pt>
                <c:pt idx="1">
                  <c:v>组织管理</c:v>
                </c:pt>
                <c:pt idx="2">
                  <c:v>领导信息</c:v>
                </c:pt>
                <c:pt idx="3">
                  <c:v>法规文件</c:v>
                </c:pt>
                <c:pt idx="4">
                  <c:v>权责清单</c:v>
                </c:pt>
                <c:pt idx="5">
                  <c:v>财政预决算</c:v>
                </c:pt>
                <c:pt idx="6">
                  <c:v>人事任免</c:v>
                </c:pt>
                <c:pt idx="7">
                  <c:v>建议提案</c:v>
                </c:pt>
                <c:pt idx="8">
                  <c:v>重点领域</c:v>
                </c:pt>
                <c:pt idx="9">
                  <c:v>业务动态</c:v>
                </c:pt>
                <c:pt idx="10">
                  <c:v>……</c:v>
                </c:pt>
              </c:strCache>
            </c:strRef>
          </c:cat>
          <c:val>
            <c:numRef>
              <c:f>Sheet1!$B$2:$B$12</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0.23674</cdr:x>
      <cdr:y>0.19044</cdr:y>
    </cdr:from>
    <cdr:to>
      <cdr:x>0.35875</cdr:x>
      <cdr:y>0.29363</cdr:y>
    </cdr:to>
    <cdr:sp macro="" textlink="">
      <cdr:nvSpPr>
        <cdr:cNvPr id="2" name="矩形 1"/>
        <cdr:cNvSpPr/>
      </cdr:nvSpPr>
      <cdr:spPr>
        <a:xfrm xmlns:a="http://schemas.openxmlformats.org/drawingml/2006/main">
          <a:off x="961038" y="570624"/>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100%</a:t>
          </a:r>
          <a:endParaRPr lang="zh-CN" dirty="0">
            <a:solidFill>
              <a:schemeClr val="tx1"/>
            </a:solidFill>
          </a:endParaRPr>
        </a:p>
      </cdr:txBody>
    </cdr:sp>
  </cdr:relSizeAnchor>
  <cdr:relSizeAnchor xmlns:cdr="http://schemas.openxmlformats.org/drawingml/2006/chartDrawing">
    <cdr:from>
      <cdr:x>0.37799</cdr:x>
      <cdr:y>0.19044</cdr:y>
    </cdr:from>
    <cdr:to>
      <cdr:x>0.5</cdr:x>
      <cdr:y>0.29363</cdr:y>
    </cdr:to>
    <cdr:sp macro="" textlink="">
      <cdr:nvSpPr>
        <cdr:cNvPr id="3" name="矩形 2"/>
        <cdr:cNvSpPr/>
      </cdr:nvSpPr>
      <cdr:spPr>
        <a:xfrm xmlns:a="http://schemas.openxmlformats.org/drawingml/2006/main">
          <a:off x="1534459" y="570624"/>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100%</a:t>
          </a:r>
          <a:endParaRPr lang="zh-CN" dirty="0">
            <a:solidFill>
              <a:schemeClr val="tx1"/>
            </a:solidFill>
          </a:endParaRPr>
        </a:p>
      </cdr:txBody>
    </cdr:sp>
  </cdr:relSizeAnchor>
  <cdr:relSizeAnchor xmlns:cdr="http://schemas.openxmlformats.org/drawingml/2006/chartDrawing">
    <cdr:from>
      <cdr:x>0.65904</cdr:x>
      <cdr:y>0.19816</cdr:y>
    </cdr:from>
    <cdr:to>
      <cdr:x>0.78105</cdr:x>
      <cdr:y>0.30135</cdr:y>
    </cdr:to>
    <cdr:sp macro="" textlink="">
      <cdr:nvSpPr>
        <cdr:cNvPr id="4" name="矩形 3"/>
        <cdr:cNvSpPr/>
      </cdr:nvSpPr>
      <cdr:spPr>
        <a:xfrm xmlns:a="http://schemas.openxmlformats.org/drawingml/2006/main">
          <a:off x="2675371" y="593747"/>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100%</a:t>
          </a:r>
          <a:endParaRPr lang="zh-CN" dirty="0">
            <a:solidFill>
              <a:schemeClr val="tx1"/>
            </a:solidFill>
          </a:endParaRPr>
        </a:p>
      </cdr:txBody>
    </cdr:sp>
  </cdr:relSizeAnchor>
  <cdr:relSizeAnchor xmlns:cdr="http://schemas.openxmlformats.org/drawingml/2006/chartDrawing">
    <cdr:from>
      <cdr:x>0.47927</cdr:x>
      <cdr:y>0.25055</cdr:y>
    </cdr:from>
    <cdr:to>
      <cdr:x>0.60128</cdr:x>
      <cdr:y>0.35373</cdr:y>
    </cdr:to>
    <cdr:sp macro="" textlink="">
      <cdr:nvSpPr>
        <cdr:cNvPr id="5" name="矩形 4"/>
        <cdr:cNvSpPr/>
      </cdr:nvSpPr>
      <cdr:spPr>
        <a:xfrm xmlns:a="http://schemas.openxmlformats.org/drawingml/2006/main">
          <a:off x="1945624" y="750714"/>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100%</a:t>
          </a:r>
          <a:endParaRPr lang="zh-CN" dirty="0">
            <a:solidFill>
              <a:schemeClr val="tx1"/>
            </a:solidFill>
          </a:endParaRPr>
        </a:p>
      </cdr:txBody>
    </cdr:sp>
  </cdr:relSizeAnchor>
  <cdr:relSizeAnchor xmlns:cdr="http://schemas.openxmlformats.org/drawingml/2006/chartDrawing">
    <cdr:from>
      <cdr:x>0.5785</cdr:x>
      <cdr:y>0.41985</cdr:y>
    </cdr:from>
    <cdr:to>
      <cdr:x>0.70051</cdr:x>
      <cdr:y>0.52303</cdr:y>
    </cdr:to>
    <cdr:sp macro="" textlink="">
      <cdr:nvSpPr>
        <cdr:cNvPr id="6" name="矩形 5"/>
        <cdr:cNvSpPr/>
      </cdr:nvSpPr>
      <cdr:spPr>
        <a:xfrm xmlns:a="http://schemas.openxmlformats.org/drawingml/2006/main">
          <a:off x="2348429" y="1257985"/>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20</a:t>
          </a:r>
          <a:r>
            <a:rPr lang="zh-CN" altLang="en-US" dirty="0" smtClean="0">
              <a:solidFill>
                <a:schemeClr val="tx1"/>
              </a:solidFill>
            </a:rPr>
            <a:t>次</a:t>
          </a:r>
          <a:endParaRPr lang="zh-CN" dirty="0">
            <a:solidFill>
              <a:schemeClr val="tx1"/>
            </a:solidFill>
          </a:endParaRPr>
        </a:p>
      </cdr:txBody>
    </cdr:sp>
  </cdr:relSizeAnchor>
  <cdr:relSizeAnchor xmlns:cdr="http://schemas.openxmlformats.org/drawingml/2006/chartDrawing">
    <cdr:from>
      <cdr:x>0.43613</cdr:x>
      <cdr:y>0.42561</cdr:y>
    </cdr:from>
    <cdr:to>
      <cdr:x>0.55814</cdr:x>
      <cdr:y>0.5288</cdr:y>
    </cdr:to>
    <cdr:sp macro="" textlink="">
      <cdr:nvSpPr>
        <cdr:cNvPr id="7" name="矩形 6"/>
        <cdr:cNvSpPr/>
      </cdr:nvSpPr>
      <cdr:spPr>
        <a:xfrm xmlns:a="http://schemas.openxmlformats.org/drawingml/2006/main">
          <a:off x="1770496" y="1275253"/>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14</a:t>
          </a:r>
          <a:r>
            <a:rPr lang="zh-CN" altLang="en-US" dirty="0" smtClean="0">
              <a:solidFill>
                <a:schemeClr val="tx1"/>
              </a:solidFill>
            </a:rPr>
            <a:t>件</a:t>
          </a:r>
          <a:endParaRPr lang="zh-CN" dirty="0">
            <a:solidFill>
              <a:schemeClr val="tx1"/>
            </a:solidFill>
          </a:endParaRPr>
        </a:p>
      </cdr:txBody>
    </cdr:sp>
  </cdr:relSizeAnchor>
  <cdr:relSizeAnchor xmlns:cdr="http://schemas.openxmlformats.org/drawingml/2006/chartDrawing">
    <cdr:from>
      <cdr:x>0.29066</cdr:x>
      <cdr:y>0.44841</cdr:y>
    </cdr:from>
    <cdr:to>
      <cdr:x>0.41267</cdr:x>
      <cdr:y>0.55159</cdr:y>
    </cdr:to>
    <cdr:sp macro="" textlink="">
      <cdr:nvSpPr>
        <cdr:cNvPr id="8" name="矩形 7"/>
        <cdr:cNvSpPr/>
      </cdr:nvSpPr>
      <cdr:spPr>
        <a:xfrm xmlns:a="http://schemas.openxmlformats.org/drawingml/2006/main">
          <a:off x="1179946" y="1343562"/>
          <a:ext cx="495300"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a:solidFill>
                <a:schemeClr val="tx1"/>
              </a:solidFill>
            </a:rPr>
            <a:t>6</a:t>
          </a:r>
          <a:r>
            <a:rPr lang="zh-CN" altLang="en-US" dirty="0" smtClean="0">
              <a:solidFill>
                <a:schemeClr val="tx1"/>
              </a:solidFill>
            </a:rPr>
            <a:t>件</a:t>
          </a:r>
          <a:endParaRPr lang="zh-CN" dirty="0">
            <a:solidFill>
              <a:schemeClr val="tx1"/>
            </a:solidFill>
          </a:endParaRPr>
        </a:p>
      </cdr:txBody>
    </cdr:sp>
  </cdr:relSizeAnchor>
  <cdr:relSizeAnchor xmlns:cdr="http://schemas.openxmlformats.org/drawingml/2006/chartDrawing">
    <cdr:from>
      <cdr:x>0.13547</cdr:x>
      <cdr:y>0.29558</cdr:y>
    </cdr:from>
    <cdr:to>
      <cdr:x>0.27037</cdr:x>
      <cdr:y>0.39877</cdr:y>
    </cdr:to>
    <cdr:sp macro="" textlink="">
      <cdr:nvSpPr>
        <cdr:cNvPr id="9" name="矩形 8"/>
        <cdr:cNvSpPr/>
      </cdr:nvSpPr>
      <cdr:spPr>
        <a:xfrm xmlns:a="http://schemas.openxmlformats.org/drawingml/2006/main">
          <a:off x="549954" y="885656"/>
          <a:ext cx="547628" cy="3091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zh-CN" dirty="0" smtClean="0">
              <a:solidFill>
                <a:schemeClr val="tx1"/>
              </a:solidFill>
            </a:rPr>
            <a:t>171</a:t>
          </a:r>
          <a:r>
            <a:rPr lang="zh-CN" altLang="en-US" dirty="0" smtClean="0">
              <a:solidFill>
                <a:schemeClr val="tx1"/>
              </a:solidFill>
            </a:rPr>
            <a:t>条</a:t>
          </a:r>
          <a:endParaRPr lang="zh-CN"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3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56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32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90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66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769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63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2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39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31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19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242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68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68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261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4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05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2308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6218" y="2331077"/>
            <a:ext cx="10187189" cy="1652312"/>
          </a:xfrm>
        </p:spPr>
        <p:txBody>
          <a:bodyPr>
            <a:normAutofit fontScale="90000"/>
          </a:bodyPr>
          <a:lstStyle/>
          <a:p>
            <a:pPr algn="ctr"/>
            <a:r>
              <a:rPr lang="en-US" altLang="zh-CN" b="1" dirty="0" smtClean="0">
                <a:latin typeface="Times New Roman" panose="02020603050405020304" pitchFamily="18" charset="0"/>
                <a:cs typeface="Times New Roman" panose="02020603050405020304" pitchFamily="18" charset="0"/>
              </a:rPr>
              <a:t>2020</a:t>
            </a:r>
            <a:r>
              <a:rPr lang="zh-CN" altLang="en-US" b="1" dirty="0" smtClean="0">
                <a:latin typeface="Times New Roman" panose="02020603050405020304" pitchFamily="18" charset="0"/>
                <a:cs typeface="Times New Roman" panose="02020603050405020304" pitchFamily="18" charset="0"/>
              </a:rPr>
              <a:t>年</a:t>
            </a:r>
            <a:r>
              <a:rPr lang="zh-CN" altLang="en-US" b="1" dirty="0">
                <a:latin typeface="Times New Roman" panose="02020603050405020304" pitchFamily="18" charset="0"/>
                <a:cs typeface="Times New Roman" panose="02020603050405020304" pitchFamily="18" charset="0"/>
              </a:rPr>
              <a:t>政府信息公开</a:t>
            </a:r>
            <a:r>
              <a:rPr lang="zh-CN" altLang="en-US" b="1" dirty="0" smtClean="0">
                <a:latin typeface="Times New Roman" panose="02020603050405020304" pitchFamily="18" charset="0"/>
                <a:cs typeface="Times New Roman" panose="02020603050405020304" pitchFamily="18" charset="0"/>
              </a:rPr>
              <a:t>工作</a:t>
            </a:r>
            <a:r>
              <a:rPr lang="en-US" altLang="zh-CN" b="1" dirty="0" smtClean="0">
                <a:latin typeface="Times New Roman" panose="02020603050405020304" pitchFamily="18" charset="0"/>
                <a:cs typeface="Times New Roman" panose="02020603050405020304" pitchFamily="18" charset="0"/>
              </a:rPr>
              <a:t/>
            </a:r>
            <a:br>
              <a:rPr lang="en-US" altLang="zh-CN" b="1" dirty="0" smtClean="0">
                <a:latin typeface="Times New Roman" panose="02020603050405020304" pitchFamily="18" charset="0"/>
                <a:cs typeface="Times New Roman" panose="02020603050405020304" pitchFamily="18" charset="0"/>
              </a:rPr>
            </a:br>
            <a:r>
              <a:rPr lang="zh-CN" altLang="en-US" b="1" dirty="0" smtClean="0">
                <a:latin typeface="Times New Roman" panose="02020603050405020304" pitchFamily="18" charset="0"/>
                <a:cs typeface="Times New Roman" panose="02020603050405020304" pitchFamily="18" charset="0"/>
              </a:rPr>
              <a:t>年度</a:t>
            </a:r>
            <a:r>
              <a:rPr lang="zh-CN" altLang="en-US" b="1" dirty="0">
                <a:latin typeface="Times New Roman" panose="02020603050405020304" pitchFamily="18" charset="0"/>
                <a:cs typeface="Times New Roman" panose="02020603050405020304" pitchFamily="18" charset="0"/>
              </a:rPr>
              <a:t>报告</a:t>
            </a:r>
          </a:p>
        </p:txBody>
      </p:sp>
      <p:sp>
        <p:nvSpPr>
          <p:cNvPr id="3" name="副标题 2"/>
          <p:cNvSpPr>
            <a:spLocks noGrp="1"/>
          </p:cNvSpPr>
          <p:nvPr>
            <p:ph type="subTitle" idx="1"/>
          </p:nvPr>
        </p:nvSpPr>
        <p:spPr>
          <a:xfrm>
            <a:off x="4037525" y="4455374"/>
            <a:ext cx="4404574" cy="653006"/>
          </a:xfrm>
        </p:spPr>
        <p:txBody>
          <a:bodyPr>
            <a:noAutofit/>
          </a:bodyPr>
          <a:lstStyle/>
          <a:p>
            <a:pPr algn="ctr"/>
            <a:r>
              <a:rPr lang="zh-CN" altLang="en-US" sz="2000" b="1" dirty="0"/>
              <a:t>济宁市科学技术</a:t>
            </a:r>
            <a:r>
              <a:rPr lang="zh-CN" altLang="en-US" sz="2000" b="1" dirty="0" smtClean="0"/>
              <a:t>局</a:t>
            </a:r>
            <a:endParaRPr lang="en-US" altLang="zh-CN" sz="2000" b="1" dirty="0" smtClean="0"/>
          </a:p>
          <a:p>
            <a:pPr algn="ctr"/>
            <a:r>
              <a:rPr lang="en-US" altLang="zh-CN" sz="2000" b="1" dirty="0" smtClean="0"/>
              <a:t>2021</a:t>
            </a:r>
            <a:r>
              <a:rPr lang="zh-CN" altLang="en-US" sz="2000" b="1" dirty="0" smtClean="0"/>
              <a:t>年</a:t>
            </a:r>
            <a:r>
              <a:rPr lang="en-US" altLang="zh-CN" sz="2000" b="1" dirty="0" smtClean="0"/>
              <a:t>1</a:t>
            </a:r>
            <a:r>
              <a:rPr lang="zh-CN" altLang="en-US" sz="2000" b="1" dirty="0" smtClean="0"/>
              <a:t>月</a:t>
            </a:r>
            <a:r>
              <a:rPr lang="en-US" altLang="zh-CN" sz="2000" b="1" dirty="0" smtClean="0"/>
              <a:t>25</a:t>
            </a:r>
            <a:r>
              <a:rPr lang="zh-CN" altLang="en-US" sz="2000" b="1" dirty="0" smtClean="0"/>
              <a:t>日</a:t>
            </a:r>
            <a:endParaRPr lang="zh-CN" altLang="en-US" sz="2000"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108" y="4228308"/>
            <a:ext cx="1107140" cy="110714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003" y="4205814"/>
            <a:ext cx="1152127" cy="1152127"/>
          </a:xfrm>
          <a:prstGeom prst="rect">
            <a:avLst/>
          </a:prstGeom>
        </p:spPr>
      </p:pic>
    </p:spTree>
    <p:extLst>
      <p:ext uri="{BB962C8B-B14F-4D97-AF65-F5344CB8AC3E}">
        <p14:creationId xmlns:p14="http://schemas.microsoft.com/office/powerpoint/2010/main" val="739355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燕尾形箭头 5"/>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组织推进情况</a:t>
            </a:r>
            <a:endParaRPr lang="zh-CN" altLang="en-US" sz="2000" b="1" dirty="0">
              <a:solidFill>
                <a:schemeClr val="bg1"/>
              </a:solidFill>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3" name="矩形 2"/>
          <p:cNvSpPr/>
          <p:nvPr/>
        </p:nvSpPr>
        <p:spPr>
          <a:xfrm>
            <a:off x="3012034" y="2944073"/>
            <a:ext cx="7822986" cy="2246769"/>
          </a:xfrm>
          <a:prstGeom prst="rect">
            <a:avLst/>
          </a:prstGeom>
        </p:spPr>
        <p:txBody>
          <a:bodyPr wrap="square">
            <a:spAutoFit/>
          </a:bodyPr>
          <a:lstStyle/>
          <a:p>
            <a:pPr indent="406400">
              <a:lnSpc>
                <a:spcPts val="2800"/>
              </a:lnSpc>
            </a:pPr>
            <a:r>
              <a:rPr lang="zh-CN" altLang="zh-CN" sz="2400" b="1" kern="0" dirty="0" smtClean="0">
                <a:solidFill>
                  <a:srgbClr val="00B050"/>
                </a:solidFill>
                <a:latin typeface="Times New Roman" panose="02020603050405020304" pitchFamily="18" charset="0"/>
                <a:ea typeface="方正仿宋简体" panose="03000509000000000000" pitchFamily="65" charset="-122"/>
              </a:rPr>
              <a:t>为</a:t>
            </a:r>
            <a:r>
              <a:rPr lang="zh-CN" altLang="zh-CN" sz="2400" b="1" kern="0" dirty="0">
                <a:solidFill>
                  <a:srgbClr val="00B050"/>
                </a:solidFill>
                <a:latin typeface="Times New Roman" panose="02020603050405020304" pitchFamily="18" charset="0"/>
                <a:ea typeface="方正仿宋简体" panose="03000509000000000000" pitchFamily="65" charset="-122"/>
              </a:rPr>
              <a:t>进一步完善信息发布制度，要求全市各相关科技部门单位，加强信息发布、审核把关，在制发文件时，对文件公开属性进行明确标识，从源头上保障了公开信息不涉密、涉密信息不公开。严格遵守“先审查、后公开”原则，修订完善公开审查流程，建立完善逐级审查制度</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强化网站信息发布的安全性、准确性。</a:t>
            </a:r>
          </a:p>
        </p:txBody>
      </p:sp>
      <p:sp>
        <p:nvSpPr>
          <p:cNvPr id="4" name="矩形 3"/>
          <p:cNvSpPr/>
          <p:nvPr/>
        </p:nvSpPr>
        <p:spPr>
          <a:xfrm>
            <a:off x="1485681" y="1905177"/>
            <a:ext cx="9022022" cy="461665"/>
          </a:xfrm>
          <a:prstGeom prst="rect">
            <a:avLst/>
          </a:prstGeom>
        </p:spPr>
        <p:txBody>
          <a:bodyPr wrap="none">
            <a:spAutoFit/>
          </a:bodyPr>
          <a:lstStyle/>
          <a:p>
            <a:r>
              <a:rPr lang="zh-CN" altLang="zh-CN" sz="2400" b="1" kern="0" dirty="0">
                <a:solidFill>
                  <a:srgbClr val="00B0F0"/>
                </a:solidFill>
                <a:latin typeface="Times New Roman" panose="02020603050405020304" pitchFamily="18" charset="0"/>
                <a:ea typeface="方正仿宋简体" panose="03000509000000000000" pitchFamily="65" charset="-122"/>
              </a:rPr>
              <a:t>创新“主要科室负责人</a:t>
            </a:r>
            <a:r>
              <a:rPr lang="en-US" altLang="zh-CN" sz="2400" b="1" kern="0" dirty="0">
                <a:solidFill>
                  <a:srgbClr val="00B0F0"/>
                </a:solidFill>
                <a:latin typeface="Times New Roman" panose="02020603050405020304" pitchFamily="18" charset="0"/>
                <a:ea typeface="方正仿宋简体" panose="03000509000000000000" pitchFamily="65" charset="-122"/>
              </a:rPr>
              <a:t>+</a:t>
            </a:r>
            <a:r>
              <a:rPr lang="zh-CN" altLang="zh-CN" sz="2400" b="1" kern="0" dirty="0">
                <a:solidFill>
                  <a:srgbClr val="00B0F0"/>
                </a:solidFill>
                <a:latin typeface="Times New Roman" panose="02020603050405020304" pitchFamily="18" charset="0"/>
                <a:ea typeface="方正仿宋简体" panose="03000509000000000000" pitchFamily="65" charset="-122"/>
              </a:rPr>
              <a:t>分管领导负责人”双审核信息发布</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机制</a:t>
            </a:r>
            <a:endParaRPr lang="zh-CN" altLang="en-US" sz="2400" b="1" dirty="0">
              <a:solidFill>
                <a:srgbClr val="00B0F0"/>
              </a:solidFill>
            </a:endParaRPr>
          </a:p>
        </p:txBody>
      </p:sp>
    </p:spTree>
    <p:extLst>
      <p:ext uri="{BB962C8B-B14F-4D97-AF65-F5344CB8AC3E}">
        <p14:creationId xmlns:p14="http://schemas.microsoft.com/office/powerpoint/2010/main" val="3090075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燕尾形箭头 5"/>
          <p:cNvSpPr/>
          <p:nvPr/>
        </p:nvSpPr>
        <p:spPr>
          <a:xfrm>
            <a:off x="1117599" y="800471"/>
            <a:ext cx="3607023" cy="86253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组织推进情况</a:t>
            </a:r>
            <a:endParaRPr lang="zh-CN" altLang="en-US" sz="2000" b="1" dirty="0">
              <a:solidFill>
                <a:schemeClr val="bg1"/>
              </a:solidFill>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3" name="矩形 2"/>
          <p:cNvSpPr/>
          <p:nvPr/>
        </p:nvSpPr>
        <p:spPr>
          <a:xfrm>
            <a:off x="3211495" y="2739638"/>
            <a:ext cx="7703248" cy="2964914"/>
          </a:xfrm>
          <a:prstGeom prst="rect">
            <a:avLst/>
          </a:prstGeom>
        </p:spPr>
        <p:txBody>
          <a:bodyPr wrap="square">
            <a:spAutoFit/>
          </a:bodyPr>
          <a:lstStyle/>
          <a:p>
            <a:pPr indent="406400">
              <a:lnSpc>
                <a:spcPts val="2800"/>
              </a:lnSpc>
            </a:pPr>
            <a:r>
              <a:rPr lang="zh-CN" altLang="zh-CN" sz="2400" b="1" kern="0" dirty="0" smtClean="0">
                <a:solidFill>
                  <a:srgbClr val="00B050"/>
                </a:solidFill>
                <a:latin typeface="Times New Roman" panose="02020603050405020304" pitchFamily="18" charset="0"/>
                <a:ea typeface="方正仿宋简体" panose="03000509000000000000" pitchFamily="65" charset="-122"/>
              </a:rPr>
              <a:t>把</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政务公开</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宣传</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工作作为每月通报事项，每月按时统计通报全市各科技部门在省市级以上平台的信息宣传发文量。对宣传工作中出现的</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新典型</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新做法</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，及时通过“济宁科技”微信公众号、政务公开官方网站等平台推送发布，并在</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科技宣传</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微信群进行通报表扬；对于工作开展持续落后的相关科技部门单位进行</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一对一</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手把手</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指导，精准帮扶，切实提升政务公开宣传水平。</a:t>
            </a:r>
          </a:p>
        </p:txBody>
      </p:sp>
      <p:sp>
        <p:nvSpPr>
          <p:cNvPr id="4" name="矩形 3"/>
          <p:cNvSpPr/>
          <p:nvPr/>
        </p:nvSpPr>
        <p:spPr>
          <a:xfrm>
            <a:off x="1485681" y="1905177"/>
            <a:ext cx="5309467" cy="461665"/>
          </a:xfrm>
          <a:prstGeom prst="rect">
            <a:avLst/>
          </a:prstGeom>
        </p:spPr>
        <p:txBody>
          <a:bodyPr wrap="none">
            <a:spAutoFit/>
          </a:bodyPr>
          <a:lstStyle/>
          <a:p>
            <a:r>
              <a:rPr lang="zh-CN" altLang="zh-CN" sz="2400" b="1" kern="0" dirty="0">
                <a:solidFill>
                  <a:srgbClr val="00B0F0"/>
                </a:solidFill>
                <a:latin typeface="Times New Roman" panose="02020603050405020304" pitchFamily="18" charset="0"/>
                <a:ea typeface="方正仿宋简体" panose="03000509000000000000" pitchFamily="65" charset="-122"/>
              </a:rPr>
              <a:t>创新实施“政务公开</a:t>
            </a:r>
            <a:r>
              <a:rPr lang="en-US" altLang="zh-CN" sz="2400" b="1" kern="0" dirty="0">
                <a:solidFill>
                  <a:srgbClr val="00B0F0"/>
                </a:solidFill>
                <a:latin typeface="Times New Roman" panose="02020603050405020304" pitchFamily="18" charset="0"/>
                <a:ea typeface="方正仿宋简体" panose="03000509000000000000" pitchFamily="65" charset="-122"/>
              </a:rPr>
              <a:t>+</a:t>
            </a:r>
            <a:r>
              <a:rPr lang="zh-CN" altLang="zh-CN" sz="2400" b="1" kern="0" dirty="0">
                <a:solidFill>
                  <a:srgbClr val="00B0F0"/>
                </a:solidFill>
                <a:latin typeface="Times New Roman" panose="02020603050405020304" pitchFamily="18" charset="0"/>
                <a:ea typeface="方正仿宋简体" panose="03000509000000000000" pitchFamily="65" charset="-122"/>
              </a:rPr>
              <a:t>通报”激励</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模式</a:t>
            </a:r>
            <a:endParaRPr lang="zh-CN" altLang="en-US" sz="2400" b="1" dirty="0">
              <a:solidFill>
                <a:srgbClr val="00B0F0"/>
              </a:solidFill>
            </a:endParaRPr>
          </a:p>
        </p:txBody>
      </p:sp>
    </p:spTree>
    <p:extLst>
      <p:ext uri="{BB962C8B-B14F-4D97-AF65-F5344CB8AC3E}">
        <p14:creationId xmlns:p14="http://schemas.microsoft.com/office/powerpoint/2010/main" val="3647177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棱台 3"/>
          <p:cNvSpPr/>
          <p:nvPr/>
        </p:nvSpPr>
        <p:spPr>
          <a:xfrm>
            <a:off x="3078032" y="1640184"/>
            <a:ext cx="6173182" cy="95660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dirty="0"/>
              <a:t>存在的主要问题及改进情况</a:t>
            </a:r>
            <a:endParaRPr lang="zh-CN" altLang="en-US" sz="3200" b="1" dirty="0">
              <a:solidFill>
                <a:schemeClr val="tx1"/>
              </a:solidFill>
            </a:endParaRPr>
          </a:p>
        </p:txBody>
      </p:sp>
      <p:sp>
        <p:nvSpPr>
          <p:cNvPr id="6" name="矩形 5"/>
          <p:cNvSpPr/>
          <p:nvPr/>
        </p:nvSpPr>
        <p:spPr>
          <a:xfrm>
            <a:off x="2784495" y="3205503"/>
            <a:ext cx="7140025" cy="1477328"/>
          </a:xfrm>
          <a:prstGeom prst="rect">
            <a:avLst/>
          </a:prstGeom>
        </p:spPr>
        <p:txBody>
          <a:bodyPr wrap="square">
            <a:spAutoFit/>
          </a:bodyPr>
          <a:lstStyle/>
          <a:p>
            <a:pPr indent="406400">
              <a:lnSpc>
                <a:spcPts val="2800"/>
              </a:lnSpc>
              <a:spcBef>
                <a:spcPts val="600"/>
              </a:spcBef>
              <a:spcAft>
                <a:spcPts val="600"/>
              </a:spcAft>
            </a:pPr>
            <a:r>
              <a:rPr lang="en-US" altLang="zh-CN" sz="2400" b="1" kern="0" dirty="0" smtClean="0">
                <a:solidFill>
                  <a:srgbClr val="00B050"/>
                </a:solidFill>
                <a:latin typeface="Times New Roman" panose="02020603050405020304" pitchFamily="18" charset="0"/>
                <a:ea typeface="方正仿宋简体" panose="03000509000000000000" pitchFamily="65" charset="-122"/>
              </a:rPr>
              <a:t>1.</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政务</a:t>
            </a:r>
            <a:r>
              <a:rPr lang="zh-CN" altLang="zh-CN" sz="2400" b="1" kern="0" dirty="0">
                <a:solidFill>
                  <a:srgbClr val="00B050"/>
                </a:solidFill>
                <a:latin typeface="Times New Roman" panose="02020603050405020304" pitchFamily="18" charset="0"/>
                <a:ea typeface="方正仿宋简体" panose="03000509000000000000" pitchFamily="65" charset="-122"/>
              </a:rPr>
              <a:t>公开意识不足</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，主动</a:t>
            </a:r>
            <a:r>
              <a:rPr lang="zh-CN" altLang="zh-CN" sz="2400" b="1" kern="0" dirty="0">
                <a:solidFill>
                  <a:srgbClr val="00B050"/>
                </a:solidFill>
                <a:latin typeface="Times New Roman" panose="02020603050405020304" pitchFamily="18" charset="0"/>
                <a:ea typeface="方正仿宋简体" panose="03000509000000000000" pitchFamily="65" charset="-122"/>
              </a:rPr>
              <a:t>公开意识有待</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加强</a:t>
            </a:r>
            <a:endParaRPr lang="en-US" altLang="zh-CN" sz="2400" b="1" kern="0" dirty="0" smtClean="0">
              <a:solidFill>
                <a:srgbClr val="00B050"/>
              </a:solidFill>
              <a:latin typeface="Times New Roman" panose="02020603050405020304" pitchFamily="18" charset="0"/>
              <a:ea typeface="方正仿宋简体" panose="03000509000000000000" pitchFamily="65" charset="-122"/>
            </a:endParaRPr>
          </a:p>
          <a:p>
            <a:pPr indent="406400">
              <a:lnSpc>
                <a:spcPts val="2800"/>
              </a:lnSpc>
              <a:spcBef>
                <a:spcPts val="600"/>
              </a:spcBef>
              <a:spcAft>
                <a:spcPts val="600"/>
              </a:spcAft>
            </a:pPr>
            <a:r>
              <a:rPr lang="en-US" altLang="zh-CN" sz="2400" b="1" kern="0" dirty="0" smtClean="0">
                <a:solidFill>
                  <a:srgbClr val="00B050"/>
                </a:solidFill>
                <a:latin typeface="Times New Roman" panose="02020603050405020304" pitchFamily="18" charset="0"/>
                <a:ea typeface="方正仿宋简体" panose="03000509000000000000" pitchFamily="65" charset="-122"/>
              </a:rPr>
              <a:t>2.</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政务</a:t>
            </a:r>
            <a:r>
              <a:rPr lang="zh-CN" altLang="zh-CN" sz="2400" b="1" kern="0" dirty="0">
                <a:solidFill>
                  <a:srgbClr val="00B050"/>
                </a:solidFill>
                <a:latin typeface="Times New Roman" panose="02020603050405020304" pitchFamily="18" charset="0"/>
                <a:ea typeface="方正仿宋简体" panose="03000509000000000000" pitchFamily="65" charset="-122"/>
              </a:rPr>
              <a:t>公开能力水平还需要进一步</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提高</a:t>
            </a:r>
            <a:endParaRPr lang="en-US" altLang="zh-CN" sz="2400" b="1" kern="0" dirty="0" smtClean="0">
              <a:solidFill>
                <a:srgbClr val="00B050"/>
              </a:solidFill>
              <a:latin typeface="Times New Roman" panose="02020603050405020304" pitchFamily="18" charset="0"/>
              <a:ea typeface="方正仿宋简体" panose="03000509000000000000" pitchFamily="65" charset="-122"/>
            </a:endParaRPr>
          </a:p>
          <a:p>
            <a:pPr indent="406400">
              <a:lnSpc>
                <a:spcPts val="2800"/>
              </a:lnSpc>
              <a:spcBef>
                <a:spcPts val="600"/>
              </a:spcBef>
              <a:spcAft>
                <a:spcPts val="600"/>
              </a:spcAft>
            </a:pPr>
            <a:r>
              <a:rPr lang="en-US" altLang="zh-CN" sz="2400" b="1" kern="0" dirty="0" smtClean="0">
                <a:solidFill>
                  <a:srgbClr val="00B050"/>
                </a:solidFill>
                <a:latin typeface="Times New Roman" panose="02020603050405020304" pitchFamily="18" charset="0"/>
                <a:ea typeface="方正仿宋简体" panose="03000509000000000000" pitchFamily="65" charset="-122"/>
              </a:rPr>
              <a:t>3.</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政务</a:t>
            </a:r>
            <a:r>
              <a:rPr lang="zh-CN" altLang="zh-CN" sz="2400" b="1" kern="0" dirty="0">
                <a:solidFill>
                  <a:srgbClr val="00B050"/>
                </a:solidFill>
                <a:latin typeface="Times New Roman" panose="02020603050405020304" pitchFamily="18" charset="0"/>
                <a:ea typeface="方正仿宋简体" panose="03000509000000000000" pitchFamily="65" charset="-122"/>
              </a:rPr>
              <a:t>公开体系建设还需要进一步</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完善</a:t>
            </a:r>
            <a:endParaRPr lang="zh-CN" altLang="zh-CN" sz="2400" b="1" dirty="0">
              <a:solidFill>
                <a:srgbClr val="00B050"/>
              </a:solidFill>
              <a:effectLst/>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Tree>
    <p:extLst>
      <p:ext uri="{BB962C8B-B14F-4D97-AF65-F5344CB8AC3E}">
        <p14:creationId xmlns:p14="http://schemas.microsoft.com/office/powerpoint/2010/main" val="392477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矩形 1"/>
          <p:cNvSpPr/>
          <p:nvPr/>
        </p:nvSpPr>
        <p:spPr>
          <a:xfrm>
            <a:off x="2784495" y="1663010"/>
            <a:ext cx="8244114" cy="4401205"/>
          </a:xfrm>
          <a:prstGeom prst="rect">
            <a:avLst/>
          </a:prstGeom>
        </p:spPr>
        <p:txBody>
          <a:bodyPr wrap="square">
            <a:spAutoFit/>
          </a:bodyPr>
          <a:lstStyle/>
          <a:p>
            <a:pPr indent="408305">
              <a:lnSpc>
                <a:spcPts val="2800"/>
              </a:lnSpc>
            </a:pPr>
            <a:r>
              <a:rPr lang="zh-CN" altLang="zh-CN" b="1" kern="0" dirty="0">
                <a:solidFill>
                  <a:srgbClr val="000000"/>
                </a:solidFill>
                <a:ea typeface="黑体" panose="02010609060101010101" pitchFamily="49" charset="-122"/>
              </a:rPr>
              <a:t>一是</a:t>
            </a:r>
            <a:r>
              <a:rPr lang="zh-CN" altLang="zh-CN" b="1" kern="0" dirty="0">
                <a:solidFill>
                  <a:srgbClr val="00B0F0"/>
                </a:solidFill>
                <a:latin typeface="Times New Roman" panose="02020603050405020304" pitchFamily="18" charset="0"/>
                <a:ea typeface="方正仿宋简体" panose="03000509000000000000" pitchFamily="65" charset="-122"/>
              </a:rPr>
              <a:t>不断提升科技干部政务公开能力水平。</a:t>
            </a:r>
            <a:r>
              <a:rPr lang="zh-CN" altLang="zh-CN" b="1" kern="0" dirty="0">
                <a:solidFill>
                  <a:srgbClr val="00B050"/>
                </a:solidFill>
                <a:latin typeface="Times New Roman" panose="02020603050405020304" pitchFamily="18" charset="0"/>
                <a:ea typeface="方正仿宋简体" panose="03000509000000000000" pitchFamily="65" charset="-122"/>
              </a:rPr>
              <a:t>将持续加强对政务公开工作干部队伍的教育培训力度，通过多种形式强化业务素质提升，充分发挥“互联网</a:t>
            </a:r>
            <a:r>
              <a:rPr lang="en-US" altLang="zh-CN" b="1" kern="0" dirty="0">
                <a:solidFill>
                  <a:srgbClr val="00B050"/>
                </a:solidFill>
                <a:latin typeface="Times New Roman" panose="02020603050405020304" pitchFamily="18" charset="0"/>
                <a:ea typeface="方正仿宋简体" panose="03000509000000000000" pitchFamily="65" charset="-122"/>
              </a:rPr>
              <a:t>+</a:t>
            </a:r>
            <a:r>
              <a:rPr lang="zh-CN" altLang="zh-CN" b="1" kern="0" dirty="0">
                <a:solidFill>
                  <a:srgbClr val="00B050"/>
                </a:solidFill>
                <a:latin typeface="Times New Roman" panose="02020603050405020304" pitchFamily="18" charset="0"/>
                <a:ea typeface="方正仿宋简体" panose="03000509000000000000" pitchFamily="65" charset="-122"/>
              </a:rPr>
              <a:t>”优势，打造政务工作经验学习交流“零公里”，全力推进政务公开工作实现新跨越</a:t>
            </a:r>
            <a:r>
              <a:rPr lang="zh-CN" altLang="zh-CN" b="1" kern="0" dirty="0" smtClean="0">
                <a:solidFill>
                  <a:srgbClr val="00B050"/>
                </a:solidFill>
                <a:latin typeface="Times New Roman" panose="02020603050405020304" pitchFamily="18" charset="0"/>
                <a:ea typeface="方正仿宋简体" panose="03000509000000000000" pitchFamily="65" charset="-122"/>
              </a:rPr>
              <a:t>。</a:t>
            </a:r>
            <a:endParaRPr lang="en-US" altLang="zh-CN" b="1" kern="0" dirty="0" smtClean="0">
              <a:solidFill>
                <a:srgbClr val="00B050"/>
              </a:solidFill>
              <a:latin typeface="Times New Roman" panose="02020603050405020304" pitchFamily="18" charset="0"/>
              <a:ea typeface="方正仿宋简体" panose="03000509000000000000" pitchFamily="65" charset="-122"/>
            </a:endParaRPr>
          </a:p>
          <a:p>
            <a:pPr indent="408305">
              <a:lnSpc>
                <a:spcPts val="2800"/>
              </a:lnSpc>
            </a:pPr>
            <a:r>
              <a:rPr lang="zh-CN" altLang="zh-CN" b="1" kern="0" dirty="0" smtClean="0">
                <a:solidFill>
                  <a:srgbClr val="000000"/>
                </a:solidFill>
                <a:ea typeface="黑体" panose="02010609060101010101" pitchFamily="49" charset="-122"/>
              </a:rPr>
              <a:t>二</a:t>
            </a:r>
            <a:r>
              <a:rPr lang="zh-CN" altLang="zh-CN" b="1" kern="0" dirty="0">
                <a:solidFill>
                  <a:srgbClr val="000000"/>
                </a:solidFill>
                <a:ea typeface="黑体" panose="02010609060101010101" pitchFamily="49" charset="-122"/>
              </a:rPr>
              <a:t>是</a:t>
            </a:r>
            <a:r>
              <a:rPr lang="zh-CN" altLang="zh-CN" b="1" kern="0" dirty="0">
                <a:solidFill>
                  <a:srgbClr val="00B0F0"/>
                </a:solidFill>
                <a:latin typeface="Times New Roman" panose="02020603050405020304" pitchFamily="18" charset="0"/>
                <a:ea typeface="方正仿宋简体" panose="03000509000000000000" pitchFamily="65" charset="-122"/>
              </a:rPr>
              <a:t>持续优化政务公开体验区建设</a:t>
            </a:r>
            <a:r>
              <a:rPr lang="zh-CN" altLang="zh-CN" b="1" kern="0" dirty="0">
                <a:solidFill>
                  <a:srgbClr val="00B050"/>
                </a:solidFill>
                <a:latin typeface="Times New Roman" panose="02020603050405020304" pitchFamily="18" charset="0"/>
                <a:ea typeface="方正仿宋简体" panose="03000509000000000000" pitchFamily="65" charset="-122"/>
              </a:rPr>
              <a:t>。将在实际工作中及时总结经验，充分结合科技优势，创新“互联网</a:t>
            </a:r>
            <a:r>
              <a:rPr lang="en-US" altLang="zh-CN" b="1" kern="0" dirty="0">
                <a:solidFill>
                  <a:srgbClr val="00B050"/>
                </a:solidFill>
                <a:latin typeface="Times New Roman" panose="02020603050405020304" pitchFamily="18" charset="0"/>
                <a:ea typeface="方正仿宋简体" panose="03000509000000000000" pitchFamily="65" charset="-122"/>
              </a:rPr>
              <a:t>+</a:t>
            </a:r>
            <a:r>
              <a:rPr lang="zh-CN" altLang="zh-CN" b="1" kern="0" dirty="0">
                <a:solidFill>
                  <a:srgbClr val="00B050"/>
                </a:solidFill>
                <a:latin typeface="Times New Roman" panose="02020603050405020304" pitchFamily="18" charset="0"/>
                <a:ea typeface="方正仿宋简体" panose="03000509000000000000" pitchFamily="65" charset="-122"/>
              </a:rPr>
              <a:t>科技设备”的信息互动模式，不断完善政务公开体验区建设，优化提升政务公开体验区的便民性、规范性、标准性，持续推动政务公开标准化规范化建设的广度和深度</a:t>
            </a:r>
            <a:r>
              <a:rPr lang="zh-CN" altLang="zh-CN" b="1" kern="0" dirty="0" smtClean="0">
                <a:solidFill>
                  <a:srgbClr val="00B050"/>
                </a:solidFill>
                <a:latin typeface="Times New Roman" panose="02020603050405020304" pitchFamily="18" charset="0"/>
                <a:ea typeface="方正仿宋简体" panose="03000509000000000000" pitchFamily="65" charset="-122"/>
              </a:rPr>
              <a:t>。</a:t>
            </a:r>
            <a:endParaRPr lang="en-US" altLang="zh-CN" b="1" kern="0" dirty="0" smtClean="0">
              <a:solidFill>
                <a:srgbClr val="00B050"/>
              </a:solidFill>
              <a:latin typeface="Times New Roman" panose="02020603050405020304" pitchFamily="18" charset="0"/>
              <a:ea typeface="方正仿宋简体" panose="03000509000000000000" pitchFamily="65" charset="-122"/>
            </a:endParaRPr>
          </a:p>
          <a:p>
            <a:pPr indent="408305">
              <a:lnSpc>
                <a:spcPts val="2800"/>
              </a:lnSpc>
            </a:pPr>
            <a:r>
              <a:rPr lang="zh-CN" altLang="zh-CN" b="1" kern="0" dirty="0" smtClean="0">
                <a:solidFill>
                  <a:srgbClr val="000000"/>
                </a:solidFill>
                <a:ea typeface="黑体" panose="02010609060101010101" pitchFamily="49" charset="-122"/>
              </a:rPr>
              <a:t>三</a:t>
            </a:r>
            <a:r>
              <a:rPr lang="zh-CN" altLang="zh-CN" b="1" kern="0" dirty="0">
                <a:solidFill>
                  <a:srgbClr val="000000"/>
                </a:solidFill>
                <a:ea typeface="黑体" panose="02010609060101010101" pitchFamily="49" charset="-122"/>
              </a:rPr>
              <a:t>是</a:t>
            </a:r>
            <a:r>
              <a:rPr lang="zh-CN" altLang="zh-CN" b="1" kern="0" dirty="0">
                <a:solidFill>
                  <a:srgbClr val="00B0F0"/>
                </a:solidFill>
                <a:latin typeface="Times New Roman" panose="02020603050405020304" pitchFamily="18" charset="0"/>
                <a:ea typeface="方正仿宋简体" panose="03000509000000000000" pitchFamily="65" charset="-122"/>
              </a:rPr>
              <a:t>努力提升政务公开服务效果</a:t>
            </a:r>
            <a:r>
              <a:rPr lang="zh-CN" altLang="zh-CN" b="1" kern="0" dirty="0">
                <a:solidFill>
                  <a:srgbClr val="00B050"/>
                </a:solidFill>
                <a:latin typeface="Times New Roman" panose="02020603050405020304" pitchFamily="18" charset="0"/>
                <a:ea typeface="方正仿宋简体" panose="03000509000000000000" pitchFamily="65" charset="-122"/>
              </a:rPr>
              <a:t>。将继续加大对决策、执行、管理、服务、结果公开监督力度，充分发挥好“互联网</a:t>
            </a:r>
            <a:r>
              <a:rPr lang="en-US" altLang="zh-CN" b="1" kern="0" dirty="0">
                <a:solidFill>
                  <a:srgbClr val="00B050"/>
                </a:solidFill>
                <a:latin typeface="Times New Roman" panose="02020603050405020304" pitchFamily="18" charset="0"/>
                <a:ea typeface="方正仿宋简体" panose="03000509000000000000" pitchFamily="65" charset="-122"/>
              </a:rPr>
              <a:t>+</a:t>
            </a:r>
            <a:r>
              <a:rPr lang="zh-CN" altLang="zh-CN" b="1" kern="0" dirty="0">
                <a:solidFill>
                  <a:srgbClr val="00B050"/>
                </a:solidFill>
                <a:latin typeface="Times New Roman" panose="02020603050405020304" pitchFamily="18" charset="0"/>
                <a:ea typeface="方正仿宋简体" panose="03000509000000000000" pitchFamily="65" charset="-122"/>
              </a:rPr>
              <a:t>体验区”平台服务保障作用，同时，综合运用好政务服务平台网站、“济宁科技”微信公众号等互动交流渠道，全面促进作风再提升、服务再提效。</a:t>
            </a:r>
            <a:endParaRPr lang="zh-CN" altLang="zh-CN" b="1" dirty="0">
              <a:solidFill>
                <a:srgbClr val="00B050"/>
              </a:solidFill>
              <a:effectLst/>
            </a:endParaRPr>
          </a:p>
        </p:txBody>
      </p:sp>
      <p:sp>
        <p:nvSpPr>
          <p:cNvPr id="8" name="燕尾形箭头 7"/>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下步改进情况</a:t>
            </a:r>
            <a:endParaRPr lang="zh-CN" altLang="en-US" sz="2000" b="1" dirty="0">
              <a:solidFill>
                <a:schemeClr val="bg1"/>
              </a:solidFill>
            </a:endParaRPr>
          </a:p>
        </p:txBody>
      </p:sp>
    </p:spTree>
    <p:extLst>
      <p:ext uri="{BB962C8B-B14F-4D97-AF65-F5344CB8AC3E}">
        <p14:creationId xmlns:p14="http://schemas.microsoft.com/office/powerpoint/2010/main" val="48434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棱台 6"/>
          <p:cNvSpPr/>
          <p:nvPr/>
        </p:nvSpPr>
        <p:spPr>
          <a:xfrm>
            <a:off x="3078032" y="1640184"/>
            <a:ext cx="6173182" cy="95660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其他需要报告的事项</a:t>
            </a:r>
            <a:endParaRPr lang="zh-CN" altLang="en-US" sz="3200" b="1" dirty="0">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979" y="4846709"/>
            <a:ext cx="1107140" cy="110714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967" y="4833455"/>
            <a:ext cx="1133649" cy="1133649"/>
          </a:xfrm>
          <a:prstGeom prst="rect">
            <a:avLst/>
          </a:prstGeom>
        </p:spPr>
      </p:pic>
      <p:sp>
        <p:nvSpPr>
          <p:cNvPr id="2" name="矩形 1"/>
          <p:cNvSpPr/>
          <p:nvPr/>
        </p:nvSpPr>
        <p:spPr>
          <a:xfrm>
            <a:off x="4118553" y="3356750"/>
            <a:ext cx="3740126" cy="461665"/>
          </a:xfrm>
          <a:prstGeom prst="rect">
            <a:avLst/>
          </a:prstGeom>
        </p:spPr>
        <p:txBody>
          <a:bodyPr wrap="none">
            <a:spAutoFit/>
          </a:bodyPr>
          <a:lstStyle/>
          <a:p>
            <a:pPr indent="457200" algn="just"/>
            <a:r>
              <a:rPr lang="zh-CN" altLang="en-US" sz="2400" b="1" dirty="0">
                <a:solidFill>
                  <a:srgbClr val="00B050"/>
                </a:solidFill>
                <a:latin typeface="+mj-ea"/>
                <a:cs typeface="宋体" panose="02010600030101010101" pitchFamily="2" charset="-122"/>
              </a:rPr>
              <a:t>无其他需要报告的事项</a:t>
            </a:r>
            <a:endParaRPr lang="zh-CN" altLang="en-US" sz="2400" dirty="0"/>
          </a:p>
        </p:txBody>
      </p:sp>
    </p:spTree>
    <p:extLst>
      <p:ext uri="{BB962C8B-B14F-4D97-AF65-F5344CB8AC3E}">
        <p14:creationId xmlns:p14="http://schemas.microsoft.com/office/powerpoint/2010/main" val="162112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棱台 4"/>
          <p:cNvSpPr/>
          <p:nvPr/>
        </p:nvSpPr>
        <p:spPr>
          <a:xfrm>
            <a:off x="1336225" y="1252853"/>
            <a:ext cx="1856936" cy="95660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概  述</a:t>
            </a:r>
            <a:endParaRPr lang="zh-CN" altLang="en-US" sz="3200" b="1" dirty="0">
              <a:solidFill>
                <a:schemeClr val="tx1"/>
              </a:solidFill>
            </a:endParaRPr>
          </a:p>
        </p:txBody>
      </p:sp>
      <p:sp>
        <p:nvSpPr>
          <p:cNvPr id="6" name="矩形 5"/>
          <p:cNvSpPr/>
          <p:nvPr/>
        </p:nvSpPr>
        <p:spPr>
          <a:xfrm>
            <a:off x="3554990" y="2734608"/>
            <a:ext cx="7390227" cy="2677656"/>
          </a:xfrm>
          <a:prstGeom prst="rect">
            <a:avLst/>
          </a:prstGeom>
        </p:spPr>
        <p:txBody>
          <a:bodyPr wrap="square">
            <a:spAutoFit/>
          </a:bodyPr>
          <a:lstStyle/>
          <a:p>
            <a:pPr indent="457200"/>
            <a:r>
              <a:rPr lang="en-US" altLang="zh-CN" sz="2400" dirty="0">
                <a:latin typeface="Times New Roman" panose="02020603050405020304" pitchFamily="18" charset="0"/>
                <a:ea typeface="方正仿宋简体" panose="03000509000000000000" pitchFamily="65" charset="-122"/>
                <a:cs typeface="Times New Roman" panose="02020603050405020304" pitchFamily="18" charset="0"/>
              </a:rPr>
              <a:t>2020</a:t>
            </a:r>
            <a:r>
              <a:rPr lang="zh-CN" altLang="zh-CN" sz="2400" dirty="0">
                <a:latin typeface="Times New Roman" panose="02020603050405020304" pitchFamily="18" charset="0"/>
                <a:ea typeface="方正仿宋简体" panose="03000509000000000000" pitchFamily="65" charset="-122"/>
                <a:cs typeface="Times New Roman" panose="02020603050405020304" pitchFamily="18" charset="0"/>
              </a:rPr>
              <a:t>年，市科技局坚持以习近平新时代中国特色社会主义思想为指导，深入落实党的十九大和十九届历届全会精神，认真贯彻落实新修订的《中华人民共和国政府信息公开条例》（以下简称《条例》）编制要求，依法全面履行部门职能，全面推进决策、执行、管理、服务、结果</a:t>
            </a:r>
            <a:r>
              <a:rPr lang="en-US" altLang="zh-CN" sz="2400" dirty="0">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dirty="0">
                <a:latin typeface="Times New Roman" panose="02020603050405020304" pitchFamily="18" charset="0"/>
                <a:ea typeface="方正仿宋简体" panose="03000509000000000000" pitchFamily="65" charset="-122"/>
                <a:cs typeface="Times New Roman" panose="02020603050405020304" pitchFamily="18" charset="0"/>
              </a:rPr>
              <a:t>五公开</a:t>
            </a:r>
            <a:r>
              <a:rPr lang="en-US" altLang="zh-CN" sz="2400" dirty="0">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dirty="0">
                <a:latin typeface="Times New Roman" panose="02020603050405020304" pitchFamily="18" charset="0"/>
                <a:ea typeface="方正仿宋简体" panose="03000509000000000000" pitchFamily="65" charset="-122"/>
                <a:cs typeface="Times New Roman" panose="02020603050405020304" pitchFamily="18" charset="0"/>
              </a:rPr>
              <a:t>，加强解读回应和重点领域信息公开</a:t>
            </a:r>
            <a:r>
              <a:rPr lang="zh-CN" altLang="zh-CN" sz="2400" dirty="0" smtClean="0">
                <a:latin typeface="Times New Roman" panose="02020603050405020304" pitchFamily="18" charset="0"/>
                <a:ea typeface="方正仿宋简体" panose="03000509000000000000" pitchFamily="65" charset="-122"/>
                <a:cs typeface="Times New Roman" panose="02020603050405020304" pitchFamily="18" charset="0"/>
              </a:rPr>
              <a:t>。</a:t>
            </a:r>
            <a:endParaRPr lang="zh-CN" altLang="zh-CN" sz="2400" dirty="0">
              <a:effectLst/>
              <a:latin typeface="Times New Roman" panose="02020603050405020304" pitchFamily="18" charset="0"/>
              <a:ea typeface="方正仿宋简体" panose="03000509000000000000" pitchFamily="65" charset="-122"/>
              <a:cs typeface="Times New Roman" panose="02020603050405020304" pitchFamily="18" charset="0"/>
            </a:endParaRPr>
          </a:p>
        </p:txBody>
      </p:sp>
      <p:graphicFrame>
        <p:nvGraphicFramePr>
          <p:cNvPr id="7" name="图表 6"/>
          <p:cNvGraphicFramePr/>
          <p:nvPr>
            <p:extLst>
              <p:ext uri="{D42A27DB-BD31-4B8C-83A1-F6EECF244321}">
                <p14:modId xmlns:p14="http://schemas.microsoft.com/office/powerpoint/2010/main" val="3802053502"/>
              </p:ext>
            </p:extLst>
          </p:nvPr>
        </p:nvGraphicFramePr>
        <p:xfrm>
          <a:off x="1187407" y="2734608"/>
          <a:ext cx="2515500" cy="2985247"/>
        </p:xfrm>
        <a:graphic>
          <a:graphicData uri="http://schemas.openxmlformats.org/drawingml/2006/chart">
            <c:chart xmlns:c="http://schemas.openxmlformats.org/drawingml/2006/chart" xmlns:r="http://schemas.openxmlformats.org/officeDocument/2006/relationships" r:id="rId2"/>
          </a:graphicData>
        </a:graphic>
      </p:graphicFrame>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Tree>
    <p:extLst>
      <p:ext uri="{BB962C8B-B14F-4D97-AF65-F5344CB8AC3E}">
        <p14:creationId xmlns:p14="http://schemas.microsoft.com/office/powerpoint/2010/main" val="14995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5" name="流程图: 磁盘 4"/>
          <p:cNvSpPr/>
          <p:nvPr/>
        </p:nvSpPr>
        <p:spPr>
          <a:xfrm>
            <a:off x="1471335" y="1389972"/>
            <a:ext cx="1669288" cy="868110"/>
          </a:xfrm>
          <a:prstGeom prst="flowChartMagneticDisk">
            <a:avLst/>
          </a:prstGeom>
          <a:solidFill>
            <a:schemeClr val="accent1">
              <a:lumMod val="40000"/>
              <a:lumOff val="60000"/>
            </a:schemeClr>
          </a:solidFill>
          <a:scene3d>
            <a:camera prst="orthographicFront"/>
            <a:lightRig rig="threePt" dir="t"/>
          </a:scene3d>
          <a:sp3d extrusionH="76200">
            <a:bevelT/>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总体情况</a:t>
            </a:r>
            <a:endParaRPr lang="zh-CN" altLang="en-US" sz="2400" b="1" dirty="0">
              <a:solidFill>
                <a:schemeClr val="tx1"/>
              </a:solidFill>
            </a:endParaRPr>
          </a:p>
        </p:txBody>
      </p:sp>
      <p:sp>
        <p:nvSpPr>
          <p:cNvPr id="6" name="矩形 5"/>
          <p:cNvSpPr/>
          <p:nvPr/>
        </p:nvSpPr>
        <p:spPr>
          <a:xfrm>
            <a:off x="4542802" y="2823882"/>
            <a:ext cx="5959350" cy="1938992"/>
          </a:xfrm>
          <a:prstGeom prst="rect">
            <a:avLst/>
          </a:prstGeom>
        </p:spPr>
        <p:txBody>
          <a:bodyPr wrap="square">
            <a:spAutoFit/>
          </a:bodyPr>
          <a:lstStyle/>
          <a:p>
            <a:pPr indent="457200"/>
            <a:r>
              <a:rPr lang="zh-CN" altLang="zh-CN" sz="2400" dirty="0">
                <a:latin typeface="Times New Roman" panose="02020603050405020304" pitchFamily="18" charset="0"/>
                <a:ea typeface="方正仿宋简体" panose="03000509000000000000" pitchFamily="65" charset="-122"/>
                <a:cs typeface="Times New Roman" panose="02020603050405020304" pitchFamily="18" charset="0"/>
              </a:rPr>
              <a:t>本报告内容包括</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总体情况、</a:t>
            </a:r>
            <a:r>
              <a:rPr lang="zh-CN" altLang="zh-CN" sz="2400" b="1" dirty="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主动公开政府信息情况</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b="1" dirty="0">
                <a:solidFill>
                  <a:srgbClr val="002060"/>
                </a:solidFill>
                <a:latin typeface="Times New Roman" panose="02020603050405020304" pitchFamily="18" charset="0"/>
                <a:ea typeface="方正仿宋简体" panose="03000509000000000000" pitchFamily="65" charset="-122"/>
                <a:cs typeface="Times New Roman" panose="02020603050405020304" pitchFamily="18" charset="0"/>
              </a:rPr>
              <a:t>依申请公开情况</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b="1" dirty="0">
                <a:solidFill>
                  <a:schemeClr val="tx2"/>
                </a:solidFill>
                <a:latin typeface="Times New Roman" panose="02020603050405020304" pitchFamily="18" charset="0"/>
                <a:ea typeface="方正仿宋简体" panose="03000509000000000000" pitchFamily="65" charset="-122"/>
                <a:cs typeface="Times New Roman" panose="02020603050405020304" pitchFamily="18" charset="0"/>
              </a:rPr>
              <a:t>信息管理情况</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b="1" dirty="0">
                <a:solidFill>
                  <a:schemeClr val="accent4">
                    <a:lumMod val="75000"/>
                  </a:schemeClr>
                </a:solidFill>
                <a:latin typeface="Times New Roman" panose="02020603050405020304" pitchFamily="18" charset="0"/>
                <a:ea typeface="方正仿宋简体" panose="03000509000000000000" pitchFamily="65" charset="-122"/>
                <a:cs typeface="Times New Roman" panose="02020603050405020304" pitchFamily="18" charset="0"/>
              </a:rPr>
              <a:t>平台建设情况</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a:t>
            </a:r>
            <a:r>
              <a:rPr lang="zh-CN" altLang="zh-CN" sz="2400" b="1" dirty="0">
                <a:solidFill>
                  <a:schemeClr val="accent6">
                    <a:lumMod val="75000"/>
                  </a:schemeClr>
                </a:solidFill>
                <a:latin typeface="Times New Roman" panose="02020603050405020304" pitchFamily="18" charset="0"/>
                <a:ea typeface="方正仿宋简体" panose="03000509000000000000" pitchFamily="65" charset="-122"/>
                <a:cs typeface="Times New Roman" panose="02020603050405020304" pitchFamily="18" charset="0"/>
              </a:rPr>
              <a:t>组织保障情况</a:t>
            </a:r>
            <a:r>
              <a:rPr lang="zh-CN" altLang="zh-CN" sz="2400" b="1"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、存在的主要问题及改进情况、</a:t>
            </a:r>
            <a:r>
              <a:rPr lang="zh-CN" altLang="zh-CN" sz="2400" b="1" dirty="0">
                <a:solidFill>
                  <a:schemeClr val="accent3"/>
                </a:solidFill>
                <a:latin typeface="Times New Roman" panose="02020603050405020304" pitchFamily="18" charset="0"/>
                <a:ea typeface="方正仿宋简体" panose="03000509000000000000" pitchFamily="65" charset="-122"/>
                <a:cs typeface="Times New Roman" panose="02020603050405020304" pitchFamily="18" charset="0"/>
              </a:rPr>
              <a:t>其他需要报告的事项</a:t>
            </a:r>
            <a:r>
              <a:rPr lang="zh-CN" altLang="zh-CN" sz="2400" dirty="0" smtClean="0">
                <a:latin typeface="Times New Roman" panose="02020603050405020304" pitchFamily="18" charset="0"/>
                <a:ea typeface="方正仿宋简体" panose="03000509000000000000" pitchFamily="65" charset="-122"/>
                <a:cs typeface="Times New Roman" panose="02020603050405020304" pitchFamily="18" charset="0"/>
              </a:rPr>
              <a:t>等</a:t>
            </a:r>
            <a:r>
              <a:rPr lang="zh-CN" altLang="en-US" sz="2400" dirty="0" smtClean="0">
                <a:latin typeface="Times New Roman" panose="02020603050405020304" pitchFamily="18" charset="0"/>
                <a:ea typeface="方正仿宋简体" panose="03000509000000000000" pitchFamily="65" charset="-122"/>
                <a:cs typeface="Times New Roman" panose="02020603050405020304" pitchFamily="18" charset="0"/>
              </a:rPr>
              <a:t>七</a:t>
            </a:r>
            <a:r>
              <a:rPr lang="zh-CN" altLang="zh-CN" sz="2400" dirty="0" smtClean="0">
                <a:latin typeface="Times New Roman" panose="02020603050405020304" pitchFamily="18" charset="0"/>
                <a:ea typeface="方正仿宋简体" panose="03000509000000000000" pitchFamily="65" charset="-122"/>
                <a:cs typeface="Times New Roman" panose="02020603050405020304" pitchFamily="18" charset="0"/>
              </a:rPr>
              <a:t>部分</a:t>
            </a:r>
            <a:r>
              <a:rPr lang="zh-CN" altLang="zh-CN" sz="2400" dirty="0">
                <a:latin typeface="Times New Roman" panose="02020603050405020304" pitchFamily="18" charset="0"/>
                <a:ea typeface="方正仿宋简体" panose="03000509000000000000" pitchFamily="65" charset="-122"/>
                <a:cs typeface="Times New Roman" panose="02020603050405020304" pitchFamily="18" charset="0"/>
              </a:rPr>
              <a:t>内容</a:t>
            </a:r>
            <a:r>
              <a:rPr lang="zh-CN" altLang="zh-CN" sz="2400" dirty="0" smtClean="0">
                <a:latin typeface="Times New Roman" panose="02020603050405020304" pitchFamily="18" charset="0"/>
                <a:ea typeface="方正仿宋简体" panose="03000509000000000000" pitchFamily="65" charset="-122"/>
                <a:cs typeface="Times New Roman" panose="02020603050405020304" pitchFamily="18" charset="0"/>
              </a:rPr>
              <a:t>。</a:t>
            </a:r>
            <a:endPar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endParaRPr>
          </a:p>
        </p:txBody>
      </p:sp>
      <p:sp>
        <p:nvSpPr>
          <p:cNvPr id="57" name="矩形 56"/>
          <p:cNvSpPr/>
          <p:nvPr/>
        </p:nvSpPr>
        <p:spPr>
          <a:xfrm>
            <a:off x="3228323" y="1527916"/>
            <a:ext cx="7630471" cy="830997"/>
          </a:xfrm>
          <a:prstGeom prst="rect">
            <a:avLst/>
          </a:prstGeom>
        </p:spPr>
        <p:txBody>
          <a:bodyPr wrap="square">
            <a:spAutoFit/>
          </a:bodyPr>
          <a:lstStyle/>
          <a:p>
            <a:pPr indent="457200"/>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本报告所列数据的统计期限自</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2020 </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年</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1 </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月</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1 </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日起至</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2020</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年</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12 </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月</a:t>
            </a:r>
            <a:r>
              <a:rPr lang="en-US"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31 </a:t>
            </a:r>
            <a:r>
              <a:rPr lang="zh-CN" altLang="zh-CN" sz="2400" b="1"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日止。</a:t>
            </a:r>
          </a:p>
        </p:txBody>
      </p:sp>
      <p:grpSp>
        <p:nvGrpSpPr>
          <p:cNvPr id="2" name="组合 1"/>
          <p:cNvGrpSpPr/>
          <p:nvPr/>
        </p:nvGrpSpPr>
        <p:grpSpPr>
          <a:xfrm>
            <a:off x="1290917" y="2823882"/>
            <a:ext cx="2904564" cy="2729753"/>
            <a:chOff x="1290917" y="2823882"/>
            <a:chExt cx="2904564" cy="2729753"/>
          </a:xfrm>
        </p:grpSpPr>
        <p:grpSp>
          <p:nvGrpSpPr>
            <p:cNvPr id="7" name="Group 3"/>
            <p:cNvGrpSpPr>
              <a:grpSpLocks/>
            </p:cNvGrpSpPr>
            <p:nvPr/>
          </p:nvGrpSpPr>
          <p:grpSpPr bwMode="auto">
            <a:xfrm>
              <a:off x="1290917" y="2823882"/>
              <a:ext cx="2904564" cy="2729753"/>
              <a:chOff x="1488" y="960"/>
              <a:chExt cx="2928" cy="2880"/>
            </a:xfrm>
          </p:grpSpPr>
          <p:grpSp>
            <p:nvGrpSpPr>
              <p:cNvPr id="8" name="Group 4"/>
              <p:cNvGrpSpPr>
                <a:grpSpLocks/>
              </p:cNvGrpSpPr>
              <p:nvPr/>
            </p:nvGrpSpPr>
            <p:grpSpPr bwMode="auto">
              <a:xfrm>
                <a:off x="2356" y="960"/>
                <a:ext cx="1192" cy="959"/>
                <a:chOff x="2356" y="960"/>
                <a:chExt cx="1192" cy="959"/>
              </a:xfrm>
            </p:grpSpPr>
            <p:grpSp>
              <p:nvGrpSpPr>
                <p:cNvPr id="45" name="Group 5"/>
                <p:cNvGrpSpPr>
                  <a:grpSpLocks/>
                </p:cNvGrpSpPr>
                <p:nvPr/>
              </p:nvGrpSpPr>
              <p:grpSpPr bwMode="auto">
                <a:xfrm>
                  <a:off x="2356" y="960"/>
                  <a:ext cx="1192" cy="959"/>
                  <a:chOff x="2057" y="862"/>
                  <a:chExt cx="1549" cy="1351"/>
                </a:xfrm>
              </p:grpSpPr>
              <p:sp>
                <p:nvSpPr>
                  <p:cNvPr id="47" name="AutoShape 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48" name="AutoShape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49" name="AutoShape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sp>
              <p:nvSpPr>
                <p:cNvPr id="46" name="Text Box 9"/>
                <p:cNvSpPr txBox="1">
                  <a:spLocks noChangeArrowheads="1"/>
                </p:cNvSpPr>
                <p:nvPr/>
              </p:nvSpPr>
              <p:spPr bwMode="gray">
                <a:xfrm>
                  <a:off x="2590" y="1182"/>
                  <a:ext cx="893"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主动公开情况</a:t>
                  </a:r>
                  <a:endParaRPr lang="en-US" altLang="zh-CN" sz="1400" b="1" dirty="0">
                    <a:solidFill>
                      <a:srgbClr val="FF0000"/>
                    </a:solidFill>
                    <a:latin typeface="Calibri" panose="020F0502020204030204" pitchFamily="34" charset="0"/>
                  </a:endParaRPr>
                </a:p>
              </p:txBody>
            </p:sp>
          </p:grpSp>
          <p:grpSp>
            <p:nvGrpSpPr>
              <p:cNvPr id="40" name="Group 11"/>
              <p:cNvGrpSpPr>
                <a:grpSpLocks/>
              </p:cNvGrpSpPr>
              <p:nvPr/>
            </p:nvGrpSpPr>
            <p:grpSpPr bwMode="auto">
              <a:xfrm>
                <a:off x="1488" y="1438"/>
                <a:ext cx="1193" cy="959"/>
                <a:chOff x="1110" y="2656"/>
                <a:chExt cx="1549" cy="1351"/>
              </a:xfrm>
            </p:grpSpPr>
            <p:sp>
              <p:nvSpPr>
                <p:cNvPr id="42" name="AutoShape 1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43" name="AutoShape 1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44" name="AutoShape 14"/>
                <p:cNvSpPr>
                  <a:spLocks noChangeArrowheads="1"/>
                </p:cNvSpPr>
                <p:nvPr/>
              </p:nvSpPr>
              <p:spPr bwMode="gray">
                <a:xfrm>
                  <a:off x="1200" y="2736"/>
                  <a:ext cx="1350" cy="1168"/>
                </a:xfrm>
                <a:prstGeom prst="hexagon">
                  <a:avLst>
                    <a:gd name="adj" fmla="val 28896"/>
                    <a:gd name="vf" fmla="val 115470"/>
                  </a:avLst>
                </a:prstGeom>
                <a:gradFill rotWithShape="1">
                  <a:gsLst>
                    <a:gs pos="0">
                      <a:srgbClr val="45A2D6"/>
                    </a:gs>
                    <a:gs pos="100000">
                      <a:srgbClr val="49ACE3"/>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grpSp>
            <p:nvGrpSpPr>
              <p:cNvPr id="30" name="Group 23"/>
              <p:cNvGrpSpPr>
                <a:grpSpLocks/>
              </p:cNvGrpSpPr>
              <p:nvPr/>
            </p:nvGrpSpPr>
            <p:grpSpPr bwMode="auto">
              <a:xfrm>
                <a:off x="3223" y="1438"/>
                <a:ext cx="1193" cy="959"/>
                <a:chOff x="2057" y="862"/>
                <a:chExt cx="1549" cy="1351"/>
              </a:xfrm>
            </p:grpSpPr>
            <p:sp>
              <p:nvSpPr>
                <p:cNvPr id="32" name="AutoShape 24"/>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33" name="AutoShape 2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34" name="AutoShape 26"/>
                <p:cNvSpPr>
                  <a:spLocks noChangeArrowheads="1"/>
                </p:cNvSpPr>
                <p:nvPr/>
              </p:nvSpPr>
              <p:spPr bwMode="gray">
                <a:xfrm>
                  <a:off x="2147" y="942"/>
                  <a:ext cx="1350" cy="1168"/>
                </a:xfrm>
                <a:prstGeom prst="hexagon">
                  <a:avLst>
                    <a:gd name="adj" fmla="val 28896"/>
                    <a:gd name="vf" fmla="val 115470"/>
                  </a:avLst>
                </a:prstGeom>
                <a:gradFill rotWithShape="1">
                  <a:gsLst>
                    <a:gs pos="0">
                      <a:srgbClr val="3E565A"/>
                    </a:gs>
                    <a:gs pos="100000">
                      <a:srgbClr val="85B9C3"/>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grpSp>
            <p:nvGrpSpPr>
              <p:cNvPr id="25" name="Group 29"/>
              <p:cNvGrpSpPr>
                <a:grpSpLocks/>
              </p:cNvGrpSpPr>
              <p:nvPr/>
            </p:nvGrpSpPr>
            <p:grpSpPr bwMode="auto">
              <a:xfrm>
                <a:off x="3223" y="2400"/>
                <a:ext cx="1193" cy="959"/>
                <a:chOff x="3174" y="2656"/>
                <a:chExt cx="1549" cy="1351"/>
              </a:xfrm>
            </p:grpSpPr>
            <p:sp>
              <p:nvSpPr>
                <p:cNvPr id="27"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28"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29"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216D4B"/>
                    </a:gs>
                    <a:gs pos="100000">
                      <a:srgbClr val="41D592"/>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grpSp>
            <p:nvGrpSpPr>
              <p:cNvPr id="20" name="Group 35"/>
              <p:cNvGrpSpPr>
                <a:grpSpLocks/>
              </p:cNvGrpSpPr>
              <p:nvPr/>
            </p:nvGrpSpPr>
            <p:grpSpPr bwMode="auto">
              <a:xfrm>
                <a:off x="1488" y="2400"/>
                <a:ext cx="1193" cy="959"/>
                <a:chOff x="3174" y="2656"/>
                <a:chExt cx="1549" cy="1351"/>
              </a:xfrm>
            </p:grpSpPr>
            <p:sp>
              <p:nvSpPr>
                <p:cNvPr id="22" name="AutoShape 36"/>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23" name="AutoShape 3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24" name="AutoShape 38"/>
                <p:cNvSpPr>
                  <a:spLocks noChangeArrowheads="1"/>
                </p:cNvSpPr>
                <p:nvPr/>
              </p:nvSpPr>
              <p:spPr bwMode="gray">
                <a:xfrm>
                  <a:off x="3264" y="2736"/>
                  <a:ext cx="1350" cy="1168"/>
                </a:xfrm>
                <a:prstGeom prst="hexagon">
                  <a:avLst>
                    <a:gd name="adj" fmla="val 28896"/>
                    <a:gd name="vf" fmla="val 115470"/>
                  </a:avLst>
                </a:prstGeom>
                <a:gradFill rotWithShape="1">
                  <a:gsLst>
                    <a:gs pos="0">
                      <a:srgbClr val="0082AD"/>
                    </a:gs>
                    <a:gs pos="100000">
                      <a:srgbClr val="0099CC"/>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grpSp>
            <p:nvGrpSpPr>
              <p:cNvPr id="15" name="Group 41"/>
              <p:cNvGrpSpPr>
                <a:grpSpLocks/>
              </p:cNvGrpSpPr>
              <p:nvPr/>
            </p:nvGrpSpPr>
            <p:grpSpPr bwMode="auto">
              <a:xfrm>
                <a:off x="2356" y="2881"/>
                <a:ext cx="1192" cy="959"/>
                <a:chOff x="3174" y="2656"/>
                <a:chExt cx="1549" cy="1351"/>
              </a:xfrm>
            </p:grpSpPr>
            <p:sp>
              <p:nvSpPr>
                <p:cNvPr id="17" name="AutoShape 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18" name="AutoShape 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19" name="AutoShape 44"/>
                <p:cNvSpPr>
                  <a:spLocks noChangeArrowheads="1"/>
                </p:cNvSpPr>
                <p:nvPr/>
              </p:nvSpPr>
              <p:spPr bwMode="gray">
                <a:xfrm>
                  <a:off x="3264" y="2736"/>
                  <a:ext cx="1350" cy="1168"/>
                </a:xfrm>
                <a:prstGeom prst="hexagon">
                  <a:avLst>
                    <a:gd name="adj" fmla="val 28896"/>
                    <a:gd name="vf" fmla="val 115470"/>
                  </a:avLst>
                </a:prstGeom>
                <a:gradFill rotWithShape="1">
                  <a:gsLst>
                    <a:gs pos="0">
                      <a:srgbClr val="185E5E"/>
                    </a:gs>
                    <a:gs pos="100000">
                      <a:srgbClr val="33CCCC"/>
                    </a:gs>
                  </a:gsLst>
                  <a:lin ang="27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grpSp>
        </p:grpSp>
        <p:sp>
          <p:nvSpPr>
            <p:cNvPr id="50" name="Text Box 9"/>
            <p:cNvSpPr txBox="1">
              <a:spLocks noChangeArrowheads="1"/>
            </p:cNvSpPr>
            <p:nvPr/>
          </p:nvSpPr>
          <p:spPr bwMode="gray">
            <a:xfrm>
              <a:off x="3172480" y="3479974"/>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a:solidFill>
                    <a:srgbClr val="FF0000"/>
                  </a:solidFill>
                  <a:latin typeface="Calibri" panose="020F0502020204030204" pitchFamily="34" charset="0"/>
                </a:rPr>
                <a:t>依申请</a:t>
              </a:r>
              <a:r>
                <a:rPr lang="zh-CN" altLang="en-US" sz="1400" b="1" dirty="0" smtClean="0">
                  <a:solidFill>
                    <a:srgbClr val="FF0000"/>
                  </a:solidFill>
                  <a:latin typeface="Calibri" panose="020F0502020204030204" pitchFamily="34" charset="0"/>
                </a:rPr>
                <a:t>公开情况</a:t>
              </a:r>
              <a:endParaRPr lang="en-US" altLang="zh-CN" sz="1400" b="1" dirty="0">
                <a:solidFill>
                  <a:srgbClr val="FF0000"/>
                </a:solidFill>
                <a:latin typeface="Calibri" panose="020F0502020204030204" pitchFamily="34" charset="0"/>
              </a:endParaRPr>
            </a:p>
          </p:txBody>
        </p:sp>
        <p:sp>
          <p:nvSpPr>
            <p:cNvPr id="51" name="Text Box 9"/>
            <p:cNvSpPr txBox="1">
              <a:spLocks noChangeArrowheads="1"/>
            </p:cNvSpPr>
            <p:nvPr/>
          </p:nvSpPr>
          <p:spPr bwMode="gray">
            <a:xfrm>
              <a:off x="3140623" y="4357994"/>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信息管理情况</a:t>
              </a:r>
              <a:endParaRPr lang="en-US" altLang="zh-CN" sz="1400" b="1" dirty="0">
                <a:solidFill>
                  <a:srgbClr val="FF0000"/>
                </a:solidFill>
                <a:latin typeface="Calibri" panose="020F0502020204030204" pitchFamily="34" charset="0"/>
              </a:endParaRPr>
            </a:p>
          </p:txBody>
        </p:sp>
        <p:sp>
          <p:nvSpPr>
            <p:cNvPr id="52" name="Text Box 9"/>
            <p:cNvSpPr txBox="1">
              <a:spLocks noChangeArrowheads="1"/>
            </p:cNvSpPr>
            <p:nvPr/>
          </p:nvSpPr>
          <p:spPr bwMode="gray">
            <a:xfrm>
              <a:off x="2306281" y="4828382"/>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平台建设情况</a:t>
              </a:r>
              <a:endParaRPr lang="en-US" altLang="zh-CN" sz="1400" b="1" dirty="0">
                <a:solidFill>
                  <a:srgbClr val="FF0000"/>
                </a:solidFill>
                <a:latin typeface="Calibri" panose="020F0502020204030204" pitchFamily="34" charset="0"/>
              </a:endParaRPr>
            </a:p>
          </p:txBody>
        </p:sp>
        <p:sp>
          <p:nvSpPr>
            <p:cNvPr id="53" name="Text Box 9"/>
            <p:cNvSpPr txBox="1">
              <a:spLocks noChangeArrowheads="1"/>
            </p:cNvSpPr>
            <p:nvPr/>
          </p:nvSpPr>
          <p:spPr bwMode="gray">
            <a:xfrm>
              <a:off x="1432744" y="4398530"/>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组织保障情况</a:t>
              </a:r>
              <a:endParaRPr lang="en-US" altLang="zh-CN" sz="1400" b="1" dirty="0">
                <a:solidFill>
                  <a:srgbClr val="FF0000"/>
                </a:solidFill>
                <a:latin typeface="Calibri" panose="020F0502020204030204" pitchFamily="34" charset="0"/>
              </a:endParaRPr>
            </a:p>
          </p:txBody>
        </p:sp>
        <p:sp>
          <p:nvSpPr>
            <p:cNvPr id="54" name="Text Box 9"/>
            <p:cNvSpPr txBox="1">
              <a:spLocks noChangeArrowheads="1"/>
            </p:cNvSpPr>
            <p:nvPr/>
          </p:nvSpPr>
          <p:spPr bwMode="gray">
            <a:xfrm>
              <a:off x="1432744" y="3497469"/>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存在问题改进情况</a:t>
              </a:r>
              <a:endParaRPr lang="en-US" altLang="zh-CN" sz="1400" b="1" dirty="0">
                <a:solidFill>
                  <a:srgbClr val="FF0000"/>
                </a:solidFill>
                <a:latin typeface="Calibri" panose="020F0502020204030204" pitchFamily="34" charset="0"/>
              </a:endParaRPr>
            </a:p>
          </p:txBody>
        </p:sp>
        <p:sp>
          <p:nvSpPr>
            <p:cNvPr id="56" name="AutoShape 19"/>
            <p:cNvSpPr>
              <a:spLocks noChangeArrowheads="1"/>
            </p:cNvSpPr>
            <p:nvPr/>
          </p:nvSpPr>
          <p:spPr bwMode="gray">
            <a:xfrm>
              <a:off x="2235330" y="3732266"/>
              <a:ext cx="992993" cy="90394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endParaRPr>
            </a:p>
          </p:txBody>
        </p:sp>
        <p:sp>
          <p:nvSpPr>
            <p:cNvPr id="58" name="Text Box 9"/>
            <p:cNvSpPr txBox="1">
              <a:spLocks noChangeArrowheads="1"/>
            </p:cNvSpPr>
            <p:nvPr/>
          </p:nvSpPr>
          <p:spPr bwMode="gray">
            <a:xfrm>
              <a:off x="2293565" y="3915025"/>
              <a:ext cx="94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latin typeface="Calibri" panose="020F0502020204030204" pitchFamily="34" charset="0"/>
                </a:rPr>
                <a:t>其他需要报告情况</a:t>
              </a:r>
              <a:endParaRPr lang="en-US" altLang="zh-CN" sz="1400" b="1"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353073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44"/>
          <p:cNvGrpSpPr/>
          <p:nvPr/>
        </p:nvGrpSpPr>
        <p:grpSpPr>
          <a:xfrm>
            <a:off x="3029435" y="3234870"/>
            <a:ext cx="1552870" cy="1552870"/>
            <a:chOff x="4491587" y="2586427"/>
            <a:chExt cx="1735787" cy="1735787"/>
          </a:xfrm>
          <a:scene3d>
            <a:camera prst="perspectiveContrastingRightFacing"/>
            <a:lightRig rig="threePt" dir="t"/>
          </a:scene3d>
        </p:grpSpPr>
        <p:grpSp>
          <p:nvGrpSpPr>
            <p:cNvPr id="10" name="组合 25"/>
            <p:cNvGrpSpPr/>
            <p:nvPr/>
          </p:nvGrpSpPr>
          <p:grpSpPr>
            <a:xfrm flipH="1">
              <a:off x="4491587" y="2586427"/>
              <a:ext cx="1735787" cy="1735787"/>
              <a:chOff x="1187624" y="4077072"/>
              <a:chExt cx="1728192" cy="1728192"/>
            </a:xfrm>
            <a:effectLst>
              <a:outerShdw blurRad="50800" dist="38100" dir="2700000" algn="tl" rotWithShape="0">
                <a:prstClr val="black">
                  <a:alpha val="40000"/>
                </a:prstClr>
              </a:outerShdw>
            </a:effectLst>
          </p:grpSpPr>
          <p:sp>
            <p:nvSpPr>
              <p:cNvPr id="12" name="泪滴形 11"/>
              <p:cNvSpPr/>
              <p:nvPr/>
            </p:nvSpPr>
            <p:spPr>
              <a:xfrm>
                <a:off x="1187624" y="4077072"/>
                <a:ext cx="1728192" cy="1728192"/>
              </a:xfrm>
              <a:prstGeom prst="teardrop">
                <a:avLst/>
              </a:prstGeom>
              <a:solidFill>
                <a:srgbClr val="92D050"/>
              </a:solidFill>
              <a:ln>
                <a:noFill/>
              </a:ln>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7"/>
              <p:cNvSpPr/>
              <p:nvPr/>
            </p:nvSpPr>
            <p:spPr>
              <a:xfrm>
                <a:off x="1369741" y="4577646"/>
                <a:ext cx="1045501" cy="1045501"/>
              </a:xfrm>
              <a:prstGeom prst="ellipse">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1" name="矩形​​ 46"/>
            <p:cNvSpPr>
              <a:spLocks noChangeArrowheads="1"/>
            </p:cNvSpPr>
            <p:nvPr/>
          </p:nvSpPr>
          <p:spPr bwMode="auto">
            <a:xfrm>
              <a:off x="5159498" y="3340023"/>
              <a:ext cx="665126" cy="653657"/>
            </a:xfrm>
            <a:prstGeom prst="rect">
              <a:avLst/>
            </a:prstGeom>
            <a:noFill/>
            <a:ln>
              <a:noFill/>
            </a:ln>
            <a:sp3d extrusionH="323850"/>
            <a:extLst/>
          </p:spPr>
          <p:txBody>
            <a:bodyPr wrap="none">
              <a:spAutoFit/>
            </a:bodyPr>
            <a:lstStyle/>
            <a:p>
              <a:pPr algn="ctr">
                <a:defRPr/>
              </a:pPr>
              <a:r>
                <a:rPr lang="zh-CN" altLang="en-US" sz="1600" dirty="0" smtClean="0">
                  <a:latin typeface="微软雅黑" pitchFamily="34" charset="-122"/>
                  <a:ea typeface="微软雅黑" pitchFamily="34" charset="-122"/>
                  <a:cs typeface="Arial Unicode MS" pitchFamily="34" charset="-122"/>
                </a:rPr>
                <a:t>会议</a:t>
              </a:r>
              <a:endParaRPr lang="en-US" altLang="zh-CN" sz="1600" dirty="0" smtClean="0">
                <a:latin typeface="微软雅黑" pitchFamily="34" charset="-122"/>
                <a:ea typeface="微软雅黑" pitchFamily="34" charset="-122"/>
                <a:cs typeface="Arial Unicode MS" pitchFamily="34" charset="-122"/>
              </a:endParaRPr>
            </a:p>
            <a:p>
              <a:pPr algn="ctr">
                <a:defRPr/>
              </a:pPr>
              <a:r>
                <a:rPr lang="zh-CN" altLang="en-US" sz="1600" dirty="0" smtClean="0">
                  <a:latin typeface="微软雅黑" pitchFamily="34" charset="-122"/>
                  <a:ea typeface="微软雅黑" pitchFamily="34" charset="-122"/>
                  <a:cs typeface="Arial Unicode MS" pitchFamily="34" charset="-122"/>
                </a:rPr>
                <a:t>公开</a:t>
              </a:r>
              <a:endParaRPr lang="en-US" altLang="zh-CN" sz="1600" dirty="0">
                <a:latin typeface="微软雅黑" pitchFamily="34" charset="-122"/>
                <a:ea typeface="微软雅黑" pitchFamily="34" charset="-122"/>
                <a:cs typeface="Arial Unicode MS" pitchFamily="34" charset="-122"/>
              </a:endParaRPr>
            </a:p>
          </p:txBody>
        </p:sp>
      </p:grpSp>
      <p:grpSp>
        <p:nvGrpSpPr>
          <p:cNvPr id="14" name="组合 43"/>
          <p:cNvGrpSpPr/>
          <p:nvPr/>
        </p:nvGrpSpPr>
        <p:grpSpPr>
          <a:xfrm>
            <a:off x="2923642" y="1909768"/>
            <a:ext cx="1328380" cy="1328380"/>
            <a:chOff x="4483080" y="926049"/>
            <a:chExt cx="1574757" cy="1574757"/>
          </a:xfrm>
          <a:scene3d>
            <a:camera prst="perspectiveContrastingRightFacing"/>
            <a:lightRig rig="threePt" dir="t"/>
          </a:scene3d>
        </p:grpSpPr>
        <p:grpSp>
          <p:nvGrpSpPr>
            <p:cNvPr id="15" name="组合 27"/>
            <p:cNvGrpSpPr/>
            <p:nvPr/>
          </p:nvGrpSpPr>
          <p:grpSpPr>
            <a:xfrm rot="16200000" flipH="1">
              <a:off x="4483080" y="926049"/>
              <a:ext cx="1574757" cy="1574757"/>
              <a:chOff x="1187624" y="4077072"/>
              <a:chExt cx="1728192" cy="1728192"/>
            </a:xfrm>
            <a:effectLst>
              <a:outerShdw blurRad="50800" dist="38100" dir="2700000" algn="tl" rotWithShape="0">
                <a:prstClr val="black">
                  <a:alpha val="40000"/>
                </a:prstClr>
              </a:outerShdw>
            </a:effectLst>
          </p:grpSpPr>
          <p:sp>
            <p:nvSpPr>
              <p:cNvPr id="17" name="泪滴形 16"/>
              <p:cNvSpPr/>
              <p:nvPr/>
            </p:nvSpPr>
            <p:spPr>
              <a:xfrm>
                <a:off x="1187624" y="4077072"/>
                <a:ext cx="1728192" cy="1728192"/>
              </a:xfrm>
              <a:prstGeom prst="teardrop">
                <a:avLst/>
              </a:prstGeom>
              <a:solidFill>
                <a:srgbClr val="FFC000"/>
              </a:solidFill>
              <a:ln>
                <a:noFill/>
              </a:ln>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3"/>
              <p:cNvSpPr/>
              <p:nvPr/>
            </p:nvSpPr>
            <p:spPr>
              <a:xfrm>
                <a:off x="1369740" y="4567120"/>
                <a:ext cx="1056027" cy="1056027"/>
              </a:xfrm>
              <a:prstGeom prst="ellipse">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6" name="矩形​​ 44"/>
            <p:cNvSpPr>
              <a:spLocks noChangeArrowheads="1"/>
            </p:cNvSpPr>
            <p:nvPr/>
          </p:nvSpPr>
          <p:spPr bwMode="auto">
            <a:xfrm>
              <a:off x="4930431" y="1288973"/>
              <a:ext cx="948637" cy="693234"/>
            </a:xfrm>
            <a:prstGeom prst="rect">
              <a:avLst/>
            </a:prstGeom>
            <a:noFill/>
            <a:ln>
              <a:noFill/>
            </a:ln>
            <a:sp3d extrusionH="323850"/>
            <a:extLst/>
          </p:spPr>
          <p:txBody>
            <a:bodyPr wrap="none">
              <a:spAutoFit/>
            </a:bodyPr>
            <a:lstStyle/>
            <a:p>
              <a:pPr algn="ctr">
                <a:defRPr/>
              </a:pPr>
              <a:r>
                <a:rPr lang="zh-CN" altLang="en-US" sz="1600" dirty="0" smtClean="0">
                  <a:latin typeface="微软雅黑" pitchFamily="34" charset="-122"/>
                  <a:ea typeface="微软雅黑" pitchFamily="34" charset="-122"/>
                  <a:cs typeface="Arial Unicode MS" pitchFamily="34" charset="-122"/>
                </a:rPr>
                <a:t>规范性</a:t>
              </a:r>
              <a:endParaRPr lang="en-US" altLang="zh-CN" sz="1600" dirty="0" smtClean="0">
                <a:latin typeface="微软雅黑" pitchFamily="34" charset="-122"/>
                <a:ea typeface="微软雅黑" pitchFamily="34" charset="-122"/>
                <a:cs typeface="Arial Unicode MS" pitchFamily="34" charset="-122"/>
              </a:endParaRPr>
            </a:p>
            <a:p>
              <a:pPr algn="ctr">
                <a:defRPr/>
              </a:pPr>
              <a:r>
                <a:rPr lang="zh-CN" altLang="en-US" sz="1600" dirty="0" smtClean="0">
                  <a:latin typeface="微软雅黑" pitchFamily="34" charset="-122"/>
                  <a:ea typeface="微软雅黑" pitchFamily="34" charset="-122"/>
                  <a:cs typeface="Arial Unicode MS" pitchFamily="34" charset="-122"/>
                </a:rPr>
                <a:t>文件</a:t>
              </a:r>
              <a:endParaRPr lang="zh-CN" altLang="en-US" sz="1600" dirty="0">
                <a:latin typeface="微软雅黑" pitchFamily="34" charset="-122"/>
                <a:ea typeface="微软雅黑" pitchFamily="34" charset="-122"/>
                <a:cs typeface="Arial Unicode MS" pitchFamily="34" charset="-122"/>
              </a:endParaRPr>
            </a:p>
          </p:txBody>
        </p:sp>
      </p:grpSp>
      <p:grpSp>
        <p:nvGrpSpPr>
          <p:cNvPr id="19" name="组合 45"/>
          <p:cNvGrpSpPr/>
          <p:nvPr/>
        </p:nvGrpSpPr>
        <p:grpSpPr>
          <a:xfrm rot="21540000">
            <a:off x="1450990" y="3563867"/>
            <a:ext cx="2016291" cy="2016291"/>
            <a:chOff x="2877135" y="2586428"/>
            <a:chExt cx="1520552" cy="1520552"/>
          </a:xfrm>
          <a:scene3d>
            <a:camera prst="perspectiveContrastingRightFacing"/>
            <a:lightRig rig="threePt" dir="t"/>
          </a:scene3d>
        </p:grpSpPr>
        <p:grpSp>
          <p:nvGrpSpPr>
            <p:cNvPr id="20" name="组合 24"/>
            <p:cNvGrpSpPr/>
            <p:nvPr/>
          </p:nvGrpSpPr>
          <p:grpSpPr>
            <a:xfrm>
              <a:off x="2877135" y="2586428"/>
              <a:ext cx="1520552" cy="1520552"/>
              <a:chOff x="1187624" y="4077072"/>
              <a:chExt cx="1728192" cy="1728192"/>
            </a:xfrm>
            <a:effectLst>
              <a:outerShdw blurRad="50800" dist="38100" dir="2700000" algn="tl" rotWithShape="0">
                <a:prstClr val="black">
                  <a:alpha val="40000"/>
                </a:prstClr>
              </a:outerShdw>
            </a:effectLst>
          </p:grpSpPr>
          <p:sp>
            <p:nvSpPr>
              <p:cNvPr id="22" name="泪滴形 21"/>
              <p:cNvSpPr/>
              <p:nvPr/>
            </p:nvSpPr>
            <p:spPr>
              <a:xfrm>
                <a:off x="1187624" y="4077072"/>
                <a:ext cx="1728192" cy="1728192"/>
              </a:xfrm>
              <a:prstGeom prst="teardrop">
                <a:avLst/>
              </a:prstGeom>
              <a:solidFill>
                <a:srgbClr val="00B0F0"/>
              </a:solidFill>
              <a:ln>
                <a:noFill/>
              </a:ln>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3"/>
              <p:cNvSpPr/>
              <p:nvPr/>
            </p:nvSpPr>
            <p:spPr>
              <a:xfrm>
                <a:off x="1369740" y="4495805"/>
                <a:ext cx="1127342" cy="1127342"/>
              </a:xfrm>
              <a:prstGeom prst="ellipse">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1" name="矩形​​ 45"/>
            <p:cNvSpPr>
              <a:spLocks noChangeArrowheads="1"/>
            </p:cNvSpPr>
            <p:nvPr/>
          </p:nvSpPr>
          <p:spPr bwMode="auto">
            <a:xfrm>
              <a:off x="3332531" y="3233822"/>
              <a:ext cx="448736" cy="440998"/>
            </a:xfrm>
            <a:prstGeom prst="rect">
              <a:avLst/>
            </a:prstGeom>
            <a:noFill/>
            <a:ln>
              <a:noFill/>
            </a:ln>
            <a:sp3d extrusionH="323850"/>
            <a:extLst/>
          </p:spPr>
          <p:txBody>
            <a:bodyPr wrap="none">
              <a:spAutoFit/>
            </a:bodyPr>
            <a:lstStyle/>
            <a:p>
              <a:pPr algn="ctr">
                <a:defRPr/>
              </a:pPr>
              <a:r>
                <a:rPr lang="zh-CN" altLang="en-US" sz="1600" dirty="0" smtClean="0">
                  <a:latin typeface="微软雅黑" pitchFamily="34" charset="-122"/>
                  <a:ea typeface="微软雅黑" pitchFamily="34" charset="-122"/>
                  <a:cs typeface="Arial Unicode MS" pitchFamily="34" charset="-122"/>
                </a:rPr>
                <a:t>建议</a:t>
              </a:r>
              <a:endParaRPr lang="en-US" altLang="zh-CN" sz="1600" dirty="0" smtClean="0">
                <a:latin typeface="微软雅黑" pitchFamily="34" charset="-122"/>
                <a:ea typeface="微软雅黑" pitchFamily="34" charset="-122"/>
                <a:cs typeface="Arial Unicode MS" pitchFamily="34" charset="-122"/>
              </a:endParaRPr>
            </a:p>
            <a:p>
              <a:pPr algn="ctr">
                <a:defRPr/>
              </a:pPr>
              <a:r>
                <a:rPr lang="zh-CN" altLang="en-US" sz="1600" dirty="0" smtClean="0">
                  <a:latin typeface="微软雅黑" pitchFamily="34" charset="-122"/>
                  <a:ea typeface="微软雅黑" pitchFamily="34" charset="-122"/>
                  <a:cs typeface="Arial Unicode MS" pitchFamily="34" charset="-122"/>
                </a:rPr>
                <a:t>提案</a:t>
              </a:r>
              <a:endParaRPr lang="zh-CN" altLang="en-US" sz="1600" dirty="0">
                <a:latin typeface="微软雅黑" pitchFamily="34" charset="-122"/>
                <a:ea typeface="微软雅黑" pitchFamily="34" charset="-122"/>
                <a:cs typeface="Arial Unicode MS" pitchFamily="34" charset="-122"/>
              </a:endParaRPr>
            </a:p>
          </p:txBody>
        </p:sp>
      </p:grpSp>
      <p:sp>
        <p:nvSpPr>
          <p:cNvPr id="24" name="TextBox 8"/>
          <p:cNvSpPr txBox="1">
            <a:spLocks noChangeArrowheads="1"/>
          </p:cNvSpPr>
          <p:nvPr/>
        </p:nvSpPr>
        <p:spPr bwMode="auto">
          <a:xfrm>
            <a:off x="4724623" y="1881902"/>
            <a:ext cx="187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smtClean="0">
                <a:latin typeface="微软雅黑" panose="020B0503020204020204" pitchFamily="34" charset="-122"/>
                <a:ea typeface="微软雅黑" panose="020B0503020204020204" pitchFamily="34" charset="-122"/>
              </a:rPr>
              <a:t>规范性文件</a:t>
            </a:r>
            <a:r>
              <a:rPr lang="en-US" altLang="zh-CN" sz="1600" b="1" dirty="0" smtClean="0">
                <a:latin typeface="微软雅黑" panose="020B0503020204020204" pitchFamily="34" charset="-122"/>
                <a:ea typeface="微软雅黑" panose="020B0503020204020204" pitchFamily="34" charset="-122"/>
              </a:rPr>
              <a:t>6</a:t>
            </a:r>
            <a:r>
              <a:rPr lang="zh-CN" altLang="en-US" sz="1600" b="1" dirty="0" smtClean="0">
                <a:latin typeface="微软雅黑" panose="020B0503020204020204" pitchFamily="34" charset="-122"/>
                <a:ea typeface="微软雅黑" panose="020B0503020204020204" pitchFamily="34" charset="-122"/>
              </a:rPr>
              <a:t>件，</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图文解读率</a:t>
            </a:r>
            <a:r>
              <a:rPr lang="en-US" altLang="zh-CN" sz="1600" b="1" dirty="0" smtClean="0">
                <a:latin typeface="微软雅黑" panose="020B0503020204020204" pitchFamily="34" charset="-122"/>
                <a:ea typeface="微软雅黑" panose="020B0503020204020204" pitchFamily="34" charset="-122"/>
              </a:rPr>
              <a:t>100%</a:t>
            </a:r>
            <a:endParaRPr lang="zh-CN" altLang="en-US" sz="1600" b="1" dirty="0">
              <a:latin typeface="微软雅黑" panose="020B0503020204020204" pitchFamily="34" charset="-122"/>
              <a:ea typeface="微软雅黑" panose="020B0503020204020204" pitchFamily="34" charset="-122"/>
            </a:endParaRPr>
          </a:p>
        </p:txBody>
      </p:sp>
      <p:grpSp>
        <p:nvGrpSpPr>
          <p:cNvPr id="26" name="组合 42"/>
          <p:cNvGrpSpPr/>
          <p:nvPr/>
        </p:nvGrpSpPr>
        <p:grpSpPr>
          <a:xfrm>
            <a:off x="1457887" y="1663011"/>
            <a:ext cx="1863766" cy="1863767"/>
            <a:chOff x="3013973" y="1171498"/>
            <a:chExt cx="1358900" cy="1358900"/>
          </a:xfrm>
          <a:scene3d>
            <a:camera prst="perspectiveContrastingRightFacing" fov="3900000">
              <a:rot lat="324354" lon="18945005" rev="210641"/>
            </a:camera>
            <a:lightRig rig="threePt" dir="t"/>
          </a:scene3d>
        </p:grpSpPr>
        <p:sp>
          <p:nvSpPr>
            <p:cNvPr id="27" name="泪滴形 26"/>
            <p:cNvSpPr/>
            <p:nvPr/>
          </p:nvSpPr>
          <p:spPr>
            <a:xfrm rot="10800000" flipH="1">
              <a:off x="3013973" y="1171498"/>
              <a:ext cx="1358900" cy="1358900"/>
            </a:xfrm>
            <a:prstGeom prst="teardrop">
              <a:avLst/>
            </a:prstGeom>
            <a:solidFill>
              <a:srgbClr val="92D050"/>
            </a:solidFill>
            <a:ln>
              <a:noFill/>
            </a:ln>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10"/>
            <p:cNvSpPr/>
            <p:nvPr/>
          </p:nvSpPr>
          <p:spPr>
            <a:xfrm rot="10800000" flipH="1">
              <a:off x="3156848" y="1314373"/>
              <a:ext cx="812800" cy="812800"/>
            </a:xfrm>
            <a:prstGeom prst="ellipse">
              <a:avLst/>
            </a:prstGeom>
            <a:solidFill>
              <a:schemeClr val="bg1"/>
            </a:solidFill>
            <a:ln w="3175">
              <a:solidFill>
                <a:schemeClr val="bg1">
                  <a:lumMod val="75000"/>
                </a:schemeClr>
              </a:solidFill>
            </a:ln>
            <a:effectLst>
              <a:outerShdw blurRad="50800" dist="38100" dir="13500000" algn="br" rotWithShape="0">
                <a:prstClr val="black">
                  <a:alpha val="40000"/>
                </a:prstClr>
              </a:outerShdw>
            </a:effectLst>
            <a:sp3d extrusionH="323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43"/>
            <p:cNvSpPr>
              <a:spLocks noChangeArrowheads="1"/>
            </p:cNvSpPr>
            <p:nvPr/>
          </p:nvSpPr>
          <p:spPr bwMode="auto">
            <a:xfrm>
              <a:off x="3227775" y="1495348"/>
              <a:ext cx="658253" cy="381487"/>
            </a:xfrm>
            <a:prstGeom prst="rect">
              <a:avLst/>
            </a:prstGeom>
            <a:noFill/>
            <a:ln>
              <a:noFill/>
            </a:ln>
            <a:sp3d extrusionH="323850"/>
            <a:extLst/>
          </p:spPr>
          <p:txBody>
            <a:bodyPr wrap="none">
              <a:spAutoFit/>
            </a:bodyPr>
            <a:lstStyle/>
            <a:p>
              <a:pPr algn="ctr">
                <a:defRPr/>
              </a:pPr>
              <a:r>
                <a:rPr lang="zh-CN" altLang="en-US" sz="1400" dirty="0" smtClean="0">
                  <a:latin typeface="微软雅黑" pitchFamily="34" charset="-122"/>
                  <a:ea typeface="微软雅黑" pitchFamily="34" charset="-122"/>
                  <a:cs typeface="Arial Unicode MS" pitchFamily="34" charset="-122"/>
                </a:rPr>
                <a:t>主动公开</a:t>
              </a:r>
              <a:endParaRPr lang="en-US" altLang="zh-CN" sz="1400" dirty="0" smtClean="0">
                <a:latin typeface="微软雅黑" pitchFamily="34" charset="-122"/>
                <a:ea typeface="微软雅黑" pitchFamily="34" charset="-122"/>
                <a:cs typeface="Arial Unicode MS" pitchFamily="34" charset="-122"/>
              </a:endParaRPr>
            </a:p>
            <a:p>
              <a:pPr algn="ctr">
                <a:defRPr/>
              </a:pPr>
              <a:r>
                <a:rPr lang="zh-CN" altLang="en-US" sz="1400" dirty="0" smtClean="0">
                  <a:latin typeface="微软雅黑" pitchFamily="34" charset="-122"/>
                  <a:ea typeface="微软雅黑" pitchFamily="34" charset="-122"/>
                  <a:cs typeface="Arial Unicode MS" pitchFamily="34" charset="-122"/>
                </a:rPr>
                <a:t>政务信息</a:t>
              </a:r>
              <a:endParaRPr lang="en-US" altLang="zh-CN" sz="1400" dirty="0" smtClean="0">
                <a:latin typeface="微软雅黑" pitchFamily="34" charset="-122"/>
                <a:ea typeface="微软雅黑" pitchFamily="34" charset="-122"/>
                <a:cs typeface="Arial Unicode MS" pitchFamily="34" charset="-122"/>
              </a:endParaRPr>
            </a:p>
          </p:txBody>
        </p:sp>
      </p:grpSp>
      <p:sp>
        <p:nvSpPr>
          <p:cNvPr id="30" name="任意多边形 29"/>
          <p:cNvSpPr/>
          <p:nvPr/>
        </p:nvSpPr>
        <p:spPr>
          <a:xfrm>
            <a:off x="4012530" y="2049751"/>
            <a:ext cx="642297" cy="250771"/>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1" name="任意多边形 30"/>
          <p:cNvSpPr/>
          <p:nvPr/>
        </p:nvSpPr>
        <p:spPr>
          <a:xfrm flipV="1">
            <a:off x="4009355" y="4683358"/>
            <a:ext cx="572950" cy="137151"/>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3" name="TextBox 48"/>
          <p:cNvSpPr txBox="1">
            <a:spLocks noChangeArrowheads="1"/>
          </p:cNvSpPr>
          <p:nvPr/>
        </p:nvSpPr>
        <p:spPr bwMode="auto">
          <a:xfrm>
            <a:off x="4688099" y="4651232"/>
            <a:ext cx="1669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smtClean="0">
                <a:latin typeface="微软雅黑" panose="020B0503020204020204" pitchFamily="34" charset="-122"/>
                <a:ea typeface="微软雅黑" panose="020B0503020204020204" pitchFamily="34" charset="-122"/>
              </a:rPr>
              <a:t>会议公开</a:t>
            </a:r>
            <a:r>
              <a:rPr lang="en-US" altLang="zh-CN" sz="1600" b="1" dirty="0" smtClean="0">
                <a:latin typeface="微软雅黑" panose="020B0503020204020204" pitchFamily="34" charset="-122"/>
                <a:ea typeface="微软雅黑" panose="020B0503020204020204" pitchFamily="34" charset="-122"/>
              </a:rPr>
              <a:t>20</a:t>
            </a:r>
            <a:r>
              <a:rPr lang="zh-CN" altLang="en-US" sz="1600" b="1" dirty="0" smtClean="0">
                <a:latin typeface="微软雅黑" panose="020B0503020204020204" pitchFamily="34" charset="-122"/>
                <a:ea typeface="微软雅黑" panose="020B0503020204020204" pitchFamily="34" charset="-122"/>
              </a:rPr>
              <a:t>次，</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公开率</a:t>
            </a:r>
            <a:r>
              <a:rPr lang="en-US" altLang="zh-CN" sz="1600" b="1" dirty="0" smtClean="0">
                <a:latin typeface="微软雅黑" panose="020B0503020204020204" pitchFamily="34" charset="-122"/>
                <a:ea typeface="微软雅黑" panose="020B0503020204020204" pitchFamily="34" charset="-122"/>
              </a:rPr>
              <a:t>100%</a:t>
            </a:r>
            <a:endParaRPr lang="zh-CN" altLang="en-US" sz="1600" b="1" dirty="0">
              <a:latin typeface="微软雅黑" panose="020B0503020204020204" pitchFamily="34" charset="-122"/>
              <a:ea typeface="微软雅黑" panose="020B0503020204020204" pitchFamily="34" charset="-122"/>
            </a:endParaRPr>
          </a:p>
        </p:txBody>
      </p:sp>
      <p:sp>
        <p:nvSpPr>
          <p:cNvPr id="34" name="TextBox 49"/>
          <p:cNvSpPr txBox="1">
            <a:spLocks noChangeArrowheads="1"/>
          </p:cNvSpPr>
          <p:nvPr/>
        </p:nvSpPr>
        <p:spPr bwMode="auto">
          <a:xfrm>
            <a:off x="4654827" y="2611858"/>
            <a:ext cx="2411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rPr>
              <a:t>主动</a:t>
            </a:r>
            <a:r>
              <a:rPr lang="zh-CN" altLang="en-US" sz="1600" b="1" dirty="0" smtClean="0">
                <a:latin typeface="微软雅黑" panose="020B0503020204020204" pitchFamily="34" charset="-122"/>
                <a:ea typeface="微软雅黑" panose="020B0503020204020204" pitchFamily="34" charset="-122"/>
              </a:rPr>
              <a:t>公开政务信息</a:t>
            </a:r>
            <a:r>
              <a:rPr lang="en-US" altLang="zh-CN" sz="1600" b="1" dirty="0">
                <a:latin typeface="微软雅黑" panose="020B0503020204020204" pitchFamily="34" charset="-122"/>
                <a:ea typeface="微软雅黑" panose="020B0503020204020204" pitchFamily="34" charset="-122"/>
              </a:rPr>
              <a:t>171</a:t>
            </a:r>
            <a:r>
              <a:rPr lang="zh-CN" altLang="en-US" sz="1600" b="1" dirty="0">
                <a:latin typeface="微软雅黑" panose="020B0503020204020204" pitchFamily="34" charset="-122"/>
                <a:ea typeface="微软雅黑" panose="020B0503020204020204" pitchFamily="34" charset="-122"/>
              </a:rPr>
              <a:t>条</a:t>
            </a:r>
          </a:p>
        </p:txBody>
      </p:sp>
      <p:sp>
        <p:nvSpPr>
          <p:cNvPr id="35" name="TextBox 53"/>
          <p:cNvSpPr txBox="1">
            <a:spLocks noChangeArrowheads="1"/>
          </p:cNvSpPr>
          <p:nvPr/>
        </p:nvSpPr>
        <p:spPr bwMode="auto">
          <a:xfrm>
            <a:off x="4688099" y="3529851"/>
            <a:ext cx="1912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smtClean="0">
                <a:latin typeface="微软雅黑" panose="020B0503020204020204" pitchFamily="34" charset="-122"/>
                <a:ea typeface="微软雅黑" panose="020B0503020204020204" pitchFamily="34" charset="-122"/>
              </a:rPr>
              <a:t>人大建议、政协提案总共办理</a:t>
            </a:r>
            <a:r>
              <a:rPr lang="en-US" altLang="zh-CN" sz="1600" b="1" dirty="0" smtClean="0">
                <a:latin typeface="微软雅黑" panose="020B0503020204020204" pitchFamily="34" charset="-122"/>
                <a:ea typeface="微软雅黑" panose="020B0503020204020204" pitchFamily="34" charset="-122"/>
              </a:rPr>
              <a:t>14</a:t>
            </a:r>
            <a:r>
              <a:rPr lang="zh-CN" altLang="en-US" sz="1600" b="1" dirty="0" smtClean="0">
                <a:latin typeface="微软雅黑" panose="020B0503020204020204" pitchFamily="34" charset="-122"/>
                <a:ea typeface="微软雅黑" panose="020B0503020204020204" pitchFamily="34" charset="-122"/>
              </a:rPr>
              <a:t>件，</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满意率</a:t>
            </a:r>
            <a:r>
              <a:rPr lang="en-US" altLang="zh-CN" sz="1600" b="1" dirty="0" smtClean="0">
                <a:latin typeface="微软雅黑" panose="020B0503020204020204" pitchFamily="34" charset="-122"/>
                <a:ea typeface="微软雅黑" panose="020B0503020204020204" pitchFamily="34" charset="-122"/>
              </a:rPr>
              <a:t>100%</a:t>
            </a:r>
            <a:endParaRPr lang="zh-CN" altLang="en-US" sz="1600" b="1" dirty="0">
              <a:latin typeface="微软雅黑" panose="020B0503020204020204" pitchFamily="34" charset="-122"/>
              <a:ea typeface="微软雅黑" panose="020B0503020204020204" pitchFamily="34" charset="-122"/>
            </a:endParaRPr>
          </a:p>
        </p:txBody>
      </p:sp>
      <p:sp>
        <p:nvSpPr>
          <p:cNvPr id="40" name="任意多边形 39"/>
          <p:cNvSpPr/>
          <p:nvPr/>
        </p:nvSpPr>
        <p:spPr>
          <a:xfrm>
            <a:off x="2802855" y="2734706"/>
            <a:ext cx="1779450" cy="477041"/>
          </a:xfrm>
          <a:custGeom>
            <a:avLst/>
            <a:gdLst>
              <a:gd name="connsiteX0" fmla="*/ 0 w 1651819"/>
              <a:gd name="connsiteY0" fmla="*/ 501445 h 501445"/>
              <a:gd name="connsiteX1" fmla="*/ 373626 w 1651819"/>
              <a:gd name="connsiteY1" fmla="*/ 0 h 501445"/>
              <a:gd name="connsiteX2" fmla="*/ 1651819 w 1651819"/>
              <a:gd name="connsiteY2" fmla="*/ 0 h 501445"/>
              <a:gd name="connsiteX0" fmla="*/ 0 w 3262106"/>
              <a:gd name="connsiteY0" fmla="*/ 526845 h 526845"/>
              <a:gd name="connsiteX1" fmla="*/ 373626 w 3262106"/>
              <a:gd name="connsiteY1" fmla="*/ 25400 h 526845"/>
              <a:gd name="connsiteX2" fmla="*/ 3262106 w 3262106"/>
              <a:gd name="connsiteY2" fmla="*/ 0 h 526845"/>
            </a:gdLst>
            <a:ahLst/>
            <a:cxnLst>
              <a:cxn ang="0">
                <a:pos x="connsiteX0" y="connsiteY0"/>
              </a:cxn>
              <a:cxn ang="0">
                <a:pos x="connsiteX1" y="connsiteY1"/>
              </a:cxn>
              <a:cxn ang="0">
                <a:pos x="connsiteX2" y="connsiteY2"/>
              </a:cxn>
            </a:cxnLst>
            <a:rect l="l" t="t" r="r" b="b"/>
            <a:pathLst>
              <a:path w="3262106" h="526845">
                <a:moveTo>
                  <a:pt x="0" y="526845"/>
                </a:moveTo>
                <a:lnTo>
                  <a:pt x="373626" y="25400"/>
                </a:lnTo>
                <a:lnTo>
                  <a:pt x="3262106" y="0"/>
                </a:lnTo>
              </a:path>
            </a:pathLst>
          </a:cu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 name="任意多边形 40"/>
          <p:cNvSpPr/>
          <p:nvPr/>
        </p:nvSpPr>
        <p:spPr>
          <a:xfrm flipV="1">
            <a:off x="2834605" y="3776897"/>
            <a:ext cx="1747700" cy="154776"/>
          </a:xfrm>
          <a:custGeom>
            <a:avLst/>
            <a:gdLst>
              <a:gd name="connsiteX0" fmla="*/ 0 w 1651819"/>
              <a:gd name="connsiteY0" fmla="*/ 501445 h 501445"/>
              <a:gd name="connsiteX1" fmla="*/ 373626 w 1651819"/>
              <a:gd name="connsiteY1" fmla="*/ 0 h 501445"/>
              <a:gd name="connsiteX2" fmla="*/ 1651819 w 1651819"/>
              <a:gd name="connsiteY2" fmla="*/ 0 h 501445"/>
              <a:gd name="connsiteX0" fmla="*/ 0 w 3262106"/>
              <a:gd name="connsiteY0" fmla="*/ 526845 h 526845"/>
              <a:gd name="connsiteX1" fmla="*/ 373626 w 3262106"/>
              <a:gd name="connsiteY1" fmla="*/ 25400 h 526845"/>
              <a:gd name="connsiteX2" fmla="*/ 3262106 w 3262106"/>
              <a:gd name="connsiteY2" fmla="*/ 0 h 526845"/>
            </a:gdLst>
            <a:ahLst/>
            <a:cxnLst>
              <a:cxn ang="0">
                <a:pos x="connsiteX0" y="connsiteY0"/>
              </a:cxn>
              <a:cxn ang="0">
                <a:pos x="connsiteX1" y="connsiteY1"/>
              </a:cxn>
              <a:cxn ang="0">
                <a:pos x="connsiteX2" y="connsiteY2"/>
              </a:cxn>
            </a:cxnLst>
            <a:rect l="l" t="t" r="r" b="b"/>
            <a:pathLst>
              <a:path w="3262106" h="526845">
                <a:moveTo>
                  <a:pt x="0" y="526845"/>
                </a:moveTo>
                <a:lnTo>
                  <a:pt x="373626" y="25400"/>
                </a:lnTo>
                <a:lnTo>
                  <a:pt x="3262106" y="0"/>
                </a:lnTo>
              </a:path>
            </a:pathLst>
          </a:cu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aphicFrame>
        <p:nvGraphicFramePr>
          <p:cNvPr id="6" name="图表 5"/>
          <p:cNvGraphicFramePr/>
          <p:nvPr>
            <p:extLst>
              <p:ext uri="{D42A27DB-BD31-4B8C-83A1-F6EECF244321}">
                <p14:modId xmlns:p14="http://schemas.microsoft.com/office/powerpoint/2010/main" val="3494420612"/>
              </p:ext>
            </p:extLst>
          </p:nvPr>
        </p:nvGraphicFramePr>
        <p:xfrm>
          <a:off x="6655696" y="2486534"/>
          <a:ext cx="4059518" cy="2996302"/>
        </p:xfrm>
        <a:graphic>
          <a:graphicData uri="http://schemas.openxmlformats.org/drawingml/2006/chart">
            <c:chart xmlns:c="http://schemas.openxmlformats.org/drawingml/2006/chart" xmlns:r="http://schemas.openxmlformats.org/officeDocument/2006/relationships" r:id="rId2"/>
          </a:graphicData>
        </a:graphic>
      </p:graphicFrame>
      <p:sp>
        <p:nvSpPr>
          <p:cNvPr id="7" name="燕尾形箭头 6"/>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主动公开情况</a:t>
            </a:r>
            <a:endParaRPr lang="zh-CN" altLang="en-US" sz="2000" b="1" dirty="0">
              <a:solidFill>
                <a:schemeClr val="bg1"/>
              </a:solidFill>
            </a:endParaRPr>
          </a:p>
        </p:txBody>
      </p:sp>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Tree>
    <p:extLst>
      <p:ext uri="{BB962C8B-B14F-4D97-AF65-F5344CB8AC3E}">
        <p14:creationId xmlns:p14="http://schemas.microsoft.com/office/powerpoint/2010/main" val="423935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10" name="燕尾形箭头 9"/>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依申请</a:t>
            </a:r>
            <a:r>
              <a:rPr lang="zh-CN" altLang="en-US" sz="2000" b="1" dirty="0" smtClean="0">
                <a:solidFill>
                  <a:schemeClr val="bg1"/>
                </a:solidFill>
              </a:rPr>
              <a:t>公开情况</a:t>
            </a:r>
            <a:endParaRPr lang="zh-CN" altLang="en-US" sz="2000" b="1" dirty="0">
              <a:solidFill>
                <a:schemeClr val="bg1"/>
              </a:solidFill>
            </a:endParaRPr>
          </a:p>
        </p:txBody>
      </p:sp>
      <p:grpSp>
        <p:nvGrpSpPr>
          <p:cNvPr id="4" name="组合 3"/>
          <p:cNvGrpSpPr/>
          <p:nvPr/>
        </p:nvGrpSpPr>
        <p:grpSpPr>
          <a:xfrm>
            <a:off x="1780041" y="2565400"/>
            <a:ext cx="3993822" cy="3157538"/>
            <a:chOff x="1780041" y="2565400"/>
            <a:chExt cx="3993822" cy="3157538"/>
          </a:xfrm>
        </p:grpSpPr>
        <p:cxnSp>
          <p:nvCxnSpPr>
            <p:cNvPr id="27" name="直接连接符 26"/>
            <p:cNvCxnSpPr>
              <a:endCxn id="32" idx="3"/>
            </p:cNvCxnSpPr>
            <p:nvPr/>
          </p:nvCxnSpPr>
          <p:spPr>
            <a:xfrm flipV="1">
              <a:off x="2267403" y="3281363"/>
              <a:ext cx="460375" cy="6794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67403" y="4113213"/>
              <a:ext cx="7556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138816" y="4292600"/>
              <a:ext cx="717550" cy="5746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a:grpSpLocks/>
            </p:cNvGrpSpPr>
            <p:nvPr/>
          </p:nvGrpSpPr>
          <p:grpSpPr bwMode="auto">
            <a:xfrm>
              <a:off x="2603953" y="2565400"/>
              <a:ext cx="838200" cy="838200"/>
              <a:chOff x="1762125" y="2667000"/>
              <a:chExt cx="838200" cy="838200"/>
            </a:xfrm>
          </p:grpSpPr>
          <p:sp>
            <p:nvSpPr>
              <p:cNvPr id="32" name="椭圆 31"/>
              <p:cNvSpPr/>
              <p:nvPr/>
            </p:nvSpPr>
            <p:spPr>
              <a:xfrm>
                <a:off x="1762125" y="2667000"/>
                <a:ext cx="838200" cy="838200"/>
              </a:xfrm>
              <a:prstGeom prst="ellipse">
                <a:avLst/>
              </a:prstGeom>
              <a:solidFill>
                <a:srgbClr val="92D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zh-CN" altLang="en-US" b="1">
                  <a:solidFill>
                    <a:schemeClr val="bg1"/>
                  </a:solidFill>
                  <a:latin typeface="微软雅黑" pitchFamily="34" charset="-122"/>
                </a:endParaRPr>
              </a:p>
            </p:txBody>
          </p:sp>
          <p:sp>
            <p:nvSpPr>
              <p:cNvPr id="33" name="矩形 32"/>
              <p:cNvSpPr/>
              <p:nvPr/>
            </p:nvSpPr>
            <p:spPr>
              <a:xfrm>
                <a:off x="1858963" y="2762250"/>
                <a:ext cx="649537" cy="646331"/>
              </a:xfrm>
              <a:prstGeom prst="rect">
                <a:avLst/>
              </a:prstGeom>
            </p:spPr>
            <p:txBody>
              <a:bodyPr wrap="none">
                <a:spAutoFit/>
              </a:bodyPr>
              <a:lstStyle/>
              <a:p>
                <a:pPr>
                  <a:defRPr/>
                </a:pPr>
                <a:r>
                  <a:rPr lang="zh-CN" altLang="en-US" b="1" dirty="0" smtClean="0">
                    <a:solidFill>
                      <a:schemeClr val="bg1"/>
                    </a:solidFill>
                    <a:latin typeface="+mn-ea"/>
                    <a:ea typeface="+mn-ea"/>
                  </a:rPr>
                  <a:t>明确</a:t>
                </a:r>
                <a:endParaRPr lang="en-US" altLang="zh-CN" b="1" dirty="0" smtClean="0">
                  <a:solidFill>
                    <a:schemeClr val="bg1"/>
                  </a:solidFill>
                  <a:latin typeface="+mn-ea"/>
                  <a:ea typeface="+mn-ea"/>
                </a:endParaRPr>
              </a:p>
              <a:p>
                <a:pPr>
                  <a:defRPr/>
                </a:pPr>
                <a:r>
                  <a:rPr lang="zh-CN" altLang="en-US" b="1" dirty="0" smtClean="0">
                    <a:solidFill>
                      <a:schemeClr val="bg1"/>
                    </a:solidFill>
                    <a:latin typeface="+mn-ea"/>
                    <a:ea typeface="+mn-ea"/>
                  </a:rPr>
                  <a:t>条例</a:t>
                </a:r>
                <a:endParaRPr lang="en-US" altLang="zh-CN" b="1" dirty="0">
                  <a:solidFill>
                    <a:schemeClr val="bg1"/>
                  </a:solidFill>
                  <a:latin typeface="+mn-ea"/>
                  <a:ea typeface="+mn-ea"/>
                </a:endParaRPr>
              </a:p>
            </p:txBody>
          </p:sp>
        </p:grpSp>
        <p:pic>
          <p:nvPicPr>
            <p:cNvPr id="34" name="Picture 2"/>
            <p:cNvPicPr>
              <a:picLocks noChangeAspect="1" noChangeArrowheads="1"/>
            </p:cNvPicPr>
            <p:nvPr/>
          </p:nvPicPr>
          <p:blipFill>
            <a:blip r:embed="rId3">
              <a:extLst/>
            </a:blip>
            <a:srcRect b="4347"/>
            <a:stretch>
              <a:fillRect/>
            </a:stretch>
          </p:blipFill>
          <p:spPr bwMode="auto">
            <a:xfrm>
              <a:off x="1780041" y="3308350"/>
              <a:ext cx="665162" cy="2063750"/>
            </a:xfrm>
            <a:prstGeom prst="rect">
              <a:avLst/>
            </a:prstGeom>
            <a:noFill/>
            <a:ln>
              <a:noFill/>
            </a:ln>
            <a:effectLst>
              <a:reflection blurRad="6350" stA="52000" endA="300" endPos="35000" dir="5400000" sy="-100000" algn="bl" rotWithShape="0"/>
            </a:effectLst>
            <a:extLst/>
          </p:spPr>
        </p:pic>
        <p:grpSp>
          <p:nvGrpSpPr>
            <p:cNvPr id="35" name="组合 34"/>
            <p:cNvGrpSpPr>
              <a:grpSpLocks/>
            </p:cNvGrpSpPr>
            <p:nvPr/>
          </p:nvGrpSpPr>
          <p:grpSpPr bwMode="auto">
            <a:xfrm>
              <a:off x="3137353" y="3455988"/>
              <a:ext cx="1009650" cy="1009650"/>
              <a:chOff x="2295922" y="3557588"/>
              <a:chExt cx="1009650" cy="1009650"/>
            </a:xfrm>
          </p:grpSpPr>
          <p:sp>
            <p:nvSpPr>
              <p:cNvPr id="36" name="椭圆 35"/>
              <p:cNvSpPr/>
              <p:nvPr/>
            </p:nvSpPr>
            <p:spPr>
              <a:xfrm>
                <a:off x="2295922" y="3557588"/>
                <a:ext cx="1009650" cy="1009650"/>
              </a:xfrm>
              <a:prstGeom prst="ellipse">
                <a:avLst/>
              </a:prstGeom>
              <a:solidFill>
                <a:srgbClr val="43BBE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zh-CN" altLang="en-US" b="1">
                  <a:solidFill>
                    <a:schemeClr val="bg1"/>
                  </a:solidFill>
                  <a:latin typeface="微软雅黑" pitchFamily="34" charset="-122"/>
                </a:endParaRPr>
              </a:p>
            </p:txBody>
          </p:sp>
          <p:sp>
            <p:nvSpPr>
              <p:cNvPr id="37" name="矩形 36"/>
              <p:cNvSpPr/>
              <p:nvPr/>
            </p:nvSpPr>
            <p:spPr>
              <a:xfrm>
                <a:off x="2439228" y="3747869"/>
                <a:ext cx="700833" cy="707886"/>
              </a:xfrm>
              <a:prstGeom prst="rect">
                <a:avLst/>
              </a:prstGeom>
            </p:spPr>
            <p:txBody>
              <a:bodyPr wrap="none">
                <a:spAutoFit/>
              </a:bodyPr>
              <a:lstStyle/>
              <a:p>
                <a:pPr algn="ctr">
                  <a:defRPr/>
                </a:pPr>
                <a:r>
                  <a:rPr lang="zh-CN" altLang="en-US" sz="2000" b="1" dirty="0" smtClean="0">
                    <a:solidFill>
                      <a:srgbClr val="00B050"/>
                    </a:solidFill>
                    <a:latin typeface="方正仿宋简体" panose="03000509000000000000" pitchFamily="65" charset="-122"/>
                    <a:ea typeface="方正仿宋简体" panose="03000509000000000000" pitchFamily="65" charset="-122"/>
                  </a:rPr>
                  <a:t>规范</a:t>
                </a:r>
                <a:endParaRPr lang="en-US" altLang="zh-CN" sz="2000" b="1" dirty="0" smtClean="0">
                  <a:solidFill>
                    <a:srgbClr val="00B050"/>
                  </a:solidFill>
                  <a:latin typeface="方正仿宋简体" panose="03000509000000000000" pitchFamily="65" charset="-122"/>
                  <a:ea typeface="方正仿宋简体" panose="03000509000000000000" pitchFamily="65" charset="-122"/>
                </a:endParaRPr>
              </a:p>
              <a:p>
                <a:pPr algn="ctr">
                  <a:defRPr/>
                </a:pPr>
                <a:r>
                  <a:rPr lang="zh-CN" altLang="en-US" sz="2000" b="1" dirty="0" smtClean="0">
                    <a:solidFill>
                      <a:srgbClr val="00B050"/>
                    </a:solidFill>
                    <a:latin typeface="方正仿宋简体" panose="03000509000000000000" pitchFamily="65" charset="-122"/>
                    <a:ea typeface="方正仿宋简体" panose="03000509000000000000" pitchFamily="65" charset="-122"/>
                  </a:rPr>
                  <a:t>流程</a:t>
                </a:r>
                <a:endParaRPr lang="en-US" altLang="zh-CN" sz="2000" b="1" dirty="0">
                  <a:solidFill>
                    <a:srgbClr val="00B050"/>
                  </a:solidFill>
                  <a:latin typeface="方正仿宋简体" panose="03000509000000000000" pitchFamily="65" charset="-122"/>
                  <a:ea typeface="方正仿宋简体" panose="03000509000000000000" pitchFamily="65" charset="-122"/>
                </a:endParaRPr>
              </a:p>
            </p:txBody>
          </p:sp>
        </p:grpSp>
        <p:grpSp>
          <p:nvGrpSpPr>
            <p:cNvPr id="38" name="组合 37"/>
            <p:cNvGrpSpPr>
              <a:grpSpLocks/>
            </p:cNvGrpSpPr>
            <p:nvPr/>
          </p:nvGrpSpPr>
          <p:grpSpPr bwMode="auto">
            <a:xfrm>
              <a:off x="2692853" y="4624388"/>
              <a:ext cx="1098550" cy="1098550"/>
              <a:chOff x="1851025" y="4725988"/>
              <a:chExt cx="1098550" cy="1098550"/>
            </a:xfrm>
          </p:grpSpPr>
          <p:sp>
            <p:nvSpPr>
              <p:cNvPr id="39" name="椭圆 38"/>
              <p:cNvSpPr/>
              <p:nvPr/>
            </p:nvSpPr>
            <p:spPr>
              <a:xfrm>
                <a:off x="1851025" y="4725988"/>
                <a:ext cx="1098550" cy="1098550"/>
              </a:xfrm>
              <a:prstGeom prst="ellipse">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zh-CN" altLang="en-US" b="1">
                  <a:solidFill>
                    <a:schemeClr val="bg1"/>
                  </a:solidFill>
                  <a:latin typeface="微软雅黑" pitchFamily="34" charset="-122"/>
                </a:endParaRPr>
              </a:p>
            </p:txBody>
          </p:sp>
          <p:sp>
            <p:nvSpPr>
              <p:cNvPr id="40" name="矩形 39"/>
              <p:cNvSpPr/>
              <p:nvPr/>
            </p:nvSpPr>
            <p:spPr>
              <a:xfrm>
                <a:off x="2051486" y="4947265"/>
                <a:ext cx="697627" cy="707886"/>
              </a:xfrm>
              <a:prstGeom prst="rect">
                <a:avLst/>
              </a:prstGeom>
            </p:spPr>
            <p:txBody>
              <a:bodyPr wrap="none">
                <a:spAutoFit/>
              </a:bodyPr>
              <a:lstStyle/>
              <a:p>
                <a:pPr algn="ctr">
                  <a:defRPr/>
                </a:pPr>
                <a:r>
                  <a:rPr lang="zh-CN" altLang="en-US" sz="2000" b="1" dirty="0" smtClean="0">
                    <a:solidFill>
                      <a:srgbClr val="00B0F0"/>
                    </a:solidFill>
                    <a:latin typeface="华文宋体" panose="02010600040101010101" pitchFamily="2" charset="-122"/>
                    <a:ea typeface="华文宋体" panose="02010600040101010101" pitchFamily="2" charset="-122"/>
                  </a:rPr>
                  <a:t>狠抓</a:t>
                </a:r>
                <a:endParaRPr lang="en-US" altLang="zh-CN" sz="2000" b="1" dirty="0" smtClean="0">
                  <a:solidFill>
                    <a:srgbClr val="00B0F0"/>
                  </a:solidFill>
                  <a:latin typeface="华文宋体" panose="02010600040101010101" pitchFamily="2" charset="-122"/>
                  <a:ea typeface="华文宋体" panose="02010600040101010101" pitchFamily="2" charset="-122"/>
                </a:endParaRPr>
              </a:p>
              <a:p>
                <a:pPr algn="ctr">
                  <a:defRPr/>
                </a:pPr>
                <a:r>
                  <a:rPr lang="zh-CN" altLang="en-US" sz="2000" b="1" dirty="0" smtClean="0">
                    <a:solidFill>
                      <a:srgbClr val="00B0F0"/>
                    </a:solidFill>
                    <a:latin typeface="华文宋体" panose="02010600040101010101" pitchFamily="2" charset="-122"/>
                    <a:ea typeface="华文宋体" panose="02010600040101010101" pitchFamily="2" charset="-122"/>
                  </a:rPr>
                  <a:t>落实</a:t>
                </a:r>
                <a:endParaRPr lang="zh-CN" altLang="en-US" sz="2000" b="1" dirty="0">
                  <a:solidFill>
                    <a:srgbClr val="00B0F0"/>
                  </a:solidFill>
                  <a:latin typeface="华文宋体" panose="02010600040101010101" pitchFamily="2" charset="-122"/>
                  <a:ea typeface="华文宋体" panose="02010600040101010101" pitchFamily="2" charset="-122"/>
                </a:endParaRPr>
              </a:p>
            </p:txBody>
          </p:sp>
        </p:grpSp>
        <p:grpSp>
          <p:nvGrpSpPr>
            <p:cNvPr id="45" name="组合 34"/>
            <p:cNvGrpSpPr>
              <a:grpSpLocks/>
            </p:cNvGrpSpPr>
            <p:nvPr/>
          </p:nvGrpSpPr>
          <p:grpSpPr bwMode="auto">
            <a:xfrm rot="16200000">
              <a:off x="5089629" y="3853883"/>
              <a:ext cx="534465" cy="834003"/>
              <a:chOff x="1996625" y="3066312"/>
              <a:chExt cx="533900" cy="396958"/>
            </a:xfrm>
            <a:effectLst>
              <a:outerShdw blurRad="50800" dist="38100" dir="2700000" algn="tl" rotWithShape="0">
                <a:prstClr val="black">
                  <a:alpha val="40000"/>
                </a:prstClr>
              </a:outerShdw>
            </a:effectLst>
          </p:grpSpPr>
          <p:sp>
            <p:nvSpPr>
              <p:cNvPr id="46" name="燕尾形 4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7" name="燕尾形 4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sp>
        <p:nvSpPr>
          <p:cNvPr id="2" name="矩形 1"/>
          <p:cNvSpPr/>
          <p:nvPr/>
        </p:nvSpPr>
        <p:spPr>
          <a:xfrm>
            <a:off x="1298896" y="1605905"/>
            <a:ext cx="9814040" cy="810478"/>
          </a:xfrm>
          <a:prstGeom prst="rect">
            <a:avLst/>
          </a:prstGeom>
        </p:spPr>
        <p:txBody>
          <a:bodyPr wrap="square">
            <a:spAutoFit/>
          </a:bodyPr>
          <a:lstStyle/>
          <a:p>
            <a:pPr indent="406400">
              <a:lnSpc>
                <a:spcPts val="2800"/>
              </a:lnSpc>
            </a:pPr>
            <a:r>
              <a:rPr lang="zh-CN" altLang="zh-CN" sz="2400" b="1" kern="0" dirty="0" smtClean="0">
                <a:solidFill>
                  <a:srgbClr val="00B0F0"/>
                </a:solidFill>
                <a:latin typeface="Times New Roman" panose="02020603050405020304" pitchFamily="18" charset="0"/>
                <a:ea typeface="方正仿宋简体" panose="03000509000000000000" pitchFamily="65" charset="-122"/>
              </a:rPr>
              <a:t>规范建立</a:t>
            </a:r>
            <a:r>
              <a:rPr lang="zh-CN" altLang="zh-CN" sz="2400" b="1" kern="0" dirty="0">
                <a:solidFill>
                  <a:srgbClr val="00B0F0"/>
                </a:solidFill>
                <a:latin typeface="Times New Roman" panose="02020603050405020304" pitchFamily="18" charset="0"/>
                <a:ea typeface="方正仿宋简体" panose="03000509000000000000" pitchFamily="65" charset="-122"/>
              </a:rPr>
              <a:t>登记、审核、办理、审签、答复、归档等一整套工作</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流程，</a:t>
            </a:r>
            <a:r>
              <a:rPr lang="zh-CN" altLang="zh-CN" sz="2400" b="1" kern="0" dirty="0">
                <a:solidFill>
                  <a:srgbClr val="00B0F0"/>
                </a:solidFill>
                <a:latin typeface="Times New Roman" panose="02020603050405020304" pitchFamily="18" charset="0"/>
                <a:ea typeface="方正仿宋简体" panose="03000509000000000000" pitchFamily="65" charset="-122"/>
              </a:rPr>
              <a:t>依法依规做好政府信息依申请公开</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工作。</a:t>
            </a:r>
            <a:endParaRPr lang="zh-CN" altLang="zh-CN" sz="2400" b="1" dirty="0">
              <a:solidFill>
                <a:srgbClr val="00B0F0"/>
              </a:solidFill>
              <a:effectLst/>
            </a:endParaRPr>
          </a:p>
        </p:txBody>
      </p:sp>
      <p:grpSp>
        <p:nvGrpSpPr>
          <p:cNvPr id="3" name="组合 2"/>
          <p:cNvGrpSpPr/>
          <p:nvPr/>
        </p:nvGrpSpPr>
        <p:grpSpPr>
          <a:xfrm>
            <a:off x="6422741" y="2565400"/>
            <a:ext cx="4634269" cy="3289322"/>
            <a:chOff x="6422741" y="2565400"/>
            <a:chExt cx="4634269" cy="3289322"/>
          </a:xfrm>
        </p:grpSpPr>
        <p:graphicFrame>
          <p:nvGraphicFramePr>
            <p:cNvPr id="52" name="图表 51"/>
            <p:cNvGraphicFramePr/>
            <p:nvPr>
              <p:extLst>
                <p:ext uri="{D42A27DB-BD31-4B8C-83A1-F6EECF244321}">
                  <p14:modId xmlns:p14="http://schemas.microsoft.com/office/powerpoint/2010/main" val="387967621"/>
                </p:ext>
              </p:extLst>
            </p:nvPr>
          </p:nvGraphicFramePr>
          <p:xfrm>
            <a:off x="6422741" y="2565400"/>
            <a:ext cx="4634269" cy="3289322"/>
          </p:xfrm>
          <a:graphic>
            <a:graphicData uri="http://schemas.openxmlformats.org/drawingml/2006/chart">
              <c:chart xmlns:c="http://schemas.openxmlformats.org/drawingml/2006/chart" xmlns:r="http://schemas.openxmlformats.org/officeDocument/2006/relationships" r:id="rId4"/>
            </a:graphicData>
          </a:graphic>
        </p:graphicFrame>
        <p:sp>
          <p:nvSpPr>
            <p:cNvPr id="53" name="矩形 52"/>
            <p:cNvSpPr/>
            <p:nvPr/>
          </p:nvSpPr>
          <p:spPr>
            <a:xfrm>
              <a:off x="7137116" y="2825774"/>
              <a:ext cx="715113" cy="31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zh-CN" sz="1800" dirty="0" smtClean="0">
                  <a:solidFill>
                    <a:schemeClr val="tx1"/>
                  </a:solidFill>
                </a:rPr>
                <a:t>1</a:t>
              </a:r>
              <a:r>
                <a:rPr lang="zh-CN" altLang="en-US" sz="1800" dirty="0" smtClean="0">
                  <a:solidFill>
                    <a:schemeClr val="tx1"/>
                  </a:solidFill>
                </a:rPr>
                <a:t>件</a:t>
              </a:r>
              <a:endParaRPr lang="zh-CN" sz="1800" dirty="0">
                <a:solidFill>
                  <a:schemeClr val="tx1"/>
                </a:solidFill>
              </a:endParaRPr>
            </a:p>
          </p:txBody>
        </p:sp>
        <p:sp>
          <p:nvSpPr>
            <p:cNvPr id="54" name="矩形 53"/>
            <p:cNvSpPr/>
            <p:nvPr/>
          </p:nvSpPr>
          <p:spPr>
            <a:xfrm>
              <a:off x="8002274" y="4069530"/>
              <a:ext cx="715113" cy="31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zh-CN" sz="1800" dirty="0">
                  <a:solidFill>
                    <a:schemeClr val="tx1"/>
                  </a:solidFill>
                </a:rPr>
                <a:t>0</a:t>
              </a:r>
              <a:r>
                <a:rPr lang="zh-CN" altLang="en-US" sz="1800" dirty="0" smtClean="0">
                  <a:solidFill>
                    <a:schemeClr val="tx1"/>
                  </a:solidFill>
                </a:rPr>
                <a:t>件</a:t>
              </a:r>
              <a:endParaRPr lang="zh-CN" sz="1800" dirty="0">
                <a:solidFill>
                  <a:schemeClr val="tx1"/>
                </a:solidFill>
              </a:endParaRPr>
            </a:p>
          </p:txBody>
        </p:sp>
        <p:sp>
          <p:nvSpPr>
            <p:cNvPr id="55" name="矩形 54"/>
            <p:cNvSpPr/>
            <p:nvPr/>
          </p:nvSpPr>
          <p:spPr>
            <a:xfrm>
              <a:off x="8841700" y="4052020"/>
              <a:ext cx="715113" cy="31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zh-CN" sz="1800" dirty="0">
                  <a:solidFill>
                    <a:schemeClr val="tx1"/>
                  </a:solidFill>
                </a:rPr>
                <a:t>0</a:t>
              </a:r>
              <a:r>
                <a:rPr lang="zh-CN" altLang="en-US" sz="1800" dirty="0" smtClean="0">
                  <a:solidFill>
                    <a:schemeClr val="tx1"/>
                  </a:solidFill>
                </a:rPr>
                <a:t>件</a:t>
              </a:r>
              <a:endParaRPr lang="zh-CN" sz="1800" dirty="0">
                <a:solidFill>
                  <a:schemeClr val="tx1"/>
                </a:solidFill>
              </a:endParaRPr>
            </a:p>
          </p:txBody>
        </p:sp>
      </p:grpSp>
    </p:spTree>
    <p:extLst>
      <p:ext uri="{BB962C8B-B14F-4D97-AF65-F5344CB8AC3E}">
        <p14:creationId xmlns:p14="http://schemas.microsoft.com/office/powerpoint/2010/main" val="398391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12" name="燕尾形箭头 11"/>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信息管理情况</a:t>
            </a:r>
            <a:endParaRPr lang="zh-CN" altLang="en-US" sz="2000" b="1" dirty="0">
              <a:solidFill>
                <a:schemeClr val="bg1"/>
              </a:solidFill>
            </a:endParaRPr>
          </a:p>
        </p:txBody>
      </p:sp>
      <p:sp>
        <p:nvSpPr>
          <p:cNvPr id="2" name="矩形 1"/>
          <p:cNvSpPr/>
          <p:nvPr/>
        </p:nvSpPr>
        <p:spPr>
          <a:xfrm>
            <a:off x="1277256" y="1663010"/>
            <a:ext cx="9448801" cy="830997"/>
          </a:xfrm>
          <a:prstGeom prst="rect">
            <a:avLst/>
          </a:prstGeom>
        </p:spPr>
        <p:txBody>
          <a:bodyPr wrap="square">
            <a:spAutoFit/>
          </a:bodyPr>
          <a:lstStyle/>
          <a:p>
            <a:r>
              <a:rPr lang="en-US" altLang="zh-CN" sz="2400" b="1" dirty="0" smtClean="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      </a:t>
            </a:r>
            <a:r>
              <a:rPr lang="zh-CN" altLang="zh-CN" sz="2400" b="1" dirty="0" smtClean="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不断</a:t>
            </a:r>
            <a:r>
              <a:rPr lang="zh-CN" altLang="zh-CN" sz="2400" b="1" dirty="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健全完善主动公开基本目录</a:t>
            </a:r>
            <a:r>
              <a:rPr lang="zh-CN" altLang="zh-CN" sz="2400" b="1" dirty="0" smtClean="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，持续</a:t>
            </a:r>
            <a:r>
              <a:rPr lang="zh-CN" altLang="zh-CN" sz="2400" b="1" dirty="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更新</a:t>
            </a:r>
            <a:r>
              <a:rPr lang="zh-CN" altLang="zh-CN" sz="2400" b="1" dirty="0" smtClean="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完善组织</a:t>
            </a:r>
            <a:r>
              <a:rPr lang="zh-CN" altLang="zh-CN" sz="2400" b="1" dirty="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机构、组织管理、领导信息、法规文件、权责清单、财政预</a:t>
            </a:r>
            <a:r>
              <a:rPr lang="zh-CN" altLang="zh-CN" sz="2400" b="1" dirty="0" smtClean="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决算等</a:t>
            </a:r>
            <a:r>
              <a:rPr lang="zh-CN" altLang="zh-CN" sz="2400" b="1" dirty="0">
                <a:solidFill>
                  <a:srgbClr val="00B0F0"/>
                </a:solidFill>
                <a:latin typeface="Times New Roman" panose="02020603050405020304" pitchFamily="18" charset="0"/>
                <a:ea typeface="方正仿宋简体" panose="03000509000000000000" pitchFamily="65" charset="-122"/>
                <a:cs typeface="Times New Roman" panose="02020603050405020304" pitchFamily="18" charset="0"/>
              </a:rPr>
              <a:t>内容信息。</a:t>
            </a:r>
            <a:endParaRPr lang="zh-CN" altLang="en-US" sz="2400" b="1" dirty="0">
              <a:solidFill>
                <a:srgbClr val="00B0F0"/>
              </a:solidFill>
            </a:endParaRPr>
          </a:p>
        </p:txBody>
      </p:sp>
      <p:graphicFrame>
        <p:nvGraphicFramePr>
          <p:cNvPr id="127" name="图表 126"/>
          <p:cNvGraphicFramePr/>
          <p:nvPr>
            <p:extLst>
              <p:ext uri="{D42A27DB-BD31-4B8C-83A1-F6EECF244321}">
                <p14:modId xmlns:p14="http://schemas.microsoft.com/office/powerpoint/2010/main" val="790974763"/>
              </p:ext>
            </p:extLst>
          </p:nvPr>
        </p:nvGraphicFramePr>
        <p:xfrm>
          <a:off x="2380341" y="2701906"/>
          <a:ext cx="7242629" cy="30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499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3"/>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平台建设情况</a:t>
            </a:r>
            <a:endParaRPr lang="zh-CN" altLang="en-US" sz="2000" b="1" dirty="0">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6" name="矩形 5"/>
          <p:cNvSpPr/>
          <p:nvPr/>
        </p:nvSpPr>
        <p:spPr>
          <a:xfrm>
            <a:off x="3344302" y="4515266"/>
            <a:ext cx="7329896" cy="819648"/>
          </a:xfrm>
          <a:prstGeom prst="rect">
            <a:avLst/>
          </a:prstGeom>
        </p:spPr>
        <p:txBody>
          <a:bodyPr wrap="square">
            <a:spAutoFit/>
          </a:bodyPr>
          <a:lstStyle/>
          <a:p>
            <a:pPr indent="406400">
              <a:lnSpc>
                <a:spcPts val="2800"/>
              </a:lnSpc>
            </a:pPr>
            <a:r>
              <a:rPr lang="en-US" altLang="zh-CN" sz="2400" b="1" kern="0" dirty="0" smtClean="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2020</a:t>
            </a:r>
            <a:r>
              <a:rPr lang="zh-CN" altLang="zh-CN" sz="2400" b="1" kern="0"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年，市科技局政府门户网站发布</a:t>
            </a:r>
            <a:r>
              <a:rPr lang="zh-CN" altLang="zh-CN" sz="2400" b="1" kern="0"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政府信息共</a:t>
            </a:r>
            <a:r>
              <a:rPr lang="en-US" altLang="zh-CN" sz="2400" b="1" kern="0"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627</a:t>
            </a:r>
            <a:r>
              <a:rPr lang="zh-CN" altLang="zh-CN" sz="2400" b="1" kern="0" dirty="0">
                <a:solidFill>
                  <a:srgbClr val="0070C0"/>
                </a:solidFill>
                <a:latin typeface="Times New Roman" panose="02020603050405020304" pitchFamily="18" charset="0"/>
                <a:ea typeface="方正仿宋简体" panose="03000509000000000000" pitchFamily="65" charset="-122"/>
                <a:cs typeface="Times New Roman" panose="02020603050405020304" pitchFamily="18" charset="0"/>
              </a:rPr>
              <a:t>条</a:t>
            </a:r>
            <a:r>
              <a:rPr lang="zh-CN" altLang="zh-CN" sz="2400" b="1" kern="0" dirty="0">
                <a:solidFill>
                  <a:srgbClr val="00B050"/>
                </a:solidFill>
                <a:latin typeface="Times New Roman" panose="02020603050405020304" pitchFamily="18" charset="0"/>
                <a:ea typeface="方正仿宋简体" panose="03000509000000000000" pitchFamily="65" charset="-122"/>
                <a:cs typeface="Times New Roman" panose="02020603050405020304" pitchFamily="18" charset="0"/>
              </a:rPr>
              <a:t>，充分发挥政府信息公开第一平台作用。</a:t>
            </a:r>
            <a:endParaRPr lang="zh-CN" altLang="zh-CN" sz="2400" b="1" dirty="0">
              <a:solidFill>
                <a:srgbClr val="00B050"/>
              </a:solidFill>
              <a:effectLst/>
              <a:latin typeface="Times New Roman" panose="02020603050405020304" pitchFamily="18" charset="0"/>
              <a:ea typeface="方正仿宋简体" panose="03000509000000000000" pitchFamily="65" charset="-122"/>
              <a:cs typeface="Times New Roman" panose="02020603050405020304" pitchFamily="18" charset="0"/>
            </a:endParaRPr>
          </a:p>
        </p:txBody>
      </p:sp>
      <p:sp>
        <p:nvSpPr>
          <p:cNvPr id="7" name="矩形 6"/>
          <p:cNvSpPr/>
          <p:nvPr/>
        </p:nvSpPr>
        <p:spPr>
          <a:xfrm>
            <a:off x="3075741" y="2943567"/>
            <a:ext cx="7808685" cy="1200329"/>
          </a:xfrm>
          <a:prstGeom prst="rect">
            <a:avLst/>
          </a:prstGeom>
        </p:spPr>
        <p:txBody>
          <a:bodyPr wrap="square">
            <a:spAutoFit/>
          </a:bodyPr>
          <a:lstStyle/>
          <a:p>
            <a:r>
              <a:rPr lang="en-US" altLang="zh-CN" sz="2400" b="1" kern="0" dirty="0">
                <a:solidFill>
                  <a:srgbClr val="00B0F0"/>
                </a:solidFill>
                <a:latin typeface="Times New Roman" panose="02020603050405020304" pitchFamily="18" charset="0"/>
                <a:ea typeface="方正仿宋简体" panose="03000509000000000000" pitchFamily="65" charset="-122"/>
              </a:rPr>
              <a:t> </a:t>
            </a:r>
            <a:r>
              <a:rPr lang="en-US" altLang="zh-CN" sz="2400" b="1" kern="0" dirty="0" smtClean="0">
                <a:solidFill>
                  <a:srgbClr val="00B0F0"/>
                </a:solidFill>
                <a:latin typeface="Times New Roman" panose="02020603050405020304" pitchFamily="18" charset="0"/>
                <a:ea typeface="方正仿宋简体" panose="03000509000000000000" pitchFamily="65" charset="-122"/>
              </a:rPr>
              <a:t>      </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组织</a:t>
            </a:r>
            <a:r>
              <a:rPr lang="zh-CN" altLang="zh-CN" sz="2400" b="1" kern="0" dirty="0">
                <a:solidFill>
                  <a:srgbClr val="00B050"/>
                </a:solidFill>
                <a:latin typeface="Times New Roman" panose="02020603050405020304" pitchFamily="18" charset="0"/>
                <a:ea typeface="方正仿宋简体" panose="03000509000000000000" pitchFamily="65" charset="-122"/>
              </a:rPr>
              <a:t>专门人员，集中骨干力量“精准发力”，全力配合上级部门做好政务服务网站全方位升级改版，着重提升市科技局政务网站后台管理的运行效率。</a:t>
            </a:r>
            <a:endParaRPr lang="zh-CN" altLang="en-US" sz="2400" b="1" dirty="0">
              <a:solidFill>
                <a:srgbClr val="00B050"/>
              </a:solidFill>
            </a:endParaRPr>
          </a:p>
        </p:txBody>
      </p:sp>
      <p:sp>
        <p:nvSpPr>
          <p:cNvPr id="8" name="矩形 7"/>
          <p:cNvSpPr/>
          <p:nvPr/>
        </p:nvSpPr>
        <p:spPr>
          <a:xfrm>
            <a:off x="1559198" y="1915874"/>
            <a:ext cx="3570208" cy="461665"/>
          </a:xfrm>
          <a:prstGeom prst="rect">
            <a:avLst/>
          </a:prstGeom>
        </p:spPr>
        <p:txBody>
          <a:bodyPr wrap="none">
            <a:spAutoFit/>
          </a:bodyPr>
          <a:lstStyle/>
          <a:p>
            <a:r>
              <a:rPr lang="zh-CN" altLang="zh-CN" sz="2400" b="1" kern="0" dirty="0">
                <a:solidFill>
                  <a:srgbClr val="00B0F0"/>
                </a:solidFill>
                <a:latin typeface="方正仿宋简体" panose="03000509000000000000" pitchFamily="65" charset="-122"/>
                <a:ea typeface="方正仿宋简体" panose="03000509000000000000" pitchFamily="65" charset="-122"/>
              </a:rPr>
              <a:t>全方位升级改版政务网站</a:t>
            </a:r>
            <a:endParaRPr lang="zh-CN" altLang="en-US" sz="2400" b="1" dirty="0">
              <a:solidFill>
                <a:srgbClr val="00B0F0"/>
              </a:solidFill>
              <a:latin typeface="方正仿宋简体" panose="03000509000000000000" pitchFamily="65" charset="-122"/>
              <a:ea typeface="方正仿宋简体" panose="03000509000000000000" pitchFamily="65"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819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3"/>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平台建设情况</a:t>
            </a:r>
            <a:endParaRPr lang="zh-CN" altLang="en-US" sz="2000" b="1" dirty="0">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8" name="矩形 7"/>
          <p:cNvSpPr/>
          <p:nvPr/>
        </p:nvSpPr>
        <p:spPr>
          <a:xfrm>
            <a:off x="1559198" y="1915874"/>
            <a:ext cx="8403262" cy="461665"/>
          </a:xfrm>
          <a:prstGeom prst="rect">
            <a:avLst/>
          </a:prstGeom>
        </p:spPr>
        <p:txBody>
          <a:bodyPr wrap="none">
            <a:spAutoFit/>
          </a:bodyPr>
          <a:lstStyle/>
          <a:p>
            <a:r>
              <a:rPr lang="zh-CN" altLang="zh-CN" sz="2400" b="1" kern="0" dirty="0">
                <a:solidFill>
                  <a:srgbClr val="00B0F0"/>
                </a:solidFill>
                <a:latin typeface="Times New Roman" panose="02020603050405020304" pitchFamily="18" charset="0"/>
                <a:ea typeface="方正仿宋简体" panose="03000509000000000000" pitchFamily="65" charset="-122"/>
              </a:rPr>
              <a:t>创新“线上</a:t>
            </a:r>
            <a:r>
              <a:rPr lang="en-US" altLang="zh-CN" sz="2400" b="1" kern="0" dirty="0">
                <a:solidFill>
                  <a:srgbClr val="00B0F0"/>
                </a:solidFill>
                <a:latin typeface="Times New Roman" panose="02020603050405020304" pitchFamily="18" charset="0"/>
                <a:ea typeface="方正仿宋简体" panose="03000509000000000000" pitchFamily="65" charset="-122"/>
              </a:rPr>
              <a:t>+</a:t>
            </a:r>
            <a:r>
              <a:rPr lang="zh-CN" altLang="zh-CN" sz="2400" b="1" kern="0" dirty="0">
                <a:solidFill>
                  <a:srgbClr val="00B0F0"/>
                </a:solidFill>
                <a:latin typeface="Times New Roman" panose="02020603050405020304" pitchFamily="18" charset="0"/>
                <a:ea typeface="方正仿宋简体" panose="03000509000000000000" pitchFamily="65" charset="-122"/>
              </a:rPr>
              <a:t>线下”服务新模式，点亮科技惠企“心”</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窗口</a:t>
            </a:r>
            <a:endParaRPr lang="zh-CN" altLang="en-US" sz="2400" b="1" dirty="0">
              <a:solidFill>
                <a:srgbClr val="00B0F0"/>
              </a:solidFill>
              <a:latin typeface="方正仿宋简体" panose="03000509000000000000" pitchFamily="65" charset="-122"/>
              <a:ea typeface="方正仿宋简体" panose="03000509000000000000" pitchFamily="65" charset="-122"/>
            </a:endParaRPr>
          </a:p>
        </p:txBody>
      </p:sp>
      <p:sp>
        <p:nvSpPr>
          <p:cNvPr id="2" name="矩形 1"/>
          <p:cNvSpPr/>
          <p:nvPr/>
        </p:nvSpPr>
        <p:spPr>
          <a:xfrm>
            <a:off x="2921110" y="2853272"/>
            <a:ext cx="7848490" cy="3323987"/>
          </a:xfrm>
          <a:prstGeom prst="rect">
            <a:avLst/>
          </a:prstGeom>
        </p:spPr>
        <p:txBody>
          <a:bodyPr wrap="square">
            <a:spAutoFit/>
          </a:bodyPr>
          <a:lstStyle/>
          <a:p>
            <a:pPr indent="406400">
              <a:lnSpc>
                <a:spcPts val="2800"/>
              </a:lnSpc>
            </a:pPr>
            <a:r>
              <a:rPr lang="zh-CN" altLang="en-US" sz="2400" b="1" kern="0" dirty="0" smtClean="0">
                <a:solidFill>
                  <a:srgbClr val="00B050"/>
                </a:solidFill>
                <a:latin typeface="Times New Roman" panose="02020603050405020304" pitchFamily="18" charset="0"/>
                <a:ea typeface="方正仿宋简体" panose="03000509000000000000" pitchFamily="65" charset="-122"/>
              </a:rPr>
              <a:t>坚持</a:t>
            </a:r>
            <a:r>
              <a:rPr lang="zh-CN" altLang="en-US" sz="2400" b="1" kern="0" dirty="0">
                <a:solidFill>
                  <a:srgbClr val="00B050"/>
                </a:solidFill>
                <a:latin typeface="Times New Roman" panose="02020603050405020304" pitchFamily="18" charset="0"/>
                <a:ea typeface="方正仿宋简体" panose="03000509000000000000" pitchFamily="65" charset="-122"/>
              </a:rPr>
              <a:t>以公开促服务，推动政务公开和政务服务向线下同步延伸、融合发展，按照“有场所、有人员、有制度、有网络、有设备、有经费、能办事”要求，依托市为民服务中心，积极打造政务公开体验</a:t>
            </a:r>
            <a:r>
              <a:rPr lang="zh-CN" altLang="en-US" sz="2400" b="1" kern="0" dirty="0" smtClean="0">
                <a:solidFill>
                  <a:srgbClr val="00B050"/>
                </a:solidFill>
                <a:latin typeface="Times New Roman" panose="02020603050405020304" pitchFamily="18" charset="0"/>
                <a:ea typeface="方正仿宋简体" panose="03000509000000000000" pitchFamily="65" charset="-122"/>
              </a:rPr>
              <a:t>区。</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窗口</a:t>
            </a:r>
            <a:r>
              <a:rPr lang="zh-CN" altLang="zh-CN" sz="2400" b="1" kern="0" dirty="0">
                <a:solidFill>
                  <a:srgbClr val="00B050"/>
                </a:solidFill>
                <a:latin typeface="Times New Roman" panose="02020603050405020304" pitchFamily="18" charset="0"/>
                <a:ea typeface="方正仿宋简体" panose="03000509000000000000" pitchFamily="65" charset="-122"/>
              </a:rPr>
              <a:t>工作人员始终坚持“为民服务，以人为本”的理念，制作恵企事项服务指南和科技恵企政策文件汇编，为企业和群众提供科技政策咨询，打造群众“家门口”的便民服务站，让群众办事省心、省时、省力，“就近”享受优质政务服务资源。</a:t>
            </a:r>
            <a:endParaRPr lang="zh-CN" altLang="zh-CN" sz="2400" b="1" dirty="0">
              <a:solidFill>
                <a:srgbClr val="00B050"/>
              </a:solidFill>
            </a:endParaRPr>
          </a:p>
          <a:p>
            <a:pPr indent="406400">
              <a:lnSpc>
                <a:spcPts val="2800"/>
              </a:lnSpc>
            </a:pPr>
            <a:endParaRPr lang="en-US" altLang="zh-CN" sz="2400" b="1" kern="0" dirty="0" smtClean="0">
              <a:solidFill>
                <a:srgbClr val="00B050"/>
              </a:solidFill>
              <a:latin typeface="Times New Roman" panose="02020603050405020304" pitchFamily="18" charset="0"/>
              <a:ea typeface="方正仿宋简体" panose="03000509000000000000" pitchFamily="65"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4388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27" y="3543732"/>
            <a:ext cx="1943068" cy="1943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燕尾形箭头 5"/>
          <p:cNvSpPr/>
          <p:nvPr/>
        </p:nvSpPr>
        <p:spPr>
          <a:xfrm>
            <a:off x="1117599" y="800471"/>
            <a:ext cx="3607023" cy="862539"/>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组织推进情况</a:t>
            </a:r>
            <a:endParaRPr lang="zh-CN" altLang="en-US" sz="2000" b="1" dirty="0">
              <a:solidFill>
                <a:schemeClr val="bg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156" y="624114"/>
            <a:ext cx="1465729" cy="1465729"/>
          </a:xfrm>
          <a:prstGeom prst="rect">
            <a:avLst/>
          </a:prstGeom>
        </p:spPr>
      </p:pic>
      <p:sp>
        <p:nvSpPr>
          <p:cNvPr id="3" name="矩形 2"/>
          <p:cNvSpPr/>
          <p:nvPr/>
        </p:nvSpPr>
        <p:spPr>
          <a:xfrm>
            <a:off x="3120786" y="2609009"/>
            <a:ext cx="7822986" cy="1528624"/>
          </a:xfrm>
          <a:prstGeom prst="rect">
            <a:avLst/>
          </a:prstGeom>
        </p:spPr>
        <p:txBody>
          <a:bodyPr wrap="square">
            <a:spAutoFit/>
          </a:bodyPr>
          <a:lstStyle/>
          <a:p>
            <a:pPr indent="406400">
              <a:lnSpc>
                <a:spcPts val="2800"/>
              </a:lnSpc>
            </a:pPr>
            <a:r>
              <a:rPr lang="en-US" altLang="zh-CN" sz="2400" b="1" kern="0" dirty="0" smtClean="0">
                <a:solidFill>
                  <a:srgbClr val="00B050"/>
                </a:solidFill>
                <a:latin typeface="Times New Roman" panose="02020603050405020304" pitchFamily="18" charset="0"/>
                <a:ea typeface="方正仿宋简体" panose="03000509000000000000" pitchFamily="65" charset="-122"/>
              </a:rPr>
              <a:t>2020 </a:t>
            </a:r>
            <a:r>
              <a:rPr lang="zh-CN" altLang="zh-CN" sz="2400" b="1" kern="0" dirty="0">
                <a:solidFill>
                  <a:srgbClr val="00B050"/>
                </a:solidFill>
                <a:latin typeface="Times New Roman" panose="02020603050405020304" pitchFamily="18" charset="0"/>
                <a:ea typeface="方正仿宋简体" panose="03000509000000000000" pitchFamily="65" charset="-122"/>
              </a:rPr>
              <a:t>年，组织开展市科技系统政务公开工作培训会，对新修订《条例》及政务公开评估考核指标进行解读</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a:t>
            </a:r>
            <a:endParaRPr lang="en-US" altLang="zh-CN" sz="2400" b="1" kern="0" dirty="0" smtClean="0">
              <a:solidFill>
                <a:srgbClr val="00B050"/>
              </a:solidFill>
              <a:latin typeface="Times New Roman" panose="02020603050405020304" pitchFamily="18" charset="0"/>
              <a:ea typeface="方正仿宋简体" panose="03000509000000000000" pitchFamily="65" charset="-122"/>
            </a:endParaRPr>
          </a:p>
          <a:p>
            <a:pPr indent="406400">
              <a:lnSpc>
                <a:spcPts val="2800"/>
              </a:lnSpc>
            </a:pPr>
            <a:r>
              <a:rPr lang="zh-CN" altLang="zh-CN" sz="2400" b="1" kern="0" dirty="0" smtClean="0">
                <a:solidFill>
                  <a:srgbClr val="00B050"/>
                </a:solidFill>
                <a:latin typeface="Times New Roman" panose="02020603050405020304" pitchFamily="18" charset="0"/>
                <a:ea typeface="方正仿宋简体" panose="03000509000000000000" pitchFamily="65" charset="-122"/>
              </a:rPr>
              <a:t>积极</a:t>
            </a:r>
            <a:r>
              <a:rPr lang="zh-CN" altLang="zh-CN" sz="2400" b="1" kern="0" dirty="0">
                <a:solidFill>
                  <a:srgbClr val="00B050"/>
                </a:solidFill>
                <a:latin typeface="Times New Roman" panose="02020603050405020304" pitchFamily="18" charset="0"/>
                <a:ea typeface="方正仿宋简体" panose="03000509000000000000" pitchFamily="65" charset="-122"/>
              </a:rPr>
              <a:t>组织我市各县市区及相关科技部门</a:t>
            </a:r>
            <a:r>
              <a:rPr lang="en-US" altLang="zh-CN" sz="2400" b="1" kern="0" dirty="0">
                <a:solidFill>
                  <a:srgbClr val="0070C0"/>
                </a:solidFill>
                <a:latin typeface="Times New Roman" panose="02020603050405020304" pitchFamily="18" charset="0"/>
                <a:ea typeface="方正仿宋简体" panose="03000509000000000000" pitchFamily="65" charset="-122"/>
              </a:rPr>
              <a:t>60</a:t>
            </a:r>
            <a:r>
              <a:rPr lang="zh-CN" altLang="zh-CN" sz="2400" b="1" kern="0" dirty="0">
                <a:solidFill>
                  <a:srgbClr val="0070C0"/>
                </a:solidFill>
                <a:latin typeface="Times New Roman" panose="02020603050405020304" pitchFamily="18" charset="0"/>
                <a:ea typeface="方正仿宋简体" panose="03000509000000000000" pitchFamily="65" charset="-122"/>
              </a:rPr>
              <a:t>余名</a:t>
            </a:r>
            <a:r>
              <a:rPr lang="en-US" altLang="zh-CN" sz="2400" b="1" kern="0" dirty="0">
                <a:solidFill>
                  <a:srgbClr val="0070C0"/>
                </a:solidFill>
                <a:latin typeface="Times New Roman" panose="02020603050405020304" pitchFamily="18" charset="0"/>
                <a:ea typeface="方正仿宋简体" panose="03000509000000000000" pitchFamily="65" charset="-122"/>
              </a:rPr>
              <a:t>“</a:t>
            </a:r>
            <a:r>
              <a:rPr lang="zh-CN" altLang="zh-CN" sz="2400" b="1" kern="0" dirty="0">
                <a:solidFill>
                  <a:srgbClr val="0070C0"/>
                </a:solidFill>
                <a:latin typeface="Times New Roman" panose="02020603050405020304" pitchFamily="18" charset="0"/>
                <a:ea typeface="方正仿宋简体" panose="03000509000000000000" pitchFamily="65" charset="-122"/>
              </a:rPr>
              <a:t>科技宣传员</a:t>
            </a:r>
            <a:r>
              <a:rPr lang="en-US" altLang="zh-CN" sz="2400" b="1" kern="0" dirty="0">
                <a:solidFill>
                  <a:srgbClr val="0070C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参加政务公开专题培训</a:t>
            </a:r>
            <a:r>
              <a:rPr lang="zh-CN" altLang="zh-CN" sz="2400" b="1" kern="0" dirty="0" smtClean="0">
                <a:solidFill>
                  <a:srgbClr val="00B050"/>
                </a:solidFill>
                <a:latin typeface="Times New Roman" panose="02020603050405020304" pitchFamily="18" charset="0"/>
                <a:ea typeface="方正仿宋简体" panose="03000509000000000000" pitchFamily="65" charset="-122"/>
              </a:rPr>
              <a:t>会议。</a:t>
            </a:r>
            <a:endParaRPr lang="en-US" altLang="zh-CN" sz="2400" b="1" kern="0" dirty="0" smtClean="0">
              <a:solidFill>
                <a:srgbClr val="00B050"/>
              </a:solidFill>
              <a:latin typeface="Times New Roman" panose="02020603050405020304" pitchFamily="18" charset="0"/>
              <a:ea typeface="方正仿宋简体" panose="03000509000000000000" pitchFamily="65" charset="-122"/>
            </a:endParaRPr>
          </a:p>
        </p:txBody>
      </p:sp>
      <p:sp>
        <p:nvSpPr>
          <p:cNvPr id="4" name="矩形 3"/>
          <p:cNvSpPr/>
          <p:nvPr/>
        </p:nvSpPr>
        <p:spPr>
          <a:xfrm>
            <a:off x="1485681" y="1905177"/>
            <a:ext cx="4515980" cy="461665"/>
          </a:xfrm>
          <a:prstGeom prst="rect">
            <a:avLst/>
          </a:prstGeom>
        </p:spPr>
        <p:txBody>
          <a:bodyPr wrap="none">
            <a:spAutoFit/>
          </a:bodyPr>
          <a:lstStyle/>
          <a:p>
            <a:r>
              <a:rPr lang="zh-CN" altLang="zh-CN" sz="2400" b="1" kern="0" dirty="0">
                <a:solidFill>
                  <a:srgbClr val="00B0F0"/>
                </a:solidFill>
                <a:latin typeface="Times New Roman" panose="02020603050405020304" pitchFamily="18" charset="0"/>
                <a:ea typeface="方正仿宋简体" panose="03000509000000000000" pitchFamily="65" charset="-122"/>
              </a:rPr>
              <a:t>建立完善政务公开交流学习</a:t>
            </a:r>
            <a:r>
              <a:rPr lang="zh-CN" altLang="zh-CN" sz="2400" b="1" kern="0" dirty="0" smtClean="0">
                <a:solidFill>
                  <a:srgbClr val="00B0F0"/>
                </a:solidFill>
                <a:latin typeface="Times New Roman" panose="02020603050405020304" pitchFamily="18" charset="0"/>
                <a:ea typeface="方正仿宋简体" panose="03000509000000000000" pitchFamily="65" charset="-122"/>
              </a:rPr>
              <a:t>机制</a:t>
            </a:r>
            <a:endParaRPr lang="zh-CN" altLang="en-US" sz="2400" b="1" dirty="0">
              <a:solidFill>
                <a:srgbClr val="00B0F0"/>
              </a:solidFill>
            </a:endParaRPr>
          </a:p>
        </p:txBody>
      </p:sp>
      <p:sp>
        <p:nvSpPr>
          <p:cNvPr id="5" name="矩形 4"/>
          <p:cNvSpPr/>
          <p:nvPr/>
        </p:nvSpPr>
        <p:spPr>
          <a:xfrm>
            <a:off x="3120786" y="4379800"/>
            <a:ext cx="7663328" cy="1528624"/>
          </a:xfrm>
          <a:prstGeom prst="rect">
            <a:avLst/>
          </a:prstGeom>
        </p:spPr>
        <p:txBody>
          <a:bodyPr wrap="square">
            <a:spAutoFit/>
          </a:bodyPr>
          <a:lstStyle/>
          <a:p>
            <a:pPr indent="406400">
              <a:lnSpc>
                <a:spcPts val="2800"/>
              </a:lnSpc>
            </a:pPr>
            <a:r>
              <a:rPr lang="zh-CN" altLang="zh-CN" sz="2400" b="1" kern="0" dirty="0">
                <a:solidFill>
                  <a:srgbClr val="0070C0"/>
                </a:solidFill>
                <a:latin typeface="Times New Roman" panose="02020603050405020304" pitchFamily="18" charset="0"/>
                <a:ea typeface="方正仿宋简体" panose="03000509000000000000" pitchFamily="65" charset="-122"/>
              </a:rPr>
              <a:t>通过建立</a:t>
            </a:r>
            <a:r>
              <a:rPr lang="en-US" altLang="zh-CN" sz="2400" b="1" kern="0" dirty="0">
                <a:solidFill>
                  <a:srgbClr val="0070C0"/>
                </a:solidFill>
                <a:latin typeface="Times New Roman" panose="02020603050405020304" pitchFamily="18" charset="0"/>
                <a:ea typeface="方正仿宋简体" panose="03000509000000000000" pitchFamily="65" charset="-122"/>
              </a:rPr>
              <a:t>“</a:t>
            </a:r>
            <a:r>
              <a:rPr lang="zh-CN" altLang="zh-CN" sz="2400" b="1" kern="0" dirty="0">
                <a:solidFill>
                  <a:srgbClr val="0070C0"/>
                </a:solidFill>
                <a:latin typeface="Times New Roman" panose="02020603050405020304" pitchFamily="18" charset="0"/>
                <a:ea typeface="方正仿宋简体" panose="03000509000000000000" pitchFamily="65" charset="-122"/>
              </a:rPr>
              <a:t>科技宣传</a:t>
            </a:r>
            <a:r>
              <a:rPr lang="en-US" altLang="zh-CN" sz="2400" b="1" kern="0" dirty="0">
                <a:solidFill>
                  <a:srgbClr val="0070C0"/>
                </a:solidFill>
                <a:latin typeface="Times New Roman" panose="02020603050405020304" pitchFamily="18" charset="0"/>
                <a:ea typeface="方正仿宋简体" panose="03000509000000000000" pitchFamily="65" charset="-122"/>
              </a:rPr>
              <a:t>”</a:t>
            </a:r>
            <a:r>
              <a:rPr lang="zh-CN" altLang="zh-CN" sz="2400" b="1" kern="0" dirty="0">
                <a:solidFill>
                  <a:srgbClr val="0070C0"/>
                </a:solidFill>
                <a:latin typeface="Times New Roman" panose="02020603050405020304" pitchFamily="18" charset="0"/>
                <a:ea typeface="方正仿宋简体" panose="03000509000000000000" pitchFamily="65" charset="-122"/>
              </a:rPr>
              <a:t>微信群</a:t>
            </a:r>
            <a:r>
              <a:rPr lang="zh-CN" altLang="zh-CN" sz="2400" b="1" kern="0" dirty="0">
                <a:solidFill>
                  <a:srgbClr val="00B050"/>
                </a:solidFill>
                <a:latin typeface="Times New Roman" panose="02020603050405020304" pitchFamily="18" charset="0"/>
                <a:ea typeface="方正仿宋简体" panose="03000509000000000000" pitchFamily="65" charset="-122"/>
              </a:rPr>
              <a:t>，方便大家及时分享政务公开工作创新模式、经验做法，形成了</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建言献策，互动交流</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的政务公开交流氛围，为全面提升政务公开</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标准化、规范化</a:t>
            </a:r>
            <a:r>
              <a:rPr lang="en-US" altLang="zh-CN" sz="2400" b="1" kern="0" dirty="0">
                <a:solidFill>
                  <a:srgbClr val="00B050"/>
                </a:solidFill>
                <a:latin typeface="Times New Roman" panose="02020603050405020304" pitchFamily="18" charset="0"/>
                <a:ea typeface="方正仿宋简体" panose="03000509000000000000" pitchFamily="65" charset="-122"/>
              </a:rPr>
              <a:t>”</a:t>
            </a:r>
            <a:r>
              <a:rPr lang="zh-CN" altLang="zh-CN" sz="2400" b="1" kern="0" dirty="0">
                <a:solidFill>
                  <a:srgbClr val="00B050"/>
                </a:solidFill>
                <a:latin typeface="Times New Roman" panose="02020603050405020304" pitchFamily="18" charset="0"/>
                <a:ea typeface="方正仿宋简体" panose="03000509000000000000" pitchFamily="65" charset="-122"/>
              </a:rPr>
              <a:t>建设，打下坚实基础。</a:t>
            </a:r>
            <a:endParaRPr lang="zh-CN" altLang="zh-CN" sz="2400" b="1" dirty="0">
              <a:solidFill>
                <a:srgbClr val="00B050"/>
              </a:solidFill>
            </a:endParaRPr>
          </a:p>
        </p:txBody>
      </p:sp>
    </p:spTree>
    <p:extLst>
      <p:ext uri="{BB962C8B-B14F-4D97-AF65-F5344CB8AC3E}">
        <p14:creationId xmlns:p14="http://schemas.microsoft.com/office/powerpoint/2010/main" val="4057254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1102</TotalTime>
  <Words>1150</Words>
  <Application>Microsoft Office PowerPoint</Application>
  <PresentationFormat>宽屏</PresentationFormat>
  <Paragraphs>83</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 Unicode MS</vt:lpstr>
      <vt:lpstr>方正仿宋简体</vt:lpstr>
      <vt:lpstr>方正舒体</vt:lpstr>
      <vt:lpstr>黑体</vt:lpstr>
      <vt:lpstr>华文宋体</vt:lpstr>
      <vt:lpstr>宋体</vt:lpstr>
      <vt:lpstr>微软雅黑</vt:lpstr>
      <vt:lpstr>Arial</vt:lpstr>
      <vt:lpstr>Calibri</vt:lpstr>
      <vt:lpstr>Garamond</vt:lpstr>
      <vt:lpstr>Times New Roman</vt:lpstr>
      <vt:lpstr>环保</vt:lpstr>
      <vt:lpstr>2020年政府信息公开工作 年度报告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2019年政府信息公开工作 年度报告</dc:title>
  <dc:creator>L B T</dc:creator>
  <cp:lastModifiedBy>L B T</cp:lastModifiedBy>
  <cp:revision>45</cp:revision>
  <dcterms:created xsi:type="dcterms:W3CDTF">2020-06-17T13:15:13Z</dcterms:created>
  <dcterms:modified xsi:type="dcterms:W3CDTF">2021-01-27T12:21:35Z</dcterms:modified>
</cp:coreProperties>
</file>