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8" r:id="rId3"/>
    <p:sldId id="259" r:id="rId4"/>
    <p:sldId id="262" r:id="rId5"/>
    <p:sldId id="280" r:id="rId6"/>
    <p:sldId id="281" r:id="rId7"/>
    <p:sldId id="282" r:id="rId8"/>
    <p:sldId id="264" r:id="rId9"/>
    <p:sldId id="283" r:id="rId10"/>
    <p:sldId id="265" r:id="rId11"/>
    <p:sldId id="266" r:id="rId12"/>
    <p:sldId id="284" r:id="rId13"/>
    <p:sldId id="285" r:id="rId14"/>
    <p:sldId id="257" r:id="rId15"/>
  </p:sldIdLst>
  <p:sldSz cx="12192000" cy="6858000"/>
  <p:notesSz cx="6858000" cy="9144000"/>
  <p:embeddedFontLst>
    <p:embeddedFont>
      <p:font typeface="等线" panose="02010600030101010101" pitchFamily="2" charset="-122"/>
      <p:regular r:id="rId17"/>
      <p:bold r:id="rId18"/>
    </p:embeddedFont>
    <p:embeddedFont>
      <p:font typeface="等线 Light" panose="02010600030101010101" pitchFamily="2" charset="-122"/>
      <p:regular r:id="rId19"/>
    </p:embeddedFont>
    <p:embeddedFont>
      <p:font typeface="方正小标宋简体" panose="03000509000000000000" pitchFamily="65" charset="-122"/>
      <p:regular r:id="rId20"/>
    </p:embeddedFont>
    <p:embeddedFont>
      <p:font typeface="仿宋" panose="02010609060101010101" pitchFamily="49" charset="-122"/>
      <p:regular r:id="rId21"/>
    </p:embeddedFont>
    <p:embeddedFont>
      <p:font typeface="黑体" panose="02010609060101010101" pitchFamily="49" charset="-122"/>
      <p:regular r:id="rId22"/>
    </p:embeddedFont>
  </p:embeddedFontLst>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B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08"/>
      </p:cViewPr>
      <p:guideLst>
        <p:guide orient="horz" pos="218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01051-2EC7-4E74-B07A-9F6EC75E284F}" type="datetimeFigureOut">
              <a:rPr lang="zh-CN" altLang="en-US" smtClean="0"/>
              <a:t>2021/10/21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4A5BF-DDF9-4D2E-9505-9355D72752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64A5BF-DDF9-4D2E-9505-9355D727522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D32E3C-D739-45EF-A621-1570E83BCB6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D32E3C-D739-45EF-A621-1570E83BCB6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64A5BF-DDF9-4D2E-9505-9355D727522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D32E3C-D739-45EF-A621-1570E83BCB6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64A5BF-DDF9-4D2E-9505-9355D7275223}"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64A5BF-DDF9-4D2E-9505-9355D727522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64A5BF-DDF9-4D2E-9505-9355D727522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D32E3C-D739-45EF-A621-1570E83BCB6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64A5BF-DDF9-4D2E-9505-9355D727522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D32E3C-D739-45EF-A621-1570E83BCB6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64A5BF-DDF9-4D2E-9505-9355D727522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D32E3C-D739-45EF-A621-1570E83BCB6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D32E3C-D739-45EF-A621-1570E83BCB6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6066A7E-5A81-4740-8DE5-500E851E8571}"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AF7CF8-6BF6-4AB4-8958-AF685473218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6066A7E-5A81-4740-8DE5-500E851E8571}"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AF7CF8-6BF6-4AB4-8958-AF685473218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6066A7E-5A81-4740-8DE5-500E851E8571}"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AF7CF8-6BF6-4AB4-8958-AF685473218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6066A7E-5A81-4740-8DE5-500E851E8571}"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AF7CF8-6BF6-4AB4-8958-AF685473218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6066A7E-5A81-4740-8DE5-500E851E8571}"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AF7CF8-6BF6-4AB4-8958-AF685473218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6066A7E-5A81-4740-8DE5-500E851E8571}"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AF7CF8-6BF6-4AB4-8958-AF685473218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6066A7E-5A81-4740-8DE5-500E851E8571}" type="datetimeFigureOut">
              <a:rPr lang="zh-CN" altLang="en-US" smtClean="0"/>
              <a:t>2021/10/21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AF7CF8-6BF6-4AB4-8958-AF685473218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6066A7E-5A81-4740-8DE5-500E851E8571}" type="datetimeFigureOut">
              <a:rPr lang="zh-CN" altLang="en-US" smtClean="0"/>
              <a:t>2021/10/21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AF7CF8-6BF6-4AB4-8958-AF685473218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066A7E-5A81-4740-8DE5-500E851E8571}" type="datetimeFigureOut">
              <a:rPr lang="zh-CN" altLang="en-US" smtClean="0"/>
              <a:t>2021/10/21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AF7CF8-6BF6-4AB4-8958-AF685473218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6066A7E-5A81-4740-8DE5-500E851E8571}"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AF7CF8-6BF6-4AB4-8958-AF685473218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6066A7E-5A81-4740-8DE5-500E851E8571}"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AF7CF8-6BF6-4AB4-8958-AF685473218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66A7E-5A81-4740-8DE5-500E851E8571}" type="datetimeFigureOut">
              <a:rPr lang="zh-CN" altLang="en-US" smtClean="0"/>
              <a:t>2021/10/21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F7CF8-6BF6-4AB4-8958-AF685473218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email"/>
          <a:srcRect l="3125" t="59583" r="53646" b="1869"/>
          <a:stretch>
            <a:fillRect/>
          </a:stretch>
        </p:blipFill>
        <p:spPr>
          <a:xfrm>
            <a:off x="1017815" y="1325336"/>
            <a:ext cx="5270500" cy="2349500"/>
          </a:xfrm>
          <a:prstGeom prst="rect">
            <a:avLst/>
          </a:prstGeom>
          <a:effectLst>
            <a:reflection blurRad="6350" stA="50000" endA="300" endPos="55000" dir="5400000" sy="-100000" algn="bl" rotWithShape="0"/>
          </a:effectLst>
        </p:spPr>
      </p:pic>
      <p:sp>
        <p:nvSpPr>
          <p:cNvPr id="5" name="文本框 4"/>
          <p:cNvSpPr txBox="1"/>
          <p:nvPr/>
        </p:nvSpPr>
        <p:spPr>
          <a:xfrm>
            <a:off x="5738071" y="1280160"/>
            <a:ext cx="5813570" cy="1938020"/>
          </a:xfrm>
          <a:prstGeom prst="rect">
            <a:avLst/>
          </a:prstGeom>
          <a:noFill/>
        </p:spPr>
        <p:txBody>
          <a:bodyPr wrap="square" rtlCol="0">
            <a:spAutoFit/>
          </a:bodyPr>
          <a:lstStyle/>
          <a:p>
            <a:r>
              <a:rPr lang="zh-CN" altLang="en-US" sz="4000" b="1" dirty="0">
                <a:latin typeface="方正小标宋简体" panose="02000000000000000000" charset="-122"/>
                <a:ea typeface="方正小标宋简体" panose="02000000000000000000" charset="-122"/>
              </a:rPr>
              <a:t>济宁市主城区</a:t>
            </a:r>
            <a:endParaRPr lang="en-US" altLang="zh-CN" sz="4000" b="1" dirty="0">
              <a:latin typeface="方正小标宋简体" panose="02000000000000000000" charset="-122"/>
              <a:ea typeface="方正小标宋简体" panose="02000000000000000000" charset="-122"/>
            </a:endParaRPr>
          </a:p>
          <a:p>
            <a:r>
              <a:rPr lang="zh-CN" altLang="en-US" sz="4000" b="1" dirty="0">
                <a:latin typeface="方正小标宋简体" panose="02000000000000000000" charset="-122"/>
                <a:ea typeface="方正小标宋简体" panose="02000000000000000000" charset="-122"/>
              </a:rPr>
              <a:t>城市基础设施配套费征收使用管理办法</a:t>
            </a:r>
          </a:p>
        </p:txBody>
      </p:sp>
      <p:grpSp>
        <p:nvGrpSpPr>
          <p:cNvPr id="9" name="组合 8"/>
          <p:cNvGrpSpPr/>
          <p:nvPr/>
        </p:nvGrpSpPr>
        <p:grpSpPr>
          <a:xfrm>
            <a:off x="6096000" y="3502322"/>
            <a:ext cx="4179965" cy="561975"/>
            <a:chOff x="6226778" y="3393848"/>
            <a:chExt cx="4179965" cy="561975"/>
          </a:xfrm>
        </p:grpSpPr>
        <p:sp>
          <p:nvSpPr>
            <p:cNvPr id="6" name="矩形 5"/>
            <p:cNvSpPr/>
            <p:nvPr/>
          </p:nvSpPr>
          <p:spPr>
            <a:xfrm>
              <a:off x="6226778" y="3393848"/>
              <a:ext cx="2002823" cy="561975"/>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spc="600" dirty="0">
                  <a:latin typeface="黑体" panose="02010609060101010101" charset="-122"/>
                  <a:ea typeface="黑体" panose="02010609060101010101" charset="-122"/>
                </a:rPr>
                <a:t>解读</a:t>
              </a:r>
            </a:p>
          </p:txBody>
        </p:sp>
        <p:cxnSp>
          <p:nvCxnSpPr>
            <p:cNvPr id="8" name="直接连接符 7"/>
            <p:cNvCxnSpPr/>
            <p:nvPr/>
          </p:nvCxnSpPr>
          <p:spPr>
            <a:xfrm>
              <a:off x="8229601" y="3674835"/>
              <a:ext cx="2177142" cy="0"/>
            </a:xfrm>
            <a:prstGeom prst="line">
              <a:avLst/>
            </a:prstGeom>
            <a:ln>
              <a:solidFill>
                <a:srgbClr val="3CB6D6"/>
              </a:solidFill>
              <a:tailEnd type="oval"/>
            </a:ln>
          </p:spPr>
          <p:style>
            <a:lnRef idx="1">
              <a:schemeClr val="accent1"/>
            </a:lnRef>
            <a:fillRef idx="0">
              <a:schemeClr val="accent1"/>
            </a:fillRef>
            <a:effectRef idx="0">
              <a:schemeClr val="accent1"/>
            </a:effectRef>
            <a:fontRef idx="minor">
              <a:schemeClr val="tx1"/>
            </a:fontRef>
          </p:style>
        </p:cxnSp>
      </p:grpSp>
      <p:sp>
        <p:nvSpPr>
          <p:cNvPr id="7" name="文本框 6">
            <a:extLst>
              <a:ext uri="{FF2B5EF4-FFF2-40B4-BE49-F238E27FC236}">
                <a16:creationId xmlns:a16="http://schemas.microsoft.com/office/drawing/2014/main" id="{F5183A19-EA0E-4B62-A107-0B83AB5482E2}"/>
              </a:ext>
            </a:extLst>
          </p:cNvPr>
          <p:cNvSpPr txBox="1"/>
          <p:nvPr/>
        </p:nvSpPr>
        <p:spPr>
          <a:xfrm>
            <a:off x="8098823" y="4629426"/>
            <a:ext cx="2353038" cy="460375"/>
          </a:xfrm>
          <a:prstGeom prst="rect">
            <a:avLst/>
          </a:prstGeom>
          <a:noFill/>
        </p:spPr>
        <p:txBody>
          <a:bodyPr wrap="square" rtlCol="0">
            <a:spAutoFit/>
          </a:bodyPr>
          <a:lstStyle/>
          <a:p>
            <a:r>
              <a:rPr lang="en-US" altLang="zh-CN" sz="2400" b="1" dirty="0">
                <a:latin typeface="仿宋" panose="02010609060101010101" pitchFamily="49" charset="-122"/>
                <a:ea typeface="仿宋" panose="02010609060101010101" pitchFamily="49" charset="-122"/>
                <a:cs typeface="黑体" panose="02010609060101010101" charset="-122"/>
              </a:rPr>
              <a:t>2021</a:t>
            </a:r>
            <a:r>
              <a:rPr lang="zh-CN" altLang="en-US" sz="2400" b="1" dirty="0">
                <a:latin typeface="仿宋" panose="02010609060101010101" pitchFamily="49" charset="-122"/>
                <a:ea typeface="仿宋" panose="02010609060101010101" pitchFamily="49" charset="-122"/>
                <a:cs typeface="黑体" panose="02010609060101010101" charset="-122"/>
              </a:rPr>
              <a:t>年</a:t>
            </a:r>
            <a:r>
              <a:rPr lang="en-US" altLang="zh-CN" sz="2400" b="1" dirty="0">
                <a:latin typeface="仿宋" panose="02010609060101010101" pitchFamily="49" charset="-122"/>
                <a:ea typeface="仿宋" panose="02010609060101010101" pitchFamily="49" charset="-122"/>
                <a:cs typeface="黑体" panose="02010609060101010101" charset="-122"/>
              </a:rPr>
              <a:t>9</a:t>
            </a:r>
            <a:r>
              <a:rPr lang="zh-CN" altLang="en-US" sz="2400" b="1" dirty="0">
                <a:latin typeface="仿宋" panose="02010609060101010101" pitchFamily="49" charset="-122"/>
                <a:ea typeface="仿宋" panose="02010609060101010101" pitchFamily="49" charset="-122"/>
                <a:cs typeface="黑体" panose="02010609060101010101" charset="-122"/>
              </a:rPr>
              <a:t>月</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0"/>
            <a:ext cx="12192000" cy="889000"/>
            <a:chOff x="0" y="0"/>
            <a:chExt cx="12192000" cy="889000"/>
          </a:xfrm>
        </p:grpSpPr>
        <p:sp>
          <p:nvSpPr>
            <p:cNvPr id="2" name="矩形 1"/>
            <p:cNvSpPr/>
            <p:nvPr/>
          </p:nvSpPr>
          <p:spPr>
            <a:xfrm>
              <a:off x="0" y="0"/>
              <a:ext cx="12192000" cy="889000"/>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latin typeface="站酷高端黑" panose="02010600030101010101" pitchFamily="2" charset="-122"/>
                <a:ea typeface="站酷高端黑" panose="02010600030101010101" pitchFamily="2" charset="-122"/>
              </a:endParaRPr>
            </a:p>
          </p:txBody>
        </p:sp>
        <p:sp>
          <p:nvSpPr>
            <p:cNvPr id="3" name="矩形 2"/>
            <p:cNvSpPr/>
            <p:nvPr/>
          </p:nvSpPr>
          <p:spPr>
            <a:xfrm>
              <a:off x="488950" y="120650"/>
              <a:ext cx="647700" cy="647700"/>
            </a:xfrm>
            <a:prstGeom prst="rect">
              <a:avLst/>
            </a:prstGeom>
            <a:solidFill>
              <a:schemeClr val="bg1"/>
            </a:solidFill>
            <a:ln>
              <a:noFill/>
            </a:ln>
            <a:effectLst>
              <a:outerShdw blurRad="63500" sx="101000" sy="101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站酷高端黑" panose="02010600030101010101" pitchFamily="2" charset="-122"/>
                  <a:ea typeface="站酷高端黑" panose="02010600030101010101" pitchFamily="2" charset="-122"/>
                </a:rPr>
                <a:t>3</a:t>
              </a:r>
            </a:p>
          </p:txBody>
        </p:sp>
        <p:sp>
          <p:nvSpPr>
            <p:cNvPr id="4" name="文本框 3"/>
            <p:cNvSpPr txBox="1"/>
            <p:nvPr/>
          </p:nvSpPr>
          <p:spPr>
            <a:xfrm>
              <a:off x="1295400" y="213668"/>
              <a:ext cx="2718460" cy="460375"/>
            </a:xfrm>
            <a:prstGeom prst="rect">
              <a:avLst/>
            </a:prstGeom>
            <a:noFill/>
          </p:spPr>
          <p:txBody>
            <a:bodyPr wrap="square" rtlCol="0">
              <a:spAutoFit/>
            </a:bodyPr>
            <a:lstStyle/>
            <a:p>
              <a:r>
                <a:rPr lang="zh-CN" altLang="en-US" sz="2400" b="1" dirty="0">
                  <a:solidFill>
                    <a:schemeClr val="bg1"/>
                  </a:solidFill>
                  <a:latin typeface="黑体" panose="02010609060101010101" charset="-122"/>
                  <a:ea typeface="黑体" panose="02010609060101010101" charset="-122"/>
                </a:rPr>
                <a:t>征收节点和方式</a:t>
              </a:r>
            </a:p>
          </p:txBody>
        </p:sp>
      </p:grpSp>
      <p:sp>
        <p:nvSpPr>
          <p:cNvPr id="6" name="文本框 5"/>
          <p:cNvSpPr txBox="1"/>
          <p:nvPr/>
        </p:nvSpPr>
        <p:spPr>
          <a:xfrm>
            <a:off x="533441" y="1126203"/>
            <a:ext cx="11125118" cy="761427"/>
          </a:xfrm>
          <a:prstGeom prst="rect">
            <a:avLst/>
          </a:prstGeom>
          <a:noFill/>
        </p:spPr>
        <p:txBody>
          <a:bodyPr wrap="square" rtlCol="0">
            <a:spAutoFit/>
          </a:bodyPr>
          <a:lstStyle/>
          <a:p>
            <a:pPr>
              <a:lnSpc>
                <a:spcPct val="130000"/>
              </a:lnSpc>
            </a:pPr>
            <a:r>
              <a:rPr lang="zh-CN" altLang="en-US" b="1" dirty="0">
                <a:latin typeface="仿宋" panose="02010609060101010101" charset="-122"/>
                <a:ea typeface="仿宋" panose="02010609060101010101" charset="-122"/>
                <a:cs typeface="仿宋" panose="02010609060101010101" charset="-122"/>
              </a:rPr>
              <a:t>建设单位和个人应当在领取建筑工程施工许可证时缴纳城市基础设施配套费。按照“放管服”改革要求，建设单位可采取书面方式承诺配套费缴纳时间。</a:t>
            </a:r>
          </a:p>
        </p:txBody>
      </p:sp>
      <p:grpSp>
        <p:nvGrpSpPr>
          <p:cNvPr id="9" name="组合 8"/>
          <p:cNvGrpSpPr/>
          <p:nvPr/>
        </p:nvGrpSpPr>
        <p:grpSpPr>
          <a:xfrm>
            <a:off x="0" y="2129244"/>
            <a:ext cx="12192000" cy="889000"/>
            <a:chOff x="0" y="0"/>
            <a:chExt cx="12192000" cy="889000"/>
          </a:xfrm>
        </p:grpSpPr>
        <p:sp>
          <p:nvSpPr>
            <p:cNvPr id="10" name="矩形 9"/>
            <p:cNvSpPr/>
            <p:nvPr/>
          </p:nvSpPr>
          <p:spPr>
            <a:xfrm>
              <a:off x="0" y="0"/>
              <a:ext cx="12192000" cy="889000"/>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latin typeface="站酷高端黑" panose="02010600030101010101" pitchFamily="2" charset="-122"/>
                <a:ea typeface="站酷高端黑" panose="02010600030101010101" pitchFamily="2" charset="-122"/>
              </a:endParaRPr>
            </a:p>
          </p:txBody>
        </p:sp>
        <p:sp>
          <p:nvSpPr>
            <p:cNvPr id="11" name="矩形 10"/>
            <p:cNvSpPr/>
            <p:nvPr/>
          </p:nvSpPr>
          <p:spPr>
            <a:xfrm>
              <a:off x="488950" y="120650"/>
              <a:ext cx="647700" cy="647700"/>
            </a:xfrm>
            <a:prstGeom prst="rect">
              <a:avLst/>
            </a:prstGeom>
            <a:solidFill>
              <a:schemeClr val="bg1"/>
            </a:solidFill>
            <a:ln>
              <a:noFill/>
            </a:ln>
            <a:effectLst>
              <a:outerShdw blurRad="63500" sx="101000" sy="101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站酷高端黑" panose="02010600030101010101" pitchFamily="2" charset="-122"/>
                  <a:ea typeface="站酷高端黑" panose="02010600030101010101" pitchFamily="2" charset="-122"/>
                </a:rPr>
                <a:t>4</a:t>
              </a:r>
            </a:p>
          </p:txBody>
        </p:sp>
        <p:sp>
          <p:nvSpPr>
            <p:cNvPr id="12" name="文本框 11"/>
            <p:cNvSpPr txBox="1"/>
            <p:nvPr/>
          </p:nvSpPr>
          <p:spPr>
            <a:xfrm>
              <a:off x="1295400" y="213360"/>
              <a:ext cx="6528435" cy="460375"/>
            </a:xfrm>
            <a:prstGeom prst="rect">
              <a:avLst/>
            </a:prstGeom>
            <a:noFill/>
          </p:spPr>
          <p:txBody>
            <a:bodyPr wrap="square" rtlCol="0">
              <a:spAutoFit/>
            </a:bodyPr>
            <a:lstStyle/>
            <a:p>
              <a:r>
                <a:rPr lang="zh-CN" altLang="en-US" sz="2400" b="1" dirty="0">
                  <a:solidFill>
                    <a:schemeClr val="bg1"/>
                  </a:solidFill>
                  <a:latin typeface="黑体" panose="02010609060101010101" charset="-122"/>
                  <a:ea typeface="黑体" panose="02010609060101010101" charset="-122"/>
                </a:rPr>
                <a:t>不缴、免缴城市基础设施配套费的规定</a:t>
              </a:r>
            </a:p>
          </p:txBody>
        </p:sp>
      </p:grpSp>
      <p:sp>
        <p:nvSpPr>
          <p:cNvPr id="13" name="文本框 12"/>
          <p:cNvSpPr txBox="1"/>
          <p:nvPr/>
        </p:nvSpPr>
        <p:spPr>
          <a:xfrm>
            <a:off x="533400" y="2897594"/>
            <a:ext cx="11196320" cy="2201821"/>
          </a:xfrm>
          <a:prstGeom prst="rect">
            <a:avLst/>
          </a:prstGeom>
          <a:noFill/>
        </p:spPr>
        <p:txBody>
          <a:bodyPr wrap="square" rtlCol="0">
            <a:spAutoFit/>
          </a:bodyPr>
          <a:lstStyle/>
          <a:p>
            <a:pPr>
              <a:lnSpc>
                <a:spcPct val="130000"/>
              </a:lnSpc>
            </a:pPr>
            <a:r>
              <a:rPr lang="zh-CN" altLang="en-US" b="1" dirty="0">
                <a:latin typeface="仿宋" panose="02010609060101010101" charset="-122"/>
                <a:ea typeface="仿宋" panose="02010609060101010101" charset="-122"/>
              </a:rPr>
              <a:t>①建设项目非商业用途的地下室、地上储藏室、架空层和附属设施等，不缴纳综合配套费；</a:t>
            </a:r>
          </a:p>
          <a:p>
            <a:pPr>
              <a:lnSpc>
                <a:spcPct val="130000"/>
              </a:lnSpc>
            </a:pPr>
            <a:r>
              <a:rPr lang="zh-CN" altLang="en-US" b="1" dirty="0">
                <a:latin typeface="仿宋" panose="02010609060101010101" charset="-122"/>
                <a:ea typeface="仿宋" panose="02010609060101010101" charset="-122"/>
              </a:rPr>
              <a:t>②根据建设单位申请，经专营单位复核后，建设项目不需要专业经营单位供水、供气、供热、供电的，不缴纳相应专项配套费。</a:t>
            </a:r>
          </a:p>
          <a:p>
            <a:pPr>
              <a:lnSpc>
                <a:spcPct val="130000"/>
              </a:lnSpc>
            </a:pPr>
            <a:r>
              <a:rPr lang="zh-CN" altLang="en-US" b="1" dirty="0">
                <a:latin typeface="仿宋" panose="02010609060101010101" charset="-122"/>
                <a:ea typeface="仿宋" panose="02010609060101010101" charset="-122"/>
              </a:rPr>
              <a:t>③国家、省有关文件依据明确规定免缴综合配套费的建设项目，方可享受综合配套费免缴。享受综合配套费免缴后改变原批准用途，不符合国家、省有关文件依据明确规定免缴范围的，应当按照本办法规定补缴城市基础设施配套费。</a:t>
            </a:r>
          </a:p>
        </p:txBody>
      </p:sp>
      <p:grpSp>
        <p:nvGrpSpPr>
          <p:cNvPr id="14" name="组合 13"/>
          <p:cNvGrpSpPr/>
          <p:nvPr/>
        </p:nvGrpSpPr>
        <p:grpSpPr>
          <a:xfrm>
            <a:off x="35560" y="5052243"/>
            <a:ext cx="12192000" cy="889000"/>
            <a:chOff x="0" y="0"/>
            <a:chExt cx="12192000" cy="889000"/>
          </a:xfrm>
        </p:grpSpPr>
        <p:sp>
          <p:nvSpPr>
            <p:cNvPr id="15" name="矩形 14"/>
            <p:cNvSpPr/>
            <p:nvPr/>
          </p:nvSpPr>
          <p:spPr>
            <a:xfrm>
              <a:off x="0" y="0"/>
              <a:ext cx="12192000" cy="889000"/>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latin typeface="站酷高端黑" panose="02010600030101010101" pitchFamily="2" charset="-122"/>
                <a:ea typeface="站酷高端黑" panose="02010600030101010101" pitchFamily="2" charset="-122"/>
              </a:endParaRPr>
            </a:p>
          </p:txBody>
        </p:sp>
        <p:sp>
          <p:nvSpPr>
            <p:cNvPr id="16" name="矩形 15"/>
            <p:cNvSpPr/>
            <p:nvPr/>
          </p:nvSpPr>
          <p:spPr>
            <a:xfrm>
              <a:off x="488950" y="120650"/>
              <a:ext cx="647700" cy="647700"/>
            </a:xfrm>
            <a:prstGeom prst="rect">
              <a:avLst/>
            </a:prstGeom>
            <a:solidFill>
              <a:schemeClr val="bg1"/>
            </a:solidFill>
            <a:ln>
              <a:noFill/>
            </a:ln>
            <a:effectLst>
              <a:outerShdw blurRad="63500" sx="101000" sy="101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站酷高端黑" panose="02010600030101010101" pitchFamily="2" charset="-122"/>
                  <a:ea typeface="站酷高端黑" panose="02010600030101010101" pitchFamily="2" charset="-122"/>
                </a:rPr>
                <a:t>5</a:t>
              </a:r>
            </a:p>
          </p:txBody>
        </p:sp>
        <p:sp>
          <p:nvSpPr>
            <p:cNvPr id="17" name="文本框 16"/>
            <p:cNvSpPr txBox="1"/>
            <p:nvPr/>
          </p:nvSpPr>
          <p:spPr>
            <a:xfrm>
              <a:off x="1295400" y="213360"/>
              <a:ext cx="7263765" cy="460375"/>
            </a:xfrm>
            <a:prstGeom prst="rect">
              <a:avLst/>
            </a:prstGeom>
            <a:noFill/>
          </p:spPr>
          <p:txBody>
            <a:bodyPr wrap="square" rtlCol="0">
              <a:spAutoFit/>
            </a:bodyPr>
            <a:lstStyle/>
            <a:p>
              <a:r>
                <a:rPr lang="zh-CN" altLang="en-US" sz="2400" b="1" dirty="0">
                  <a:solidFill>
                    <a:schemeClr val="bg1"/>
                  </a:solidFill>
                  <a:latin typeface="黑体" panose="02010609060101010101" charset="-122"/>
                  <a:ea typeface="黑体" panose="02010609060101010101" charset="-122"/>
                </a:rPr>
                <a:t>进一步简化专项配套费的拨付使用程序</a:t>
              </a:r>
            </a:p>
          </p:txBody>
        </p:sp>
      </p:grpSp>
      <p:sp>
        <p:nvSpPr>
          <p:cNvPr id="18" name="文本框 17"/>
          <p:cNvSpPr txBox="1"/>
          <p:nvPr/>
        </p:nvSpPr>
        <p:spPr>
          <a:xfrm>
            <a:off x="533400" y="5894070"/>
            <a:ext cx="11124565" cy="761427"/>
          </a:xfrm>
          <a:prstGeom prst="rect">
            <a:avLst/>
          </a:prstGeom>
          <a:noFill/>
        </p:spPr>
        <p:txBody>
          <a:bodyPr wrap="square" rtlCol="0">
            <a:spAutoFit/>
          </a:bodyPr>
          <a:lstStyle/>
          <a:p>
            <a:pPr>
              <a:lnSpc>
                <a:spcPct val="130000"/>
              </a:lnSpc>
            </a:pPr>
            <a:r>
              <a:rPr lang="zh-CN" altLang="en-US" b="1" dirty="0">
                <a:latin typeface="仿宋" panose="02010609060101010101" charset="-122"/>
                <a:ea typeface="仿宋" panose="02010609060101010101" charset="-122"/>
                <a:cs typeface="仿宋" panose="02010609060101010101" charset="-122"/>
              </a:rPr>
              <a:t>专项配套费的使用，由专营单位根据建设项目配套进度节点提出申请，市住房城乡建设局、市财政局审核通过后，自申请受理之日起</a:t>
            </a:r>
            <a:r>
              <a:rPr lang="en-US" altLang="zh-CN" b="1" dirty="0">
                <a:latin typeface="仿宋" panose="02010609060101010101" charset="-122"/>
                <a:ea typeface="仿宋" panose="02010609060101010101" charset="-122"/>
                <a:cs typeface="仿宋" panose="02010609060101010101" charset="-122"/>
              </a:rPr>
              <a:t>20</a:t>
            </a:r>
            <a:r>
              <a:rPr lang="zh-CN" altLang="en-US" b="1" dirty="0">
                <a:latin typeface="仿宋" panose="02010609060101010101" charset="-122"/>
                <a:ea typeface="仿宋" panose="02010609060101010101" charset="-122"/>
                <a:cs typeface="仿宋" panose="02010609060101010101" charset="-122"/>
              </a:rPr>
              <a:t>个工作日内拨付。</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750"/>
                                        <p:tgtEl>
                                          <p:spTgt spid="9"/>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750"/>
                                        <p:tgtEl>
                                          <p:spTgt spid="14"/>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889000"/>
            <a:chOff x="0" y="0"/>
            <a:chExt cx="12192000" cy="889000"/>
          </a:xfrm>
        </p:grpSpPr>
        <p:sp>
          <p:nvSpPr>
            <p:cNvPr id="4" name="矩形 3"/>
            <p:cNvSpPr/>
            <p:nvPr/>
          </p:nvSpPr>
          <p:spPr>
            <a:xfrm>
              <a:off x="0" y="0"/>
              <a:ext cx="12192000" cy="889000"/>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latin typeface="站酷高端黑" panose="02010600030101010101" pitchFamily="2" charset="-122"/>
                <a:ea typeface="站酷高端黑" panose="02010600030101010101" pitchFamily="2" charset="-122"/>
              </a:endParaRPr>
            </a:p>
          </p:txBody>
        </p:sp>
        <p:sp>
          <p:nvSpPr>
            <p:cNvPr id="5" name="矩形 4"/>
            <p:cNvSpPr/>
            <p:nvPr/>
          </p:nvSpPr>
          <p:spPr>
            <a:xfrm>
              <a:off x="488950" y="120650"/>
              <a:ext cx="647700" cy="647700"/>
            </a:xfrm>
            <a:prstGeom prst="rect">
              <a:avLst/>
            </a:prstGeom>
            <a:solidFill>
              <a:schemeClr val="bg1"/>
            </a:solidFill>
            <a:ln>
              <a:noFill/>
            </a:ln>
            <a:effectLst>
              <a:outerShdw blurRad="63500" sx="101000" sy="101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站酷高端黑" panose="02010600030101010101" pitchFamily="2" charset="-122"/>
                  <a:ea typeface="站酷高端黑" panose="02010600030101010101" pitchFamily="2" charset="-122"/>
                </a:rPr>
                <a:t>6</a:t>
              </a:r>
            </a:p>
          </p:txBody>
        </p:sp>
        <p:sp>
          <p:nvSpPr>
            <p:cNvPr id="6" name="文本框 5"/>
            <p:cNvSpPr txBox="1"/>
            <p:nvPr/>
          </p:nvSpPr>
          <p:spPr>
            <a:xfrm>
              <a:off x="1295400" y="213360"/>
              <a:ext cx="6557645" cy="460375"/>
            </a:xfrm>
            <a:prstGeom prst="rect">
              <a:avLst/>
            </a:prstGeom>
            <a:noFill/>
          </p:spPr>
          <p:txBody>
            <a:bodyPr wrap="square" rtlCol="0">
              <a:spAutoFit/>
            </a:bodyPr>
            <a:lstStyle/>
            <a:p>
              <a:r>
                <a:rPr lang="zh-CN" altLang="en-US" sz="2400" b="1" dirty="0">
                  <a:solidFill>
                    <a:schemeClr val="bg1"/>
                  </a:solidFill>
                  <a:latin typeface="黑体" panose="02010609060101010101" charset="-122"/>
                  <a:ea typeface="黑体" panose="02010609060101010101" charset="-122"/>
                  <a:cs typeface="黑体" panose="02010609060101010101" charset="-122"/>
                </a:rPr>
                <a:t>明确房地产开发项目不得收取</a:t>
              </a:r>
              <a:r>
                <a:rPr lang="en-US" altLang="zh-CN" sz="2400" b="1" dirty="0">
                  <a:solidFill>
                    <a:schemeClr val="bg1"/>
                  </a:solidFill>
                  <a:latin typeface="黑体" panose="02010609060101010101" charset="-122"/>
                  <a:ea typeface="黑体" panose="02010609060101010101" charset="-122"/>
                  <a:cs typeface="黑体" panose="02010609060101010101" charset="-122"/>
                </a:rPr>
                <a:t>“</a:t>
              </a:r>
              <a:r>
                <a:rPr lang="zh-CN" altLang="en-US" sz="2400" b="1" dirty="0">
                  <a:solidFill>
                    <a:schemeClr val="bg1"/>
                  </a:solidFill>
                  <a:latin typeface="黑体" panose="02010609060101010101" charset="-122"/>
                  <a:ea typeface="黑体" panose="02010609060101010101" charset="-122"/>
                  <a:cs typeface="黑体" panose="02010609060101010101" charset="-122"/>
                </a:rPr>
                <a:t>开口费</a:t>
              </a:r>
              <a:r>
                <a:rPr lang="en-US" altLang="zh-CN" sz="2400" b="1" dirty="0">
                  <a:solidFill>
                    <a:schemeClr val="bg1"/>
                  </a:solidFill>
                  <a:latin typeface="黑体" panose="02010609060101010101" charset="-122"/>
                  <a:ea typeface="黑体" panose="02010609060101010101" charset="-122"/>
                  <a:cs typeface="黑体" panose="02010609060101010101" charset="-122"/>
                </a:rPr>
                <a:t>”</a:t>
              </a:r>
            </a:p>
          </p:txBody>
        </p:sp>
      </p:grpSp>
      <p:sp>
        <p:nvSpPr>
          <p:cNvPr id="7" name="文本框 6"/>
          <p:cNvSpPr txBox="1"/>
          <p:nvPr/>
        </p:nvSpPr>
        <p:spPr>
          <a:xfrm>
            <a:off x="533441" y="884372"/>
            <a:ext cx="11125118" cy="2104872"/>
          </a:xfrm>
          <a:prstGeom prst="rect">
            <a:avLst/>
          </a:prstGeom>
          <a:noFill/>
        </p:spPr>
        <p:txBody>
          <a:bodyPr wrap="square" rtlCol="0">
            <a:spAutoFit/>
          </a:bodyPr>
          <a:lstStyle/>
          <a:p>
            <a:pPr>
              <a:lnSpc>
                <a:spcPct val="150000"/>
              </a:lnSpc>
            </a:pPr>
            <a:r>
              <a:rPr lang="zh-CN" altLang="zh-CN" b="1" dirty="0">
                <a:latin typeface="仿宋" panose="02010609060101010101" pitchFamily="49" charset="-122"/>
                <a:ea typeface="仿宋" panose="02010609060101010101" pitchFamily="49" charset="-122"/>
              </a:rPr>
              <a:t>《办法》</a:t>
            </a:r>
            <a:r>
              <a:rPr lang="zh-CN" altLang="en-US" b="1" dirty="0">
                <a:latin typeface="仿宋" panose="02010609060101010101" pitchFamily="49" charset="-122"/>
                <a:ea typeface="仿宋" panose="02010609060101010101" pitchFamily="49" charset="-122"/>
              </a:rPr>
              <a:t>第十八条规定，自本办法施行之日起，主城区的专业经营单位不得向建设单位和个人另行收取红线外</a:t>
            </a:r>
            <a:r>
              <a:rPr lang="zh-CN" altLang="zh-CN" b="1" dirty="0">
                <a:latin typeface="仿宋" panose="02010609060101010101" pitchFamily="49" charset="-122"/>
                <a:ea typeface="仿宋" panose="02010609060101010101" pitchFamily="49" charset="-122"/>
              </a:rPr>
              <a:t>供水、供气、供热、供电</a:t>
            </a:r>
            <a:r>
              <a:rPr lang="zh-CN" altLang="en-US" b="1" dirty="0">
                <a:latin typeface="仿宋" panose="02010609060101010101" pitchFamily="49" charset="-122"/>
                <a:ea typeface="仿宋" panose="02010609060101010101" pitchFamily="49" charset="-122"/>
              </a:rPr>
              <a:t>及相关配套费用。</a:t>
            </a:r>
            <a:r>
              <a:rPr lang="zh-CN" altLang="zh-CN" b="1" dirty="0">
                <a:latin typeface="仿宋" panose="02010609060101010101" pitchFamily="49" charset="-122"/>
                <a:ea typeface="仿宋" panose="02010609060101010101" pitchFamily="49" charset="-122"/>
              </a:rPr>
              <a:t>对</a:t>
            </a:r>
            <a:r>
              <a:rPr lang="zh-CN" altLang="en-US" b="1" dirty="0">
                <a:latin typeface="仿宋" panose="02010609060101010101" pitchFamily="49" charset="-122"/>
                <a:ea typeface="仿宋" panose="02010609060101010101" pitchFamily="49" charset="-122"/>
              </a:rPr>
              <a:t>于建设单位，要求</a:t>
            </a:r>
            <a:r>
              <a:rPr lang="zh-CN" altLang="zh-CN" b="1" dirty="0">
                <a:latin typeface="仿宋" panose="02010609060101010101" pitchFamily="49" charset="-122"/>
                <a:ea typeface="仿宋" panose="02010609060101010101" pitchFamily="49" charset="-122"/>
              </a:rPr>
              <a:t>建设项目城市基础设施配套费和红线内供水、供气、供热、供电相关配套</a:t>
            </a:r>
            <a:r>
              <a:rPr lang="zh-CN" altLang="en-US" b="1" dirty="0">
                <a:latin typeface="仿宋" panose="02010609060101010101" pitchFamily="49" charset="-122"/>
                <a:ea typeface="仿宋" panose="02010609060101010101" pitchFamily="49" charset="-122"/>
              </a:rPr>
              <a:t>（含各类计量装置、分户控制系统）</a:t>
            </a:r>
            <a:r>
              <a:rPr lang="zh-CN" altLang="zh-CN" b="1" dirty="0">
                <a:latin typeface="仿宋" panose="02010609060101010101" pitchFamily="49" charset="-122"/>
                <a:ea typeface="仿宋" panose="02010609060101010101" pitchFamily="49" charset="-122"/>
              </a:rPr>
              <a:t>建设费用计入建设成本，要求房地产开发企业在商品房销售价格外，不得向购房者收取</a:t>
            </a:r>
            <a:r>
              <a:rPr lang="zh-CN" altLang="en-US" b="1" dirty="0">
                <a:latin typeface="仿宋" panose="02010609060101010101" pitchFamily="49" charset="-122"/>
                <a:ea typeface="仿宋" panose="02010609060101010101" pitchFamily="49" charset="-122"/>
              </a:rPr>
              <a:t>或者以任何名义变相收取</a:t>
            </a:r>
            <a:r>
              <a:rPr lang="zh-CN" altLang="zh-CN" b="1" dirty="0">
                <a:latin typeface="仿宋" panose="02010609060101010101" pitchFamily="49" charset="-122"/>
                <a:ea typeface="仿宋" panose="02010609060101010101" pitchFamily="49" charset="-122"/>
              </a:rPr>
              <a:t>水</a:t>
            </a:r>
            <a:r>
              <a:rPr lang="zh-CN" altLang="en-US" b="1" dirty="0">
                <a:latin typeface="仿宋" panose="02010609060101010101" pitchFamily="49" charset="-122"/>
                <a:ea typeface="仿宋" panose="02010609060101010101" pitchFamily="49" charset="-122"/>
              </a:rPr>
              <a:t>、</a:t>
            </a:r>
            <a:r>
              <a:rPr lang="zh-CN" altLang="zh-CN" b="1" dirty="0">
                <a:latin typeface="仿宋" panose="02010609060101010101" pitchFamily="49" charset="-122"/>
                <a:ea typeface="仿宋" panose="02010609060101010101" pitchFamily="49" charset="-122"/>
              </a:rPr>
              <a:t>气</a:t>
            </a:r>
            <a:r>
              <a:rPr lang="zh-CN" altLang="en-US" b="1" dirty="0">
                <a:latin typeface="仿宋" panose="02010609060101010101" pitchFamily="49" charset="-122"/>
                <a:ea typeface="仿宋" panose="02010609060101010101" pitchFamily="49" charset="-122"/>
              </a:rPr>
              <a:t>、</a:t>
            </a:r>
            <a:r>
              <a:rPr lang="zh-CN" altLang="zh-CN" b="1" dirty="0">
                <a:latin typeface="仿宋" panose="02010609060101010101" pitchFamily="49" charset="-122"/>
                <a:ea typeface="仿宋" panose="02010609060101010101" pitchFamily="49" charset="-122"/>
              </a:rPr>
              <a:t>热</a:t>
            </a:r>
            <a:r>
              <a:rPr lang="zh-CN" altLang="en-US" b="1" dirty="0">
                <a:latin typeface="仿宋" panose="02010609060101010101" pitchFamily="49" charset="-122"/>
                <a:ea typeface="仿宋" panose="02010609060101010101" pitchFamily="49" charset="-122"/>
              </a:rPr>
              <a:t>、</a:t>
            </a:r>
            <a:r>
              <a:rPr lang="zh-CN" altLang="zh-CN" b="1" dirty="0">
                <a:latin typeface="仿宋" panose="02010609060101010101" pitchFamily="49" charset="-122"/>
                <a:ea typeface="仿宋" panose="02010609060101010101" pitchFamily="49" charset="-122"/>
              </a:rPr>
              <a:t>电相关配套（开口）费用。</a:t>
            </a:r>
            <a:endParaRPr lang="zh-CN" altLang="zh-CN" dirty="0">
              <a:latin typeface="仿宋" panose="02010609060101010101" pitchFamily="49" charset="-122"/>
              <a:ea typeface="仿宋" panose="02010609060101010101" pitchFamily="49" charset="-122"/>
            </a:endParaRPr>
          </a:p>
        </p:txBody>
      </p:sp>
      <p:grpSp>
        <p:nvGrpSpPr>
          <p:cNvPr id="8" name="组合 7"/>
          <p:cNvGrpSpPr/>
          <p:nvPr/>
        </p:nvGrpSpPr>
        <p:grpSpPr>
          <a:xfrm>
            <a:off x="0" y="2926928"/>
            <a:ext cx="12192000" cy="889000"/>
            <a:chOff x="0" y="-41874"/>
            <a:chExt cx="12192000" cy="889000"/>
          </a:xfrm>
        </p:grpSpPr>
        <p:sp>
          <p:nvSpPr>
            <p:cNvPr id="9" name="矩形 8"/>
            <p:cNvSpPr/>
            <p:nvPr/>
          </p:nvSpPr>
          <p:spPr>
            <a:xfrm>
              <a:off x="0" y="-41874"/>
              <a:ext cx="12192000" cy="889000"/>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latin typeface="站酷高端黑" panose="02010600030101010101" pitchFamily="2" charset="-122"/>
                <a:ea typeface="站酷高端黑" panose="02010600030101010101" pitchFamily="2" charset="-122"/>
              </a:endParaRPr>
            </a:p>
          </p:txBody>
        </p:sp>
        <p:sp>
          <p:nvSpPr>
            <p:cNvPr id="10" name="矩形 9"/>
            <p:cNvSpPr/>
            <p:nvPr/>
          </p:nvSpPr>
          <p:spPr>
            <a:xfrm>
              <a:off x="488950" y="120650"/>
              <a:ext cx="647700" cy="647700"/>
            </a:xfrm>
            <a:prstGeom prst="rect">
              <a:avLst/>
            </a:prstGeom>
            <a:solidFill>
              <a:schemeClr val="bg1"/>
            </a:solidFill>
            <a:ln>
              <a:noFill/>
            </a:ln>
            <a:effectLst>
              <a:outerShdw blurRad="63500" sx="101000" sy="101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站酷高端黑" panose="02010600030101010101" pitchFamily="2" charset="-122"/>
                  <a:ea typeface="站酷高端黑" panose="02010600030101010101" pitchFamily="2" charset="-122"/>
                </a:rPr>
                <a:t>7</a:t>
              </a:r>
            </a:p>
          </p:txBody>
        </p:sp>
        <p:sp>
          <p:nvSpPr>
            <p:cNvPr id="11" name="文本框 10"/>
            <p:cNvSpPr txBox="1"/>
            <p:nvPr/>
          </p:nvSpPr>
          <p:spPr>
            <a:xfrm>
              <a:off x="1295399" y="213668"/>
              <a:ext cx="6767945" cy="460375"/>
            </a:xfrm>
            <a:prstGeom prst="rect">
              <a:avLst/>
            </a:prstGeom>
            <a:noFill/>
          </p:spPr>
          <p:txBody>
            <a:bodyPr wrap="square" rtlCol="0">
              <a:spAutoFit/>
            </a:bodyPr>
            <a:lstStyle/>
            <a:p>
              <a:r>
                <a:rPr lang="zh-CN" altLang="en-US" sz="2400" b="1" dirty="0">
                  <a:solidFill>
                    <a:schemeClr val="bg1"/>
                  </a:solidFill>
                  <a:latin typeface="黑体" panose="02010609060101010101" charset="-122"/>
                  <a:ea typeface="黑体" panose="02010609060101010101" charset="-122"/>
                  <a:cs typeface="黑体" panose="02010609060101010101" charset="-122"/>
                </a:rPr>
                <a:t>确保新旧办法平稳过渡的四条措施</a:t>
              </a:r>
            </a:p>
          </p:txBody>
        </p:sp>
      </p:grpSp>
      <p:sp>
        <p:nvSpPr>
          <p:cNvPr id="12" name="文本框 11"/>
          <p:cNvSpPr txBox="1"/>
          <p:nvPr/>
        </p:nvSpPr>
        <p:spPr>
          <a:xfrm>
            <a:off x="533441" y="3753612"/>
            <a:ext cx="11125118" cy="2922018"/>
          </a:xfrm>
          <a:prstGeom prst="rect">
            <a:avLst/>
          </a:prstGeom>
          <a:noFill/>
        </p:spPr>
        <p:txBody>
          <a:bodyPr wrap="square" rtlCol="0">
            <a:spAutoFit/>
          </a:bodyPr>
          <a:lstStyle/>
          <a:p>
            <a:pPr>
              <a:lnSpc>
                <a:spcPct val="130000"/>
              </a:lnSpc>
            </a:pPr>
            <a:r>
              <a:rPr lang="en-US" altLang="zh-CN" dirty="0">
                <a:latin typeface="仿宋" panose="02010609060101010101" charset="-122"/>
                <a:ea typeface="思源黑体 CN Normal" panose="020B0400000000000000" pitchFamily="34" charset="-122"/>
              </a:rPr>
              <a:t>    </a:t>
            </a:r>
            <a:r>
              <a:rPr lang="zh-CN" altLang="en-US" b="1" dirty="0">
                <a:latin typeface="仿宋" panose="02010609060101010101" charset="-122"/>
                <a:ea typeface="仿宋" panose="02010609060101010101" charset="-122"/>
                <a:cs typeface="仿宋" panose="02010609060101010101" charset="-122"/>
              </a:rPr>
              <a:t>一是《办法》自</a:t>
            </a:r>
            <a:r>
              <a:rPr lang="en-US" altLang="zh-CN" b="1" dirty="0">
                <a:latin typeface="仿宋" panose="02010609060101010101" charset="-122"/>
                <a:ea typeface="仿宋" panose="02010609060101010101" charset="-122"/>
                <a:cs typeface="仿宋" panose="02010609060101010101" charset="-122"/>
              </a:rPr>
              <a:t>2021</a:t>
            </a:r>
            <a:r>
              <a:rPr lang="zh-CN" altLang="en-US" b="1" dirty="0">
                <a:latin typeface="仿宋" panose="02010609060101010101" charset="-122"/>
                <a:ea typeface="仿宋" panose="02010609060101010101" charset="-122"/>
                <a:cs typeface="仿宋" panose="02010609060101010101" charset="-122"/>
              </a:rPr>
              <a:t>年</a:t>
            </a:r>
            <a:r>
              <a:rPr lang="en-US" altLang="zh-CN" b="1" dirty="0">
                <a:latin typeface="仿宋" panose="02010609060101010101" charset="-122"/>
                <a:ea typeface="仿宋" panose="02010609060101010101" charset="-122"/>
                <a:cs typeface="仿宋" panose="02010609060101010101" charset="-122"/>
              </a:rPr>
              <a:t>8</a:t>
            </a:r>
            <a:r>
              <a:rPr lang="zh-CN" altLang="en-US" b="1" dirty="0">
                <a:latin typeface="仿宋" panose="02010609060101010101" charset="-122"/>
                <a:ea typeface="仿宋" panose="02010609060101010101" charset="-122"/>
                <a:cs typeface="仿宋" panose="02010609060101010101" charset="-122"/>
              </a:rPr>
              <a:t>月</a:t>
            </a:r>
            <a:r>
              <a:rPr lang="en-US" altLang="zh-CN" b="1" dirty="0">
                <a:latin typeface="仿宋" panose="02010609060101010101" charset="-122"/>
                <a:ea typeface="仿宋" panose="02010609060101010101" charset="-122"/>
                <a:cs typeface="仿宋" panose="02010609060101010101" charset="-122"/>
              </a:rPr>
              <a:t>31</a:t>
            </a:r>
            <a:r>
              <a:rPr lang="zh-CN" altLang="en-US" b="1" dirty="0">
                <a:latin typeface="仿宋" panose="02010609060101010101" charset="-122"/>
                <a:ea typeface="仿宋" panose="02010609060101010101" charset="-122"/>
                <a:cs typeface="仿宋" panose="02010609060101010101" charset="-122"/>
              </a:rPr>
              <a:t>日起施行，有效期至</a:t>
            </a:r>
            <a:r>
              <a:rPr lang="en-US" altLang="zh-CN" b="1" dirty="0">
                <a:latin typeface="仿宋" panose="02010609060101010101" charset="-122"/>
                <a:ea typeface="仿宋" panose="02010609060101010101" charset="-122"/>
                <a:cs typeface="仿宋" panose="02010609060101010101" charset="-122"/>
              </a:rPr>
              <a:t>2024</a:t>
            </a:r>
            <a:r>
              <a:rPr lang="zh-CN" altLang="en-US" b="1" dirty="0">
                <a:latin typeface="仿宋" panose="02010609060101010101" charset="-122"/>
                <a:ea typeface="仿宋" panose="02010609060101010101" charset="-122"/>
                <a:cs typeface="仿宋" panose="02010609060101010101" charset="-122"/>
              </a:rPr>
              <a:t>年</a:t>
            </a:r>
            <a:r>
              <a:rPr lang="en-US" altLang="zh-CN" b="1" dirty="0">
                <a:latin typeface="仿宋" panose="02010609060101010101" charset="-122"/>
                <a:ea typeface="仿宋" panose="02010609060101010101" charset="-122"/>
                <a:cs typeface="仿宋" panose="02010609060101010101" charset="-122"/>
              </a:rPr>
              <a:t>8</a:t>
            </a:r>
            <a:r>
              <a:rPr lang="zh-CN" altLang="en-US" b="1" dirty="0">
                <a:latin typeface="仿宋" panose="02010609060101010101" charset="-122"/>
                <a:ea typeface="仿宋" panose="02010609060101010101" charset="-122"/>
                <a:cs typeface="仿宋" panose="02010609060101010101" charset="-122"/>
              </a:rPr>
              <a:t>月</a:t>
            </a:r>
            <a:r>
              <a:rPr lang="en-US" altLang="zh-CN" b="1" dirty="0">
                <a:latin typeface="仿宋" panose="02010609060101010101" charset="-122"/>
                <a:ea typeface="仿宋" panose="02010609060101010101" charset="-122"/>
                <a:cs typeface="仿宋" panose="02010609060101010101" charset="-122"/>
              </a:rPr>
              <a:t>30</a:t>
            </a:r>
            <a:r>
              <a:rPr lang="zh-CN" altLang="en-US" b="1" dirty="0">
                <a:latin typeface="仿宋" panose="02010609060101010101" charset="-122"/>
                <a:ea typeface="仿宋" panose="02010609060101010101" charset="-122"/>
                <a:cs typeface="仿宋" panose="02010609060101010101" charset="-122"/>
              </a:rPr>
              <a:t>日，在文件有效期方面与济政发〔201</a:t>
            </a:r>
            <a:r>
              <a:rPr lang="en-US" altLang="zh-CN" b="1" dirty="0">
                <a:latin typeface="仿宋" panose="02010609060101010101" charset="-122"/>
                <a:ea typeface="仿宋" panose="02010609060101010101" charset="-122"/>
                <a:cs typeface="仿宋" panose="02010609060101010101" charset="-122"/>
              </a:rPr>
              <a:t>9</a:t>
            </a:r>
            <a:r>
              <a:rPr lang="zh-CN" altLang="en-US" b="1" dirty="0">
                <a:latin typeface="仿宋" panose="02010609060101010101" charset="-122"/>
                <a:ea typeface="仿宋" panose="02010609060101010101" charset="-122"/>
                <a:cs typeface="仿宋" panose="02010609060101010101" charset="-122"/>
              </a:rPr>
              <a:t>〕</a:t>
            </a:r>
            <a:r>
              <a:rPr lang="en-US" altLang="zh-CN" b="1" dirty="0">
                <a:latin typeface="仿宋" panose="02010609060101010101" charset="-122"/>
                <a:ea typeface="仿宋" panose="02010609060101010101" charset="-122"/>
                <a:cs typeface="仿宋" panose="02010609060101010101" charset="-122"/>
              </a:rPr>
              <a:t>12</a:t>
            </a:r>
            <a:r>
              <a:rPr lang="zh-CN" altLang="en-US" b="1" dirty="0">
                <a:latin typeface="仿宋" panose="02010609060101010101" charset="-122"/>
                <a:ea typeface="仿宋" panose="02010609060101010101" charset="-122"/>
                <a:cs typeface="仿宋" panose="02010609060101010101" charset="-122"/>
              </a:rPr>
              <a:t>号文件做到了有效衔接。</a:t>
            </a:r>
          </a:p>
          <a:p>
            <a:pPr>
              <a:lnSpc>
                <a:spcPct val="130000"/>
              </a:lnSpc>
            </a:pPr>
            <a:r>
              <a:rPr lang="zh-CN" altLang="en-US" b="1" dirty="0">
                <a:latin typeface="仿宋" panose="02010609060101010101" charset="-122"/>
                <a:ea typeface="仿宋" panose="02010609060101010101" charset="-122"/>
                <a:cs typeface="仿宋" panose="02010609060101010101" charset="-122"/>
              </a:rPr>
              <a:t>    二是对已按照济政发〔2017〕20号、济政办发〔2018〕6号、</a:t>
            </a:r>
            <a:r>
              <a:rPr lang="zh-CN" altLang="zh-CN" b="1" dirty="0">
                <a:latin typeface="仿宋" panose="02010609060101010101" charset="-122"/>
                <a:ea typeface="仿宋" panose="02010609060101010101" charset="-122"/>
                <a:cs typeface="仿宋" panose="02010609060101010101" charset="-122"/>
              </a:rPr>
              <a:t>济政发〔</a:t>
            </a:r>
            <a:r>
              <a:rPr lang="en-US" altLang="zh-CN" b="1" dirty="0">
                <a:latin typeface="仿宋" panose="02010609060101010101" charset="-122"/>
                <a:ea typeface="仿宋" panose="02010609060101010101" charset="-122"/>
                <a:cs typeface="仿宋" panose="02010609060101010101" charset="-122"/>
              </a:rPr>
              <a:t>2019</a:t>
            </a:r>
            <a:r>
              <a:rPr lang="zh-CN" altLang="zh-CN" b="1" dirty="0">
                <a:latin typeface="仿宋" panose="02010609060101010101" charset="-122"/>
                <a:ea typeface="仿宋" panose="02010609060101010101" charset="-122"/>
                <a:cs typeface="仿宋" panose="02010609060101010101" charset="-122"/>
              </a:rPr>
              <a:t>〕</a:t>
            </a:r>
            <a:r>
              <a:rPr lang="en-US" altLang="zh-CN" b="1" dirty="0">
                <a:latin typeface="仿宋" panose="02010609060101010101" charset="-122"/>
                <a:ea typeface="仿宋" panose="02010609060101010101" charset="-122"/>
                <a:cs typeface="仿宋" panose="02010609060101010101" charset="-122"/>
              </a:rPr>
              <a:t>12</a:t>
            </a:r>
            <a:r>
              <a:rPr lang="zh-CN" altLang="zh-CN" b="1" dirty="0">
                <a:latin typeface="仿宋" panose="02010609060101010101" charset="-122"/>
                <a:ea typeface="仿宋" panose="02010609060101010101" charset="-122"/>
                <a:cs typeface="仿宋" panose="02010609060101010101" charset="-122"/>
              </a:rPr>
              <a:t>号</a:t>
            </a:r>
            <a:r>
              <a:rPr lang="zh-CN" altLang="en-US" b="1" dirty="0">
                <a:latin typeface="仿宋" panose="02010609060101010101" charset="-122"/>
                <a:ea typeface="仿宋" panose="02010609060101010101" charset="-122"/>
                <a:cs typeface="仿宋" panose="02010609060101010101" charset="-122"/>
              </a:rPr>
              <a:t>文件规定缴纳专项配套费，但尚未完成专项配套资金拨付的，继续按照原规定节点和批次拨付专项配套费。</a:t>
            </a:r>
          </a:p>
          <a:p>
            <a:pPr>
              <a:lnSpc>
                <a:spcPct val="130000"/>
              </a:lnSpc>
            </a:pPr>
            <a:r>
              <a:rPr lang="zh-CN" altLang="en-US" b="1" dirty="0">
                <a:latin typeface="仿宋" panose="02010609060101010101" charset="-122"/>
                <a:ea typeface="仿宋" panose="02010609060101010101" charset="-122"/>
                <a:cs typeface="仿宋" panose="02010609060101010101" charset="-122"/>
              </a:rPr>
              <a:t>    三是《办法》施行后，凡未缴纳城市基础设施配套费的建设项目，均应当按照《办法》规定缴纳城市基础设施配套费。</a:t>
            </a:r>
          </a:p>
          <a:p>
            <a:pPr>
              <a:lnSpc>
                <a:spcPct val="130000"/>
              </a:lnSpc>
            </a:pPr>
            <a:r>
              <a:rPr lang="zh-CN" altLang="en-US" b="1" dirty="0">
                <a:latin typeface="仿宋" panose="02010609060101010101" charset="-122"/>
                <a:ea typeface="仿宋" panose="02010609060101010101" charset="-122"/>
                <a:cs typeface="仿宋" panose="02010609060101010101" charset="-122"/>
              </a:rPr>
              <a:t>    四是规定了2018年1月1日前，建设单位或者个人自愿与专业经营单位签订建设项目专项配套工程建设合同的，按照双方合同约定执行，避免了政策过渡期间建设单位或者个人与专业经营单位之间合同违约问题。</a:t>
            </a:r>
          </a:p>
        </p:txBody>
      </p:sp>
    </p:spTree>
    <p:custDataLst>
      <p:tags r:id="rId1"/>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0" y="5672691"/>
            <a:ext cx="12192000" cy="1185309"/>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3444275" cy="3340100"/>
          </a:xfrm>
          <a:prstGeom prst="rect">
            <a:avLst/>
          </a:prstGeom>
        </p:spPr>
      </p:pic>
      <p:sp>
        <p:nvSpPr>
          <p:cNvPr id="5" name="椭圆 4"/>
          <p:cNvSpPr/>
          <p:nvPr/>
        </p:nvSpPr>
        <p:spPr>
          <a:xfrm>
            <a:off x="3521075" y="2362200"/>
            <a:ext cx="1137285" cy="1113790"/>
          </a:xfrm>
          <a:prstGeom prst="ellipse">
            <a:avLst/>
          </a:prstGeom>
          <a:solidFill>
            <a:srgbClr val="3CB6D6"/>
          </a:solidFill>
          <a:ln>
            <a:no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dirty="0">
                <a:solidFill>
                  <a:schemeClr val="bg1"/>
                </a:solidFill>
                <a:latin typeface="站酷高端黑" panose="02010600030101010101" pitchFamily="2" charset="-122"/>
                <a:ea typeface="站酷高端黑" panose="02010600030101010101" pitchFamily="2" charset="-122"/>
              </a:rPr>
              <a:t>4</a:t>
            </a:r>
          </a:p>
        </p:txBody>
      </p:sp>
      <p:sp>
        <p:nvSpPr>
          <p:cNvPr id="9" name="文本框 8"/>
          <p:cNvSpPr txBox="1"/>
          <p:nvPr/>
        </p:nvSpPr>
        <p:spPr>
          <a:xfrm>
            <a:off x="4441190" y="2503805"/>
            <a:ext cx="5624195" cy="829945"/>
          </a:xfrm>
          <a:prstGeom prst="rect">
            <a:avLst/>
          </a:prstGeom>
          <a:noFill/>
        </p:spPr>
        <p:txBody>
          <a:bodyPr wrap="square" rtlCol="0">
            <a:spAutoFit/>
          </a:bodyPr>
          <a:lstStyle/>
          <a:p>
            <a:pPr algn="ctr"/>
            <a:r>
              <a:rPr lang="zh-CN" altLang="en-US" sz="4800" b="1" spc="600" dirty="0">
                <a:latin typeface="黑体" panose="02010609060101010101" charset="-122"/>
                <a:ea typeface="黑体" panose="02010609060101010101" charset="-122"/>
              </a:rPr>
              <a:t>其他事项</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75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889000"/>
            <a:chOff x="0" y="0"/>
            <a:chExt cx="12192000" cy="889000"/>
          </a:xfrm>
        </p:grpSpPr>
        <p:sp>
          <p:nvSpPr>
            <p:cNvPr id="4" name="矩形 3"/>
            <p:cNvSpPr/>
            <p:nvPr/>
          </p:nvSpPr>
          <p:spPr>
            <a:xfrm>
              <a:off x="0" y="0"/>
              <a:ext cx="12192000" cy="889000"/>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latin typeface="站酷高端黑" panose="02010600030101010101" pitchFamily="2" charset="-122"/>
                <a:ea typeface="站酷高端黑" panose="02010600030101010101" pitchFamily="2" charset="-122"/>
              </a:endParaRPr>
            </a:p>
          </p:txBody>
        </p:sp>
        <p:sp>
          <p:nvSpPr>
            <p:cNvPr id="5" name="矩形 4"/>
            <p:cNvSpPr/>
            <p:nvPr/>
          </p:nvSpPr>
          <p:spPr>
            <a:xfrm>
              <a:off x="488950" y="120650"/>
              <a:ext cx="647700" cy="647700"/>
            </a:xfrm>
            <a:prstGeom prst="rect">
              <a:avLst/>
            </a:prstGeom>
            <a:solidFill>
              <a:schemeClr val="bg1"/>
            </a:solidFill>
            <a:ln>
              <a:noFill/>
            </a:ln>
            <a:effectLst>
              <a:outerShdw blurRad="63500" sx="101000" sy="101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站酷高端黑" panose="02010600030101010101" pitchFamily="2" charset="-122"/>
                  <a:ea typeface="站酷高端黑" panose="02010600030101010101" pitchFamily="2" charset="-122"/>
                </a:rPr>
                <a:t>1</a:t>
              </a:r>
            </a:p>
          </p:txBody>
        </p:sp>
        <p:sp>
          <p:nvSpPr>
            <p:cNvPr id="6" name="文本框 5"/>
            <p:cNvSpPr txBox="1"/>
            <p:nvPr/>
          </p:nvSpPr>
          <p:spPr>
            <a:xfrm>
              <a:off x="1295400" y="213360"/>
              <a:ext cx="6557645" cy="460375"/>
            </a:xfrm>
            <a:prstGeom prst="rect">
              <a:avLst/>
            </a:prstGeom>
            <a:noFill/>
          </p:spPr>
          <p:txBody>
            <a:bodyPr wrap="square" rtlCol="0">
              <a:spAutoFit/>
            </a:bodyPr>
            <a:lstStyle/>
            <a:p>
              <a:r>
                <a:rPr lang="zh-CN" altLang="en-US" sz="2400" b="1" dirty="0">
                  <a:solidFill>
                    <a:schemeClr val="bg1"/>
                  </a:solidFill>
                  <a:latin typeface="黑体" panose="02010609060101010101" charset="-122"/>
                  <a:ea typeface="黑体" panose="02010609060101010101" charset="-122"/>
                  <a:cs typeface="黑体" panose="02010609060101010101" charset="-122"/>
                </a:rPr>
                <a:t>窗口受理</a:t>
              </a:r>
            </a:p>
          </p:txBody>
        </p:sp>
      </p:grpSp>
      <p:sp>
        <p:nvSpPr>
          <p:cNvPr id="7" name="文本框 6"/>
          <p:cNvSpPr txBox="1"/>
          <p:nvPr/>
        </p:nvSpPr>
        <p:spPr>
          <a:xfrm>
            <a:off x="533441" y="1041376"/>
            <a:ext cx="11125118" cy="3373809"/>
          </a:xfrm>
          <a:prstGeom prst="rect">
            <a:avLst/>
          </a:prstGeom>
          <a:noFill/>
        </p:spPr>
        <p:txBody>
          <a:bodyPr wrap="square" rtlCol="0">
            <a:spAutoFit/>
          </a:bodyPr>
          <a:lstStyle/>
          <a:p>
            <a:pPr>
              <a:lnSpc>
                <a:spcPct val="130000"/>
              </a:lnSpc>
            </a:pPr>
            <a:r>
              <a:rPr lang="en-US" altLang="zh-CN" dirty="0">
                <a:latin typeface="思源黑体 CN Normal" panose="020B0400000000000000" pitchFamily="34" charset="-122"/>
                <a:ea typeface="思源黑体 CN Normal" panose="020B0400000000000000" pitchFamily="34" charset="-122"/>
              </a:rPr>
              <a:t>      </a:t>
            </a:r>
            <a:r>
              <a:rPr sz="2800" b="1" dirty="0">
                <a:latin typeface="黑体" panose="02010609060101010101" pitchFamily="49" charset="-122"/>
                <a:ea typeface="黑体" panose="02010609060101010101" pitchFamily="49" charset="-122"/>
                <a:cs typeface="仿宋" panose="02010609060101010101" charset="-122"/>
              </a:rPr>
              <a:t>市住房城乡建设局驻济宁市为民服务中心三楼服务窗口（地址：太白湖省级旅游度假区圣贤路7号），</a:t>
            </a:r>
            <a:r>
              <a:rPr sz="2800" b="1" dirty="0" err="1">
                <a:latin typeface="黑体" panose="02010609060101010101" pitchFamily="49" charset="-122"/>
                <a:ea typeface="黑体" panose="02010609060101010101" pitchFamily="49" charset="-122"/>
                <a:cs typeface="仿宋" panose="02010609060101010101" charset="-122"/>
              </a:rPr>
              <a:t>受理城市基础设施配套费征收、拨付申请业务</a:t>
            </a:r>
            <a:r>
              <a:rPr lang="zh-CN" altLang="en-US" sz="2800" b="1" dirty="0">
                <a:latin typeface="黑体" panose="02010609060101010101" pitchFamily="49" charset="-122"/>
                <a:ea typeface="黑体" panose="02010609060101010101" pitchFamily="49" charset="-122"/>
                <a:cs typeface="仿宋" panose="02010609060101010101" charset="-122"/>
              </a:rPr>
              <a:t>。</a:t>
            </a:r>
            <a:endParaRPr lang="en-US" altLang="zh-CN" sz="2800" b="1" dirty="0">
              <a:latin typeface="黑体" panose="02010609060101010101" pitchFamily="49" charset="-122"/>
              <a:ea typeface="黑体" panose="02010609060101010101" pitchFamily="49" charset="-122"/>
              <a:cs typeface="仿宋" panose="02010609060101010101" charset="-122"/>
            </a:endParaRPr>
          </a:p>
          <a:p>
            <a:pPr>
              <a:lnSpc>
                <a:spcPct val="130000"/>
              </a:lnSpc>
            </a:pPr>
            <a:r>
              <a:rPr lang="en-US" sz="2800" b="1" dirty="0">
                <a:latin typeface="黑体" panose="02010609060101010101" pitchFamily="49" charset="-122"/>
                <a:ea typeface="黑体" panose="02010609060101010101" pitchFamily="49" charset="-122"/>
                <a:cs typeface="仿宋" panose="02010609060101010101" charset="-122"/>
              </a:rPr>
              <a:t>  </a:t>
            </a:r>
            <a:r>
              <a:rPr sz="2800" b="1" dirty="0" err="1">
                <a:latin typeface="黑体" panose="02010609060101010101" pitchFamily="49" charset="-122"/>
                <a:ea typeface="黑体" panose="02010609060101010101" pitchFamily="49" charset="-122"/>
                <a:cs typeface="仿宋" panose="02010609060101010101" charset="-122"/>
              </a:rPr>
              <a:t>城市基础设施配套费征收</a:t>
            </a:r>
            <a:r>
              <a:rPr lang="zh-CN" altLang="en-US" sz="2800" b="1" dirty="0">
                <a:latin typeface="黑体" panose="02010609060101010101" pitchFamily="49" charset="-122"/>
                <a:ea typeface="黑体" panose="02010609060101010101" pitchFamily="49" charset="-122"/>
                <a:cs typeface="仿宋" panose="02010609060101010101" charset="-122"/>
              </a:rPr>
              <a:t>业务</a:t>
            </a:r>
            <a:r>
              <a:rPr sz="2800" b="1" dirty="0" err="1">
                <a:latin typeface="黑体" panose="02010609060101010101" pitchFamily="49" charset="-122"/>
                <a:ea typeface="黑体" panose="02010609060101010101" pitchFamily="49" charset="-122"/>
                <a:cs typeface="仿宋" panose="02010609060101010101" charset="-122"/>
              </a:rPr>
              <a:t>对象为</a:t>
            </a:r>
            <a:r>
              <a:rPr lang="zh-CN" altLang="en-US" sz="2800" b="1" dirty="0">
                <a:latin typeface="黑体" panose="02010609060101010101" pitchFamily="49" charset="-122"/>
                <a:ea typeface="黑体" panose="02010609060101010101" pitchFamily="49" charset="-122"/>
                <a:cs typeface="仿宋" panose="02010609060101010101" charset="-122"/>
              </a:rPr>
              <a:t>：</a:t>
            </a:r>
            <a:r>
              <a:rPr sz="2800" b="1" dirty="0" err="1">
                <a:latin typeface="黑体" panose="02010609060101010101" pitchFamily="49" charset="-122"/>
                <a:ea typeface="黑体" panose="02010609060101010101" pitchFamily="49" charset="-122"/>
                <a:cs typeface="仿宋" panose="02010609060101010101" charset="-122"/>
              </a:rPr>
              <a:t>主城区新建、扩建、改建建设项目的</a:t>
            </a:r>
            <a:r>
              <a:rPr lang="zh-CN" altLang="en-US" sz="2800" b="1" dirty="0">
                <a:latin typeface="黑体" panose="02010609060101010101" pitchFamily="49" charset="-122"/>
                <a:ea typeface="黑体" panose="02010609060101010101" pitchFamily="49" charset="-122"/>
                <a:cs typeface="仿宋" panose="02010609060101010101" charset="-122"/>
              </a:rPr>
              <a:t>建设</a:t>
            </a:r>
            <a:r>
              <a:rPr sz="2800" b="1" dirty="0" err="1">
                <a:latin typeface="黑体" panose="02010609060101010101" pitchFamily="49" charset="-122"/>
                <a:ea typeface="黑体" panose="02010609060101010101" pitchFamily="49" charset="-122"/>
                <a:cs typeface="仿宋" panose="02010609060101010101" charset="-122"/>
              </a:rPr>
              <a:t>单位和个人</a:t>
            </a:r>
            <a:r>
              <a:rPr lang="zh-CN" altLang="en-US" sz="2800" b="1" dirty="0">
                <a:latin typeface="黑体" panose="02010609060101010101" pitchFamily="49" charset="-122"/>
                <a:ea typeface="黑体" panose="02010609060101010101" pitchFamily="49" charset="-122"/>
                <a:cs typeface="仿宋" panose="02010609060101010101" charset="-122"/>
              </a:rPr>
              <a:t>；</a:t>
            </a:r>
            <a:r>
              <a:rPr sz="2800" b="1" dirty="0" err="1">
                <a:latin typeface="黑体" panose="02010609060101010101" pitchFamily="49" charset="-122"/>
                <a:ea typeface="黑体" panose="02010609060101010101" pitchFamily="49" charset="-122"/>
                <a:cs typeface="仿宋" panose="02010609060101010101" charset="-122"/>
              </a:rPr>
              <a:t>专项配套费的拨付</a:t>
            </a:r>
            <a:r>
              <a:rPr lang="zh-CN" altLang="en-US" sz="2800" b="1" dirty="0">
                <a:latin typeface="黑体" panose="02010609060101010101" pitchFamily="49" charset="-122"/>
                <a:ea typeface="黑体" panose="02010609060101010101" pitchFamily="49" charset="-122"/>
                <a:cs typeface="仿宋" panose="02010609060101010101" charset="-122"/>
              </a:rPr>
              <a:t>业务</a:t>
            </a:r>
            <a:r>
              <a:rPr sz="2800" b="1" dirty="0" err="1">
                <a:latin typeface="黑体" panose="02010609060101010101" pitchFamily="49" charset="-122"/>
                <a:ea typeface="黑体" panose="02010609060101010101" pitchFamily="49" charset="-122"/>
                <a:cs typeface="仿宋" panose="02010609060101010101" charset="-122"/>
              </a:rPr>
              <a:t>对象为主城区</a:t>
            </a:r>
            <a:r>
              <a:rPr lang="zh-CN" altLang="en-US" sz="2800" b="1" dirty="0">
                <a:latin typeface="黑体" panose="02010609060101010101" pitchFamily="49" charset="-122"/>
                <a:ea typeface="黑体" panose="02010609060101010101" pitchFamily="49" charset="-122"/>
                <a:cs typeface="仿宋" panose="02010609060101010101" charset="-122"/>
              </a:rPr>
              <a:t>有关</a:t>
            </a:r>
            <a:r>
              <a:rPr sz="2800" b="1" dirty="0" err="1">
                <a:latin typeface="黑体" panose="02010609060101010101" pitchFamily="49" charset="-122"/>
                <a:ea typeface="黑体" panose="02010609060101010101" pitchFamily="49" charset="-122"/>
                <a:cs typeface="仿宋" panose="02010609060101010101" charset="-122"/>
              </a:rPr>
              <a:t>供水、供气、供热、供电专营企业</a:t>
            </a:r>
            <a:r>
              <a:rPr sz="2800" b="1" dirty="0">
                <a:latin typeface="黑体" panose="02010609060101010101" pitchFamily="49" charset="-122"/>
                <a:ea typeface="黑体" panose="02010609060101010101" pitchFamily="49" charset="-122"/>
                <a:cs typeface="仿宋" panose="02010609060101010101" charset="-122"/>
              </a:rPr>
              <a:t>。</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srcRect l="3125" t="59583" r="53646" b="1869"/>
          <a:stretch>
            <a:fillRect/>
          </a:stretch>
        </p:blipFill>
        <p:spPr>
          <a:xfrm>
            <a:off x="1017815" y="1325336"/>
            <a:ext cx="5270500" cy="2349500"/>
          </a:xfrm>
          <a:prstGeom prst="rect">
            <a:avLst/>
          </a:prstGeom>
          <a:effectLst>
            <a:reflection blurRad="6350" stA="50000" endA="300" endPos="55000" dir="5400000" sy="-100000" algn="bl" rotWithShape="0"/>
          </a:effectLst>
        </p:spPr>
      </p:pic>
      <p:sp>
        <p:nvSpPr>
          <p:cNvPr id="5" name="文本框 4"/>
          <p:cNvSpPr txBox="1"/>
          <p:nvPr/>
        </p:nvSpPr>
        <p:spPr>
          <a:xfrm>
            <a:off x="6732815" y="2076488"/>
            <a:ext cx="4441371" cy="1568450"/>
          </a:xfrm>
          <a:prstGeom prst="rect">
            <a:avLst/>
          </a:prstGeom>
          <a:noFill/>
        </p:spPr>
        <p:txBody>
          <a:bodyPr wrap="square" rtlCol="0">
            <a:spAutoFit/>
          </a:bodyPr>
          <a:lstStyle/>
          <a:p>
            <a:r>
              <a:rPr lang="zh-CN" altLang="en-US" sz="4800" dirty="0">
                <a:latin typeface="站酷高端黑" panose="02010600030101010101" pitchFamily="2" charset="-122"/>
                <a:ea typeface="站酷高端黑" panose="02010600030101010101" pitchFamily="2" charset="-122"/>
              </a:rPr>
              <a:t>汇报完毕</a:t>
            </a:r>
            <a:endParaRPr lang="en-US" altLang="zh-CN" sz="4800" dirty="0">
              <a:latin typeface="站酷高端黑" panose="02010600030101010101" pitchFamily="2" charset="-122"/>
              <a:ea typeface="站酷高端黑" panose="02010600030101010101" pitchFamily="2" charset="-122"/>
            </a:endParaRPr>
          </a:p>
          <a:p>
            <a:r>
              <a:rPr lang="zh-CN" altLang="en-US" sz="4800" dirty="0">
                <a:latin typeface="站酷高端黑" panose="02010600030101010101" pitchFamily="2" charset="-122"/>
                <a:ea typeface="站酷高端黑" panose="02010600030101010101" pitchFamily="2" charset="-122"/>
              </a:rPr>
              <a:t>谢谢</a:t>
            </a:r>
          </a:p>
        </p:txBody>
      </p:sp>
      <p:grpSp>
        <p:nvGrpSpPr>
          <p:cNvPr id="9" name="组合 8"/>
          <p:cNvGrpSpPr/>
          <p:nvPr/>
        </p:nvGrpSpPr>
        <p:grpSpPr>
          <a:xfrm>
            <a:off x="6863593" y="3755080"/>
            <a:ext cx="4179965" cy="561975"/>
            <a:chOff x="6226778" y="3393848"/>
            <a:chExt cx="4179965" cy="561975"/>
          </a:xfrm>
        </p:grpSpPr>
        <p:sp>
          <p:nvSpPr>
            <p:cNvPr id="6" name="矩形 5"/>
            <p:cNvSpPr/>
            <p:nvPr/>
          </p:nvSpPr>
          <p:spPr>
            <a:xfrm>
              <a:off x="6226778" y="3393848"/>
              <a:ext cx="2002823" cy="561975"/>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spc="600" dirty="0">
                  <a:latin typeface="黑体" panose="02010609060101010101" charset="-122"/>
                  <a:ea typeface="黑体" panose="02010609060101010101" charset="-122"/>
                </a:rPr>
                <a:t>解读</a:t>
              </a:r>
            </a:p>
          </p:txBody>
        </p:sp>
        <p:cxnSp>
          <p:nvCxnSpPr>
            <p:cNvPr id="8" name="直接连接符 7"/>
            <p:cNvCxnSpPr/>
            <p:nvPr/>
          </p:nvCxnSpPr>
          <p:spPr>
            <a:xfrm>
              <a:off x="8229601" y="3674835"/>
              <a:ext cx="2177142" cy="0"/>
            </a:xfrm>
            <a:prstGeom prst="line">
              <a:avLst/>
            </a:prstGeom>
            <a:ln>
              <a:solidFill>
                <a:srgbClr val="3CB6D6"/>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l="14762" r="13810" b="49788"/>
          <a:stretch>
            <a:fillRect/>
          </a:stretch>
        </p:blipFill>
        <p:spPr>
          <a:xfrm>
            <a:off x="1741714" y="5146229"/>
            <a:ext cx="8708573" cy="1719028"/>
          </a:xfrm>
          <a:prstGeom prst="rect">
            <a:avLst/>
          </a:prstGeom>
        </p:spPr>
      </p:pic>
      <p:grpSp>
        <p:nvGrpSpPr>
          <p:cNvPr id="14" name="组合 13"/>
          <p:cNvGrpSpPr/>
          <p:nvPr/>
        </p:nvGrpSpPr>
        <p:grpSpPr>
          <a:xfrm>
            <a:off x="1687830" y="748073"/>
            <a:ext cx="3771900" cy="559348"/>
            <a:chOff x="4025900" y="2395263"/>
            <a:chExt cx="3771900" cy="559348"/>
          </a:xfrm>
        </p:grpSpPr>
        <p:sp>
          <p:nvSpPr>
            <p:cNvPr id="5" name="椭圆 4"/>
            <p:cNvSpPr/>
            <p:nvPr/>
          </p:nvSpPr>
          <p:spPr>
            <a:xfrm>
              <a:off x="4025900" y="2395263"/>
              <a:ext cx="559348" cy="5593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chemeClr val="tx1"/>
                  </a:solidFill>
                  <a:latin typeface="黑体" panose="02010609060101010101" charset="-122"/>
                  <a:ea typeface="黑体" panose="02010609060101010101" charset="-122"/>
                </a:rPr>
                <a:t>1</a:t>
              </a:r>
            </a:p>
          </p:txBody>
        </p:sp>
        <p:sp>
          <p:nvSpPr>
            <p:cNvPr id="6" name="文本框 5"/>
            <p:cNvSpPr txBox="1"/>
            <p:nvPr/>
          </p:nvSpPr>
          <p:spPr>
            <a:xfrm>
              <a:off x="4585248" y="2413327"/>
              <a:ext cx="3212552" cy="521970"/>
            </a:xfrm>
            <a:prstGeom prst="rect">
              <a:avLst/>
            </a:prstGeom>
            <a:noFill/>
          </p:spPr>
          <p:txBody>
            <a:bodyPr wrap="square" rtlCol="0">
              <a:spAutoFit/>
            </a:bodyPr>
            <a:lstStyle/>
            <a:p>
              <a:r>
                <a:rPr lang="zh-CN" altLang="en-US" sz="2800" b="1" spc="600" dirty="0">
                  <a:latin typeface="黑体" panose="02010609060101010101" charset="-122"/>
                  <a:ea typeface="黑体" panose="02010609060101010101" charset="-122"/>
                </a:rPr>
                <a:t>制定背景</a:t>
              </a:r>
            </a:p>
          </p:txBody>
        </p:sp>
      </p:grpSp>
      <p:grpSp>
        <p:nvGrpSpPr>
          <p:cNvPr id="15" name="组合 14"/>
          <p:cNvGrpSpPr/>
          <p:nvPr/>
        </p:nvGrpSpPr>
        <p:grpSpPr>
          <a:xfrm>
            <a:off x="1687830" y="1711368"/>
            <a:ext cx="6715760" cy="559348"/>
            <a:chOff x="4025900" y="2395263"/>
            <a:chExt cx="6715760" cy="559348"/>
          </a:xfrm>
        </p:grpSpPr>
        <p:sp>
          <p:nvSpPr>
            <p:cNvPr id="16" name="椭圆 15"/>
            <p:cNvSpPr/>
            <p:nvPr/>
          </p:nvSpPr>
          <p:spPr>
            <a:xfrm>
              <a:off x="4025900" y="2395263"/>
              <a:ext cx="559348" cy="5593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chemeClr val="tx1"/>
                  </a:solidFill>
                  <a:latin typeface="黑体" panose="02010609060101010101" charset="-122"/>
                  <a:ea typeface="黑体" panose="02010609060101010101" charset="-122"/>
                </a:rPr>
                <a:t>2</a:t>
              </a:r>
            </a:p>
          </p:txBody>
        </p:sp>
        <p:sp>
          <p:nvSpPr>
            <p:cNvPr id="17" name="文本框 16"/>
            <p:cNvSpPr txBox="1"/>
            <p:nvPr/>
          </p:nvSpPr>
          <p:spPr>
            <a:xfrm>
              <a:off x="4585335" y="2413043"/>
              <a:ext cx="6156325" cy="521970"/>
            </a:xfrm>
            <a:prstGeom prst="rect">
              <a:avLst/>
            </a:prstGeom>
            <a:noFill/>
          </p:spPr>
          <p:txBody>
            <a:bodyPr wrap="square" rtlCol="0">
              <a:spAutoFit/>
            </a:bodyPr>
            <a:lstStyle/>
            <a:p>
              <a:r>
                <a:rPr lang="zh-CN" altLang="en-US" sz="2800" b="1" spc="600" dirty="0">
                  <a:latin typeface="黑体" panose="02010609060101010101" charset="-122"/>
                  <a:ea typeface="黑体" panose="02010609060101010101" charset="-122"/>
                </a:rPr>
                <a:t>依据的主要法律、法规和规章</a:t>
              </a:r>
            </a:p>
          </p:txBody>
        </p:sp>
      </p:grpSp>
      <p:grpSp>
        <p:nvGrpSpPr>
          <p:cNvPr id="18" name="组合 17"/>
          <p:cNvGrpSpPr/>
          <p:nvPr/>
        </p:nvGrpSpPr>
        <p:grpSpPr>
          <a:xfrm>
            <a:off x="1687830" y="2686093"/>
            <a:ext cx="4248150" cy="559348"/>
            <a:chOff x="4025900" y="2395263"/>
            <a:chExt cx="4248150" cy="559348"/>
          </a:xfrm>
        </p:grpSpPr>
        <p:sp>
          <p:nvSpPr>
            <p:cNvPr id="19" name="椭圆 18"/>
            <p:cNvSpPr/>
            <p:nvPr/>
          </p:nvSpPr>
          <p:spPr>
            <a:xfrm>
              <a:off x="4025900" y="2395263"/>
              <a:ext cx="559348" cy="5593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chemeClr val="tx1"/>
                  </a:solidFill>
                  <a:latin typeface="黑体" panose="02010609060101010101" charset="-122"/>
                  <a:ea typeface="黑体" panose="02010609060101010101" charset="-122"/>
                </a:rPr>
                <a:t>3</a:t>
              </a:r>
            </a:p>
          </p:txBody>
        </p:sp>
        <p:sp>
          <p:nvSpPr>
            <p:cNvPr id="20" name="文本框 19"/>
            <p:cNvSpPr txBox="1"/>
            <p:nvPr/>
          </p:nvSpPr>
          <p:spPr>
            <a:xfrm>
              <a:off x="4585248" y="2413327"/>
              <a:ext cx="3688802" cy="521970"/>
            </a:xfrm>
            <a:prstGeom prst="rect">
              <a:avLst/>
            </a:prstGeom>
            <a:noFill/>
          </p:spPr>
          <p:txBody>
            <a:bodyPr wrap="square" rtlCol="0">
              <a:spAutoFit/>
            </a:bodyPr>
            <a:lstStyle/>
            <a:p>
              <a:r>
                <a:rPr lang="zh-CN" altLang="en-US" sz="2800" b="1" spc="600" dirty="0">
                  <a:latin typeface="黑体" panose="02010609060101010101" charset="-122"/>
                  <a:ea typeface="黑体" panose="02010609060101010101" charset="-122"/>
                </a:rPr>
                <a:t>主要内容解读</a:t>
              </a:r>
            </a:p>
          </p:txBody>
        </p:sp>
      </p:grpSp>
      <p:grpSp>
        <p:nvGrpSpPr>
          <p:cNvPr id="4" name="组合 3"/>
          <p:cNvGrpSpPr/>
          <p:nvPr/>
        </p:nvGrpSpPr>
        <p:grpSpPr>
          <a:xfrm>
            <a:off x="1687830" y="3651928"/>
            <a:ext cx="4248150" cy="559348"/>
            <a:chOff x="4025900" y="2395263"/>
            <a:chExt cx="4248150" cy="559348"/>
          </a:xfrm>
        </p:grpSpPr>
        <p:sp>
          <p:nvSpPr>
            <p:cNvPr id="7" name="椭圆 6"/>
            <p:cNvSpPr/>
            <p:nvPr/>
          </p:nvSpPr>
          <p:spPr>
            <a:xfrm>
              <a:off x="4025900" y="2395263"/>
              <a:ext cx="559348" cy="5593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chemeClr val="tx1"/>
                  </a:solidFill>
                  <a:latin typeface="黑体" panose="02010609060101010101" charset="-122"/>
                  <a:ea typeface="黑体" panose="02010609060101010101" charset="-122"/>
                </a:rPr>
                <a:t>4</a:t>
              </a:r>
            </a:p>
          </p:txBody>
        </p:sp>
        <p:sp>
          <p:nvSpPr>
            <p:cNvPr id="8" name="文本框 7"/>
            <p:cNvSpPr txBox="1"/>
            <p:nvPr/>
          </p:nvSpPr>
          <p:spPr>
            <a:xfrm>
              <a:off x="4585248" y="2413327"/>
              <a:ext cx="3688802" cy="521970"/>
            </a:xfrm>
            <a:prstGeom prst="rect">
              <a:avLst/>
            </a:prstGeom>
            <a:noFill/>
          </p:spPr>
          <p:txBody>
            <a:bodyPr wrap="square" rtlCol="0">
              <a:spAutoFit/>
            </a:bodyPr>
            <a:lstStyle/>
            <a:p>
              <a:r>
                <a:rPr lang="zh-CN" altLang="en-US" sz="2800" b="1" spc="600" dirty="0">
                  <a:latin typeface="黑体" panose="02010609060101010101" charset="-122"/>
                  <a:ea typeface="黑体" panose="02010609060101010101" charset="-122"/>
                </a:rPr>
                <a:t>其他事项</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750"/>
                                        <p:tgtEl>
                                          <p:spTgt spid="3"/>
                                        </p:tgtEl>
                                      </p:cBhvr>
                                    </p:animEffect>
                                  </p:childTnLst>
                                </p:cTn>
                              </p:par>
                            </p:childTnLst>
                          </p:cTn>
                        </p:par>
                        <p:par>
                          <p:cTn id="8" fill="hold">
                            <p:stCondLst>
                              <p:cond delay="1000"/>
                            </p:stCondLst>
                            <p:childTnLst>
                              <p:par>
                                <p:cTn id="9" presetID="7" presetClass="entr" presetSubtype="4" fill="hold" nodeType="afterEffect">
                                  <p:stCondLst>
                                    <p:cond delay="0"/>
                                  </p:stCondLst>
                                  <p:childTnLst>
                                    <p:set>
                                      <p:cBhvr>
                                        <p:cTn id="10" dur="1000"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000"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ppt_x"/>
                                          </p:val>
                                        </p:tav>
                                        <p:tav tm="100000">
                                          <p:val>
                                            <p:strVal val="#ppt_x"/>
                                          </p:val>
                                        </p:tav>
                                      </p:tavLst>
                                    </p:anim>
                                    <p:anim calcmode="lin" valueType="num">
                                      <p:cBhvr additive="base">
                                        <p:cTn id="17" dur="10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000"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ppt_x"/>
                                          </p:val>
                                        </p:tav>
                                        <p:tav tm="100000">
                                          <p:val>
                                            <p:strVal val="#ppt_x"/>
                                          </p:val>
                                        </p:tav>
                                      </p:tavLst>
                                    </p:anim>
                                    <p:anim calcmode="lin" valueType="num">
                                      <p:cBhvr additive="base">
                                        <p:cTn id="22" dur="10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4" fill="hold" nodeType="afterEffect">
                                  <p:stCondLst>
                                    <p:cond delay="0"/>
                                  </p:stCondLst>
                                  <p:childTnLst>
                                    <p:set>
                                      <p:cBhvr>
                                        <p:cTn id="25" dur="1000"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ppt_x"/>
                                          </p:val>
                                        </p:tav>
                                        <p:tav tm="100000">
                                          <p:val>
                                            <p:strVal val="#ppt_x"/>
                                          </p:val>
                                        </p:tav>
                                      </p:tavLst>
                                    </p:anim>
                                    <p:anim calcmode="lin" valueType="num">
                                      <p:cBhvr additive="base">
                                        <p:cTn id="27"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0" y="5672691"/>
            <a:ext cx="12192000" cy="1185309"/>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3444275" cy="3340100"/>
          </a:xfrm>
          <a:prstGeom prst="rect">
            <a:avLst/>
          </a:prstGeom>
        </p:spPr>
      </p:pic>
      <p:sp>
        <p:nvSpPr>
          <p:cNvPr id="5" name="椭圆 4"/>
          <p:cNvSpPr/>
          <p:nvPr/>
        </p:nvSpPr>
        <p:spPr>
          <a:xfrm>
            <a:off x="3213735" y="2540000"/>
            <a:ext cx="1137285" cy="1113790"/>
          </a:xfrm>
          <a:prstGeom prst="ellipse">
            <a:avLst/>
          </a:prstGeom>
          <a:solidFill>
            <a:srgbClr val="3CB6D6"/>
          </a:solidFill>
          <a:ln>
            <a:no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dirty="0">
                <a:solidFill>
                  <a:schemeClr val="bg1"/>
                </a:solidFill>
                <a:latin typeface="站酷高端黑" panose="02010600030101010101" pitchFamily="2" charset="-122"/>
                <a:ea typeface="站酷高端黑" panose="02010600030101010101" pitchFamily="2" charset="-122"/>
              </a:rPr>
              <a:t>1</a:t>
            </a:r>
          </a:p>
        </p:txBody>
      </p:sp>
      <p:sp>
        <p:nvSpPr>
          <p:cNvPr id="9" name="文本框 8"/>
          <p:cNvSpPr txBox="1"/>
          <p:nvPr/>
        </p:nvSpPr>
        <p:spPr>
          <a:xfrm>
            <a:off x="4221076" y="2576125"/>
            <a:ext cx="5107479" cy="1014730"/>
          </a:xfrm>
          <a:prstGeom prst="rect">
            <a:avLst/>
          </a:prstGeom>
          <a:noFill/>
        </p:spPr>
        <p:txBody>
          <a:bodyPr wrap="square" rtlCol="0">
            <a:spAutoFit/>
          </a:bodyPr>
          <a:lstStyle/>
          <a:p>
            <a:pPr algn="ctr"/>
            <a:r>
              <a:rPr lang="zh-CN" altLang="en-US" sz="6000" b="1" spc="600" dirty="0">
                <a:latin typeface="黑体" panose="02010609060101010101" charset="-122"/>
                <a:ea typeface="黑体" panose="02010609060101010101" charset="-122"/>
              </a:rPr>
              <a:t>制定背景</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75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638629"/>
            <a:ext cx="2815772" cy="609600"/>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黑体" panose="02010609060101010101" charset="-122"/>
                <a:ea typeface="黑体" panose="02010609060101010101" charset="-122"/>
              </a:rPr>
              <a:t>时间表</a:t>
            </a:r>
          </a:p>
        </p:txBody>
      </p:sp>
      <p:cxnSp>
        <p:nvCxnSpPr>
          <p:cNvPr id="5" name="直接连接符 4"/>
          <p:cNvCxnSpPr>
            <a:cxnSpLocks/>
          </p:cNvCxnSpPr>
          <p:nvPr/>
        </p:nvCxnSpPr>
        <p:spPr>
          <a:xfrm>
            <a:off x="696687" y="1248229"/>
            <a:ext cx="0" cy="4971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105926" y="1729538"/>
            <a:ext cx="192257" cy="3760957"/>
            <a:chOff x="1149119" y="2239586"/>
            <a:chExt cx="192257" cy="3760957"/>
          </a:xfrm>
          <a:solidFill>
            <a:srgbClr val="3CB6D6"/>
          </a:solidFill>
        </p:grpSpPr>
        <p:cxnSp>
          <p:nvCxnSpPr>
            <p:cNvPr id="8" name="直接连接符 7"/>
            <p:cNvCxnSpPr/>
            <p:nvPr/>
          </p:nvCxnSpPr>
          <p:spPr>
            <a:xfrm>
              <a:off x="1245247" y="2256625"/>
              <a:ext cx="0" cy="36720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149119" y="2239586"/>
              <a:ext cx="192257" cy="1922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49119" y="4023936"/>
              <a:ext cx="192257" cy="1922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9119" y="5808286"/>
              <a:ext cx="192257" cy="1922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407885" y="1565705"/>
            <a:ext cx="9782810" cy="1132909"/>
            <a:chOff x="1549400" y="2450943"/>
            <a:chExt cx="9782810" cy="1132909"/>
          </a:xfrm>
        </p:grpSpPr>
        <p:sp>
          <p:nvSpPr>
            <p:cNvPr id="17" name="文本框 16"/>
            <p:cNvSpPr txBox="1"/>
            <p:nvPr/>
          </p:nvSpPr>
          <p:spPr>
            <a:xfrm>
              <a:off x="1549400" y="2450943"/>
              <a:ext cx="9782810" cy="460375"/>
            </a:xfrm>
            <a:prstGeom prst="rect">
              <a:avLst/>
            </a:prstGeom>
            <a:noFill/>
          </p:spPr>
          <p:txBody>
            <a:bodyPr wrap="square" rtlCol="0">
              <a:spAutoFit/>
            </a:bodyPr>
            <a:lstStyle/>
            <a:p>
              <a:r>
                <a:rPr lang="en-US" altLang="zh-CN" sz="2400" b="1" dirty="0">
                  <a:latin typeface="黑体" panose="02010609060101010101" charset="-122"/>
                  <a:ea typeface="黑体" panose="02010609060101010101" charset="-122"/>
                  <a:cs typeface="黑体" panose="02010609060101010101" charset="-122"/>
                </a:rPr>
                <a:t>2019</a:t>
              </a:r>
              <a:r>
                <a:rPr lang="zh-CN" altLang="en-US" sz="2400" b="1" dirty="0">
                  <a:latin typeface="黑体" panose="02010609060101010101" charset="-122"/>
                  <a:ea typeface="黑体" panose="02010609060101010101" charset="-122"/>
                  <a:cs typeface="黑体" panose="02010609060101010101" charset="-122"/>
                </a:rPr>
                <a:t>年</a:t>
              </a:r>
              <a:r>
                <a:rPr lang="en-US" altLang="zh-CN" sz="2400" b="1" dirty="0">
                  <a:latin typeface="黑体" panose="02010609060101010101" charset="-122"/>
                  <a:ea typeface="黑体" panose="02010609060101010101" charset="-122"/>
                  <a:cs typeface="黑体" panose="02010609060101010101" charset="-122"/>
                </a:rPr>
                <a:t>9</a:t>
              </a:r>
              <a:r>
                <a:rPr lang="zh-CN" altLang="en-US" sz="2400" b="1" dirty="0">
                  <a:latin typeface="黑体" panose="02010609060101010101" charset="-122"/>
                  <a:ea typeface="黑体" panose="02010609060101010101" charset="-122"/>
                  <a:cs typeface="黑体" panose="02010609060101010101" charset="-122"/>
                </a:rPr>
                <a:t>月</a:t>
              </a:r>
              <a:r>
                <a:rPr lang="en-US" altLang="zh-CN" sz="2400" b="1" dirty="0">
                  <a:latin typeface="黑体" panose="02010609060101010101" charset="-122"/>
                  <a:ea typeface="黑体" panose="02010609060101010101" charset="-122"/>
                  <a:cs typeface="黑体" panose="02010609060101010101" charset="-122"/>
                </a:rPr>
                <a:t>3</a:t>
              </a:r>
              <a:r>
                <a:rPr lang="zh-CN" altLang="en-US" sz="2400" b="1" dirty="0">
                  <a:latin typeface="黑体" panose="02010609060101010101" charset="-122"/>
                  <a:ea typeface="黑体" panose="02010609060101010101" charset="-122"/>
                  <a:cs typeface="黑体" panose="02010609060101010101" charset="-122"/>
                </a:rPr>
                <a:t>日</a:t>
              </a:r>
            </a:p>
          </p:txBody>
        </p:sp>
        <p:sp>
          <p:nvSpPr>
            <p:cNvPr id="18" name="文本框 17"/>
            <p:cNvSpPr txBox="1"/>
            <p:nvPr/>
          </p:nvSpPr>
          <p:spPr>
            <a:xfrm>
              <a:off x="1549400" y="2822425"/>
              <a:ext cx="9782809" cy="761427"/>
            </a:xfrm>
            <a:prstGeom prst="rect">
              <a:avLst/>
            </a:prstGeom>
            <a:noFill/>
          </p:spPr>
          <p:txBody>
            <a:bodyPr wrap="square" rtlCol="0">
              <a:spAutoFit/>
            </a:bodyPr>
            <a:lstStyle/>
            <a:p>
              <a:pPr>
                <a:lnSpc>
                  <a:spcPct val="130000"/>
                </a:lnSpc>
              </a:pPr>
              <a:r>
                <a:rPr lang="zh-CN" altLang="en-US" b="1" dirty="0">
                  <a:latin typeface="仿宋" panose="02010609060101010101" charset="-122"/>
                  <a:ea typeface="仿宋" panose="02010609060101010101" charset="-122"/>
                  <a:cs typeface="仿宋" panose="02010609060101010101" charset="-122"/>
                  <a:sym typeface="+mn-ea"/>
                </a:rPr>
                <a:t>市政府发布实施《济宁市主城区城市基础设施配套费征收使用管理暂行办法》（济政发</a:t>
              </a:r>
              <a:r>
                <a:rPr lang="zh-CN" altLang="en-US" b="1" dirty="0">
                  <a:latin typeface="仿宋" panose="02010609060101010101" charset="-122"/>
                  <a:ea typeface="仿宋" panose="02010609060101010101" charset="-122"/>
                  <a:cs typeface="仿宋" panose="02010609060101010101" charset="-122"/>
                </a:rPr>
                <a:t>〔2019〕 </a:t>
              </a:r>
              <a:r>
                <a:rPr lang="en-US" altLang="zh-CN" b="1" dirty="0">
                  <a:latin typeface="仿宋" panose="02010609060101010101" charset="-122"/>
                  <a:ea typeface="仿宋" panose="02010609060101010101" charset="-122"/>
                  <a:cs typeface="仿宋" panose="02010609060101010101" charset="-122"/>
                  <a:sym typeface="+mn-ea"/>
                </a:rPr>
                <a:t>12</a:t>
              </a:r>
              <a:r>
                <a:rPr lang="zh-CN" altLang="en-US" b="1" dirty="0">
                  <a:latin typeface="仿宋" panose="02010609060101010101" charset="-122"/>
                  <a:ea typeface="仿宋" panose="02010609060101010101" charset="-122"/>
                  <a:cs typeface="仿宋" panose="02010609060101010101" charset="-122"/>
                  <a:sym typeface="+mn-ea"/>
                </a:rPr>
                <a:t>号），其中第十九条规定“本办法自</a:t>
              </a:r>
              <a:r>
                <a:rPr lang="en-US" altLang="zh-CN" b="1" dirty="0">
                  <a:latin typeface="仿宋" panose="02010609060101010101" charset="-122"/>
                  <a:ea typeface="仿宋" panose="02010609060101010101" charset="-122"/>
                  <a:cs typeface="仿宋" panose="02010609060101010101" charset="-122"/>
                  <a:sym typeface="+mn-ea"/>
                </a:rPr>
                <a:t>2019</a:t>
              </a:r>
              <a:r>
                <a:rPr lang="zh-CN" altLang="en-US" b="1" dirty="0">
                  <a:latin typeface="仿宋" panose="02010609060101010101" charset="-122"/>
                  <a:ea typeface="仿宋" panose="02010609060101010101" charset="-122"/>
                  <a:cs typeface="仿宋" panose="02010609060101010101" charset="-122"/>
                  <a:sym typeface="+mn-ea"/>
                </a:rPr>
                <a:t>年</a:t>
              </a:r>
              <a:r>
                <a:rPr lang="en-US" altLang="zh-CN" b="1" dirty="0">
                  <a:latin typeface="仿宋" panose="02010609060101010101" charset="-122"/>
                  <a:ea typeface="仿宋" panose="02010609060101010101" charset="-122"/>
                  <a:cs typeface="仿宋" panose="02010609060101010101" charset="-122"/>
                  <a:sym typeface="+mn-ea"/>
                </a:rPr>
                <a:t>9</a:t>
              </a:r>
              <a:r>
                <a:rPr lang="zh-CN" altLang="en-US" b="1" dirty="0">
                  <a:latin typeface="仿宋" panose="02010609060101010101" charset="-122"/>
                  <a:ea typeface="仿宋" panose="02010609060101010101" charset="-122"/>
                  <a:cs typeface="仿宋" panose="02010609060101010101" charset="-122"/>
                  <a:sym typeface="+mn-ea"/>
                </a:rPr>
                <a:t>月</a:t>
              </a:r>
              <a:r>
                <a:rPr lang="en-US" altLang="zh-CN" b="1" dirty="0">
                  <a:latin typeface="仿宋" panose="02010609060101010101" charset="-122"/>
                  <a:ea typeface="仿宋" panose="02010609060101010101" charset="-122"/>
                  <a:cs typeface="仿宋" panose="02010609060101010101" charset="-122"/>
                  <a:sym typeface="+mn-ea"/>
                </a:rPr>
                <a:t>3</a:t>
              </a:r>
              <a:r>
                <a:rPr lang="zh-CN" altLang="en-US" b="1" dirty="0">
                  <a:latin typeface="仿宋" panose="02010609060101010101" charset="-122"/>
                  <a:ea typeface="仿宋" panose="02010609060101010101" charset="-122"/>
                  <a:cs typeface="仿宋" panose="02010609060101010101" charset="-122"/>
                  <a:sym typeface="+mn-ea"/>
                </a:rPr>
                <a:t>日起施行，有效期至</a:t>
              </a:r>
              <a:r>
                <a:rPr lang="en-US" altLang="zh-CN" b="1" dirty="0">
                  <a:latin typeface="仿宋" panose="02010609060101010101" charset="-122"/>
                  <a:ea typeface="仿宋" panose="02010609060101010101" charset="-122"/>
                  <a:cs typeface="仿宋" panose="02010609060101010101" charset="-122"/>
                  <a:sym typeface="+mn-ea"/>
                </a:rPr>
                <a:t>2021</a:t>
              </a:r>
              <a:r>
                <a:rPr lang="zh-CN" altLang="en-US" b="1" dirty="0">
                  <a:latin typeface="仿宋" panose="02010609060101010101" charset="-122"/>
                  <a:ea typeface="仿宋" panose="02010609060101010101" charset="-122"/>
                  <a:cs typeface="仿宋" panose="02010609060101010101" charset="-122"/>
                  <a:sym typeface="+mn-ea"/>
                </a:rPr>
                <a:t>年</a:t>
              </a:r>
              <a:r>
                <a:rPr lang="en-US" altLang="zh-CN" b="1" dirty="0">
                  <a:latin typeface="仿宋" panose="02010609060101010101" charset="-122"/>
                  <a:ea typeface="仿宋" panose="02010609060101010101" charset="-122"/>
                  <a:cs typeface="仿宋" panose="02010609060101010101" charset="-122"/>
                  <a:sym typeface="+mn-ea"/>
                </a:rPr>
                <a:t>9</a:t>
              </a:r>
              <a:r>
                <a:rPr lang="zh-CN" altLang="en-US" b="1" dirty="0">
                  <a:latin typeface="仿宋" panose="02010609060101010101" charset="-122"/>
                  <a:ea typeface="仿宋" panose="02010609060101010101" charset="-122"/>
                  <a:cs typeface="仿宋" panose="02010609060101010101" charset="-122"/>
                  <a:sym typeface="+mn-ea"/>
                </a:rPr>
                <a:t>月</a:t>
              </a:r>
              <a:r>
                <a:rPr lang="en-US" altLang="zh-CN" b="1" dirty="0">
                  <a:latin typeface="仿宋" panose="02010609060101010101" charset="-122"/>
                  <a:ea typeface="仿宋" panose="02010609060101010101" charset="-122"/>
                  <a:cs typeface="仿宋" panose="02010609060101010101" charset="-122"/>
                  <a:sym typeface="+mn-ea"/>
                </a:rPr>
                <a:t>2</a:t>
              </a:r>
              <a:r>
                <a:rPr lang="zh-CN" altLang="en-US" b="1" dirty="0">
                  <a:latin typeface="仿宋" panose="02010609060101010101" charset="-122"/>
                  <a:ea typeface="仿宋" panose="02010609060101010101" charset="-122"/>
                  <a:cs typeface="仿宋" panose="02010609060101010101" charset="-122"/>
                  <a:sym typeface="+mn-ea"/>
                </a:rPr>
                <a:t>日”。</a:t>
              </a:r>
              <a:endParaRPr lang="zh-CN" altLang="en-US" b="1" dirty="0">
                <a:latin typeface="仿宋" panose="02010609060101010101" charset="-122"/>
                <a:ea typeface="仿宋" panose="02010609060101010101" charset="-122"/>
                <a:cs typeface="仿宋" panose="02010609060101010101" charset="-122"/>
              </a:endParaRPr>
            </a:p>
          </p:txBody>
        </p:sp>
      </p:grpSp>
      <p:grpSp>
        <p:nvGrpSpPr>
          <p:cNvPr id="23" name="组合 22"/>
          <p:cNvGrpSpPr/>
          <p:nvPr/>
        </p:nvGrpSpPr>
        <p:grpSpPr>
          <a:xfrm>
            <a:off x="1393373" y="2844738"/>
            <a:ext cx="9945906" cy="1893796"/>
            <a:chOff x="1393376" y="-70383"/>
            <a:chExt cx="9945906" cy="1893796"/>
          </a:xfrm>
        </p:grpSpPr>
        <p:sp>
          <p:nvSpPr>
            <p:cNvPr id="24" name="文本框 23"/>
            <p:cNvSpPr txBox="1"/>
            <p:nvPr/>
          </p:nvSpPr>
          <p:spPr>
            <a:xfrm>
              <a:off x="1407885" y="-70383"/>
              <a:ext cx="2645227" cy="461665"/>
            </a:xfrm>
            <a:prstGeom prst="rect">
              <a:avLst/>
            </a:prstGeom>
            <a:noFill/>
          </p:spPr>
          <p:txBody>
            <a:bodyPr wrap="square" rtlCol="0">
              <a:spAutoFit/>
            </a:bodyPr>
            <a:lstStyle/>
            <a:p>
              <a:r>
                <a:rPr lang="en-US" altLang="zh-CN" sz="2400" b="1" dirty="0">
                  <a:latin typeface="黑体" panose="02010609060101010101" pitchFamily="49" charset="-122"/>
                  <a:ea typeface="黑体" panose="02010609060101010101" pitchFamily="49" charset="-122"/>
                </a:rPr>
                <a:t>2021</a:t>
              </a:r>
              <a:r>
                <a:rPr lang="zh-CN" altLang="en-US" sz="2400" b="1" dirty="0">
                  <a:latin typeface="黑体" panose="02010609060101010101" pitchFamily="49" charset="-122"/>
                  <a:ea typeface="黑体" panose="02010609060101010101" pitchFamily="49" charset="-122"/>
                </a:rPr>
                <a:t>年</a:t>
              </a:r>
              <a:r>
                <a:rPr lang="en-US" altLang="zh-CN" sz="2400" b="1" dirty="0">
                  <a:latin typeface="黑体" panose="02010609060101010101" pitchFamily="49" charset="-122"/>
                  <a:ea typeface="黑体" panose="02010609060101010101" pitchFamily="49" charset="-122"/>
                </a:rPr>
                <a:t>7</a:t>
              </a:r>
              <a:r>
                <a:rPr lang="zh-CN" altLang="en-US" sz="2400" b="1" dirty="0">
                  <a:latin typeface="黑体" panose="02010609060101010101" pitchFamily="49" charset="-122"/>
                  <a:ea typeface="黑体" panose="02010609060101010101" pitchFamily="49" charset="-122"/>
                </a:rPr>
                <a:t>月</a:t>
              </a:r>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日</a:t>
              </a:r>
            </a:p>
          </p:txBody>
        </p:sp>
        <p:sp>
          <p:nvSpPr>
            <p:cNvPr id="25" name="文本框 24"/>
            <p:cNvSpPr txBox="1"/>
            <p:nvPr/>
          </p:nvSpPr>
          <p:spPr>
            <a:xfrm>
              <a:off x="1393376" y="341789"/>
              <a:ext cx="9945906" cy="1481624"/>
            </a:xfrm>
            <a:prstGeom prst="rect">
              <a:avLst/>
            </a:prstGeom>
            <a:noFill/>
          </p:spPr>
          <p:txBody>
            <a:bodyPr wrap="square" rtlCol="0">
              <a:spAutoFit/>
            </a:bodyPr>
            <a:lstStyle/>
            <a:p>
              <a:pPr>
                <a:lnSpc>
                  <a:spcPct val="130000"/>
                </a:lnSpc>
              </a:pPr>
              <a:r>
                <a:rPr lang="zh-CN" altLang="en-US" b="1" dirty="0">
                  <a:latin typeface="仿宋" panose="02010609060101010101" charset="-122"/>
                  <a:ea typeface="仿宋" panose="02010609060101010101" charset="-122"/>
                  <a:cs typeface="仿宋" panose="02010609060101010101" charset="-122"/>
                </a:rPr>
                <a:t>鉴于《济宁市主城区城市基础设施配套费征收使用管理暂行办法》（济政发〔2019〕12号）即将到期，</a:t>
              </a:r>
              <a:r>
                <a:rPr lang="zh-CN" altLang="en-US" b="1" dirty="0">
                  <a:latin typeface="仿宋" panose="02010609060101010101" charset="-122"/>
                  <a:ea typeface="仿宋" panose="02010609060101010101" charset="-122"/>
                  <a:cs typeface="仿宋" panose="02010609060101010101" charset="-122"/>
                  <a:sym typeface="+mn-ea"/>
                </a:rPr>
                <a:t>市住建局于</a:t>
              </a:r>
              <a:r>
                <a:rPr lang="en-US" altLang="zh-CN" b="1" dirty="0">
                  <a:latin typeface="仿宋" panose="02010609060101010101" charset="-122"/>
                  <a:ea typeface="仿宋" panose="02010609060101010101" charset="-122"/>
                  <a:cs typeface="仿宋" panose="02010609060101010101" charset="-122"/>
                  <a:sym typeface="+mn-ea"/>
                </a:rPr>
                <a:t>2021</a:t>
              </a:r>
              <a:r>
                <a:rPr lang="zh-CN" altLang="en-US" b="1" dirty="0">
                  <a:latin typeface="仿宋" panose="02010609060101010101" charset="-122"/>
                  <a:ea typeface="仿宋" panose="02010609060101010101" charset="-122"/>
                  <a:cs typeface="仿宋" panose="02010609060101010101" charset="-122"/>
                  <a:sym typeface="+mn-ea"/>
                </a:rPr>
                <a:t>年</a:t>
              </a:r>
              <a:r>
                <a:rPr lang="en-US" altLang="zh-CN" b="1" dirty="0">
                  <a:latin typeface="仿宋" panose="02010609060101010101" charset="-122"/>
                  <a:ea typeface="仿宋" panose="02010609060101010101" charset="-122"/>
                  <a:cs typeface="仿宋" panose="02010609060101010101" charset="-122"/>
                  <a:sym typeface="+mn-ea"/>
                </a:rPr>
                <a:t>7</a:t>
              </a:r>
              <a:r>
                <a:rPr lang="zh-CN" altLang="en-US" b="1" dirty="0">
                  <a:latin typeface="仿宋" panose="02010609060101010101" charset="-122"/>
                  <a:ea typeface="仿宋" panose="02010609060101010101" charset="-122"/>
                  <a:cs typeface="仿宋" panose="02010609060101010101" charset="-122"/>
                  <a:sym typeface="+mn-ea"/>
                </a:rPr>
                <a:t>月初研究起草</a:t>
              </a:r>
              <a:r>
                <a:rPr lang="zh-CN" altLang="zh-CN" sz="1800" b="1" dirty="0">
                  <a:effectLst/>
                  <a:latin typeface="Times New Roman" panose="02020603050405020304" pitchFamily="18" charset="0"/>
                  <a:ea typeface="方正仿宋简体" panose="02010601030101010101" pitchFamily="2" charset="-122"/>
                  <a:cs typeface="Times New Roman" panose="02020603050405020304" pitchFamily="18" charset="0"/>
                </a:rPr>
                <a:t>《济宁市主城区城市基础设施配套费征收使用管理办法</a:t>
              </a:r>
              <a:r>
                <a:rPr lang="zh-CN" altLang="en-US" sz="1800" b="1" dirty="0">
                  <a:effectLst/>
                  <a:latin typeface="Times New Roman" panose="02020603050405020304" pitchFamily="18" charset="0"/>
                  <a:ea typeface="方正仿宋简体" panose="02010601030101010101" pitchFamily="2" charset="-122"/>
                  <a:cs typeface="Times New Roman" panose="02020603050405020304" pitchFamily="18" charset="0"/>
                </a:rPr>
                <a:t>（征求意见稿）</a:t>
              </a:r>
              <a:r>
                <a:rPr lang="zh-CN" altLang="zh-CN" sz="1800" b="1" dirty="0">
                  <a:effectLst/>
                  <a:latin typeface="Times New Roman" panose="02020603050405020304" pitchFamily="18" charset="0"/>
                  <a:ea typeface="方正仿宋简体" panose="02010601030101010101" pitchFamily="2" charset="-122"/>
                  <a:cs typeface="Times New Roman" panose="02020603050405020304" pitchFamily="18" charset="0"/>
                </a:rPr>
                <a:t>》</a:t>
              </a:r>
              <a:r>
                <a:rPr lang="zh-CN" altLang="en-US" sz="1800" b="1" dirty="0">
                  <a:effectLst/>
                  <a:latin typeface="Times New Roman" panose="02020603050405020304" pitchFamily="18" charset="0"/>
                  <a:ea typeface="方正仿宋简体" panose="02010601030101010101" pitchFamily="2" charset="-122"/>
                  <a:cs typeface="Times New Roman" panose="02020603050405020304" pitchFamily="18" charset="0"/>
                </a:rPr>
                <a:t>，随即</a:t>
              </a:r>
              <a:r>
                <a:rPr lang="zh-CN" altLang="zh-CN" sz="1800" b="1" dirty="0">
                  <a:effectLst/>
                  <a:ea typeface="方正仿宋简体" panose="02010601030101010101" pitchFamily="2" charset="-122"/>
                  <a:cs typeface="Times New Roman" panose="02020603050405020304" pitchFamily="18" charset="0"/>
                </a:rPr>
                <a:t>在市住房城乡建设局网站公开征求社会意见</a:t>
              </a:r>
              <a:r>
                <a:rPr lang="zh-CN" altLang="en-US" b="1" dirty="0">
                  <a:latin typeface="仿宋" panose="02010609060101010101" charset="-122"/>
                  <a:ea typeface="仿宋" panose="02010609060101010101" charset="-122"/>
                </a:rPr>
                <a:t>，同时，征求有关市直部门意见。</a:t>
              </a:r>
            </a:p>
          </p:txBody>
        </p:sp>
      </p:grpSp>
      <p:sp>
        <p:nvSpPr>
          <p:cNvPr id="26" name="文本框 25">
            <a:extLst>
              <a:ext uri="{FF2B5EF4-FFF2-40B4-BE49-F238E27FC236}">
                <a16:creationId xmlns:a16="http://schemas.microsoft.com/office/drawing/2014/main" id="{6BF4B214-88B9-45BC-90BB-E8ECA5F4143A}"/>
              </a:ext>
            </a:extLst>
          </p:cNvPr>
          <p:cNvSpPr txBox="1"/>
          <p:nvPr/>
        </p:nvSpPr>
        <p:spPr>
          <a:xfrm>
            <a:off x="1407887" y="4746022"/>
            <a:ext cx="9782810" cy="460375"/>
          </a:xfrm>
          <a:prstGeom prst="rect">
            <a:avLst/>
          </a:prstGeom>
          <a:noFill/>
        </p:spPr>
        <p:txBody>
          <a:bodyPr wrap="square" rtlCol="0">
            <a:spAutoFit/>
          </a:bodyPr>
          <a:lstStyle/>
          <a:p>
            <a:r>
              <a:rPr lang="en-US" altLang="zh-CN" sz="2400" b="1" dirty="0">
                <a:latin typeface="黑体" panose="02010609060101010101" charset="-122"/>
                <a:ea typeface="黑体" panose="02010609060101010101" charset="-122"/>
                <a:cs typeface="黑体" panose="02010609060101010101" charset="-122"/>
              </a:rPr>
              <a:t>2021</a:t>
            </a:r>
            <a:r>
              <a:rPr lang="zh-CN" altLang="en-US" sz="2400" b="1" dirty="0">
                <a:latin typeface="黑体" panose="02010609060101010101" charset="-122"/>
                <a:ea typeface="黑体" panose="02010609060101010101" charset="-122"/>
                <a:cs typeface="黑体" panose="02010609060101010101" charset="-122"/>
              </a:rPr>
              <a:t>年</a:t>
            </a:r>
            <a:r>
              <a:rPr lang="en-US" altLang="zh-CN" sz="2400" b="1" dirty="0">
                <a:latin typeface="黑体" panose="02010609060101010101" charset="-122"/>
                <a:ea typeface="黑体" panose="02010609060101010101" charset="-122"/>
                <a:cs typeface="黑体" panose="02010609060101010101" charset="-122"/>
              </a:rPr>
              <a:t>8</a:t>
            </a:r>
            <a:r>
              <a:rPr lang="zh-CN" altLang="en-US" sz="2400" b="1" dirty="0">
                <a:latin typeface="黑体" panose="02010609060101010101" charset="-122"/>
                <a:ea typeface="黑体" panose="02010609060101010101" charset="-122"/>
                <a:cs typeface="黑体" panose="02010609060101010101" charset="-122"/>
              </a:rPr>
              <a:t>月</a:t>
            </a:r>
            <a:r>
              <a:rPr lang="en-US" altLang="zh-CN" sz="2400" b="1" dirty="0">
                <a:latin typeface="黑体" panose="02010609060101010101" charset="-122"/>
                <a:ea typeface="黑体" panose="02010609060101010101" charset="-122"/>
                <a:cs typeface="黑体" panose="02010609060101010101" charset="-122"/>
              </a:rPr>
              <a:t>31</a:t>
            </a:r>
            <a:r>
              <a:rPr lang="zh-CN" altLang="en-US" sz="2400" b="1" dirty="0">
                <a:latin typeface="黑体" panose="02010609060101010101" charset="-122"/>
                <a:ea typeface="黑体" panose="02010609060101010101" charset="-122"/>
                <a:cs typeface="黑体" panose="02010609060101010101" charset="-122"/>
              </a:rPr>
              <a:t>日</a:t>
            </a:r>
          </a:p>
        </p:txBody>
      </p:sp>
      <p:sp>
        <p:nvSpPr>
          <p:cNvPr id="28" name="文本框 27">
            <a:extLst>
              <a:ext uri="{FF2B5EF4-FFF2-40B4-BE49-F238E27FC236}">
                <a16:creationId xmlns:a16="http://schemas.microsoft.com/office/drawing/2014/main" id="{4D386A04-9306-4E89-B707-2B104EAB0F2C}"/>
              </a:ext>
            </a:extLst>
          </p:cNvPr>
          <p:cNvSpPr txBox="1"/>
          <p:nvPr/>
        </p:nvSpPr>
        <p:spPr>
          <a:xfrm>
            <a:off x="1393376" y="5150706"/>
            <a:ext cx="9945903" cy="1138068"/>
          </a:xfrm>
          <a:prstGeom prst="rect">
            <a:avLst/>
          </a:prstGeom>
          <a:noFill/>
        </p:spPr>
        <p:txBody>
          <a:bodyPr wrap="square" rtlCol="0">
            <a:spAutoFit/>
          </a:bodyPr>
          <a:lstStyle/>
          <a:p>
            <a:pPr>
              <a:lnSpc>
                <a:spcPct val="130000"/>
              </a:lnSpc>
            </a:pPr>
            <a:r>
              <a:rPr lang="zh-CN" altLang="en-US" b="1" dirty="0">
                <a:latin typeface="仿宋" panose="02010609060101010101" charset="-122"/>
                <a:ea typeface="仿宋" panose="02010609060101010101" charset="-122"/>
                <a:cs typeface="仿宋" panose="02010609060101010101" charset="-122"/>
              </a:rPr>
              <a:t>根据意见反馈情况，对</a:t>
            </a:r>
            <a:r>
              <a:rPr lang="zh-CN" altLang="zh-CN" sz="1800" b="1" dirty="0">
                <a:effectLst/>
                <a:latin typeface="Times New Roman" panose="02020603050405020304" pitchFamily="18" charset="0"/>
                <a:ea typeface="方正仿宋简体" panose="02010601030101010101" pitchFamily="2" charset="-122"/>
                <a:cs typeface="Times New Roman" panose="02020603050405020304" pitchFamily="18" charset="0"/>
              </a:rPr>
              <a:t>《济宁市主城区城市基础设施配套费征收使用管理办法</a:t>
            </a:r>
            <a:r>
              <a:rPr lang="zh-CN" altLang="en-US" sz="1800" b="1" dirty="0">
                <a:effectLst/>
                <a:latin typeface="Times New Roman" panose="02020603050405020304" pitchFamily="18" charset="0"/>
                <a:ea typeface="方正仿宋简体" panose="02010601030101010101" pitchFamily="2" charset="-122"/>
                <a:cs typeface="Times New Roman" panose="02020603050405020304" pitchFamily="18" charset="0"/>
              </a:rPr>
              <a:t>（征求意见稿）</a:t>
            </a:r>
            <a:r>
              <a:rPr lang="zh-CN" altLang="zh-CN" sz="1800" b="1" dirty="0">
                <a:effectLst/>
                <a:latin typeface="Times New Roman" panose="02020603050405020304" pitchFamily="18" charset="0"/>
                <a:ea typeface="方正仿宋简体" panose="02010601030101010101" pitchFamily="2" charset="-122"/>
                <a:cs typeface="Times New Roman" panose="02020603050405020304" pitchFamily="18" charset="0"/>
              </a:rPr>
              <a:t>》</a:t>
            </a:r>
            <a:r>
              <a:rPr lang="zh-CN" altLang="en-US" sz="1800" b="1" dirty="0">
                <a:effectLst/>
                <a:latin typeface="Times New Roman" panose="02020603050405020304" pitchFamily="18" charset="0"/>
                <a:ea typeface="方正仿宋简体" panose="02010601030101010101" pitchFamily="2" charset="-122"/>
                <a:cs typeface="Times New Roman" panose="02020603050405020304" pitchFamily="18" charset="0"/>
              </a:rPr>
              <a:t>作了修改完善</a:t>
            </a:r>
            <a:r>
              <a:rPr lang="zh-CN" altLang="en-US" b="1" dirty="0">
                <a:latin typeface="Times New Roman" panose="02020603050405020304" pitchFamily="18" charset="0"/>
                <a:ea typeface="方正仿宋简体" panose="02010601030101010101" pitchFamily="2" charset="-122"/>
                <a:cs typeface="Times New Roman" panose="02020603050405020304" pitchFamily="18" charset="0"/>
              </a:rPr>
              <a:t>，按照有关规范性文件制定</a:t>
            </a:r>
            <a:r>
              <a:rPr lang="zh-CN" altLang="en-US" sz="1800" b="1" dirty="0">
                <a:effectLst/>
                <a:latin typeface="Times New Roman" panose="02020603050405020304" pitchFamily="18" charset="0"/>
                <a:ea typeface="方正仿宋简体" panose="02010601030101010101" pitchFamily="2" charset="-122"/>
                <a:cs typeface="Times New Roman" panose="02020603050405020304" pitchFamily="18" charset="0"/>
              </a:rPr>
              <a:t>程序，市政府</a:t>
            </a:r>
            <a:r>
              <a:rPr lang="en-US" altLang="zh-CN" sz="1800" b="1" dirty="0">
                <a:effectLst/>
                <a:latin typeface="Times New Roman" panose="02020603050405020304" pitchFamily="18" charset="0"/>
                <a:ea typeface="方正仿宋简体" panose="02010601030101010101" pitchFamily="2" charset="-122"/>
                <a:cs typeface="Times New Roman" panose="02020603050405020304" pitchFamily="18" charset="0"/>
              </a:rPr>
              <a:t>8</a:t>
            </a:r>
            <a:r>
              <a:rPr lang="zh-CN" altLang="en-US" sz="1800" b="1" dirty="0">
                <a:effectLst/>
                <a:latin typeface="Times New Roman" panose="02020603050405020304" pitchFamily="18" charset="0"/>
                <a:ea typeface="方正仿宋简体" panose="02010601030101010101" pitchFamily="2" charset="-122"/>
                <a:cs typeface="Times New Roman" panose="02020603050405020304" pitchFamily="18" charset="0"/>
              </a:rPr>
              <a:t>月</a:t>
            </a:r>
            <a:r>
              <a:rPr lang="en-US" altLang="zh-CN" sz="1800" b="1" dirty="0">
                <a:effectLst/>
                <a:latin typeface="Times New Roman" panose="02020603050405020304" pitchFamily="18" charset="0"/>
                <a:ea typeface="方正仿宋简体" panose="02010601030101010101" pitchFamily="2" charset="-122"/>
                <a:cs typeface="Times New Roman" panose="02020603050405020304" pitchFamily="18" charset="0"/>
              </a:rPr>
              <a:t>31</a:t>
            </a:r>
            <a:r>
              <a:rPr lang="zh-CN" altLang="en-US" sz="1800" b="1" dirty="0">
                <a:effectLst/>
                <a:latin typeface="Times New Roman" panose="02020603050405020304" pitchFamily="18" charset="0"/>
                <a:ea typeface="方正仿宋简体" panose="02010601030101010101" pitchFamily="2" charset="-122"/>
                <a:cs typeface="Times New Roman" panose="02020603050405020304" pitchFamily="18" charset="0"/>
              </a:rPr>
              <a:t>日发布实施</a:t>
            </a:r>
            <a:r>
              <a:rPr lang="en-US" altLang="zh-CN" sz="1800" b="1" dirty="0">
                <a:effectLst/>
                <a:latin typeface="Times New Roman" panose="02020603050405020304" pitchFamily="18" charset="0"/>
                <a:ea typeface="方正仿宋简体" panose="02010601030101010101" pitchFamily="2" charset="-122"/>
                <a:cs typeface="Times New Roman" panose="02020603050405020304" pitchFamily="18" charset="0"/>
              </a:rPr>
              <a:t>《</a:t>
            </a:r>
            <a:r>
              <a:rPr lang="zh-CN" altLang="en-US" b="1" dirty="0">
                <a:latin typeface="仿宋" panose="02010609060101010101" charset="-122"/>
                <a:ea typeface="仿宋" panose="02010609060101010101" charset="-122"/>
                <a:cs typeface="仿宋" panose="02010609060101010101" charset="-122"/>
              </a:rPr>
              <a:t>济宁市主城区城市基础设施配套费征收使用管理办法</a:t>
            </a:r>
            <a:r>
              <a:rPr lang="en-US" altLang="zh-CN" sz="1800" b="1" dirty="0">
                <a:effectLst/>
                <a:latin typeface="Times New Roman" panose="02020603050405020304" pitchFamily="18" charset="0"/>
                <a:ea typeface="方正仿宋简体" panose="02010601030101010101" pitchFamily="2" charset="-122"/>
                <a:cs typeface="Times New Roman" panose="02020603050405020304" pitchFamily="18" charset="0"/>
              </a:rPr>
              <a:t>》</a:t>
            </a:r>
            <a:r>
              <a:rPr lang="zh-CN" altLang="en-US" sz="1800" b="1" dirty="0">
                <a:effectLst/>
                <a:latin typeface="Times New Roman" panose="02020603050405020304" pitchFamily="18" charset="0"/>
                <a:ea typeface="方正仿宋简体" panose="02010601030101010101" pitchFamily="2" charset="-122"/>
                <a:cs typeface="Times New Roman" panose="02020603050405020304" pitchFamily="18" charset="0"/>
              </a:rPr>
              <a:t>（</a:t>
            </a:r>
            <a:r>
              <a:rPr lang="zh-CN" altLang="en-US" b="1" dirty="0">
                <a:latin typeface="仿宋" panose="02010609060101010101" charset="-122"/>
                <a:ea typeface="仿宋" panose="02010609060101010101" charset="-122"/>
                <a:cs typeface="仿宋" panose="02010609060101010101" charset="-122"/>
              </a:rPr>
              <a:t>济政发〔20</a:t>
            </a:r>
            <a:r>
              <a:rPr lang="en-US" altLang="zh-CN" b="1" dirty="0">
                <a:latin typeface="仿宋" panose="02010609060101010101" charset="-122"/>
                <a:ea typeface="仿宋" panose="02010609060101010101" charset="-122"/>
                <a:cs typeface="仿宋" panose="02010609060101010101" charset="-122"/>
              </a:rPr>
              <a:t>21</a:t>
            </a:r>
            <a:r>
              <a:rPr lang="zh-CN" altLang="en-US" b="1" dirty="0">
                <a:latin typeface="仿宋" panose="02010609060101010101" charset="-122"/>
                <a:ea typeface="仿宋" panose="02010609060101010101" charset="-122"/>
                <a:cs typeface="仿宋" panose="02010609060101010101" charset="-122"/>
              </a:rPr>
              <a:t>〕</a:t>
            </a:r>
            <a:r>
              <a:rPr lang="en-US" altLang="zh-CN" b="1" dirty="0">
                <a:latin typeface="仿宋" panose="02010609060101010101" charset="-122"/>
                <a:ea typeface="仿宋" panose="02010609060101010101" charset="-122"/>
                <a:cs typeface="仿宋" panose="02010609060101010101" charset="-122"/>
              </a:rPr>
              <a:t>18</a:t>
            </a:r>
            <a:r>
              <a:rPr lang="zh-CN" altLang="en-US" b="1" dirty="0">
                <a:latin typeface="仿宋" panose="02010609060101010101" charset="-122"/>
                <a:ea typeface="仿宋" panose="02010609060101010101" charset="-122"/>
                <a:cs typeface="仿宋" panose="02010609060101010101" charset="-122"/>
              </a:rPr>
              <a:t>号</a:t>
            </a:r>
            <a:r>
              <a:rPr lang="zh-CN" altLang="en-US" sz="1800" b="1" dirty="0">
                <a:effectLst/>
                <a:latin typeface="Times New Roman" panose="02020603050405020304" pitchFamily="18" charset="0"/>
                <a:ea typeface="方正仿宋简体" panose="02010601030101010101" pitchFamily="2" charset="-122"/>
                <a:cs typeface="Times New Roman" panose="02020603050405020304" pitchFamily="18" charset="0"/>
              </a:rPr>
              <a:t>）。</a:t>
            </a:r>
            <a:endParaRPr lang="zh-CN" altLang="en-US" b="1" dirty="0">
              <a:latin typeface="仿宋" panose="02010609060101010101" charset="-122"/>
              <a:ea typeface="仿宋" panose="02010609060101010101" charset="-122"/>
              <a:cs typeface="仿宋"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2000"/>
                            </p:stCondLst>
                            <p:childTnLst>
                              <p:par>
                                <p:cTn id="17" presetID="1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p:tgtEl>
                                          <p:spTgt spid="19"/>
                                        </p:tgtEl>
                                        <p:attrNameLst>
                                          <p:attrName>ppt_x</p:attrName>
                                        </p:attrNameLst>
                                      </p:cBhvr>
                                      <p:tavLst>
                                        <p:tav tm="0">
                                          <p:val>
                                            <p:strVal val="#ppt_x-#ppt_w*1.125000"/>
                                          </p:val>
                                        </p:tav>
                                        <p:tav tm="100000">
                                          <p:val>
                                            <p:strVal val="#ppt_x"/>
                                          </p:val>
                                        </p:tav>
                                      </p:tavLst>
                                    </p:anim>
                                    <p:animEffect transition="in" filter="wipe(right)">
                                      <p:cBhvr>
                                        <p:cTn id="20" dur="750"/>
                                        <p:tgtEl>
                                          <p:spTgt spid="19"/>
                                        </p:tgtEl>
                                      </p:cBhvr>
                                    </p:animEffect>
                                  </p:childTnLst>
                                </p:cTn>
                              </p:par>
                            </p:childTnLst>
                          </p:cTn>
                        </p:par>
                        <p:par>
                          <p:cTn id="21" fill="hold">
                            <p:stCondLst>
                              <p:cond delay="2750"/>
                            </p:stCondLst>
                            <p:childTnLst>
                              <p:par>
                                <p:cTn id="22" presetID="1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750"/>
                                        <p:tgtEl>
                                          <p:spTgt spid="23"/>
                                        </p:tgtEl>
                                        <p:attrNameLst>
                                          <p:attrName>ppt_x</p:attrName>
                                        </p:attrNameLst>
                                      </p:cBhvr>
                                      <p:tavLst>
                                        <p:tav tm="0">
                                          <p:val>
                                            <p:strVal val="#ppt_x-#ppt_w*1.125000"/>
                                          </p:val>
                                        </p:tav>
                                        <p:tav tm="100000">
                                          <p:val>
                                            <p:strVal val="#ppt_x"/>
                                          </p:val>
                                        </p:tav>
                                      </p:tavLst>
                                    </p:anim>
                                    <p:animEffect transition="in" filter="wipe(right)">
                                      <p:cBhvr>
                                        <p:cTn id="25"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0" y="5672691"/>
            <a:ext cx="12192000" cy="1185309"/>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3444275" cy="3340100"/>
          </a:xfrm>
          <a:prstGeom prst="rect">
            <a:avLst/>
          </a:prstGeom>
        </p:spPr>
      </p:pic>
      <p:sp>
        <p:nvSpPr>
          <p:cNvPr id="5" name="椭圆 4"/>
          <p:cNvSpPr/>
          <p:nvPr/>
        </p:nvSpPr>
        <p:spPr>
          <a:xfrm>
            <a:off x="773430" y="2418080"/>
            <a:ext cx="1137285" cy="1113790"/>
          </a:xfrm>
          <a:prstGeom prst="ellipse">
            <a:avLst/>
          </a:prstGeom>
          <a:solidFill>
            <a:srgbClr val="3CB6D6"/>
          </a:solidFill>
          <a:ln>
            <a:no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dirty="0">
                <a:solidFill>
                  <a:schemeClr val="bg1"/>
                </a:solidFill>
                <a:latin typeface="站酷高端黑" panose="02010600030101010101" pitchFamily="2" charset="-122"/>
                <a:ea typeface="站酷高端黑" panose="02010600030101010101" pitchFamily="2" charset="-122"/>
              </a:rPr>
              <a:t>2</a:t>
            </a:r>
          </a:p>
        </p:txBody>
      </p:sp>
      <p:sp>
        <p:nvSpPr>
          <p:cNvPr id="9" name="文本框 8"/>
          <p:cNvSpPr txBox="1"/>
          <p:nvPr/>
        </p:nvSpPr>
        <p:spPr>
          <a:xfrm>
            <a:off x="1991995" y="2503805"/>
            <a:ext cx="10200005" cy="829945"/>
          </a:xfrm>
          <a:prstGeom prst="rect">
            <a:avLst/>
          </a:prstGeom>
          <a:noFill/>
        </p:spPr>
        <p:txBody>
          <a:bodyPr wrap="square" rtlCol="0">
            <a:spAutoFit/>
          </a:bodyPr>
          <a:lstStyle/>
          <a:p>
            <a:pPr algn="ctr"/>
            <a:r>
              <a:rPr lang="zh-CN" altLang="en-US" sz="4800" b="1" spc="600" dirty="0">
                <a:latin typeface="黑体" panose="02010609060101010101" charset="-122"/>
                <a:ea typeface="黑体" panose="02010609060101010101" charset="-122"/>
              </a:rPr>
              <a:t>依据的主要法律、法规和规章</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75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
            <a:ext cx="12192000" cy="889000"/>
            <a:chOff x="0" y="-1270"/>
            <a:chExt cx="12192000" cy="889000"/>
          </a:xfrm>
        </p:grpSpPr>
        <p:sp>
          <p:nvSpPr>
            <p:cNvPr id="2" name="矩形 1"/>
            <p:cNvSpPr/>
            <p:nvPr/>
          </p:nvSpPr>
          <p:spPr>
            <a:xfrm>
              <a:off x="0" y="-1270"/>
              <a:ext cx="12192000" cy="889000"/>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latin typeface="站酷高端黑" panose="02010600030101010101" pitchFamily="2" charset="-122"/>
                <a:ea typeface="站酷高端黑" panose="02010600030101010101" pitchFamily="2" charset="-122"/>
              </a:endParaRPr>
            </a:p>
          </p:txBody>
        </p:sp>
        <p:sp>
          <p:nvSpPr>
            <p:cNvPr id="3" name="矩形 2"/>
            <p:cNvSpPr/>
            <p:nvPr/>
          </p:nvSpPr>
          <p:spPr>
            <a:xfrm>
              <a:off x="488950" y="120650"/>
              <a:ext cx="647700" cy="647700"/>
            </a:xfrm>
            <a:prstGeom prst="rect">
              <a:avLst/>
            </a:prstGeom>
            <a:solidFill>
              <a:schemeClr val="bg1"/>
            </a:solidFill>
            <a:ln>
              <a:noFill/>
            </a:ln>
            <a:effectLst>
              <a:outerShdw blurRad="63500" sx="101000" sy="101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站酷高端黑" panose="02010600030101010101" pitchFamily="2" charset="-122"/>
                  <a:ea typeface="站酷高端黑" panose="02010600030101010101" pitchFamily="2" charset="-122"/>
                </a:rPr>
                <a:t>1</a:t>
              </a:r>
            </a:p>
          </p:txBody>
        </p:sp>
        <p:sp>
          <p:nvSpPr>
            <p:cNvPr id="4" name="文本框 3"/>
            <p:cNvSpPr txBox="1"/>
            <p:nvPr/>
          </p:nvSpPr>
          <p:spPr>
            <a:xfrm>
              <a:off x="1295400" y="213360"/>
              <a:ext cx="4466590" cy="460375"/>
            </a:xfrm>
            <a:prstGeom prst="rect">
              <a:avLst/>
            </a:prstGeom>
            <a:noFill/>
          </p:spPr>
          <p:txBody>
            <a:bodyPr wrap="square" rtlCol="0">
              <a:spAutoFit/>
            </a:bodyPr>
            <a:lstStyle/>
            <a:p>
              <a:r>
                <a:rPr lang="zh-CN" altLang="en-US" sz="2400" b="1" dirty="0">
                  <a:solidFill>
                    <a:schemeClr val="bg1"/>
                  </a:solidFill>
                  <a:latin typeface="黑体" panose="02010609060101010101" charset="-122"/>
                  <a:ea typeface="黑体" panose="02010609060101010101" charset="-122"/>
                </a:rPr>
                <a:t>《中华人民共和国预算法》</a:t>
              </a:r>
            </a:p>
          </p:txBody>
        </p:sp>
      </p:grpSp>
      <p:grpSp>
        <p:nvGrpSpPr>
          <p:cNvPr id="9" name="组合 8"/>
          <p:cNvGrpSpPr/>
          <p:nvPr/>
        </p:nvGrpSpPr>
        <p:grpSpPr>
          <a:xfrm>
            <a:off x="0" y="3018790"/>
            <a:ext cx="12192000" cy="889000"/>
            <a:chOff x="0" y="0"/>
            <a:chExt cx="12192000" cy="889000"/>
          </a:xfrm>
        </p:grpSpPr>
        <p:sp>
          <p:nvSpPr>
            <p:cNvPr id="10" name="矩形 9"/>
            <p:cNvSpPr/>
            <p:nvPr/>
          </p:nvSpPr>
          <p:spPr>
            <a:xfrm>
              <a:off x="0" y="0"/>
              <a:ext cx="12192000" cy="889000"/>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latin typeface="站酷高端黑" panose="02010600030101010101" pitchFamily="2" charset="-122"/>
                <a:ea typeface="站酷高端黑" panose="02010600030101010101" pitchFamily="2" charset="-122"/>
              </a:endParaRPr>
            </a:p>
          </p:txBody>
        </p:sp>
        <p:sp>
          <p:nvSpPr>
            <p:cNvPr id="11" name="矩形 10"/>
            <p:cNvSpPr/>
            <p:nvPr/>
          </p:nvSpPr>
          <p:spPr>
            <a:xfrm>
              <a:off x="488950" y="120650"/>
              <a:ext cx="647700" cy="647700"/>
            </a:xfrm>
            <a:prstGeom prst="rect">
              <a:avLst/>
            </a:prstGeom>
            <a:solidFill>
              <a:schemeClr val="bg1"/>
            </a:solidFill>
            <a:ln>
              <a:noFill/>
            </a:ln>
            <a:effectLst>
              <a:outerShdw blurRad="63500" sx="101000" sy="101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站酷高端黑" panose="02010600030101010101" pitchFamily="2" charset="-122"/>
                  <a:ea typeface="站酷高端黑" panose="02010600030101010101" pitchFamily="2" charset="-122"/>
                </a:rPr>
                <a:t>2</a:t>
              </a:r>
            </a:p>
          </p:txBody>
        </p:sp>
        <p:sp>
          <p:nvSpPr>
            <p:cNvPr id="12" name="文本框 11"/>
            <p:cNvSpPr txBox="1"/>
            <p:nvPr/>
          </p:nvSpPr>
          <p:spPr>
            <a:xfrm>
              <a:off x="1354123" y="229403"/>
              <a:ext cx="8194923" cy="461665"/>
            </a:xfrm>
            <a:prstGeom prst="rect">
              <a:avLst/>
            </a:prstGeom>
            <a:noFill/>
          </p:spPr>
          <p:txBody>
            <a:bodyPr wrap="square" rtlCol="0">
              <a:spAutoFit/>
            </a:bodyPr>
            <a:lstStyle/>
            <a:p>
              <a:r>
                <a:rPr lang="zh-CN" altLang="en-US" sz="2400" b="1" dirty="0">
                  <a:solidFill>
                    <a:schemeClr val="bg1"/>
                  </a:solidFill>
                  <a:latin typeface="黑体" panose="02010609060101010101" charset="-122"/>
                  <a:ea typeface="黑体" panose="02010609060101010101" charset="-122"/>
                </a:rPr>
                <a:t>《政府性基金管理暂行办法》</a:t>
              </a:r>
              <a:r>
                <a:rPr lang="zh-CN" altLang="en-US" sz="2400" b="1" dirty="0">
                  <a:latin typeface="仿宋" panose="02010609060101010101" charset="-122"/>
                  <a:ea typeface="仿宋" panose="02010609060101010101" charset="-122"/>
                  <a:cs typeface="仿宋" panose="02010609060101010101" charset="-122"/>
                </a:rPr>
                <a:t> </a:t>
              </a:r>
              <a:r>
                <a:rPr lang="zh-CN" altLang="en-US" sz="2400" b="1" dirty="0">
                  <a:solidFill>
                    <a:schemeClr val="bg1"/>
                  </a:solidFill>
                  <a:latin typeface="黑体" panose="02010609060101010101" pitchFamily="49" charset="-122"/>
                  <a:ea typeface="黑体" panose="02010609060101010101" pitchFamily="49" charset="-122"/>
                  <a:cs typeface="仿宋" panose="02010609060101010101" charset="-122"/>
                </a:rPr>
                <a:t>（财综〔2010〕80号）</a:t>
              </a:r>
              <a:endParaRPr lang="zh-CN" altLang="en-US" sz="2400" b="1" dirty="0">
                <a:solidFill>
                  <a:schemeClr val="bg1"/>
                </a:solidFill>
                <a:latin typeface="黑体" panose="02010609060101010101" pitchFamily="49" charset="-122"/>
                <a:ea typeface="黑体" panose="02010609060101010101" pitchFamily="49" charset="-122"/>
              </a:endParaRPr>
            </a:p>
          </p:txBody>
        </p:sp>
      </p:grpSp>
      <p:grpSp>
        <p:nvGrpSpPr>
          <p:cNvPr id="14" name="组合 13"/>
          <p:cNvGrpSpPr/>
          <p:nvPr/>
        </p:nvGrpSpPr>
        <p:grpSpPr>
          <a:xfrm>
            <a:off x="0" y="4449689"/>
            <a:ext cx="12192000" cy="889000"/>
            <a:chOff x="0" y="-779118"/>
            <a:chExt cx="12192000" cy="889000"/>
          </a:xfrm>
        </p:grpSpPr>
        <p:sp>
          <p:nvSpPr>
            <p:cNvPr id="15" name="矩形 14"/>
            <p:cNvSpPr/>
            <p:nvPr/>
          </p:nvSpPr>
          <p:spPr>
            <a:xfrm>
              <a:off x="0" y="-779118"/>
              <a:ext cx="12192000" cy="889000"/>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latin typeface="站酷高端黑" panose="02010600030101010101" pitchFamily="2" charset="-122"/>
                <a:ea typeface="站酷高端黑" panose="02010600030101010101" pitchFamily="2" charset="-122"/>
              </a:endParaRPr>
            </a:p>
          </p:txBody>
        </p:sp>
        <p:sp>
          <p:nvSpPr>
            <p:cNvPr id="16" name="矩形 15"/>
            <p:cNvSpPr/>
            <p:nvPr/>
          </p:nvSpPr>
          <p:spPr>
            <a:xfrm>
              <a:off x="488950" y="-665369"/>
              <a:ext cx="647700" cy="647700"/>
            </a:xfrm>
            <a:prstGeom prst="rect">
              <a:avLst/>
            </a:prstGeom>
            <a:solidFill>
              <a:schemeClr val="bg1"/>
            </a:solidFill>
            <a:ln>
              <a:noFill/>
            </a:ln>
            <a:effectLst>
              <a:outerShdw blurRad="63500" sx="101000" sy="101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站酷高端黑" panose="02010600030101010101" pitchFamily="2" charset="-122"/>
                  <a:ea typeface="站酷高端黑" panose="02010600030101010101" pitchFamily="2" charset="-122"/>
                </a:rPr>
                <a:t>3</a:t>
              </a:r>
            </a:p>
          </p:txBody>
        </p:sp>
        <p:sp>
          <p:nvSpPr>
            <p:cNvPr id="17" name="文本框 16"/>
            <p:cNvSpPr txBox="1"/>
            <p:nvPr/>
          </p:nvSpPr>
          <p:spPr>
            <a:xfrm>
              <a:off x="1354123" y="-572352"/>
              <a:ext cx="9417341" cy="461665"/>
            </a:xfrm>
            <a:prstGeom prst="rect">
              <a:avLst/>
            </a:prstGeom>
            <a:noFill/>
          </p:spPr>
          <p:txBody>
            <a:bodyPr wrap="square" rtlCol="0">
              <a:spAutoFit/>
            </a:bodyPr>
            <a:lstStyle/>
            <a:p>
              <a:r>
                <a:rPr lang="zh-CN" altLang="en-US" sz="2400" b="1" dirty="0">
                  <a:solidFill>
                    <a:schemeClr val="bg1"/>
                  </a:solidFill>
                  <a:latin typeface="黑体" panose="02010609060101010101" pitchFamily="49" charset="-122"/>
                  <a:ea typeface="黑体" panose="02010609060101010101" pitchFamily="49" charset="-122"/>
                  <a:sym typeface="+mn-ea"/>
                </a:rPr>
                <a:t>《关于城市基础设施配套费性质的批复》</a:t>
              </a:r>
              <a:r>
                <a:rPr lang="zh-CN" altLang="en-US" sz="2400" b="1" dirty="0">
                  <a:solidFill>
                    <a:schemeClr val="bg1"/>
                  </a:solidFill>
                  <a:latin typeface="黑体" panose="02010609060101010101" pitchFamily="49" charset="-122"/>
                  <a:ea typeface="黑体" panose="02010609060101010101" pitchFamily="49" charset="-122"/>
                  <a:cs typeface="仿宋" panose="02010609060101010101" charset="-122"/>
                </a:rPr>
                <a:t> （财综函〔2002〕3 号）</a:t>
              </a:r>
              <a:endParaRPr lang="zh-CN" altLang="en-US" sz="2400" b="1" dirty="0">
                <a:solidFill>
                  <a:schemeClr val="bg1"/>
                </a:solidFill>
                <a:latin typeface="黑体" panose="02010609060101010101" pitchFamily="49" charset="-122"/>
                <a:ea typeface="黑体" panose="02010609060101010101" pitchFamily="49" charset="-122"/>
                <a:sym typeface="+mn-ea"/>
              </a:endParaRPr>
            </a:p>
          </p:txBody>
        </p:sp>
      </p:grpSp>
      <p:grpSp>
        <p:nvGrpSpPr>
          <p:cNvPr id="7" name="组合 6"/>
          <p:cNvGrpSpPr/>
          <p:nvPr/>
        </p:nvGrpSpPr>
        <p:grpSpPr>
          <a:xfrm>
            <a:off x="241300" y="1004570"/>
            <a:ext cx="11417300" cy="2014220"/>
            <a:chOff x="380" y="1582"/>
            <a:chExt cx="17980" cy="3172"/>
          </a:xfrm>
        </p:grpSpPr>
        <p:sp>
          <p:nvSpPr>
            <p:cNvPr id="6" name="文本框 5"/>
            <p:cNvSpPr txBox="1"/>
            <p:nvPr/>
          </p:nvSpPr>
          <p:spPr>
            <a:xfrm>
              <a:off x="2987" y="1692"/>
              <a:ext cx="15373" cy="2409"/>
            </a:xfrm>
            <a:prstGeom prst="rect">
              <a:avLst/>
            </a:prstGeom>
            <a:noFill/>
          </p:spPr>
          <p:txBody>
            <a:bodyPr wrap="square" rtlCol="0">
              <a:spAutoFit/>
            </a:bodyPr>
            <a:lstStyle/>
            <a:p>
              <a:pPr>
                <a:lnSpc>
                  <a:spcPct val="130000"/>
                </a:lnSpc>
              </a:pPr>
              <a:r>
                <a:rPr lang="zh-CN" altLang="en-US" b="1" dirty="0">
                  <a:latin typeface="仿宋" panose="02010609060101010101" charset="-122"/>
                  <a:ea typeface="仿宋" panose="02010609060101010101" charset="-122"/>
                  <a:cs typeface="仿宋" panose="02010609060101010101" charset="-122"/>
                </a:rPr>
                <a:t>《中华人民共和国预算法》（1994年3月22日第八届全国人民代表大会第二次会议通过，2014年8月31日第十二届全国人民代表大会常务委员会第十次会议《关于修改〈中华人民共和国预算法〉的决定》第一次修正，2018年12月29日第十三届全国人民代表大会常务委员会第七次会议《关于修改〈中华人民共和国产品质量法〉等五部法律的决定》第二次修正）。</a:t>
              </a:r>
            </a:p>
          </p:txBody>
        </p:sp>
        <p:pic>
          <p:nvPicPr>
            <p:cNvPr id="5" name="图片 4"/>
            <p:cNvPicPr>
              <a:picLocks noChangeAspect="1"/>
            </p:cNvPicPr>
            <p:nvPr/>
          </p:nvPicPr>
          <p:blipFill>
            <a:blip r:embed="rId3"/>
            <a:stretch>
              <a:fillRect/>
            </a:stretch>
          </p:blipFill>
          <p:spPr>
            <a:xfrm>
              <a:off x="380" y="1582"/>
              <a:ext cx="2607" cy="3172"/>
            </a:xfrm>
            <a:prstGeom prst="rect">
              <a:avLst/>
            </a:prstGeom>
          </p:spPr>
        </p:pic>
      </p:grpSp>
      <p:grpSp>
        <p:nvGrpSpPr>
          <p:cNvPr id="19" name="组合 18">
            <a:extLst>
              <a:ext uri="{FF2B5EF4-FFF2-40B4-BE49-F238E27FC236}">
                <a16:creationId xmlns:a16="http://schemas.microsoft.com/office/drawing/2014/main" id="{D2FB66DC-4C8F-4168-9F65-20410CBE5F44}"/>
              </a:ext>
            </a:extLst>
          </p:cNvPr>
          <p:cNvGrpSpPr/>
          <p:nvPr/>
        </p:nvGrpSpPr>
        <p:grpSpPr>
          <a:xfrm>
            <a:off x="0" y="5740977"/>
            <a:ext cx="12192000" cy="889000"/>
            <a:chOff x="0" y="-779118"/>
            <a:chExt cx="12192000" cy="889000"/>
          </a:xfrm>
        </p:grpSpPr>
        <p:sp>
          <p:nvSpPr>
            <p:cNvPr id="20" name="矩形 19">
              <a:extLst>
                <a:ext uri="{FF2B5EF4-FFF2-40B4-BE49-F238E27FC236}">
                  <a16:creationId xmlns:a16="http://schemas.microsoft.com/office/drawing/2014/main" id="{B8294F2E-65CA-4980-BC32-4790E1FD64B0}"/>
                </a:ext>
              </a:extLst>
            </p:cNvPr>
            <p:cNvSpPr/>
            <p:nvPr/>
          </p:nvSpPr>
          <p:spPr>
            <a:xfrm>
              <a:off x="0" y="-779118"/>
              <a:ext cx="12192000" cy="889000"/>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latin typeface="站酷高端黑" panose="02010600030101010101" pitchFamily="2" charset="-122"/>
                <a:ea typeface="站酷高端黑" panose="02010600030101010101" pitchFamily="2" charset="-122"/>
              </a:endParaRPr>
            </a:p>
          </p:txBody>
        </p:sp>
        <p:sp>
          <p:nvSpPr>
            <p:cNvPr id="21" name="矩形 20">
              <a:extLst>
                <a:ext uri="{FF2B5EF4-FFF2-40B4-BE49-F238E27FC236}">
                  <a16:creationId xmlns:a16="http://schemas.microsoft.com/office/drawing/2014/main" id="{DE9DB379-DB06-4A0D-98ED-CE5C8A7DD060}"/>
                </a:ext>
              </a:extLst>
            </p:cNvPr>
            <p:cNvSpPr/>
            <p:nvPr/>
          </p:nvSpPr>
          <p:spPr>
            <a:xfrm>
              <a:off x="488950" y="-665369"/>
              <a:ext cx="647700" cy="647700"/>
            </a:xfrm>
            <a:prstGeom prst="rect">
              <a:avLst/>
            </a:prstGeom>
            <a:solidFill>
              <a:schemeClr val="bg1"/>
            </a:solidFill>
            <a:ln>
              <a:noFill/>
            </a:ln>
            <a:effectLst>
              <a:outerShdw blurRad="63500" sx="101000" sy="101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站酷高端黑" panose="02010600030101010101" pitchFamily="2" charset="-122"/>
                  <a:ea typeface="站酷高端黑" panose="02010600030101010101" pitchFamily="2" charset="-122"/>
                </a:rPr>
                <a:t>4</a:t>
              </a:r>
            </a:p>
          </p:txBody>
        </p:sp>
        <p:sp>
          <p:nvSpPr>
            <p:cNvPr id="22" name="文本框 21">
              <a:extLst>
                <a:ext uri="{FF2B5EF4-FFF2-40B4-BE49-F238E27FC236}">
                  <a16:creationId xmlns:a16="http://schemas.microsoft.com/office/drawing/2014/main" id="{7118F119-2626-45C3-B6CB-A5D85AD5E2BE}"/>
                </a:ext>
              </a:extLst>
            </p:cNvPr>
            <p:cNvSpPr txBox="1"/>
            <p:nvPr/>
          </p:nvSpPr>
          <p:spPr>
            <a:xfrm>
              <a:off x="1354123" y="-572352"/>
              <a:ext cx="9417341" cy="461665"/>
            </a:xfrm>
            <a:prstGeom prst="rect">
              <a:avLst/>
            </a:prstGeom>
            <a:noFill/>
          </p:spPr>
          <p:txBody>
            <a:bodyPr wrap="square" rtlCol="0">
              <a:spAutoFit/>
            </a:bodyPr>
            <a:lstStyle/>
            <a:p>
              <a:r>
                <a:rPr lang="zh-CN" altLang="en-US" sz="2400" b="1" dirty="0">
                  <a:solidFill>
                    <a:schemeClr val="bg1"/>
                  </a:solidFill>
                  <a:latin typeface="黑体" panose="02010609060101010101" pitchFamily="49" charset="-122"/>
                  <a:ea typeface="黑体" panose="02010609060101010101" pitchFamily="49" charset="-122"/>
                  <a:sym typeface="+mn-ea"/>
                </a:rPr>
                <a:t>《全国政府性基金目录清单》</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800" fill="hold">
                                          <p:stCondLst>
                                            <p:cond delay="0"/>
                                          </p:stCondLst>
                                        </p:cTn>
                                        <p:tgtEl>
                                          <p:spTgt spid="7"/>
                                        </p:tgtEl>
                                        <p:attrNameLst>
                                          <p:attrName>style.visibility</p:attrName>
                                        </p:attrNameLst>
                                      </p:cBhvr>
                                      <p:to>
                                        <p:strVal val="visible"/>
                                      </p:to>
                                    </p:set>
                                    <p:animEffect transition="in" filter="fade">
                                      <p:cBhvr>
                                        <p:cTn id="11" dur="800"/>
                                        <p:tgtEl>
                                          <p:spTgt spid="7"/>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750"/>
                                        <p:tgtEl>
                                          <p:spTgt spid="9"/>
                                        </p:tgtEl>
                                      </p:cBhvr>
                                    </p:animEffect>
                                  </p:childTnLst>
                                </p:cTn>
                              </p:par>
                            </p:childTnLst>
                          </p:cTn>
                        </p:par>
                        <p:par>
                          <p:cTn id="16" fill="hold">
                            <p:stCondLst>
                              <p:cond delay="275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750"/>
                                        <p:tgtEl>
                                          <p:spTgt spid="14"/>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0" y="5672691"/>
            <a:ext cx="12192000" cy="1185309"/>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3444275" cy="3340100"/>
          </a:xfrm>
          <a:prstGeom prst="rect">
            <a:avLst/>
          </a:prstGeom>
        </p:spPr>
      </p:pic>
      <p:sp>
        <p:nvSpPr>
          <p:cNvPr id="5" name="椭圆 4"/>
          <p:cNvSpPr/>
          <p:nvPr/>
        </p:nvSpPr>
        <p:spPr>
          <a:xfrm>
            <a:off x="3521075" y="2362200"/>
            <a:ext cx="1137285" cy="1113790"/>
          </a:xfrm>
          <a:prstGeom prst="ellipse">
            <a:avLst/>
          </a:prstGeom>
          <a:solidFill>
            <a:srgbClr val="3CB6D6"/>
          </a:solidFill>
          <a:ln>
            <a:no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dirty="0">
                <a:solidFill>
                  <a:schemeClr val="bg1"/>
                </a:solidFill>
                <a:latin typeface="站酷高端黑" panose="02010600030101010101" pitchFamily="2" charset="-122"/>
                <a:ea typeface="站酷高端黑" panose="02010600030101010101" pitchFamily="2" charset="-122"/>
              </a:rPr>
              <a:t>3</a:t>
            </a:r>
          </a:p>
        </p:txBody>
      </p:sp>
      <p:sp>
        <p:nvSpPr>
          <p:cNvPr id="9" name="文本框 8"/>
          <p:cNvSpPr txBox="1"/>
          <p:nvPr/>
        </p:nvSpPr>
        <p:spPr>
          <a:xfrm>
            <a:off x="4441190" y="2503805"/>
            <a:ext cx="5624195" cy="829945"/>
          </a:xfrm>
          <a:prstGeom prst="rect">
            <a:avLst/>
          </a:prstGeom>
          <a:noFill/>
        </p:spPr>
        <p:txBody>
          <a:bodyPr wrap="square" rtlCol="0">
            <a:spAutoFit/>
          </a:bodyPr>
          <a:lstStyle/>
          <a:p>
            <a:pPr algn="ctr"/>
            <a:r>
              <a:rPr lang="zh-CN" altLang="en-US" sz="4800" b="1" spc="600" dirty="0">
                <a:latin typeface="黑体" panose="02010609060101010101" charset="-122"/>
                <a:ea typeface="黑体" panose="02010609060101010101" charset="-122"/>
              </a:rPr>
              <a:t>主要内容解读</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75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889000"/>
            <a:chOff x="0" y="0"/>
            <a:chExt cx="12192000" cy="889000"/>
          </a:xfrm>
        </p:grpSpPr>
        <p:sp>
          <p:nvSpPr>
            <p:cNvPr id="2" name="矩形 1"/>
            <p:cNvSpPr/>
            <p:nvPr/>
          </p:nvSpPr>
          <p:spPr>
            <a:xfrm>
              <a:off x="0" y="0"/>
              <a:ext cx="12192000" cy="889000"/>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latin typeface="站酷高端黑" panose="02010600030101010101" pitchFamily="2" charset="-122"/>
                <a:ea typeface="站酷高端黑" panose="02010600030101010101" pitchFamily="2" charset="-122"/>
              </a:endParaRPr>
            </a:p>
          </p:txBody>
        </p:sp>
        <p:sp>
          <p:nvSpPr>
            <p:cNvPr id="3" name="矩形 2"/>
            <p:cNvSpPr/>
            <p:nvPr/>
          </p:nvSpPr>
          <p:spPr>
            <a:xfrm>
              <a:off x="488950" y="120650"/>
              <a:ext cx="647700" cy="647700"/>
            </a:xfrm>
            <a:prstGeom prst="rect">
              <a:avLst/>
            </a:prstGeom>
            <a:solidFill>
              <a:schemeClr val="bg1"/>
            </a:solidFill>
            <a:ln>
              <a:noFill/>
            </a:ln>
            <a:effectLst>
              <a:outerShdw blurRad="63500" sx="101000" sy="101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站酷高端黑" panose="02010600030101010101" pitchFamily="2" charset="-122"/>
                  <a:ea typeface="站酷高端黑" panose="02010600030101010101" pitchFamily="2" charset="-122"/>
                </a:rPr>
                <a:t>1</a:t>
              </a:r>
              <a:endParaRPr lang="zh-CN" altLang="en-US" sz="2000" dirty="0">
                <a:solidFill>
                  <a:schemeClr val="tx1"/>
                </a:solidFill>
                <a:latin typeface="站酷高端黑" panose="02010600030101010101" pitchFamily="2" charset="-122"/>
                <a:ea typeface="站酷高端黑" panose="02010600030101010101" pitchFamily="2" charset="-122"/>
              </a:endParaRPr>
            </a:p>
          </p:txBody>
        </p:sp>
        <p:sp>
          <p:nvSpPr>
            <p:cNvPr id="5" name="文本框 4"/>
            <p:cNvSpPr txBox="1"/>
            <p:nvPr/>
          </p:nvSpPr>
          <p:spPr>
            <a:xfrm>
              <a:off x="1295400" y="189230"/>
              <a:ext cx="7988300" cy="583565"/>
            </a:xfrm>
            <a:prstGeom prst="rect">
              <a:avLst/>
            </a:prstGeom>
            <a:noFill/>
          </p:spPr>
          <p:txBody>
            <a:bodyPr wrap="square" rtlCol="0">
              <a:spAutoFit/>
            </a:bodyPr>
            <a:lstStyle/>
            <a:p>
              <a:r>
                <a:rPr lang="zh-CN" altLang="en-US" sz="3200" b="1" dirty="0">
                  <a:solidFill>
                    <a:schemeClr val="bg1"/>
                  </a:solidFill>
                  <a:latin typeface="黑体" panose="02010609060101010101" charset="-122"/>
                  <a:ea typeface="黑体" panose="02010609060101010101" charset="-122"/>
                </a:rPr>
                <a:t>城市基础涉及配套费的适用范围和使用对象</a:t>
              </a:r>
            </a:p>
          </p:txBody>
        </p:sp>
      </p:grpSp>
      <p:sp>
        <p:nvSpPr>
          <p:cNvPr id="6" name="文本框 5"/>
          <p:cNvSpPr txBox="1"/>
          <p:nvPr/>
        </p:nvSpPr>
        <p:spPr>
          <a:xfrm>
            <a:off x="3844290" y="1056005"/>
            <a:ext cx="8112125" cy="1693349"/>
          </a:xfrm>
          <a:prstGeom prst="rect">
            <a:avLst/>
          </a:prstGeom>
          <a:noFill/>
          <a:ln w="28575" cmpd="dbl">
            <a:solidFill>
              <a:schemeClr val="tx1"/>
            </a:solidFill>
            <a:prstDash val="sysDot"/>
          </a:ln>
        </p:spPr>
        <p:txBody>
          <a:bodyPr wrap="square" rtlCol="0">
            <a:spAutoFit/>
          </a:bodyPr>
          <a:lstStyle/>
          <a:p>
            <a:pPr>
              <a:lnSpc>
                <a:spcPct val="130000"/>
              </a:lnSpc>
            </a:pPr>
            <a:r>
              <a:rPr sz="2800" b="1" dirty="0" err="1">
                <a:latin typeface="仿宋" panose="02010609060101010101" charset="-122"/>
                <a:ea typeface="仿宋" panose="02010609060101010101" charset="-122"/>
                <a:cs typeface="仿宋" panose="02010609060101010101" charset="-122"/>
              </a:rPr>
              <a:t>适用于主城区,即:任城区、济宁高新区、太白湖新区和济宁经济技术开发区的所有新建、扩建、改建建设项目</a:t>
            </a:r>
            <a:r>
              <a:rPr sz="2800" b="1" dirty="0">
                <a:latin typeface="仿宋" panose="02010609060101010101" charset="-122"/>
                <a:ea typeface="仿宋" panose="02010609060101010101" charset="-122"/>
                <a:cs typeface="仿宋" panose="02010609060101010101" charset="-122"/>
              </a:rPr>
              <a:t>。</a:t>
            </a:r>
          </a:p>
        </p:txBody>
      </p:sp>
      <p:grpSp>
        <p:nvGrpSpPr>
          <p:cNvPr id="10" name="组合 9"/>
          <p:cNvGrpSpPr/>
          <p:nvPr/>
        </p:nvGrpSpPr>
        <p:grpSpPr>
          <a:xfrm>
            <a:off x="365760" y="1247140"/>
            <a:ext cx="3478530" cy="1391920"/>
            <a:chOff x="6226778" y="3393848"/>
            <a:chExt cx="3478330" cy="561975"/>
          </a:xfrm>
        </p:grpSpPr>
        <p:sp>
          <p:nvSpPr>
            <p:cNvPr id="12" name="矩形 11"/>
            <p:cNvSpPr/>
            <p:nvPr/>
          </p:nvSpPr>
          <p:spPr>
            <a:xfrm>
              <a:off x="6226778" y="3393848"/>
              <a:ext cx="2002823" cy="561975"/>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spc="600" dirty="0">
                  <a:latin typeface="思源黑体 CN Normal" panose="020B0400000000000000" pitchFamily="34" charset="-122"/>
                  <a:ea typeface="思源黑体 CN Normal" panose="020B0400000000000000" pitchFamily="34" charset="-122"/>
                </a:rPr>
                <a:t>适用范围</a:t>
              </a:r>
            </a:p>
          </p:txBody>
        </p:sp>
        <p:cxnSp>
          <p:nvCxnSpPr>
            <p:cNvPr id="22" name="直接连接符 21"/>
            <p:cNvCxnSpPr/>
            <p:nvPr/>
          </p:nvCxnSpPr>
          <p:spPr>
            <a:xfrm flipV="1">
              <a:off x="8229453" y="3673436"/>
              <a:ext cx="1475655" cy="1400"/>
            </a:xfrm>
            <a:prstGeom prst="line">
              <a:avLst/>
            </a:prstGeom>
            <a:ln>
              <a:solidFill>
                <a:srgbClr val="3CB6D6"/>
              </a:solidFill>
              <a:tailEnd type="oval"/>
            </a:ln>
          </p:spPr>
          <p:style>
            <a:lnRef idx="1">
              <a:schemeClr val="accent1"/>
            </a:lnRef>
            <a:fillRef idx="0">
              <a:schemeClr val="accent1"/>
            </a:fillRef>
            <a:effectRef idx="0">
              <a:schemeClr val="accent1"/>
            </a:effectRef>
            <a:fontRef idx="minor">
              <a:schemeClr val="tx1"/>
            </a:fontRef>
          </p:style>
        </p:cxnSp>
      </p:grpSp>
      <p:pic>
        <p:nvPicPr>
          <p:cNvPr id="24" name="图片 23"/>
          <p:cNvPicPr>
            <a:picLocks noChangeAspect="1"/>
          </p:cNvPicPr>
          <p:nvPr/>
        </p:nvPicPr>
        <p:blipFill>
          <a:blip r:embed="rId3"/>
          <a:stretch>
            <a:fillRect/>
          </a:stretch>
        </p:blipFill>
        <p:spPr>
          <a:xfrm>
            <a:off x="0" y="3057525"/>
            <a:ext cx="12191365" cy="332613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000" fill="hold">
                                          <p:stCondLst>
                                            <p:cond delay="0"/>
                                          </p:stCondLst>
                                        </p:cTn>
                                        <p:tgtEl>
                                          <p:spTgt spid="24"/>
                                        </p:tgtEl>
                                        <p:attrNameLst>
                                          <p:attrName>style.visibility</p:attrName>
                                        </p:attrNameLst>
                                      </p:cBhvr>
                                      <p:to>
                                        <p:strVal val="visible"/>
                                      </p:to>
                                    </p:set>
                                    <p:animEffect transition="in" filter="wipe(up)">
                                      <p:cBhvr>
                                        <p:cTn id="1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889000"/>
            <a:chOff x="0" y="0"/>
            <a:chExt cx="12192000" cy="889000"/>
          </a:xfrm>
        </p:grpSpPr>
        <p:sp>
          <p:nvSpPr>
            <p:cNvPr id="2" name="矩形 1"/>
            <p:cNvSpPr/>
            <p:nvPr/>
          </p:nvSpPr>
          <p:spPr>
            <a:xfrm>
              <a:off x="0" y="0"/>
              <a:ext cx="12192000" cy="889000"/>
            </a:xfrm>
            <a:prstGeom prst="rect">
              <a:avLst/>
            </a:prstGeom>
            <a:solidFill>
              <a:srgbClr val="3CB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latin typeface="站酷高端黑" panose="02010600030101010101" pitchFamily="2" charset="-122"/>
                <a:ea typeface="站酷高端黑" panose="02010600030101010101" pitchFamily="2" charset="-122"/>
              </a:endParaRPr>
            </a:p>
          </p:txBody>
        </p:sp>
        <p:sp>
          <p:nvSpPr>
            <p:cNvPr id="3" name="矩形 2"/>
            <p:cNvSpPr/>
            <p:nvPr/>
          </p:nvSpPr>
          <p:spPr>
            <a:xfrm>
              <a:off x="488950" y="120650"/>
              <a:ext cx="647700" cy="647700"/>
            </a:xfrm>
            <a:prstGeom prst="rect">
              <a:avLst/>
            </a:prstGeom>
            <a:solidFill>
              <a:schemeClr val="bg1"/>
            </a:solidFill>
            <a:ln>
              <a:noFill/>
            </a:ln>
            <a:effectLst>
              <a:outerShdw blurRad="63500" sx="101000" sy="101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站酷高端黑" panose="02010600030101010101" pitchFamily="2" charset="-122"/>
                  <a:ea typeface="站酷高端黑" panose="02010600030101010101" pitchFamily="2" charset="-122"/>
                </a:rPr>
                <a:t>2</a:t>
              </a:r>
            </a:p>
          </p:txBody>
        </p:sp>
        <p:sp>
          <p:nvSpPr>
            <p:cNvPr id="5" name="文本框 4"/>
            <p:cNvSpPr txBox="1"/>
            <p:nvPr/>
          </p:nvSpPr>
          <p:spPr>
            <a:xfrm>
              <a:off x="1295400" y="189230"/>
              <a:ext cx="7988300" cy="583565"/>
            </a:xfrm>
            <a:prstGeom prst="rect">
              <a:avLst/>
            </a:prstGeom>
            <a:noFill/>
          </p:spPr>
          <p:txBody>
            <a:bodyPr wrap="square" rtlCol="0">
              <a:spAutoFit/>
            </a:bodyPr>
            <a:lstStyle/>
            <a:p>
              <a:r>
                <a:rPr lang="zh-CN" altLang="en-US" sz="3200" b="1" dirty="0">
                  <a:solidFill>
                    <a:schemeClr val="bg1"/>
                  </a:solidFill>
                  <a:latin typeface="黑体" panose="02010609060101010101" charset="-122"/>
                  <a:ea typeface="黑体" panose="02010609060101010101" charset="-122"/>
                </a:rPr>
                <a:t>城市基础设施配套费的征收标准</a:t>
              </a:r>
            </a:p>
          </p:txBody>
        </p:sp>
      </p:grpSp>
      <p:sp>
        <p:nvSpPr>
          <p:cNvPr id="10242" name="矩形 83"/>
          <p:cNvSpPr>
            <a:spLocks noChangeArrowheads="1"/>
          </p:cNvSpPr>
          <p:nvPr/>
        </p:nvSpPr>
        <p:spPr bwMode="auto">
          <a:xfrm>
            <a:off x="208915" y="1162050"/>
            <a:ext cx="11704955" cy="2831465"/>
          </a:xfrm>
          <a:prstGeom prst="rect">
            <a:avLst/>
          </a:prstGeom>
          <a:solidFill>
            <a:srgbClr val="F2F2F2"/>
          </a:solidFill>
          <a:ln w="9525">
            <a:solidFill>
              <a:srgbClr val="B8B8B8"/>
            </a:solidFill>
            <a:miter lim="800000"/>
          </a:ln>
        </p:spPr>
        <p:txBody>
          <a:bodyPr lIns="84893" tIns="42446" rIns="84893" bIns="42446"/>
          <a:lstStyle/>
          <a:p>
            <a:pPr>
              <a:buFont typeface="Arial" panose="020B0604020202020204" pitchFamily="34" charset="0"/>
              <a:buNone/>
            </a:pPr>
            <a:endParaRPr lang="zh-CN" altLang="en-US"/>
          </a:p>
        </p:txBody>
      </p:sp>
      <p:sp>
        <p:nvSpPr>
          <p:cNvPr id="10243" name="Freeform 12"/>
          <p:cNvSpPr/>
          <p:nvPr/>
        </p:nvSpPr>
        <p:spPr bwMode="auto">
          <a:xfrm>
            <a:off x="208532" y="1069102"/>
            <a:ext cx="399600" cy="397669"/>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lIns="84893" tIns="42446" rIns="84893" bIns="42446"/>
          <a:lstStyle/>
          <a:p>
            <a:endParaRPr lang="zh-CN" altLang="en-US"/>
          </a:p>
        </p:txBody>
      </p:sp>
      <p:sp>
        <p:nvSpPr>
          <p:cNvPr id="10244" name="Freeform 12"/>
          <p:cNvSpPr/>
          <p:nvPr/>
        </p:nvSpPr>
        <p:spPr bwMode="auto">
          <a:xfrm flipH="1" flipV="1">
            <a:off x="11603633" y="3689033"/>
            <a:ext cx="399600" cy="397669"/>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84893" tIns="42446" rIns="84893" bIns="42446"/>
          <a:lstStyle/>
          <a:p>
            <a:endParaRPr lang="zh-CN" altLang="en-US"/>
          </a:p>
        </p:txBody>
      </p:sp>
      <p:sp>
        <p:nvSpPr>
          <p:cNvPr id="8" name="矩形 83"/>
          <p:cNvSpPr>
            <a:spLocks noChangeArrowheads="1"/>
          </p:cNvSpPr>
          <p:nvPr/>
        </p:nvSpPr>
        <p:spPr bwMode="auto">
          <a:xfrm>
            <a:off x="208915" y="4324985"/>
            <a:ext cx="11705590" cy="2298700"/>
          </a:xfrm>
          <a:prstGeom prst="rect">
            <a:avLst/>
          </a:prstGeom>
          <a:solidFill>
            <a:srgbClr val="F2F2F2"/>
          </a:solidFill>
          <a:ln w="9525">
            <a:solidFill>
              <a:srgbClr val="B8B8B8"/>
            </a:solidFill>
            <a:miter lim="800000"/>
          </a:ln>
        </p:spPr>
        <p:txBody>
          <a:bodyPr lIns="84893" tIns="42446" rIns="84893" bIns="42446"/>
          <a:lstStyle/>
          <a:p>
            <a:pPr>
              <a:buFont typeface="Arial" panose="020B0604020202020204" pitchFamily="34" charset="0"/>
              <a:buNone/>
            </a:pPr>
            <a:endParaRPr lang="zh-CN" altLang="en-US"/>
          </a:p>
        </p:txBody>
      </p:sp>
      <p:sp>
        <p:nvSpPr>
          <p:cNvPr id="9" name="Freeform 12"/>
          <p:cNvSpPr/>
          <p:nvPr/>
        </p:nvSpPr>
        <p:spPr bwMode="auto">
          <a:xfrm>
            <a:off x="134237" y="4215527"/>
            <a:ext cx="399600" cy="397669"/>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lIns="84893" tIns="42446" rIns="84893" bIns="42446"/>
          <a:lstStyle/>
          <a:p>
            <a:endParaRPr lang="zh-CN" altLang="en-US"/>
          </a:p>
        </p:txBody>
      </p:sp>
      <p:sp>
        <p:nvSpPr>
          <p:cNvPr id="11" name="Freeform 12"/>
          <p:cNvSpPr/>
          <p:nvPr/>
        </p:nvSpPr>
        <p:spPr bwMode="auto">
          <a:xfrm flipH="1" flipV="1">
            <a:off x="11603633" y="6315393"/>
            <a:ext cx="399600" cy="397669"/>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84893" tIns="42446" rIns="84893" bIns="42446"/>
          <a:lstStyle/>
          <a:p>
            <a:endParaRPr lang="zh-CN" altLang="en-US"/>
          </a:p>
        </p:txBody>
      </p:sp>
      <p:sp>
        <p:nvSpPr>
          <p:cNvPr id="13" name="TextBox 6"/>
          <p:cNvSpPr txBox="1">
            <a:spLocks noChangeArrowheads="1"/>
          </p:cNvSpPr>
          <p:nvPr/>
        </p:nvSpPr>
        <p:spPr bwMode="auto">
          <a:xfrm>
            <a:off x="208532" y="4498340"/>
            <a:ext cx="11705338" cy="155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893" tIns="42446" rIns="84893" bIns="4244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fontAlgn="auto" hangingPunct="1">
              <a:lnSpc>
                <a:spcPts val="4000"/>
              </a:lnSpc>
              <a:buFont typeface="Arial" panose="020B0604020202020204" pitchFamily="34" charset="0"/>
              <a:buNone/>
            </a:pPr>
            <a:r>
              <a:rPr lang="zh-CN" altLang="en-US" sz="2800" b="1" dirty="0">
                <a:latin typeface="仿宋" panose="02010609060101010101" charset="-122"/>
                <a:ea typeface="仿宋" panose="02010609060101010101" charset="-122"/>
                <a:cs typeface="仿宋" panose="02010609060101010101" charset="-122"/>
              </a:rPr>
              <a:t>工业企业建设项目：生产经营性综合配套费征收标准为73元/平方米；</a:t>
            </a:r>
            <a:endParaRPr lang="en-US" altLang="zh-CN" sz="2800" b="1" dirty="0">
              <a:latin typeface="仿宋" panose="02010609060101010101" charset="-122"/>
              <a:ea typeface="仿宋" panose="02010609060101010101" charset="-122"/>
              <a:cs typeface="仿宋" panose="02010609060101010101" charset="-122"/>
            </a:endParaRPr>
          </a:p>
          <a:p>
            <a:pPr algn="just" eaLnBrk="1" fontAlgn="auto" hangingPunct="1">
              <a:lnSpc>
                <a:spcPts val="4000"/>
              </a:lnSpc>
              <a:buFont typeface="Arial" panose="020B0604020202020204" pitchFamily="34" charset="0"/>
              <a:buNone/>
            </a:pPr>
            <a:r>
              <a:rPr lang="zh-CN" altLang="en-US" sz="2800" b="1" dirty="0">
                <a:latin typeface="仿宋" panose="02010609060101010101" charset="-122"/>
                <a:ea typeface="仿宋" panose="02010609060101010101" charset="-122"/>
                <a:cs typeface="仿宋" panose="02010609060101010101" charset="-122"/>
              </a:rPr>
              <a:t>                  非生产经营性综合配套费征收标准为</a:t>
            </a:r>
            <a:r>
              <a:rPr lang="en-US" altLang="zh-CN" sz="2800" b="1" dirty="0">
                <a:latin typeface="仿宋" panose="02010609060101010101" charset="-122"/>
                <a:ea typeface="仿宋" panose="02010609060101010101" charset="-122"/>
                <a:cs typeface="仿宋" panose="02010609060101010101" charset="-122"/>
              </a:rPr>
              <a:t>128</a:t>
            </a:r>
            <a:r>
              <a:rPr lang="zh-CN" altLang="en-US" sz="2800" b="1" dirty="0">
                <a:latin typeface="仿宋" panose="02010609060101010101" charset="-122"/>
                <a:ea typeface="仿宋" panose="02010609060101010101" charset="-122"/>
                <a:cs typeface="仿宋" panose="02010609060101010101" charset="-122"/>
              </a:rPr>
              <a:t>元/平方米。  </a:t>
            </a:r>
            <a:endParaRPr lang="en-US" altLang="zh-CN" sz="2800" b="1" dirty="0">
              <a:latin typeface="仿宋" panose="02010609060101010101" charset="-122"/>
              <a:ea typeface="仿宋" panose="02010609060101010101" charset="-122"/>
              <a:cs typeface="仿宋" panose="02010609060101010101" charset="-122"/>
            </a:endParaRPr>
          </a:p>
          <a:p>
            <a:pPr algn="just" eaLnBrk="1" fontAlgn="auto" hangingPunct="1">
              <a:lnSpc>
                <a:spcPts val="4000"/>
              </a:lnSpc>
              <a:buFont typeface="Arial" panose="020B0604020202020204" pitchFamily="34" charset="0"/>
              <a:buNone/>
            </a:pPr>
            <a:r>
              <a:rPr lang="zh-CN" altLang="en-US" sz="2800" b="1" dirty="0">
                <a:latin typeface="仿宋" panose="02010609060101010101" charset="-122"/>
                <a:ea typeface="仿宋" panose="02010609060101010101" charset="-122"/>
                <a:cs typeface="仿宋" panose="02010609060101010101" charset="-122"/>
              </a:rPr>
              <a:t>服务业建设项目：综合配套费征收标准为128元/平方米。</a:t>
            </a:r>
          </a:p>
        </p:txBody>
      </p:sp>
      <p:pic>
        <p:nvPicPr>
          <p:cNvPr id="14" name="图片 13">
            <a:extLst>
              <a:ext uri="{FF2B5EF4-FFF2-40B4-BE49-F238E27FC236}">
                <a16:creationId xmlns:a16="http://schemas.microsoft.com/office/drawing/2014/main" id="{0AF162DB-FE44-490D-83A2-5BAF914C61AA}"/>
              </a:ext>
            </a:extLst>
          </p:cNvPr>
          <p:cNvPicPr>
            <a:picLocks noChangeAspect="1"/>
          </p:cNvPicPr>
          <p:nvPr/>
        </p:nvPicPr>
        <p:blipFill>
          <a:blip r:embed="rId3"/>
          <a:stretch>
            <a:fillRect/>
          </a:stretch>
        </p:blipFill>
        <p:spPr>
          <a:xfrm>
            <a:off x="334037" y="1280557"/>
            <a:ext cx="11486051" cy="264939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05556E-6 3.20988E-6 L 0.12916 0.3824 " pathEditMode="relative" rAng="0" ptsTypes="AA">
                                      <p:cBhvr>
                                        <p:cTn id="12" dur="500" spd="-99700" fill="hold"/>
                                        <p:tgtEl>
                                          <p:spTgt spid="10243"/>
                                        </p:tgtEl>
                                        <p:attrNameLst>
                                          <p:attrName>ppt_x</p:attrName>
                                          <p:attrName>ppt_y</p:attrName>
                                        </p:attrNameLst>
                                      </p:cBhvr>
                                      <p:rCtr x="6500" y="19100"/>
                                    </p:animMotion>
                                  </p:childTnLst>
                                </p:cTn>
                              </p:par>
                              <p:par>
                                <p:cTn id="13" presetID="1" presetClass="entr" presetSubtype="0" fill="hold" grpId="0" nodeType="with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2.5E-6 3.45679E-6 L -0.13889 -0.39599 " pathEditMode="relative" rAng="0" ptsTypes="AA">
                                      <p:cBhvr>
                                        <p:cTn id="16" dur="500" spd="-99700" fill="hold"/>
                                        <p:tgtEl>
                                          <p:spTgt spid="10244"/>
                                        </p:tgtEl>
                                        <p:attrNameLst>
                                          <p:attrName>ppt_x</p:attrName>
                                          <p:attrName>ppt_y</p:attrName>
                                        </p:attrNameLst>
                                      </p:cBhvr>
                                      <p:rCtr x="-6900" y="-19800"/>
                                    </p:animMotion>
                                  </p:childTnLst>
                                </p:cTn>
                              </p:par>
                              <p:par>
                                <p:cTn id="17" presetID="10" presetClass="entr" presetSubtype="0" fill="hold" grpId="0" nodeType="with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p:cTn id="19" dur="500" fill="hold"/>
                                        <p:tgtEl>
                                          <p:spTgt spid="10242"/>
                                        </p:tgtEl>
                                        <p:attrNameLst>
                                          <p:attrName>ppt_w</p:attrName>
                                        </p:attrNameLst>
                                      </p:cBhvr>
                                      <p:tavLst>
                                        <p:tav tm="0">
                                          <p:val>
                                            <p:fltVal val="0"/>
                                          </p:val>
                                        </p:tav>
                                        <p:tav tm="100000">
                                          <p:val>
                                            <p:strVal val="#ppt_w"/>
                                          </p:val>
                                        </p:tav>
                                      </p:tavLst>
                                    </p:anim>
                                    <p:anim calcmode="lin" valueType="num">
                                      <p:cBhvr>
                                        <p:cTn id="20" dur="500" fill="hold"/>
                                        <p:tgtEl>
                                          <p:spTgt spid="10242"/>
                                        </p:tgtEl>
                                        <p:attrNameLst>
                                          <p:attrName>ppt_h</p:attrName>
                                        </p:attrNameLst>
                                      </p:cBhvr>
                                      <p:tavLst>
                                        <p:tav tm="0">
                                          <p:val>
                                            <p:fltVal val="0"/>
                                          </p:val>
                                        </p:tav>
                                        <p:tav tm="100000">
                                          <p:val>
                                            <p:strVal val="#ppt_h"/>
                                          </p:val>
                                        </p:tav>
                                      </p:tavLst>
                                    </p:anim>
                                    <p:animEffect transition="in" filter="fade">
                                      <p:cBhvr>
                                        <p:cTn id="21" dur="500"/>
                                        <p:tgtEl>
                                          <p:spTgt spid="10242"/>
                                        </p:tgtEl>
                                      </p:cBhvr>
                                    </p:animEffec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35" presetClass="path" presetSubtype="0" accel="50000" decel="50000" fill="hold" grpId="1" nodeType="withEffect">
                                  <p:stCondLst>
                                    <p:cond delay="0"/>
                                  </p:stCondLst>
                                  <p:childTnLst>
                                    <p:animMotion origin="layout" path="M 3.05556E-6 3.20988E-6 L 0.12916 0.3824 " pathEditMode="relative" rAng="0" ptsTypes="AA">
                                      <p:cBhvr>
                                        <p:cTn id="26" dur="500" spd="-99700" fill="hold"/>
                                        <p:tgtEl>
                                          <p:spTgt spid="9"/>
                                        </p:tgtEl>
                                        <p:attrNameLst>
                                          <p:attrName>ppt_x</p:attrName>
                                          <p:attrName>ppt_y</p:attrName>
                                        </p:attrNameLst>
                                      </p:cBhvr>
                                      <p:rCtr x="6500" y="19100"/>
                                    </p:animMotion>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35" presetClass="path" presetSubtype="0" accel="50000" decel="50000" fill="hold" grpId="1" nodeType="withEffect">
                                  <p:stCondLst>
                                    <p:cond delay="0"/>
                                  </p:stCondLst>
                                  <p:childTnLst>
                                    <p:animMotion origin="layout" path="M -2.5E-6 3.45679E-6 L -0.13889 -0.39599 " pathEditMode="relative" rAng="0" ptsTypes="AA">
                                      <p:cBhvr>
                                        <p:cTn id="30" dur="500" spd="-99700" fill="hold"/>
                                        <p:tgtEl>
                                          <p:spTgt spid="11"/>
                                        </p:tgtEl>
                                        <p:attrNameLst>
                                          <p:attrName>ppt_x</p:attrName>
                                          <p:attrName>ppt_y</p:attrName>
                                        </p:attrNameLst>
                                      </p:cBhvr>
                                      <p:rCtr x="-6900" y="-19800"/>
                                    </p:animMotion>
                                  </p:childTnLst>
                                </p:cTn>
                              </p:par>
                              <p:par>
                                <p:cTn id="31" presetID="42" presetClass="entr" presetSubtype="0" fill="hold" grpId="0" nodeType="withEffect">
                                  <p:stCondLst>
                                    <p:cond delay="0"/>
                                  </p:stCondLst>
                                  <p:childTnLst>
                                    <p:set>
                                      <p:cBhvr>
                                        <p:cTn id="32" dur="1000"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ldLvl="0" animBg="1" autoUpdateAnimBg="0"/>
      <p:bldP spid="10243" grpId="0" bldLvl="0" animBg="1"/>
      <p:bldP spid="10243" grpId="1" bldLvl="0" animBg="1"/>
      <p:bldP spid="10244" grpId="0" bldLvl="0" animBg="1"/>
      <p:bldP spid="10244" grpId="1" bldLvl="0" animBg="1"/>
      <p:bldP spid="8" grpId="0" bldLvl="0" animBg="1" autoUpdateAnimBg="0"/>
      <p:bldP spid="9" grpId="0" bldLvl="0" animBg="1"/>
      <p:bldP spid="9" grpId="1" bldLvl="0" animBg="1"/>
      <p:bldP spid="11" grpId="0" bldLvl="0" animBg="1"/>
      <p:bldP spid="11" grpId="1" bldLvl="0" animBg="1"/>
      <p:bldP spid="1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8A6E30E-6954-4DD5-ADA8-D6B2EDB4C943"/>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AqvrkzoZE7o6C8AAOlbAAAXAAAAdW5pdmVyc2FsL3VuaXZlcnNhbC5wbmftfAtUU1faqB3723YGS52ZjkQeaUtba2nBEJRXSOrQQq0PVES0AqmNGK1ChIAQyMPWKdgaiPgKyCOlqBTQpGglBPKwtSZAQoJajJqQqCE5PAwxOYZw8rwJ2pE6dt373/vPvfdfS9dyheyzv29/70fO3vurNauT5/5xwR9nzZo1d/mH76+bNes/4mbNmp33/BzvyM+1czZ6P54hrkv++yy2PGjU++VZ/LJVy2bNamf8ybnlP7zfX9j94SbirFkvXvT9f0ZC+G7rrFmbqcvfX7a+OMs4RGCcwZO0lKzUrPey3nu94Yd1X7eiW5ynW+uS331t2aoVX72yLnDhvLQFzfNeefXqmx+0fPX+P+4c+yjq89b9P2x4/6Od+1r3fvPXlamBz4cXTDii716NpUDV49WbShWj59kQ+SRjUmaP3rnNFHvZ3b7NEZyeinGbGZwsmsvaBnffK1dS7+2Dz/L9q/uyffO2i7JjsTbxQE1YW/zs6cGmXcebxhvBZIx9LSnRN7KXeCwHLBlx0jwmz9HoacjOZ2/EaG8nX3vG93jFsQowmAYxaZuyXvA93P3C2TxhU9cffH/fOhQQp1jj/gtEu59MW58lMUOu53zw8YkALLIgYRfV40MxMfGVXz3cPlCuGb7Kcv/QaECcDuhyTzE8U+8KrWcIR7kJX3STqdipn+azCZ6jHPJJvlt4ZsqlsI0uRJu/snRlUK8W1qMmDru79DwZIL37CxA7jNCwtXgfBb0lryUCKa5fUjJdP0U4fwrUXVS41IrMBOsvqcpW1TnCpQGrwn0D0x1yAjmiVzJoTp2SKZi6c0Bv1L4Id40ks64/f1RhXMqwnudQjPaOZHgcmBCoMkebAEuqqIioXehSA40gnmrAs1mqYk9eudxRLPQufEGl+2puvar9lX29CvddRRZjO6i/v8E78mpEKF58CTrLvZoj6VV1GnH6pTBK2/iGTUsKDA5i/F8NLsSbcqb2GsW/HDd8mh3/ZeNfvOgqdZoyec/ByKSv/BowrqsYCkXVUx2Zyxy3uDtzQ7BoSxWDn0caPtqk6+JjaGrz2xx+/bLhfXDnLWuOJY94IyBPnK0TNqO5DsueufUkDBMwmj9SaO1ntF3Cdy4WhktViWy4rb9Q1wEt4dCDlPqdS7UE/mdRtt7v47JWxWGjtXiUQiC5gVZmoGvhCwket8njDmQcZnhEHpuHKgWYKgNal4e79BL/sxGZ7dqegSBtNKiHGhbQ3CAlUiixBBG7ySyGRMrR8QBbGBcuSuEZi+sCtCsGdcOWj3Kj0e53OK9xQuJzS8tkjCpgnSvWZ0JypcA5UrI1qqcHIT5J/xJcvJTxDS/X7y+6ZDwSPSwklarDlf2z9Z2ZmkpzO7hnTlWeCrUavUcDV7wKJ/gdb0Zx81SO770kiT6o4fQfNBPIbNx96YdHxy08/D3pK9Xj4E42XKk3Oo+Pu8dpLo7SBBjVNOqXW9mBDCQ6KVxaSELzctV7UFSNsF9HB+JykbXwMAJA7Af7XcgsAw7oUm8L6c3PzI1HmzKYjGi2yL+tTE6mQ6VRIoOiNFxhS/EKF6IG2KTKGFuwdym/Jh1UKelXLrIFMhI0cAZSCAdL1yTIV7U2IhkJNAKAEOMAHdDejXydgZDvu14p8JkTVPptIl78Of35qvS1Fbd30kNhfy3LU2WwPn+16acAeBn9L7wh8iaNYv9xrgRXOZ7vQGwfNouNr9lU6A0TpWPE7hQvVWf8vtIdrYaBhsuIxE/Yit1RW4MWhH4ywWrc4Wzw56GZCptUV+m5lRKC8zIsL8YQgEkuqQ7ibTBIjmsrFWQDkkBn8sioZn4Cow0x5xp0dmGOfqDGpDL/sc95HOPgkeMtFcsi87UZSzVy24BXKQqcwYF3nztoupSBDgkVx671smnhdyTiwwNDgYNrlzAoKuRW+kmea1Kx2Bc7YBP6ZCVyu4yjWZCYNOerMxmsZTvoobi3eq8v9mcmauA2FVUNTfL6yVqj42KLIscRk3KltZEY4ujoCB0O+AvxxjuhW9iK944jIhnxc3oyGlTDaVUqR/YvN6n0HhfAlRBlxglLzGYQl4OxqTGWPeFwxhJRwvBZKFZTfjQRP+cns+A4FrTK9DoFzX0a/9cgbSgU0qfi5ZJNdAmdz5LUYF8I5pmmMHO38VZZY6J7KR1aCW+Xw7qAG2gYt1DZChXUqROSwkkTvHcUhfENPhsGjBp3hdxvju7oelhKfi3pFZlKh9Yp824Un0zfujHI9hXK0LnLkQesxcXv33r6hvBsmBIvi9HzKlSacmJQnCQsDlAN7zz0OZLzcxDjqNTiqJcoVDCMJCBuGM2bCE8EMuH4ndTTRoB6daBGonXX1pE+ACandRPr1cMysYDPkkpeihHZERar3CgxilUXi9U9tr6puHQtDSIeGm+T8HonHXGW6yqtpw7Du9uB/7BBUswmZfFWNXjIGF8c5Q+pBmouv8JkpH+Q/X7Nc+WkqZ5vFjNe0Q1+okOI91c98xo3GB7GQCQx8oZWJeJDQpXAHp0LcbfOohY7bLeDyuV+GTzFlD1bLQuLRjqzX5IV6rQ3g7j9OfkOdTi3txBaYtJuGwni+CXo8zoMiiJqfO6CuNAmwxSyDqhqL1JPCk+HxIFAAk0u2evlZqBm3GCq4Nc7DOMNKr0xL3MXvAi1WngKtGGp/Q6oJJ1BPPzZiBo9WYxRIBgsSYioWaerBGIaCGibmSzG0UFf5un0S9k6IptanFS2SbyPHkyKVzLgf6ogoWSFsJfFheD3h6oWzf65M9fvbzqqrkuNgRMyWBIWIRD2oVg3PKmLZdnVE9KvG8OwtYgFGywkAnZZrJvS5/cl7h/eAOqlic7J2RoQxMTHBMG59gDQdCNgsWRvCVNy4zhGawQaHAygVgpI+hywaInEiJYf/v6OjeZu6Ldt1MBDseFw7WxSqRNS2G5ONchBaSGuJ8gg6R+otknW8G0uLqWudr1WmXcVJ9HAIjFa1GTnqlwMxleg7HY39Az0Hj7/6cgd8pMTrnyAVOaX6V+rpfkyeDeyoOHVROVFg81XGNya8Kv35e4Ll5AF00l8vmJgOrFnoBIXTid48+9N4Bc5R1nu0Zenn77xnwb/T064kB8huH9lMIzDz7fe3MnJXL5O/kXdC7GBrUjd0gcT1mHtV5hs6tRFOPp49OujnL4bB5HfxsXHla32Pv2kRTR1QFQctePDK5ulsLX1wcHT2L8/8nphGj5ZMr3kO28szxy8cRkxTceK5evSC/cUPER96Je0pyD/f4CMRpZYB9M5DTQ31GbjAwlKjZVdlCkA602oMNJqHaTnGWLHAx4BnwQj9t2+moLJrDwAvKO4cZ1Ebz3XhBt51vvs2BXIJkMqjiTeeaOHqNSnP1pdLiI6EVZVHxFzcn5W8e3Lm+PKZ0Klz93PHGZnD6P01C7RzAfc4Bcj+jMXhAKZpmbHmX8a36J6Grg9Rkq74bw0H0suaONymFgqZOetVyByVah8jReNZyaaaAbtHLGtpDKvtiMUyDE1L5nJDiF+1ovABmtQU9uCWAIRc6Zt5jKDzwf4nuE4tUnyAWj9TI4+e5Y+jTO1NBQ/Qm6VV1ZO15obPwKwS/4g5qUlSL4b+z2gduPS3wOq7jb2wOJYvxFPxd683DQFIqkIFpsIpD7ScJyndd5i+Zmx2KSu8d8DWv17MOgX61NmmIGzLelCDLcVmIopQM8UD2fBMzp1a4NO92ROGP8p5AEKFLiSREp+MhNx2Xd/eeIiiK7x6y1gy5MUMxGOa5Y3j90dCYjzBue9JwvcaaGf1G0eJNJzuMHxhU9iBbd+aNvvLJSXOvR7C3EE7alPJlu56vdIUK2vqP+tVrjBs8oBFs19+V2N2+sIX1pixTmqyscmec2VORLe/zjW/qbbb3TtxD1OejOLan9Xd/tkj9e56I9hsqmJiqOhT3DHdCzFOtbS3PB2+c/EY0AdwJZyHjGdmQTz03rcNua+O7F9xCX5ITPIeL1lhn8sH5thwYe6Hq186AT7vxtIAk8I9ROyfN0rwfzSdEzEKJ0fL2GncAX1MxVxf7hkggewNZC8SHgpNSWh0GqRRmC6BklHAefrfe9B7CLB+BjkVXJBb61UQlKUaoiuPcI3oytqeCjlOH8GYSlsRIE8e5bsAnPevaDSQ013kAoU0XrfG1xLTP3Zdym3v5zP1mpKP2huBFFtM8E+G1nJcqgBdoSiLQ7UGWHO/E25mKwb1VjQfVBVEflHbzPZZfwwBstMXy9XMiQLlICu0kJtUHauulkaAsVAQeJCVX5mCEGY0oeTJ5om8wBJELZtLZpJXq2zI45VGhTvipWpKR0zme4b8PbfMCCflNTZ0xYYyrkv+z56zk94FmXSjhBbcd/L2l732QwWG50VHMeWPl9tI2ZOsLhE1dqQaEsxbxUbjgOKhdCSfVtsKEs7SKXWY8QZDTsn4pnpJQZEMhSAOygjwmwwOFLJsOSJraS6jGgqCq3YiZJkYNAeckjJ2Rm+vDBd3IEIkkcKK+Cj8gtMlYyzXbY7hg2vMIfrJ3G7VvJQjMNSy3Vwf7Wk3yg5GNOgeIvbLwnU29faUPkUsVgQOWZAN5mDAG+tTAXvHY/8tBKIEm4ArSSneiGj25WxrmF8MjKBOiOG9R6tevdiRlnHpnB4oj7AZBBT8rtf3YcLXwEt0WVlDVU3EhwbYU6Dw9ABLdHbEW+f8jZt0f0K/VIFDjWxqmILkd8aqShyF+9ANSP6cgOZepzeCEHDxGAbpyHFah3UzXDQhgxctaptwR0LNWtRrH9JVdXuqDkX1Us51TIdXXJTE5Gf2WfVGY+MG27nUcOHwM7+gRoDPE1BMShCK4CoBk9H3ib0teIPRjckrUsEZpj/lcNhTZujz6YlZoj5xoBquLLSr0SFiJiNzRqKzZoX69lY3MegMdLXG+yqF+tLFaFDe0ZkkhDOmIyjEhP72jBcBY28epEi242YOuIYjh1W0ltU8JOciSYJZ6YnrQ6OI4ogiQAcR80xdJn/2HsEvhC+DyeW8Fmqk34UnquYhpK/ZfOuAUuS7C2+Cn7IDY67OlVlg0gMg0S2BgZNVTn09iM2kGxAIGebit0kegYmJCx01Hn+8uHfOG1kpDz00zTxxbGlMCDy3gfibujoUV5K1skYNqucT/8c5hEX8oYC3k5FX3NSQ4pC4MjXDEt1abVe3my1Wm0YgykZEt6M6lfscDi52IvqXDqrajyftRa9ugHPlgJZc9tKnP+tw9pTkP/LIGPnlVmlUdmP9UW/rIgQFFib4K6RyydeXU5Lk5fVzftnbJFSIClWaHfbRJ7tNw+eaBtHvopPLNymLpvGOKuzeHqZWbfuwOKmfzQ+gJ8maFZ4w3/RhOLNZH0YlmefKBKVTneDV2tLXValdurm8Ph9jFvieUtUWWSGFDT3WBHNVsRB32/0z3T1cZx9g91a18TFPiB6mCgHsiirYl58wG9GWfyQAO689Vy6t81cBy0xkr19ZPhzP5bfEZgoJqvyG/vN3X4PO0kOxbiTsS2+/soiHD7rx00VNP+1WUObKBWd5IcT/ApL+Bac0deP9nFM1whuA+HYPm3iZEsKpdX5cd6NhxVZSaRe4mnjmO5+OT/rrXJheThGnEURdO56lOCd+ggmVnd7xPNjo8TsBBVMLDKc+c+s6ixtHlTGWLAwzhw09TXMFSxlqDPjn8BZpcbzlp1B/i7RWWog1nlnvpQTzOz9NR2pVmGEbqFNwAmyTYVRya6ND2lqnuwnUMExb5vCP8b1Csg6OC71tir6ZKbzhFEPFaKS3uDC4XgHwiA2JqtsydFD7LM286R9kityHeOYWzzzvsW6BrECd9UE1nkJyx/Um3/0p96zd/UYc7vYh8bB6sHCi04El8G0AYyidCh6JRcb/ytPY2x9WpGpRNn9oFjpPadAO0b+hoG9RLxRqgEbfqWBSj+jdvOAhm5qvEjzS6drO5/1ed7EKVXaJFqTxRG57ZuFYtgzbVs4yDm3I8i3/6TXgzqDMT2LpLdbeGQnYrX7Ntx9u2nFeD4lBM8xI5CfUV3jWFrBKNYaLwLjCajm1GFt5BDV1bnyoUK7j1QhQz8pk/t9fjEALfm+WNWI5MIZ5l9SUzKxvg6Sn7cpK60GSyRRBS0Z8CYztSE96+W4rtE9Ol2/JSPFeJKZVXJVOeU1JULsWKEh/Wd5k8GbqcKik1muu3jOc9KAxOGAj4iOvKFiujMuXGqtijxeKcV74z5ufTATwJ0w0TwOhrVP7tx8ClRWSrMfOHhXDixY8g3EU1AmLp/ELDIBFvrR0Y5EQF1cCOz5RDZSLQXHV+ntARU2HPXk6Cpu6ZV+jLAhr3PB/VxcSBzy49wIeCIQEIXMr1S9P0fix9gRj95WtxIqFJL96qEAUH+O5FcfoQBqHTm0re5wC6Gm0mtC/Q9MqFAlbouVVPNy+K8hE5U8v3pdbAWNAJ5S6XG5CatBBoc2kgh/+zmBKmCfodg6PNV+jzRSh+3fJDiUz79iOcxyDteGm8rk9GZS6dI5MudbzoA1kjAM0aXjHyIeS7fLaUm8X6WvWjpH8tmJleAa2GAOoQs1JBmIzdoRh9as4rahciGzNYJqPqA/WLQZNyC7ULMF4c2wiXh6q6Rzx8DdMnkrWZ3XTW+wmQkFSQ2JVvxR6ae/Co8ZU3DKG8JcSgLj8rmuoWL5Ocm7Xq+IwXSEgN/UpG895Sy2f91INL1cr1IBaU3gSI20g9vdRv95kJUeXv7QZDsqGnc74FPLSTSno54Un7hFgy5vJDpV3+ok1wldQ4cnJBi3edAbeThHQjU5/fu2aeC4O1NrJzMa0osrWz/PQ4mTMfbL0ZmaufVgWzQ3v1ZNcFTDtlydFP2Z9vVvlwqvaF/syb7P47OkwDNE+n7c9hW6PYPbSdhE/ALG5aGJ5dzgP5g+iy+onJcfFQ73vIgvG/Bj6dwQwhJFHaZkhDCQBQZwQT8jPqvwOCYdNKZUVRU7ZghkBUwkDov2dmej43mRIoMrA804juuk8xNEWNf24uiCDfmsKA08R5uiI23gttEl1LoQ29EKry+I29682onC6ZyfKdQEt+A795Asd4TfkucQMGyds033vIFY6ERKsxc/qEyHzju321EfV67d7dDd3RG/btuu00ny+3fPKbIwclT1Sef8TiLpDdtynevypOsIo/Sq8W1dO7yZf+jsgnu5O52ldaCoomYt0e+AioYkhixLTeoZ0w7S6SwS3fj8cRVDwqGrABI9/VBlJBXdUoVEO2/7M2nbeA+j96IhQkr+VOl2jU1oO/rb4TsYGXhQ/7JgkLVZznoYZW3aScyzPxv1Wr8zbnW++2GU7PK4B0X2dP3+ZJPPpyHgGIh/WLC6mJ79KUvu5MWz7L8092G666IflsjX7n/uT/4myDzitVjp1oezj6MdNxTHQkO44KUIarsTlEKRD2S0YxWHb/ko9lZevALjIUMAE3zo81e63BDGA/iWToTb1/zmifDelxFHvMh0EmXEgV8Lgg7B5M2dSo/6J29GX98QyN3ya3FQa7/tTyu2noygtKAeVQY3xyPcdyL6/i11R4tg+sW0iWrrTvey1zfocbI8f4mpJhOAUpR2vPRRv3Re6bFjPeNjpVqHZtCfNnUxmflh3DpII7cVC5W2R+t+xuHfWXHFPC5Utv1z+ZvSgUUJ9AeauqT63/xST/O95CZZ7xyIyHJNv/1Eu0ZTsL7Ch1pwAD2t093myRJvu6IUua3R/Hq9Dv/XQ5VXPD7tjIXCoZ5Bb/rabPcxgunSU6clcOuO0RqTiJ9zCePWYYQhmyN/3rq7l0PS31CtndOIYjrfDm4kM/SOt2lskVeV/B0/K1ggvxWppBiQLFLBaP90NbT3AFep86uHRSF/kGXTe+9Z9vDPgm1Y15h14O3gk2ZXwdWDsf6NQ7a6aRF1FpcmyAdqaAsXc0bUx6QALX7x7JVzaq+7a78gpd3sDDe0v6nUT+rcui56PGyTLy+D7SKXkcBkLMz8WJFgU1uLMaJDxM1uutaQVv9PLjo5I7ILh7CEBZ9G/mPbadhFXC7r1fwj6U0fsAO5wfo8pGbrSO/emtvIptUahV5ntnwkP6IabhdLpI5XMz+DQEot5iKXVz+TQgOtiRhfvG2vrBAU1dSoGPAiRRuCi7E3VOXz/4jEeeOmTYEDdPQtSD1C3PYRcag4viK9aznz+DSST84qdS/W73C+RUrq5X+bz/+USC3UH0RsC9kamSRX4r+HJeInMJ7tJRp5dhoskaiFBr8l8WtzIzL/DoG1GGUppgvt9v+SNMx54H/zCZzUcjl9Pxi2JFkn6UsVM82hhnPQy7Ww/PxN4uPmpnuLLsr33Oo1EhYQ8z30ViJsfbc5OQ6wCBBCRqvFhRAPPIbLLwz2Jje7ANYkm5TIkH1bO3vf+3juYV4u/yYSt30CwxzPr10bspBZIRmqXEaqBCXM8HbE1krMeJNfLRTSV1il6lcSkDNp+xr2Gqgbhr2B479G5H+K9LgNAdhPQ5YRVWoa/4/vigxCXE9dsmJtVn2s+DIiv1KiqvxGZzbcXqg4XyKDqDxK7lVB3OqP09wrDaU7/I6XTopX/2rUcYUjsupIsZy09YbwC2LIdsMyhN5rH36VMIyk7X2iCtICK3H/CLL14hhrFxIYny/Rk+jzCo5I1FnHJLUsYgguvuwjYI27zqAwHMRIoZAa0XO6U+1Xpz07gy/wNttv1CeTrGbUHjnnSMOvTEUkNhdAFe3gqSrkr2bObEwtCfgv+6KcfnfkK+cvlx6q3CiUgALhjLcPpQK3fTxda7/GZWON/xGU+vjz/xavTdYrfQVNG81B8BgHRVPzPXfGWM7DtHyrN93N79wNZcltBUIumKB5BPJLltY9yeVoXBNF2ATX/asXlun/JRhL0JPt+QHPVL7x23FmOvGniwdNVsGj2H+zbcH7e3E3Z8b8VsSzMad+OyXxDsd1XiT+MU1kClJlPeLLmFbxatWrd+O10IvPWXtTqGedFOD65Mxw/5nfC4lAOywO/jjGnwZIu8rk5Ts4j1LPZKv44OKCkNpGcMtjBL3uVy/ZNkKufor6KeqnqP+XUU/GJAK+ULBzsHCzxyhycblTMjwaFBeqVEVUl5Im4DvfhDaKnFIR2TW5Cm4KZynuTRSJHBWSepPH33Mbw+8QODPuzow9gwF/LpPj4gtHnD8vROe5AEMqy76e5NrQFxMbOPt2ZrL0w0F9dG9nLFq+Ch7BkuZgWFuEClSuHG46IhEQZgaj9CVl/2gEr6+GxXmkNCgineYGaN6+Puc5vgCDA9dUp6Pd1wiua9YPY7LejS37ic9S6Ze22K/zVrEVhaS6PGhPcZC30zZYIB19PH8TO1CRneHbcqY2Xz9HoDlU6SyPE+AQzlHU0B5Qd+aHmZkjDfdhQBzDeKSRyP8zMf6WcTl4YT4OtRJawsx+hU4vh70gsglMmTS6c4TkrT+gqUVcFiZpa0bQ7F3i65BEJzGmUvsl8H1bT5ih4ZfboGKep/i0meTP83SaUNsNRjWaUaWiS4ksFJcsy9ukYSf94uh4wvp57go56cL4CfOYZItf+SLRtv0rcVPSNdVbdqOSllTmZtcFMeKTLvMz59aTJkBRfc2P+WQ07BWu8lIxrVo0B1SBkkAmAJ1wxk2IXDFtT1DT5tiCDUxJZ/jFT+b8lAcVX9oqlmag/b/QoTdDeVb+8Xz+OiL968GBWOzfQCB1CYY7hvYixTGkIHWwU/HRE5QlJ43U6bv8qnF3g2y85XPk/Nei9uE1nDK5XyMo0sXS0Lql9ZAXSfTc+mgKtc34rySVHkr07a903dCw2vOG9jwve6kmj8hnwXGK4hru1YA/l5ubbuP4MsYZYPAbUveCOAlDzEinbPtrsILmjGfpkvUgSiyyxUpzxGHJ4GQnDZ1lJRQYIDrAHL+C6mCffZKYy+T8rnx3nsXvQLTg0zzTUbquS00L+Qvy2W2fBOn34IplL8WKMMMQPfLtSoApqfcI5HmODHRu7Y/5Xk3WMhCtSfKeD2sk0u9iaQmRuwyWDAy2AViMboagM09Ua9nqcOVjSXLLCGppInDxCVbYPwAtfoKckAXolU9QgF+9/9WnqJ+ifor6/wR1VeNhnT2QpiMcebyetXrTX3eQtyLutdl/M97OoJwO+uBfx40Emqot7vYtS0LDb+rqMTuI8Xi7fI8VG/Hcn2+d1ZfGa3X/pibil0UuB81jio3ZwX5UAqT2vTRZbyKX77MPL8RAI0Uf25c/QlV/aFowNzfMwAHzCbYl5+mkp5P+FyZ5iyewVus0DP4pgr/bqiYqMkshPROeSSRObxzR+HZqCIAEE2/y7jkFustgDFM4whU4IYUqGAXlQFHvIyMv/MhXUWaPkMdamtnl8vlYsrlkhN//ve3+1RQsYx8vZdjoxyLgSSFFsDcAFX6Y7Ns6o9VMyouE4OXNzE2PnKJ56wiqo/vFepijgWSoSTa5TuRel4a9R6x1xkUz6LC5kue7KCe3ThRdLdRZoHaksNJB5yaDkq9qy+TkOvPXg4jtcq5iIB4zUcxX73GXyBQUoSs2/THG8zwVcj8ql5S2NetyjUqffJ2bHSRre59IKbsEDTbouuhtvIlMU4kyEJetCWECSxUYj9NKiYwy6PQW1Gp2oB43jIYCeDSrGvmhocucYZkMeEdiBHdqUnhDU8XQRtyIbONx3154ipiIAh5FlLg3vF2B74e3VyMuaibTjqXBFkpeqTZH2AITt4ivkOiy76pVw0r1QiUj8ohBl42qi4BfxPdRQHOSt8LJyRddXhWaI+6BJGNEEYK9IRFvVaeir03q+rkJyscWqY8rqLw8sTQUn5a1qGbZYtwWsYwvWFJ2CfGWPI0JoEFOk5mKXk0X6wjS72o+z+ffIfq1gkaJhBOCI/MzGrhcueBRh7K619u1NPvVw9xiBlF7Si20+/tXwG2aFw8ScWuC9EZUVjiL5ofWDTu/lvPM1KyWms8L11ccUeXXohRkGTSpI+l3HhwHxBIV2raiZUZ8iywIUWWWy81NN2BzkXfm6ro++z4odLg4e2vfh7HiK0bGBYWyAh6qUC3SbUGLJy38PxDp1d66VKejO4bdgwM1kuMSqTqXLFQ1IvW8ystLWDrUabkCoSDEf92Ae8z+J+IKtvGlPdyjka9XcrnZd6U9zHmLI2fJMZNocX8G11U15cfQUcGwSEAKFuu0ejW6HHL5VZGc5o2grsISAxL7XcRNDVc7KdRgBUJUKVFXNsOyuQzixGNuUFrnCaiqfMyklyY2dzw2D1nw2eb/6aRSdSPRyZRwhwp4ctG/agSkpTlPcUEsTJn9BOc+NY8oVA+QeI/h7B4fgHxvfhjVusFa3AB/1HLfCSqw2BDfG0/XRkfNv7gL9vINgcsijcCKEsT9fI9v95o9px7/uIRLR8i+XW8NJWMt49hy0tQvUNpvMeVcGqiBb2KVy6cM0SISRSDnPMaSLaFAeO+nP6UrUKDMqhodTMcuKWggPbbO6uC4Ns/ImkJSWb9vX6Md8/cjnyOViovN/4LOKyHI/4967XXZ/ljP5trozAYLNksxUJNePMZ/tFlu7Ii3z97TN9CCS3+aI55O+n85KXtkuNN9lWZPYVCbT7LWPz2Z8BTkKchTkKcgT0GegjwFeQryFOQpyFOQpyBPQZ6CPAX5t4H49i8zTvktL9kZG/rol+WS0ZNMNvV+EzzheNS/XPbAi6BB0nTf8U74qsBDBYWUN4d3fSenqxb/my+p8E4olfhT7+0Lm75La8W2/7JzT5rliUCRyDHUhpnah+m0V2inKtr8ybdmp/s2UytWN6Q3YBvwDQQraZoajSG49ebe8A8aaE6NyaWp72hVL7XBbJwQx7phSAtsKAIawUDtlHjQt9f7WMpkhh4ykNJZ/j5gYNS3l/iGsGcib2tbH7CBIj+nNlzZ06nqMY3moD3dXeAAZGbQ+OQvgHBFt50covTdy+XbEiS69yfRbutRDln/LtNzGe66PFiOvt+4Ew71JGvyE2yA7+4D3U7PaArNvkrZL4rgDZGH3hHhdXt8my41BUOdzg4RJ9oFI/0Z3tQ99Bxm6schBZjX7/FXH56Ct6Rizxt93GWU8bcblzspoxkU3xEtjGlTbuqQ7XlLqeMEtrrYy9i69GGUaQwkBcHo1LFm6lgJqpWtLRlradbkb0q6ktGw9l2qAU812JVGYyccuom/JVM6AeoEoAmIR75ZqT0wdYPluhGYPKaOEBmEvKHOcFp4ZIihyzxJ1n5kxQ8vJ9MFKj2xXwco8tksk+2E2hb2I3idGxuU4JXfXunB+btRoAyp15IqT9jV+EFK5esiSYrlUlxRSFzbwsJFrQpgPawsMkav9EsezNkG622d9zbnVq3kJOpaTghDwuQ4UAsMg3RYNDi5x0/2Xb22jV+fV+JsqGgsUIfTQsRhZGSQnCOcvnsl/53gXDsyf0zSAyzWaLoz0YAZgIRl8pc5z4r62zoeEsTa0OZmE6MGAXTbBDEKErDRttSAuJQo6s+2jotby86STnd9lV7APqw9bDRlzvnR2RX8DThZfD5b3IOI2rY4iPuVGXg19M7kYA2JZrJNnsKENlPp/HpM85BRfCsWO3liCGibX06mj+EUKN+CIJPW3W4vlc9LY3lOdykuD5s4KWPa8agC9ClEXJqy3/I1D3q58Ch9py5tn1o0Zsv1q1ddjiAQJD8FcOFi3AauqeznWjcdNSHpNBq7AFtMq0niWEO5u6mQ9ehj1/RVdXAc2iKS8tIoc7d55fwW5qcsirsoe4S8ElfQyq7NKT+1SXwmgzCc0WYXlMaXy8fMFwdIpYOShjQbz//BR4sWqtcuItACByVzZs2KwSe7Gab1rZwfvYSvdXl9Jwta0vmnRAC3oCm1cOggPFk4uhQWCxJCN3iWhtrCMFQ0QwqKLtdIJYxmiZNQIM93mJu0CLdLlrE0ZOd1R3Sc7VdONBONoO885aBXb6wsgdMiXcj4DS0tJXVVyFbGXK//ejXEUxylcWPPjo0v9iptK82ykLaOGpw7nhMYxx2a7JKspaAZ40sT8UkyM6EkNxsV6JlXvSX+vTyMpVB+K5pKsJQixDK/ryBK70sJ4hEE2aBEPC+39epksz8VX4LQqva8ay5YrB43rNBnNkhVSwrcYxz32KDvLEOy1ogZ9ffc85eq9rQyEtomrvJGeSfGLN+hJ71S6UgVzTk3hpvtuzyQQNYFrnCXzgFO2T+WtTqCNrn9hhV/t57vnOuVWN/2qDknanfRdhUHYM4KBxNCUlYLr0GX7wVcNHSG6+50hnO+DWIqPIhvEV9UqvpFRbgjMj1USHhfZiotJNXZEZZqHErQT7wRuBmebnUFxF7IIumPJmtH05WEdM6Ic3ghhkTJDNc64EKv4bU61K/DFyreSFNqC0jr4aUbhvAq307o8XmdXcacNHigN6YG6bXbT7uziIGkxp4N1M92Z7BEJrlSb6oWQbUi6JiI2M+t0Zu+1SFaWXwpTt/l7BKwUynvei0rjhQOBQFSMVEGVNlA0rDrI7ZCGUFQYCU9OoPFWU8SKq4twh64necWrE5cuNvkNdiAxE/7lm0cetMSaiT67jLsm/e9/fo5o5FwaHZsom67MJePoZ55QOgRRc4R4Pvou3se6D7XQkBuoDXzztQuwGHdlUWpkGObLQbq3smG01LU7oQc55E7AfNM39pLvCIvSAKvV4uICmY/Da49Ng4WTUR5BFFN+AVYhmDSXUkLbHaX1petvqVJ0zIgGiMJZmtV+UWfT4hpYyTUErrPKyf3gJyj0wI8Yfb4ybG1Tn9DCw5vbfemH3mvNxCyjtJYvANRYm7PhVjs0jI5ZDoIe0OSElD5eWQ/49ySrOpI0ceRtlVQt4qsUrUK3zw3hq5fixbl3ViVCHQKIycOK+JpEcGJpj0DwVitgDO0yIJvsh+/683tNradGsS5IvuxO3q4wiPZfmTfkvIcq+dIGry0Q+DaxcmjWHee9AptDK2C03o8pccUS1a75k0+sL3DC83YTSmqqhx+XyQhPRFPnjzHEgjJdNoOwulATn5dcj+iNdezumjzoHLrhqFmZDQaSC2TB2AleQ6jcvHEzhEZq2Js51lvvaHuHnPkHfFsaWHDDXD96lJPxCZruzdslwnE1sGHsllvwXzbXFm39kHYWefKNLDXudnVP74r3lszv3LYTtovXTNfpaJLWo5LBOa3B8xF5xHPapQpd9JsoyfIbFIu5LT8vbG2TJ6jas+nd++gfjly1xumvxO+WepXH+/27bZJV6Add63w/ZvCpYWDlL3cViE8edATGCW16uDLQtK4B6YJ8SutGG/Dhj0IG2fqlg3qjz6Ux5gpsqgwVYc5gSzrRKw75bcXWn4RMm3UWfz2nIMGj+Ne6efwCGPu2I6EBxI5bOFLgHoFeKqR6EbhHJ+egJKvEV3koU9GnJ6cbmMho8lOfhuGAMuto80soV2PdevbsI7z2NLDWPtJbJc9ngaYMrTiWy8IvOL7IeF9QqRb8nqaMvlfZKdOckuQntnnKEeBVRz7afRSb5UUC114Dr3GTTGEX3F+LUcY5uL2B0b8AGvSTpqaWgLHxWFBYNE5M25c5YmEMtdjD3tj/uoFLMnUol4+S6zcxsdoOZGec8QdbtvycrOVciUR797lnZZQJq8wkYH4dJrJ5BKMI5C0NQSLSuRSKbm9OUTWWPte1ndCuKSx5OoKLVfMmD2sHLM/iGrfz3CEArFn9wnSXRmHRCt1fPeQXhkenTpNr6anIzgO5wwmOrCZov6N0aLI+x20ZsFy65Ian7LNJBmnZ2URLE5CeyuaW/+cxnggZ4a18arSd7mdCg85NndDvkrdXPLOrYXeaAGJ3kF7GKve0O5sGvMkLJiOuqkwj0kzM1AASw2cTW7JGyaG58fWXOwDWwQDReZAvXZHbpixYtfgQCz1LqrCHKE3bSSdPpMnCuAMr+S6Fl2qXY9l+GR4nAU6i8aMA7G0ysQyGZliOb+fX++gK0odfzjhCIgD8d6o4i3OD/v2zNiTrwCvgkvd17T2zekeg9ZZ2+Y7roecb5g+Uu/56g+5x2Z7XZh3YMyBMHjm3z3VjtTicDIpp9RzgThtBrmH9pWQ1WP22nDGA1O4htojT+OemZYpD/Kd3rfQZAsjvzfOrYRKc3IPi1L6mfhOqV5naiI53gRdkc4KqeT54taxcYQ3DfWCN6kJltC7PDJ/AVLJUGwJ4/YqXycQsLuiQhbS0uHMCo5JVylMdL8zrHjfah0JiFsIMfz02uG6ZFkPYYI25e+5/bFGk+VheMwYoT3ZMwI/mrgA4CywFZ8bc+jDvYro2RIj/vmIJ/0tLe7iFPe9JIjaFoJ/YCINQezY023j6wof5Bcg3HL+xoYhtv26r2Ye8d362idSBmVaz1en2WK7MNBhzCLR37jmjrn1hPIxsMY1JHIUcbCXljCqN7G5FzeG1xIOM6+6+0VQtDY/PjxxyV3ztkGbNHO9lpHo1nLMhCb1evGA2WJP+E29csYYg2rN3fxA+dbnaPee02tzKk/b43z594bvrLFlfPfmMnlvakqC9dQzyNYt73RwHb67TplcnTPtYghhA0Wk/sDqipGGLQRpr8gwfQ0WapadqoL/xwM+KQ8+ctRR+afGJh+WRb5rsCBbbVOr0Jv80clHPX32FsxZtFfCZfLylgWT/xTgkwu1yQpvqdDuFshXpD4o1ca8PcZnD0qrE/bLVufmYtWWd5j9XHPTOPPMr+g2OBnr0UleS2p4znclqlR0eaMrAdjfqqB5xb9/ukRieTJhcQtFkztFG9yS/W6fjAn0T0mlpRQ37n2MB8R4Tpnp0rVzS/mbrK78+VD00lZT78LRpZ7KcuAZ3w2kG5yC0aD1LIevUEX1ikQa0kiG+aMTjt216dEUN8gShRR2JG4DCB6jiGKN8OhF7yRHyVU0p9eE3m0KIUzaPG5thAg7cUdIu/8Ko56xlnK3ZhpzrOUvPwx6e4DXPG9mW0mK/NoxYXKVVjcGogfry+UrMn8hdL/o2Ue758+mjjKpLUFRYbycidSEv91LtxBy1BLPh3qEyWIqLg7xmhfzthD7umVPd/+GwuH0Do3kQMEEqiDrDvxsN/m2cPI8J9Ozud5UqnX0bSFOGbVu47hquIOXYt04fcVzeMRwzJ3rJNWZse9wBHSzo7hK7iWgk5P+2lB5atbQkduRniw8dWu0KDdZTrOneEatjPuGuFBfW3vBxTsRPLZ0oist4b7CE756QRz8a9+9sOm+izI4vq010b3ZPHbXdN/4/e/2sLZK35GQdziPbpM228c5zPTpTjrji111pilvQ5kx40Jp3ZhH0fYAesWRHGSmf/2oV86ezZqXpjEHZV8NEiAKTvlubE7HOG/7S+OfmeZ1367qG5Ge1rY2j3/D0dls+iHiet/48g9Wv8/++ydf/A9QSwMEFAACAAgACq+uTNZFKylNAAAAawAAABsAAAB1bml2ZXJzYWwvdW5pdmVyc2FsLnBuZy54bWyzsa/IzVEoSy0qzszPs1Uy1DNQsrfj5bIpKEoty0wtV6gAigEFIUBJodJWycQIwS3PTCnJAKowMDZDCGakZqZnlNgqmZubwwX1gWYCAFBLAQIAABQAAgAIAESUV0cjtE77+wIAALAIAAAUAAAAAAAAAAEAAAAAAAAAAAB1bml2ZXJzYWwvcGxheWVyLnhtbFBLAQIAABQAAgAIAAqvrkzoZE7o6C8AAOlbAAAXAAAAAAAAAAAAAAAAAC0DAAB1bml2ZXJzYWwvdW5pdmVyc2FsLnBuZ1BLAQIAABQAAgAIAAqvrkzWRSspTQAAAGsAAAAbAAAAAAAAAAEAAAAAAEozAAB1bml2ZXJzYWwvdW5pdmVyc2FsLnBuZy54bWxQSwUGAAAAAAMAAwDQAAAA0DMAAAAA"/>
  <p:tag name="ISPRING_PRESENTATION_TITLE" val="社区垃圾分类学习课件"/>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954</Words>
  <Application>Microsoft Office PowerPoint</Application>
  <PresentationFormat>宽屏</PresentationFormat>
  <Paragraphs>86</Paragraphs>
  <Slides>14</Slides>
  <Notes>14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方正小标宋简体</vt:lpstr>
      <vt:lpstr>思源黑体 CN Normal</vt:lpstr>
      <vt:lpstr>黑体</vt:lpstr>
      <vt:lpstr>Times New Roman</vt:lpstr>
      <vt:lpstr>站酷高端黑</vt:lpstr>
      <vt:lpstr>Arial</vt:lpstr>
      <vt:lpstr>等线</vt:lpstr>
      <vt:lpstr>等线 Light</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社区垃圾分类学习课件</dc:title>
  <dc:creator>Administrator</dc:creator>
  <cp:lastModifiedBy>123 123</cp:lastModifiedBy>
  <cp:revision>16</cp:revision>
  <dcterms:created xsi:type="dcterms:W3CDTF">2019-09-13T04:00:00Z</dcterms:created>
  <dcterms:modified xsi:type="dcterms:W3CDTF">2021-10-21T07:12:23Z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