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54" y="-96"/>
      </p:cViewPr>
      <p:guideLst>
        <p:guide orient="horz" pos="21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jpeg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94" y="4221163"/>
            <a:ext cx="842963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469823" y="2054279"/>
            <a:ext cx="8203400" cy="1446549"/>
          </a:xfrm>
          <a:noFill/>
          <a:ln>
            <a:noFill/>
          </a:ln>
        </p:spPr>
        <p:txBody>
          <a:bodyPr rtlCol="0">
            <a:noAutofit/>
            <a:scene3d>
              <a:camera prst="orthographicFront"/>
              <a:lightRig rig="threePt" dir="t">
                <a:rot lat="0" lon="0" rev="600000"/>
              </a:lightRig>
            </a:scene3d>
            <a:sp3d extrusionH="76200" contourW="12700" prstMaterial="plastic">
              <a:bevelB w="69850" h="44450"/>
              <a:extrusionClr>
                <a:srgbClr val="EACA4E"/>
              </a:extrusionClr>
              <a:contourClr>
                <a:schemeClr val="accent6">
                  <a:lumMod val="75000"/>
                </a:schemeClr>
              </a:contourClr>
            </a:sp3d>
          </a:bodyPr>
          <a:lstStyle>
            <a:lvl1pPr algn="ctr">
              <a:defRPr lang="zh-CN" altLang="en-US" sz="4950" b="1" i="0" spc="-300" dirty="0">
                <a:ln w="25400">
                  <a:noFill/>
                </a:ln>
                <a:gradFill>
                  <a:gsLst>
                    <a:gs pos="0">
                      <a:schemeClr val="accent5"/>
                    </a:gs>
                    <a:gs pos="74000">
                      <a:schemeClr val="accent5">
                        <a:lumMod val="60000"/>
                        <a:lumOff val="40000"/>
                      </a:schemeClr>
                    </a:gs>
                    <a:gs pos="83000">
                      <a:schemeClr val="accent5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5400000" scaled="1"/>
                </a:gra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470535" y="3503295"/>
            <a:ext cx="8203406" cy="455295"/>
          </a:xfrm>
        </p:spPr>
        <p:txBody>
          <a:bodyPr rtlCol="0">
            <a:normAutofit/>
          </a:bodyPr>
          <a:lstStyle>
            <a:lvl1pPr marL="0" indent="0" algn="ctr">
              <a:buNone/>
              <a:defRPr lang="zh-CN" altLang="en-US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90C1-0531-421B-B7D8-1295C2DAEB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536" y="1462405"/>
            <a:ext cx="78867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标题 10"/>
          <p:cNvSpPr>
            <a:spLocks noGrp="1"/>
          </p:cNvSpPr>
          <p:nvPr>
            <p:ph type="title"/>
          </p:nvPr>
        </p:nvSpPr>
        <p:spPr>
          <a:xfrm>
            <a:off x="480695" y="509906"/>
            <a:ext cx="5537200" cy="58483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目录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5917-E824-4DBF-B344-9EB16D71D9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572102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08195" y="1572102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标题 10"/>
          <p:cNvSpPr>
            <a:spLocks noGrp="1"/>
          </p:cNvSpPr>
          <p:nvPr>
            <p:ph type="title"/>
          </p:nvPr>
        </p:nvSpPr>
        <p:spPr>
          <a:xfrm>
            <a:off x="480695" y="509906"/>
            <a:ext cx="5537200" cy="58483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文字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2033588" y="1700213"/>
            <a:ext cx="6642497" cy="3889375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279400" dist="266700" dir="7800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4"/>
          </p:nvPr>
        </p:nvSpPr>
        <p:spPr>
          <a:xfrm>
            <a:off x="6457950" y="959377"/>
            <a:ext cx="2546747" cy="2201863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326768" y="3140916"/>
            <a:ext cx="2546453" cy="221064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5"/>
          </p:nvPr>
        </p:nvSpPr>
        <p:spPr>
          <a:xfrm>
            <a:off x="2989660" y="2030931"/>
            <a:ext cx="3255169" cy="3465094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6"/>
          </p:nvPr>
        </p:nvSpPr>
        <p:spPr>
          <a:xfrm>
            <a:off x="6457950" y="3594961"/>
            <a:ext cx="2139554" cy="1843814"/>
          </a:xfrm>
        </p:spPr>
        <p:txBody>
          <a:bodyPr>
            <a:normAutofit/>
          </a:bodyPr>
          <a:lstStyle>
            <a:lvl1pPr marL="0" indent="0">
              <a:buNone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4" name="标题 10"/>
          <p:cNvSpPr>
            <a:spLocks noGrp="1"/>
          </p:cNvSpPr>
          <p:nvPr>
            <p:ph type="title"/>
          </p:nvPr>
        </p:nvSpPr>
        <p:spPr>
          <a:xfrm>
            <a:off x="480695" y="509906"/>
            <a:ext cx="5537200" cy="58483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14B0-B912-4BAC-883B-3A354CA0A6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80695" y="509906"/>
            <a:ext cx="5537200" cy="58483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纵轴中段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7"/>
          <p:cNvGrpSpPr/>
          <p:nvPr/>
        </p:nvGrpSpPr>
        <p:grpSpPr bwMode="auto">
          <a:xfrm>
            <a:off x="4388644" y="3175"/>
            <a:ext cx="72629" cy="6854825"/>
            <a:chOff x="4514304" y="1627801"/>
            <a:chExt cx="93134" cy="5181983"/>
          </a:xfrm>
        </p:grpSpPr>
        <p:cxnSp>
          <p:nvCxnSpPr>
            <p:cNvPr id="11" name="直接连接符 10"/>
            <p:cNvCxnSpPr/>
            <p:nvPr>
              <p:custDataLst>
                <p:tags r:id="rId3"/>
              </p:custDataLst>
            </p:nvPr>
          </p:nvCxnSpPr>
          <p:spPr>
            <a:xfrm>
              <a:off x="4514304" y="1627801"/>
              <a:ext cx="0" cy="5181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4"/>
              </p:custDataLst>
            </p:nvPr>
          </p:nvCxnSpPr>
          <p:spPr>
            <a:xfrm flipH="1">
              <a:off x="4607438" y="1627801"/>
              <a:ext cx="0" cy="5181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4"/>
          <p:cNvGrpSpPr/>
          <p:nvPr/>
        </p:nvGrpSpPr>
        <p:grpSpPr bwMode="auto">
          <a:xfrm>
            <a:off x="4380310" y="2571750"/>
            <a:ext cx="651272" cy="331788"/>
            <a:chOff x="9216" y="6091"/>
            <a:chExt cx="1364" cy="521"/>
          </a:xfrm>
        </p:grpSpPr>
        <p:sp>
          <p:nvSpPr>
            <p:cNvPr id="14" name="任意多边形 13"/>
            <p:cNvSpPr/>
            <p:nvPr>
              <p:custDataLst>
                <p:tags r:id="rId5"/>
              </p:custDataLst>
            </p:nvPr>
          </p:nvSpPr>
          <p:spPr>
            <a:xfrm rot="16200000">
              <a:off x="9322" y="6007"/>
              <a:ext cx="446" cy="673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0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6"/>
            <p:cNvGrpSpPr/>
            <p:nvPr/>
          </p:nvGrpSpPr>
          <p:grpSpPr bwMode="auto">
            <a:xfrm>
              <a:off x="10059" y="6091"/>
              <a:ext cx="521" cy="521"/>
              <a:chOff x="6931534" y="3496733"/>
              <a:chExt cx="287867" cy="287867"/>
            </a:xfrm>
          </p:grpSpPr>
          <p:sp>
            <p:nvSpPr>
              <p:cNvPr id="16" name="同心圆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6931445" y="3496733"/>
                <a:ext cx="287956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05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6998956" y="3564224"/>
                <a:ext cx="152934" cy="15288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60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21"/>
          <p:cNvGrpSpPr/>
          <p:nvPr/>
        </p:nvGrpSpPr>
        <p:grpSpPr bwMode="auto">
          <a:xfrm>
            <a:off x="3807619" y="960438"/>
            <a:ext cx="669131" cy="330200"/>
            <a:chOff x="7961" y="3557"/>
            <a:chExt cx="1406" cy="521"/>
          </a:xfrm>
        </p:grpSpPr>
        <p:sp>
          <p:nvSpPr>
            <p:cNvPr id="19" name="任意多边形 18"/>
            <p:cNvSpPr/>
            <p:nvPr>
              <p:custDataLst>
                <p:tags r:id="rId8"/>
              </p:custDataLst>
            </p:nvPr>
          </p:nvSpPr>
          <p:spPr>
            <a:xfrm rot="5400000" flipH="1">
              <a:off x="8800" y="3471"/>
              <a:ext cx="443" cy="675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0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20" name="组合 23"/>
            <p:cNvGrpSpPr/>
            <p:nvPr/>
          </p:nvGrpSpPr>
          <p:grpSpPr bwMode="auto">
            <a:xfrm>
              <a:off x="7961" y="3557"/>
              <a:ext cx="521" cy="521"/>
              <a:chOff x="6931534" y="3496733"/>
              <a:chExt cx="287867" cy="287867"/>
            </a:xfrm>
          </p:grpSpPr>
          <p:sp>
            <p:nvSpPr>
              <p:cNvPr id="21" name="同心圆 20"/>
              <p:cNvSpPr/>
              <p:nvPr>
                <p:custDataLst>
                  <p:tags r:id="rId9"/>
                </p:custDataLst>
              </p:nvPr>
            </p:nvSpPr>
            <p:spPr>
              <a:xfrm>
                <a:off x="6931534" y="3496733"/>
                <a:ext cx="287519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05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椭圆 21"/>
              <p:cNvSpPr/>
              <p:nvPr>
                <p:custDataLst>
                  <p:tags r:id="rId10"/>
                </p:custDataLst>
              </p:nvPr>
            </p:nvSpPr>
            <p:spPr>
              <a:xfrm>
                <a:off x="6999267" y="3564547"/>
                <a:ext cx="152053" cy="152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60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28"/>
          <p:cNvGrpSpPr/>
          <p:nvPr/>
        </p:nvGrpSpPr>
        <p:grpSpPr bwMode="auto">
          <a:xfrm>
            <a:off x="3812381" y="4240213"/>
            <a:ext cx="656035" cy="331787"/>
            <a:chOff x="7978" y="8703"/>
            <a:chExt cx="1406" cy="521"/>
          </a:xfrm>
        </p:grpSpPr>
        <p:sp>
          <p:nvSpPr>
            <p:cNvPr id="24" name="任意多边形 23"/>
            <p:cNvSpPr/>
            <p:nvPr>
              <p:custDataLst>
                <p:tags r:id="rId11"/>
              </p:custDataLst>
            </p:nvPr>
          </p:nvSpPr>
          <p:spPr>
            <a:xfrm rot="5400000" flipH="1">
              <a:off x="8824" y="8624"/>
              <a:ext cx="444" cy="676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10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组合 30"/>
            <p:cNvGrpSpPr/>
            <p:nvPr/>
          </p:nvGrpSpPr>
          <p:grpSpPr bwMode="auto">
            <a:xfrm>
              <a:off x="7978" y="8703"/>
              <a:ext cx="521" cy="521"/>
              <a:chOff x="6931534" y="3496733"/>
              <a:chExt cx="287867" cy="287867"/>
            </a:xfrm>
          </p:grpSpPr>
          <p:sp>
            <p:nvSpPr>
              <p:cNvPr id="26" name="同心圆 2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931534" y="3496733"/>
                <a:ext cx="287619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05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椭圆 26"/>
              <p:cNvSpPr/>
              <p:nvPr>
                <p:custDataLst>
                  <p:tags r:id="rId13"/>
                </p:custDataLst>
              </p:nvPr>
            </p:nvSpPr>
            <p:spPr>
              <a:xfrm>
                <a:off x="6999209" y="3564223"/>
                <a:ext cx="152269" cy="1528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60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49"/>
          <p:cNvGrpSpPr/>
          <p:nvPr/>
        </p:nvGrpSpPr>
        <p:grpSpPr bwMode="auto">
          <a:xfrm>
            <a:off x="4388644" y="5854700"/>
            <a:ext cx="650081" cy="330200"/>
            <a:chOff x="9216" y="9219"/>
            <a:chExt cx="1364" cy="521"/>
          </a:xfrm>
        </p:grpSpPr>
        <p:sp>
          <p:nvSpPr>
            <p:cNvPr id="29" name="任意多边形 28"/>
            <p:cNvSpPr/>
            <p:nvPr>
              <p:custDataLst>
                <p:tags r:id="rId14"/>
              </p:custDataLst>
            </p:nvPr>
          </p:nvSpPr>
          <p:spPr>
            <a:xfrm rot="16200000">
              <a:off x="9329" y="9143"/>
              <a:ext cx="446" cy="672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defRPr/>
              </a:pPr>
              <a:endParaRPr lang="zh-CN" altLang="en-US" sz="135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组合 51"/>
            <p:cNvGrpSpPr/>
            <p:nvPr/>
          </p:nvGrpSpPr>
          <p:grpSpPr bwMode="auto">
            <a:xfrm>
              <a:off x="10059" y="9219"/>
              <a:ext cx="521" cy="521"/>
              <a:chOff x="6931534" y="3496733"/>
              <a:chExt cx="287867" cy="287867"/>
            </a:xfrm>
          </p:grpSpPr>
          <p:sp>
            <p:nvSpPr>
              <p:cNvPr id="31" name="同心圆 30"/>
              <p:cNvSpPr/>
              <p:nvPr>
                <p:custDataLst>
                  <p:tags r:id="rId15"/>
                </p:custDataLst>
              </p:nvPr>
            </p:nvSpPr>
            <p:spPr>
              <a:xfrm>
                <a:off x="6930918" y="3496733"/>
                <a:ext cx="288483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60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椭圆 31"/>
              <p:cNvSpPr/>
              <p:nvPr>
                <p:custDataLst>
                  <p:tags r:id="rId16"/>
                </p:custDataLst>
              </p:nvPr>
            </p:nvSpPr>
            <p:spPr>
              <a:xfrm>
                <a:off x="6998552" y="3564548"/>
                <a:ext cx="153214" cy="152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135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8" name="文本占位符 57"/>
          <p:cNvSpPr>
            <a:spLocks noGrp="1"/>
          </p:cNvSpPr>
          <p:nvPr>
            <p:ph type="body" sz="quarter" idx="13"/>
          </p:nvPr>
        </p:nvSpPr>
        <p:spPr>
          <a:xfrm>
            <a:off x="757238" y="228600"/>
            <a:ext cx="2939780" cy="323850"/>
          </a:xfrm>
        </p:spPr>
        <p:txBody>
          <a:bodyPr>
            <a:noAutofit/>
          </a:bodyPr>
          <a:lstStyle>
            <a:lvl1pPr marL="0" indent="0" algn="r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0" name="文本占位符 59"/>
          <p:cNvSpPr>
            <a:spLocks noGrp="1"/>
          </p:cNvSpPr>
          <p:nvPr>
            <p:ph type="body" sz="quarter" idx="14"/>
          </p:nvPr>
        </p:nvSpPr>
        <p:spPr>
          <a:xfrm>
            <a:off x="757238" y="677545"/>
            <a:ext cx="2939780" cy="1114425"/>
          </a:xfrm>
        </p:spPr>
        <p:txBody>
          <a:bodyPr>
            <a:normAutofit/>
          </a:bodyPr>
          <a:lstStyle>
            <a:lvl1pPr marL="0" indent="0" algn="r">
              <a:buNone/>
              <a:defRPr sz="1050"/>
            </a:lvl1pPr>
          </a:lstStyle>
          <a:p>
            <a:pPr lvl="0"/>
            <a:endParaRPr lang="zh-CN" altLang="en-US" noProof="1"/>
          </a:p>
        </p:txBody>
      </p:sp>
      <p:sp>
        <p:nvSpPr>
          <p:cNvPr id="61" name="文本占位符 57"/>
          <p:cNvSpPr>
            <a:spLocks noGrp="1"/>
          </p:cNvSpPr>
          <p:nvPr>
            <p:ph type="body" sz="quarter" idx="15"/>
          </p:nvPr>
        </p:nvSpPr>
        <p:spPr>
          <a:xfrm>
            <a:off x="757238" y="3507105"/>
            <a:ext cx="2939780" cy="323850"/>
          </a:xfrm>
        </p:spPr>
        <p:txBody>
          <a:bodyPr>
            <a:noAutofit/>
          </a:bodyPr>
          <a:lstStyle>
            <a:lvl1pPr marL="0" indent="0" algn="r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2" name="文本占位符 59"/>
          <p:cNvSpPr>
            <a:spLocks noGrp="1"/>
          </p:cNvSpPr>
          <p:nvPr>
            <p:ph type="body" sz="quarter" idx="16"/>
          </p:nvPr>
        </p:nvSpPr>
        <p:spPr>
          <a:xfrm>
            <a:off x="757238" y="3956050"/>
            <a:ext cx="2939780" cy="1114425"/>
          </a:xfrm>
        </p:spPr>
        <p:txBody>
          <a:bodyPr>
            <a:normAutofit/>
          </a:bodyPr>
          <a:lstStyle>
            <a:lvl1pPr marL="0" indent="0" algn="r">
              <a:buNone/>
              <a:defRPr sz="1050"/>
            </a:lvl1pPr>
          </a:lstStyle>
          <a:p>
            <a:pPr lvl="0"/>
            <a:endParaRPr lang="zh-CN" altLang="en-US" noProof="1"/>
          </a:p>
        </p:txBody>
      </p:sp>
      <p:sp>
        <p:nvSpPr>
          <p:cNvPr id="63" name="文本占位符 57"/>
          <p:cNvSpPr>
            <a:spLocks noGrp="1"/>
          </p:cNvSpPr>
          <p:nvPr>
            <p:ph type="body" sz="quarter" idx="17"/>
          </p:nvPr>
        </p:nvSpPr>
        <p:spPr>
          <a:xfrm>
            <a:off x="5194935" y="1804670"/>
            <a:ext cx="2939780" cy="323850"/>
          </a:xfr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4" name="文本占位符 59"/>
          <p:cNvSpPr>
            <a:spLocks noGrp="1"/>
          </p:cNvSpPr>
          <p:nvPr>
            <p:ph type="body" sz="quarter" idx="18"/>
          </p:nvPr>
        </p:nvSpPr>
        <p:spPr>
          <a:xfrm>
            <a:off x="5194935" y="2259330"/>
            <a:ext cx="2939780" cy="1114425"/>
          </a:xfrm>
        </p:spPr>
        <p:txBody>
          <a:bodyPr>
            <a:normAutofit/>
          </a:bodyPr>
          <a:lstStyle>
            <a:lvl1pPr marL="0" indent="0" algn="l">
              <a:buNone/>
              <a:defRPr sz="1050"/>
            </a:lvl1pPr>
          </a:lstStyle>
          <a:p>
            <a:pPr lvl="0"/>
            <a:endParaRPr lang="zh-CN" altLang="en-US" noProof="1"/>
          </a:p>
        </p:txBody>
      </p:sp>
      <p:sp>
        <p:nvSpPr>
          <p:cNvPr id="65" name="文本占位符 57"/>
          <p:cNvSpPr>
            <a:spLocks noGrp="1"/>
          </p:cNvSpPr>
          <p:nvPr>
            <p:ph type="body" sz="quarter" idx="19"/>
          </p:nvPr>
        </p:nvSpPr>
        <p:spPr>
          <a:xfrm>
            <a:off x="5194935" y="5070475"/>
            <a:ext cx="2939780" cy="323850"/>
          </a:xfr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6" name="文本占位符 59"/>
          <p:cNvSpPr>
            <a:spLocks noGrp="1"/>
          </p:cNvSpPr>
          <p:nvPr>
            <p:ph type="body" sz="quarter" idx="20"/>
          </p:nvPr>
        </p:nvSpPr>
        <p:spPr>
          <a:xfrm>
            <a:off x="5194935" y="5525135"/>
            <a:ext cx="2939780" cy="1114425"/>
          </a:xfrm>
        </p:spPr>
        <p:txBody>
          <a:bodyPr>
            <a:normAutofit/>
          </a:bodyPr>
          <a:lstStyle>
            <a:lvl1pPr marL="0" indent="0" algn="l">
              <a:buNone/>
              <a:defRPr sz="1050"/>
            </a:lvl1pPr>
          </a:lstStyle>
          <a:p>
            <a:pPr lvl="0"/>
            <a:endParaRPr lang="zh-CN" altLang="en-US" noProof="1"/>
          </a:p>
        </p:txBody>
      </p:sp>
      <p:sp>
        <p:nvSpPr>
          <p:cNvPr id="33" name="日期占位符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4" name="页脚占位符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5" name="灯片编号占位符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C7F9-3EC6-43FC-9294-69A11BE420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2" y="4341813"/>
            <a:ext cx="337304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611313"/>
            <a:ext cx="2112169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5513388"/>
            <a:ext cx="10083404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44" y="4449763"/>
            <a:ext cx="359092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32F3-BACB-451C-A241-D8ED0A2672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0301" y="1984543"/>
            <a:ext cx="8203399" cy="1311128"/>
          </a:xfrm>
          <a:noFill/>
          <a:ln>
            <a:noFill/>
          </a:ln>
        </p:spPr>
        <p:txBody>
          <a:bodyPr rtlCol="0">
            <a:noAutofit/>
            <a:scene3d>
              <a:camera prst="orthographicFront"/>
              <a:lightRig rig="threePt" dir="t">
                <a:rot lat="0" lon="0" rev="600000"/>
              </a:lightRig>
            </a:scene3d>
            <a:sp3d extrusionH="76200" contourW="12700" prstMaterial="plastic">
              <a:bevelB w="69850" h="44450"/>
              <a:extrusionClr>
                <a:srgbClr val="EACA4E"/>
              </a:extrusionClr>
              <a:contourClr>
                <a:schemeClr val="accent6">
                  <a:lumMod val="75000"/>
                </a:schemeClr>
              </a:contourClr>
            </a:sp3d>
          </a:bodyPr>
          <a:lstStyle>
            <a:lvl1pPr algn="ctr">
              <a:defRPr lang="zh-CN" altLang="en-US" sz="6600" b="1" i="0" spc="-300" dirty="0">
                <a:ln w="25400">
                  <a:noFill/>
                </a:ln>
                <a:gradFill>
                  <a:gsLst>
                    <a:gs pos="0">
                      <a:schemeClr val="accent5"/>
                    </a:gs>
                    <a:gs pos="74000">
                      <a:schemeClr val="accent5">
                        <a:lumMod val="60000"/>
                        <a:lumOff val="40000"/>
                      </a:schemeClr>
                    </a:gs>
                    <a:gs pos="83000">
                      <a:schemeClr val="accent5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5400000" scaled="1"/>
                </a:gra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602DD-68A8-41A2-B35E-86A5C6EDDC1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image" Target="../media/image10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4"/>
            </p:custDataLst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5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buFontTx/>
              <a:buNone/>
              <a:defRPr sz="9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buFontTx/>
              <a:buNone/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buFontTx/>
              <a:buNone/>
              <a:defRPr sz="9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19110" cy="1470025"/>
          </a:xfrm>
        </p:spPr>
        <p:txBody>
          <a:bodyPr>
            <a:normAutofit/>
          </a:bodyPr>
          <a:p>
            <a:r>
              <a:rPr lang="zh-CN" altLang="en-US" sz="43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2019年政府信息公开工作年度报告</a:t>
            </a:r>
            <a:endParaRPr lang="zh-CN" altLang="en-US" sz="43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p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济宁市港航事业发展中心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中心积极推进政府信息公开工作，有力促进了各项相关工作开展，政府信息公开工作取得了一些成绩，但也存在网站部分栏目建设仍不完善、个别信息更新较慢等问题，需在今后工作中加以解决，更好地把政府信息公开工作推向新高度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中心将在2020年的工作中，进一步加强领导，完善和制定相关措施，深入推进政府信息公开工作。一是进一步充实完善网站栏目，使政府信息及时公开，方便群众了解最新的港航工作动态；二是加强学习培训，提高工作人员业务水平；三是切实加强信息收集、整理和发布工作，增加信息量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五、存在的主要问题及改进情况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无。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六、其他需要报告的事项</a:t>
            </a:r>
            <a:endParaRPr lang="zh-CN" altLang="en-US"/>
          </a:p>
        </p:txBody>
      </p:sp>
      <p:pic>
        <p:nvPicPr>
          <p:cNvPr id="4" name="图片 3" descr="timg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8550" y="1965325"/>
            <a:ext cx="5882005" cy="42284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实行政府信息公开，可以提高政府工作的透明度，促进依法行政，改善服务，方便群众。济宁市港航事业发展中心（以下简称“中心”）把政府信息公开工作作为加强效能建设的一项重要内容来抓，中心领导高度重视政务公开工作，认真研究部署，积极推进落实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一、总体情况</a:t>
            </a:r>
            <a:endParaRPr lang="zh-CN" altLang="en-US"/>
          </a:p>
        </p:txBody>
      </p:sp>
      <p:pic>
        <p:nvPicPr>
          <p:cNvPr id="5" name="图片 4" descr="u=706321709,4051534326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5565" y="2759075"/>
            <a:ext cx="6156325" cy="33953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为保障机构改革后中心政务公开工作稳步持续开展，中心印发了《关于调整政务公开工作领导小组的通知》（济航[2019]59号），明确由中心主要负责人任组长的工作领导小组，进一步优化组织体系，明确职责分工，领导小组下设办公室，有3名专职人员负责政务公开工作；制定了中心2019年度政务公开工作要点、实施方案、培训计划及考核办法，组织中心政务公开工作能力专题培训班1期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2285" y="2995930"/>
            <a:ext cx="2429510" cy="34582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作为机构改革后新成立的事业单位，中心不具有行政权力，对照济宁市政府门户网站政务公开专栏目录，结合中心自身职能，主动公开信息包括组织机构、组织管理、部门公文、部门会议、人事信息、市直部门预决算、重大建设项目、安全生产监督检查、建议提案、年度工作报告、信息公开指南、部门主动公开基本目录等相关信息，不涉及其他内容。2019年度，中心主动公开政府信息96条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timg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2460" y="3179445"/>
            <a:ext cx="504317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为方便公众及时准确获取信息，2019年4月3日国务院令第711号公布新修订的《中华人民共和国政府信息公开条例》后，中心对政府信息公开指南和主动公开目录做了相应调整和完善。</a:t>
            </a:r>
            <a:endParaRPr lang="zh-CN" altLang="en-US"/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2019年，中心共承办市人大建议3件，主办1件分办2件；市政协提案3件，主办1件，涉及港航基础设施建设、港航生态环境建设、航道整治等方面问题。在收到建议提案后，中心迅速组织有关部门研究有关事项，确定分工，明确责任。对收到的每一件建议提案，中心领导都高度重视，第一时间部署研究，确定分工，明确责任。办理过程中，深入基层调研，注重办理实效，加强与领衔代表委员的沟通协调，规范答复渠道。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2019年度，中心未收到政府信息公开申请，政府信息公开工作无行政复议和行政诉讼案件发生。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内容占位符 3"/>
          <p:cNvGraphicFramePr/>
          <p:nvPr>
            <p:ph idx="1"/>
          </p:nvPr>
        </p:nvGraphicFramePr>
        <p:xfrm>
          <a:off x="480536" y="1462405"/>
          <a:ext cx="78867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81000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第二十条第（一）项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信息内容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本年新制作数量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本年新公开数量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对外公开总数量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规章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规范性文件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二、主动公开政府信息情况</a:t>
            </a:r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454660" y="3621405"/>
          <a:ext cx="7889240" cy="2280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310"/>
                <a:gridCol w="1972310"/>
                <a:gridCol w="1972310"/>
                <a:gridCol w="1972310"/>
              </a:tblGrid>
              <a:tr h="527685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第二十条第（五）项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283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350">
                          <a:sym typeface="+mn-ea"/>
                        </a:rPr>
                        <a:t>信息内容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上一年项目数量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本年增/减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处理决定数量</a:t>
                      </a:r>
                      <a:endParaRPr lang="zh-CN" altLang="en-US"/>
                    </a:p>
                  </a:txBody>
                  <a:tcPr/>
                </a:tc>
              </a:tr>
              <a:tr h="5276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行政许可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</a:tr>
              <a:tr h="6965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其他对外管理服务事项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内容占位符 3"/>
          <p:cNvGraphicFramePr/>
          <p:nvPr>
            <p:ph idx="1"/>
          </p:nvPr>
        </p:nvGraphicFramePr>
        <p:xfrm>
          <a:off x="480536" y="1462405"/>
          <a:ext cx="78867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81000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第二十条第（六）项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信息内容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上一年项目数量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本年增/减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处理决定数量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行政处罚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行政强制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478790" y="3256915"/>
          <a:ext cx="7888605" cy="132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9535"/>
                <a:gridCol w="2629535"/>
                <a:gridCol w="2629535"/>
              </a:tblGrid>
              <a:tr h="441325">
                <a:tc gridSpan="3"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第二十条第（八）项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350">
                          <a:sym typeface="+mn-ea"/>
                        </a:rPr>
                        <a:t>信息内容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上一年项目数量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本年增/减</a:t>
                      </a:r>
                      <a:endParaRPr lang="zh-CN" altLang="en-US"/>
                    </a:p>
                  </a:txBody>
                  <a:tcPr/>
                </a:tc>
              </a:tr>
              <a:tr h="441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行政事业性收费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/>
        </p:nvGraphicFramePr>
        <p:xfrm>
          <a:off x="480695" y="4851400"/>
          <a:ext cx="7890510" cy="1390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170"/>
                <a:gridCol w="2630170"/>
                <a:gridCol w="2630170"/>
              </a:tblGrid>
              <a:tr h="462915">
                <a:tc gridSpan="3"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第二十条第（九）项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4641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350">
                          <a:sym typeface="+mn-ea"/>
                        </a:rPr>
                        <a:t>信息内容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采购项目数量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采购总金额</a:t>
                      </a:r>
                      <a:endParaRPr lang="zh-CN" altLang="en-US"/>
                    </a:p>
                  </a:txBody>
                  <a:tcPr/>
                </a:tc>
              </a:tr>
              <a:tr h="4629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政府集中采购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344.55万元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2019年度，中心未收到政府信息公开申请。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三、收到和处理政府信息公开申请情况</a:t>
            </a:r>
            <a:endParaRPr lang="zh-CN" altLang="en-US"/>
          </a:p>
        </p:txBody>
      </p:sp>
      <p:pic>
        <p:nvPicPr>
          <p:cNvPr id="4" name="图片 3" descr="tim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0" y="2042795"/>
            <a:ext cx="5079365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2019年度，中心政府信息公开工作无行政复议和行政诉讼案件发生。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四、政府信息公开行政复议、行政诉讼情况</a:t>
            </a:r>
            <a:endParaRPr lang="zh-CN" altLang="en-US"/>
          </a:p>
        </p:txBody>
      </p:sp>
      <p:pic>
        <p:nvPicPr>
          <p:cNvPr id="5" name="图片 4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0545" y="2249170"/>
            <a:ext cx="5207000" cy="3683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7315_3*i*0"/>
  <p:tag name="KSO_WM_TEMPLATE_CATEGORY" val="custom"/>
  <p:tag name="KSO_WM_TEMPLATE_INDEX" val="20187315"/>
  <p:tag name="KSO_WM_UNIT_INDEX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2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2_3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4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4_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4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4_2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4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4_3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0*m_h_i*1_3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0*m_h_i*1_3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2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0*m_h_i*1_3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3"/>
</p:tagLst>
</file>

<file path=ppt/tags/tag17.xml><?xml version="1.0" encoding="utf-8"?>
<p:tagLst xmlns:p="http://schemas.openxmlformats.org/presentationml/2006/main">
  <p:tag name="KSO_WM_TAG_VERSION" val="1.0"/>
  <p:tag name="KSO_WM_TEMPLATE_CATEGORY" val="custom"/>
  <p:tag name="KSO_WM_TEMPLATE_INDEX" val="2"/>
</p:tagLst>
</file>

<file path=ppt/tags/tag18.xml><?xml version="1.0" encoding="utf-8"?>
<p:tagLst xmlns:p="http://schemas.openxmlformats.org/presentationml/2006/main">
  <p:tag name="KSO_WM_TAG_VERSION" val="1.0"/>
  <p:tag name="KSO_WM_TEMPLATE_CATEGORY" val="custom"/>
  <p:tag name="KSO_WM_TEMPLATE_INDEX" val="2"/>
</p:tagLst>
</file>

<file path=ppt/tags/tag19.xml><?xml version="1.0" encoding="utf-8"?>
<p:tagLst xmlns:p="http://schemas.openxmlformats.org/presentationml/2006/main">
  <p:tag name="KSO_WM_TEMPLATE_CATEGORY" val="custom"/>
  <p:tag name="KSO_WM_TEMPLATE_INDEX" val="2"/>
  <p:tag name="KSO_WM_TAG_VERSION" val="1.0"/>
  <p:tag name="KSO_WM_BEAUTIFY_FLAG" val="#wm#"/>
  <p:tag name="KSO_WM_TEMPLATE_THUMBS_INDEX" val="1、3、4、5、8、11、12、15、16、17、21、22、23、24、25、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ID" val="custom2_5*h_i*1_3"/>
  <p:tag name="KSO_WM_TEMPLATE_CATEGORY" val="custom"/>
  <p:tag name="KSO_WM_TEMPLATE_INDEX" val="2"/>
  <p:tag name="KSO_WM_UNIT_HIGHLIGHT" val="0"/>
  <p:tag name="KSO_WM_UNIT_COMPATIBLE" val="0"/>
  <p:tag name="KSO_WM_UNIT_LAYERLEVEL" val="1_1"/>
  <p:tag name="KSO_WM_UNIT_TYPE" val="h_i"/>
  <p:tag name="KSO_WM_UNIT_INDEX" val="1_3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i*1_1"/>
  <p:tag name="KSO_WM_UNIT_LAYERLEVEL" val="1_1"/>
  <p:tag name="KSO_WM_UNIT_LINE_FORE_SCHEMECOLOR_INDEX" val="5"/>
  <p:tag name="KSO_WM_UNIT_LINE_FILL_TYPE" val="2"/>
  <p:tag name="KSO_WM_UNIT_USESOURCEFORMAT_APPLY" val="0"/>
  <p:tag name="KSO_WM_UNIT_HIGHLIGHT" val="0"/>
  <p:tag name="KSO_WM_UNIT_COMPATIBLE" val="0"/>
  <p:tag name="KSO_WM_DIAGRAM_GROUP_CODE" val="m1-4"/>
  <p:tag name="KSO_WM_UNIT_TYPE" val="m_i"/>
  <p:tag name="KSO_WM_UNIT_INDEX" val="1_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i*1_2"/>
  <p:tag name="KSO_WM_UNIT_LAYERLEVEL" val="1_1"/>
  <p:tag name="KSO_WM_UNIT_LINE_FORE_SCHEMECOLOR_INDEX" val="5"/>
  <p:tag name="KSO_WM_UNIT_LINE_FILL_TYPE" val="2"/>
  <p:tag name="KSO_WM_UNIT_USESOURCEFORMAT_APPLY" val="0"/>
  <p:tag name="KSO_WM_UNIT_HIGHLIGHT" val="0"/>
  <p:tag name="KSO_WM_UNIT_COMPATIBLE" val="0"/>
  <p:tag name="KSO_WM_DIAGRAM_GROUP_CODE" val="m1-4"/>
  <p:tag name="KSO_WM_UNIT_TYPE" val="m_i"/>
  <p:tag name="KSO_WM_UNIT_INDEX" val="1_2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3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3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2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3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3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2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2_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2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2_2"/>
</p:tagLst>
</file>

<file path=ppt/theme/theme1.xml><?xml version="1.0" encoding="utf-8"?>
<a:theme xmlns:a="http://schemas.openxmlformats.org/drawingml/2006/main" name="party culture 1">
  <a:themeElements>
    <a:clrScheme name="自定义 5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C00000"/>
      </a:accent1>
      <a:accent2>
        <a:srgbClr val="FFBD47"/>
      </a:accent2>
      <a:accent3>
        <a:srgbClr val="FCDD07"/>
      </a:accent3>
      <a:accent4>
        <a:srgbClr val="FF8427"/>
      </a:accent4>
      <a:accent5>
        <a:srgbClr val="F6DE64"/>
      </a:accent5>
      <a:accent6>
        <a:srgbClr val="B22600"/>
      </a:accent6>
      <a:hlink>
        <a:srgbClr val="F5F3EB"/>
      </a:hlink>
      <a:folHlink>
        <a:srgbClr val="F9B100"/>
      </a:folHlink>
    </a:clrScheme>
    <a:fontScheme name="g5jtkin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3200" dirty="0">
            <a:solidFill>
              <a:srgbClr val="ECEB4D"/>
            </a:solidFill>
            <a:sym typeface="+mn-lt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1516</Words>
  <Application>WPS 演示</Application>
  <PresentationFormat/>
  <Paragraphs>164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party culture 1</vt:lpstr>
      <vt:lpstr>2019年政府信息公开工作年度报告</vt:lpstr>
      <vt:lpstr>一、总体情况</vt:lpstr>
      <vt:lpstr>PowerPoint 演示文稿</vt:lpstr>
      <vt:lpstr>PowerPoint 演示文稿</vt:lpstr>
      <vt:lpstr>PowerPoint 演示文稿</vt:lpstr>
      <vt:lpstr>二、主动公开政府信息情况</vt:lpstr>
      <vt:lpstr>PowerPoint 演示文稿</vt:lpstr>
      <vt:lpstr>三、收到和处理政府信息公开申请情况</vt:lpstr>
      <vt:lpstr>四、政府信息公开行政复议、行政诉讼情况</vt:lpstr>
      <vt:lpstr>五、存在的主要问题及改进情况</vt:lpstr>
      <vt:lpstr>六、其他需要报告的事项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2019年政府信息公开工作年度报告</dc:title>
  <dc:creator>Administrator</dc:creator>
  <cp:lastModifiedBy>J</cp:lastModifiedBy>
  <cp:revision>3</cp:revision>
  <dcterms:created xsi:type="dcterms:W3CDTF">2020-09-22T04:00:00Z</dcterms:created>
  <dcterms:modified xsi:type="dcterms:W3CDTF">2020-09-22T06:29:55Z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2052-11.8.6.8556</vt:lpwstr>
  </property>
</Properties>
</file>