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8"/>
  </p:handoutMasterIdLst>
  <p:sldIdLst>
    <p:sldId id="317" r:id="rId3"/>
    <p:sldId id="318" r:id="rId5"/>
    <p:sldId id="309" r:id="rId6"/>
    <p:sldId id="259" r:id="rId7"/>
    <p:sldId id="353" r:id="rId8"/>
    <p:sldId id="352" r:id="rId9"/>
    <p:sldId id="360" r:id="rId10"/>
    <p:sldId id="362" r:id="rId11"/>
    <p:sldId id="361" r:id="rId12"/>
    <p:sldId id="370" r:id="rId13"/>
    <p:sldId id="371" r:id="rId14"/>
    <p:sldId id="372" r:id="rId15"/>
    <p:sldId id="355" r:id="rId16"/>
    <p:sldId id="356" r:id="rId17"/>
  </p:sldIdLst>
  <p:sldSz cx="12192000" cy="6858000"/>
  <p:notesSz cx="6858000" cy="9144000"/>
  <p:defaultTextStyle>
    <a:defPPr>
      <a:defRPr lang="zh-CN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  <a:srgbClr val="35BAA9"/>
    <a:srgbClr val="658498"/>
    <a:srgbClr val="537F99"/>
    <a:srgbClr val="F79600"/>
    <a:srgbClr val="3992DB"/>
    <a:srgbClr val="005DA2"/>
    <a:srgbClr val="0F1836"/>
    <a:srgbClr val="FDFDFD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89" autoAdjust="0"/>
    <p:restoredTop sz="94694" autoAdjust="0"/>
  </p:normalViewPr>
  <p:slideViewPr>
    <p:cSldViewPr>
      <p:cViewPr>
        <p:scale>
          <a:sx n="100" d="100"/>
          <a:sy n="100" d="100"/>
        </p:scale>
        <p:origin x="1008" y="246"/>
      </p:cViewPr>
      <p:guideLst>
        <p:guide orient="horz" pos="2188"/>
        <p:guide pos="3862"/>
      </p:guideLst>
    </p:cSldViewPr>
  </p:slideViewPr>
  <p:outlineViewPr>
    <p:cViewPr>
      <p:scale>
        <a:sx n="33" d="100"/>
        <a:sy n="33" d="100"/>
      </p:scale>
      <p:origin x="0" y="-19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918"/>
        <p:guide pos="217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 flipH="1">
            <a:off x="0" y="0"/>
            <a:ext cx="12192000" cy="89535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 userDrawn="1"/>
        </p:nvSpPr>
        <p:spPr>
          <a:xfrm rot="2700000">
            <a:off x="517863" y="347353"/>
            <a:ext cx="470567" cy="47056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1208981" y="271645"/>
            <a:ext cx="5999906" cy="61418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15" name="矩形 14"/>
          <p:cNvSpPr/>
          <p:nvPr userDrawn="1"/>
        </p:nvSpPr>
        <p:spPr>
          <a:xfrm>
            <a:off x="0" y="6772275"/>
            <a:ext cx="12192000" cy="85725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圆角矩形 1"/>
          <p:cNvSpPr/>
          <p:nvPr userDrawn="1"/>
        </p:nvSpPr>
        <p:spPr>
          <a:xfrm rot="2700000">
            <a:off x="517863" y="77479"/>
            <a:ext cx="470567" cy="47056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9.xml"/><Relationship Id="rId7" Type="http://schemas.microsoft.com/office/2007/relationships/hdphoto" Target="../media/image5.wdp"/><Relationship Id="rId6" Type="http://schemas.openxmlformats.org/officeDocument/2006/relationships/image" Target="../media/image4.png"/><Relationship Id="rId5" Type="http://schemas.microsoft.com/office/2007/relationships/hdphoto" Target="../media/image3.wdp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ime Will Tell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2313041" y="0"/>
            <a:ext cx="448723" cy="448560"/>
          </a:xfrm>
          <a:prstGeom prst="rect">
            <a:avLst/>
          </a:prstGeom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680585" y="2686050"/>
            <a:ext cx="6671945" cy="1390650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 b="1" dirty="0">
                <a:solidFill>
                  <a:schemeClr val="tx2"/>
                </a:solidFill>
                <a:latin typeface="锐字工房巅峰粗黑简1.0" panose="02000500000000000000" pitchFamily="2" charset="-122"/>
                <a:ea typeface="锐字工房巅峰粗黑简1.0" panose="02000500000000000000" pitchFamily="2" charset="-122"/>
              </a:rPr>
              <a:t>政府信息公开工作年度报告</a:t>
            </a:r>
            <a:endParaRPr lang="zh-CN" altLang="en-US" sz="4000" b="1" dirty="0">
              <a:solidFill>
                <a:schemeClr val="tx2"/>
              </a:solidFill>
              <a:latin typeface="锐字工房巅峰粗黑简1.0" panose="02000500000000000000" pitchFamily="2" charset="-122"/>
              <a:ea typeface="锐字工房巅峰粗黑简1.0" panose="02000500000000000000" pitchFamily="2" charset="-122"/>
            </a:endParaRPr>
          </a:p>
        </p:txBody>
      </p:sp>
      <p:sp>
        <p:nvSpPr>
          <p:cNvPr id="16" name="Rectangle 4"/>
          <p:cNvSpPr txBox="1">
            <a:spLocks noChangeArrowheads="1"/>
          </p:cNvSpPr>
          <p:nvPr/>
        </p:nvSpPr>
        <p:spPr>
          <a:xfrm>
            <a:off x="6106319" y="4327720"/>
            <a:ext cx="4828381" cy="430212"/>
          </a:xfrm>
          <a:prstGeom prst="rect">
            <a:avLst/>
          </a:prstGeom>
          <a:solidFill>
            <a:schemeClr val="accent1"/>
          </a:solidFill>
        </p:spPr>
        <p:txBody>
          <a:bodyPr vert="horz" lIns="121920" tIns="60960" rIns="121920" bIns="609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济宁市公共资源交易服务中心</a:t>
            </a:r>
            <a:endParaRPr lang="zh-CN" altLang="en-US" sz="2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圆角矩形 16"/>
          <p:cNvSpPr/>
          <p:nvPr/>
        </p:nvSpPr>
        <p:spPr>
          <a:xfrm rot="2700000">
            <a:off x="2996189" y="2471774"/>
            <a:ext cx="1395663" cy="1395662"/>
          </a:xfrm>
          <a:prstGeom prst="roundRect">
            <a:avLst>
              <a:gd name="adj" fmla="val 22402"/>
            </a:avLst>
          </a:prstGeom>
          <a:gradFill>
            <a:gsLst>
              <a:gs pos="0">
                <a:schemeClr val="accent1"/>
              </a:gs>
              <a:gs pos="95000">
                <a:schemeClr val="tx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18" name="矩形 17"/>
          <p:cNvSpPr/>
          <p:nvPr/>
        </p:nvSpPr>
        <p:spPr>
          <a:xfrm>
            <a:off x="4857317" y="1957058"/>
            <a:ext cx="2635250" cy="828675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tx2"/>
                </a:solidFill>
                <a:latin typeface="锐字工房巅峰粗黑简1.0" panose="02000500000000000000" pitchFamily="2" charset="-122"/>
                <a:ea typeface="锐字工房巅峰粗黑简1.0" panose="02000500000000000000" pitchFamily="2" charset="-122"/>
                <a:cs typeface="+mj-cs"/>
              </a:rPr>
              <a:t>20</a:t>
            </a:r>
            <a:r>
              <a:rPr lang="en-US" sz="4800" b="1" dirty="0">
                <a:solidFill>
                  <a:schemeClr val="tx2"/>
                </a:solidFill>
                <a:latin typeface="锐字工房巅峰粗黑简1.0" panose="02000500000000000000" pitchFamily="2" charset="-122"/>
                <a:ea typeface="锐字工房巅峰粗黑简1.0" panose="02000500000000000000" pitchFamily="2" charset="-122"/>
                <a:cs typeface="+mj-cs"/>
              </a:rPr>
              <a:t>21</a:t>
            </a:r>
            <a:r>
              <a:rPr lang="zh-CN" altLang="en-US" sz="4800" b="1" dirty="0">
                <a:solidFill>
                  <a:schemeClr val="tx2"/>
                </a:solidFill>
                <a:latin typeface="锐字工房巅峰粗黑简1.0" panose="02000500000000000000" pitchFamily="2" charset="-122"/>
                <a:ea typeface="锐字工房巅峰粗黑简1.0" panose="02000500000000000000" pitchFamily="2" charset="-122"/>
                <a:cs typeface="+mj-cs"/>
              </a:rPr>
              <a:t>年度</a:t>
            </a:r>
            <a:endParaRPr lang="zh-CN" altLang="en-US" sz="4800" b="1" dirty="0">
              <a:solidFill>
                <a:schemeClr val="tx2"/>
              </a:solidFill>
              <a:latin typeface="锐字工房巅峰粗黑简1.0" panose="02000500000000000000" pitchFamily="2" charset="-122"/>
              <a:ea typeface="锐字工房巅峰粗黑简1.0" panose="02000500000000000000" pitchFamily="2" charset="-122"/>
              <a:cs typeface="+mj-cs"/>
            </a:endParaRPr>
          </a:p>
        </p:txBody>
      </p:sp>
      <p:sp>
        <p:nvSpPr>
          <p:cNvPr id="19" name="Rectangle 4"/>
          <p:cNvSpPr txBox="1">
            <a:spLocks noChangeArrowheads="1"/>
          </p:cNvSpPr>
          <p:nvPr/>
        </p:nvSpPr>
        <p:spPr>
          <a:xfrm>
            <a:off x="8747919" y="1776290"/>
            <a:ext cx="2975793" cy="833138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zh-CN" altLang="en-US" sz="24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任意多边形 20"/>
          <p:cNvSpPr/>
          <p:nvPr/>
        </p:nvSpPr>
        <p:spPr>
          <a:xfrm>
            <a:off x="-40129" y="-32345"/>
            <a:ext cx="3773833" cy="5704020"/>
          </a:xfrm>
          <a:custGeom>
            <a:avLst/>
            <a:gdLst>
              <a:gd name="connsiteX0" fmla="*/ 2277364 w 3773833"/>
              <a:gd name="connsiteY0" fmla="*/ 0 h 5704020"/>
              <a:gd name="connsiteX1" fmla="*/ 3620491 w 3773833"/>
              <a:gd name="connsiteY1" fmla="*/ 1343127 h 5704020"/>
              <a:gd name="connsiteX2" fmla="*/ 3620491 w 3773833"/>
              <a:gd name="connsiteY2" fmla="*/ 2083528 h 5704020"/>
              <a:gd name="connsiteX3" fmla="*/ 1 w 3773833"/>
              <a:gd name="connsiteY3" fmla="*/ 5704020 h 5704020"/>
              <a:gd name="connsiteX4" fmla="*/ 0 w 3773833"/>
              <a:gd name="connsiteY4" fmla="*/ 1 h 57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3833" h="5704020">
                <a:moveTo>
                  <a:pt x="2277364" y="0"/>
                </a:moveTo>
                <a:lnTo>
                  <a:pt x="3620491" y="1343127"/>
                </a:lnTo>
                <a:cubicBezTo>
                  <a:pt x="3824947" y="1547583"/>
                  <a:pt x="3824947" y="1879072"/>
                  <a:pt x="3620491" y="2083528"/>
                </a:cubicBezTo>
                <a:lnTo>
                  <a:pt x="1" y="5704020"/>
                </a:lnTo>
                <a:lnTo>
                  <a:pt x="0" y="1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2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5455" r="-410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/>
        </p:nvSpPr>
        <p:spPr>
          <a:xfrm>
            <a:off x="-40129" y="3435960"/>
            <a:ext cx="6237095" cy="3422040"/>
          </a:xfrm>
          <a:custGeom>
            <a:avLst/>
            <a:gdLst>
              <a:gd name="connsiteX0" fmla="*/ 2618394 w 6237095"/>
              <a:gd name="connsiteY0" fmla="*/ 0 h 3422040"/>
              <a:gd name="connsiteX1" fmla="*/ 2954117 w 6237095"/>
              <a:gd name="connsiteY1" fmla="*/ 139062 h 3422040"/>
              <a:gd name="connsiteX2" fmla="*/ 6237095 w 6237095"/>
              <a:gd name="connsiteY2" fmla="*/ 3422040 h 3422040"/>
              <a:gd name="connsiteX3" fmla="*/ 0 w 6237095"/>
              <a:gd name="connsiteY3" fmla="*/ 3422040 h 3422040"/>
              <a:gd name="connsiteX4" fmla="*/ 0 w 6237095"/>
              <a:gd name="connsiteY4" fmla="*/ 2421733 h 3422040"/>
              <a:gd name="connsiteX5" fmla="*/ 2282670 w 6237095"/>
              <a:gd name="connsiteY5" fmla="*/ 139062 h 3422040"/>
              <a:gd name="connsiteX6" fmla="*/ 2618394 w 6237095"/>
              <a:gd name="connsiteY6" fmla="*/ 0 h 3422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37095" h="3422040">
                <a:moveTo>
                  <a:pt x="2618394" y="0"/>
                </a:moveTo>
                <a:cubicBezTo>
                  <a:pt x="2739901" y="0"/>
                  <a:pt x="2861410" y="46355"/>
                  <a:pt x="2954117" y="139062"/>
                </a:cubicBezTo>
                <a:lnTo>
                  <a:pt x="6237095" y="3422040"/>
                </a:lnTo>
                <a:lnTo>
                  <a:pt x="0" y="3422040"/>
                </a:lnTo>
                <a:lnTo>
                  <a:pt x="0" y="2421733"/>
                </a:lnTo>
                <a:lnTo>
                  <a:pt x="2282670" y="139062"/>
                </a:lnTo>
                <a:cubicBezTo>
                  <a:pt x="2375377" y="46355"/>
                  <a:pt x="2496886" y="0"/>
                  <a:pt x="2618394" y="0"/>
                </a:cubicBezTo>
                <a:close/>
              </a:path>
            </a:pathLst>
          </a:custGeom>
          <a:blipFill dpi="0"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7037" b="-447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 22"/>
          <p:cNvSpPr/>
          <p:nvPr/>
        </p:nvSpPr>
        <p:spPr>
          <a:xfrm>
            <a:off x="-40129" y="-32345"/>
            <a:ext cx="3773833" cy="5704020"/>
          </a:xfrm>
          <a:custGeom>
            <a:avLst/>
            <a:gdLst>
              <a:gd name="connsiteX0" fmla="*/ 2277364 w 3773833"/>
              <a:gd name="connsiteY0" fmla="*/ 0 h 5704020"/>
              <a:gd name="connsiteX1" fmla="*/ 3620491 w 3773833"/>
              <a:gd name="connsiteY1" fmla="*/ 1343127 h 5704020"/>
              <a:gd name="connsiteX2" fmla="*/ 3620491 w 3773833"/>
              <a:gd name="connsiteY2" fmla="*/ 2083528 h 5704020"/>
              <a:gd name="connsiteX3" fmla="*/ 1 w 3773833"/>
              <a:gd name="connsiteY3" fmla="*/ 5704020 h 5704020"/>
              <a:gd name="connsiteX4" fmla="*/ 0 w 3773833"/>
              <a:gd name="connsiteY4" fmla="*/ 1 h 57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3833" h="5704020">
                <a:moveTo>
                  <a:pt x="2277364" y="0"/>
                </a:moveTo>
                <a:lnTo>
                  <a:pt x="3620491" y="1343127"/>
                </a:lnTo>
                <a:cubicBezTo>
                  <a:pt x="3824947" y="1547583"/>
                  <a:pt x="3824947" y="1879072"/>
                  <a:pt x="3620491" y="2083528"/>
                </a:cubicBezTo>
                <a:lnTo>
                  <a:pt x="1" y="5704020"/>
                </a:lnTo>
                <a:lnTo>
                  <a:pt x="0" y="1"/>
                </a:lnTo>
                <a:close/>
              </a:path>
            </a:pathLst>
          </a:cu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任意多边形 23"/>
          <p:cNvSpPr/>
          <p:nvPr/>
        </p:nvSpPr>
        <p:spPr>
          <a:xfrm>
            <a:off x="-40129" y="3435960"/>
            <a:ext cx="6237095" cy="3422040"/>
          </a:xfrm>
          <a:custGeom>
            <a:avLst/>
            <a:gdLst>
              <a:gd name="connsiteX0" fmla="*/ 2618394 w 6237095"/>
              <a:gd name="connsiteY0" fmla="*/ 0 h 3422040"/>
              <a:gd name="connsiteX1" fmla="*/ 2954117 w 6237095"/>
              <a:gd name="connsiteY1" fmla="*/ 139062 h 3422040"/>
              <a:gd name="connsiteX2" fmla="*/ 6237095 w 6237095"/>
              <a:gd name="connsiteY2" fmla="*/ 3422040 h 3422040"/>
              <a:gd name="connsiteX3" fmla="*/ 0 w 6237095"/>
              <a:gd name="connsiteY3" fmla="*/ 3422040 h 3422040"/>
              <a:gd name="connsiteX4" fmla="*/ 0 w 6237095"/>
              <a:gd name="connsiteY4" fmla="*/ 2421733 h 3422040"/>
              <a:gd name="connsiteX5" fmla="*/ 2282670 w 6237095"/>
              <a:gd name="connsiteY5" fmla="*/ 139062 h 3422040"/>
              <a:gd name="connsiteX6" fmla="*/ 2618394 w 6237095"/>
              <a:gd name="connsiteY6" fmla="*/ 0 h 3422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37095" h="3422040">
                <a:moveTo>
                  <a:pt x="2618394" y="0"/>
                </a:moveTo>
                <a:cubicBezTo>
                  <a:pt x="2739901" y="0"/>
                  <a:pt x="2861410" y="46355"/>
                  <a:pt x="2954117" y="139062"/>
                </a:cubicBezTo>
                <a:lnTo>
                  <a:pt x="6237095" y="3422040"/>
                </a:lnTo>
                <a:lnTo>
                  <a:pt x="0" y="3422040"/>
                </a:lnTo>
                <a:lnTo>
                  <a:pt x="0" y="2421733"/>
                </a:lnTo>
                <a:lnTo>
                  <a:pt x="2282670" y="139062"/>
                </a:lnTo>
                <a:cubicBezTo>
                  <a:pt x="2375377" y="46355"/>
                  <a:pt x="2496886" y="0"/>
                  <a:pt x="2618394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/>
        </p:nvSpPr>
        <p:spPr bwMode="auto">
          <a:xfrm>
            <a:off x="3373183" y="2890838"/>
            <a:ext cx="641674" cy="566902"/>
          </a:xfrm>
          <a:custGeom>
            <a:avLst/>
            <a:gdLst>
              <a:gd name="connsiteX0" fmla="*/ 158760 w 522010"/>
              <a:gd name="connsiteY0" fmla="*/ 447372 h 461182"/>
              <a:gd name="connsiteX1" fmla="*/ 361867 w 522010"/>
              <a:gd name="connsiteY1" fmla="*/ 447372 h 461182"/>
              <a:gd name="connsiteX2" fmla="*/ 370101 w 522010"/>
              <a:gd name="connsiteY2" fmla="*/ 458420 h 461182"/>
              <a:gd name="connsiteX3" fmla="*/ 370101 w 522010"/>
              <a:gd name="connsiteY3" fmla="*/ 461182 h 461182"/>
              <a:gd name="connsiteX4" fmla="*/ 150526 w 522010"/>
              <a:gd name="connsiteY4" fmla="*/ 461182 h 461182"/>
              <a:gd name="connsiteX5" fmla="*/ 150526 w 522010"/>
              <a:gd name="connsiteY5" fmla="*/ 458420 h 461182"/>
              <a:gd name="connsiteX6" fmla="*/ 158760 w 522010"/>
              <a:gd name="connsiteY6" fmla="*/ 447372 h 461182"/>
              <a:gd name="connsiteX7" fmla="*/ 191956 w 522010"/>
              <a:gd name="connsiteY7" fmla="*/ 414228 h 461182"/>
              <a:gd name="connsiteX8" fmla="*/ 330054 w 522010"/>
              <a:gd name="connsiteY8" fmla="*/ 414228 h 461182"/>
              <a:gd name="connsiteX9" fmla="*/ 330054 w 522010"/>
              <a:gd name="connsiteY9" fmla="*/ 441848 h 461182"/>
              <a:gd name="connsiteX10" fmla="*/ 191956 w 522010"/>
              <a:gd name="connsiteY10" fmla="*/ 441848 h 461182"/>
              <a:gd name="connsiteX11" fmla="*/ 189588 w 522010"/>
              <a:gd name="connsiteY11" fmla="*/ 200176 h 461182"/>
              <a:gd name="connsiteX12" fmla="*/ 222337 w 522010"/>
              <a:gd name="connsiteY12" fmla="*/ 238843 h 461182"/>
              <a:gd name="connsiteX13" fmla="*/ 189588 w 522010"/>
              <a:gd name="connsiteY13" fmla="*/ 280272 h 461182"/>
              <a:gd name="connsiteX14" fmla="*/ 140465 w 522010"/>
              <a:gd name="connsiteY14" fmla="*/ 294082 h 461182"/>
              <a:gd name="connsiteX15" fmla="*/ 145923 w 522010"/>
              <a:gd name="connsiteY15" fmla="*/ 269225 h 461182"/>
              <a:gd name="connsiteX16" fmla="*/ 118632 w 522010"/>
              <a:gd name="connsiteY16" fmla="*/ 291320 h 461182"/>
              <a:gd name="connsiteX17" fmla="*/ 107716 w 522010"/>
              <a:gd name="connsiteY17" fmla="*/ 288558 h 461182"/>
              <a:gd name="connsiteX18" fmla="*/ 143194 w 522010"/>
              <a:gd name="connsiteY18" fmla="*/ 225034 h 461182"/>
              <a:gd name="connsiteX19" fmla="*/ 189588 w 522010"/>
              <a:gd name="connsiteY19" fmla="*/ 200176 h 461182"/>
              <a:gd name="connsiteX20" fmla="*/ 200242 w 522010"/>
              <a:gd name="connsiteY20" fmla="*/ 180843 h 461182"/>
              <a:gd name="connsiteX21" fmla="*/ 211290 w 522010"/>
              <a:gd name="connsiteY21" fmla="*/ 180843 h 461182"/>
              <a:gd name="connsiteX22" fmla="*/ 241671 w 522010"/>
              <a:gd name="connsiteY22" fmla="*/ 216748 h 461182"/>
              <a:gd name="connsiteX23" fmla="*/ 241671 w 522010"/>
              <a:gd name="connsiteY23" fmla="*/ 225034 h 461182"/>
              <a:gd name="connsiteX24" fmla="*/ 233385 w 522010"/>
              <a:gd name="connsiteY24" fmla="*/ 227796 h 461182"/>
              <a:gd name="connsiteX25" fmla="*/ 233385 w 522010"/>
              <a:gd name="connsiteY25" fmla="*/ 230558 h 461182"/>
              <a:gd name="connsiteX26" fmla="*/ 222337 w 522010"/>
              <a:gd name="connsiteY26" fmla="*/ 230558 h 461182"/>
              <a:gd name="connsiteX27" fmla="*/ 194718 w 522010"/>
              <a:gd name="connsiteY27" fmla="*/ 197415 h 461182"/>
              <a:gd name="connsiteX28" fmla="*/ 194718 w 522010"/>
              <a:gd name="connsiteY28" fmla="*/ 189129 h 461182"/>
              <a:gd name="connsiteX29" fmla="*/ 197480 w 522010"/>
              <a:gd name="connsiteY29" fmla="*/ 189129 h 461182"/>
              <a:gd name="connsiteX30" fmla="*/ 200242 w 522010"/>
              <a:gd name="connsiteY30" fmla="*/ 180843 h 461182"/>
              <a:gd name="connsiteX31" fmla="*/ 13737 w 522010"/>
              <a:gd name="connsiteY31" fmla="*/ 27554 h 461182"/>
              <a:gd name="connsiteX32" fmla="*/ 357165 w 522010"/>
              <a:gd name="connsiteY32" fmla="*/ 27554 h 461182"/>
              <a:gd name="connsiteX33" fmla="*/ 313206 w 522010"/>
              <a:gd name="connsiteY33" fmla="*/ 60457 h 461182"/>
              <a:gd name="connsiteX34" fmla="*/ 32969 w 522010"/>
              <a:gd name="connsiteY34" fmla="*/ 60457 h 461182"/>
              <a:gd name="connsiteX35" fmla="*/ 32969 w 522010"/>
              <a:gd name="connsiteY35" fmla="*/ 323684 h 461182"/>
              <a:gd name="connsiteX36" fmla="*/ 489041 w 522010"/>
              <a:gd name="connsiteY36" fmla="*/ 323684 h 461182"/>
              <a:gd name="connsiteX37" fmla="*/ 489041 w 522010"/>
              <a:gd name="connsiteY37" fmla="*/ 60457 h 461182"/>
              <a:gd name="connsiteX38" fmla="*/ 434093 w 522010"/>
              <a:gd name="connsiteY38" fmla="*/ 60457 h 461182"/>
              <a:gd name="connsiteX39" fmla="*/ 445082 w 522010"/>
              <a:gd name="connsiteY39" fmla="*/ 46748 h 461182"/>
              <a:gd name="connsiteX40" fmla="*/ 458819 w 522010"/>
              <a:gd name="connsiteY40" fmla="*/ 27554 h 461182"/>
              <a:gd name="connsiteX41" fmla="*/ 508273 w 522010"/>
              <a:gd name="connsiteY41" fmla="*/ 27554 h 461182"/>
              <a:gd name="connsiteX42" fmla="*/ 522010 w 522010"/>
              <a:gd name="connsiteY42" fmla="*/ 41264 h 461182"/>
              <a:gd name="connsiteX43" fmla="*/ 522010 w 522010"/>
              <a:gd name="connsiteY43" fmla="*/ 392232 h 461182"/>
              <a:gd name="connsiteX44" fmla="*/ 508273 w 522010"/>
              <a:gd name="connsiteY44" fmla="*/ 405942 h 461182"/>
              <a:gd name="connsiteX45" fmla="*/ 13737 w 522010"/>
              <a:gd name="connsiteY45" fmla="*/ 405942 h 461182"/>
              <a:gd name="connsiteX46" fmla="*/ 0 w 522010"/>
              <a:gd name="connsiteY46" fmla="*/ 392232 h 461182"/>
              <a:gd name="connsiteX47" fmla="*/ 0 w 522010"/>
              <a:gd name="connsiteY47" fmla="*/ 41264 h 461182"/>
              <a:gd name="connsiteX48" fmla="*/ 13737 w 522010"/>
              <a:gd name="connsiteY48" fmla="*/ 27554 h 461182"/>
              <a:gd name="connsiteX49" fmla="*/ 447153 w 522010"/>
              <a:gd name="connsiteY49" fmla="*/ 899 h 461182"/>
              <a:gd name="connsiteX50" fmla="*/ 428269 w 522010"/>
              <a:gd name="connsiteY50" fmla="*/ 32815 h 461182"/>
              <a:gd name="connsiteX51" fmla="*/ 315651 w 522010"/>
              <a:gd name="connsiteY51" fmla="*/ 161854 h 461182"/>
              <a:gd name="connsiteX52" fmla="*/ 244235 w 522010"/>
              <a:gd name="connsiteY52" fmla="*/ 211274 h 461182"/>
              <a:gd name="connsiteX53" fmla="*/ 216767 w 522010"/>
              <a:gd name="connsiteY53" fmla="*/ 178327 h 461182"/>
              <a:gd name="connsiteX54" fmla="*/ 271703 w 522010"/>
              <a:gd name="connsiteY54" fmla="*/ 115181 h 461182"/>
              <a:gd name="connsiteX55" fmla="*/ 414536 w 522010"/>
              <a:gd name="connsiteY55" fmla="*/ 16342 h 461182"/>
              <a:gd name="connsiteX56" fmla="*/ 447153 w 522010"/>
              <a:gd name="connsiteY56" fmla="*/ 899 h 461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22010" h="461182">
                <a:moveTo>
                  <a:pt x="158760" y="447372"/>
                </a:moveTo>
                <a:cubicBezTo>
                  <a:pt x="158760" y="447372"/>
                  <a:pt x="158760" y="447372"/>
                  <a:pt x="361867" y="447372"/>
                </a:cubicBezTo>
                <a:cubicBezTo>
                  <a:pt x="367356" y="447372"/>
                  <a:pt x="370101" y="452896"/>
                  <a:pt x="370101" y="458420"/>
                </a:cubicBezTo>
                <a:cubicBezTo>
                  <a:pt x="370101" y="458420"/>
                  <a:pt x="370101" y="458420"/>
                  <a:pt x="370101" y="461182"/>
                </a:cubicBezTo>
                <a:cubicBezTo>
                  <a:pt x="370101" y="461182"/>
                  <a:pt x="370101" y="461182"/>
                  <a:pt x="150526" y="461182"/>
                </a:cubicBezTo>
                <a:cubicBezTo>
                  <a:pt x="150526" y="461182"/>
                  <a:pt x="150526" y="461182"/>
                  <a:pt x="150526" y="458420"/>
                </a:cubicBezTo>
                <a:cubicBezTo>
                  <a:pt x="150526" y="452896"/>
                  <a:pt x="153271" y="447372"/>
                  <a:pt x="158760" y="447372"/>
                </a:cubicBezTo>
                <a:close/>
                <a:moveTo>
                  <a:pt x="191956" y="414228"/>
                </a:moveTo>
                <a:lnTo>
                  <a:pt x="330054" y="414228"/>
                </a:lnTo>
                <a:lnTo>
                  <a:pt x="330054" y="441848"/>
                </a:lnTo>
                <a:lnTo>
                  <a:pt x="191956" y="441848"/>
                </a:lnTo>
                <a:close/>
                <a:moveTo>
                  <a:pt x="189588" y="200176"/>
                </a:moveTo>
                <a:cubicBezTo>
                  <a:pt x="189588" y="200176"/>
                  <a:pt x="189588" y="200176"/>
                  <a:pt x="222337" y="238843"/>
                </a:cubicBezTo>
                <a:cubicBezTo>
                  <a:pt x="222337" y="238843"/>
                  <a:pt x="216879" y="260939"/>
                  <a:pt x="189588" y="280272"/>
                </a:cubicBezTo>
                <a:cubicBezTo>
                  <a:pt x="175943" y="291320"/>
                  <a:pt x="154110" y="296844"/>
                  <a:pt x="140465" y="294082"/>
                </a:cubicBezTo>
                <a:cubicBezTo>
                  <a:pt x="148652" y="283034"/>
                  <a:pt x="145923" y="269225"/>
                  <a:pt x="145923" y="269225"/>
                </a:cubicBezTo>
                <a:cubicBezTo>
                  <a:pt x="143194" y="288558"/>
                  <a:pt x="135007" y="294082"/>
                  <a:pt x="118632" y="291320"/>
                </a:cubicBezTo>
                <a:cubicBezTo>
                  <a:pt x="113174" y="291320"/>
                  <a:pt x="107716" y="288558"/>
                  <a:pt x="107716" y="288558"/>
                </a:cubicBezTo>
                <a:cubicBezTo>
                  <a:pt x="140465" y="285796"/>
                  <a:pt x="124090" y="255415"/>
                  <a:pt x="143194" y="225034"/>
                </a:cubicBezTo>
                <a:cubicBezTo>
                  <a:pt x="156839" y="205700"/>
                  <a:pt x="189588" y="200176"/>
                  <a:pt x="189588" y="200176"/>
                </a:cubicBezTo>
                <a:close/>
                <a:moveTo>
                  <a:pt x="200242" y="180843"/>
                </a:moveTo>
                <a:cubicBezTo>
                  <a:pt x="203004" y="178081"/>
                  <a:pt x="208528" y="178081"/>
                  <a:pt x="211290" y="180843"/>
                </a:cubicBezTo>
                <a:lnTo>
                  <a:pt x="241671" y="216748"/>
                </a:lnTo>
                <a:cubicBezTo>
                  <a:pt x="244433" y="219510"/>
                  <a:pt x="244433" y="222272"/>
                  <a:pt x="241671" y="225034"/>
                </a:cubicBezTo>
                <a:cubicBezTo>
                  <a:pt x="238909" y="227796"/>
                  <a:pt x="236147" y="227796"/>
                  <a:pt x="233385" y="227796"/>
                </a:cubicBezTo>
                <a:cubicBezTo>
                  <a:pt x="233385" y="227796"/>
                  <a:pt x="233385" y="230558"/>
                  <a:pt x="233385" y="230558"/>
                </a:cubicBezTo>
                <a:cubicBezTo>
                  <a:pt x="230623" y="233320"/>
                  <a:pt x="225099" y="233320"/>
                  <a:pt x="222337" y="230558"/>
                </a:cubicBezTo>
                <a:cubicBezTo>
                  <a:pt x="222337" y="230558"/>
                  <a:pt x="222337" y="230558"/>
                  <a:pt x="194718" y="197415"/>
                </a:cubicBezTo>
                <a:cubicBezTo>
                  <a:pt x="191956" y="194653"/>
                  <a:pt x="191956" y="191891"/>
                  <a:pt x="194718" y="189129"/>
                </a:cubicBezTo>
                <a:cubicBezTo>
                  <a:pt x="197480" y="189129"/>
                  <a:pt x="197480" y="189129"/>
                  <a:pt x="197480" y="189129"/>
                </a:cubicBezTo>
                <a:cubicBezTo>
                  <a:pt x="197480" y="186367"/>
                  <a:pt x="197480" y="183605"/>
                  <a:pt x="200242" y="180843"/>
                </a:cubicBezTo>
                <a:close/>
                <a:moveTo>
                  <a:pt x="13737" y="27554"/>
                </a:moveTo>
                <a:cubicBezTo>
                  <a:pt x="13737" y="27554"/>
                  <a:pt x="13737" y="27554"/>
                  <a:pt x="357165" y="27554"/>
                </a:cubicBezTo>
                <a:cubicBezTo>
                  <a:pt x="357165" y="27554"/>
                  <a:pt x="357165" y="27554"/>
                  <a:pt x="313206" y="60457"/>
                </a:cubicBezTo>
                <a:cubicBezTo>
                  <a:pt x="313206" y="60457"/>
                  <a:pt x="313206" y="60457"/>
                  <a:pt x="32969" y="60457"/>
                </a:cubicBezTo>
                <a:cubicBezTo>
                  <a:pt x="32969" y="60457"/>
                  <a:pt x="32969" y="60457"/>
                  <a:pt x="32969" y="323684"/>
                </a:cubicBezTo>
                <a:cubicBezTo>
                  <a:pt x="32969" y="323684"/>
                  <a:pt x="32969" y="323684"/>
                  <a:pt x="489041" y="323684"/>
                </a:cubicBezTo>
                <a:cubicBezTo>
                  <a:pt x="489041" y="323684"/>
                  <a:pt x="489041" y="323684"/>
                  <a:pt x="489041" y="60457"/>
                </a:cubicBezTo>
                <a:cubicBezTo>
                  <a:pt x="489041" y="60457"/>
                  <a:pt x="489041" y="60457"/>
                  <a:pt x="434093" y="60457"/>
                </a:cubicBezTo>
                <a:cubicBezTo>
                  <a:pt x="434093" y="60457"/>
                  <a:pt x="434093" y="60457"/>
                  <a:pt x="445082" y="46748"/>
                </a:cubicBezTo>
                <a:cubicBezTo>
                  <a:pt x="450577" y="41264"/>
                  <a:pt x="456072" y="35780"/>
                  <a:pt x="458819" y="27554"/>
                </a:cubicBezTo>
                <a:cubicBezTo>
                  <a:pt x="458819" y="27554"/>
                  <a:pt x="458819" y="27554"/>
                  <a:pt x="508273" y="27554"/>
                </a:cubicBezTo>
                <a:cubicBezTo>
                  <a:pt x="516515" y="27554"/>
                  <a:pt x="522010" y="35780"/>
                  <a:pt x="522010" y="41264"/>
                </a:cubicBezTo>
                <a:cubicBezTo>
                  <a:pt x="522010" y="41264"/>
                  <a:pt x="522010" y="41264"/>
                  <a:pt x="522010" y="392232"/>
                </a:cubicBezTo>
                <a:cubicBezTo>
                  <a:pt x="522010" y="400458"/>
                  <a:pt x="516515" y="405942"/>
                  <a:pt x="508273" y="405942"/>
                </a:cubicBezTo>
                <a:cubicBezTo>
                  <a:pt x="508273" y="405942"/>
                  <a:pt x="508273" y="405942"/>
                  <a:pt x="13737" y="405942"/>
                </a:cubicBezTo>
                <a:cubicBezTo>
                  <a:pt x="5495" y="405942"/>
                  <a:pt x="0" y="400458"/>
                  <a:pt x="0" y="392232"/>
                </a:cubicBezTo>
                <a:cubicBezTo>
                  <a:pt x="0" y="392232"/>
                  <a:pt x="0" y="392232"/>
                  <a:pt x="0" y="41264"/>
                </a:cubicBezTo>
                <a:cubicBezTo>
                  <a:pt x="0" y="35780"/>
                  <a:pt x="5495" y="27554"/>
                  <a:pt x="13737" y="27554"/>
                </a:cubicBezTo>
                <a:close/>
                <a:moveTo>
                  <a:pt x="447153" y="899"/>
                </a:moveTo>
                <a:cubicBezTo>
                  <a:pt x="449557" y="3987"/>
                  <a:pt x="443377" y="14969"/>
                  <a:pt x="428269" y="32815"/>
                </a:cubicBezTo>
                <a:cubicBezTo>
                  <a:pt x="398055" y="68507"/>
                  <a:pt x="345866" y="126163"/>
                  <a:pt x="315651" y="161854"/>
                </a:cubicBezTo>
                <a:cubicBezTo>
                  <a:pt x="285437" y="197546"/>
                  <a:pt x="252475" y="219510"/>
                  <a:pt x="244235" y="211274"/>
                </a:cubicBezTo>
                <a:cubicBezTo>
                  <a:pt x="238742" y="200291"/>
                  <a:pt x="225008" y="186564"/>
                  <a:pt x="216767" y="178327"/>
                </a:cubicBezTo>
                <a:cubicBezTo>
                  <a:pt x="208527" y="170091"/>
                  <a:pt x="233248" y="139890"/>
                  <a:pt x="271703" y="115181"/>
                </a:cubicBezTo>
                <a:cubicBezTo>
                  <a:pt x="312905" y="87725"/>
                  <a:pt x="376081" y="43797"/>
                  <a:pt x="414536" y="16342"/>
                </a:cubicBezTo>
                <a:cubicBezTo>
                  <a:pt x="433763" y="2615"/>
                  <a:pt x="444750" y="-2190"/>
                  <a:pt x="447153" y="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8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8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17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5" grpId="0" autoUpdateAnimBg="0"/>
      <p:bldP spid="16" grpId="0" bldLvl="0" animBg="1"/>
      <p:bldP spid="17" grpId="0" animBg="1"/>
      <p:bldP spid="18" grpId="0"/>
      <p:bldP spid="19" grpId="0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209040" y="271780"/>
            <a:ext cx="7251700" cy="614045"/>
          </a:xfrm>
        </p:spPr>
        <p:txBody>
          <a:bodyPr>
            <a:normAutofit/>
          </a:bodyPr>
          <a:lstStyle/>
          <a:p>
            <a:r>
              <a:rPr lang="zh-CN" altLang="en-US" dirty="0"/>
              <a:t>三、收到和处理政府信息公开申请情况</a:t>
            </a:r>
            <a:endParaRPr lang="zh-CN" altLang="en-US" dirty="0"/>
          </a:p>
        </p:txBody>
      </p:sp>
      <p:graphicFrame>
        <p:nvGraphicFramePr>
          <p:cNvPr id="2" name="表格 1"/>
          <p:cNvGraphicFramePr/>
          <p:nvPr/>
        </p:nvGraphicFramePr>
        <p:xfrm>
          <a:off x="4069715" y="1025525"/>
          <a:ext cx="4391025" cy="549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2270"/>
                <a:gridCol w="469265"/>
                <a:gridCol w="1433830"/>
                <a:gridCol w="394335"/>
                <a:gridCol w="296545"/>
                <a:gridCol w="295275"/>
                <a:gridCol w="297180"/>
                <a:gridCol w="284480"/>
                <a:gridCol w="278765"/>
                <a:gridCol w="259080"/>
              </a:tblGrid>
              <a:tr h="11938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申请人情况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1811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自然人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法人或其他组织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628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商业企业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科研机构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社会公益组织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法律服务机构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0129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一、本年新收政府信息公开申请数量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二、上年结转政府信息公开申请数量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380">
                <a:tc rowSpan="1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三、本年度办理结果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（一）予以公开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9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（二）部分公开（区分处理的，只计这一情形，不计其他情形）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（三）不予公开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1.属于国家秘密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1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2.其他法律行政法规禁止公开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3.危及“三安全一稳定”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1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4.保护第三方合法权益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5.属于三类内部事务信息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6.属于四类过程性信息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7.属于行政执法案卷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83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8.属于行政查询事项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（四）无法提供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1.本机关不掌握相关政府信息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1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2.没有现成信息需要另行制作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3.补正后申请内容仍不明确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745">
                <a:tc rowSpan="9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（五）不予处理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1.信访举报投诉类申请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0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2.重复申请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7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3.要求提供公开出版物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38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4.无正当理由大量反复申请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22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5.要求行政机关确认或重新出具已获取信息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（六）其他处理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1.申请人无正当理由逾期不补正、行政机关不再处理其政府信息公开申请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68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2.申请人逾期未按收费通知要求缴纳费用、行政机关不再处理其政府信息公开申请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0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3.其他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1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（七）总计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38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四、结转下年度继续办理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209040" y="271780"/>
            <a:ext cx="7251700" cy="614045"/>
          </a:xfrm>
        </p:spPr>
        <p:txBody>
          <a:bodyPr>
            <a:normAutofit/>
          </a:bodyPr>
          <a:lstStyle/>
          <a:p>
            <a:r>
              <a:rPr lang="zh-CN" altLang="en-US" dirty="0"/>
              <a:t>三、收到和处理政府信息公开申请情况</a:t>
            </a:r>
            <a:endParaRPr lang="zh-CN" altLang="en-US" dirty="0"/>
          </a:p>
        </p:txBody>
      </p:sp>
      <p:graphicFrame>
        <p:nvGraphicFramePr>
          <p:cNvPr id="2" name="表格 1"/>
          <p:cNvGraphicFramePr/>
          <p:nvPr/>
        </p:nvGraphicFramePr>
        <p:xfrm>
          <a:off x="4069715" y="1025525"/>
          <a:ext cx="4391025" cy="549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2270"/>
                <a:gridCol w="469265"/>
                <a:gridCol w="1433830"/>
                <a:gridCol w="394335"/>
                <a:gridCol w="296545"/>
                <a:gridCol w="295275"/>
                <a:gridCol w="297180"/>
                <a:gridCol w="284480"/>
                <a:gridCol w="278765"/>
                <a:gridCol w="259080"/>
              </a:tblGrid>
              <a:tr h="11938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申请人情况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1811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自然人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法人或其他组织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628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商业企业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科研机构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社会公益组织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法律服务机构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0129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一、本年新收政府信息公开申请数量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二、上年结转政府信息公开申请数量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380">
                <a:tc rowSpan="1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三、本年度办理结果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（一）予以公开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9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（二）部分公开（区分处理的，只计这一情形，不计其他情形）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（三）不予公开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1.属于国家秘密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1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2.其他法律行政法规禁止公开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3.危及“三安全一稳定”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1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4.保护第三方合法权益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5.属于三类内部事务信息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6.属于四类过程性信息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7.属于行政执法案卷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83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8.属于行政查询事项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（四）无法提供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1.本机关不掌握相关政府信息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1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2.没有现成信息需要另行制作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3.补正后申请内容仍不明确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745">
                <a:tc rowSpan="9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（五）不予处理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1.信访举报投诉类申请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0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2.重复申请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7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3.要求提供公开出版物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38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4.无正当理由大量反复申请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22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5.要求行政机关确认或重新出具已获取信息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（六）其他处理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1.申请人无正当理由逾期不补正、行政机关不再处理其政府信息公开申请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687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2.申请人逾期未按收费通知要求缴纳费用、行政机关不再处理其政府信息公开申请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0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3.其他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1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（七）总计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38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四、结转下年度继续办理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209040" y="271780"/>
            <a:ext cx="7251700" cy="614045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四、政府信息公开行政复议、行政诉讼情况</a:t>
            </a:r>
            <a:endParaRPr lang="zh-CN" altLang="en-US" dirty="0"/>
          </a:p>
        </p:txBody>
      </p:sp>
      <p:graphicFrame>
        <p:nvGraphicFramePr>
          <p:cNvPr id="3" name="表格 2"/>
          <p:cNvGraphicFramePr/>
          <p:nvPr/>
        </p:nvGraphicFramePr>
        <p:xfrm>
          <a:off x="2618740" y="2352040"/>
          <a:ext cx="7185660" cy="2174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1650"/>
                <a:gridCol w="506730"/>
                <a:gridCol w="488950"/>
                <a:gridCol w="481965"/>
                <a:gridCol w="375285"/>
                <a:gridCol w="530225"/>
                <a:gridCol w="528955"/>
                <a:gridCol w="530860"/>
                <a:gridCol w="517525"/>
                <a:gridCol w="347345"/>
                <a:gridCol w="530225"/>
                <a:gridCol w="530225"/>
                <a:gridCol w="530860"/>
                <a:gridCol w="452755"/>
                <a:gridCol w="332105"/>
              </a:tblGrid>
              <a:tr h="24828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行政复议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行政诉讼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4892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未经复议直接起诉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复议后起诉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99377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32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83"/>
          <p:cNvSpPr/>
          <p:nvPr/>
        </p:nvSpPr>
        <p:spPr>
          <a:xfrm>
            <a:off x="1421669" y="1508787"/>
            <a:ext cx="9337873" cy="60253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19051" tIns="19051" rIns="19051" bIns="19051" numCol="1" anchor="ctr">
            <a:noAutofit/>
          </a:bodyPr>
          <a:lstStyle/>
          <a:p>
            <a:pPr lvl="0"/>
            <a:endParaRPr sz="1735"/>
          </a:p>
        </p:txBody>
      </p:sp>
      <p:sp>
        <p:nvSpPr>
          <p:cNvPr id="4" name="Shape 3886"/>
          <p:cNvSpPr/>
          <p:nvPr/>
        </p:nvSpPr>
        <p:spPr>
          <a:xfrm>
            <a:off x="1421669" y="3149907"/>
            <a:ext cx="9337873" cy="60253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19051" tIns="19051" rIns="19051" bIns="19051" numCol="1" anchor="ctr">
            <a:noAutofit/>
          </a:bodyPr>
          <a:lstStyle/>
          <a:p>
            <a:pPr lvl="0"/>
            <a:endParaRPr sz="1735"/>
          </a:p>
        </p:txBody>
      </p:sp>
      <p:sp>
        <p:nvSpPr>
          <p:cNvPr id="6" name="Shape 3889"/>
          <p:cNvSpPr/>
          <p:nvPr/>
        </p:nvSpPr>
        <p:spPr>
          <a:xfrm>
            <a:off x="1421669" y="4747773"/>
            <a:ext cx="9337873" cy="60253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19051" tIns="19051" rIns="19051" bIns="19051" numCol="1" anchor="ctr">
            <a:noAutofit/>
          </a:bodyPr>
          <a:lstStyle/>
          <a:p>
            <a:pPr lvl="0"/>
            <a:endParaRPr sz="1735"/>
          </a:p>
        </p:txBody>
      </p:sp>
      <p:sp>
        <p:nvSpPr>
          <p:cNvPr id="8" name="Text Placeholder 5"/>
          <p:cNvSpPr txBox="1"/>
          <p:nvPr/>
        </p:nvSpPr>
        <p:spPr>
          <a:xfrm>
            <a:off x="1994535" y="1605915"/>
            <a:ext cx="8263890" cy="4089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sz="20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一是公开意识有待进一步提升，对政务公开工作的重要性认识不到位，重视程度不够高。</a:t>
            </a:r>
            <a:endParaRPr sz="20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Placeholder 5"/>
          <p:cNvSpPr txBox="1"/>
          <p:nvPr/>
        </p:nvSpPr>
        <p:spPr>
          <a:xfrm>
            <a:off x="2937510" y="4844415"/>
            <a:ext cx="6509385" cy="40894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sz="20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三是政策解读方式有待进一步拓展</a:t>
            </a:r>
            <a:endParaRPr lang="zh-CN" sz="20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Placeholder 5"/>
          <p:cNvSpPr txBox="1"/>
          <p:nvPr/>
        </p:nvSpPr>
        <p:spPr>
          <a:xfrm>
            <a:off x="1625600" y="3246755"/>
            <a:ext cx="8789035" cy="4089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0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二是人员配备有待进一步强化，从事政务公开的专（兼）职人员变动较为频繁，专业化队伍还不够稳定。</a:t>
            </a:r>
            <a:endParaRPr sz="20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209040" y="271780"/>
            <a:ext cx="7251700" cy="614045"/>
          </a:xfrm>
        </p:spPr>
        <p:txBody>
          <a:bodyPr>
            <a:normAutofit/>
          </a:bodyPr>
          <a:p>
            <a:r>
              <a:rPr lang="zh-CN" altLang="en-US" dirty="0"/>
              <a:t>五、存在的主要问题及改进情况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bldLvl="0" animBg="1"/>
      <p:bldP spid="6" grpId="0" bldLvl="0" animBg="1"/>
      <p:bldP spid="8" grpId="0" build="p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83"/>
          <p:cNvSpPr/>
          <p:nvPr/>
        </p:nvSpPr>
        <p:spPr>
          <a:xfrm>
            <a:off x="1421669" y="1508787"/>
            <a:ext cx="9337873" cy="60253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19051" tIns="19051" rIns="19051" bIns="19051" numCol="1" anchor="ctr">
            <a:noAutofit/>
          </a:bodyPr>
          <a:lstStyle/>
          <a:p>
            <a:pPr lvl="0"/>
            <a:endParaRPr sz="1735"/>
          </a:p>
        </p:txBody>
      </p:sp>
      <p:sp>
        <p:nvSpPr>
          <p:cNvPr id="3" name="Shape 3885"/>
          <p:cNvSpPr/>
          <p:nvPr/>
        </p:nvSpPr>
        <p:spPr>
          <a:xfrm>
            <a:off x="1654175" y="2111375"/>
            <a:ext cx="9070975" cy="1216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53585F"/>
                </a:solidFill>
              </a:defRPr>
            </a:lvl1pPr>
          </a:lstStyle>
          <a:p>
            <a:pPr algn="just"/>
            <a:r>
              <a:rPr 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二）</a:t>
            </a:r>
            <a:r>
              <a:rPr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布了本级政府集中采购项目的目录、标准及2021年市级政府采购项目实施情况；及时公开公共资源交易公告、资格审查结果、交易过程信息、成交信息、履约信息以及有关变更信息；设置了政策解读专门栏目，围绕“六稳”“六保”、优化营商环境等重点工作开展专项解读，发布主要负责同志解读2篇，新闻媒体解读6篇，新闻发布会2篇，图文解读8篇，音频解读8篇。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Shape 3886"/>
          <p:cNvSpPr/>
          <p:nvPr/>
        </p:nvSpPr>
        <p:spPr>
          <a:xfrm>
            <a:off x="1427384" y="3468042"/>
            <a:ext cx="9337873" cy="60253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19051" tIns="19051" rIns="19051" bIns="19051" numCol="1" anchor="ctr">
            <a:noAutofit/>
          </a:bodyPr>
          <a:lstStyle/>
          <a:p>
            <a:pPr lvl="0"/>
            <a:endParaRPr sz="1735"/>
          </a:p>
        </p:txBody>
      </p:sp>
      <p:sp>
        <p:nvSpPr>
          <p:cNvPr id="5" name="Shape 3888"/>
          <p:cNvSpPr/>
          <p:nvPr/>
        </p:nvSpPr>
        <p:spPr>
          <a:xfrm>
            <a:off x="1388110" y="4364990"/>
            <a:ext cx="9337040" cy="176974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53585F"/>
                </a:solidFill>
              </a:defRPr>
            </a:lvl1pPr>
          </a:lstStyle>
          <a:p>
            <a:pPr algn="just"/>
            <a:r>
              <a:rPr 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（四）</a:t>
            </a:r>
            <a:r>
              <a:rPr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国首创线上线下“易博士”互动问答新模式，助力政务信息公开。易博士搜集整理各交易主体普遍疑惑问题，结合政策自身特点、内容和受众，制作常见问题卡通动漫。推出线上线下“易博士”双线“智服”机器人，在网站首页设置“易博士”互动问答专栏，支持语音输入、模糊查询、清单查找。线上实时语音互动，搜索问题清单、播放动画解答、搜集问题线索，定制解答动画；线下实体机器人配置触目屏幕，对部门会议、机构设置、科室职能进行公开，可引领参观，互动问答、播放动画、路径导航。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Placeholder 5"/>
          <p:cNvSpPr txBox="1"/>
          <p:nvPr/>
        </p:nvSpPr>
        <p:spPr>
          <a:xfrm>
            <a:off x="3403600" y="1605915"/>
            <a:ext cx="5188585" cy="4089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sz="20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（一）依据《政府信息公开信息处理费管理办法》，未收取信息处理费;</a:t>
            </a:r>
            <a:endParaRPr sz="20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Placeholder 5"/>
          <p:cNvSpPr txBox="1"/>
          <p:nvPr/>
        </p:nvSpPr>
        <p:spPr>
          <a:xfrm>
            <a:off x="1808480" y="3564890"/>
            <a:ext cx="8726170" cy="4089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sz="16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（三）对2021年人大提案的办理和答复情况进行集中公开，所有办理信息的名称规范为会议名称、建议（提案）编号和内容，方便公众查阅。2021年，协办人大代表建议1件，全部按时公开。</a:t>
            </a:r>
            <a:endParaRPr lang="zh-CN" sz="16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415415" y="260668"/>
            <a:ext cx="508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396240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六、其他需要报告的事项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4" grpId="0" bldLvl="0" animBg="1"/>
      <p:bldP spid="5" grpId="0" bldLvl="0" animBg="1"/>
      <p:bldP spid="8" grpId="0" build="p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0" y="0"/>
            <a:ext cx="12192000" cy="1916832"/>
          </a:xfrm>
          <a:prstGeom prst="rect">
            <a:avLst/>
          </a:prstGeom>
          <a:blipFill dpi="0"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70476" b="-36557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任意多边形 25"/>
          <p:cNvSpPr/>
          <p:nvPr/>
        </p:nvSpPr>
        <p:spPr>
          <a:xfrm>
            <a:off x="1" y="0"/>
            <a:ext cx="4871864" cy="2672993"/>
          </a:xfrm>
          <a:custGeom>
            <a:avLst/>
            <a:gdLst>
              <a:gd name="connsiteX0" fmla="*/ 0 w 6237095"/>
              <a:gd name="connsiteY0" fmla="*/ 0 h 3422040"/>
              <a:gd name="connsiteX1" fmla="*/ 6237095 w 6237095"/>
              <a:gd name="connsiteY1" fmla="*/ 0 h 3422040"/>
              <a:gd name="connsiteX2" fmla="*/ 2954117 w 6237095"/>
              <a:gd name="connsiteY2" fmla="*/ 3282978 h 3422040"/>
              <a:gd name="connsiteX3" fmla="*/ 2618394 w 6237095"/>
              <a:gd name="connsiteY3" fmla="*/ 3422040 h 3422040"/>
              <a:gd name="connsiteX4" fmla="*/ 2282670 w 6237095"/>
              <a:gd name="connsiteY4" fmla="*/ 3282978 h 3422040"/>
              <a:gd name="connsiteX5" fmla="*/ 0 w 6237095"/>
              <a:gd name="connsiteY5" fmla="*/ 1000307 h 3422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37095" h="3422040">
                <a:moveTo>
                  <a:pt x="0" y="0"/>
                </a:moveTo>
                <a:lnTo>
                  <a:pt x="6237095" y="0"/>
                </a:lnTo>
                <a:lnTo>
                  <a:pt x="2954117" y="3282978"/>
                </a:lnTo>
                <a:cubicBezTo>
                  <a:pt x="2861410" y="3375685"/>
                  <a:pt x="2739901" y="3422040"/>
                  <a:pt x="2618394" y="3422040"/>
                </a:cubicBezTo>
                <a:cubicBezTo>
                  <a:pt x="2496886" y="3422040"/>
                  <a:pt x="2375377" y="3375685"/>
                  <a:pt x="2282670" y="3282978"/>
                </a:cubicBezTo>
                <a:lnTo>
                  <a:pt x="0" y="1000307"/>
                </a:ln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5818" b="-4644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 22"/>
          <p:cNvSpPr/>
          <p:nvPr/>
        </p:nvSpPr>
        <p:spPr>
          <a:xfrm flipV="1">
            <a:off x="1" y="0"/>
            <a:ext cx="4871864" cy="2672993"/>
          </a:xfrm>
          <a:custGeom>
            <a:avLst/>
            <a:gdLst>
              <a:gd name="connsiteX0" fmla="*/ 2618394 w 6237095"/>
              <a:gd name="connsiteY0" fmla="*/ 0 h 3422040"/>
              <a:gd name="connsiteX1" fmla="*/ 2954117 w 6237095"/>
              <a:gd name="connsiteY1" fmla="*/ 139062 h 3422040"/>
              <a:gd name="connsiteX2" fmla="*/ 6237095 w 6237095"/>
              <a:gd name="connsiteY2" fmla="*/ 3422040 h 3422040"/>
              <a:gd name="connsiteX3" fmla="*/ 0 w 6237095"/>
              <a:gd name="connsiteY3" fmla="*/ 3422040 h 3422040"/>
              <a:gd name="connsiteX4" fmla="*/ 0 w 6237095"/>
              <a:gd name="connsiteY4" fmla="*/ 2421733 h 3422040"/>
              <a:gd name="connsiteX5" fmla="*/ 2282670 w 6237095"/>
              <a:gd name="connsiteY5" fmla="*/ 139062 h 3422040"/>
              <a:gd name="connsiteX6" fmla="*/ 2618394 w 6237095"/>
              <a:gd name="connsiteY6" fmla="*/ 0 h 3422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37095" h="3422040">
                <a:moveTo>
                  <a:pt x="2618394" y="0"/>
                </a:moveTo>
                <a:cubicBezTo>
                  <a:pt x="2739901" y="0"/>
                  <a:pt x="2861410" y="46355"/>
                  <a:pt x="2954117" y="139062"/>
                </a:cubicBezTo>
                <a:lnTo>
                  <a:pt x="6237095" y="3422040"/>
                </a:lnTo>
                <a:lnTo>
                  <a:pt x="0" y="3422040"/>
                </a:lnTo>
                <a:lnTo>
                  <a:pt x="0" y="2421733"/>
                </a:lnTo>
                <a:lnTo>
                  <a:pt x="2282670" y="139062"/>
                </a:lnTo>
                <a:cubicBezTo>
                  <a:pt x="2375377" y="46355"/>
                  <a:pt x="2496886" y="0"/>
                  <a:pt x="2618394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Parallelogram 22"/>
          <p:cNvSpPr/>
          <p:nvPr/>
        </p:nvSpPr>
        <p:spPr>
          <a:xfrm>
            <a:off x="0" y="6741368"/>
            <a:ext cx="12192000" cy="149867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3" name="TextBox 4"/>
          <p:cNvSpPr txBox="1"/>
          <p:nvPr/>
        </p:nvSpPr>
        <p:spPr>
          <a:xfrm>
            <a:off x="287655" y="2814955"/>
            <a:ext cx="11462385" cy="3307715"/>
          </a:xfrm>
          <a:prstGeom prst="rect">
            <a:avLst/>
          </a:prstGeom>
          <a:noFill/>
        </p:spPr>
        <p:txBody>
          <a:bodyPr wrap="square" lIns="91445" tIns="45721" rIns="91445" bIns="45721" rtlCol="0"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ts val="1200"/>
              </a:spcBef>
            </a:pPr>
            <a:r>
              <a:rPr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本报告由济宁市公共资源交易服务中心按照《中华人民共和国政府信息公开条例》（以下简称《条例》）和《中华人民共和国政府信息公开工作年度报告格式》（国办公开办函〔2021〕30号）要求编制。</a:t>
            </a:r>
            <a:endParaRPr sz="1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just" eaLnBrk="0" hangingPunct="0">
              <a:lnSpc>
                <a:spcPct val="150000"/>
              </a:lnSpc>
              <a:spcBef>
                <a:spcPts val="1200"/>
              </a:spcBef>
            </a:pPr>
            <a:r>
              <a:rPr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sz="1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just" eaLnBrk="0" hangingPunct="0">
              <a:lnSpc>
                <a:spcPct val="150000"/>
              </a:lnSpc>
              <a:spcBef>
                <a:spcPts val="1200"/>
              </a:spcBef>
            </a:pPr>
            <a:r>
              <a:rPr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本报告所列数据的统计期限自2021年1月1日起至2021年12月31日止。本报告电子版可在“中国·济宁”政府门户网站（www.jining.gov.cn）查阅或下载。如对本报告有疑问，请与济宁市公共资源交易服务中心联系（地址：济宁市太白湖新区济宁大道与运河路口西南角为民服务中心，联系电话：0537-7817005）。</a:t>
            </a:r>
            <a:endParaRPr sz="18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0" name="Text Placeholder 4"/>
          <p:cNvSpPr txBox="1"/>
          <p:nvPr/>
        </p:nvSpPr>
        <p:spPr>
          <a:xfrm>
            <a:off x="740348" y="884717"/>
            <a:ext cx="3008380" cy="6720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r>
              <a:rPr lang="en-US" altLang="zh-CN" sz="5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PREFACE</a:t>
            </a:r>
            <a:endParaRPr lang="en-GB"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>
          <a:xfrm>
            <a:off x="5991225" y="1447800"/>
            <a:ext cx="6331585" cy="551180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sz="2800" i="1" dirty="0">
                <a:solidFill>
                  <a:schemeClr val="bg2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2019年度政府信息公开工作年度报告</a:t>
            </a:r>
            <a:endParaRPr sz="2800" i="1" dirty="0">
              <a:solidFill>
                <a:schemeClr val="bg2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transition spd="slow" advClick="0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18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68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 animBg="1"/>
      <p:bldP spid="3" grpId="0"/>
      <p:bldP spid="3" grpId="1"/>
      <p:bldP spid="20" grpId="0" build="p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圆角矩形 51"/>
          <p:cNvSpPr/>
          <p:nvPr/>
        </p:nvSpPr>
        <p:spPr>
          <a:xfrm rot="2700000">
            <a:off x="2611563" y="3929108"/>
            <a:ext cx="1395663" cy="1395662"/>
          </a:xfrm>
          <a:prstGeom prst="roundRect">
            <a:avLst>
              <a:gd name="adj" fmla="val 22402"/>
            </a:avLst>
          </a:prstGeom>
          <a:gradFill>
            <a:gsLst>
              <a:gs pos="0">
                <a:schemeClr val="accent1"/>
              </a:gs>
              <a:gs pos="95000">
                <a:schemeClr val="tx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33" name="TextBox 49"/>
          <p:cNvSpPr txBox="1"/>
          <p:nvPr/>
        </p:nvSpPr>
        <p:spPr>
          <a:xfrm>
            <a:off x="5837555" y="2295525"/>
            <a:ext cx="5554345" cy="2882265"/>
          </a:xfrm>
          <a:prstGeom prst="rect">
            <a:avLst/>
          </a:prstGeom>
          <a:noFill/>
        </p:spPr>
        <p:txBody>
          <a:bodyPr wrap="square" lIns="91445" tIns="45721" rIns="91445" bIns="45721" rtlCol="0">
            <a:spAutoFit/>
          </a:bodyPr>
          <a:lstStyle/>
          <a:p>
            <a:pPr algn="just" eaLnBrk="0" hangingPunct="0"/>
            <a:r>
              <a:rPr lang="en-US" altLang="zh-CN" sz="2135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en-US" altLang="zh-CN" sz="2135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  <a:r>
              <a:rPr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2021年，市公共资源交易服务中心全面贯彻落实国务院和省、市政府关于信息公开的各项规定，按照市委办公室、市政府办公室关于全面推进政务公开工作的要求，结合公共资源交易服务工作实际，不断加强对政府信息公开工作的组织领导，进一步完善政府信息公开制度，切实强化了社会监督和舆论监督，增强了交易过程透明度，提升了交易结果公信力，有力促进了我市公共资源交易程序化、制度化、科学化运行。</a:t>
            </a:r>
            <a:endParaRPr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2" name="任意多边形 61"/>
          <p:cNvSpPr/>
          <p:nvPr/>
        </p:nvSpPr>
        <p:spPr>
          <a:xfrm>
            <a:off x="-686290" y="-32344"/>
            <a:ext cx="7991374" cy="3657326"/>
          </a:xfrm>
          <a:custGeom>
            <a:avLst/>
            <a:gdLst>
              <a:gd name="connsiteX0" fmla="*/ 0 w 7991374"/>
              <a:gd name="connsiteY0" fmla="*/ 0 h 3657326"/>
              <a:gd name="connsiteX1" fmla="*/ 7991374 w 7991374"/>
              <a:gd name="connsiteY1" fmla="*/ 0 h 3657326"/>
              <a:gd name="connsiteX2" fmla="*/ 4573304 w 7991374"/>
              <a:gd name="connsiteY2" fmla="*/ 3418069 h 3657326"/>
              <a:gd name="connsiteX3" fmla="*/ 3418070 w 7991374"/>
              <a:gd name="connsiteY3" fmla="*/ 3418070 h 3657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91374" h="3657326">
                <a:moveTo>
                  <a:pt x="0" y="0"/>
                </a:moveTo>
                <a:lnTo>
                  <a:pt x="7991374" y="0"/>
                </a:lnTo>
                <a:lnTo>
                  <a:pt x="4573304" y="3418069"/>
                </a:lnTo>
                <a:cubicBezTo>
                  <a:pt x="4254295" y="3737079"/>
                  <a:pt x="3737079" y="3737079"/>
                  <a:pt x="3418070" y="3418070"/>
                </a:cubicBezTo>
                <a:close/>
              </a:path>
            </a:pathLst>
          </a:custGeom>
          <a:blipFill dpi="0"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1181" b="-1118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969558" y="673949"/>
            <a:ext cx="2162810" cy="690245"/>
          </a:xfrm>
          <a:prstGeom prst="rect">
            <a:avLst/>
          </a:prstGeom>
        </p:spPr>
        <p:txBody>
          <a:bodyPr wrap="none" lIns="91428" tIns="45713" rIns="91428" bIns="45713">
            <a:spAutoFit/>
          </a:bodyPr>
          <a:lstStyle/>
          <a:p>
            <a:pPr algn="r"/>
            <a:r>
              <a:rPr lang="zh-CN" altLang="en-US" sz="3900" dirty="0">
                <a:solidFill>
                  <a:schemeClr val="bg1">
                    <a:lumMod val="85000"/>
                  </a:schemeClr>
                </a:solidFill>
                <a:latin typeface="Bebas Neue Bold" panose="020B0606020202050201" pitchFamily="34" charset="0"/>
              </a:rPr>
              <a:t>总体情况</a:t>
            </a:r>
            <a:endParaRPr lang="zh-CN" altLang="en-US" sz="3900" dirty="0">
              <a:solidFill>
                <a:schemeClr val="bg1">
                  <a:lumMod val="85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64" name="Rectangle 4"/>
          <p:cNvSpPr txBox="1">
            <a:spLocks noChangeArrowheads="1"/>
          </p:cNvSpPr>
          <p:nvPr/>
        </p:nvSpPr>
        <p:spPr>
          <a:xfrm>
            <a:off x="3224530" y="842010"/>
            <a:ext cx="2964180" cy="45656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sz="1300" i="1" dirty="0">
                <a:solidFill>
                  <a:schemeClr val="bg2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2019年度政府信息公开工作年度报告</a:t>
            </a:r>
            <a:endParaRPr lang="zh-CN" altLang="en-US" sz="130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5" name="直接连接符 64"/>
          <p:cNvCxnSpPr/>
          <p:nvPr/>
        </p:nvCxnSpPr>
        <p:spPr>
          <a:xfrm flipH="1" flipV="1">
            <a:off x="3187700" y="822325"/>
            <a:ext cx="3088" cy="46657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3000" advClick="0" advTm="0">
        <p15:prstTrans prst="drap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3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33" grpId="0"/>
      <p:bldP spid="33" grpId="1"/>
      <p:bldP spid="62" grpId="0" animBg="1"/>
      <p:bldP spid="63" grpId="0"/>
      <p:bldP spid="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CN" altLang="en-US" dirty="0"/>
              <a:t>（一）主动公开情况</a:t>
            </a:r>
            <a:endParaRPr lang="zh-CN" altLang="en-US" dirty="0"/>
          </a:p>
        </p:txBody>
      </p:sp>
      <p:sp>
        <p:nvSpPr>
          <p:cNvPr id="26" name="TextBox 6"/>
          <p:cNvSpPr txBox="1">
            <a:spLocks noChangeArrowheads="1"/>
          </p:cNvSpPr>
          <p:nvPr/>
        </p:nvSpPr>
        <p:spPr bwMode="auto">
          <a:xfrm>
            <a:off x="6096000" y="2564765"/>
            <a:ext cx="5193030" cy="30454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10000"/>
              </a:lnSpc>
            </a:pPr>
            <a:r>
              <a:rPr lang="zh-CN" altLang="en-US" sz="1800" b="1" dirty="0"/>
              <a:t>2021年，我中心积极参加市纪委、市广播电视台举办的“政风行风热线”，召开2期新闻发布会，宣传公共资源交易政策法规、解答社会群众提出的咨询意见。依法依规公开各类公共资源交易的招标（采购、出让）公告、更正公告、中标成交信息2748条，其中建设工程招投标 690条，政府采购 1081条，国有建设用地使用权出让   235条，产权交易 309条，医疗器械 242条，综合交易  191 条；发布简报信息12条，文件制度及相关解读信息17条，部门预决算信息2条，行业动态12条。</a:t>
            </a:r>
            <a:endParaRPr lang="zh-CN" altLang="en-US" sz="1800" b="1" dirty="0"/>
          </a:p>
        </p:txBody>
      </p:sp>
      <p:sp>
        <p:nvSpPr>
          <p:cNvPr id="34" name="TextBox 6"/>
          <p:cNvSpPr txBox="1">
            <a:spLocks noChangeArrowheads="1"/>
          </p:cNvSpPr>
          <p:nvPr/>
        </p:nvSpPr>
        <p:spPr bwMode="auto">
          <a:xfrm>
            <a:off x="6162740" y="3784625"/>
            <a:ext cx="2160588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zh-CN" altLang="zh-CN" sz="2400" b="1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35" name="AutoShape 52"/>
          <p:cNvSpPr>
            <a:spLocks noChangeArrowheads="1"/>
          </p:cNvSpPr>
          <p:nvPr/>
        </p:nvSpPr>
        <p:spPr bwMode="auto">
          <a:xfrm>
            <a:off x="6096000" y="1772920"/>
            <a:ext cx="5234305" cy="449580"/>
          </a:xfrm>
          <a:prstGeom prst="hexagon">
            <a:avLst>
              <a:gd name="adj" fmla="val 0"/>
              <a:gd name="vf" fmla="val 115470"/>
            </a:avLst>
          </a:prstGeom>
          <a:solidFill>
            <a:schemeClr val="accent1"/>
          </a:solidFill>
          <a:ln w="25400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" name="TextBox 6"/>
          <p:cNvSpPr txBox="1">
            <a:spLocks noChangeArrowheads="1"/>
          </p:cNvSpPr>
          <p:nvPr/>
        </p:nvSpPr>
        <p:spPr bwMode="auto">
          <a:xfrm>
            <a:off x="6257355" y="1414487"/>
            <a:ext cx="2160588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zh-CN" altLang="zh-CN" sz="2400" b="1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3" name="图片 1" descr="1638175657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9470" y="1414780"/>
            <a:ext cx="4819650" cy="1767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2" descr="1638175699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90" y="3573145"/>
            <a:ext cx="5269230" cy="2348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4" grpId="0"/>
      <p:bldP spid="35" grpId="0" bldLvl="0" animBg="1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圆角矩形 26"/>
          <p:cNvSpPr/>
          <p:nvPr/>
        </p:nvSpPr>
        <p:spPr>
          <a:xfrm>
            <a:off x="1198880" y="1988820"/>
            <a:ext cx="9794240" cy="1066165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39" name="TextBox 38"/>
          <p:cNvSpPr txBox="1"/>
          <p:nvPr/>
        </p:nvSpPr>
        <p:spPr>
          <a:xfrm>
            <a:off x="1595755" y="2313305"/>
            <a:ext cx="9065260" cy="386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2021年，中心未收到政务信息公开申请。</a:t>
            </a:r>
            <a:endParaRPr sz="2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1148656" y="1929421"/>
            <a:ext cx="384043" cy="384043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41" name="矩形 93"/>
          <p:cNvSpPr/>
          <p:nvPr/>
        </p:nvSpPr>
        <p:spPr>
          <a:xfrm rot="10800000">
            <a:off x="10661961" y="3524760"/>
            <a:ext cx="384043" cy="384043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42" name="Freeform 5"/>
          <p:cNvSpPr/>
          <p:nvPr/>
        </p:nvSpPr>
        <p:spPr bwMode="auto">
          <a:xfrm>
            <a:off x="4006635" y="4329689"/>
            <a:ext cx="1957317" cy="1764740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44" name="Freeform 5"/>
          <p:cNvSpPr/>
          <p:nvPr/>
        </p:nvSpPr>
        <p:spPr bwMode="auto">
          <a:xfrm>
            <a:off x="1881232" y="4329689"/>
            <a:ext cx="1957317" cy="1764740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45" name="Freeform 5"/>
          <p:cNvSpPr/>
          <p:nvPr/>
        </p:nvSpPr>
        <p:spPr bwMode="auto">
          <a:xfrm>
            <a:off x="6132038" y="4329689"/>
            <a:ext cx="1957317" cy="1764740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46" name="Freeform 5"/>
          <p:cNvSpPr/>
          <p:nvPr/>
        </p:nvSpPr>
        <p:spPr bwMode="auto">
          <a:xfrm>
            <a:off x="8257440" y="4329689"/>
            <a:ext cx="1957317" cy="1764740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 （二）依申请公开情况</a:t>
            </a:r>
            <a:endParaRPr lang="zh-CN" altLang="en-US" dirty="0"/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  <p:bldP spid="39" grpId="0"/>
      <p:bldP spid="40" grpId="0" bldLvl="0" animBg="1"/>
      <p:bldP spid="41" grpId="0" bldLvl="0" animBg="1"/>
      <p:bldP spid="42" grpId="0" bldLvl="0" animBg="1"/>
      <p:bldP spid="44" grpId="0" bldLvl="0" animBg="1"/>
      <p:bldP spid="45" grpId="0" bldLvl="0" animBg="1"/>
      <p:bldP spid="4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5166"/>
          <p:cNvSpPr/>
          <p:nvPr/>
        </p:nvSpPr>
        <p:spPr>
          <a:xfrm>
            <a:off x="2592459" y="1876576"/>
            <a:ext cx="1624076" cy="14388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31" y="0"/>
                </a:moveTo>
                <a:lnTo>
                  <a:pt x="4125" y="12945"/>
                </a:lnTo>
                <a:lnTo>
                  <a:pt x="0" y="21600"/>
                </a:lnTo>
                <a:lnTo>
                  <a:pt x="21600" y="7769"/>
                </a:lnTo>
                <a:lnTo>
                  <a:pt x="17131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Light"/>
            </a:endParaRPr>
          </a:p>
        </p:txBody>
      </p:sp>
      <p:sp>
        <p:nvSpPr>
          <p:cNvPr id="15" name="Shape 5167"/>
          <p:cNvSpPr/>
          <p:nvPr/>
        </p:nvSpPr>
        <p:spPr>
          <a:xfrm>
            <a:off x="2099939" y="2729598"/>
            <a:ext cx="2615245" cy="1497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039" y="0"/>
                </a:moveTo>
                <a:lnTo>
                  <a:pt x="2561" y="13286"/>
                </a:lnTo>
                <a:lnTo>
                  <a:pt x="0" y="21600"/>
                </a:lnTo>
                <a:lnTo>
                  <a:pt x="21600" y="8314"/>
                </a:lnTo>
                <a:cubicBezTo>
                  <a:pt x="21600" y="8314"/>
                  <a:pt x="19039" y="0"/>
                  <a:pt x="1903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Light"/>
            </a:endParaRPr>
          </a:p>
        </p:txBody>
      </p:sp>
      <p:sp>
        <p:nvSpPr>
          <p:cNvPr id="16" name="Shape 5168"/>
          <p:cNvSpPr/>
          <p:nvPr/>
        </p:nvSpPr>
        <p:spPr>
          <a:xfrm>
            <a:off x="1607419" y="3654532"/>
            <a:ext cx="3606415" cy="14978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43" y="0"/>
                </a:moveTo>
                <a:lnTo>
                  <a:pt x="1857" y="13286"/>
                </a:lnTo>
                <a:lnTo>
                  <a:pt x="0" y="21600"/>
                </a:lnTo>
                <a:lnTo>
                  <a:pt x="21600" y="8314"/>
                </a:lnTo>
                <a:cubicBezTo>
                  <a:pt x="21600" y="8314"/>
                  <a:pt x="19743" y="0"/>
                  <a:pt x="19743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Light"/>
            </a:endParaRPr>
          </a:p>
        </p:txBody>
      </p:sp>
      <p:sp>
        <p:nvSpPr>
          <p:cNvPr id="17" name="Shape 5169"/>
          <p:cNvSpPr/>
          <p:nvPr/>
        </p:nvSpPr>
        <p:spPr>
          <a:xfrm>
            <a:off x="1103446" y="4579466"/>
            <a:ext cx="4597575" cy="14978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57" y="13286"/>
                </a:moveTo>
                <a:lnTo>
                  <a:pt x="0" y="21600"/>
                </a:lnTo>
                <a:lnTo>
                  <a:pt x="21600" y="8314"/>
                </a:lnTo>
                <a:lnTo>
                  <a:pt x="20143" y="0"/>
                </a:lnTo>
                <a:cubicBezTo>
                  <a:pt x="20143" y="0"/>
                  <a:pt x="1457" y="13286"/>
                  <a:pt x="1457" y="1328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Light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3084981" y="1477975"/>
            <a:ext cx="1143841" cy="980623"/>
            <a:chOff x="2313735" y="1108481"/>
            <a:chExt cx="857881" cy="735467"/>
          </a:xfrm>
        </p:grpSpPr>
        <p:sp>
          <p:nvSpPr>
            <p:cNvPr id="4" name="Shape 5171"/>
            <p:cNvSpPr/>
            <p:nvPr/>
          </p:nvSpPr>
          <p:spPr>
            <a:xfrm>
              <a:off x="2313735" y="1108481"/>
              <a:ext cx="849654" cy="687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ctr">
                <a:defRPr>
                  <a:solidFill>
                    <a:srgbClr val="4C4C4C"/>
                  </a:solidFill>
                </a:defRPr>
              </a:pPr>
              <a:endParaRPr 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</a:endParaRPr>
            </a:p>
          </p:txBody>
        </p:sp>
        <p:sp>
          <p:nvSpPr>
            <p:cNvPr id="9" name="Shape 5176"/>
            <p:cNvSpPr/>
            <p:nvPr/>
          </p:nvSpPr>
          <p:spPr>
            <a:xfrm>
              <a:off x="2329102" y="1491630"/>
              <a:ext cx="842514" cy="352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592459" y="2729598"/>
            <a:ext cx="2119660" cy="576548"/>
            <a:chOff x="1944344" y="2047198"/>
            <a:chExt cx="1589745" cy="432411"/>
          </a:xfrm>
        </p:grpSpPr>
        <p:sp>
          <p:nvSpPr>
            <p:cNvPr id="6" name="Shape 5173"/>
            <p:cNvSpPr/>
            <p:nvPr/>
          </p:nvSpPr>
          <p:spPr>
            <a:xfrm>
              <a:off x="1944344" y="2047198"/>
              <a:ext cx="1589745" cy="432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16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8440" y="0"/>
                  </a:lnTo>
                  <a:cubicBezTo>
                    <a:pt x="18440" y="0"/>
                    <a:pt x="3160" y="0"/>
                    <a:pt x="3160" y="0"/>
                  </a:cubicBez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ctr">
                <a:defRPr>
                  <a:solidFill>
                    <a:srgbClr val="4C4C4C"/>
                  </a:solidFill>
                </a:defRPr>
              </a:pPr>
              <a:endParaRPr 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</a:endParaRPr>
            </a:p>
          </p:txBody>
        </p:sp>
        <p:sp>
          <p:nvSpPr>
            <p:cNvPr id="10" name="Shape 5177"/>
            <p:cNvSpPr/>
            <p:nvPr/>
          </p:nvSpPr>
          <p:spPr>
            <a:xfrm>
              <a:off x="2191740" y="2087244"/>
              <a:ext cx="1099552" cy="352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2099941" y="3654531"/>
            <a:ext cx="3110828" cy="576549"/>
            <a:chOff x="1574955" y="2740898"/>
            <a:chExt cx="2333121" cy="432412"/>
          </a:xfrm>
        </p:grpSpPr>
        <p:sp>
          <p:nvSpPr>
            <p:cNvPr id="5" name="Shape 5172"/>
            <p:cNvSpPr/>
            <p:nvPr/>
          </p:nvSpPr>
          <p:spPr>
            <a:xfrm>
              <a:off x="1574955" y="2740898"/>
              <a:ext cx="2333121" cy="432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3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9447" y="0"/>
                  </a:lnTo>
                  <a:cubicBezTo>
                    <a:pt x="19447" y="0"/>
                    <a:pt x="2153" y="0"/>
                    <a:pt x="2153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ctr">
                <a:defRPr>
                  <a:solidFill>
                    <a:srgbClr val="4C4C4C"/>
                  </a:solidFill>
                </a:defRPr>
              </a:pPr>
              <a:endParaRPr 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</a:endParaRPr>
            </a:p>
          </p:txBody>
        </p:sp>
        <p:sp>
          <p:nvSpPr>
            <p:cNvPr id="11" name="Shape 5178"/>
            <p:cNvSpPr/>
            <p:nvPr/>
          </p:nvSpPr>
          <p:spPr>
            <a:xfrm>
              <a:off x="1815028" y="2780945"/>
              <a:ext cx="1849246" cy="352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607420" y="4579465"/>
            <a:ext cx="4101987" cy="576543"/>
            <a:chOff x="1205565" y="3434598"/>
            <a:chExt cx="3076490" cy="432407"/>
          </a:xfrm>
        </p:grpSpPr>
        <p:sp>
          <p:nvSpPr>
            <p:cNvPr id="7" name="Shape 5174"/>
            <p:cNvSpPr/>
            <p:nvPr/>
          </p:nvSpPr>
          <p:spPr>
            <a:xfrm>
              <a:off x="1205565" y="3434598"/>
              <a:ext cx="3076490" cy="432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9967" y="0"/>
                  </a:lnTo>
                  <a:lnTo>
                    <a:pt x="1633" y="0"/>
                  </a:lnTo>
                  <a:lnTo>
                    <a:pt x="0" y="21600"/>
                  </a:lnTo>
                  <a:cubicBezTo>
                    <a:pt x="0" y="2160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ctr">
                <a:defRPr>
                  <a:solidFill>
                    <a:srgbClr val="4C4C4C"/>
                  </a:solidFill>
                </a:defRPr>
              </a:pPr>
              <a:endParaRPr 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</a:endParaRPr>
            </a:p>
          </p:txBody>
        </p:sp>
        <p:sp>
          <p:nvSpPr>
            <p:cNvPr id="12" name="Shape 5179"/>
            <p:cNvSpPr/>
            <p:nvPr/>
          </p:nvSpPr>
          <p:spPr>
            <a:xfrm>
              <a:off x="1422332" y="3474643"/>
              <a:ext cx="2634639" cy="352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103447" y="5491554"/>
            <a:ext cx="5093160" cy="576543"/>
            <a:chOff x="827585" y="4118665"/>
            <a:chExt cx="3819870" cy="432407"/>
          </a:xfrm>
        </p:grpSpPr>
        <p:sp>
          <p:nvSpPr>
            <p:cNvPr id="8" name="Shape 5175"/>
            <p:cNvSpPr/>
            <p:nvPr/>
          </p:nvSpPr>
          <p:spPr>
            <a:xfrm>
              <a:off x="827585" y="4118665"/>
              <a:ext cx="3819870" cy="432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5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0285" y="0"/>
                  </a:lnTo>
                  <a:cubicBezTo>
                    <a:pt x="20285" y="0"/>
                    <a:pt x="1315" y="0"/>
                    <a:pt x="1315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ctr">
                <a:defRPr>
                  <a:solidFill>
                    <a:srgbClr val="4C4C4C"/>
                  </a:solidFill>
                </a:defRPr>
              </a:pPr>
              <a:endParaRPr 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Light"/>
              </a:endParaRPr>
            </a:p>
          </p:txBody>
        </p:sp>
        <p:sp>
          <p:nvSpPr>
            <p:cNvPr id="13" name="Shape 5180"/>
            <p:cNvSpPr/>
            <p:nvPr/>
          </p:nvSpPr>
          <p:spPr>
            <a:xfrm>
              <a:off x="1072475" y="4158709"/>
              <a:ext cx="3334354" cy="352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Round Same Side Corner Rectangle 69"/>
          <p:cNvSpPr/>
          <p:nvPr/>
        </p:nvSpPr>
        <p:spPr>
          <a:xfrm rot="10800000">
            <a:off x="6512560" y="1701165"/>
            <a:ext cx="76200" cy="964565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09" tIns="54855" rIns="109709" bIns="54855" rtlCol="0" anchor="ctr"/>
          <a:lstStyle/>
          <a:p>
            <a:pPr algn="ctr"/>
            <a:endParaRPr lang="bg-BG" sz="3200" dirty="0">
              <a:latin typeface="Calibri Light" panose="020F030202020403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4335" y="1791335"/>
            <a:ext cx="5137150" cy="784225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制定了《济宁市公共资源交易服务中心政府信息公开工作制度》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44335" y="3677285"/>
            <a:ext cx="5011420" cy="784225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修订了《济宁市公共资源交易服务中心主动公开基本目录》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sym typeface="+mn-ea"/>
              </a:rPr>
              <a:t> （三）政府信息管理情况</a:t>
            </a:r>
            <a:endParaRPr lang="zh-CN" altLang="en-US" dirty="0">
              <a:sym typeface="+mn-ea"/>
            </a:endParaRPr>
          </a:p>
        </p:txBody>
      </p:sp>
      <p:sp>
        <p:nvSpPr>
          <p:cNvPr id="34" name="Round Same Side Corner Rectangle 77"/>
          <p:cNvSpPr/>
          <p:nvPr/>
        </p:nvSpPr>
        <p:spPr>
          <a:xfrm rot="10800000" flipH="1">
            <a:off x="6527800" y="3644900"/>
            <a:ext cx="76200" cy="848995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09" tIns="54855" rIns="109709" bIns="54855" rtlCol="0" anchor="ctr"/>
          <a:p>
            <a:pPr algn="ctr"/>
            <a:endParaRPr lang="bg-BG" sz="3200" dirty="0">
              <a:latin typeface="Calibri Light" panose="020F0302020204030204"/>
            </a:endParaRPr>
          </a:p>
        </p:txBody>
      </p:sp>
    </p:spTree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16" grpId="0" bldLvl="0" animBg="1"/>
      <p:bldP spid="17" grpId="0" bldLvl="0" animBg="1"/>
      <p:bldP spid="20" grpId="0" bldLvl="0" animBg="1"/>
      <p:bldP spid="3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5"/>
          <p:cNvSpPr>
            <a:spLocks noChangeArrowheads="1"/>
          </p:cNvSpPr>
          <p:nvPr/>
        </p:nvSpPr>
        <p:spPr bwMode="auto">
          <a:xfrm>
            <a:off x="3944938" y="1727200"/>
            <a:ext cx="1473200" cy="1473200"/>
          </a:xfrm>
          <a:prstGeom prst="ellipse">
            <a:avLst/>
          </a:prstGeom>
          <a:solidFill>
            <a:schemeClr val="tx2"/>
          </a:solidFill>
          <a:ln w="9525">
            <a:noFill/>
            <a:round/>
          </a:ln>
        </p:spPr>
        <p:txBody>
          <a:bodyPr lIns="68580" tIns="34290" rIns="68580" bIns="34290"/>
          <a:lstStyle/>
          <a:p>
            <a:endParaRPr lang="id-ID" altLang="zh-CN" sz="1300">
              <a:latin typeface="Calibri" panose="020F0502020204030204" charset="0"/>
            </a:endParaRPr>
          </a:p>
        </p:txBody>
      </p:sp>
      <p:grpSp>
        <p:nvGrpSpPr>
          <p:cNvPr id="28" name="Group 71"/>
          <p:cNvGrpSpPr/>
          <p:nvPr/>
        </p:nvGrpSpPr>
        <p:grpSpPr bwMode="auto">
          <a:xfrm>
            <a:off x="3778250" y="1558925"/>
            <a:ext cx="1806575" cy="1809750"/>
            <a:chOff x="1119258" y="2257147"/>
            <a:chExt cx="1868076" cy="1868076"/>
          </a:xfrm>
          <a:solidFill>
            <a:schemeClr val="accent1"/>
          </a:solidFill>
        </p:grpSpPr>
        <p:sp>
          <p:nvSpPr>
            <p:cNvPr id="29" name="Freeform 6"/>
            <p:cNvSpPr/>
            <p:nvPr/>
          </p:nvSpPr>
          <p:spPr bwMode="auto">
            <a:xfrm>
              <a:off x="2495041" y="2394505"/>
              <a:ext cx="356034" cy="354935"/>
            </a:xfrm>
            <a:custGeom>
              <a:avLst/>
              <a:gdLst>
                <a:gd name="T0" fmla="*/ 2147483647 w 207"/>
                <a:gd name="T1" fmla="*/ 2147483647 h 206"/>
                <a:gd name="T2" fmla="*/ 2147483647 w 207"/>
                <a:gd name="T3" fmla="*/ 0 h 206"/>
                <a:gd name="T4" fmla="*/ 0 w 207"/>
                <a:gd name="T5" fmla="*/ 2147483647 h 206"/>
                <a:gd name="T6" fmla="*/ 2147483647 w 207"/>
                <a:gd name="T7" fmla="*/ 2147483647 h 206"/>
                <a:gd name="T8" fmla="*/ 2147483647 w 207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6"/>
                <a:gd name="T17" fmla="*/ 207 w 207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30" name="Freeform 7"/>
            <p:cNvSpPr/>
            <p:nvPr/>
          </p:nvSpPr>
          <p:spPr bwMode="auto">
            <a:xfrm>
              <a:off x="2075273" y="2257147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2147483647 h 111"/>
                <a:gd name="T4" fmla="*/ 2147483647 w 248"/>
                <a:gd name="T5" fmla="*/ 2147483647 h 111"/>
                <a:gd name="T6" fmla="*/ 2147483647 w 248"/>
                <a:gd name="T7" fmla="*/ 2147483647 h 111"/>
                <a:gd name="T8" fmla="*/ 0 w 248"/>
                <a:gd name="T9" fmla="*/ 0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1"/>
                <a:gd name="T17" fmla="*/ 248 w 248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31" name="Freeform 8"/>
            <p:cNvSpPr/>
            <p:nvPr/>
          </p:nvSpPr>
          <p:spPr bwMode="auto">
            <a:xfrm>
              <a:off x="2796131" y="2743946"/>
              <a:ext cx="191203" cy="425262"/>
            </a:xfrm>
            <a:custGeom>
              <a:avLst/>
              <a:gdLst>
                <a:gd name="T0" fmla="*/ 2147483647 w 111"/>
                <a:gd name="T1" fmla="*/ 0 h 247"/>
                <a:gd name="T2" fmla="*/ 0 w 111"/>
                <a:gd name="T3" fmla="*/ 2147483647 h 247"/>
                <a:gd name="T4" fmla="*/ 2147483647 w 111"/>
                <a:gd name="T5" fmla="*/ 2147483647 h 247"/>
                <a:gd name="T6" fmla="*/ 2147483647 w 111"/>
                <a:gd name="T7" fmla="*/ 2147483647 h 247"/>
                <a:gd name="T8" fmla="*/ 2147483647 w 111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32" name="Freeform 9"/>
            <p:cNvSpPr/>
            <p:nvPr/>
          </p:nvSpPr>
          <p:spPr bwMode="auto">
            <a:xfrm>
              <a:off x="2796131" y="3213162"/>
              <a:ext cx="191203" cy="427460"/>
            </a:xfrm>
            <a:custGeom>
              <a:avLst/>
              <a:gdLst>
                <a:gd name="T0" fmla="*/ 2147483647 w 111"/>
                <a:gd name="T1" fmla="*/ 0 h 248"/>
                <a:gd name="T2" fmla="*/ 0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2147483647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33" name="Freeform 10"/>
            <p:cNvSpPr/>
            <p:nvPr/>
          </p:nvSpPr>
          <p:spPr bwMode="auto">
            <a:xfrm>
              <a:off x="2495041" y="3632930"/>
              <a:ext cx="356034" cy="356034"/>
            </a:xfrm>
            <a:custGeom>
              <a:avLst/>
              <a:gdLst>
                <a:gd name="T0" fmla="*/ 2147483647 w 207"/>
                <a:gd name="T1" fmla="*/ 2147483647 h 207"/>
                <a:gd name="T2" fmla="*/ 2147483647 w 207"/>
                <a:gd name="T3" fmla="*/ 0 h 207"/>
                <a:gd name="T4" fmla="*/ 0 w 207"/>
                <a:gd name="T5" fmla="*/ 2147483647 h 207"/>
                <a:gd name="T6" fmla="*/ 2147483647 w 207"/>
                <a:gd name="T7" fmla="*/ 2147483647 h 207"/>
                <a:gd name="T8" fmla="*/ 2147483647 w 207"/>
                <a:gd name="T9" fmla="*/ 2147483647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7"/>
                <a:gd name="T17" fmla="*/ 207 w 207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34" name="Freeform 11"/>
            <p:cNvSpPr/>
            <p:nvPr/>
          </p:nvSpPr>
          <p:spPr bwMode="auto">
            <a:xfrm>
              <a:off x="2075273" y="3936217"/>
              <a:ext cx="427460" cy="189006"/>
            </a:xfrm>
            <a:custGeom>
              <a:avLst/>
              <a:gdLst>
                <a:gd name="T0" fmla="*/ 2147483647 w 248"/>
                <a:gd name="T1" fmla="*/ 2147483647 h 110"/>
                <a:gd name="T2" fmla="*/ 2147483647 w 248"/>
                <a:gd name="T3" fmla="*/ 0 h 110"/>
                <a:gd name="T4" fmla="*/ 0 w 248"/>
                <a:gd name="T5" fmla="*/ 2147483647 h 110"/>
                <a:gd name="T6" fmla="*/ 0 w 248"/>
                <a:gd name="T7" fmla="*/ 2147483647 h 110"/>
                <a:gd name="T8" fmla="*/ 2147483647 w 24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0"/>
                <a:gd name="T17" fmla="*/ 248 w 24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3" name="Freeform 12"/>
            <p:cNvSpPr/>
            <p:nvPr/>
          </p:nvSpPr>
          <p:spPr bwMode="auto">
            <a:xfrm>
              <a:off x="1606057" y="3936217"/>
              <a:ext cx="425262" cy="189006"/>
            </a:xfrm>
            <a:custGeom>
              <a:avLst/>
              <a:gdLst>
                <a:gd name="T0" fmla="*/ 0 w 247"/>
                <a:gd name="T1" fmla="*/ 2147483647 h 110"/>
                <a:gd name="T2" fmla="*/ 2147483647 w 247"/>
                <a:gd name="T3" fmla="*/ 2147483647 h 110"/>
                <a:gd name="T4" fmla="*/ 2147483647 w 247"/>
                <a:gd name="T5" fmla="*/ 2147483647 h 110"/>
                <a:gd name="T6" fmla="*/ 2147483647 w 247"/>
                <a:gd name="T7" fmla="*/ 0 h 110"/>
                <a:gd name="T8" fmla="*/ 0 w 247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0"/>
                <a:gd name="T17" fmla="*/ 247 w 247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4" name="Freeform 13"/>
            <p:cNvSpPr/>
            <p:nvPr/>
          </p:nvSpPr>
          <p:spPr bwMode="auto">
            <a:xfrm>
              <a:off x="1256616" y="3632930"/>
              <a:ext cx="354935" cy="356034"/>
            </a:xfrm>
            <a:custGeom>
              <a:avLst/>
              <a:gdLst>
                <a:gd name="T0" fmla="*/ 2147483647 w 206"/>
                <a:gd name="T1" fmla="*/ 0 h 207"/>
                <a:gd name="T2" fmla="*/ 0 w 206"/>
                <a:gd name="T3" fmla="*/ 2147483647 h 207"/>
                <a:gd name="T4" fmla="*/ 2147483647 w 206"/>
                <a:gd name="T5" fmla="*/ 2147483647 h 207"/>
                <a:gd name="T6" fmla="*/ 2147483647 w 206"/>
                <a:gd name="T7" fmla="*/ 2147483647 h 207"/>
                <a:gd name="T8" fmla="*/ 2147483647 w 206"/>
                <a:gd name="T9" fmla="*/ 0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7"/>
                <a:gd name="T17" fmla="*/ 206 w 206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5" name="Freeform 14"/>
            <p:cNvSpPr/>
            <p:nvPr/>
          </p:nvSpPr>
          <p:spPr bwMode="auto">
            <a:xfrm>
              <a:off x="1119258" y="3213162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2147483647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0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6" name="Freeform 15"/>
            <p:cNvSpPr/>
            <p:nvPr/>
          </p:nvSpPr>
          <p:spPr bwMode="auto">
            <a:xfrm>
              <a:off x="1119258" y="2743946"/>
              <a:ext cx="191203" cy="425262"/>
            </a:xfrm>
            <a:custGeom>
              <a:avLst/>
              <a:gdLst>
                <a:gd name="T0" fmla="*/ 2147483647 w 111"/>
                <a:gd name="T1" fmla="*/ 2147483647 h 247"/>
                <a:gd name="T2" fmla="*/ 2147483647 w 111"/>
                <a:gd name="T3" fmla="*/ 2147483647 h 247"/>
                <a:gd name="T4" fmla="*/ 2147483647 w 111"/>
                <a:gd name="T5" fmla="*/ 0 h 247"/>
                <a:gd name="T6" fmla="*/ 0 w 111"/>
                <a:gd name="T7" fmla="*/ 2147483647 h 247"/>
                <a:gd name="T8" fmla="*/ 2147483647 w 111"/>
                <a:gd name="T9" fmla="*/ 2147483647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7" name="Freeform 16"/>
            <p:cNvSpPr/>
            <p:nvPr/>
          </p:nvSpPr>
          <p:spPr bwMode="auto">
            <a:xfrm>
              <a:off x="1256616" y="2394505"/>
              <a:ext cx="354935" cy="354935"/>
            </a:xfrm>
            <a:custGeom>
              <a:avLst/>
              <a:gdLst>
                <a:gd name="T0" fmla="*/ 0 w 206"/>
                <a:gd name="T1" fmla="*/ 2147483647 h 206"/>
                <a:gd name="T2" fmla="*/ 2147483647 w 206"/>
                <a:gd name="T3" fmla="*/ 2147483647 h 206"/>
                <a:gd name="T4" fmla="*/ 2147483647 w 206"/>
                <a:gd name="T5" fmla="*/ 2147483647 h 206"/>
                <a:gd name="T6" fmla="*/ 2147483647 w 206"/>
                <a:gd name="T7" fmla="*/ 0 h 206"/>
                <a:gd name="T8" fmla="*/ 0 w 206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6"/>
                <a:gd name="T17" fmla="*/ 206 w 206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48" name="Freeform 17"/>
            <p:cNvSpPr/>
            <p:nvPr/>
          </p:nvSpPr>
          <p:spPr bwMode="auto">
            <a:xfrm>
              <a:off x="1606057" y="2257147"/>
              <a:ext cx="425262" cy="191203"/>
            </a:xfrm>
            <a:custGeom>
              <a:avLst/>
              <a:gdLst>
                <a:gd name="T0" fmla="*/ 0 w 247"/>
                <a:gd name="T1" fmla="*/ 2147483647 h 111"/>
                <a:gd name="T2" fmla="*/ 2147483647 w 247"/>
                <a:gd name="T3" fmla="*/ 2147483647 h 111"/>
                <a:gd name="T4" fmla="*/ 2147483647 w 247"/>
                <a:gd name="T5" fmla="*/ 2147483647 h 111"/>
                <a:gd name="T6" fmla="*/ 2147483647 w 247"/>
                <a:gd name="T7" fmla="*/ 0 h 111"/>
                <a:gd name="T8" fmla="*/ 0 w 247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1"/>
                <a:gd name="T17" fmla="*/ 247 w 247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</p:grp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1408113" y="1725613"/>
            <a:ext cx="1473200" cy="14732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</a:ln>
        </p:spPr>
        <p:txBody>
          <a:bodyPr lIns="68580" tIns="34290" rIns="68580" bIns="34290"/>
          <a:lstStyle/>
          <a:p>
            <a:endParaRPr lang="id-ID" altLang="zh-CN" sz="1300">
              <a:latin typeface="Calibri" panose="020F0502020204030204" charset="0"/>
            </a:endParaRPr>
          </a:p>
        </p:txBody>
      </p:sp>
      <p:grpSp>
        <p:nvGrpSpPr>
          <p:cNvPr id="50" name="Group 71"/>
          <p:cNvGrpSpPr/>
          <p:nvPr/>
        </p:nvGrpSpPr>
        <p:grpSpPr bwMode="auto">
          <a:xfrm>
            <a:off x="1241425" y="1557338"/>
            <a:ext cx="1806575" cy="1809750"/>
            <a:chOff x="1119258" y="2257147"/>
            <a:chExt cx="1868076" cy="1868076"/>
          </a:xfrm>
          <a:solidFill>
            <a:schemeClr val="tx2"/>
          </a:solidFill>
        </p:grpSpPr>
        <p:sp>
          <p:nvSpPr>
            <p:cNvPr id="51" name="Freeform 6"/>
            <p:cNvSpPr/>
            <p:nvPr/>
          </p:nvSpPr>
          <p:spPr bwMode="auto">
            <a:xfrm>
              <a:off x="2495041" y="2394505"/>
              <a:ext cx="356034" cy="354935"/>
            </a:xfrm>
            <a:custGeom>
              <a:avLst/>
              <a:gdLst>
                <a:gd name="T0" fmla="*/ 2147483647 w 207"/>
                <a:gd name="T1" fmla="*/ 2147483647 h 206"/>
                <a:gd name="T2" fmla="*/ 2147483647 w 207"/>
                <a:gd name="T3" fmla="*/ 0 h 206"/>
                <a:gd name="T4" fmla="*/ 0 w 207"/>
                <a:gd name="T5" fmla="*/ 2147483647 h 206"/>
                <a:gd name="T6" fmla="*/ 2147483647 w 207"/>
                <a:gd name="T7" fmla="*/ 2147483647 h 206"/>
                <a:gd name="T8" fmla="*/ 2147483647 w 207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6"/>
                <a:gd name="T17" fmla="*/ 207 w 207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2" name="Freeform 7"/>
            <p:cNvSpPr/>
            <p:nvPr/>
          </p:nvSpPr>
          <p:spPr bwMode="auto">
            <a:xfrm>
              <a:off x="2075273" y="2257147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2147483647 h 111"/>
                <a:gd name="T4" fmla="*/ 2147483647 w 248"/>
                <a:gd name="T5" fmla="*/ 2147483647 h 111"/>
                <a:gd name="T6" fmla="*/ 2147483647 w 248"/>
                <a:gd name="T7" fmla="*/ 2147483647 h 111"/>
                <a:gd name="T8" fmla="*/ 0 w 248"/>
                <a:gd name="T9" fmla="*/ 0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1"/>
                <a:gd name="T17" fmla="*/ 248 w 248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3" name="Freeform 8"/>
            <p:cNvSpPr/>
            <p:nvPr/>
          </p:nvSpPr>
          <p:spPr bwMode="auto">
            <a:xfrm>
              <a:off x="2796131" y="2743946"/>
              <a:ext cx="191203" cy="425262"/>
            </a:xfrm>
            <a:custGeom>
              <a:avLst/>
              <a:gdLst>
                <a:gd name="T0" fmla="*/ 2147483647 w 111"/>
                <a:gd name="T1" fmla="*/ 0 h 247"/>
                <a:gd name="T2" fmla="*/ 0 w 111"/>
                <a:gd name="T3" fmla="*/ 2147483647 h 247"/>
                <a:gd name="T4" fmla="*/ 2147483647 w 111"/>
                <a:gd name="T5" fmla="*/ 2147483647 h 247"/>
                <a:gd name="T6" fmla="*/ 2147483647 w 111"/>
                <a:gd name="T7" fmla="*/ 2147483647 h 247"/>
                <a:gd name="T8" fmla="*/ 2147483647 w 111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4" name="Freeform 9"/>
            <p:cNvSpPr/>
            <p:nvPr/>
          </p:nvSpPr>
          <p:spPr bwMode="auto">
            <a:xfrm>
              <a:off x="2796131" y="3213162"/>
              <a:ext cx="191203" cy="427460"/>
            </a:xfrm>
            <a:custGeom>
              <a:avLst/>
              <a:gdLst>
                <a:gd name="T0" fmla="*/ 2147483647 w 111"/>
                <a:gd name="T1" fmla="*/ 0 h 248"/>
                <a:gd name="T2" fmla="*/ 0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2147483647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5" name="Freeform 10"/>
            <p:cNvSpPr/>
            <p:nvPr/>
          </p:nvSpPr>
          <p:spPr bwMode="auto">
            <a:xfrm>
              <a:off x="2495041" y="3632930"/>
              <a:ext cx="356034" cy="356034"/>
            </a:xfrm>
            <a:custGeom>
              <a:avLst/>
              <a:gdLst>
                <a:gd name="T0" fmla="*/ 2147483647 w 207"/>
                <a:gd name="T1" fmla="*/ 2147483647 h 207"/>
                <a:gd name="T2" fmla="*/ 2147483647 w 207"/>
                <a:gd name="T3" fmla="*/ 0 h 207"/>
                <a:gd name="T4" fmla="*/ 0 w 207"/>
                <a:gd name="T5" fmla="*/ 2147483647 h 207"/>
                <a:gd name="T6" fmla="*/ 2147483647 w 207"/>
                <a:gd name="T7" fmla="*/ 2147483647 h 207"/>
                <a:gd name="T8" fmla="*/ 2147483647 w 207"/>
                <a:gd name="T9" fmla="*/ 2147483647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7"/>
                <a:gd name="T17" fmla="*/ 207 w 207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6" name="Freeform 11"/>
            <p:cNvSpPr/>
            <p:nvPr/>
          </p:nvSpPr>
          <p:spPr bwMode="auto">
            <a:xfrm>
              <a:off x="2075273" y="3936217"/>
              <a:ext cx="427460" cy="189006"/>
            </a:xfrm>
            <a:custGeom>
              <a:avLst/>
              <a:gdLst>
                <a:gd name="T0" fmla="*/ 2147483647 w 248"/>
                <a:gd name="T1" fmla="*/ 2147483647 h 110"/>
                <a:gd name="T2" fmla="*/ 2147483647 w 248"/>
                <a:gd name="T3" fmla="*/ 0 h 110"/>
                <a:gd name="T4" fmla="*/ 0 w 248"/>
                <a:gd name="T5" fmla="*/ 2147483647 h 110"/>
                <a:gd name="T6" fmla="*/ 0 w 248"/>
                <a:gd name="T7" fmla="*/ 2147483647 h 110"/>
                <a:gd name="T8" fmla="*/ 2147483647 w 24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0"/>
                <a:gd name="T17" fmla="*/ 248 w 24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7" name="Freeform 12"/>
            <p:cNvSpPr/>
            <p:nvPr/>
          </p:nvSpPr>
          <p:spPr bwMode="auto">
            <a:xfrm>
              <a:off x="1606057" y="3936217"/>
              <a:ext cx="425262" cy="189006"/>
            </a:xfrm>
            <a:custGeom>
              <a:avLst/>
              <a:gdLst>
                <a:gd name="T0" fmla="*/ 0 w 247"/>
                <a:gd name="T1" fmla="*/ 2147483647 h 110"/>
                <a:gd name="T2" fmla="*/ 2147483647 w 247"/>
                <a:gd name="T3" fmla="*/ 2147483647 h 110"/>
                <a:gd name="T4" fmla="*/ 2147483647 w 247"/>
                <a:gd name="T5" fmla="*/ 2147483647 h 110"/>
                <a:gd name="T6" fmla="*/ 2147483647 w 247"/>
                <a:gd name="T7" fmla="*/ 0 h 110"/>
                <a:gd name="T8" fmla="*/ 0 w 247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0"/>
                <a:gd name="T17" fmla="*/ 247 w 247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8" name="Freeform 13"/>
            <p:cNvSpPr/>
            <p:nvPr/>
          </p:nvSpPr>
          <p:spPr bwMode="auto">
            <a:xfrm>
              <a:off x="1256616" y="3632930"/>
              <a:ext cx="354935" cy="356034"/>
            </a:xfrm>
            <a:custGeom>
              <a:avLst/>
              <a:gdLst>
                <a:gd name="T0" fmla="*/ 2147483647 w 206"/>
                <a:gd name="T1" fmla="*/ 0 h 207"/>
                <a:gd name="T2" fmla="*/ 0 w 206"/>
                <a:gd name="T3" fmla="*/ 2147483647 h 207"/>
                <a:gd name="T4" fmla="*/ 2147483647 w 206"/>
                <a:gd name="T5" fmla="*/ 2147483647 h 207"/>
                <a:gd name="T6" fmla="*/ 2147483647 w 206"/>
                <a:gd name="T7" fmla="*/ 2147483647 h 207"/>
                <a:gd name="T8" fmla="*/ 2147483647 w 206"/>
                <a:gd name="T9" fmla="*/ 0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7"/>
                <a:gd name="T17" fmla="*/ 206 w 206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59" name="Freeform 14"/>
            <p:cNvSpPr/>
            <p:nvPr/>
          </p:nvSpPr>
          <p:spPr bwMode="auto">
            <a:xfrm>
              <a:off x="1119258" y="3213162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2147483647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0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0" name="Freeform 15"/>
            <p:cNvSpPr/>
            <p:nvPr/>
          </p:nvSpPr>
          <p:spPr bwMode="auto">
            <a:xfrm>
              <a:off x="1119258" y="2743946"/>
              <a:ext cx="191203" cy="425262"/>
            </a:xfrm>
            <a:custGeom>
              <a:avLst/>
              <a:gdLst>
                <a:gd name="T0" fmla="*/ 2147483647 w 111"/>
                <a:gd name="T1" fmla="*/ 2147483647 h 247"/>
                <a:gd name="T2" fmla="*/ 2147483647 w 111"/>
                <a:gd name="T3" fmla="*/ 2147483647 h 247"/>
                <a:gd name="T4" fmla="*/ 2147483647 w 111"/>
                <a:gd name="T5" fmla="*/ 0 h 247"/>
                <a:gd name="T6" fmla="*/ 0 w 111"/>
                <a:gd name="T7" fmla="*/ 2147483647 h 247"/>
                <a:gd name="T8" fmla="*/ 2147483647 w 111"/>
                <a:gd name="T9" fmla="*/ 2147483647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1" name="Freeform 16"/>
            <p:cNvSpPr/>
            <p:nvPr/>
          </p:nvSpPr>
          <p:spPr bwMode="auto">
            <a:xfrm>
              <a:off x="1256616" y="2394505"/>
              <a:ext cx="354935" cy="354935"/>
            </a:xfrm>
            <a:custGeom>
              <a:avLst/>
              <a:gdLst>
                <a:gd name="T0" fmla="*/ 0 w 206"/>
                <a:gd name="T1" fmla="*/ 2147483647 h 206"/>
                <a:gd name="T2" fmla="*/ 2147483647 w 206"/>
                <a:gd name="T3" fmla="*/ 2147483647 h 206"/>
                <a:gd name="T4" fmla="*/ 2147483647 w 206"/>
                <a:gd name="T5" fmla="*/ 2147483647 h 206"/>
                <a:gd name="T6" fmla="*/ 2147483647 w 206"/>
                <a:gd name="T7" fmla="*/ 0 h 206"/>
                <a:gd name="T8" fmla="*/ 0 w 206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6"/>
                <a:gd name="T17" fmla="*/ 206 w 206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2" name="Freeform 17"/>
            <p:cNvSpPr/>
            <p:nvPr/>
          </p:nvSpPr>
          <p:spPr bwMode="auto">
            <a:xfrm>
              <a:off x="1606057" y="2257147"/>
              <a:ext cx="425262" cy="191203"/>
            </a:xfrm>
            <a:custGeom>
              <a:avLst/>
              <a:gdLst>
                <a:gd name="T0" fmla="*/ 0 w 247"/>
                <a:gd name="T1" fmla="*/ 2147483647 h 111"/>
                <a:gd name="T2" fmla="*/ 2147483647 w 247"/>
                <a:gd name="T3" fmla="*/ 2147483647 h 111"/>
                <a:gd name="T4" fmla="*/ 2147483647 w 247"/>
                <a:gd name="T5" fmla="*/ 2147483647 h 111"/>
                <a:gd name="T6" fmla="*/ 2147483647 w 247"/>
                <a:gd name="T7" fmla="*/ 0 h 111"/>
                <a:gd name="T8" fmla="*/ 0 w 247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1"/>
                <a:gd name="T17" fmla="*/ 247 w 247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</p:grpSp>
      <p:sp>
        <p:nvSpPr>
          <p:cNvPr id="63" name="Oval 5"/>
          <p:cNvSpPr>
            <a:spLocks noChangeArrowheads="1"/>
          </p:cNvSpPr>
          <p:nvPr/>
        </p:nvSpPr>
        <p:spPr bwMode="auto">
          <a:xfrm>
            <a:off x="6573838" y="1725613"/>
            <a:ext cx="1473200" cy="14732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</a:ln>
        </p:spPr>
        <p:txBody>
          <a:bodyPr lIns="68580" tIns="34290" rIns="68580" bIns="34290"/>
          <a:lstStyle/>
          <a:p>
            <a:endParaRPr lang="id-ID" altLang="zh-CN" sz="1300">
              <a:latin typeface="Calibri" panose="020F0502020204030204" charset="0"/>
            </a:endParaRPr>
          </a:p>
        </p:txBody>
      </p:sp>
      <p:grpSp>
        <p:nvGrpSpPr>
          <p:cNvPr id="64" name="Group 99"/>
          <p:cNvGrpSpPr/>
          <p:nvPr/>
        </p:nvGrpSpPr>
        <p:grpSpPr bwMode="auto">
          <a:xfrm>
            <a:off x="6407150" y="1557338"/>
            <a:ext cx="1806575" cy="1809750"/>
            <a:chOff x="6546413" y="2257147"/>
            <a:chExt cx="1868076" cy="1868076"/>
          </a:xfrm>
          <a:solidFill>
            <a:schemeClr val="tx2"/>
          </a:solidFill>
        </p:grpSpPr>
        <p:sp>
          <p:nvSpPr>
            <p:cNvPr id="65" name="Freeform 6"/>
            <p:cNvSpPr/>
            <p:nvPr/>
          </p:nvSpPr>
          <p:spPr bwMode="auto">
            <a:xfrm>
              <a:off x="7922196" y="2394505"/>
              <a:ext cx="356034" cy="354935"/>
            </a:xfrm>
            <a:custGeom>
              <a:avLst/>
              <a:gdLst>
                <a:gd name="T0" fmla="*/ 2147483647 w 207"/>
                <a:gd name="T1" fmla="*/ 2147483647 h 206"/>
                <a:gd name="T2" fmla="*/ 2147483647 w 207"/>
                <a:gd name="T3" fmla="*/ 0 h 206"/>
                <a:gd name="T4" fmla="*/ 0 w 207"/>
                <a:gd name="T5" fmla="*/ 2147483647 h 206"/>
                <a:gd name="T6" fmla="*/ 2147483647 w 207"/>
                <a:gd name="T7" fmla="*/ 2147483647 h 206"/>
                <a:gd name="T8" fmla="*/ 2147483647 w 207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6"/>
                <a:gd name="T17" fmla="*/ 207 w 207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6" name="Freeform 7"/>
            <p:cNvSpPr/>
            <p:nvPr/>
          </p:nvSpPr>
          <p:spPr bwMode="auto">
            <a:xfrm>
              <a:off x="7502428" y="2257147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2147483647 h 111"/>
                <a:gd name="T4" fmla="*/ 2147483647 w 248"/>
                <a:gd name="T5" fmla="*/ 2147483647 h 111"/>
                <a:gd name="T6" fmla="*/ 2147483647 w 248"/>
                <a:gd name="T7" fmla="*/ 2147483647 h 111"/>
                <a:gd name="T8" fmla="*/ 0 w 248"/>
                <a:gd name="T9" fmla="*/ 0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1"/>
                <a:gd name="T17" fmla="*/ 248 w 248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7" name="Freeform 8"/>
            <p:cNvSpPr/>
            <p:nvPr/>
          </p:nvSpPr>
          <p:spPr bwMode="auto">
            <a:xfrm>
              <a:off x="8223286" y="2743946"/>
              <a:ext cx="191203" cy="425262"/>
            </a:xfrm>
            <a:custGeom>
              <a:avLst/>
              <a:gdLst>
                <a:gd name="T0" fmla="*/ 2147483647 w 111"/>
                <a:gd name="T1" fmla="*/ 0 h 247"/>
                <a:gd name="T2" fmla="*/ 0 w 111"/>
                <a:gd name="T3" fmla="*/ 2147483647 h 247"/>
                <a:gd name="T4" fmla="*/ 2147483647 w 111"/>
                <a:gd name="T5" fmla="*/ 2147483647 h 247"/>
                <a:gd name="T6" fmla="*/ 2147483647 w 111"/>
                <a:gd name="T7" fmla="*/ 2147483647 h 247"/>
                <a:gd name="T8" fmla="*/ 2147483647 w 111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8" name="Freeform 9"/>
            <p:cNvSpPr/>
            <p:nvPr/>
          </p:nvSpPr>
          <p:spPr bwMode="auto">
            <a:xfrm>
              <a:off x="8223286" y="3213162"/>
              <a:ext cx="191203" cy="427460"/>
            </a:xfrm>
            <a:custGeom>
              <a:avLst/>
              <a:gdLst>
                <a:gd name="T0" fmla="*/ 2147483647 w 111"/>
                <a:gd name="T1" fmla="*/ 0 h 248"/>
                <a:gd name="T2" fmla="*/ 0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2147483647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69" name="Freeform 10"/>
            <p:cNvSpPr/>
            <p:nvPr/>
          </p:nvSpPr>
          <p:spPr bwMode="auto">
            <a:xfrm>
              <a:off x="7922196" y="3632930"/>
              <a:ext cx="356034" cy="356034"/>
            </a:xfrm>
            <a:custGeom>
              <a:avLst/>
              <a:gdLst>
                <a:gd name="T0" fmla="*/ 2147483647 w 207"/>
                <a:gd name="T1" fmla="*/ 2147483647 h 207"/>
                <a:gd name="T2" fmla="*/ 2147483647 w 207"/>
                <a:gd name="T3" fmla="*/ 0 h 207"/>
                <a:gd name="T4" fmla="*/ 0 w 207"/>
                <a:gd name="T5" fmla="*/ 2147483647 h 207"/>
                <a:gd name="T6" fmla="*/ 2147483647 w 207"/>
                <a:gd name="T7" fmla="*/ 2147483647 h 207"/>
                <a:gd name="T8" fmla="*/ 2147483647 w 207"/>
                <a:gd name="T9" fmla="*/ 2147483647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7"/>
                <a:gd name="T17" fmla="*/ 207 w 207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0" name="Freeform 11"/>
            <p:cNvSpPr/>
            <p:nvPr/>
          </p:nvSpPr>
          <p:spPr bwMode="auto">
            <a:xfrm>
              <a:off x="7502428" y="3936217"/>
              <a:ext cx="427460" cy="189006"/>
            </a:xfrm>
            <a:custGeom>
              <a:avLst/>
              <a:gdLst>
                <a:gd name="T0" fmla="*/ 2147483647 w 248"/>
                <a:gd name="T1" fmla="*/ 2147483647 h 110"/>
                <a:gd name="T2" fmla="*/ 2147483647 w 248"/>
                <a:gd name="T3" fmla="*/ 0 h 110"/>
                <a:gd name="T4" fmla="*/ 0 w 248"/>
                <a:gd name="T5" fmla="*/ 2147483647 h 110"/>
                <a:gd name="T6" fmla="*/ 0 w 248"/>
                <a:gd name="T7" fmla="*/ 2147483647 h 110"/>
                <a:gd name="T8" fmla="*/ 2147483647 w 24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0"/>
                <a:gd name="T17" fmla="*/ 248 w 24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1" name="Freeform 12"/>
            <p:cNvSpPr/>
            <p:nvPr/>
          </p:nvSpPr>
          <p:spPr bwMode="auto">
            <a:xfrm>
              <a:off x="7033212" y="3936217"/>
              <a:ext cx="425262" cy="189006"/>
            </a:xfrm>
            <a:custGeom>
              <a:avLst/>
              <a:gdLst>
                <a:gd name="T0" fmla="*/ 0 w 247"/>
                <a:gd name="T1" fmla="*/ 2147483647 h 110"/>
                <a:gd name="T2" fmla="*/ 2147483647 w 247"/>
                <a:gd name="T3" fmla="*/ 2147483647 h 110"/>
                <a:gd name="T4" fmla="*/ 2147483647 w 247"/>
                <a:gd name="T5" fmla="*/ 2147483647 h 110"/>
                <a:gd name="T6" fmla="*/ 2147483647 w 247"/>
                <a:gd name="T7" fmla="*/ 0 h 110"/>
                <a:gd name="T8" fmla="*/ 0 w 247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0"/>
                <a:gd name="T17" fmla="*/ 247 w 247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2" name="Freeform 13"/>
            <p:cNvSpPr/>
            <p:nvPr/>
          </p:nvSpPr>
          <p:spPr bwMode="auto">
            <a:xfrm>
              <a:off x="6683771" y="3632930"/>
              <a:ext cx="354935" cy="356034"/>
            </a:xfrm>
            <a:custGeom>
              <a:avLst/>
              <a:gdLst>
                <a:gd name="T0" fmla="*/ 2147483647 w 206"/>
                <a:gd name="T1" fmla="*/ 0 h 207"/>
                <a:gd name="T2" fmla="*/ 0 w 206"/>
                <a:gd name="T3" fmla="*/ 2147483647 h 207"/>
                <a:gd name="T4" fmla="*/ 2147483647 w 206"/>
                <a:gd name="T5" fmla="*/ 2147483647 h 207"/>
                <a:gd name="T6" fmla="*/ 2147483647 w 206"/>
                <a:gd name="T7" fmla="*/ 2147483647 h 207"/>
                <a:gd name="T8" fmla="*/ 2147483647 w 206"/>
                <a:gd name="T9" fmla="*/ 0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7"/>
                <a:gd name="T17" fmla="*/ 206 w 206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3" name="Freeform 14"/>
            <p:cNvSpPr/>
            <p:nvPr/>
          </p:nvSpPr>
          <p:spPr bwMode="auto">
            <a:xfrm>
              <a:off x="6546413" y="3213162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2147483647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0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4" name="Freeform 15"/>
            <p:cNvSpPr/>
            <p:nvPr/>
          </p:nvSpPr>
          <p:spPr bwMode="auto">
            <a:xfrm>
              <a:off x="6546413" y="2743946"/>
              <a:ext cx="191203" cy="425262"/>
            </a:xfrm>
            <a:custGeom>
              <a:avLst/>
              <a:gdLst>
                <a:gd name="T0" fmla="*/ 2147483647 w 111"/>
                <a:gd name="T1" fmla="*/ 2147483647 h 247"/>
                <a:gd name="T2" fmla="*/ 2147483647 w 111"/>
                <a:gd name="T3" fmla="*/ 2147483647 h 247"/>
                <a:gd name="T4" fmla="*/ 2147483647 w 111"/>
                <a:gd name="T5" fmla="*/ 0 h 247"/>
                <a:gd name="T6" fmla="*/ 0 w 111"/>
                <a:gd name="T7" fmla="*/ 2147483647 h 247"/>
                <a:gd name="T8" fmla="*/ 2147483647 w 111"/>
                <a:gd name="T9" fmla="*/ 2147483647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5" name="Freeform 16"/>
            <p:cNvSpPr/>
            <p:nvPr/>
          </p:nvSpPr>
          <p:spPr bwMode="auto">
            <a:xfrm>
              <a:off x="6683771" y="2394505"/>
              <a:ext cx="354935" cy="354935"/>
            </a:xfrm>
            <a:custGeom>
              <a:avLst/>
              <a:gdLst>
                <a:gd name="T0" fmla="*/ 0 w 206"/>
                <a:gd name="T1" fmla="*/ 2147483647 h 206"/>
                <a:gd name="T2" fmla="*/ 2147483647 w 206"/>
                <a:gd name="T3" fmla="*/ 2147483647 h 206"/>
                <a:gd name="T4" fmla="*/ 2147483647 w 206"/>
                <a:gd name="T5" fmla="*/ 2147483647 h 206"/>
                <a:gd name="T6" fmla="*/ 2147483647 w 206"/>
                <a:gd name="T7" fmla="*/ 0 h 206"/>
                <a:gd name="T8" fmla="*/ 0 w 206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6"/>
                <a:gd name="T17" fmla="*/ 206 w 206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76" name="Freeform 17"/>
            <p:cNvSpPr/>
            <p:nvPr/>
          </p:nvSpPr>
          <p:spPr bwMode="auto">
            <a:xfrm>
              <a:off x="7033212" y="2257147"/>
              <a:ext cx="425262" cy="191203"/>
            </a:xfrm>
            <a:custGeom>
              <a:avLst/>
              <a:gdLst>
                <a:gd name="T0" fmla="*/ 0 w 247"/>
                <a:gd name="T1" fmla="*/ 2147483647 h 111"/>
                <a:gd name="T2" fmla="*/ 2147483647 w 247"/>
                <a:gd name="T3" fmla="*/ 2147483647 h 111"/>
                <a:gd name="T4" fmla="*/ 2147483647 w 247"/>
                <a:gd name="T5" fmla="*/ 2147483647 h 111"/>
                <a:gd name="T6" fmla="*/ 2147483647 w 247"/>
                <a:gd name="T7" fmla="*/ 0 h 111"/>
                <a:gd name="T8" fmla="*/ 0 w 247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1"/>
                <a:gd name="T17" fmla="*/ 247 w 247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</p:grpSp>
      <p:sp>
        <p:nvSpPr>
          <p:cNvPr id="77" name="Oval 5"/>
          <p:cNvSpPr>
            <a:spLocks noChangeArrowheads="1"/>
          </p:cNvSpPr>
          <p:nvPr/>
        </p:nvSpPr>
        <p:spPr bwMode="auto">
          <a:xfrm>
            <a:off x="9178925" y="1725613"/>
            <a:ext cx="1473200" cy="1473200"/>
          </a:xfrm>
          <a:prstGeom prst="ellipse">
            <a:avLst/>
          </a:prstGeom>
          <a:solidFill>
            <a:schemeClr val="tx2"/>
          </a:solidFill>
          <a:ln w="9525">
            <a:noFill/>
            <a:round/>
          </a:ln>
        </p:spPr>
        <p:txBody>
          <a:bodyPr lIns="68580" tIns="34290" rIns="68580" bIns="34290"/>
          <a:lstStyle/>
          <a:p>
            <a:endParaRPr lang="id-ID" altLang="zh-CN" sz="1300">
              <a:latin typeface="Calibri" panose="020F0502020204030204" charset="0"/>
            </a:endParaRPr>
          </a:p>
        </p:txBody>
      </p:sp>
      <p:grpSp>
        <p:nvGrpSpPr>
          <p:cNvPr id="78" name="Group 113"/>
          <p:cNvGrpSpPr/>
          <p:nvPr/>
        </p:nvGrpSpPr>
        <p:grpSpPr bwMode="auto">
          <a:xfrm>
            <a:off x="9010650" y="1557338"/>
            <a:ext cx="1809750" cy="1809750"/>
            <a:chOff x="9237196" y="2257147"/>
            <a:chExt cx="1868076" cy="1868076"/>
          </a:xfrm>
          <a:solidFill>
            <a:schemeClr val="accent1"/>
          </a:solidFill>
        </p:grpSpPr>
        <p:sp>
          <p:nvSpPr>
            <p:cNvPr id="79" name="Freeform 6"/>
            <p:cNvSpPr/>
            <p:nvPr/>
          </p:nvSpPr>
          <p:spPr bwMode="auto">
            <a:xfrm>
              <a:off x="10612979" y="2394505"/>
              <a:ext cx="356034" cy="354935"/>
            </a:xfrm>
            <a:custGeom>
              <a:avLst/>
              <a:gdLst>
                <a:gd name="T0" fmla="*/ 2147483647 w 207"/>
                <a:gd name="T1" fmla="*/ 2147483647 h 206"/>
                <a:gd name="T2" fmla="*/ 2147483647 w 207"/>
                <a:gd name="T3" fmla="*/ 0 h 206"/>
                <a:gd name="T4" fmla="*/ 0 w 207"/>
                <a:gd name="T5" fmla="*/ 2147483647 h 206"/>
                <a:gd name="T6" fmla="*/ 2147483647 w 207"/>
                <a:gd name="T7" fmla="*/ 2147483647 h 206"/>
                <a:gd name="T8" fmla="*/ 2147483647 w 207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6"/>
                <a:gd name="T17" fmla="*/ 207 w 207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0" name="Freeform 7"/>
            <p:cNvSpPr/>
            <p:nvPr/>
          </p:nvSpPr>
          <p:spPr bwMode="auto">
            <a:xfrm>
              <a:off x="10193211" y="2257147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2147483647 h 111"/>
                <a:gd name="T4" fmla="*/ 2147483647 w 248"/>
                <a:gd name="T5" fmla="*/ 2147483647 h 111"/>
                <a:gd name="T6" fmla="*/ 2147483647 w 248"/>
                <a:gd name="T7" fmla="*/ 2147483647 h 111"/>
                <a:gd name="T8" fmla="*/ 0 w 248"/>
                <a:gd name="T9" fmla="*/ 0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1"/>
                <a:gd name="T17" fmla="*/ 248 w 248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1" name="Freeform 8"/>
            <p:cNvSpPr/>
            <p:nvPr/>
          </p:nvSpPr>
          <p:spPr bwMode="auto">
            <a:xfrm>
              <a:off x="10914069" y="2743946"/>
              <a:ext cx="191203" cy="425262"/>
            </a:xfrm>
            <a:custGeom>
              <a:avLst/>
              <a:gdLst>
                <a:gd name="T0" fmla="*/ 2147483647 w 111"/>
                <a:gd name="T1" fmla="*/ 0 h 247"/>
                <a:gd name="T2" fmla="*/ 0 w 111"/>
                <a:gd name="T3" fmla="*/ 2147483647 h 247"/>
                <a:gd name="T4" fmla="*/ 2147483647 w 111"/>
                <a:gd name="T5" fmla="*/ 2147483647 h 247"/>
                <a:gd name="T6" fmla="*/ 2147483647 w 111"/>
                <a:gd name="T7" fmla="*/ 2147483647 h 247"/>
                <a:gd name="T8" fmla="*/ 2147483647 w 111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2" name="Freeform 9"/>
            <p:cNvSpPr/>
            <p:nvPr/>
          </p:nvSpPr>
          <p:spPr bwMode="auto">
            <a:xfrm>
              <a:off x="10914069" y="3213162"/>
              <a:ext cx="191203" cy="427460"/>
            </a:xfrm>
            <a:custGeom>
              <a:avLst/>
              <a:gdLst>
                <a:gd name="T0" fmla="*/ 2147483647 w 111"/>
                <a:gd name="T1" fmla="*/ 0 h 248"/>
                <a:gd name="T2" fmla="*/ 0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2147483647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3" name="Freeform 10"/>
            <p:cNvSpPr/>
            <p:nvPr/>
          </p:nvSpPr>
          <p:spPr bwMode="auto">
            <a:xfrm>
              <a:off x="10612979" y="3632930"/>
              <a:ext cx="356034" cy="356034"/>
            </a:xfrm>
            <a:custGeom>
              <a:avLst/>
              <a:gdLst>
                <a:gd name="T0" fmla="*/ 2147483647 w 207"/>
                <a:gd name="T1" fmla="*/ 2147483647 h 207"/>
                <a:gd name="T2" fmla="*/ 2147483647 w 207"/>
                <a:gd name="T3" fmla="*/ 0 h 207"/>
                <a:gd name="T4" fmla="*/ 0 w 207"/>
                <a:gd name="T5" fmla="*/ 2147483647 h 207"/>
                <a:gd name="T6" fmla="*/ 2147483647 w 207"/>
                <a:gd name="T7" fmla="*/ 2147483647 h 207"/>
                <a:gd name="T8" fmla="*/ 2147483647 w 207"/>
                <a:gd name="T9" fmla="*/ 2147483647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207"/>
                <a:gd name="T17" fmla="*/ 207 w 207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4" name="Freeform 11"/>
            <p:cNvSpPr/>
            <p:nvPr/>
          </p:nvSpPr>
          <p:spPr bwMode="auto">
            <a:xfrm>
              <a:off x="10193211" y="3936217"/>
              <a:ext cx="427460" cy="189006"/>
            </a:xfrm>
            <a:custGeom>
              <a:avLst/>
              <a:gdLst>
                <a:gd name="T0" fmla="*/ 2147483647 w 248"/>
                <a:gd name="T1" fmla="*/ 2147483647 h 110"/>
                <a:gd name="T2" fmla="*/ 2147483647 w 248"/>
                <a:gd name="T3" fmla="*/ 0 h 110"/>
                <a:gd name="T4" fmla="*/ 0 w 248"/>
                <a:gd name="T5" fmla="*/ 2147483647 h 110"/>
                <a:gd name="T6" fmla="*/ 0 w 248"/>
                <a:gd name="T7" fmla="*/ 2147483647 h 110"/>
                <a:gd name="T8" fmla="*/ 2147483647 w 248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110"/>
                <a:gd name="T17" fmla="*/ 248 w 248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5" name="Freeform 12"/>
            <p:cNvSpPr/>
            <p:nvPr/>
          </p:nvSpPr>
          <p:spPr bwMode="auto">
            <a:xfrm>
              <a:off x="9723995" y="3936217"/>
              <a:ext cx="425262" cy="189006"/>
            </a:xfrm>
            <a:custGeom>
              <a:avLst/>
              <a:gdLst>
                <a:gd name="T0" fmla="*/ 0 w 247"/>
                <a:gd name="T1" fmla="*/ 2147483647 h 110"/>
                <a:gd name="T2" fmla="*/ 2147483647 w 247"/>
                <a:gd name="T3" fmla="*/ 2147483647 h 110"/>
                <a:gd name="T4" fmla="*/ 2147483647 w 247"/>
                <a:gd name="T5" fmla="*/ 2147483647 h 110"/>
                <a:gd name="T6" fmla="*/ 2147483647 w 247"/>
                <a:gd name="T7" fmla="*/ 0 h 110"/>
                <a:gd name="T8" fmla="*/ 0 w 247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0"/>
                <a:gd name="T17" fmla="*/ 247 w 247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6" name="Freeform 13"/>
            <p:cNvSpPr/>
            <p:nvPr/>
          </p:nvSpPr>
          <p:spPr bwMode="auto">
            <a:xfrm>
              <a:off x="9374554" y="3632930"/>
              <a:ext cx="354935" cy="356034"/>
            </a:xfrm>
            <a:custGeom>
              <a:avLst/>
              <a:gdLst>
                <a:gd name="T0" fmla="*/ 2147483647 w 206"/>
                <a:gd name="T1" fmla="*/ 0 h 207"/>
                <a:gd name="T2" fmla="*/ 0 w 206"/>
                <a:gd name="T3" fmla="*/ 2147483647 h 207"/>
                <a:gd name="T4" fmla="*/ 2147483647 w 206"/>
                <a:gd name="T5" fmla="*/ 2147483647 h 207"/>
                <a:gd name="T6" fmla="*/ 2147483647 w 206"/>
                <a:gd name="T7" fmla="*/ 2147483647 h 207"/>
                <a:gd name="T8" fmla="*/ 2147483647 w 206"/>
                <a:gd name="T9" fmla="*/ 0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7"/>
                <a:gd name="T17" fmla="*/ 206 w 206"/>
                <a:gd name="T18" fmla="*/ 207 h 2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7" name="Freeform 14"/>
            <p:cNvSpPr/>
            <p:nvPr/>
          </p:nvSpPr>
          <p:spPr bwMode="auto">
            <a:xfrm>
              <a:off x="9237196" y="3213162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2147483647 w 111"/>
                <a:gd name="T3" fmla="*/ 2147483647 h 248"/>
                <a:gd name="T4" fmla="*/ 2147483647 w 111"/>
                <a:gd name="T5" fmla="*/ 2147483647 h 248"/>
                <a:gd name="T6" fmla="*/ 2147483647 w 111"/>
                <a:gd name="T7" fmla="*/ 0 h 248"/>
                <a:gd name="T8" fmla="*/ 0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8"/>
                <a:gd name="T17" fmla="*/ 111 w 111"/>
                <a:gd name="T18" fmla="*/ 248 h 2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8" name="Freeform 15"/>
            <p:cNvSpPr/>
            <p:nvPr/>
          </p:nvSpPr>
          <p:spPr bwMode="auto">
            <a:xfrm>
              <a:off x="9237196" y="2743946"/>
              <a:ext cx="191203" cy="425262"/>
            </a:xfrm>
            <a:custGeom>
              <a:avLst/>
              <a:gdLst>
                <a:gd name="T0" fmla="*/ 2147483647 w 111"/>
                <a:gd name="T1" fmla="*/ 2147483647 h 247"/>
                <a:gd name="T2" fmla="*/ 2147483647 w 111"/>
                <a:gd name="T3" fmla="*/ 2147483647 h 247"/>
                <a:gd name="T4" fmla="*/ 2147483647 w 111"/>
                <a:gd name="T5" fmla="*/ 0 h 247"/>
                <a:gd name="T6" fmla="*/ 0 w 111"/>
                <a:gd name="T7" fmla="*/ 2147483647 h 247"/>
                <a:gd name="T8" fmla="*/ 2147483647 w 111"/>
                <a:gd name="T9" fmla="*/ 2147483647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47"/>
                <a:gd name="T17" fmla="*/ 111 w 11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89" name="Freeform 16"/>
            <p:cNvSpPr/>
            <p:nvPr/>
          </p:nvSpPr>
          <p:spPr bwMode="auto">
            <a:xfrm>
              <a:off x="9374554" y="2394505"/>
              <a:ext cx="354935" cy="354935"/>
            </a:xfrm>
            <a:custGeom>
              <a:avLst/>
              <a:gdLst>
                <a:gd name="T0" fmla="*/ 0 w 206"/>
                <a:gd name="T1" fmla="*/ 2147483647 h 206"/>
                <a:gd name="T2" fmla="*/ 2147483647 w 206"/>
                <a:gd name="T3" fmla="*/ 2147483647 h 206"/>
                <a:gd name="T4" fmla="*/ 2147483647 w 206"/>
                <a:gd name="T5" fmla="*/ 2147483647 h 206"/>
                <a:gd name="T6" fmla="*/ 2147483647 w 206"/>
                <a:gd name="T7" fmla="*/ 0 h 206"/>
                <a:gd name="T8" fmla="*/ 0 w 206"/>
                <a:gd name="T9" fmla="*/ 2147483647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206"/>
                <a:gd name="T17" fmla="*/ 206 w 206"/>
                <a:gd name="T18" fmla="*/ 206 h 2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  <p:sp>
          <p:nvSpPr>
            <p:cNvPr id="90" name="Freeform 17"/>
            <p:cNvSpPr/>
            <p:nvPr/>
          </p:nvSpPr>
          <p:spPr bwMode="auto">
            <a:xfrm>
              <a:off x="9723995" y="2257147"/>
              <a:ext cx="425262" cy="191203"/>
            </a:xfrm>
            <a:custGeom>
              <a:avLst/>
              <a:gdLst>
                <a:gd name="T0" fmla="*/ 0 w 247"/>
                <a:gd name="T1" fmla="*/ 2147483647 h 111"/>
                <a:gd name="T2" fmla="*/ 2147483647 w 247"/>
                <a:gd name="T3" fmla="*/ 2147483647 h 111"/>
                <a:gd name="T4" fmla="*/ 2147483647 w 247"/>
                <a:gd name="T5" fmla="*/ 2147483647 h 111"/>
                <a:gd name="T6" fmla="*/ 2147483647 w 247"/>
                <a:gd name="T7" fmla="*/ 0 h 111"/>
                <a:gd name="T8" fmla="*/ 0 w 247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7"/>
                <a:gd name="T16" fmla="*/ 0 h 111"/>
                <a:gd name="T17" fmla="*/ 247 w 247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68580" tIns="34290" rIns="68580" bIns="34290"/>
            <a:lstStyle/>
            <a:p>
              <a:endParaRPr lang="zh-CN" altLang="en-US"/>
            </a:p>
          </p:txBody>
        </p:sp>
      </p:grpSp>
      <p:pic>
        <p:nvPicPr>
          <p:cNvPr id="91" name="Group 134"/>
          <p:cNvPicPr preferRelativeResize="0">
            <a:picLocks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878013" y="2208213"/>
            <a:ext cx="53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" name="Group 142"/>
          <p:cNvPicPr preferRelativeResize="0"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4213" y="2193925"/>
            <a:ext cx="5969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Group 147"/>
          <p:cNvPicPr preferRelativeResize="0"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71038" y="2220913"/>
            <a:ext cx="612775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" name="Group 152"/>
          <p:cNvPicPr preferRelativeResize="0"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3263" y="2184400"/>
            <a:ext cx="3841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" name="矩形 47"/>
          <p:cNvSpPr>
            <a:spLocks noChangeArrowheads="1"/>
          </p:cNvSpPr>
          <p:nvPr/>
        </p:nvSpPr>
        <p:spPr bwMode="auto">
          <a:xfrm>
            <a:off x="1084898" y="3797897"/>
            <a:ext cx="2119312" cy="23520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pPr algn="l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建设完善公共服务平台、交易平台、在线监管平台，实现市公共资源交易网与中国招标投标公共服务平台、省公共资源交易电子服务平台的互联互通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8" name="矩形 47"/>
          <p:cNvSpPr>
            <a:spLocks noChangeArrowheads="1"/>
          </p:cNvSpPr>
          <p:nvPr/>
        </p:nvSpPr>
        <p:spPr bwMode="auto">
          <a:xfrm>
            <a:off x="3645853" y="3797897"/>
            <a:ext cx="2119312" cy="10591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pPr algn="l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探索建立公共资源交易信息和信用信息公开共享制度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0" name="矩形 47"/>
          <p:cNvSpPr>
            <a:spLocks noChangeArrowheads="1"/>
          </p:cNvSpPr>
          <p:nvPr/>
        </p:nvSpPr>
        <p:spPr bwMode="auto">
          <a:xfrm>
            <a:off x="6273483" y="3797897"/>
            <a:ext cx="2119312" cy="23520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pPr algn="l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启用新版公共资源交易网和公共资源电子交易系统，完成与“山东省公共资源交易网”的对接，根据数据规范完成接口改造，实现公告、公示信息即时推送。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" name="矩形 47"/>
          <p:cNvSpPr>
            <a:spLocks noChangeArrowheads="1"/>
          </p:cNvSpPr>
          <p:nvPr/>
        </p:nvSpPr>
        <p:spPr bwMode="auto">
          <a:xfrm>
            <a:off x="8856028" y="3797897"/>
            <a:ext cx="2119312" cy="2028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pPr algn="l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研发启用公共资源交易“易博士”线上智能咨询互动平台，为交易各方主体提供在线互动和交流服务，提升交易平台智慧服务水平。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9040" y="271780"/>
            <a:ext cx="8362315" cy="614045"/>
          </a:xfrm>
        </p:spPr>
        <p:txBody>
          <a:bodyPr>
            <a:normAutofit/>
          </a:bodyPr>
          <a:lstStyle/>
          <a:p>
            <a:r>
              <a:rPr lang="zh-CN" altLang="en-US" dirty="0"/>
              <a:t>（四）政府信息公开平台建设情况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  <p:bldP spid="49" grpId="0" bldLvl="0" animBg="1"/>
      <p:bldP spid="63" grpId="0" bldLvl="0" animBg="1"/>
      <p:bldP spid="77" grpId="0" bldLvl="0" animBg="1"/>
      <p:bldP spid="96" grpId="0"/>
      <p:bldP spid="98" grpId="0"/>
      <p:bldP spid="100" grpId="0"/>
      <p:bldP spid="10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1478915" y="1958340"/>
            <a:ext cx="4517390" cy="972820"/>
          </a:xfrm>
          <a:prstGeom prst="homePlate">
            <a:avLst>
              <a:gd name="adj" fmla="val 44031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五边形 68"/>
          <p:cNvSpPr/>
          <p:nvPr/>
        </p:nvSpPr>
        <p:spPr>
          <a:xfrm>
            <a:off x="1478915" y="2931160"/>
            <a:ext cx="4878705" cy="972820"/>
          </a:xfrm>
          <a:prstGeom prst="homePlate">
            <a:avLst>
              <a:gd name="adj" fmla="val 440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五边形 69"/>
          <p:cNvSpPr/>
          <p:nvPr/>
        </p:nvSpPr>
        <p:spPr>
          <a:xfrm>
            <a:off x="1478915" y="3904615"/>
            <a:ext cx="4517390" cy="972820"/>
          </a:xfrm>
          <a:prstGeom prst="homePlate">
            <a:avLst>
              <a:gd name="adj" fmla="val 44031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五边形 70"/>
          <p:cNvSpPr/>
          <p:nvPr/>
        </p:nvSpPr>
        <p:spPr>
          <a:xfrm>
            <a:off x="1478915" y="4876165"/>
            <a:ext cx="4879340" cy="972820"/>
          </a:xfrm>
          <a:prstGeom prst="homePlate">
            <a:avLst>
              <a:gd name="adj" fmla="val 440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9040" y="271780"/>
            <a:ext cx="7849235" cy="614045"/>
          </a:xfrm>
        </p:spPr>
        <p:txBody>
          <a:bodyPr>
            <a:normAutofit/>
          </a:bodyPr>
          <a:lstStyle/>
          <a:p>
            <a:r>
              <a:rPr lang="zh-CN" altLang="en-US" dirty="0">
                <a:sym typeface="+mn-ea"/>
              </a:rPr>
              <a:t>（五）监督保障情况</a:t>
            </a:r>
            <a:endParaRPr lang="zh-CN" altLang="en-US" dirty="0">
              <a:sym typeface="+mn-ea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1209090" y="1196340"/>
            <a:ext cx="2852724" cy="5436836"/>
            <a:chOff x="1108703" y="1329917"/>
            <a:chExt cx="3406147" cy="6491571"/>
          </a:xfrm>
        </p:grpSpPr>
        <p:sp>
          <p:nvSpPr>
            <p:cNvPr id="39" name="Freeform 6"/>
            <p:cNvSpPr/>
            <p:nvPr/>
          </p:nvSpPr>
          <p:spPr bwMode="auto">
            <a:xfrm>
              <a:off x="1166029" y="1388547"/>
              <a:ext cx="3315378" cy="6402542"/>
            </a:xfrm>
            <a:custGeom>
              <a:avLst/>
              <a:gdLst>
                <a:gd name="T0" fmla="*/ 155 w 1172"/>
                <a:gd name="T1" fmla="*/ 2493 h 2493"/>
                <a:gd name="T2" fmla="*/ 0 w 1172"/>
                <a:gd name="T3" fmla="*/ 2337 h 2493"/>
                <a:gd name="T4" fmla="*/ 0 w 1172"/>
                <a:gd name="T5" fmla="*/ 156 h 2493"/>
                <a:gd name="T6" fmla="*/ 155 w 1172"/>
                <a:gd name="T7" fmla="*/ 0 h 2493"/>
                <a:gd name="T8" fmla="*/ 1016 w 1172"/>
                <a:gd name="T9" fmla="*/ 0 h 2493"/>
                <a:gd name="T10" fmla="*/ 1172 w 1172"/>
                <a:gd name="T11" fmla="*/ 156 h 2493"/>
                <a:gd name="T12" fmla="*/ 1172 w 1172"/>
                <a:gd name="T13" fmla="*/ 2337 h 2493"/>
                <a:gd name="T14" fmla="*/ 1016 w 1172"/>
                <a:gd name="T15" fmla="*/ 2493 h 2493"/>
                <a:gd name="T16" fmla="*/ 155 w 1172"/>
                <a:gd name="T17" fmla="*/ 2493 h 2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2" h="2493">
                  <a:moveTo>
                    <a:pt x="155" y="2493"/>
                  </a:moveTo>
                  <a:cubicBezTo>
                    <a:pt x="69" y="2493"/>
                    <a:pt x="0" y="2423"/>
                    <a:pt x="0" y="2337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65"/>
                    <a:pt x="65" y="0"/>
                    <a:pt x="155" y="0"/>
                  </a:cubicBezTo>
                  <a:cubicBezTo>
                    <a:pt x="1016" y="0"/>
                    <a:pt x="1016" y="0"/>
                    <a:pt x="1016" y="0"/>
                  </a:cubicBezTo>
                  <a:cubicBezTo>
                    <a:pt x="1105" y="0"/>
                    <a:pt x="1172" y="67"/>
                    <a:pt x="1172" y="156"/>
                  </a:cubicBezTo>
                  <a:cubicBezTo>
                    <a:pt x="1172" y="2337"/>
                    <a:pt x="1172" y="2337"/>
                    <a:pt x="1172" y="2337"/>
                  </a:cubicBezTo>
                  <a:cubicBezTo>
                    <a:pt x="1172" y="2423"/>
                    <a:pt x="1102" y="2493"/>
                    <a:pt x="1016" y="2493"/>
                  </a:cubicBezTo>
                  <a:lnTo>
                    <a:pt x="155" y="2493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2604779" y="7130163"/>
              <a:ext cx="437881" cy="43698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41" name="Freeform 9"/>
            <p:cNvSpPr>
              <a:spLocks noEditPoints="1"/>
            </p:cNvSpPr>
            <p:nvPr/>
          </p:nvSpPr>
          <p:spPr bwMode="auto">
            <a:xfrm>
              <a:off x="2543602" y="7069079"/>
              <a:ext cx="560236" cy="560235"/>
            </a:xfrm>
            <a:custGeom>
              <a:avLst/>
              <a:gdLst>
                <a:gd name="T0" fmla="*/ 109 w 218"/>
                <a:gd name="T1" fmla="*/ 12 h 218"/>
                <a:gd name="T2" fmla="*/ 206 w 218"/>
                <a:gd name="T3" fmla="*/ 109 h 218"/>
                <a:gd name="T4" fmla="*/ 109 w 218"/>
                <a:gd name="T5" fmla="*/ 206 h 218"/>
                <a:gd name="T6" fmla="*/ 12 w 218"/>
                <a:gd name="T7" fmla="*/ 109 h 218"/>
                <a:gd name="T8" fmla="*/ 109 w 218"/>
                <a:gd name="T9" fmla="*/ 12 h 218"/>
                <a:gd name="T10" fmla="*/ 109 w 218"/>
                <a:gd name="T11" fmla="*/ 0 h 218"/>
                <a:gd name="T12" fmla="*/ 0 w 218"/>
                <a:gd name="T13" fmla="*/ 109 h 218"/>
                <a:gd name="T14" fmla="*/ 109 w 218"/>
                <a:gd name="T15" fmla="*/ 218 h 218"/>
                <a:gd name="T16" fmla="*/ 218 w 218"/>
                <a:gd name="T17" fmla="*/ 109 h 218"/>
                <a:gd name="T18" fmla="*/ 109 w 218"/>
                <a:gd name="T19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8" h="218">
                  <a:moveTo>
                    <a:pt x="109" y="12"/>
                  </a:moveTo>
                  <a:cubicBezTo>
                    <a:pt x="162" y="12"/>
                    <a:pt x="206" y="55"/>
                    <a:pt x="206" y="109"/>
                  </a:cubicBezTo>
                  <a:cubicBezTo>
                    <a:pt x="206" y="162"/>
                    <a:pt x="162" y="206"/>
                    <a:pt x="109" y="206"/>
                  </a:cubicBezTo>
                  <a:cubicBezTo>
                    <a:pt x="55" y="206"/>
                    <a:pt x="12" y="162"/>
                    <a:pt x="12" y="109"/>
                  </a:cubicBezTo>
                  <a:cubicBezTo>
                    <a:pt x="12" y="55"/>
                    <a:pt x="55" y="12"/>
                    <a:pt x="109" y="12"/>
                  </a:cubicBezTo>
                  <a:moveTo>
                    <a:pt x="109" y="0"/>
                  </a:moveTo>
                  <a:cubicBezTo>
                    <a:pt x="49" y="0"/>
                    <a:pt x="0" y="48"/>
                    <a:pt x="0" y="109"/>
                  </a:cubicBezTo>
                  <a:cubicBezTo>
                    <a:pt x="0" y="169"/>
                    <a:pt x="49" y="218"/>
                    <a:pt x="109" y="218"/>
                  </a:cubicBezTo>
                  <a:cubicBezTo>
                    <a:pt x="169" y="218"/>
                    <a:pt x="218" y="169"/>
                    <a:pt x="218" y="109"/>
                  </a:cubicBezTo>
                  <a:cubicBezTo>
                    <a:pt x="218" y="48"/>
                    <a:pt x="169" y="0"/>
                    <a:pt x="109" y="0"/>
                  </a:cubicBezTo>
                  <a:close/>
                </a:path>
              </a:pathLst>
            </a:custGeom>
            <a:solidFill>
              <a:srgbClr val="CFCECE"/>
            </a:solidFill>
            <a:ln w="19050">
              <a:solidFill>
                <a:schemeClr val="tx1"/>
              </a:solidFill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1108703" y="1329917"/>
              <a:ext cx="3406147" cy="6491571"/>
              <a:chOff x="1108703" y="1329917"/>
              <a:chExt cx="3406147" cy="6491571"/>
            </a:xfrm>
          </p:grpSpPr>
          <p:sp>
            <p:nvSpPr>
              <p:cNvPr id="63" name="Freeform 10"/>
              <p:cNvSpPr/>
              <p:nvPr/>
            </p:nvSpPr>
            <p:spPr bwMode="auto">
              <a:xfrm>
                <a:off x="1108703" y="2240843"/>
                <a:ext cx="48968" cy="298574"/>
              </a:xfrm>
              <a:custGeom>
                <a:avLst/>
                <a:gdLst>
                  <a:gd name="T0" fmla="*/ 17 w 17"/>
                  <a:gd name="T1" fmla="*/ 110 h 116"/>
                  <a:gd name="T2" fmla="*/ 11 w 17"/>
                  <a:gd name="T3" fmla="*/ 116 h 116"/>
                  <a:gd name="T4" fmla="*/ 6 w 17"/>
                  <a:gd name="T5" fmla="*/ 116 h 116"/>
                  <a:gd name="T6" fmla="*/ 0 w 17"/>
                  <a:gd name="T7" fmla="*/ 110 h 116"/>
                  <a:gd name="T8" fmla="*/ 0 w 17"/>
                  <a:gd name="T9" fmla="*/ 6 h 116"/>
                  <a:gd name="T10" fmla="*/ 6 w 17"/>
                  <a:gd name="T11" fmla="*/ 0 h 116"/>
                  <a:gd name="T12" fmla="*/ 11 w 17"/>
                  <a:gd name="T13" fmla="*/ 0 h 116"/>
                  <a:gd name="T14" fmla="*/ 17 w 17"/>
                  <a:gd name="T15" fmla="*/ 6 h 116"/>
                  <a:gd name="T16" fmla="*/ 17 w 17"/>
                  <a:gd name="T17" fmla="*/ 11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16">
                    <a:moveTo>
                      <a:pt x="17" y="110"/>
                    </a:moveTo>
                    <a:cubicBezTo>
                      <a:pt x="17" y="113"/>
                      <a:pt x="14" y="116"/>
                      <a:pt x="11" y="116"/>
                    </a:cubicBezTo>
                    <a:cubicBezTo>
                      <a:pt x="6" y="116"/>
                      <a:pt x="6" y="116"/>
                      <a:pt x="6" y="116"/>
                    </a:cubicBezTo>
                    <a:cubicBezTo>
                      <a:pt x="3" y="116"/>
                      <a:pt x="0" y="113"/>
                      <a:pt x="0" y="11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4" y="0"/>
                      <a:pt x="17" y="2"/>
                      <a:pt x="17" y="6"/>
                    </a:cubicBezTo>
                    <a:lnTo>
                      <a:pt x="17" y="11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</a:endParaRPr>
              </a:p>
            </p:txBody>
          </p:sp>
          <p:sp>
            <p:nvSpPr>
              <p:cNvPr id="64" name="Freeform 11"/>
              <p:cNvSpPr/>
              <p:nvPr/>
            </p:nvSpPr>
            <p:spPr bwMode="auto">
              <a:xfrm>
                <a:off x="1108703" y="2857537"/>
                <a:ext cx="53744" cy="223660"/>
              </a:xfrm>
              <a:custGeom>
                <a:avLst/>
                <a:gdLst>
                  <a:gd name="T0" fmla="*/ 19 w 19"/>
                  <a:gd name="T1" fmla="*/ 81 h 87"/>
                  <a:gd name="T2" fmla="*/ 14 w 19"/>
                  <a:gd name="T3" fmla="*/ 87 h 87"/>
                  <a:gd name="T4" fmla="*/ 6 w 19"/>
                  <a:gd name="T5" fmla="*/ 87 h 87"/>
                  <a:gd name="T6" fmla="*/ 0 w 19"/>
                  <a:gd name="T7" fmla="*/ 81 h 87"/>
                  <a:gd name="T8" fmla="*/ 0 w 19"/>
                  <a:gd name="T9" fmla="*/ 6 h 87"/>
                  <a:gd name="T10" fmla="*/ 6 w 19"/>
                  <a:gd name="T11" fmla="*/ 0 h 87"/>
                  <a:gd name="T12" fmla="*/ 14 w 19"/>
                  <a:gd name="T13" fmla="*/ 0 h 87"/>
                  <a:gd name="T14" fmla="*/ 19 w 19"/>
                  <a:gd name="T15" fmla="*/ 6 h 87"/>
                  <a:gd name="T16" fmla="*/ 19 w 19"/>
                  <a:gd name="T17" fmla="*/ 8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87">
                    <a:moveTo>
                      <a:pt x="19" y="81"/>
                    </a:moveTo>
                    <a:cubicBezTo>
                      <a:pt x="19" y="84"/>
                      <a:pt x="17" y="87"/>
                      <a:pt x="14" y="87"/>
                    </a:cubicBezTo>
                    <a:cubicBezTo>
                      <a:pt x="6" y="87"/>
                      <a:pt x="6" y="87"/>
                      <a:pt x="6" y="87"/>
                    </a:cubicBezTo>
                    <a:cubicBezTo>
                      <a:pt x="3" y="87"/>
                      <a:pt x="0" y="84"/>
                      <a:pt x="0" y="8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7" y="0"/>
                      <a:pt x="19" y="2"/>
                      <a:pt x="19" y="6"/>
                    </a:cubicBezTo>
                    <a:lnTo>
                      <a:pt x="19" y="81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</a:endParaRPr>
              </a:p>
            </p:txBody>
          </p:sp>
          <p:sp>
            <p:nvSpPr>
              <p:cNvPr id="65" name="Freeform 12"/>
              <p:cNvSpPr/>
              <p:nvPr/>
            </p:nvSpPr>
            <p:spPr bwMode="auto">
              <a:xfrm>
                <a:off x="1108703" y="3389544"/>
                <a:ext cx="53744" cy="230174"/>
              </a:xfrm>
              <a:custGeom>
                <a:avLst/>
                <a:gdLst>
                  <a:gd name="T0" fmla="*/ 19 w 19"/>
                  <a:gd name="T1" fmla="*/ 84 h 90"/>
                  <a:gd name="T2" fmla="*/ 14 w 19"/>
                  <a:gd name="T3" fmla="*/ 90 h 90"/>
                  <a:gd name="T4" fmla="*/ 6 w 19"/>
                  <a:gd name="T5" fmla="*/ 90 h 90"/>
                  <a:gd name="T6" fmla="*/ 0 w 19"/>
                  <a:gd name="T7" fmla="*/ 84 h 90"/>
                  <a:gd name="T8" fmla="*/ 0 w 19"/>
                  <a:gd name="T9" fmla="*/ 6 h 90"/>
                  <a:gd name="T10" fmla="*/ 6 w 19"/>
                  <a:gd name="T11" fmla="*/ 0 h 90"/>
                  <a:gd name="T12" fmla="*/ 14 w 19"/>
                  <a:gd name="T13" fmla="*/ 0 h 90"/>
                  <a:gd name="T14" fmla="*/ 19 w 19"/>
                  <a:gd name="T15" fmla="*/ 6 h 90"/>
                  <a:gd name="T16" fmla="*/ 19 w 19"/>
                  <a:gd name="T17" fmla="*/ 8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90">
                    <a:moveTo>
                      <a:pt x="19" y="84"/>
                    </a:moveTo>
                    <a:cubicBezTo>
                      <a:pt x="19" y="87"/>
                      <a:pt x="17" y="90"/>
                      <a:pt x="14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3" y="90"/>
                      <a:pt x="0" y="87"/>
                      <a:pt x="0" y="8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7" y="0"/>
                      <a:pt x="19" y="3"/>
                      <a:pt x="19" y="6"/>
                    </a:cubicBezTo>
                    <a:lnTo>
                      <a:pt x="19" y="84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</a:endParaRPr>
              </a:p>
            </p:txBody>
          </p:sp>
          <p:grpSp>
            <p:nvGrpSpPr>
              <p:cNvPr id="66" name="Group 30"/>
              <p:cNvGrpSpPr/>
              <p:nvPr/>
            </p:nvGrpSpPr>
            <p:grpSpPr>
              <a:xfrm>
                <a:off x="1131393" y="1329917"/>
                <a:ext cx="3383457" cy="6491571"/>
                <a:chOff x="3911598" y="3646488"/>
                <a:chExt cx="4497390" cy="949166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67" name="Freeform 7"/>
                <p:cNvSpPr>
                  <a:spLocks noEditPoints="1"/>
                </p:cNvSpPr>
                <p:nvPr/>
              </p:nvSpPr>
              <p:spPr bwMode="auto">
                <a:xfrm>
                  <a:off x="3911598" y="3687762"/>
                  <a:ext cx="4497390" cy="9450387"/>
                </a:xfrm>
                <a:custGeom>
                  <a:avLst/>
                  <a:gdLst>
                    <a:gd name="T0" fmla="*/ 1028 w 1196"/>
                    <a:gd name="T1" fmla="*/ 24 h 2517"/>
                    <a:gd name="T2" fmla="*/ 1172 w 1196"/>
                    <a:gd name="T3" fmla="*/ 168 h 2517"/>
                    <a:gd name="T4" fmla="*/ 1172 w 1196"/>
                    <a:gd name="T5" fmla="*/ 2349 h 2517"/>
                    <a:gd name="T6" fmla="*/ 1028 w 1196"/>
                    <a:gd name="T7" fmla="*/ 2493 h 2517"/>
                    <a:gd name="T8" fmla="*/ 167 w 1196"/>
                    <a:gd name="T9" fmla="*/ 2493 h 2517"/>
                    <a:gd name="T10" fmla="*/ 24 w 1196"/>
                    <a:gd name="T11" fmla="*/ 2349 h 2517"/>
                    <a:gd name="T12" fmla="*/ 24 w 1196"/>
                    <a:gd name="T13" fmla="*/ 168 h 2517"/>
                    <a:gd name="T14" fmla="*/ 167 w 1196"/>
                    <a:gd name="T15" fmla="*/ 24 h 2517"/>
                    <a:gd name="T16" fmla="*/ 1028 w 1196"/>
                    <a:gd name="T17" fmla="*/ 24 h 2517"/>
                    <a:gd name="T18" fmla="*/ 1028 w 1196"/>
                    <a:gd name="T19" fmla="*/ 0 h 2517"/>
                    <a:gd name="T20" fmla="*/ 167 w 1196"/>
                    <a:gd name="T21" fmla="*/ 0 h 2517"/>
                    <a:gd name="T22" fmla="*/ 0 w 1196"/>
                    <a:gd name="T23" fmla="*/ 168 h 2517"/>
                    <a:gd name="T24" fmla="*/ 0 w 1196"/>
                    <a:gd name="T25" fmla="*/ 2349 h 2517"/>
                    <a:gd name="T26" fmla="*/ 167 w 1196"/>
                    <a:gd name="T27" fmla="*/ 2517 h 2517"/>
                    <a:gd name="T28" fmla="*/ 1028 w 1196"/>
                    <a:gd name="T29" fmla="*/ 2517 h 2517"/>
                    <a:gd name="T30" fmla="*/ 1196 w 1196"/>
                    <a:gd name="T31" fmla="*/ 2349 h 2517"/>
                    <a:gd name="T32" fmla="*/ 1196 w 1196"/>
                    <a:gd name="T33" fmla="*/ 168 h 2517"/>
                    <a:gd name="T34" fmla="*/ 1149 w 1196"/>
                    <a:gd name="T35" fmla="*/ 49 h 2517"/>
                    <a:gd name="T36" fmla="*/ 1028 w 1196"/>
                    <a:gd name="T37" fmla="*/ 0 h 25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196" h="2517">
                      <a:moveTo>
                        <a:pt x="1028" y="24"/>
                      </a:moveTo>
                      <a:cubicBezTo>
                        <a:pt x="1113" y="24"/>
                        <a:pt x="1172" y="88"/>
                        <a:pt x="1172" y="168"/>
                      </a:cubicBezTo>
                      <a:cubicBezTo>
                        <a:pt x="1172" y="2349"/>
                        <a:pt x="1172" y="2349"/>
                        <a:pt x="1172" y="2349"/>
                      </a:cubicBezTo>
                      <a:cubicBezTo>
                        <a:pt x="1172" y="2429"/>
                        <a:pt x="1108" y="2493"/>
                        <a:pt x="1028" y="2493"/>
                      </a:cubicBezTo>
                      <a:cubicBezTo>
                        <a:pt x="167" y="2493"/>
                        <a:pt x="167" y="2493"/>
                        <a:pt x="167" y="2493"/>
                      </a:cubicBezTo>
                      <a:cubicBezTo>
                        <a:pt x="88" y="2493"/>
                        <a:pt x="24" y="2429"/>
                        <a:pt x="24" y="2349"/>
                      </a:cubicBezTo>
                      <a:cubicBezTo>
                        <a:pt x="24" y="168"/>
                        <a:pt x="24" y="168"/>
                        <a:pt x="24" y="168"/>
                      </a:cubicBezTo>
                      <a:cubicBezTo>
                        <a:pt x="24" y="83"/>
                        <a:pt x="83" y="24"/>
                        <a:pt x="167" y="24"/>
                      </a:cubicBezTo>
                      <a:cubicBezTo>
                        <a:pt x="1028" y="24"/>
                        <a:pt x="1028" y="24"/>
                        <a:pt x="1028" y="24"/>
                      </a:cubicBezTo>
                      <a:moveTo>
                        <a:pt x="1028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70" y="0"/>
                        <a:pt x="0" y="70"/>
                        <a:pt x="0" y="168"/>
                      </a:cubicBezTo>
                      <a:cubicBezTo>
                        <a:pt x="0" y="2349"/>
                        <a:pt x="0" y="2349"/>
                        <a:pt x="0" y="2349"/>
                      </a:cubicBezTo>
                      <a:cubicBezTo>
                        <a:pt x="0" y="2442"/>
                        <a:pt x="75" y="2517"/>
                        <a:pt x="167" y="2517"/>
                      </a:cubicBezTo>
                      <a:cubicBezTo>
                        <a:pt x="1028" y="2517"/>
                        <a:pt x="1028" y="2517"/>
                        <a:pt x="1028" y="2517"/>
                      </a:cubicBezTo>
                      <a:cubicBezTo>
                        <a:pt x="1121" y="2517"/>
                        <a:pt x="1196" y="2442"/>
                        <a:pt x="1196" y="2349"/>
                      </a:cubicBezTo>
                      <a:cubicBezTo>
                        <a:pt x="1196" y="168"/>
                        <a:pt x="1196" y="168"/>
                        <a:pt x="1196" y="168"/>
                      </a:cubicBezTo>
                      <a:cubicBezTo>
                        <a:pt x="1196" y="122"/>
                        <a:pt x="1179" y="80"/>
                        <a:pt x="1149" y="49"/>
                      </a:cubicBezTo>
                      <a:cubicBezTo>
                        <a:pt x="1118" y="17"/>
                        <a:pt x="1075" y="0"/>
                        <a:pt x="102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d-ID">
                    <a:latin typeface="+mn-lt"/>
                  </a:endParaRPr>
                </a:p>
              </p:txBody>
            </p:sp>
            <p:sp>
              <p:nvSpPr>
                <p:cNvPr id="68" name="Freeform 13"/>
                <p:cNvSpPr/>
                <p:nvPr/>
              </p:nvSpPr>
              <p:spPr bwMode="auto">
                <a:xfrm>
                  <a:off x="6911975" y="3646488"/>
                  <a:ext cx="733425" cy="77787"/>
                </a:xfrm>
                <a:custGeom>
                  <a:avLst/>
                  <a:gdLst>
                    <a:gd name="T0" fmla="*/ 195 w 195"/>
                    <a:gd name="T1" fmla="*/ 16 h 21"/>
                    <a:gd name="T2" fmla="*/ 189 w 195"/>
                    <a:gd name="T3" fmla="*/ 21 h 21"/>
                    <a:gd name="T4" fmla="*/ 6 w 195"/>
                    <a:gd name="T5" fmla="*/ 21 h 21"/>
                    <a:gd name="T6" fmla="*/ 0 w 195"/>
                    <a:gd name="T7" fmla="*/ 16 h 21"/>
                    <a:gd name="T8" fmla="*/ 0 w 195"/>
                    <a:gd name="T9" fmla="*/ 5 h 21"/>
                    <a:gd name="T10" fmla="*/ 6 w 195"/>
                    <a:gd name="T11" fmla="*/ 0 h 21"/>
                    <a:gd name="T12" fmla="*/ 189 w 195"/>
                    <a:gd name="T13" fmla="*/ 0 h 21"/>
                    <a:gd name="T14" fmla="*/ 195 w 195"/>
                    <a:gd name="T15" fmla="*/ 5 h 21"/>
                    <a:gd name="T16" fmla="*/ 195 w 195"/>
                    <a:gd name="T17" fmla="*/ 16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5" h="21">
                      <a:moveTo>
                        <a:pt x="195" y="16"/>
                      </a:moveTo>
                      <a:cubicBezTo>
                        <a:pt x="195" y="19"/>
                        <a:pt x="192" y="21"/>
                        <a:pt x="189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3" y="21"/>
                        <a:pt x="0" y="19"/>
                        <a:pt x="0" y="16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189" y="0"/>
                        <a:pt x="189" y="0"/>
                        <a:pt x="189" y="0"/>
                      </a:cubicBezTo>
                      <a:cubicBezTo>
                        <a:pt x="192" y="0"/>
                        <a:pt x="195" y="3"/>
                        <a:pt x="195" y="5"/>
                      </a:cubicBezTo>
                      <a:lnTo>
                        <a:pt x="195" y="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d-ID">
                    <a:latin typeface="+mn-lt"/>
                  </a:endParaRPr>
                </a:p>
              </p:txBody>
            </p:sp>
          </p:grpSp>
        </p:grpSp>
        <p:sp>
          <p:nvSpPr>
            <p:cNvPr id="60" name="Freeform 14"/>
            <p:cNvSpPr>
              <a:spLocks noEditPoints="1"/>
            </p:cNvSpPr>
            <p:nvPr/>
          </p:nvSpPr>
          <p:spPr bwMode="auto">
            <a:xfrm>
              <a:off x="2509619" y="1851068"/>
              <a:ext cx="624619" cy="128117"/>
            </a:xfrm>
            <a:custGeom>
              <a:avLst/>
              <a:gdLst>
                <a:gd name="T0" fmla="*/ 197 w 221"/>
                <a:gd name="T1" fmla="*/ 0 h 50"/>
                <a:gd name="T2" fmla="*/ 25 w 221"/>
                <a:gd name="T3" fmla="*/ 0 h 50"/>
                <a:gd name="T4" fmla="*/ 0 w 221"/>
                <a:gd name="T5" fmla="*/ 25 h 50"/>
                <a:gd name="T6" fmla="*/ 25 w 221"/>
                <a:gd name="T7" fmla="*/ 50 h 50"/>
                <a:gd name="T8" fmla="*/ 197 w 221"/>
                <a:gd name="T9" fmla="*/ 50 h 50"/>
                <a:gd name="T10" fmla="*/ 221 w 221"/>
                <a:gd name="T11" fmla="*/ 25 h 50"/>
                <a:gd name="T12" fmla="*/ 197 w 221"/>
                <a:gd name="T13" fmla="*/ 0 h 50"/>
                <a:gd name="T14" fmla="*/ 194 w 221"/>
                <a:gd name="T15" fmla="*/ 36 h 50"/>
                <a:gd name="T16" fmla="*/ 28 w 221"/>
                <a:gd name="T17" fmla="*/ 36 h 50"/>
                <a:gd name="T18" fmla="*/ 18 w 221"/>
                <a:gd name="T19" fmla="*/ 25 h 50"/>
                <a:gd name="T20" fmla="*/ 28 w 221"/>
                <a:gd name="T21" fmla="*/ 15 h 50"/>
                <a:gd name="T22" fmla="*/ 194 w 221"/>
                <a:gd name="T23" fmla="*/ 15 h 50"/>
                <a:gd name="T24" fmla="*/ 204 w 221"/>
                <a:gd name="T25" fmla="*/ 25 h 50"/>
                <a:gd name="T26" fmla="*/ 194 w 221"/>
                <a:gd name="T27" fmla="*/ 3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" h="50">
                  <a:moveTo>
                    <a:pt x="197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0" y="11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10" y="50"/>
                    <a:pt x="221" y="39"/>
                    <a:pt x="221" y="25"/>
                  </a:cubicBezTo>
                  <a:cubicBezTo>
                    <a:pt x="221" y="11"/>
                    <a:pt x="210" y="0"/>
                    <a:pt x="197" y="0"/>
                  </a:cubicBezTo>
                  <a:close/>
                  <a:moveTo>
                    <a:pt x="194" y="36"/>
                  </a:moveTo>
                  <a:cubicBezTo>
                    <a:pt x="28" y="36"/>
                    <a:pt x="28" y="36"/>
                    <a:pt x="28" y="36"/>
                  </a:cubicBezTo>
                  <a:cubicBezTo>
                    <a:pt x="23" y="36"/>
                    <a:pt x="18" y="31"/>
                    <a:pt x="18" y="25"/>
                  </a:cubicBezTo>
                  <a:cubicBezTo>
                    <a:pt x="18" y="20"/>
                    <a:pt x="23" y="15"/>
                    <a:pt x="28" y="15"/>
                  </a:cubicBezTo>
                  <a:cubicBezTo>
                    <a:pt x="194" y="15"/>
                    <a:pt x="194" y="15"/>
                    <a:pt x="194" y="15"/>
                  </a:cubicBezTo>
                  <a:cubicBezTo>
                    <a:pt x="199" y="15"/>
                    <a:pt x="204" y="20"/>
                    <a:pt x="204" y="25"/>
                  </a:cubicBezTo>
                  <a:cubicBezTo>
                    <a:pt x="204" y="31"/>
                    <a:pt x="199" y="36"/>
                    <a:pt x="194" y="3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61" name="Freeform 15"/>
            <p:cNvSpPr>
              <a:spLocks noEditPoints="1"/>
            </p:cNvSpPr>
            <p:nvPr/>
          </p:nvSpPr>
          <p:spPr bwMode="auto">
            <a:xfrm>
              <a:off x="2741318" y="1599178"/>
              <a:ext cx="161231" cy="146572"/>
            </a:xfrm>
            <a:custGeom>
              <a:avLst/>
              <a:gdLst>
                <a:gd name="T0" fmla="*/ 29 w 57"/>
                <a:gd name="T1" fmla="*/ 57 h 57"/>
                <a:gd name="T2" fmla="*/ 0 w 57"/>
                <a:gd name="T3" fmla="*/ 29 h 57"/>
                <a:gd name="T4" fmla="*/ 0 w 57"/>
                <a:gd name="T5" fmla="*/ 28 h 57"/>
                <a:gd name="T6" fmla="*/ 29 w 57"/>
                <a:gd name="T7" fmla="*/ 0 h 57"/>
                <a:gd name="T8" fmla="*/ 57 w 57"/>
                <a:gd name="T9" fmla="*/ 28 h 57"/>
                <a:gd name="T10" fmla="*/ 57 w 57"/>
                <a:gd name="T11" fmla="*/ 29 h 57"/>
                <a:gd name="T12" fmla="*/ 29 w 57"/>
                <a:gd name="T13" fmla="*/ 57 h 57"/>
                <a:gd name="T14" fmla="*/ 29 w 57"/>
                <a:gd name="T15" fmla="*/ 12 h 57"/>
                <a:gd name="T16" fmla="*/ 12 w 57"/>
                <a:gd name="T17" fmla="*/ 28 h 57"/>
                <a:gd name="T18" fmla="*/ 12 w 57"/>
                <a:gd name="T19" fmla="*/ 29 h 57"/>
                <a:gd name="T20" fmla="*/ 29 w 57"/>
                <a:gd name="T21" fmla="*/ 45 h 57"/>
                <a:gd name="T22" fmla="*/ 45 w 57"/>
                <a:gd name="T23" fmla="*/ 29 h 57"/>
                <a:gd name="T24" fmla="*/ 45 w 57"/>
                <a:gd name="T25" fmla="*/ 28 h 57"/>
                <a:gd name="T26" fmla="*/ 29 w 57"/>
                <a:gd name="T27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57">
                  <a:moveTo>
                    <a:pt x="29" y="57"/>
                  </a:moveTo>
                  <a:cubicBezTo>
                    <a:pt x="13" y="57"/>
                    <a:pt x="0" y="45"/>
                    <a:pt x="0" y="29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4" y="0"/>
                    <a:pt x="57" y="12"/>
                    <a:pt x="57" y="28"/>
                  </a:cubicBezTo>
                  <a:cubicBezTo>
                    <a:pt x="57" y="29"/>
                    <a:pt x="57" y="29"/>
                    <a:pt x="57" y="29"/>
                  </a:cubicBezTo>
                  <a:cubicBezTo>
                    <a:pt x="57" y="45"/>
                    <a:pt x="44" y="57"/>
                    <a:pt x="29" y="57"/>
                  </a:cubicBezTo>
                  <a:close/>
                  <a:moveTo>
                    <a:pt x="29" y="12"/>
                  </a:moveTo>
                  <a:cubicBezTo>
                    <a:pt x="20" y="12"/>
                    <a:pt x="12" y="19"/>
                    <a:pt x="12" y="28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8"/>
                    <a:pt x="20" y="45"/>
                    <a:pt x="29" y="45"/>
                  </a:cubicBezTo>
                  <a:cubicBezTo>
                    <a:pt x="38" y="45"/>
                    <a:pt x="45" y="38"/>
                    <a:pt x="45" y="29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19"/>
                    <a:pt x="38" y="12"/>
                    <a:pt x="29" y="1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1430794" y="2240305"/>
              <a:ext cx="2797699" cy="464632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2" name="矩形 71"/>
          <p:cNvSpPr/>
          <p:nvPr/>
        </p:nvSpPr>
        <p:spPr>
          <a:xfrm>
            <a:off x="1478852" y="1958365"/>
            <a:ext cx="2343132" cy="9726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矩形 72"/>
          <p:cNvSpPr/>
          <p:nvPr/>
        </p:nvSpPr>
        <p:spPr>
          <a:xfrm>
            <a:off x="1478852" y="2931036"/>
            <a:ext cx="2343132" cy="9726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矩形 73"/>
          <p:cNvSpPr/>
          <p:nvPr/>
        </p:nvSpPr>
        <p:spPr>
          <a:xfrm>
            <a:off x="1478852" y="3904489"/>
            <a:ext cx="2343132" cy="9726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矩形 74"/>
          <p:cNvSpPr/>
          <p:nvPr/>
        </p:nvSpPr>
        <p:spPr>
          <a:xfrm>
            <a:off x="1478852" y="4876378"/>
            <a:ext cx="2343132" cy="9726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6" name="组合 75"/>
          <p:cNvGrpSpPr/>
          <p:nvPr/>
        </p:nvGrpSpPr>
        <p:grpSpPr>
          <a:xfrm>
            <a:off x="2390794" y="2237537"/>
            <a:ext cx="519248" cy="476438"/>
            <a:chOff x="10628051" y="1891971"/>
            <a:chExt cx="519248" cy="476438"/>
          </a:xfrm>
          <a:solidFill>
            <a:schemeClr val="bg2"/>
          </a:solidFill>
        </p:grpSpPr>
        <p:sp>
          <p:nvSpPr>
            <p:cNvPr id="77" name="Freeform 130"/>
            <p:cNvSpPr>
              <a:spLocks noEditPoints="1"/>
            </p:cNvSpPr>
            <p:nvPr/>
          </p:nvSpPr>
          <p:spPr bwMode="auto">
            <a:xfrm>
              <a:off x="10886294" y="1891971"/>
              <a:ext cx="261005" cy="290005"/>
            </a:xfrm>
            <a:custGeom>
              <a:avLst/>
              <a:gdLst>
                <a:gd name="T0" fmla="*/ 90 w 95"/>
                <a:gd name="T1" fmla="*/ 21 h 106"/>
                <a:gd name="T2" fmla="*/ 88 w 95"/>
                <a:gd name="T3" fmla="*/ 17 h 106"/>
                <a:gd name="T4" fmla="*/ 51 w 95"/>
                <a:gd name="T5" fmla="*/ 1 h 106"/>
                <a:gd name="T6" fmla="*/ 46 w 95"/>
                <a:gd name="T7" fmla="*/ 2 h 106"/>
                <a:gd name="T8" fmla="*/ 0 w 95"/>
                <a:gd name="T9" fmla="*/ 35 h 106"/>
                <a:gd name="T10" fmla="*/ 36 w 95"/>
                <a:gd name="T11" fmla="*/ 79 h 106"/>
                <a:gd name="T12" fmla="*/ 37 w 95"/>
                <a:gd name="T13" fmla="*/ 106 h 106"/>
                <a:gd name="T14" fmla="*/ 93 w 95"/>
                <a:gd name="T15" fmla="*/ 65 h 106"/>
                <a:gd name="T16" fmla="*/ 95 w 95"/>
                <a:gd name="T17" fmla="*/ 61 h 106"/>
                <a:gd name="T18" fmla="*/ 90 w 95"/>
                <a:gd name="T19" fmla="*/ 21 h 106"/>
                <a:gd name="T20" fmla="*/ 69 w 95"/>
                <a:gd name="T21" fmla="*/ 44 h 106"/>
                <a:gd name="T22" fmla="*/ 57 w 95"/>
                <a:gd name="T23" fmla="*/ 42 h 106"/>
                <a:gd name="T24" fmla="*/ 59 w 95"/>
                <a:gd name="T25" fmla="*/ 31 h 106"/>
                <a:gd name="T26" fmla="*/ 71 w 95"/>
                <a:gd name="T27" fmla="*/ 33 h 106"/>
                <a:gd name="T28" fmla="*/ 69 w 95"/>
                <a:gd name="T29" fmla="*/ 4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106">
                  <a:moveTo>
                    <a:pt x="90" y="21"/>
                  </a:moveTo>
                  <a:cubicBezTo>
                    <a:pt x="90" y="20"/>
                    <a:pt x="89" y="18"/>
                    <a:pt x="88" y="17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0" y="0"/>
                    <a:pt x="48" y="0"/>
                    <a:pt x="46" y="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8" y="43"/>
                    <a:pt x="31" y="59"/>
                    <a:pt x="36" y="79"/>
                  </a:cubicBezTo>
                  <a:cubicBezTo>
                    <a:pt x="38" y="88"/>
                    <a:pt x="39" y="97"/>
                    <a:pt x="37" y="106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94" y="64"/>
                    <a:pt x="95" y="63"/>
                    <a:pt x="95" y="61"/>
                  </a:cubicBezTo>
                  <a:lnTo>
                    <a:pt x="90" y="21"/>
                  </a:lnTo>
                  <a:close/>
                  <a:moveTo>
                    <a:pt x="69" y="44"/>
                  </a:moveTo>
                  <a:cubicBezTo>
                    <a:pt x="65" y="47"/>
                    <a:pt x="60" y="46"/>
                    <a:pt x="57" y="42"/>
                  </a:cubicBezTo>
                  <a:cubicBezTo>
                    <a:pt x="55" y="39"/>
                    <a:pt x="56" y="34"/>
                    <a:pt x="59" y="31"/>
                  </a:cubicBezTo>
                  <a:cubicBezTo>
                    <a:pt x="63" y="28"/>
                    <a:pt x="68" y="29"/>
                    <a:pt x="71" y="33"/>
                  </a:cubicBezTo>
                  <a:cubicBezTo>
                    <a:pt x="73" y="36"/>
                    <a:pt x="72" y="41"/>
                    <a:pt x="69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8" name="Freeform 131"/>
            <p:cNvSpPr/>
            <p:nvPr/>
          </p:nvSpPr>
          <p:spPr bwMode="auto">
            <a:xfrm>
              <a:off x="10719195" y="2036974"/>
              <a:ext cx="216814" cy="227861"/>
            </a:xfrm>
            <a:custGeom>
              <a:avLst/>
              <a:gdLst>
                <a:gd name="T0" fmla="*/ 2 w 79"/>
                <a:gd name="T1" fmla="*/ 31 h 83"/>
                <a:gd name="T2" fmla="*/ 39 w 79"/>
                <a:gd name="T3" fmla="*/ 83 h 83"/>
                <a:gd name="T4" fmla="*/ 42 w 79"/>
                <a:gd name="T5" fmla="*/ 82 h 83"/>
                <a:gd name="T6" fmla="*/ 73 w 79"/>
                <a:gd name="T7" fmla="*/ 32 h 83"/>
                <a:gd name="T8" fmla="*/ 36 w 79"/>
                <a:gd name="T9" fmla="*/ 0 h 83"/>
                <a:gd name="T10" fmla="*/ 3 w 79"/>
                <a:gd name="T11" fmla="*/ 24 h 83"/>
                <a:gd name="T12" fmla="*/ 2 w 79"/>
                <a:gd name="T13" fmla="*/ 3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3">
                  <a:moveTo>
                    <a:pt x="2" y="31"/>
                  </a:moveTo>
                  <a:cubicBezTo>
                    <a:pt x="39" y="83"/>
                    <a:pt x="39" y="83"/>
                    <a:pt x="39" y="83"/>
                  </a:cubicBezTo>
                  <a:cubicBezTo>
                    <a:pt x="40" y="83"/>
                    <a:pt x="41" y="82"/>
                    <a:pt x="42" y="82"/>
                  </a:cubicBezTo>
                  <a:cubicBezTo>
                    <a:pt x="65" y="77"/>
                    <a:pt x="79" y="54"/>
                    <a:pt x="73" y="32"/>
                  </a:cubicBezTo>
                  <a:cubicBezTo>
                    <a:pt x="69" y="14"/>
                    <a:pt x="54" y="2"/>
                    <a:pt x="36" y="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6"/>
                    <a:pt x="0" y="29"/>
                    <a:pt x="2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9" name="Freeform 132"/>
            <p:cNvSpPr>
              <a:spLocks noEditPoints="1"/>
            </p:cNvSpPr>
            <p:nvPr/>
          </p:nvSpPr>
          <p:spPr bwMode="auto">
            <a:xfrm>
              <a:off x="10628051" y="1970687"/>
              <a:ext cx="491628" cy="397722"/>
            </a:xfrm>
            <a:custGeom>
              <a:avLst/>
              <a:gdLst>
                <a:gd name="T0" fmla="*/ 172 w 179"/>
                <a:gd name="T1" fmla="*/ 121 h 145"/>
                <a:gd name="T2" fmla="*/ 137 w 179"/>
                <a:gd name="T3" fmla="*/ 98 h 145"/>
                <a:gd name="T4" fmla="*/ 127 w 179"/>
                <a:gd name="T5" fmla="*/ 97 h 145"/>
                <a:gd name="T6" fmla="*/ 124 w 179"/>
                <a:gd name="T7" fmla="*/ 98 h 145"/>
                <a:gd name="T8" fmla="*/ 118 w 179"/>
                <a:gd name="T9" fmla="*/ 94 h 145"/>
                <a:gd name="T10" fmla="*/ 124 w 179"/>
                <a:gd name="T11" fmla="*/ 52 h 145"/>
                <a:gd name="T12" fmla="*/ 52 w 179"/>
                <a:gd name="T13" fmla="*/ 8 h 145"/>
                <a:gd name="T14" fmla="*/ 8 w 179"/>
                <a:gd name="T15" fmla="*/ 80 h 145"/>
                <a:gd name="T16" fmla="*/ 80 w 179"/>
                <a:gd name="T17" fmla="*/ 124 h 145"/>
                <a:gd name="T18" fmla="*/ 111 w 179"/>
                <a:gd name="T19" fmla="*/ 104 h 145"/>
                <a:gd name="T20" fmla="*/ 117 w 179"/>
                <a:gd name="T21" fmla="*/ 108 h 145"/>
                <a:gd name="T22" fmla="*/ 123 w 179"/>
                <a:gd name="T23" fmla="*/ 120 h 145"/>
                <a:gd name="T24" fmla="*/ 157 w 179"/>
                <a:gd name="T25" fmla="*/ 143 h 145"/>
                <a:gd name="T26" fmla="*/ 168 w 179"/>
                <a:gd name="T27" fmla="*/ 144 h 145"/>
                <a:gd name="T28" fmla="*/ 175 w 179"/>
                <a:gd name="T29" fmla="*/ 139 h 145"/>
                <a:gd name="T30" fmla="*/ 172 w 179"/>
                <a:gd name="T31" fmla="*/ 121 h 145"/>
                <a:gd name="T32" fmla="*/ 77 w 179"/>
                <a:gd name="T33" fmla="*/ 113 h 145"/>
                <a:gd name="T34" fmla="*/ 18 w 179"/>
                <a:gd name="T35" fmla="*/ 77 h 145"/>
                <a:gd name="T36" fmla="*/ 54 w 179"/>
                <a:gd name="T37" fmla="*/ 18 h 145"/>
                <a:gd name="T38" fmla="*/ 113 w 179"/>
                <a:gd name="T39" fmla="*/ 54 h 145"/>
                <a:gd name="T40" fmla="*/ 77 w 179"/>
                <a:gd name="T4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9" h="145">
                  <a:moveTo>
                    <a:pt x="172" y="121"/>
                  </a:moveTo>
                  <a:cubicBezTo>
                    <a:pt x="137" y="98"/>
                    <a:pt x="137" y="98"/>
                    <a:pt x="137" y="98"/>
                  </a:cubicBezTo>
                  <a:cubicBezTo>
                    <a:pt x="134" y="96"/>
                    <a:pt x="130" y="96"/>
                    <a:pt x="127" y="97"/>
                  </a:cubicBezTo>
                  <a:cubicBezTo>
                    <a:pt x="126" y="97"/>
                    <a:pt x="125" y="97"/>
                    <a:pt x="124" y="98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25" y="82"/>
                    <a:pt x="127" y="67"/>
                    <a:pt x="124" y="52"/>
                  </a:cubicBezTo>
                  <a:cubicBezTo>
                    <a:pt x="116" y="20"/>
                    <a:pt x="83" y="0"/>
                    <a:pt x="52" y="8"/>
                  </a:cubicBezTo>
                  <a:cubicBezTo>
                    <a:pt x="20" y="15"/>
                    <a:pt x="0" y="48"/>
                    <a:pt x="8" y="80"/>
                  </a:cubicBezTo>
                  <a:cubicBezTo>
                    <a:pt x="15" y="112"/>
                    <a:pt x="48" y="131"/>
                    <a:pt x="80" y="124"/>
                  </a:cubicBezTo>
                  <a:cubicBezTo>
                    <a:pt x="92" y="121"/>
                    <a:pt x="103" y="114"/>
                    <a:pt x="111" y="104"/>
                  </a:cubicBezTo>
                  <a:cubicBezTo>
                    <a:pt x="117" y="108"/>
                    <a:pt x="117" y="108"/>
                    <a:pt x="117" y="108"/>
                  </a:cubicBezTo>
                  <a:cubicBezTo>
                    <a:pt x="117" y="113"/>
                    <a:pt x="118" y="117"/>
                    <a:pt x="123" y="120"/>
                  </a:cubicBezTo>
                  <a:cubicBezTo>
                    <a:pt x="157" y="143"/>
                    <a:pt x="157" y="143"/>
                    <a:pt x="157" y="143"/>
                  </a:cubicBezTo>
                  <a:cubicBezTo>
                    <a:pt x="160" y="145"/>
                    <a:pt x="164" y="145"/>
                    <a:pt x="168" y="144"/>
                  </a:cubicBezTo>
                  <a:cubicBezTo>
                    <a:pt x="171" y="144"/>
                    <a:pt x="174" y="142"/>
                    <a:pt x="175" y="139"/>
                  </a:cubicBezTo>
                  <a:cubicBezTo>
                    <a:pt x="179" y="133"/>
                    <a:pt x="178" y="125"/>
                    <a:pt x="172" y="121"/>
                  </a:cubicBezTo>
                  <a:close/>
                  <a:moveTo>
                    <a:pt x="77" y="113"/>
                  </a:moveTo>
                  <a:cubicBezTo>
                    <a:pt x="51" y="119"/>
                    <a:pt x="25" y="103"/>
                    <a:pt x="18" y="77"/>
                  </a:cubicBezTo>
                  <a:cubicBezTo>
                    <a:pt x="12" y="51"/>
                    <a:pt x="28" y="25"/>
                    <a:pt x="54" y="18"/>
                  </a:cubicBezTo>
                  <a:cubicBezTo>
                    <a:pt x="80" y="12"/>
                    <a:pt x="106" y="28"/>
                    <a:pt x="113" y="54"/>
                  </a:cubicBezTo>
                  <a:cubicBezTo>
                    <a:pt x="119" y="80"/>
                    <a:pt x="103" y="107"/>
                    <a:pt x="77" y="1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2417033" y="3177774"/>
            <a:ext cx="466771" cy="544105"/>
            <a:chOff x="9537078" y="3152804"/>
            <a:chExt cx="466771" cy="544105"/>
          </a:xfrm>
          <a:solidFill>
            <a:schemeClr val="bg2"/>
          </a:solidFill>
        </p:grpSpPr>
        <p:sp>
          <p:nvSpPr>
            <p:cNvPr id="81" name="Freeform 160"/>
            <p:cNvSpPr/>
            <p:nvPr/>
          </p:nvSpPr>
          <p:spPr bwMode="auto">
            <a:xfrm>
              <a:off x="9764939" y="3364094"/>
              <a:ext cx="5524" cy="8286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0 h 3"/>
                <a:gd name="T6" fmla="*/ 2 w 2"/>
                <a:gd name="T7" fmla="*/ 1 h 3"/>
                <a:gd name="T8" fmla="*/ 0 w 2"/>
                <a:gd name="T9" fmla="*/ 3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0" y="2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2" name="Freeform 161"/>
            <p:cNvSpPr/>
            <p:nvPr/>
          </p:nvSpPr>
          <p:spPr bwMode="auto">
            <a:xfrm>
              <a:off x="9787035" y="3372379"/>
              <a:ext cx="8286" cy="11048"/>
            </a:xfrm>
            <a:custGeom>
              <a:avLst/>
              <a:gdLst>
                <a:gd name="T0" fmla="*/ 2 w 3"/>
                <a:gd name="T1" fmla="*/ 0 h 4"/>
                <a:gd name="T2" fmla="*/ 3 w 3"/>
                <a:gd name="T3" fmla="*/ 0 h 4"/>
                <a:gd name="T4" fmla="*/ 3 w 3"/>
                <a:gd name="T5" fmla="*/ 0 h 4"/>
                <a:gd name="T6" fmla="*/ 3 w 3"/>
                <a:gd name="T7" fmla="*/ 0 h 4"/>
                <a:gd name="T8" fmla="*/ 0 w 3"/>
                <a:gd name="T9" fmla="*/ 4 h 4"/>
                <a:gd name="T10" fmla="*/ 2 w 3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2" y="0"/>
                    <a:pt x="2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2" y="2"/>
                    <a:pt x="0" y="4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3" name="Freeform 162"/>
            <p:cNvSpPr/>
            <p:nvPr/>
          </p:nvSpPr>
          <p:spPr bwMode="auto">
            <a:xfrm>
              <a:off x="9729034" y="3380665"/>
              <a:ext cx="63525" cy="88383"/>
            </a:xfrm>
            <a:custGeom>
              <a:avLst/>
              <a:gdLst>
                <a:gd name="T0" fmla="*/ 0 w 23"/>
                <a:gd name="T1" fmla="*/ 29 h 32"/>
                <a:gd name="T2" fmla="*/ 6 w 23"/>
                <a:gd name="T3" fmla="*/ 15 h 32"/>
                <a:gd name="T4" fmla="*/ 7 w 23"/>
                <a:gd name="T5" fmla="*/ 14 h 32"/>
                <a:gd name="T6" fmla="*/ 6 w 23"/>
                <a:gd name="T7" fmla="*/ 0 h 32"/>
                <a:gd name="T8" fmla="*/ 7 w 23"/>
                <a:gd name="T9" fmla="*/ 1 h 32"/>
                <a:gd name="T10" fmla="*/ 11 w 23"/>
                <a:gd name="T11" fmla="*/ 0 h 32"/>
                <a:gd name="T12" fmla="*/ 13 w 23"/>
                <a:gd name="T13" fmla="*/ 4 h 32"/>
                <a:gd name="T14" fmla="*/ 19 w 23"/>
                <a:gd name="T15" fmla="*/ 4 h 32"/>
                <a:gd name="T16" fmla="*/ 19 w 23"/>
                <a:gd name="T17" fmla="*/ 5 h 32"/>
                <a:gd name="T18" fmla="*/ 21 w 23"/>
                <a:gd name="T19" fmla="*/ 8 h 32"/>
                <a:gd name="T20" fmla="*/ 22 w 23"/>
                <a:gd name="T21" fmla="*/ 8 h 32"/>
                <a:gd name="T22" fmla="*/ 23 w 23"/>
                <a:gd name="T23" fmla="*/ 9 h 32"/>
                <a:gd name="T24" fmla="*/ 12 w 23"/>
                <a:gd name="T25" fmla="*/ 17 h 32"/>
                <a:gd name="T26" fmla="*/ 12 w 23"/>
                <a:gd name="T27" fmla="*/ 18 h 32"/>
                <a:gd name="T28" fmla="*/ 5 w 23"/>
                <a:gd name="T29" fmla="*/ 32 h 32"/>
                <a:gd name="T30" fmla="*/ 0 w 23"/>
                <a:gd name="T31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32">
                  <a:moveTo>
                    <a:pt x="0" y="29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7" y="15"/>
                    <a:pt x="7" y="14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8" y="1"/>
                    <a:pt x="10" y="1"/>
                    <a:pt x="11" y="0"/>
                  </a:cubicBezTo>
                  <a:cubicBezTo>
                    <a:pt x="11" y="2"/>
                    <a:pt x="12" y="3"/>
                    <a:pt x="13" y="4"/>
                  </a:cubicBezTo>
                  <a:cubicBezTo>
                    <a:pt x="14" y="5"/>
                    <a:pt x="17" y="5"/>
                    <a:pt x="19" y="4"/>
                  </a:cubicBezTo>
                  <a:cubicBezTo>
                    <a:pt x="19" y="4"/>
                    <a:pt x="19" y="5"/>
                    <a:pt x="19" y="5"/>
                  </a:cubicBezTo>
                  <a:cubicBezTo>
                    <a:pt x="19" y="6"/>
                    <a:pt x="20" y="8"/>
                    <a:pt x="21" y="8"/>
                  </a:cubicBezTo>
                  <a:cubicBezTo>
                    <a:pt x="21" y="8"/>
                    <a:pt x="21" y="8"/>
                    <a:pt x="22" y="8"/>
                  </a:cubicBezTo>
                  <a:cubicBezTo>
                    <a:pt x="22" y="8"/>
                    <a:pt x="22" y="9"/>
                    <a:pt x="23" y="9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8"/>
                  </a:cubicBezTo>
                  <a:cubicBezTo>
                    <a:pt x="5" y="32"/>
                    <a:pt x="5" y="32"/>
                    <a:pt x="5" y="32"/>
                  </a:cubicBezTo>
                  <a:lnTo>
                    <a:pt x="0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4" name="Freeform 163"/>
            <p:cNvSpPr/>
            <p:nvPr/>
          </p:nvSpPr>
          <p:spPr bwMode="auto">
            <a:xfrm>
              <a:off x="9706938" y="3279854"/>
              <a:ext cx="161574" cy="200242"/>
            </a:xfrm>
            <a:custGeom>
              <a:avLst/>
              <a:gdLst>
                <a:gd name="T0" fmla="*/ 52 w 59"/>
                <a:gd name="T1" fmla="*/ 44 h 73"/>
                <a:gd name="T2" fmla="*/ 50 w 59"/>
                <a:gd name="T3" fmla="*/ 47 h 73"/>
                <a:gd name="T4" fmla="*/ 50 w 59"/>
                <a:gd name="T5" fmla="*/ 47 h 73"/>
                <a:gd name="T6" fmla="*/ 30 w 59"/>
                <a:gd name="T7" fmla="*/ 63 h 73"/>
                <a:gd name="T8" fmla="*/ 22 w 59"/>
                <a:gd name="T9" fmla="*/ 73 h 73"/>
                <a:gd name="T10" fmla="*/ 17 w 59"/>
                <a:gd name="T11" fmla="*/ 70 h 73"/>
                <a:gd name="T12" fmla="*/ 23 w 59"/>
                <a:gd name="T13" fmla="*/ 57 h 73"/>
                <a:gd name="T14" fmla="*/ 36 w 59"/>
                <a:gd name="T15" fmla="*/ 47 h 73"/>
                <a:gd name="T16" fmla="*/ 36 w 59"/>
                <a:gd name="T17" fmla="*/ 44 h 73"/>
                <a:gd name="T18" fmla="*/ 33 w 59"/>
                <a:gd name="T19" fmla="*/ 44 h 73"/>
                <a:gd name="T20" fmla="*/ 30 w 59"/>
                <a:gd name="T21" fmla="*/ 43 h 73"/>
                <a:gd name="T22" fmla="*/ 29 w 59"/>
                <a:gd name="T23" fmla="*/ 42 h 73"/>
                <a:gd name="T24" fmla="*/ 29 w 59"/>
                <a:gd name="T25" fmla="*/ 40 h 73"/>
                <a:gd name="T26" fmla="*/ 29 w 59"/>
                <a:gd name="T27" fmla="*/ 40 h 73"/>
                <a:gd name="T28" fmla="*/ 34 w 59"/>
                <a:gd name="T29" fmla="*/ 34 h 73"/>
                <a:gd name="T30" fmla="*/ 32 w 59"/>
                <a:gd name="T31" fmla="*/ 32 h 73"/>
                <a:gd name="T32" fmla="*/ 30 w 59"/>
                <a:gd name="T33" fmla="*/ 33 h 73"/>
                <a:gd name="T34" fmla="*/ 27 w 59"/>
                <a:gd name="T35" fmla="*/ 39 h 73"/>
                <a:gd name="T36" fmla="*/ 22 w 59"/>
                <a:gd name="T37" fmla="*/ 39 h 73"/>
                <a:gd name="T38" fmla="*/ 21 w 59"/>
                <a:gd name="T39" fmla="*/ 37 h 73"/>
                <a:gd name="T40" fmla="*/ 25 w 59"/>
                <a:gd name="T41" fmla="*/ 33 h 73"/>
                <a:gd name="T42" fmla="*/ 24 w 59"/>
                <a:gd name="T43" fmla="*/ 30 h 73"/>
                <a:gd name="T44" fmla="*/ 21 w 59"/>
                <a:gd name="T45" fmla="*/ 29 h 73"/>
                <a:gd name="T46" fmla="*/ 19 w 59"/>
                <a:gd name="T47" fmla="*/ 34 h 73"/>
                <a:gd name="T48" fmla="*/ 18 w 59"/>
                <a:gd name="T49" fmla="*/ 35 h 73"/>
                <a:gd name="T50" fmla="*/ 15 w 59"/>
                <a:gd name="T51" fmla="*/ 36 h 73"/>
                <a:gd name="T52" fmla="*/ 14 w 59"/>
                <a:gd name="T53" fmla="*/ 35 h 73"/>
                <a:gd name="T54" fmla="*/ 14 w 59"/>
                <a:gd name="T55" fmla="*/ 35 h 73"/>
                <a:gd name="T56" fmla="*/ 12 w 59"/>
                <a:gd name="T57" fmla="*/ 33 h 73"/>
                <a:gd name="T58" fmla="*/ 12 w 59"/>
                <a:gd name="T59" fmla="*/ 33 h 73"/>
                <a:gd name="T60" fmla="*/ 12 w 59"/>
                <a:gd name="T61" fmla="*/ 33 h 73"/>
                <a:gd name="T62" fmla="*/ 12 w 59"/>
                <a:gd name="T63" fmla="*/ 33 h 73"/>
                <a:gd name="T64" fmla="*/ 12 w 59"/>
                <a:gd name="T65" fmla="*/ 33 h 73"/>
                <a:gd name="T66" fmla="*/ 12 w 59"/>
                <a:gd name="T67" fmla="*/ 33 h 73"/>
                <a:gd name="T68" fmla="*/ 10 w 59"/>
                <a:gd name="T69" fmla="*/ 35 h 73"/>
                <a:gd name="T70" fmla="*/ 11 w 59"/>
                <a:gd name="T71" fmla="*/ 51 h 73"/>
                <a:gd name="T72" fmla="*/ 4 w 59"/>
                <a:gd name="T73" fmla="*/ 65 h 73"/>
                <a:gd name="T74" fmla="*/ 1 w 59"/>
                <a:gd name="T75" fmla="*/ 63 h 73"/>
                <a:gd name="T76" fmla="*/ 3 w 59"/>
                <a:gd name="T77" fmla="*/ 51 h 73"/>
                <a:gd name="T78" fmla="*/ 2 w 59"/>
                <a:gd name="T79" fmla="*/ 25 h 73"/>
                <a:gd name="T80" fmla="*/ 2 w 59"/>
                <a:gd name="T81" fmla="*/ 25 h 73"/>
                <a:gd name="T82" fmla="*/ 4 w 59"/>
                <a:gd name="T83" fmla="*/ 21 h 73"/>
                <a:gd name="T84" fmla="*/ 4 w 59"/>
                <a:gd name="T85" fmla="*/ 20 h 73"/>
                <a:gd name="T86" fmla="*/ 40 w 59"/>
                <a:gd name="T87" fmla="*/ 7 h 73"/>
                <a:gd name="T88" fmla="*/ 53 w 59"/>
                <a:gd name="T89" fmla="*/ 43 h 73"/>
                <a:gd name="T90" fmla="*/ 52 w 59"/>
                <a:gd name="T91" fmla="*/ 4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9" h="73">
                  <a:moveTo>
                    <a:pt x="52" y="44"/>
                  </a:moveTo>
                  <a:cubicBezTo>
                    <a:pt x="50" y="47"/>
                    <a:pt x="50" y="47"/>
                    <a:pt x="50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48" y="50"/>
                    <a:pt x="42" y="57"/>
                    <a:pt x="30" y="63"/>
                  </a:cubicBezTo>
                  <a:cubicBezTo>
                    <a:pt x="26" y="65"/>
                    <a:pt x="23" y="69"/>
                    <a:pt x="22" y="73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6"/>
                    <a:pt x="37" y="45"/>
                    <a:pt x="36" y="44"/>
                  </a:cubicBezTo>
                  <a:cubicBezTo>
                    <a:pt x="35" y="43"/>
                    <a:pt x="34" y="43"/>
                    <a:pt x="33" y="44"/>
                  </a:cubicBezTo>
                  <a:cubicBezTo>
                    <a:pt x="32" y="44"/>
                    <a:pt x="31" y="44"/>
                    <a:pt x="30" y="43"/>
                  </a:cubicBezTo>
                  <a:cubicBezTo>
                    <a:pt x="29" y="43"/>
                    <a:pt x="29" y="42"/>
                    <a:pt x="29" y="42"/>
                  </a:cubicBezTo>
                  <a:cubicBezTo>
                    <a:pt x="29" y="41"/>
                    <a:pt x="29" y="41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31" y="39"/>
                    <a:pt x="34" y="36"/>
                    <a:pt x="34" y="34"/>
                  </a:cubicBezTo>
                  <a:cubicBezTo>
                    <a:pt x="34" y="33"/>
                    <a:pt x="33" y="33"/>
                    <a:pt x="32" y="32"/>
                  </a:cubicBezTo>
                  <a:cubicBezTo>
                    <a:pt x="31" y="32"/>
                    <a:pt x="30" y="32"/>
                    <a:pt x="30" y="33"/>
                  </a:cubicBezTo>
                  <a:cubicBezTo>
                    <a:pt x="28" y="34"/>
                    <a:pt x="27" y="36"/>
                    <a:pt x="27" y="39"/>
                  </a:cubicBezTo>
                  <a:cubicBezTo>
                    <a:pt x="25" y="40"/>
                    <a:pt x="23" y="40"/>
                    <a:pt x="22" y="39"/>
                  </a:cubicBezTo>
                  <a:cubicBezTo>
                    <a:pt x="21" y="39"/>
                    <a:pt x="21" y="38"/>
                    <a:pt x="21" y="37"/>
                  </a:cubicBezTo>
                  <a:cubicBezTo>
                    <a:pt x="22" y="36"/>
                    <a:pt x="24" y="34"/>
                    <a:pt x="25" y="33"/>
                  </a:cubicBezTo>
                  <a:cubicBezTo>
                    <a:pt x="25" y="32"/>
                    <a:pt x="25" y="31"/>
                    <a:pt x="24" y="30"/>
                  </a:cubicBezTo>
                  <a:cubicBezTo>
                    <a:pt x="23" y="29"/>
                    <a:pt x="22" y="29"/>
                    <a:pt x="21" y="29"/>
                  </a:cubicBezTo>
                  <a:cubicBezTo>
                    <a:pt x="20" y="30"/>
                    <a:pt x="19" y="32"/>
                    <a:pt x="19" y="34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6"/>
                    <a:pt x="16" y="36"/>
                    <a:pt x="15" y="36"/>
                  </a:cubicBezTo>
                  <a:cubicBezTo>
                    <a:pt x="15" y="36"/>
                    <a:pt x="14" y="36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4"/>
                    <a:pt x="13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1" y="33"/>
                    <a:pt x="10" y="34"/>
                    <a:pt x="10" y="35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2" y="59"/>
                    <a:pt x="4" y="55"/>
                    <a:pt x="3" y="51"/>
                  </a:cubicBezTo>
                  <a:cubicBezTo>
                    <a:pt x="0" y="37"/>
                    <a:pt x="1" y="28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0"/>
                    <a:pt x="4" y="20"/>
                  </a:cubicBezTo>
                  <a:cubicBezTo>
                    <a:pt x="10" y="6"/>
                    <a:pt x="26" y="0"/>
                    <a:pt x="40" y="7"/>
                  </a:cubicBezTo>
                  <a:cubicBezTo>
                    <a:pt x="53" y="13"/>
                    <a:pt x="59" y="29"/>
                    <a:pt x="53" y="43"/>
                  </a:cubicBezTo>
                  <a:cubicBezTo>
                    <a:pt x="53" y="43"/>
                    <a:pt x="52" y="43"/>
                    <a:pt x="52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5" name="Freeform 164"/>
            <p:cNvSpPr>
              <a:spLocks noEditPoints="1"/>
            </p:cNvSpPr>
            <p:nvPr/>
          </p:nvSpPr>
          <p:spPr bwMode="auto">
            <a:xfrm>
              <a:off x="9537078" y="3152804"/>
              <a:ext cx="466771" cy="544105"/>
            </a:xfrm>
            <a:custGeom>
              <a:avLst/>
              <a:gdLst>
                <a:gd name="T0" fmla="*/ 47 w 170"/>
                <a:gd name="T1" fmla="*/ 16 h 198"/>
                <a:gd name="T2" fmla="*/ 13 w 170"/>
                <a:gd name="T3" fmla="*/ 82 h 198"/>
                <a:gd name="T4" fmla="*/ 7 w 170"/>
                <a:gd name="T5" fmla="*/ 102 h 198"/>
                <a:gd name="T6" fmla="*/ 5 w 170"/>
                <a:gd name="T7" fmla="*/ 116 h 198"/>
                <a:gd name="T8" fmla="*/ 7 w 170"/>
                <a:gd name="T9" fmla="*/ 121 h 198"/>
                <a:gd name="T10" fmla="*/ 10 w 170"/>
                <a:gd name="T11" fmla="*/ 131 h 198"/>
                <a:gd name="T12" fmla="*/ 6 w 170"/>
                <a:gd name="T13" fmla="*/ 148 h 198"/>
                <a:gd name="T14" fmla="*/ 35 w 170"/>
                <a:gd name="T15" fmla="*/ 165 h 198"/>
                <a:gd name="T16" fmla="*/ 83 w 170"/>
                <a:gd name="T17" fmla="*/ 198 h 198"/>
                <a:gd name="T18" fmla="*/ 158 w 170"/>
                <a:gd name="T19" fmla="*/ 100 h 198"/>
                <a:gd name="T20" fmla="*/ 108 w 170"/>
                <a:gd name="T21" fmla="*/ 34 h 198"/>
                <a:gd name="T22" fmla="*/ 118 w 170"/>
                <a:gd name="T23" fmla="*/ 22 h 198"/>
                <a:gd name="T24" fmla="*/ 115 w 170"/>
                <a:gd name="T25" fmla="*/ 37 h 198"/>
                <a:gd name="T26" fmla="*/ 108 w 170"/>
                <a:gd name="T27" fmla="*/ 34 h 198"/>
                <a:gd name="T28" fmla="*/ 91 w 170"/>
                <a:gd name="T29" fmla="*/ 19 h 198"/>
                <a:gd name="T30" fmla="*/ 89 w 170"/>
                <a:gd name="T31" fmla="*/ 33 h 198"/>
                <a:gd name="T32" fmla="*/ 85 w 170"/>
                <a:gd name="T33" fmla="*/ 30 h 198"/>
                <a:gd name="T34" fmla="*/ 87 w 170"/>
                <a:gd name="T35" fmla="*/ 15 h 198"/>
                <a:gd name="T36" fmla="*/ 62 w 170"/>
                <a:gd name="T37" fmla="*/ 26 h 198"/>
                <a:gd name="T38" fmla="*/ 68 w 170"/>
                <a:gd name="T39" fmla="*/ 40 h 198"/>
                <a:gd name="T40" fmla="*/ 63 w 170"/>
                <a:gd name="T41" fmla="*/ 39 h 198"/>
                <a:gd name="T42" fmla="*/ 57 w 170"/>
                <a:gd name="T43" fmla="*/ 25 h 198"/>
                <a:gd name="T44" fmla="*/ 34 w 170"/>
                <a:gd name="T45" fmla="*/ 82 h 198"/>
                <a:gd name="T46" fmla="*/ 30 w 170"/>
                <a:gd name="T47" fmla="*/ 79 h 198"/>
                <a:gd name="T48" fmla="*/ 44 w 170"/>
                <a:gd name="T49" fmla="*/ 75 h 198"/>
                <a:gd name="T50" fmla="*/ 45 w 170"/>
                <a:gd name="T51" fmla="*/ 82 h 198"/>
                <a:gd name="T52" fmla="*/ 36 w 170"/>
                <a:gd name="T53" fmla="*/ 49 h 198"/>
                <a:gd name="T54" fmla="*/ 51 w 170"/>
                <a:gd name="T55" fmla="*/ 52 h 198"/>
                <a:gd name="T56" fmla="*/ 48 w 170"/>
                <a:gd name="T57" fmla="*/ 58 h 198"/>
                <a:gd name="T58" fmla="*/ 84 w 170"/>
                <a:gd name="T59" fmla="*/ 131 h 198"/>
                <a:gd name="T60" fmla="*/ 82 w 170"/>
                <a:gd name="T61" fmla="*/ 133 h 198"/>
                <a:gd name="T62" fmla="*/ 82 w 170"/>
                <a:gd name="T63" fmla="*/ 136 h 198"/>
                <a:gd name="T64" fmla="*/ 80 w 170"/>
                <a:gd name="T65" fmla="*/ 138 h 198"/>
                <a:gd name="T66" fmla="*/ 71 w 170"/>
                <a:gd name="T67" fmla="*/ 140 h 198"/>
                <a:gd name="T68" fmla="*/ 57 w 170"/>
                <a:gd name="T69" fmla="*/ 137 h 198"/>
                <a:gd name="T70" fmla="*/ 50 w 170"/>
                <a:gd name="T71" fmla="*/ 124 h 198"/>
                <a:gd name="T72" fmla="*/ 52 w 170"/>
                <a:gd name="T73" fmla="*/ 122 h 198"/>
                <a:gd name="T74" fmla="*/ 52 w 170"/>
                <a:gd name="T75" fmla="*/ 119 h 198"/>
                <a:gd name="T76" fmla="*/ 54 w 170"/>
                <a:gd name="T77" fmla="*/ 117 h 198"/>
                <a:gd name="T78" fmla="*/ 54 w 170"/>
                <a:gd name="T79" fmla="*/ 114 h 198"/>
                <a:gd name="T80" fmla="*/ 84 w 170"/>
                <a:gd name="T81" fmla="*/ 131 h 198"/>
                <a:gd name="T82" fmla="*/ 87 w 170"/>
                <a:gd name="T83" fmla="*/ 126 h 198"/>
                <a:gd name="T84" fmla="*/ 69 w 170"/>
                <a:gd name="T85" fmla="*/ 118 h 198"/>
                <a:gd name="T86" fmla="*/ 59 w 170"/>
                <a:gd name="T87" fmla="*/ 98 h 198"/>
                <a:gd name="T88" fmla="*/ 61 w 170"/>
                <a:gd name="T89" fmla="*/ 63 h 198"/>
                <a:gd name="T90" fmla="*/ 120 w 170"/>
                <a:gd name="T91" fmla="*/ 91 h 198"/>
                <a:gd name="T92" fmla="*/ 95 w 170"/>
                <a:gd name="T93" fmla="*/ 114 h 198"/>
                <a:gd name="T94" fmla="*/ 120 w 170"/>
                <a:gd name="T95" fmla="*/ 127 h 198"/>
                <a:gd name="T96" fmla="*/ 113 w 170"/>
                <a:gd name="T97" fmla="*/ 117 h 198"/>
                <a:gd name="T98" fmla="*/ 118 w 170"/>
                <a:gd name="T99" fmla="*/ 113 h 198"/>
                <a:gd name="T100" fmla="*/ 124 w 170"/>
                <a:gd name="T101" fmla="*/ 127 h 198"/>
                <a:gd name="T102" fmla="*/ 127 w 170"/>
                <a:gd name="T103" fmla="*/ 48 h 198"/>
                <a:gd name="T104" fmla="*/ 141 w 170"/>
                <a:gd name="T105" fmla="*/ 43 h 198"/>
                <a:gd name="T106" fmla="*/ 131 w 170"/>
                <a:gd name="T107" fmla="*/ 54 h 198"/>
                <a:gd name="T108" fmla="*/ 126 w 170"/>
                <a:gd name="T109" fmla="*/ 53 h 198"/>
                <a:gd name="T110" fmla="*/ 140 w 170"/>
                <a:gd name="T111" fmla="*/ 105 h 198"/>
                <a:gd name="T112" fmla="*/ 128 w 170"/>
                <a:gd name="T113" fmla="*/ 95 h 198"/>
                <a:gd name="T114" fmla="*/ 143 w 170"/>
                <a:gd name="T115" fmla="*/ 99 h 198"/>
                <a:gd name="T116" fmla="*/ 148 w 170"/>
                <a:gd name="T117" fmla="*/ 76 h 198"/>
                <a:gd name="T118" fmla="*/ 135 w 170"/>
                <a:gd name="T119" fmla="*/ 77 h 198"/>
                <a:gd name="T120" fmla="*/ 136 w 170"/>
                <a:gd name="T121" fmla="*/ 70 h 198"/>
                <a:gd name="T122" fmla="*/ 151 w 170"/>
                <a:gd name="T123" fmla="*/ 72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98">
                  <a:moveTo>
                    <a:pt x="122" y="13"/>
                  </a:moveTo>
                  <a:cubicBezTo>
                    <a:pt x="95" y="1"/>
                    <a:pt x="71" y="0"/>
                    <a:pt x="47" y="16"/>
                  </a:cubicBezTo>
                  <a:cubicBezTo>
                    <a:pt x="28" y="29"/>
                    <a:pt x="21" y="60"/>
                    <a:pt x="21" y="64"/>
                  </a:cubicBezTo>
                  <a:cubicBezTo>
                    <a:pt x="21" y="68"/>
                    <a:pt x="25" y="74"/>
                    <a:pt x="13" y="82"/>
                  </a:cubicBezTo>
                  <a:cubicBezTo>
                    <a:pt x="1" y="90"/>
                    <a:pt x="0" y="88"/>
                    <a:pt x="1" y="94"/>
                  </a:cubicBezTo>
                  <a:cubicBezTo>
                    <a:pt x="1" y="98"/>
                    <a:pt x="6" y="100"/>
                    <a:pt x="7" y="102"/>
                  </a:cubicBezTo>
                  <a:cubicBezTo>
                    <a:pt x="9" y="104"/>
                    <a:pt x="10" y="107"/>
                    <a:pt x="8" y="109"/>
                  </a:cubicBezTo>
                  <a:cubicBezTo>
                    <a:pt x="7" y="111"/>
                    <a:pt x="3" y="112"/>
                    <a:pt x="5" y="116"/>
                  </a:cubicBezTo>
                  <a:cubicBezTo>
                    <a:pt x="7" y="120"/>
                    <a:pt x="13" y="121"/>
                    <a:pt x="15" y="121"/>
                  </a:cubicBezTo>
                  <a:cubicBezTo>
                    <a:pt x="16" y="121"/>
                    <a:pt x="10" y="120"/>
                    <a:pt x="7" y="121"/>
                  </a:cubicBezTo>
                  <a:cubicBezTo>
                    <a:pt x="5" y="122"/>
                    <a:pt x="3" y="125"/>
                    <a:pt x="4" y="127"/>
                  </a:cubicBezTo>
                  <a:cubicBezTo>
                    <a:pt x="5" y="129"/>
                    <a:pt x="9" y="130"/>
                    <a:pt x="10" y="131"/>
                  </a:cubicBezTo>
                  <a:cubicBezTo>
                    <a:pt x="10" y="132"/>
                    <a:pt x="10" y="135"/>
                    <a:pt x="10" y="136"/>
                  </a:cubicBezTo>
                  <a:cubicBezTo>
                    <a:pt x="10" y="140"/>
                    <a:pt x="8" y="144"/>
                    <a:pt x="6" y="148"/>
                  </a:cubicBezTo>
                  <a:cubicBezTo>
                    <a:pt x="4" y="152"/>
                    <a:pt x="7" y="160"/>
                    <a:pt x="16" y="162"/>
                  </a:cubicBezTo>
                  <a:cubicBezTo>
                    <a:pt x="25" y="164"/>
                    <a:pt x="29" y="164"/>
                    <a:pt x="35" y="165"/>
                  </a:cubicBezTo>
                  <a:cubicBezTo>
                    <a:pt x="47" y="166"/>
                    <a:pt x="56" y="183"/>
                    <a:pt x="57" y="198"/>
                  </a:cubicBezTo>
                  <a:cubicBezTo>
                    <a:pt x="62" y="198"/>
                    <a:pt x="77" y="198"/>
                    <a:pt x="83" y="198"/>
                  </a:cubicBezTo>
                  <a:cubicBezTo>
                    <a:pt x="100" y="198"/>
                    <a:pt x="116" y="194"/>
                    <a:pt x="131" y="187"/>
                  </a:cubicBezTo>
                  <a:cubicBezTo>
                    <a:pt x="123" y="145"/>
                    <a:pt x="146" y="141"/>
                    <a:pt x="158" y="100"/>
                  </a:cubicBezTo>
                  <a:cubicBezTo>
                    <a:pt x="163" y="84"/>
                    <a:pt x="170" y="35"/>
                    <a:pt x="122" y="13"/>
                  </a:cubicBezTo>
                  <a:close/>
                  <a:moveTo>
                    <a:pt x="108" y="34"/>
                  </a:moveTo>
                  <a:cubicBezTo>
                    <a:pt x="113" y="23"/>
                    <a:pt x="113" y="23"/>
                    <a:pt x="113" y="23"/>
                  </a:cubicBezTo>
                  <a:cubicBezTo>
                    <a:pt x="114" y="22"/>
                    <a:pt x="116" y="21"/>
                    <a:pt x="118" y="22"/>
                  </a:cubicBezTo>
                  <a:cubicBezTo>
                    <a:pt x="120" y="23"/>
                    <a:pt x="120" y="25"/>
                    <a:pt x="120" y="26"/>
                  </a:cubicBezTo>
                  <a:cubicBezTo>
                    <a:pt x="115" y="37"/>
                    <a:pt x="115" y="37"/>
                    <a:pt x="115" y="37"/>
                  </a:cubicBezTo>
                  <a:cubicBezTo>
                    <a:pt x="114" y="38"/>
                    <a:pt x="112" y="39"/>
                    <a:pt x="110" y="38"/>
                  </a:cubicBezTo>
                  <a:cubicBezTo>
                    <a:pt x="108" y="37"/>
                    <a:pt x="108" y="35"/>
                    <a:pt x="108" y="34"/>
                  </a:cubicBezTo>
                  <a:close/>
                  <a:moveTo>
                    <a:pt x="87" y="15"/>
                  </a:moveTo>
                  <a:cubicBezTo>
                    <a:pt x="89" y="15"/>
                    <a:pt x="91" y="17"/>
                    <a:pt x="91" y="1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2" y="32"/>
                    <a:pt x="91" y="33"/>
                    <a:pt x="89" y="33"/>
                  </a:cubicBezTo>
                  <a:cubicBezTo>
                    <a:pt x="88" y="34"/>
                    <a:pt x="87" y="33"/>
                    <a:pt x="87" y="33"/>
                  </a:cubicBezTo>
                  <a:cubicBezTo>
                    <a:pt x="86" y="33"/>
                    <a:pt x="85" y="32"/>
                    <a:pt x="85" y="30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84" y="17"/>
                    <a:pt x="85" y="16"/>
                    <a:pt x="87" y="15"/>
                  </a:cubicBezTo>
                  <a:close/>
                  <a:moveTo>
                    <a:pt x="57" y="25"/>
                  </a:moveTo>
                  <a:cubicBezTo>
                    <a:pt x="59" y="24"/>
                    <a:pt x="61" y="24"/>
                    <a:pt x="62" y="26"/>
                  </a:cubicBezTo>
                  <a:cubicBezTo>
                    <a:pt x="69" y="35"/>
                    <a:pt x="69" y="35"/>
                    <a:pt x="69" y="35"/>
                  </a:cubicBezTo>
                  <a:cubicBezTo>
                    <a:pt x="70" y="37"/>
                    <a:pt x="69" y="39"/>
                    <a:pt x="68" y="40"/>
                  </a:cubicBezTo>
                  <a:cubicBezTo>
                    <a:pt x="67" y="41"/>
                    <a:pt x="65" y="41"/>
                    <a:pt x="64" y="40"/>
                  </a:cubicBezTo>
                  <a:cubicBezTo>
                    <a:pt x="64" y="40"/>
                    <a:pt x="63" y="40"/>
                    <a:pt x="63" y="39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5" y="28"/>
                    <a:pt x="56" y="26"/>
                    <a:pt x="57" y="25"/>
                  </a:cubicBezTo>
                  <a:close/>
                  <a:moveTo>
                    <a:pt x="45" y="82"/>
                  </a:moveTo>
                  <a:cubicBezTo>
                    <a:pt x="34" y="82"/>
                    <a:pt x="34" y="82"/>
                    <a:pt x="34" y="82"/>
                  </a:cubicBezTo>
                  <a:cubicBezTo>
                    <a:pt x="33" y="83"/>
                    <a:pt x="33" y="82"/>
                    <a:pt x="32" y="82"/>
                  </a:cubicBezTo>
                  <a:cubicBezTo>
                    <a:pt x="31" y="82"/>
                    <a:pt x="30" y="81"/>
                    <a:pt x="30" y="79"/>
                  </a:cubicBezTo>
                  <a:cubicBezTo>
                    <a:pt x="30" y="77"/>
                    <a:pt x="31" y="76"/>
                    <a:pt x="33" y="76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6" y="74"/>
                    <a:pt x="48" y="76"/>
                    <a:pt x="48" y="78"/>
                  </a:cubicBezTo>
                  <a:cubicBezTo>
                    <a:pt x="48" y="80"/>
                    <a:pt x="47" y="81"/>
                    <a:pt x="45" y="82"/>
                  </a:cubicBezTo>
                  <a:close/>
                  <a:moveTo>
                    <a:pt x="38" y="53"/>
                  </a:moveTo>
                  <a:cubicBezTo>
                    <a:pt x="36" y="52"/>
                    <a:pt x="36" y="50"/>
                    <a:pt x="36" y="49"/>
                  </a:cubicBezTo>
                  <a:cubicBezTo>
                    <a:pt x="37" y="47"/>
                    <a:pt x="39" y="46"/>
                    <a:pt x="41" y="47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3" y="52"/>
                    <a:pt x="54" y="55"/>
                    <a:pt x="53" y="56"/>
                  </a:cubicBezTo>
                  <a:cubicBezTo>
                    <a:pt x="52" y="58"/>
                    <a:pt x="50" y="59"/>
                    <a:pt x="48" y="58"/>
                  </a:cubicBezTo>
                  <a:lnTo>
                    <a:pt x="38" y="53"/>
                  </a:lnTo>
                  <a:close/>
                  <a:moveTo>
                    <a:pt x="84" y="131"/>
                  </a:moveTo>
                  <a:cubicBezTo>
                    <a:pt x="83" y="131"/>
                    <a:pt x="83" y="131"/>
                    <a:pt x="83" y="131"/>
                  </a:cubicBezTo>
                  <a:cubicBezTo>
                    <a:pt x="82" y="133"/>
                    <a:pt x="82" y="133"/>
                    <a:pt x="82" y="133"/>
                  </a:cubicBezTo>
                  <a:cubicBezTo>
                    <a:pt x="83" y="133"/>
                    <a:pt x="83" y="133"/>
                    <a:pt x="83" y="133"/>
                  </a:cubicBezTo>
                  <a:cubicBezTo>
                    <a:pt x="82" y="136"/>
                    <a:pt x="82" y="136"/>
                    <a:pt x="82" y="136"/>
                  </a:cubicBezTo>
                  <a:cubicBezTo>
                    <a:pt x="81" y="135"/>
                    <a:pt x="81" y="135"/>
                    <a:pt x="81" y="135"/>
                  </a:cubicBezTo>
                  <a:cubicBezTo>
                    <a:pt x="80" y="138"/>
                    <a:pt x="80" y="138"/>
                    <a:pt x="80" y="138"/>
                  </a:cubicBezTo>
                  <a:cubicBezTo>
                    <a:pt x="81" y="138"/>
                    <a:pt x="81" y="138"/>
                    <a:pt x="81" y="138"/>
                  </a:cubicBezTo>
                  <a:cubicBezTo>
                    <a:pt x="79" y="141"/>
                    <a:pt x="75" y="142"/>
                    <a:pt x="71" y="140"/>
                  </a:cubicBezTo>
                  <a:cubicBezTo>
                    <a:pt x="70" y="142"/>
                    <a:pt x="68" y="142"/>
                    <a:pt x="66" y="141"/>
                  </a:cubicBezTo>
                  <a:cubicBezTo>
                    <a:pt x="57" y="137"/>
                    <a:pt x="57" y="137"/>
                    <a:pt x="57" y="137"/>
                  </a:cubicBezTo>
                  <a:cubicBezTo>
                    <a:pt x="55" y="136"/>
                    <a:pt x="54" y="134"/>
                    <a:pt x="54" y="132"/>
                  </a:cubicBezTo>
                  <a:cubicBezTo>
                    <a:pt x="50" y="130"/>
                    <a:pt x="49" y="127"/>
                    <a:pt x="50" y="124"/>
                  </a:cubicBezTo>
                  <a:cubicBezTo>
                    <a:pt x="51" y="124"/>
                    <a:pt x="51" y="124"/>
                    <a:pt x="51" y="124"/>
                  </a:cubicBezTo>
                  <a:cubicBezTo>
                    <a:pt x="52" y="122"/>
                    <a:pt x="52" y="122"/>
                    <a:pt x="52" y="122"/>
                  </a:cubicBezTo>
                  <a:cubicBezTo>
                    <a:pt x="51" y="121"/>
                    <a:pt x="51" y="121"/>
                    <a:pt x="51" y="121"/>
                  </a:cubicBezTo>
                  <a:cubicBezTo>
                    <a:pt x="52" y="119"/>
                    <a:pt x="52" y="119"/>
                    <a:pt x="52" y="119"/>
                  </a:cubicBezTo>
                  <a:cubicBezTo>
                    <a:pt x="53" y="120"/>
                    <a:pt x="53" y="120"/>
                    <a:pt x="53" y="120"/>
                  </a:cubicBezTo>
                  <a:cubicBezTo>
                    <a:pt x="54" y="117"/>
                    <a:pt x="54" y="117"/>
                    <a:pt x="54" y="117"/>
                  </a:cubicBezTo>
                  <a:cubicBezTo>
                    <a:pt x="53" y="117"/>
                    <a:pt x="53" y="117"/>
                    <a:pt x="53" y="117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85" y="129"/>
                    <a:pt x="85" y="129"/>
                    <a:pt x="85" y="129"/>
                  </a:cubicBezTo>
                  <a:lnTo>
                    <a:pt x="84" y="131"/>
                  </a:lnTo>
                  <a:close/>
                  <a:moveTo>
                    <a:pt x="95" y="114"/>
                  </a:moveTo>
                  <a:cubicBezTo>
                    <a:pt x="89" y="117"/>
                    <a:pt x="87" y="126"/>
                    <a:pt x="87" y="126"/>
                  </a:cubicBezTo>
                  <a:cubicBezTo>
                    <a:pt x="82" y="124"/>
                    <a:pt x="77" y="122"/>
                    <a:pt x="73" y="120"/>
                  </a:cubicBezTo>
                  <a:cubicBezTo>
                    <a:pt x="71" y="119"/>
                    <a:pt x="70" y="119"/>
                    <a:pt x="69" y="118"/>
                  </a:cubicBezTo>
                  <a:cubicBezTo>
                    <a:pt x="64" y="116"/>
                    <a:pt x="60" y="114"/>
                    <a:pt x="55" y="112"/>
                  </a:cubicBezTo>
                  <a:cubicBezTo>
                    <a:pt x="55" y="112"/>
                    <a:pt x="60" y="104"/>
                    <a:pt x="59" y="98"/>
                  </a:cubicBezTo>
                  <a:cubicBezTo>
                    <a:pt x="55" y="78"/>
                    <a:pt x="59" y="66"/>
                    <a:pt x="60" y="66"/>
                  </a:cubicBezTo>
                  <a:cubicBezTo>
                    <a:pt x="60" y="65"/>
                    <a:pt x="60" y="64"/>
                    <a:pt x="61" y="63"/>
                  </a:cubicBezTo>
                  <a:cubicBezTo>
                    <a:pt x="69" y="47"/>
                    <a:pt x="88" y="40"/>
                    <a:pt x="104" y="48"/>
                  </a:cubicBezTo>
                  <a:cubicBezTo>
                    <a:pt x="120" y="55"/>
                    <a:pt x="127" y="75"/>
                    <a:pt x="120" y="91"/>
                  </a:cubicBezTo>
                  <a:cubicBezTo>
                    <a:pt x="119" y="92"/>
                    <a:pt x="119" y="93"/>
                    <a:pt x="118" y="94"/>
                  </a:cubicBezTo>
                  <a:cubicBezTo>
                    <a:pt x="118" y="94"/>
                    <a:pt x="112" y="105"/>
                    <a:pt x="95" y="114"/>
                  </a:cubicBezTo>
                  <a:close/>
                  <a:moveTo>
                    <a:pt x="124" y="127"/>
                  </a:moveTo>
                  <a:cubicBezTo>
                    <a:pt x="123" y="127"/>
                    <a:pt x="121" y="127"/>
                    <a:pt x="120" y="127"/>
                  </a:cubicBezTo>
                  <a:cubicBezTo>
                    <a:pt x="120" y="127"/>
                    <a:pt x="119" y="126"/>
                    <a:pt x="119" y="126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1" y="115"/>
                    <a:pt x="112" y="113"/>
                    <a:pt x="113" y="112"/>
                  </a:cubicBezTo>
                  <a:cubicBezTo>
                    <a:pt x="115" y="111"/>
                    <a:pt x="117" y="111"/>
                    <a:pt x="118" y="113"/>
                  </a:cubicBezTo>
                  <a:cubicBezTo>
                    <a:pt x="125" y="122"/>
                    <a:pt x="125" y="122"/>
                    <a:pt x="125" y="122"/>
                  </a:cubicBezTo>
                  <a:cubicBezTo>
                    <a:pt x="126" y="123"/>
                    <a:pt x="125" y="125"/>
                    <a:pt x="124" y="127"/>
                  </a:cubicBezTo>
                  <a:close/>
                  <a:moveTo>
                    <a:pt x="126" y="53"/>
                  </a:moveTo>
                  <a:cubicBezTo>
                    <a:pt x="125" y="51"/>
                    <a:pt x="126" y="49"/>
                    <a:pt x="127" y="48"/>
                  </a:cubicBezTo>
                  <a:cubicBezTo>
                    <a:pt x="136" y="42"/>
                    <a:pt x="136" y="42"/>
                    <a:pt x="136" y="42"/>
                  </a:cubicBezTo>
                  <a:cubicBezTo>
                    <a:pt x="138" y="41"/>
                    <a:pt x="140" y="41"/>
                    <a:pt x="141" y="43"/>
                  </a:cubicBezTo>
                  <a:cubicBezTo>
                    <a:pt x="142" y="44"/>
                    <a:pt x="142" y="46"/>
                    <a:pt x="140" y="48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30" y="55"/>
                    <a:pt x="129" y="55"/>
                    <a:pt x="128" y="54"/>
                  </a:cubicBezTo>
                  <a:cubicBezTo>
                    <a:pt x="127" y="54"/>
                    <a:pt x="127" y="54"/>
                    <a:pt x="126" y="53"/>
                  </a:cubicBezTo>
                  <a:close/>
                  <a:moveTo>
                    <a:pt x="145" y="103"/>
                  </a:moveTo>
                  <a:cubicBezTo>
                    <a:pt x="144" y="105"/>
                    <a:pt x="142" y="106"/>
                    <a:pt x="140" y="105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28" y="99"/>
                    <a:pt x="127" y="97"/>
                    <a:pt x="128" y="95"/>
                  </a:cubicBezTo>
                  <a:cubicBezTo>
                    <a:pt x="129" y="94"/>
                    <a:pt x="131" y="93"/>
                    <a:pt x="133" y="94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5" y="99"/>
                    <a:pt x="145" y="101"/>
                    <a:pt x="145" y="103"/>
                  </a:cubicBezTo>
                  <a:close/>
                  <a:moveTo>
                    <a:pt x="148" y="76"/>
                  </a:moveTo>
                  <a:cubicBezTo>
                    <a:pt x="137" y="77"/>
                    <a:pt x="137" y="77"/>
                    <a:pt x="137" y="77"/>
                  </a:cubicBezTo>
                  <a:cubicBezTo>
                    <a:pt x="136" y="77"/>
                    <a:pt x="136" y="77"/>
                    <a:pt x="135" y="77"/>
                  </a:cubicBezTo>
                  <a:cubicBezTo>
                    <a:pt x="134" y="76"/>
                    <a:pt x="133" y="75"/>
                    <a:pt x="133" y="74"/>
                  </a:cubicBezTo>
                  <a:cubicBezTo>
                    <a:pt x="133" y="72"/>
                    <a:pt x="134" y="70"/>
                    <a:pt x="136" y="70"/>
                  </a:cubicBezTo>
                  <a:cubicBezTo>
                    <a:pt x="147" y="69"/>
                    <a:pt x="147" y="69"/>
                    <a:pt x="147" y="69"/>
                  </a:cubicBezTo>
                  <a:cubicBezTo>
                    <a:pt x="149" y="69"/>
                    <a:pt x="151" y="71"/>
                    <a:pt x="151" y="72"/>
                  </a:cubicBezTo>
                  <a:cubicBezTo>
                    <a:pt x="151" y="74"/>
                    <a:pt x="150" y="76"/>
                    <a:pt x="148" y="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2366627" y="4201558"/>
            <a:ext cx="567582" cy="522010"/>
            <a:chOff x="10628051" y="3169376"/>
            <a:chExt cx="567582" cy="522010"/>
          </a:xfrm>
          <a:solidFill>
            <a:schemeClr val="bg2"/>
          </a:solidFill>
        </p:grpSpPr>
        <p:sp>
          <p:nvSpPr>
            <p:cNvPr id="87" name="Freeform 165"/>
            <p:cNvSpPr>
              <a:spLocks noEditPoints="1"/>
            </p:cNvSpPr>
            <p:nvPr/>
          </p:nvSpPr>
          <p:spPr bwMode="auto">
            <a:xfrm>
              <a:off x="10628051" y="3504953"/>
              <a:ext cx="189194" cy="64906"/>
            </a:xfrm>
            <a:custGeom>
              <a:avLst/>
              <a:gdLst>
                <a:gd name="T0" fmla="*/ 66 w 69"/>
                <a:gd name="T1" fmla="*/ 10 h 24"/>
                <a:gd name="T2" fmla="*/ 35 w 69"/>
                <a:gd name="T3" fmla="*/ 0 h 24"/>
                <a:gd name="T4" fmla="*/ 3 w 69"/>
                <a:gd name="T5" fmla="*/ 10 h 24"/>
                <a:gd name="T6" fmla="*/ 34 w 69"/>
                <a:gd name="T7" fmla="*/ 24 h 24"/>
                <a:gd name="T8" fmla="*/ 66 w 69"/>
                <a:gd name="T9" fmla="*/ 10 h 24"/>
                <a:gd name="T10" fmla="*/ 35 w 69"/>
                <a:gd name="T11" fmla="*/ 19 h 24"/>
                <a:gd name="T12" fmla="*/ 11 w 69"/>
                <a:gd name="T13" fmla="*/ 9 h 24"/>
                <a:gd name="T14" fmla="*/ 35 w 69"/>
                <a:gd name="T15" fmla="*/ 2 h 24"/>
                <a:gd name="T16" fmla="*/ 58 w 69"/>
                <a:gd name="T17" fmla="*/ 9 h 24"/>
                <a:gd name="T18" fmla="*/ 35 w 69"/>
                <a:gd name="T19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24">
                  <a:moveTo>
                    <a:pt x="66" y="10"/>
                  </a:moveTo>
                  <a:cubicBezTo>
                    <a:pt x="63" y="3"/>
                    <a:pt x="49" y="0"/>
                    <a:pt x="35" y="0"/>
                  </a:cubicBezTo>
                  <a:cubicBezTo>
                    <a:pt x="21" y="0"/>
                    <a:pt x="6" y="4"/>
                    <a:pt x="3" y="10"/>
                  </a:cubicBezTo>
                  <a:cubicBezTo>
                    <a:pt x="0" y="16"/>
                    <a:pt x="14" y="24"/>
                    <a:pt x="34" y="24"/>
                  </a:cubicBezTo>
                  <a:cubicBezTo>
                    <a:pt x="55" y="24"/>
                    <a:pt x="69" y="16"/>
                    <a:pt x="66" y="10"/>
                  </a:cubicBezTo>
                  <a:close/>
                  <a:moveTo>
                    <a:pt x="35" y="19"/>
                  </a:moveTo>
                  <a:cubicBezTo>
                    <a:pt x="20" y="19"/>
                    <a:pt x="9" y="13"/>
                    <a:pt x="11" y="9"/>
                  </a:cubicBezTo>
                  <a:cubicBezTo>
                    <a:pt x="13" y="5"/>
                    <a:pt x="24" y="2"/>
                    <a:pt x="35" y="2"/>
                  </a:cubicBezTo>
                  <a:cubicBezTo>
                    <a:pt x="46" y="2"/>
                    <a:pt x="57" y="5"/>
                    <a:pt x="58" y="9"/>
                  </a:cubicBezTo>
                  <a:cubicBezTo>
                    <a:pt x="60" y="13"/>
                    <a:pt x="50" y="19"/>
                    <a:pt x="3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8" name="Freeform 166"/>
            <p:cNvSpPr/>
            <p:nvPr/>
          </p:nvSpPr>
          <p:spPr bwMode="auto">
            <a:xfrm>
              <a:off x="10760625" y="3556049"/>
              <a:ext cx="48334" cy="27620"/>
            </a:xfrm>
            <a:custGeom>
              <a:avLst/>
              <a:gdLst>
                <a:gd name="T0" fmla="*/ 10 w 35"/>
                <a:gd name="T1" fmla="*/ 0 h 20"/>
                <a:gd name="T2" fmla="*/ 35 w 35"/>
                <a:gd name="T3" fmla="*/ 8 h 20"/>
                <a:gd name="T4" fmla="*/ 20 w 35"/>
                <a:gd name="T5" fmla="*/ 20 h 20"/>
                <a:gd name="T6" fmla="*/ 0 w 35"/>
                <a:gd name="T7" fmla="*/ 4 h 20"/>
                <a:gd name="T8" fmla="*/ 10 w 35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0">
                  <a:moveTo>
                    <a:pt x="10" y="0"/>
                  </a:moveTo>
                  <a:lnTo>
                    <a:pt x="35" y="8"/>
                  </a:lnTo>
                  <a:lnTo>
                    <a:pt x="20" y="20"/>
                  </a:lnTo>
                  <a:lnTo>
                    <a:pt x="0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9" name="Freeform 167"/>
            <p:cNvSpPr>
              <a:spLocks noEditPoints="1"/>
            </p:cNvSpPr>
            <p:nvPr/>
          </p:nvSpPr>
          <p:spPr bwMode="auto">
            <a:xfrm>
              <a:off x="11003677" y="3504953"/>
              <a:ext cx="191956" cy="64906"/>
            </a:xfrm>
            <a:custGeom>
              <a:avLst/>
              <a:gdLst>
                <a:gd name="T0" fmla="*/ 66 w 70"/>
                <a:gd name="T1" fmla="*/ 10 h 24"/>
                <a:gd name="T2" fmla="*/ 35 w 70"/>
                <a:gd name="T3" fmla="*/ 0 h 24"/>
                <a:gd name="T4" fmla="*/ 3 w 70"/>
                <a:gd name="T5" fmla="*/ 10 h 24"/>
                <a:gd name="T6" fmla="*/ 35 w 70"/>
                <a:gd name="T7" fmla="*/ 24 h 24"/>
                <a:gd name="T8" fmla="*/ 66 w 70"/>
                <a:gd name="T9" fmla="*/ 10 h 24"/>
                <a:gd name="T10" fmla="*/ 35 w 70"/>
                <a:gd name="T11" fmla="*/ 19 h 24"/>
                <a:gd name="T12" fmla="*/ 11 w 70"/>
                <a:gd name="T13" fmla="*/ 9 h 24"/>
                <a:gd name="T14" fmla="*/ 35 w 70"/>
                <a:gd name="T15" fmla="*/ 2 h 24"/>
                <a:gd name="T16" fmla="*/ 58 w 70"/>
                <a:gd name="T17" fmla="*/ 9 h 24"/>
                <a:gd name="T18" fmla="*/ 35 w 70"/>
                <a:gd name="T19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24">
                  <a:moveTo>
                    <a:pt x="66" y="10"/>
                  </a:moveTo>
                  <a:cubicBezTo>
                    <a:pt x="63" y="4"/>
                    <a:pt x="49" y="0"/>
                    <a:pt x="35" y="0"/>
                  </a:cubicBezTo>
                  <a:cubicBezTo>
                    <a:pt x="21" y="0"/>
                    <a:pt x="7" y="3"/>
                    <a:pt x="3" y="10"/>
                  </a:cubicBezTo>
                  <a:cubicBezTo>
                    <a:pt x="0" y="16"/>
                    <a:pt x="14" y="24"/>
                    <a:pt x="35" y="24"/>
                  </a:cubicBezTo>
                  <a:cubicBezTo>
                    <a:pt x="56" y="24"/>
                    <a:pt x="70" y="16"/>
                    <a:pt x="66" y="10"/>
                  </a:cubicBezTo>
                  <a:close/>
                  <a:moveTo>
                    <a:pt x="35" y="19"/>
                  </a:moveTo>
                  <a:cubicBezTo>
                    <a:pt x="20" y="19"/>
                    <a:pt x="9" y="13"/>
                    <a:pt x="11" y="9"/>
                  </a:cubicBezTo>
                  <a:cubicBezTo>
                    <a:pt x="13" y="5"/>
                    <a:pt x="23" y="2"/>
                    <a:pt x="35" y="2"/>
                  </a:cubicBezTo>
                  <a:cubicBezTo>
                    <a:pt x="46" y="2"/>
                    <a:pt x="56" y="5"/>
                    <a:pt x="58" y="9"/>
                  </a:cubicBezTo>
                  <a:cubicBezTo>
                    <a:pt x="60" y="13"/>
                    <a:pt x="50" y="19"/>
                    <a:pt x="3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0" name="Freeform 168"/>
            <p:cNvSpPr/>
            <p:nvPr/>
          </p:nvSpPr>
          <p:spPr bwMode="auto">
            <a:xfrm>
              <a:off x="11014724" y="3556049"/>
              <a:ext cx="46953" cy="27620"/>
            </a:xfrm>
            <a:custGeom>
              <a:avLst/>
              <a:gdLst>
                <a:gd name="T0" fmla="*/ 24 w 34"/>
                <a:gd name="T1" fmla="*/ 0 h 20"/>
                <a:gd name="T2" fmla="*/ 0 w 34"/>
                <a:gd name="T3" fmla="*/ 8 h 20"/>
                <a:gd name="T4" fmla="*/ 14 w 34"/>
                <a:gd name="T5" fmla="*/ 20 h 20"/>
                <a:gd name="T6" fmla="*/ 34 w 34"/>
                <a:gd name="T7" fmla="*/ 4 h 20"/>
                <a:gd name="T8" fmla="*/ 2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24" y="0"/>
                  </a:moveTo>
                  <a:lnTo>
                    <a:pt x="0" y="8"/>
                  </a:lnTo>
                  <a:lnTo>
                    <a:pt x="14" y="20"/>
                  </a:lnTo>
                  <a:lnTo>
                    <a:pt x="34" y="4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1" name="Freeform 169"/>
            <p:cNvSpPr>
              <a:spLocks noEditPoints="1"/>
            </p:cNvSpPr>
            <p:nvPr/>
          </p:nvSpPr>
          <p:spPr bwMode="auto">
            <a:xfrm>
              <a:off x="10724719" y="3550526"/>
              <a:ext cx="372864" cy="140860"/>
            </a:xfrm>
            <a:custGeom>
              <a:avLst/>
              <a:gdLst>
                <a:gd name="T0" fmla="*/ 129 w 136"/>
                <a:gd name="T1" fmla="*/ 21 h 51"/>
                <a:gd name="T2" fmla="*/ 69 w 136"/>
                <a:gd name="T3" fmla="*/ 0 h 51"/>
                <a:gd name="T4" fmla="*/ 7 w 136"/>
                <a:gd name="T5" fmla="*/ 21 h 51"/>
                <a:gd name="T6" fmla="*/ 68 w 136"/>
                <a:gd name="T7" fmla="*/ 51 h 51"/>
                <a:gd name="T8" fmla="*/ 129 w 136"/>
                <a:gd name="T9" fmla="*/ 21 h 51"/>
                <a:gd name="T10" fmla="*/ 68 w 136"/>
                <a:gd name="T11" fmla="*/ 39 h 51"/>
                <a:gd name="T12" fmla="*/ 22 w 136"/>
                <a:gd name="T13" fmla="*/ 19 h 51"/>
                <a:gd name="T14" fmla="*/ 69 w 136"/>
                <a:gd name="T15" fmla="*/ 5 h 51"/>
                <a:gd name="T16" fmla="*/ 115 w 136"/>
                <a:gd name="T17" fmla="*/ 19 h 51"/>
                <a:gd name="T18" fmla="*/ 68 w 136"/>
                <a:gd name="T19" fmla="*/ 3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51">
                  <a:moveTo>
                    <a:pt x="129" y="21"/>
                  </a:moveTo>
                  <a:cubicBezTo>
                    <a:pt x="123" y="8"/>
                    <a:pt x="96" y="0"/>
                    <a:pt x="69" y="0"/>
                  </a:cubicBezTo>
                  <a:cubicBezTo>
                    <a:pt x="41" y="0"/>
                    <a:pt x="13" y="8"/>
                    <a:pt x="7" y="21"/>
                  </a:cubicBezTo>
                  <a:cubicBezTo>
                    <a:pt x="0" y="33"/>
                    <a:pt x="28" y="51"/>
                    <a:pt x="68" y="51"/>
                  </a:cubicBezTo>
                  <a:cubicBezTo>
                    <a:pt x="108" y="51"/>
                    <a:pt x="136" y="33"/>
                    <a:pt x="129" y="21"/>
                  </a:cubicBezTo>
                  <a:close/>
                  <a:moveTo>
                    <a:pt x="68" y="39"/>
                  </a:moveTo>
                  <a:cubicBezTo>
                    <a:pt x="39" y="39"/>
                    <a:pt x="19" y="28"/>
                    <a:pt x="22" y="19"/>
                  </a:cubicBezTo>
                  <a:cubicBezTo>
                    <a:pt x="26" y="10"/>
                    <a:pt x="47" y="5"/>
                    <a:pt x="69" y="5"/>
                  </a:cubicBezTo>
                  <a:cubicBezTo>
                    <a:pt x="91" y="5"/>
                    <a:pt x="111" y="10"/>
                    <a:pt x="115" y="19"/>
                  </a:cubicBezTo>
                  <a:cubicBezTo>
                    <a:pt x="118" y="28"/>
                    <a:pt x="98" y="39"/>
                    <a:pt x="68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2" name="Freeform 170"/>
            <p:cNvSpPr/>
            <p:nvPr/>
          </p:nvSpPr>
          <p:spPr bwMode="auto">
            <a:xfrm>
              <a:off x="10855912" y="3438666"/>
              <a:ext cx="55239" cy="183670"/>
            </a:xfrm>
            <a:custGeom>
              <a:avLst/>
              <a:gdLst>
                <a:gd name="T0" fmla="*/ 0 w 20"/>
                <a:gd name="T1" fmla="*/ 0 h 67"/>
                <a:gd name="T2" fmla="*/ 2 w 20"/>
                <a:gd name="T3" fmla="*/ 67 h 67"/>
                <a:gd name="T4" fmla="*/ 19 w 20"/>
                <a:gd name="T5" fmla="*/ 67 h 67"/>
                <a:gd name="T6" fmla="*/ 19 w 20"/>
                <a:gd name="T7" fmla="*/ 0 h 67"/>
                <a:gd name="T8" fmla="*/ 0 w 20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7">
                  <a:moveTo>
                    <a:pt x="0" y="0"/>
                  </a:moveTo>
                  <a:cubicBezTo>
                    <a:pt x="2" y="67"/>
                    <a:pt x="2" y="67"/>
                    <a:pt x="2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20" y="44"/>
                    <a:pt x="19" y="0"/>
                    <a:pt x="19" y="0"/>
                  </a:cubicBezTo>
                  <a:cubicBezTo>
                    <a:pt x="19" y="0"/>
                    <a:pt x="7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3" name="Freeform 171"/>
            <p:cNvSpPr/>
            <p:nvPr/>
          </p:nvSpPr>
          <p:spPr bwMode="auto">
            <a:xfrm>
              <a:off x="10913913" y="3438666"/>
              <a:ext cx="55239" cy="183670"/>
            </a:xfrm>
            <a:custGeom>
              <a:avLst/>
              <a:gdLst>
                <a:gd name="T0" fmla="*/ 0 w 20"/>
                <a:gd name="T1" fmla="*/ 0 h 67"/>
                <a:gd name="T2" fmla="*/ 2 w 20"/>
                <a:gd name="T3" fmla="*/ 67 h 67"/>
                <a:gd name="T4" fmla="*/ 19 w 20"/>
                <a:gd name="T5" fmla="*/ 67 h 67"/>
                <a:gd name="T6" fmla="*/ 19 w 20"/>
                <a:gd name="T7" fmla="*/ 0 h 67"/>
                <a:gd name="T8" fmla="*/ 0 w 20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7">
                  <a:moveTo>
                    <a:pt x="0" y="0"/>
                  </a:moveTo>
                  <a:cubicBezTo>
                    <a:pt x="2" y="67"/>
                    <a:pt x="2" y="67"/>
                    <a:pt x="2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20" y="44"/>
                    <a:pt x="19" y="0"/>
                    <a:pt x="19" y="0"/>
                  </a:cubicBezTo>
                  <a:cubicBezTo>
                    <a:pt x="19" y="0"/>
                    <a:pt x="7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4" name="Oval 172"/>
            <p:cNvSpPr>
              <a:spLocks noChangeArrowheads="1"/>
            </p:cNvSpPr>
            <p:nvPr/>
          </p:nvSpPr>
          <p:spPr bwMode="auto">
            <a:xfrm>
              <a:off x="10875246" y="3169376"/>
              <a:ext cx="71811" cy="85621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5" name="Rectangle 173"/>
            <p:cNvSpPr>
              <a:spLocks noChangeArrowheads="1"/>
            </p:cNvSpPr>
            <p:nvPr/>
          </p:nvSpPr>
          <p:spPr bwMode="auto">
            <a:xfrm>
              <a:off x="10911151" y="3377903"/>
              <a:ext cx="1381" cy="1381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6" name="Freeform 174"/>
            <p:cNvSpPr/>
            <p:nvPr/>
          </p:nvSpPr>
          <p:spPr bwMode="auto">
            <a:xfrm>
              <a:off x="10828292" y="3266044"/>
              <a:ext cx="167098" cy="186432"/>
            </a:xfrm>
            <a:custGeom>
              <a:avLst/>
              <a:gdLst>
                <a:gd name="T0" fmla="*/ 56 w 61"/>
                <a:gd name="T1" fmla="*/ 8 h 68"/>
                <a:gd name="T2" fmla="*/ 49 w 61"/>
                <a:gd name="T3" fmla="*/ 1 h 68"/>
                <a:gd name="T4" fmla="*/ 41 w 61"/>
                <a:gd name="T5" fmla="*/ 0 h 68"/>
                <a:gd name="T6" fmla="*/ 41 w 61"/>
                <a:gd name="T7" fmla="*/ 0 h 68"/>
                <a:gd name="T8" fmla="*/ 46 w 61"/>
                <a:gd name="T9" fmla="*/ 5 h 68"/>
                <a:gd name="T10" fmla="*/ 40 w 61"/>
                <a:gd name="T11" fmla="*/ 8 h 68"/>
                <a:gd name="T12" fmla="*/ 43 w 61"/>
                <a:gd name="T13" fmla="*/ 13 h 68"/>
                <a:gd name="T14" fmla="*/ 30 w 61"/>
                <a:gd name="T15" fmla="*/ 41 h 68"/>
                <a:gd name="T16" fmla="*/ 30 w 61"/>
                <a:gd name="T17" fmla="*/ 41 h 68"/>
                <a:gd name="T18" fmla="*/ 30 w 61"/>
                <a:gd name="T19" fmla="*/ 41 h 68"/>
                <a:gd name="T20" fmla="*/ 30 w 61"/>
                <a:gd name="T21" fmla="*/ 41 h 68"/>
                <a:gd name="T22" fmla="*/ 30 w 61"/>
                <a:gd name="T23" fmla="*/ 41 h 68"/>
                <a:gd name="T24" fmla="*/ 17 w 61"/>
                <a:gd name="T25" fmla="*/ 13 h 68"/>
                <a:gd name="T26" fmla="*/ 20 w 61"/>
                <a:gd name="T27" fmla="*/ 8 h 68"/>
                <a:gd name="T28" fmla="*/ 14 w 61"/>
                <a:gd name="T29" fmla="*/ 5 h 68"/>
                <a:gd name="T30" fmla="*/ 19 w 61"/>
                <a:gd name="T31" fmla="*/ 0 h 68"/>
                <a:gd name="T32" fmla="*/ 19 w 61"/>
                <a:gd name="T33" fmla="*/ 0 h 68"/>
                <a:gd name="T34" fmla="*/ 12 w 61"/>
                <a:gd name="T35" fmla="*/ 1 h 68"/>
                <a:gd name="T36" fmla="*/ 12 w 61"/>
                <a:gd name="T37" fmla="*/ 1 h 68"/>
                <a:gd name="T38" fmla="*/ 5 w 61"/>
                <a:gd name="T39" fmla="*/ 8 h 68"/>
                <a:gd name="T40" fmla="*/ 0 w 61"/>
                <a:gd name="T41" fmla="*/ 68 h 68"/>
                <a:gd name="T42" fmla="*/ 8 w 61"/>
                <a:gd name="T43" fmla="*/ 68 h 68"/>
                <a:gd name="T44" fmla="*/ 8 w 61"/>
                <a:gd name="T45" fmla="*/ 68 h 68"/>
                <a:gd name="T46" fmla="*/ 9 w 61"/>
                <a:gd name="T47" fmla="*/ 68 h 68"/>
                <a:gd name="T48" fmla="*/ 18 w 61"/>
                <a:gd name="T49" fmla="*/ 68 h 68"/>
                <a:gd name="T50" fmla="*/ 18 w 61"/>
                <a:gd name="T51" fmla="*/ 68 h 68"/>
                <a:gd name="T52" fmla="*/ 43 w 61"/>
                <a:gd name="T53" fmla="*/ 68 h 68"/>
                <a:gd name="T54" fmla="*/ 43 w 61"/>
                <a:gd name="T55" fmla="*/ 68 h 68"/>
                <a:gd name="T56" fmla="*/ 52 w 61"/>
                <a:gd name="T57" fmla="*/ 68 h 68"/>
                <a:gd name="T58" fmla="*/ 52 w 61"/>
                <a:gd name="T59" fmla="*/ 68 h 68"/>
                <a:gd name="T60" fmla="*/ 52 w 61"/>
                <a:gd name="T61" fmla="*/ 68 h 68"/>
                <a:gd name="T62" fmla="*/ 61 w 61"/>
                <a:gd name="T63" fmla="*/ 68 h 68"/>
                <a:gd name="T64" fmla="*/ 56 w 61"/>
                <a:gd name="T6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1" h="68">
                  <a:moveTo>
                    <a:pt x="56" y="8"/>
                  </a:moveTo>
                  <a:cubicBezTo>
                    <a:pt x="56" y="4"/>
                    <a:pt x="53" y="1"/>
                    <a:pt x="49" y="1"/>
                  </a:cubicBezTo>
                  <a:cubicBezTo>
                    <a:pt x="48" y="1"/>
                    <a:pt x="43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7" y="0"/>
                    <a:pt x="13" y="0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8" y="1"/>
                    <a:pt x="5" y="4"/>
                    <a:pt x="5" y="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68"/>
                    <a:pt x="5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9" y="68"/>
                    <a:pt x="9" y="68"/>
                  </a:cubicBezTo>
                  <a:cubicBezTo>
                    <a:pt x="12" y="68"/>
                    <a:pt x="15" y="68"/>
                    <a:pt x="18" y="68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26" y="68"/>
                    <a:pt x="35" y="68"/>
                    <a:pt x="43" y="68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6" y="68"/>
                    <a:pt x="49" y="68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5" y="68"/>
                    <a:pt x="58" y="68"/>
                    <a:pt x="61" y="68"/>
                  </a:cubicBezTo>
                  <a:lnTo>
                    <a:pt x="56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7" name="Freeform 175"/>
            <p:cNvSpPr/>
            <p:nvPr/>
          </p:nvSpPr>
          <p:spPr bwMode="auto">
            <a:xfrm>
              <a:off x="10900103" y="3263282"/>
              <a:ext cx="22096" cy="27620"/>
            </a:xfrm>
            <a:custGeom>
              <a:avLst/>
              <a:gdLst>
                <a:gd name="T0" fmla="*/ 14 w 16"/>
                <a:gd name="T1" fmla="*/ 0 h 20"/>
                <a:gd name="T2" fmla="*/ 16 w 16"/>
                <a:gd name="T3" fmla="*/ 12 h 20"/>
                <a:gd name="T4" fmla="*/ 8 w 16"/>
                <a:gd name="T5" fmla="*/ 20 h 20"/>
                <a:gd name="T6" fmla="*/ 0 w 16"/>
                <a:gd name="T7" fmla="*/ 12 h 20"/>
                <a:gd name="T8" fmla="*/ 4 w 16"/>
                <a:gd name="T9" fmla="*/ 0 h 20"/>
                <a:gd name="T10" fmla="*/ 14 w 16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0">
                  <a:moveTo>
                    <a:pt x="14" y="0"/>
                  </a:moveTo>
                  <a:lnTo>
                    <a:pt x="16" y="12"/>
                  </a:lnTo>
                  <a:lnTo>
                    <a:pt x="8" y="20"/>
                  </a:lnTo>
                  <a:lnTo>
                    <a:pt x="0" y="12"/>
                  </a:lnTo>
                  <a:lnTo>
                    <a:pt x="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8" name="Freeform 176"/>
            <p:cNvSpPr/>
            <p:nvPr/>
          </p:nvSpPr>
          <p:spPr bwMode="auto">
            <a:xfrm>
              <a:off x="10897341" y="3282616"/>
              <a:ext cx="27620" cy="106335"/>
            </a:xfrm>
            <a:custGeom>
              <a:avLst/>
              <a:gdLst>
                <a:gd name="T0" fmla="*/ 16 w 20"/>
                <a:gd name="T1" fmla="*/ 0 h 77"/>
                <a:gd name="T2" fmla="*/ 20 w 20"/>
                <a:gd name="T3" fmla="*/ 69 h 77"/>
                <a:gd name="T4" fmla="*/ 10 w 20"/>
                <a:gd name="T5" fmla="*/ 77 h 77"/>
                <a:gd name="T6" fmla="*/ 0 w 20"/>
                <a:gd name="T7" fmla="*/ 69 h 77"/>
                <a:gd name="T8" fmla="*/ 4 w 20"/>
                <a:gd name="T9" fmla="*/ 0 h 77"/>
                <a:gd name="T10" fmla="*/ 16 w 20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77">
                  <a:moveTo>
                    <a:pt x="16" y="0"/>
                  </a:moveTo>
                  <a:lnTo>
                    <a:pt x="20" y="69"/>
                  </a:lnTo>
                  <a:lnTo>
                    <a:pt x="10" y="77"/>
                  </a:lnTo>
                  <a:lnTo>
                    <a:pt x="0" y="69"/>
                  </a:lnTo>
                  <a:lnTo>
                    <a:pt x="4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9" name="Freeform 177"/>
            <p:cNvSpPr/>
            <p:nvPr/>
          </p:nvSpPr>
          <p:spPr bwMode="auto">
            <a:xfrm>
              <a:off x="10724719" y="3419333"/>
              <a:ext cx="35905" cy="114621"/>
            </a:xfrm>
            <a:custGeom>
              <a:avLst/>
              <a:gdLst>
                <a:gd name="T0" fmla="*/ 0 w 13"/>
                <a:gd name="T1" fmla="*/ 0 h 42"/>
                <a:gd name="T2" fmla="*/ 1 w 13"/>
                <a:gd name="T3" fmla="*/ 42 h 42"/>
                <a:gd name="T4" fmla="*/ 12 w 13"/>
                <a:gd name="T5" fmla="*/ 42 h 42"/>
                <a:gd name="T6" fmla="*/ 12 w 13"/>
                <a:gd name="T7" fmla="*/ 0 h 42"/>
                <a:gd name="T8" fmla="*/ 0 w 13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2">
                  <a:moveTo>
                    <a:pt x="0" y="0"/>
                  </a:moveTo>
                  <a:cubicBezTo>
                    <a:pt x="1" y="42"/>
                    <a:pt x="1" y="42"/>
                    <a:pt x="1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3" y="28"/>
                    <a:pt x="12" y="0"/>
                    <a:pt x="12" y="0"/>
                  </a:cubicBezTo>
                  <a:cubicBezTo>
                    <a:pt x="12" y="0"/>
                    <a:pt x="5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0" name="Freeform 178"/>
            <p:cNvSpPr/>
            <p:nvPr/>
          </p:nvSpPr>
          <p:spPr bwMode="auto">
            <a:xfrm>
              <a:off x="10686052" y="3419333"/>
              <a:ext cx="35905" cy="114621"/>
            </a:xfrm>
            <a:custGeom>
              <a:avLst/>
              <a:gdLst>
                <a:gd name="T0" fmla="*/ 0 w 13"/>
                <a:gd name="T1" fmla="*/ 0 h 42"/>
                <a:gd name="T2" fmla="*/ 2 w 13"/>
                <a:gd name="T3" fmla="*/ 42 h 42"/>
                <a:gd name="T4" fmla="*/ 13 w 13"/>
                <a:gd name="T5" fmla="*/ 42 h 42"/>
                <a:gd name="T6" fmla="*/ 13 w 13"/>
                <a:gd name="T7" fmla="*/ 0 h 42"/>
                <a:gd name="T8" fmla="*/ 0 w 13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2">
                  <a:moveTo>
                    <a:pt x="0" y="0"/>
                  </a:moveTo>
                  <a:cubicBezTo>
                    <a:pt x="2" y="42"/>
                    <a:pt x="2" y="42"/>
                    <a:pt x="2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28"/>
                    <a:pt x="13" y="0"/>
                    <a:pt x="13" y="0"/>
                  </a:cubicBezTo>
                  <a:cubicBezTo>
                    <a:pt x="13" y="0"/>
                    <a:pt x="5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1" name="Oval 179"/>
            <p:cNvSpPr>
              <a:spLocks noChangeArrowheads="1"/>
            </p:cNvSpPr>
            <p:nvPr/>
          </p:nvSpPr>
          <p:spPr bwMode="auto">
            <a:xfrm>
              <a:off x="10699862" y="3249472"/>
              <a:ext cx="46953" cy="55239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2" name="Rectangle 180"/>
            <p:cNvSpPr>
              <a:spLocks noChangeArrowheads="1"/>
            </p:cNvSpPr>
            <p:nvPr/>
          </p:nvSpPr>
          <p:spPr bwMode="auto">
            <a:xfrm>
              <a:off x="10721957" y="3380665"/>
              <a:ext cx="2762" cy="1381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3" name="Freeform 181"/>
            <p:cNvSpPr>
              <a:spLocks noEditPoints="1"/>
            </p:cNvSpPr>
            <p:nvPr/>
          </p:nvSpPr>
          <p:spPr bwMode="auto">
            <a:xfrm>
              <a:off x="10661194" y="3310235"/>
              <a:ext cx="142241" cy="125669"/>
            </a:xfrm>
            <a:custGeom>
              <a:avLst/>
              <a:gdLst>
                <a:gd name="T0" fmla="*/ 51 w 52"/>
                <a:gd name="T1" fmla="*/ 17 h 46"/>
                <a:gd name="T2" fmla="*/ 51 w 52"/>
                <a:gd name="T3" fmla="*/ 17 h 46"/>
                <a:gd name="T4" fmla="*/ 51 w 52"/>
                <a:gd name="T5" fmla="*/ 17 h 46"/>
                <a:gd name="T6" fmla="*/ 37 w 52"/>
                <a:gd name="T7" fmla="*/ 2 h 46"/>
                <a:gd name="T8" fmla="*/ 34 w 52"/>
                <a:gd name="T9" fmla="*/ 0 h 46"/>
                <a:gd name="T10" fmla="*/ 29 w 52"/>
                <a:gd name="T11" fmla="*/ 0 h 46"/>
                <a:gd name="T12" fmla="*/ 29 w 52"/>
                <a:gd name="T13" fmla="*/ 0 h 46"/>
                <a:gd name="T14" fmla="*/ 33 w 52"/>
                <a:gd name="T15" fmla="*/ 3 h 46"/>
                <a:gd name="T16" fmla="*/ 29 w 52"/>
                <a:gd name="T17" fmla="*/ 5 h 46"/>
                <a:gd name="T18" fmla="*/ 31 w 52"/>
                <a:gd name="T19" fmla="*/ 9 h 46"/>
                <a:gd name="T20" fmla="*/ 23 w 52"/>
                <a:gd name="T21" fmla="*/ 26 h 46"/>
                <a:gd name="T22" fmla="*/ 23 w 52"/>
                <a:gd name="T23" fmla="*/ 26 h 46"/>
                <a:gd name="T24" fmla="*/ 22 w 52"/>
                <a:gd name="T25" fmla="*/ 26 h 46"/>
                <a:gd name="T26" fmla="*/ 22 w 52"/>
                <a:gd name="T27" fmla="*/ 26 h 46"/>
                <a:gd name="T28" fmla="*/ 22 w 52"/>
                <a:gd name="T29" fmla="*/ 26 h 46"/>
                <a:gd name="T30" fmla="*/ 14 w 52"/>
                <a:gd name="T31" fmla="*/ 9 h 46"/>
                <a:gd name="T32" fmla="*/ 16 w 52"/>
                <a:gd name="T33" fmla="*/ 5 h 46"/>
                <a:gd name="T34" fmla="*/ 12 w 52"/>
                <a:gd name="T35" fmla="*/ 3 h 46"/>
                <a:gd name="T36" fmla="*/ 16 w 52"/>
                <a:gd name="T37" fmla="*/ 0 h 46"/>
                <a:gd name="T38" fmla="*/ 16 w 52"/>
                <a:gd name="T39" fmla="*/ 0 h 46"/>
                <a:gd name="T40" fmla="*/ 11 w 52"/>
                <a:gd name="T41" fmla="*/ 0 h 46"/>
                <a:gd name="T42" fmla="*/ 7 w 52"/>
                <a:gd name="T43" fmla="*/ 4 h 46"/>
                <a:gd name="T44" fmla="*/ 0 w 52"/>
                <a:gd name="T45" fmla="*/ 23 h 46"/>
                <a:gd name="T46" fmla="*/ 8 w 52"/>
                <a:gd name="T47" fmla="*/ 46 h 46"/>
                <a:gd name="T48" fmla="*/ 13 w 52"/>
                <a:gd name="T49" fmla="*/ 44 h 46"/>
                <a:gd name="T50" fmla="*/ 37 w 52"/>
                <a:gd name="T51" fmla="*/ 44 h 46"/>
                <a:gd name="T52" fmla="*/ 37 w 52"/>
                <a:gd name="T53" fmla="*/ 43 h 46"/>
                <a:gd name="T54" fmla="*/ 36 w 52"/>
                <a:gd name="T55" fmla="*/ 38 h 46"/>
                <a:gd name="T56" fmla="*/ 43 w 52"/>
                <a:gd name="T57" fmla="*/ 41 h 46"/>
                <a:gd name="T58" fmla="*/ 47 w 52"/>
                <a:gd name="T59" fmla="*/ 32 h 46"/>
                <a:gd name="T60" fmla="*/ 49 w 52"/>
                <a:gd name="T61" fmla="*/ 27 h 46"/>
                <a:gd name="T62" fmla="*/ 51 w 52"/>
                <a:gd name="T63" fmla="*/ 25 h 46"/>
                <a:gd name="T64" fmla="*/ 51 w 52"/>
                <a:gd name="T65" fmla="*/ 24 h 46"/>
                <a:gd name="T66" fmla="*/ 51 w 52"/>
                <a:gd name="T67" fmla="*/ 23 h 46"/>
                <a:gd name="T68" fmla="*/ 52 w 52"/>
                <a:gd name="T69" fmla="*/ 23 h 46"/>
                <a:gd name="T70" fmla="*/ 52 w 52"/>
                <a:gd name="T71" fmla="*/ 23 h 46"/>
                <a:gd name="T72" fmla="*/ 52 w 52"/>
                <a:gd name="T73" fmla="*/ 23 h 46"/>
                <a:gd name="T74" fmla="*/ 52 w 52"/>
                <a:gd name="T75" fmla="*/ 23 h 46"/>
                <a:gd name="T76" fmla="*/ 51 w 52"/>
                <a:gd name="T77" fmla="*/ 17 h 46"/>
                <a:gd name="T78" fmla="*/ 40 w 52"/>
                <a:gd name="T79" fmla="*/ 22 h 46"/>
                <a:gd name="T80" fmla="*/ 38 w 52"/>
                <a:gd name="T81" fmla="*/ 27 h 46"/>
                <a:gd name="T82" fmla="*/ 36 w 52"/>
                <a:gd name="T83" fmla="*/ 29 h 46"/>
                <a:gd name="T84" fmla="*/ 36 w 52"/>
                <a:gd name="T85" fmla="*/ 15 h 46"/>
                <a:gd name="T86" fmla="*/ 41 w 52"/>
                <a:gd name="T87" fmla="*/ 21 h 46"/>
                <a:gd name="T88" fmla="*/ 40 w 52"/>
                <a:gd name="T8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2" h="46">
                  <a:moveTo>
                    <a:pt x="51" y="17"/>
                  </a:moveTo>
                  <a:cubicBezTo>
                    <a:pt x="51" y="17"/>
                    <a:pt x="51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1"/>
                    <a:pt x="35" y="1"/>
                    <a:pt x="34" y="0"/>
                  </a:cubicBezTo>
                  <a:cubicBezTo>
                    <a:pt x="34" y="0"/>
                    <a:pt x="31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0"/>
                    <a:pt x="12" y="0"/>
                    <a:pt x="11" y="0"/>
                  </a:cubicBezTo>
                  <a:cubicBezTo>
                    <a:pt x="10" y="1"/>
                    <a:pt x="8" y="2"/>
                    <a:pt x="7" y="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" y="37"/>
                    <a:pt x="5" y="38"/>
                    <a:pt x="8" y="46"/>
                  </a:cubicBezTo>
                  <a:cubicBezTo>
                    <a:pt x="9" y="45"/>
                    <a:pt x="11" y="44"/>
                    <a:pt x="13" y="44"/>
                  </a:cubicBezTo>
                  <a:cubicBezTo>
                    <a:pt x="21" y="44"/>
                    <a:pt x="29" y="44"/>
                    <a:pt x="37" y="44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1"/>
                    <a:pt x="36" y="39"/>
                    <a:pt x="36" y="38"/>
                  </a:cubicBezTo>
                  <a:cubicBezTo>
                    <a:pt x="38" y="39"/>
                    <a:pt x="41" y="40"/>
                    <a:pt x="43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1" y="20"/>
                    <a:pt x="52" y="29"/>
                    <a:pt x="51" y="17"/>
                  </a:cubicBezTo>
                  <a:close/>
                  <a:moveTo>
                    <a:pt x="40" y="22"/>
                  </a:moveTo>
                  <a:cubicBezTo>
                    <a:pt x="38" y="27"/>
                    <a:pt x="38" y="27"/>
                    <a:pt x="38" y="27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4"/>
                    <a:pt x="36" y="20"/>
                    <a:pt x="36" y="15"/>
                  </a:cubicBezTo>
                  <a:cubicBezTo>
                    <a:pt x="41" y="21"/>
                    <a:pt x="41" y="21"/>
                    <a:pt x="41" y="21"/>
                  </a:cubicBezTo>
                  <a:lnTo>
                    <a:pt x="40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4" name="Freeform 182"/>
            <p:cNvSpPr/>
            <p:nvPr/>
          </p:nvSpPr>
          <p:spPr bwMode="auto">
            <a:xfrm>
              <a:off x="10716433" y="3307473"/>
              <a:ext cx="13810" cy="16572"/>
            </a:xfrm>
            <a:custGeom>
              <a:avLst/>
              <a:gdLst>
                <a:gd name="T0" fmla="*/ 2 w 10"/>
                <a:gd name="T1" fmla="*/ 0 h 12"/>
                <a:gd name="T2" fmla="*/ 0 w 10"/>
                <a:gd name="T3" fmla="*/ 8 h 12"/>
                <a:gd name="T4" fmla="*/ 4 w 10"/>
                <a:gd name="T5" fmla="*/ 12 h 12"/>
                <a:gd name="T6" fmla="*/ 10 w 10"/>
                <a:gd name="T7" fmla="*/ 8 h 12"/>
                <a:gd name="T8" fmla="*/ 8 w 10"/>
                <a:gd name="T9" fmla="*/ 0 h 12"/>
                <a:gd name="T10" fmla="*/ 2 w 10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2">
                  <a:moveTo>
                    <a:pt x="2" y="0"/>
                  </a:moveTo>
                  <a:lnTo>
                    <a:pt x="0" y="8"/>
                  </a:lnTo>
                  <a:lnTo>
                    <a:pt x="4" y="12"/>
                  </a:lnTo>
                  <a:lnTo>
                    <a:pt x="10" y="8"/>
                  </a:lnTo>
                  <a:lnTo>
                    <a:pt x="8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5" name="Freeform 183"/>
            <p:cNvSpPr/>
            <p:nvPr/>
          </p:nvSpPr>
          <p:spPr bwMode="auto">
            <a:xfrm>
              <a:off x="10713671" y="3318521"/>
              <a:ext cx="19334" cy="67668"/>
            </a:xfrm>
            <a:custGeom>
              <a:avLst/>
              <a:gdLst>
                <a:gd name="T0" fmla="*/ 4 w 14"/>
                <a:gd name="T1" fmla="*/ 0 h 49"/>
                <a:gd name="T2" fmla="*/ 0 w 14"/>
                <a:gd name="T3" fmla="*/ 45 h 49"/>
                <a:gd name="T4" fmla="*/ 6 w 14"/>
                <a:gd name="T5" fmla="*/ 49 h 49"/>
                <a:gd name="T6" fmla="*/ 14 w 14"/>
                <a:gd name="T7" fmla="*/ 45 h 49"/>
                <a:gd name="T8" fmla="*/ 10 w 14"/>
                <a:gd name="T9" fmla="*/ 0 h 49"/>
                <a:gd name="T10" fmla="*/ 4 w 14"/>
                <a:gd name="T1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49">
                  <a:moveTo>
                    <a:pt x="4" y="0"/>
                  </a:moveTo>
                  <a:lnTo>
                    <a:pt x="0" y="45"/>
                  </a:lnTo>
                  <a:lnTo>
                    <a:pt x="6" y="49"/>
                  </a:lnTo>
                  <a:lnTo>
                    <a:pt x="14" y="45"/>
                  </a:lnTo>
                  <a:lnTo>
                    <a:pt x="10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6" name="Freeform 184"/>
            <p:cNvSpPr/>
            <p:nvPr/>
          </p:nvSpPr>
          <p:spPr bwMode="auto">
            <a:xfrm>
              <a:off x="11100345" y="3422095"/>
              <a:ext cx="33143" cy="117383"/>
            </a:xfrm>
            <a:custGeom>
              <a:avLst/>
              <a:gdLst>
                <a:gd name="T0" fmla="*/ 0 w 12"/>
                <a:gd name="T1" fmla="*/ 0 h 43"/>
                <a:gd name="T2" fmla="*/ 1 w 12"/>
                <a:gd name="T3" fmla="*/ 43 h 43"/>
                <a:gd name="T4" fmla="*/ 12 w 12"/>
                <a:gd name="T5" fmla="*/ 43 h 43"/>
                <a:gd name="T6" fmla="*/ 12 w 12"/>
                <a:gd name="T7" fmla="*/ 0 h 43"/>
                <a:gd name="T8" fmla="*/ 0 w 12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3">
                  <a:moveTo>
                    <a:pt x="0" y="0"/>
                  </a:moveTo>
                  <a:cubicBezTo>
                    <a:pt x="1" y="43"/>
                    <a:pt x="1" y="43"/>
                    <a:pt x="1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28"/>
                    <a:pt x="12" y="0"/>
                    <a:pt x="12" y="0"/>
                  </a:cubicBezTo>
                  <a:cubicBezTo>
                    <a:pt x="12" y="0"/>
                    <a:pt x="4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7" name="Freeform 185"/>
            <p:cNvSpPr/>
            <p:nvPr/>
          </p:nvSpPr>
          <p:spPr bwMode="auto">
            <a:xfrm>
              <a:off x="11061678" y="3422095"/>
              <a:ext cx="35905" cy="117383"/>
            </a:xfrm>
            <a:custGeom>
              <a:avLst/>
              <a:gdLst>
                <a:gd name="T0" fmla="*/ 0 w 13"/>
                <a:gd name="T1" fmla="*/ 0 h 43"/>
                <a:gd name="T2" fmla="*/ 1 w 13"/>
                <a:gd name="T3" fmla="*/ 43 h 43"/>
                <a:gd name="T4" fmla="*/ 13 w 13"/>
                <a:gd name="T5" fmla="*/ 43 h 43"/>
                <a:gd name="T6" fmla="*/ 13 w 13"/>
                <a:gd name="T7" fmla="*/ 0 h 43"/>
                <a:gd name="T8" fmla="*/ 0 w 13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3">
                  <a:moveTo>
                    <a:pt x="0" y="0"/>
                  </a:moveTo>
                  <a:cubicBezTo>
                    <a:pt x="1" y="43"/>
                    <a:pt x="1" y="43"/>
                    <a:pt x="1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28"/>
                    <a:pt x="13" y="0"/>
                    <a:pt x="13" y="0"/>
                  </a:cubicBezTo>
                  <a:cubicBezTo>
                    <a:pt x="13" y="0"/>
                    <a:pt x="5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8" name="Oval 186"/>
            <p:cNvSpPr>
              <a:spLocks noChangeArrowheads="1"/>
            </p:cNvSpPr>
            <p:nvPr/>
          </p:nvSpPr>
          <p:spPr bwMode="auto">
            <a:xfrm>
              <a:off x="11075488" y="3252234"/>
              <a:ext cx="44191" cy="55239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9" name="Rectangle 187"/>
            <p:cNvSpPr>
              <a:spLocks noChangeArrowheads="1"/>
            </p:cNvSpPr>
            <p:nvPr/>
          </p:nvSpPr>
          <p:spPr bwMode="auto">
            <a:xfrm>
              <a:off x="11097583" y="3383427"/>
              <a:ext cx="1381" cy="1381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0" name="Freeform 188"/>
            <p:cNvSpPr/>
            <p:nvPr/>
          </p:nvSpPr>
          <p:spPr bwMode="auto">
            <a:xfrm>
              <a:off x="11036820" y="3312997"/>
              <a:ext cx="118764" cy="125669"/>
            </a:xfrm>
            <a:custGeom>
              <a:avLst/>
              <a:gdLst>
                <a:gd name="T0" fmla="*/ 42 w 43"/>
                <a:gd name="T1" fmla="*/ 24 h 46"/>
                <a:gd name="T2" fmla="*/ 38 w 43"/>
                <a:gd name="T3" fmla="*/ 5 h 46"/>
                <a:gd name="T4" fmla="*/ 34 w 43"/>
                <a:gd name="T5" fmla="*/ 1 h 46"/>
                <a:gd name="T6" fmla="*/ 29 w 43"/>
                <a:gd name="T7" fmla="*/ 0 h 46"/>
                <a:gd name="T8" fmla="*/ 29 w 43"/>
                <a:gd name="T9" fmla="*/ 0 h 46"/>
                <a:gd name="T10" fmla="*/ 32 w 43"/>
                <a:gd name="T11" fmla="*/ 3 h 46"/>
                <a:gd name="T12" fmla="*/ 28 w 43"/>
                <a:gd name="T13" fmla="*/ 5 h 46"/>
                <a:gd name="T14" fmla="*/ 30 w 43"/>
                <a:gd name="T15" fmla="*/ 9 h 46"/>
                <a:gd name="T16" fmla="*/ 22 w 43"/>
                <a:gd name="T17" fmla="*/ 26 h 46"/>
                <a:gd name="T18" fmla="*/ 22 w 43"/>
                <a:gd name="T19" fmla="*/ 26 h 46"/>
                <a:gd name="T20" fmla="*/ 22 w 43"/>
                <a:gd name="T21" fmla="*/ 26 h 46"/>
                <a:gd name="T22" fmla="*/ 22 w 43"/>
                <a:gd name="T23" fmla="*/ 26 h 46"/>
                <a:gd name="T24" fmla="*/ 22 w 43"/>
                <a:gd name="T25" fmla="*/ 26 h 46"/>
                <a:gd name="T26" fmla="*/ 14 w 43"/>
                <a:gd name="T27" fmla="*/ 9 h 46"/>
                <a:gd name="T28" fmla="*/ 16 w 43"/>
                <a:gd name="T29" fmla="*/ 5 h 46"/>
                <a:gd name="T30" fmla="*/ 12 w 43"/>
                <a:gd name="T31" fmla="*/ 3 h 46"/>
                <a:gd name="T32" fmla="*/ 15 w 43"/>
                <a:gd name="T33" fmla="*/ 0 h 46"/>
                <a:gd name="T34" fmla="*/ 15 w 43"/>
                <a:gd name="T35" fmla="*/ 0 h 46"/>
                <a:gd name="T36" fmla="*/ 11 w 43"/>
                <a:gd name="T37" fmla="*/ 1 h 46"/>
                <a:gd name="T38" fmla="*/ 7 w 43"/>
                <a:gd name="T39" fmla="*/ 4 h 46"/>
                <a:gd name="T40" fmla="*/ 0 w 43"/>
                <a:gd name="T41" fmla="*/ 23 h 46"/>
                <a:gd name="T42" fmla="*/ 7 w 43"/>
                <a:gd name="T43" fmla="*/ 46 h 46"/>
                <a:gd name="T44" fmla="*/ 12 w 43"/>
                <a:gd name="T45" fmla="*/ 44 h 46"/>
                <a:gd name="T46" fmla="*/ 30 w 43"/>
                <a:gd name="T47" fmla="*/ 44 h 46"/>
                <a:gd name="T48" fmla="*/ 30 w 43"/>
                <a:gd name="T49" fmla="*/ 45 h 46"/>
                <a:gd name="T50" fmla="*/ 42 w 43"/>
                <a:gd name="T51" fmla="*/ 45 h 46"/>
                <a:gd name="T52" fmla="*/ 42 w 43"/>
                <a:gd name="T53" fmla="*/ 2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" h="46">
                  <a:moveTo>
                    <a:pt x="42" y="24"/>
                  </a:moveTo>
                  <a:cubicBezTo>
                    <a:pt x="38" y="5"/>
                    <a:pt x="38" y="5"/>
                    <a:pt x="38" y="5"/>
                  </a:cubicBezTo>
                  <a:cubicBezTo>
                    <a:pt x="37" y="3"/>
                    <a:pt x="36" y="1"/>
                    <a:pt x="34" y="1"/>
                  </a:cubicBezTo>
                  <a:cubicBezTo>
                    <a:pt x="34" y="1"/>
                    <a:pt x="30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1" y="0"/>
                    <a:pt x="11" y="1"/>
                  </a:cubicBezTo>
                  <a:cubicBezTo>
                    <a:pt x="9" y="1"/>
                    <a:pt x="8" y="2"/>
                    <a:pt x="7" y="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1" y="37"/>
                    <a:pt x="5" y="38"/>
                    <a:pt x="7" y="46"/>
                  </a:cubicBezTo>
                  <a:cubicBezTo>
                    <a:pt x="9" y="45"/>
                    <a:pt x="11" y="44"/>
                    <a:pt x="12" y="44"/>
                  </a:cubicBezTo>
                  <a:cubicBezTo>
                    <a:pt x="18" y="44"/>
                    <a:pt x="24" y="44"/>
                    <a:pt x="30" y="44"/>
                  </a:cubicBezTo>
                  <a:cubicBezTo>
                    <a:pt x="30" y="44"/>
                    <a:pt x="30" y="44"/>
                    <a:pt x="30" y="45"/>
                  </a:cubicBezTo>
                  <a:cubicBezTo>
                    <a:pt x="34" y="45"/>
                    <a:pt x="38" y="45"/>
                    <a:pt x="42" y="45"/>
                  </a:cubicBezTo>
                  <a:cubicBezTo>
                    <a:pt x="42" y="38"/>
                    <a:pt x="43" y="33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1" name="Freeform 189"/>
            <p:cNvSpPr/>
            <p:nvPr/>
          </p:nvSpPr>
          <p:spPr bwMode="auto">
            <a:xfrm>
              <a:off x="11089297" y="3312997"/>
              <a:ext cx="16572" cy="16572"/>
            </a:xfrm>
            <a:custGeom>
              <a:avLst/>
              <a:gdLst>
                <a:gd name="T0" fmla="*/ 2 w 12"/>
                <a:gd name="T1" fmla="*/ 0 h 12"/>
                <a:gd name="T2" fmla="*/ 0 w 12"/>
                <a:gd name="T3" fmla="*/ 8 h 12"/>
                <a:gd name="T4" fmla="*/ 6 w 12"/>
                <a:gd name="T5" fmla="*/ 12 h 12"/>
                <a:gd name="T6" fmla="*/ 12 w 12"/>
                <a:gd name="T7" fmla="*/ 8 h 12"/>
                <a:gd name="T8" fmla="*/ 10 w 12"/>
                <a:gd name="T9" fmla="*/ 0 h 12"/>
                <a:gd name="T10" fmla="*/ 2 w 12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2" y="0"/>
                  </a:moveTo>
                  <a:lnTo>
                    <a:pt x="0" y="8"/>
                  </a:lnTo>
                  <a:lnTo>
                    <a:pt x="6" y="12"/>
                  </a:lnTo>
                  <a:lnTo>
                    <a:pt x="12" y="8"/>
                  </a:lnTo>
                  <a:lnTo>
                    <a:pt x="1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" name="Freeform 190"/>
            <p:cNvSpPr/>
            <p:nvPr/>
          </p:nvSpPr>
          <p:spPr bwMode="auto">
            <a:xfrm>
              <a:off x="11089297" y="3324045"/>
              <a:ext cx="16572" cy="67668"/>
            </a:xfrm>
            <a:custGeom>
              <a:avLst/>
              <a:gdLst>
                <a:gd name="T0" fmla="*/ 2 w 12"/>
                <a:gd name="T1" fmla="*/ 0 h 49"/>
                <a:gd name="T2" fmla="*/ 0 w 12"/>
                <a:gd name="T3" fmla="*/ 43 h 49"/>
                <a:gd name="T4" fmla="*/ 6 w 12"/>
                <a:gd name="T5" fmla="*/ 49 h 49"/>
                <a:gd name="T6" fmla="*/ 12 w 12"/>
                <a:gd name="T7" fmla="*/ 43 h 49"/>
                <a:gd name="T8" fmla="*/ 10 w 12"/>
                <a:gd name="T9" fmla="*/ 0 h 49"/>
                <a:gd name="T10" fmla="*/ 2 w 12"/>
                <a:gd name="T1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9">
                  <a:moveTo>
                    <a:pt x="2" y="0"/>
                  </a:moveTo>
                  <a:lnTo>
                    <a:pt x="0" y="43"/>
                  </a:lnTo>
                  <a:lnTo>
                    <a:pt x="6" y="49"/>
                  </a:lnTo>
                  <a:lnTo>
                    <a:pt x="12" y="43"/>
                  </a:lnTo>
                  <a:lnTo>
                    <a:pt x="1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2401842" y="5109921"/>
            <a:ext cx="497152" cy="464009"/>
            <a:chOff x="7178368" y="5794615"/>
            <a:chExt cx="497152" cy="464009"/>
          </a:xfrm>
          <a:solidFill>
            <a:schemeClr val="bg2"/>
          </a:solidFill>
        </p:grpSpPr>
        <p:sp>
          <p:nvSpPr>
            <p:cNvPr id="114" name="Freeform 57"/>
            <p:cNvSpPr>
              <a:spLocks noEditPoints="1"/>
            </p:cNvSpPr>
            <p:nvPr/>
          </p:nvSpPr>
          <p:spPr bwMode="auto">
            <a:xfrm>
              <a:off x="7178368" y="5794615"/>
              <a:ext cx="364578" cy="419817"/>
            </a:xfrm>
            <a:custGeom>
              <a:avLst/>
              <a:gdLst>
                <a:gd name="T0" fmla="*/ 119 w 133"/>
                <a:gd name="T1" fmla="*/ 9 h 153"/>
                <a:gd name="T2" fmla="*/ 67 w 133"/>
                <a:gd name="T3" fmla="*/ 0 h 153"/>
                <a:gd name="T4" fmla="*/ 14 w 133"/>
                <a:gd name="T5" fmla="*/ 9 h 153"/>
                <a:gd name="T6" fmla="*/ 0 w 133"/>
                <a:gd name="T7" fmla="*/ 28 h 153"/>
                <a:gd name="T8" fmla="*/ 0 w 133"/>
                <a:gd name="T9" fmla="*/ 89 h 153"/>
                <a:gd name="T10" fmla="*/ 11 w 133"/>
                <a:gd name="T11" fmla="*/ 115 h 153"/>
                <a:gd name="T12" fmla="*/ 67 w 133"/>
                <a:gd name="T13" fmla="*/ 153 h 153"/>
                <a:gd name="T14" fmla="*/ 123 w 133"/>
                <a:gd name="T15" fmla="*/ 115 h 153"/>
                <a:gd name="T16" fmla="*/ 133 w 133"/>
                <a:gd name="T17" fmla="*/ 89 h 153"/>
                <a:gd name="T18" fmla="*/ 133 w 133"/>
                <a:gd name="T19" fmla="*/ 28 h 153"/>
                <a:gd name="T20" fmla="*/ 119 w 133"/>
                <a:gd name="T21" fmla="*/ 9 h 153"/>
                <a:gd name="T22" fmla="*/ 125 w 133"/>
                <a:gd name="T23" fmla="*/ 89 h 153"/>
                <a:gd name="T24" fmla="*/ 117 w 133"/>
                <a:gd name="T25" fmla="*/ 109 h 153"/>
                <a:gd name="T26" fmla="*/ 67 w 133"/>
                <a:gd name="T27" fmla="*/ 145 h 153"/>
                <a:gd name="T28" fmla="*/ 17 w 133"/>
                <a:gd name="T29" fmla="*/ 109 h 153"/>
                <a:gd name="T30" fmla="*/ 9 w 133"/>
                <a:gd name="T31" fmla="*/ 89 h 153"/>
                <a:gd name="T32" fmla="*/ 9 w 133"/>
                <a:gd name="T33" fmla="*/ 28 h 153"/>
                <a:gd name="T34" fmla="*/ 17 w 133"/>
                <a:gd name="T35" fmla="*/ 17 h 153"/>
                <a:gd name="T36" fmla="*/ 67 w 133"/>
                <a:gd name="T37" fmla="*/ 9 h 153"/>
                <a:gd name="T38" fmla="*/ 116 w 133"/>
                <a:gd name="T39" fmla="*/ 17 h 153"/>
                <a:gd name="T40" fmla="*/ 125 w 133"/>
                <a:gd name="T41" fmla="*/ 28 h 153"/>
                <a:gd name="T42" fmla="*/ 125 w 133"/>
                <a:gd name="T43" fmla="*/ 8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3" h="153">
                  <a:moveTo>
                    <a:pt x="119" y="9"/>
                  </a:moveTo>
                  <a:cubicBezTo>
                    <a:pt x="102" y="3"/>
                    <a:pt x="85" y="0"/>
                    <a:pt x="67" y="0"/>
                  </a:cubicBezTo>
                  <a:cubicBezTo>
                    <a:pt x="49" y="0"/>
                    <a:pt x="31" y="3"/>
                    <a:pt x="14" y="9"/>
                  </a:cubicBezTo>
                  <a:cubicBezTo>
                    <a:pt x="6" y="11"/>
                    <a:pt x="0" y="20"/>
                    <a:pt x="0" y="2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6"/>
                    <a:pt x="4" y="108"/>
                    <a:pt x="11" y="115"/>
                  </a:cubicBezTo>
                  <a:cubicBezTo>
                    <a:pt x="35" y="140"/>
                    <a:pt x="51" y="153"/>
                    <a:pt x="67" y="153"/>
                  </a:cubicBezTo>
                  <a:cubicBezTo>
                    <a:pt x="83" y="153"/>
                    <a:pt x="98" y="140"/>
                    <a:pt x="123" y="115"/>
                  </a:cubicBezTo>
                  <a:cubicBezTo>
                    <a:pt x="129" y="108"/>
                    <a:pt x="133" y="96"/>
                    <a:pt x="133" y="89"/>
                  </a:cubicBezTo>
                  <a:cubicBezTo>
                    <a:pt x="133" y="28"/>
                    <a:pt x="133" y="28"/>
                    <a:pt x="133" y="28"/>
                  </a:cubicBezTo>
                  <a:cubicBezTo>
                    <a:pt x="133" y="20"/>
                    <a:pt x="127" y="11"/>
                    <a:pt x="119" y="9"/>
                  </a:cubicBezTo>
                  <a:close/>
                  <a:moveTo>
                    <a:pt x="125" y="89"/>
                  </a:moveTo>
                  <a:cubicBezTo>
                    <a:pt x="125" y="94"/>
                    <a:pt x="121" y="104"/>
                    <a:pt x="117" y="109"/>
                  </a:cubicBezTo>
                  <a:cubicBezTo>
                    <a:pt x="94" y="133"/>
                    <a:pt x="80" y="145"/>
                    <a:pt x="67" y="145"/>
                  </a:cubicBezTo>
                  <a:cubicBezTo>
                    <a:pt x="54" y="145"/>
                    <a:pt x="40" y="133"/>
                    <a:pt x="17" y="109"/>
                  </a:cubicBezTo>
                  <a:cubicBezTo>
                    <a:pt x="12" y="104"/>
                    <a:pt x="9" y="94"/>
                    <a:pt x="9" y="89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3"/>
                    <a:pt x="13" y="18"/>
                    <a:pt x="17" y="17"/>
                  </a:cubicBezTo>
                  <a:cubicBezTo>
                    <a:pt x="33" y="12"/>
                    <a:pt x="50" y="9"/>
                    <a:pt x="67" y="9"/>
                  </a:cubicBezTo>
                  <a:cubicBezTo>
                    <a:pt x="84" y="9"/>
                    <a:pt x="100" y="12"/>
                    <a:pt x="116" y="17"/>
                  </a:cubicBezTo>
                  <a:cubicBezTo>
                    <a:pt x="121" y="18"/>
                    <a:pt x="125" y="23"/>
                    <a:pt x="125" y="28"/>
                  </a:cubicBezTo>
                  <a:lnTo>
                    <a:pt x="125" y="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5" name="Freeform 58"/>
            <p:cNvSpPr>
              <a:spLocks noEditPoints="1"/>
            </p:cNvSpPr>
            <p:nvPr/>
          </p:nvSpPr>
          <p:spPr bwMode="auto">
            <a:xfrm>
              <a:off x="7228083" y="5860902"/>
              <a:ext cx="447437" cy="397722"/>
            </a:xfrm>
            <a:custGeom>
              <a:avLst/>
              <a:gdLst>
                <a:gd name="T0" fmla="*/ 158 w 163"/>
                <a:gd name="T1" fmla="*/ 0 h 145"/>
                <a:gd name="T2" fmla="*/ 106 w 163"/>
                <a:gd name="T3" fmla="*/ 0 h 145"/>
                <a:gd name="T4" fmla="*/ 107 w 163"/>
                <a:gd name="T5" fmla="*/ 4 h 145"/>
                <a:gd name="T6" fmla="*/ 107 w 163"/>
                <a:gd name="T7" fmla="*/ 11 h 145"/>
                <a:gd name="T8" fmla="*/ 112 w 163"/>
                <a:gd name="T9" fmla="*/ 18 h 145"/>
                <a:gd name="T10" fmla="*/ 107 w 163"/>
                <a:gd name="T11" fmla="*/ 25 h 145"/>
                <a:gd name="T12" fmla="*/ 107 w 163"/>
                <a:gd name="T13" fmla="*/ 36 h 145"/>
                <a:gd name="T14" fmla="*/ 152 w 163"/>
                <a:gd name="T15" fmla="*/ 36 h 145"/>
                <a:gd name="T16" fmla="*/ 152 w 163"/>
                <a:gd name="T17" fmla="*/ 135 h 145"/>
                <a:gd name="T18" fmla="*/ 10 w 163"/>
                <a:gd name="T19" fmla="*/ 135 h 145"/>
                <a:gd name="T20" fmla="*/ 10 w 163"/>
                <a:gd name="T21" fmla="*/ 96 h 145"/>
                <a:gd name="T22" fmla="*/ 0 w 163"/>
                <a:gd name="T23" fmla="*/ 86 h 145"/>
                <a:gd name="T24" fmla="*/ 0 w 163"/>
                <a:gd name="T25" fmla="*/ 140 h 145"/>
                <a:gd name="T26" fmla="*/ 5 w 163"/>
                <a:gd name="T27" fmla="*/ 145 h 145"/>
                <a:gd name="T28" fmla="*/ 158 w 163"/>
                <a:gd name="T29" fmla="*/ 145 h 145"/>
                <a:gd name="T30" fmla="*/ 163 w 163"/>
                <a:gd name="T31" fmla="*/ 140 h 145"/>
                <a:gd name="T32" fmla="*/ 163 w 163"/>
                <a:gd name="T33" fmla="*/ 5 h 145"/>
                <a:gd name="T34" fmla="*/ 158 w 163"/>
                <a:gd name="T35" fmla="*/ 0 h 145"/>
                <a:gd name="T36" fmla="*/ 125 w 163"/>
                <a:gd name="T37" fmla="*/ 25 h 145"/>
                <a:gd name="T38" fmla="*/ 118 w 163"/>
                <a:gd name="T39" fmla="*/ 18 h 145"/>
                <a:gd name="T40" fmla="*/ 125 w 163"/>
                <a:gd name="T41" fmla="*/ 11 h 145"/>
                <a:gd name="T42" fmla="*/ 132 w 163"/>
                <a:gd name="T43" fmla="*/ 18 h 145"/>
                <a:gd name="T44" fmla="*/ 125 w 163"/>
                <a:gd name="T45" fmla="*/ 25 h 145"/>
                <a:gd name="T46" fmla="*/ 146 w 163"/>
                <a:gd name="T47" fmla="*/ 25 h 145"/>
                <a:gd name="T48" fmla="*/ 139 w 163"/>
                <a:gd name="T49" fmla="*/ 18 h 145"/>
                <a:gd name="T50" fmla="*/ 146 w 163"/>
                <a:gd name="T51" fmla="*/ 11 h 145"/>
                <a:gd name="T52" fmla="*/ 152 w 163"/>
                <a:gd name="T53" fmla="*/ 18 h 145"/>
                <a:gd name="T54" fmla="*/ 146 w 163"/>
                <a:gd name="T55" fmla="*/ 2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3" h="145">
                  <a:moveTo>
                    <a:pt x="158" y="0"/>
                  </a:moveTo>
                  <a:cubicBezTo>
                    <a:pt x="106" y="0"/>
                    <a:pt x="106" y="0"/>
                    <a:pt x="106" y="0"/>
                  </a:cubicBezTo>
                  <a:cubicBezTo>
                    <a:pt x="106" y="1"/>
                    <a:pt x="107" y="3"/>
                    <a:pt x="107" y="4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10" y="12"/>
                    <a:pt x="112" y="15"/>
                    <a:pt x="112" y="18"/>
                  </a:cubicBezTo>
                  <a:cubicBezTo>
                    <a:pt x="112" y="21"/>
                    <a:pt x="110" y="24"/>
                    <a:pt x="107" y="25"/>
                  </a:cubicBezTo>
                  <a:cubicBezTo>
                    <a:pt x="107" y="36"/>
                    <a:pt x="107" y="36"/>
                    <a:pt x="107" y="36"/>
                  </a:cubicBezTo>
                  <a:cubicBezTo>
                    <a:pt x="152" y="36"/>
                    <a:pt x="152" y="36"/>
                    <a:pt x="152" y="36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7" y="93"/>
                    <a:pt x="3" y="89"/>
                    <a:pt x="0" y="86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3"/>
                    <a:pt x="2" y="145"/>
                    <a:pt x="5" y="145"/>
                  </a:cubicBezTo>
                  <a:cubicBezTo>
                    <a:pt x="158" y="145"/>
                    <a:pt x="158" y="145"/>
                    <a:pt x="158" y="145"/>
                  </a:cubicBezTo>
                  <a:cubicBezTo>
                    <a:pt x="160" y="145"/>
                    <a:pt x="163" y="143"/>
                    <a:pt x="163" y="140"/>
                  </a:cubicBezTo>
                  <a:cubicBezTo>
                    <a:pt x="163" y="5"/>
                    <a:pt x="163" y="5"/>
                    <a:pt x="163" y="5"/>
                  </a:cubicBezTo>
                  <a:cubicBezTo>
                    <a:pt x="163" y="2"/>
                    <a:pt x="160" y="0"/>
                    <a:pt x="158" y="0"/>
                  </a:cubicBezTo>
                  <a:close/>
                  <a:moveTo>
                    <a:pt x="125" y="25"/>
                  </a:moveTo>
                  <a:cubicBezTo>
                    <a:pt x="121" y="25"/>
                    <a:pt x="118" y="22"/>
                    <a:pt x="118" y="18"/>
                  </a:cubicBezTo>
                  <a:cubicBezTo>
                    <a:pt x="118" y="14"/>
                    <a:pt x="121" y="11"/>
                    <a:pt x="125" y="11"/>
                  </a:cubicBezTo>
                  <a:cubicBezTo>
                    <a:pt x="129" y="11"/>
                    <a:pt x="132" y="14"/>
                    <a:pt x="132" y="18"/>
                  </a:cubicBezTo>
                  <a:cubicBezTo>
                    <a:pt x="132" y="22"/>
                    <a:pt x="129" y="25"/>
                    <a:pt x="125" y="25"/>
                  </a:cubicBezTo>
                  <a:close/>
                  <a:moveTo>
                    <a:pt x="146" y="25"/>
                  </a:moveTo>
                  <a:cubicBezTo>
                    <a:pt x="142" y="25"/>
                    <a:pt x="139" y="22"/>
                    <a:pt x="139" y="18"/>
                  </a:cubicBezTo>
                  <a:cubicBezTo>
                    <a:pt x="139" y="14"/>
                    <a:pt x="142" y="11"/>
                    <a:pt x="146" y="11"/>
                  </a:cubicBezTo>
                  <a:cubicBezTo>
                    <a:pt x="149" y="11"/>
                    <a:pt x="152" y="14"/>
                    <a:pt x="152" y="18"/>
                  </a:cubicBezTo>
                  <a:cubicBezTo>
                    <a:pt x="152" y="22"/>
                    <a:pt x="149" y="25"/>
                    <a:pt x="14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6" name="Freeform 59"/>
            <p:cNvSpPr>
              <a:spLocks noEditPoints="1"/>
            </p:cNvSpPr>
            <p:nvPr/>
          </p:nvSpPr>
          <p:spPr bwMode="auto">
            <a:xfrm>
              <a:off x="7217035" y="5833282"/>
              <a:ext cx="291386" cy="345245"/>
            </a:xfrm>
            <a:custGeom>
              <a:avLst/>
              <a:gdLst>
                <a:gd name="T0" fmla="*/ 101 w 106"/>
                <a:gd name="T1" fmla="*/ 8 h 126"/>
                <a:gd name="T2" fmla="*/ 53 w 106"/>
                <a:gd name="T3" fmla="*/ 0 h 126"/>
                <a:gd name="T4" fmla="*/ 5 w 106"/>
                <a:gd name="T5" fmla="*/ 8 h 126"/>
                <a:gd name="T6" fmla="*/ 0 w 106"/>
                <a:gd name="T7" fmla="*/ 14 h 126"/>
                <a:gd name="T8" fmla="*/ 0 w 106"/>
                <a:gd name="T9" fmla="*/ 75 h 126"/>
                <a:gd name="T10" fmla="*/ 6 w 106"/>
                <a:gd name="T11" fmla="*/ 91 h 126"/>
                <a:gd name="T12" fmla="*/ 53 w 106"/>
                <a:gd name="T13" fmla="*/ 126 h 126"/>
                <a:gd name="T14" fmla="*/ 99 w 106"/>
                <a:gd name="T15" fmla="*/ 91 h 126"/>
                <a:gd name="T16" fmla="*/ 106 w 106"/>
                <a:gd name="T17" fmla="*/ 75 h 126"/>
                <a:gd name="T18" fmla="*/ 106 w 106"/>
                <a:gd name="T19" fmla="*/ 14 h 126"/>
                <a:gd name="T20" fmla="*/ 101 w 106"/>
                <a:gd name="T21" fmla="*/ 8 h 126"/>
                <a:gd name="T22" fmla="*/ 94 w 106"/>
                <a:gd name="T23" fmla="*/ 22 h 126"/>
                <a:gd name="T24" fmla="*/ 52 w 106"/>
                <a:gd name="T25" fmla="*/ 36 h 126"/>
                <a:gd name="T26" fmla="*/ 52 w 106"/>
                <a:gd name="T27" fmla="*/ 42 h 126"/>
                <a:gd name="T28" fmla="*/ 94 w 106"/>
                <a:gd name="T29" fmla="*/ 28 h 126"/>
                <a:gd name="T30" fmla="*/ 94 w 106"/>
                <a:gd name="T31" fmla="*/ 36 h 126"/>
                <a:gd name="T32" fmla="*/ 52 w 106"/>
                <a:gd name="T33" fmla="*/ 49 h 126"/>
                <a:gd name="T34" fmla="*/ 52 w 106"/>
                <a:gd name="T35" fmla="*/ 56 h 126"/>
                <a:gd name="T36" fmla="*/ 94 w 106"/>
                <a:gd name="T37" fmla="*/ 42 h 126"/>
                <a:gd name="T38" fmla="*/ 94 w 106"/>
                <a:gd name="T39" fmla="*/ 49 h 126"/>
                <a:gd name="T40" fmla="*/ 52 w 106"/>
                <a:gd name="T41" fmla="*/ 63 h 126"/>
                <a:gd name="T42" fmla="*/ 52 w 106"/>
                <a:gd name="T43" fmla="*/ 69 h 126"/>
                <a:gd name="T44" fmla="*/ 94 w 106"/>
                <a:gd name="T45" fmla="*/ 56 h 126"/>
                <a:gd name="T46" fmla="*/ 94 w 106"/>
                <a:gd name="T47" fmla="*/ 63 h 126"/>
                <a:gd name="T48" fmla="*/ 52 w 106"/>
                <a:gd name="T49" fmla="*/ 76 h 126"/>
                <a:gd name="T50" fmla="*/ 52 w 106"/>
                <a:gd name="T51" fmla="*/ 83 h 126"/>
                <a:gd name="T52" fmla="*/ 94 w 106"/>
                <a:gd name="T53" fmla="*/ 69 h 126"/>
                <a:gd name="T54" fmla="*/ 94 w 106"/>
                <a:gd name="T55" fmla="*/ 75 h 126"/>
                <a:gd name="T56" fmla="*/ 94 w 106"/>
                <a:gd name="T57" fmla="*/ 76 h 126"/>
                <a:gd name="T58" fmla="*/ 52 w 106"/>
                <a:gd name="T59" fmla="*/ 90 h 126"/>
                <a:gd name="T60" fmla="*/ 52 w 106"/>
                <a:gd name="T61" fmla="*/ 97 h 126"/>
                <a:gd name="T62" fmla="*/ 91 w 106"/>
                <a:gd name="T63" fmla="*/ 84 h 126"/>
                <a:gd name="T64" fmla="*/ 80 w 106"/>
                <a:gd name="T65" fmla="*/ 95 h 126"/>
                <a:gd name="T66" fmla="*/ 52 w 106"/>
                <a:gd name="T67" fmla="*/ 104 h 126"/>
                <a:gd name="T68" fmla="*/ 52 w 106"/>
                <a:gd name="T69" fmla="*/ 110 h 126"/>
                <a:gd name="T70" fmla="*/ 69 w 106"/>
                <a:gd name="T71" fmla="*/ 104 h 126"/>
                <a:gd name="T72" fmla="*/ 53 w 106"/>
                <a:gd name="T73" fmla="*/ 114 h 126"/>
                <a:gd name="T74" fmla="*/ 14 w 106"/>
                <a:gd name="T75" fmla="*/ 83 h 126"/>
                <a:gd name="T76" fmla="*/ 11 w 106"/>
                <a:gd name="T77" fmla="*/ 75 h 126"/>
                <a:gd name="T78" fmla="*/ 11 w 106"/>
                <a:gd name="T79" fmla="*/ 17 h 126"/>
                <a:gd name="T80" fmla="*/ 52 w 106"/>
                <a:gd name="T81" fmla="*/ 11 h 126"/>
                <a:gd name="T82" fmla="*/ 52 w 106"/>
                <a:gd name="T83" fmla="*/ 15 h 126"/>
                <a:gd name="T84" fmla="*/ 62 w 106"/>
                <a:gd name="T85" fmla="*/ 12 h 126"/>
                <a:gd name="T86" fmla="*/ 78 w 106"/>
                <a:gd name="T87" fmla="*/ 14 h 126"/>
                <a:gd name="T88" fmla="*/ 52 w 106"/>
                <a:gd name="T89" fmla="*/ 22 h 126"/>
                <a:gd name="T90" fmla="*/ 52 w 106"/>
                <a:gd name="T91" fmla="*/ 29 h 126"/>
                <a:gd name="T92" fmla="*/ 90 w 106"/>
                <a:gd name="T93" fmla="*/ 16 h 126"/>
                <a:gd name="T94" fmla="*/ 94 w 106"/>
                <a:gd name="T95" fmla="*/ 17 h 126"/>
                <a:gd name="T96" fmla="*/ 94 w 106"/>
                <a:gd name="T97" fmla="*/ 2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6" h="126">
                  <a:moveTo>
                    <a:pt x="101" y="8"/>
                  </a:moveTo>
                  <a:cubicBezTo>
                    <a:pt x="85" y="3"/>
                    <a:pt x="69" y="0"/>
                    <a:pt x="53" y="0"/>
                  </a:cubicBezTo>
                  <a:cubicBezTo>
                    <a:pt x="36" y="0"/>
                    <a:pt x="20" y="3"/>
                    <a:pt x="5" y="8"/>
                  </a:cubicBezTo>
                  <a:cubicBezTo>
                    <a:pt x="2" y="9"/>
                    <a:pt x="0" y="12"/>
                    <a:pt x="0" y="14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9"/>
                    <a:pt x="3" y="88"/>
                    <a:pt x="6" y="91"/>
                  </a:cubicBezTo>
                  <a:cubicBezTo>
                    <a:pt x="28" y="114"/>
                    <a:pt x="42" y="126"/>
                    <a:pt x="53" y="126"/>
                  </a:cubicBezTo>
                  <a:cubicBezTo>
                    <a:pt x="64" y="126"/>
                    <a:pt x="78" y="114"/>
                    <a:pt x="99" y="91"/>
                  </a:cubicBezTo>
                  <a:cubicBezTo>
                    <a:pt x="103" y="88"/>
                    <a:pt x="106" y="79"/>
                    <a:pt x="106" y="75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12"/>
                    <a:pt x="104" y="9"/>
                    <a:pt x="101" y="8"/>
                  </a:cubicBezTo>
                  <a:close/>
                  <a:moveTo>
                    <a:pt x="94" y="22"/>
                  </a:moveTo>
                  <a:cubicBezTo>
                    <a:pt x="52" y="36"/>
                    <a:pt x="52" y="36"/>
                    <a:pt x="52" y="36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94" y="28"/>
                    <a:pt x="94" y="28"/>
                    <a:pt x="94" y="28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94" y="42"/>
                    <a:pt x="94" y="42"/>
                    <a:pt x="94" y="42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52" y="76"/>
                    <a:pt x="52" y="76"/>
                    <a:pt x="52" y="76"/>
                  </a:cubicBezTo>
                  <a:cubicBezTo>
                    <a:pt x="52" y="83"/>
                    <a:pt x="52" y="83"/>
                    <a:pt x="52" y="83"/>
                  </a:cubicBezTo>
                  <a:cubicBezTo>
                    <a:pt x="94" y="69"/>
                    <a:pt x="94" y="69"/>
                    <a:pt x="94" y="69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94" y="76"/>
                    <a:pt x="94" y="76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88" y="87"/>
                    <a:pt x="84" y="91"/>
                    <a:pt x="80" y="95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2" y="110"/>
                    <a:pt x="52" y="110"/>
                    <a:pt x="52" y="110"/>
                  </a:cubicBezTo>
                  <a:cubicBezTo>
                    <a:pt x="69" y="104"/>
                    <a:pt x="69" y="104"/>
                    <a:pt x="69" y="104"/>
                  </a:cubicBezTo>
                  <a:cubicBezTo>
                    <a:pt x="63" y="110"/>
                    <a:pt x="57" y="114"/>
                    <a:pt x="53" y="114"/>
                  </a:cubicBezTo>
                  <a:cubicBezTo>
                    <a:pt x="44" y="114"/>
                    <a:pt x="24" y="93"/>
                    <a:pt x="14" y="83"/>
                  </a:cubicBezTo>
                  <a:cubicBezTo>
                    <a:pt x="13" y="82"/>
                    <a:pt x="11" y="77"/>
                    <a:pt x="11" y="75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24" y="13"/>
                    <a:pt x="38" y="11"/>
                    <a:pt x="52" y="11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8" y="12"/>
                    <a:pt x="73" y="13"/>
                    <a:pt x="78" y="14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91" y="17"/>
                    <a:pt x="93" y="17"/>
                    <a:pt x="94" y="17"/>
                  </a:cubicBezTo>
                  <a:lnTo>
                    <a:pt x="94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118" name="TextBox 5"/>
          <p:cNvSpPr txBox="1"/>
          <p:nvPr/>
        </p:nvSpPr>
        <p:spPr>
          <a:xfrm>
            <a:off x="6564630" y="1478280"/>
            <a:ext cx="5001895" cy="43922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10000"/>
              </a:lnSpc>
              <a:spcBef>
                <a:spcPts val="500"/>
              </a:spcBef>
            </a:pP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一是组织保障。根据机构改革和人员变动，及时调整政务公开领导小组，由党组书记任组长，各科室负责人均参与其中，设置政务公开工作承担机构，具体负责政务公开工作的组织协调和督导检查工作；安排2名政务公开工作专职人员。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10000"/>
              </a:lnSpc>
              <a:spcBef>
                <a:spcPts val="500"/>
              </a:spcBef>
            </a:pP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二是制度保障。2021年先后印发《济宁市公共资源交易服务中心2021年政务公开工作实施方案》、《2021年政务公开工作业务培训计划》等文件。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10000"/>
              </a:lnSpc>
              <a:spcBef>
                <a:spcPts val="500"/>
              </a:spcBef>
            </a:pP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三是督导培训。加大政务公开工作教育培训力度，召开了2021年度政务公开工作推进会、在党组会专题汇报政务公开工作并调度2021年度政务公开评估考核工作，举办了2021年度政府信息公开培训会议，会议围绕政府门户网站、政务公开外网政府信息公开程序、规范应用等方面进行了培训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" name="矩形 116"/>
          <p:cNvSpPr>
            <a:spLocks noChangeArrowheads="1"/>
          </p:cNvSpPr>
          <p:nvPr/>
        </p:nvSpPr>
        <p:spPr bwMode="auto">
          <a:xfrm>
            <a:off x="4539453" y="2518840"/>
            <a:ext cx="2025237" cy="4156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/>
          <a:p>
            <a:endParaRPr lang="en-US" altLang="zh-CN" sz="2800" b="1" cap="all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0">
        <p14:switch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9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118" grpId="0"/>
      <p:bldP spid="1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209040" y="271780"/>
            <a:ext cx="7251700" cy="614045"/>
          </a:xfrm>
        </p:spPr>
        <p:txBody>
          <a:bodyPr>
            <a:normAutofit/>
          </a:bodyPr>
          <a:lstStyle/>
          <a:p>
            <a:r>
              <a:rPr lang="zh-CN" altLang="en-US" dirty="0"/>
              <a:t>二、主动公开政府信息情况</a:t>
            </a:r>
            <a:endParaRPr lang="zh-CN" altLang="en-US" dirty="0"/>
          </a:p>
        </p:txBody>
      </p:sp>
      <p:graphicFrame>
        <p:nvGraphicFramePr>
          <p:cNvPr id="3" name="表格 2"/>
          <p:cNvGraphicFramePr/>
          <p:nvPr/>
        </p:nvGraphicFramePr>
        <p:xfrm>
          <a:off x="2620645" y="1633220"/>
          <a:ext cx="6783070" cy="39649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2140"/>
                <a:gridCol w="1650365"/>
                <a:gridCol w="1713865"/>
                <a:gridCol w="1536700"/>
              </a:tblGrid>
              <a:tr h="28321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第二十条第（一）项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3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本年制发件数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本年废止件数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现行有效件数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83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规章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83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行政规范性文件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8321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第二十条第（五）项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3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3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行政许可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321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第二十条第（六）项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3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3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行政处罚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3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行政强制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321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第二十条第（八）项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3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本年收费金额（单位：万元）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3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行政事业性收费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FFFFFF"/>
      </a:lt1>
      <a:dk2>
        <a:srgbClr val="266D9E"/>
      </a:dk2>
      <a:lt2>
        <a:srgbClr val="F6F5EE"/>
      </a:lt2>
      <a:accent1>
        <a:srgbClr val="3CA5BE"/>
      </a:accent1>
      <a:accent2>
        <a:srgbClr val="70CCDE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5356</Words>
  <Application>WPS 演示</Application>
  <PresentationFormat>宽屏</PresentationFormat>
  <Paragraphs>1428</Paragraphs>
  <Slides>14</Slides>
  <Notes>34</Notes>
  <HiddenSlides>0</HiddenSlides>
  <MMClips>1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锐字工房巅峰粗黑简1.0</vt:lpstr>
      <vt:lpstr>黑体</vt:lpstr>
      <vt:lpstr>微软雅黑 Light</vt:lpstr>
      <vt:lpstr>Bebas Neue Bold</vt:lpstr>
      <vt:lpstr>Segoe Print</vt:lpstr>
      <vt:lpstr>Gill Sans</vt:lpstr>
      <vt:lpstr>Lato Light</vt:lpstr>
      <vt:lpstr>Helvetica Neue</vt:lpstr>
      <vt:lpstr>Calibri Light</vt:lpstr>
      <vt:lpstr>Calibri</vt:lpstr>
      <vt:lpstr>Aller Light</vt:lpstr>
      <vt:lpstr>Open Sans</vt:lpstr>
      <vt:lpstr>Open Sans</vt:lpstr>
      <vt:lpstr>Roboto Light</vt:lpstr>
      <vt:lpstr>Wide Latin</vt:lpstr>
      <vt:lpstr>Arial Unicode MS</vt:lpstr>
      <vt:lpstr>方正楷体简体</vt:lpstr>
      <vt:lpstr>方正黑体简体</vt:lpstr>
      <vt:lpstr>方正仿宋简体</vt:lpstr>
      <vt:lpstr>Gill Sans MT</vt:lpstr>
      <vt:lpstr>Office 主题</vt:lpstr>
      <vt:lpstr>PowerPoint 演示文稿</vt:lpstr>
      <vt:lpstr>PowerPoint 演示文稿</vt:lpstr>
      <vt:lpstr>PowerPoint 演示文稿</vt:lpstr>
      <vt:lpstr>总体情况</vt:lpstr>
      <vt:lpstr> 组织领导和制度建设情况</vt:lpstr>
      <vt:lpstr> 组织领导和制度建设情况</vt:lpstr>
      <vt:lpstr>发布解读、回应社会关切以及互动交流情况</vt:lpstr>
      <vt:lpstr>推进公共资源配置信息公开工作情况</vt:lpstr>
      <vt:lpstr>推进公共资源配置信息公开工作情况</vt:lpstr>
      <vt:lpstr>二、主动公开政府信息情况</vt:lpstr>
      <vt:lpstr>三、收到和处理政府信息公开申请情况</vt:lpstr>
      <vt:lpstr>三、收到和处理政府信息公开申请情况</vt:lpstr>
      <vt:lpstr>四、政府信息公开行政复议、行政诉讼情况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工作总结PPT-2017（04）</dc:title>
  <dc:creator>李培俊</dc:creator>
  <cp:lastModifiedBy>小米小蚊子</cp:lastModifiedBy>
  <cp:revision>185</cp:revision>
  <dcterms:created xsi:type="dcterms:W3CDTF">2015-12-11T17:46:00Z</dcterms:created>
  <dcterms:modified xsi:type="dcterms:W3CDTF">2022-01-17T02:42:06Z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2052-11.8.6.8810</vt:lpwstr>
  </property>
</Properties>
</file>