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317" r:id="rId3"/>
    <p:sldId id="293" r:id="rId5"/>
    <p:sldId id="264" r:id="rId6"/>
    <p:sldId id="309" r:id="rId7"/>
    <p:sldId id="287" r:id="rId8"/>
    <p:sldId id="353" r:id="rId9"/>
    <p:sldId id="299" r:id="rId10"/>
    <p:sldId id="288" r:id="rId11"/>
    <p:sldId id="354" r:id="rId12"/>
    <p:sldId id="355" r:id="rId13"/>
    <p:sldId id="310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5" r:id="rId22"/>
    <p:sldId id="366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00"/>
    <a:srgbClr val="3992DB"/>
    <a:srgbClr val="005DA2"/>
    <a:srgbClr val="0F1836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>
        <p:scale>
          <a:sx n="66" d="100"/>
          <a:sy n="66" d="100"/>
        </p:scale>
        <p:origin x="1951" y="1025"/>
      </p:cViewPr>
      <p:guideLst>
        <p:guide orient="horz" pos="1607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57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ime Will Tel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234781" y="0"/>
            <a:ext cx="336542" cy="3364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3491880" y="1539085"/>
            <a:ext cx="5141491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sz="3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济宁市财政局2020年度</a:t>
            </a:r>
            <a:endParaRPr sz="3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sz="3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政府信息公开工作报告</a:t>
            </a:r>
            <a:endParaRPr sz="3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8763956" y="1898129"/>
            <a:ext cx="380044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120850" y="3071925"/>
            <a:ext cx="432048" cy="432834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824706" y="3072318"/>
            <a:ext cx="432048" cy="432048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472778" y="3071925"/>
            <a:ext cx="432833" cy="432834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528562" y="3071925"/>
            <a:ext cx="432833" cy="432834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176634" y="3071925"/>
            <a:ext cx="432833" cy="432834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监督保障情况</a:t>
            </a:r>
            <a:endParaRPr lang="zh-CN" alt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899160" y="1391920"/>
            <a:ext cx="7345680" cy="3018155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196625" y="1491630"/>
            <a:ext cx="6750750" cy="265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筑牢信息公开安全的防火墙，建立健全政府信息发布保密审查机制，明确审查的程序和责任，除涉及国家秘密、商业秘密、个人隐私的政府信息不能公开以外，慎重把关各类敏感信息，既防止失泄密事件发生，又保障了公民、法人和其他组织的知情权。拓宽监督渠道，将举报电话公布于众，在门户网站开设局长信箱，广泛接受群众投诉和举报，主动接受社会监督。强化监督考核机制，把加强督查贯穿信息公开工作的全过程，通过部门网站、电子查询平台等多种途径公开部门职能和办事程序，定期组织机关中层干部进行公开述职述廉，主动接受大家监督，确保了权力在监督下运行，办事在阳光下操作。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93"/>
          <p:cNvSpPr/>
          <p:nvPr/>
        </p:nvSpPr>
        <p:spPr>
          <a:xfrm>
            <a:off x="861492" y="1347108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93"/>
          <p:cNvSpPr/>
          <p:nvPr/>
        </p:nvSpPr>
        <p:spPr>
          <a:xfrm rot="10800000">
            <a:off x="7996471" y="4193977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75345"/>
            <a:ext cx="5050408" cy="62230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主动公开政府信息情况</a:t>
            </a:r>
            <a:endParaRPr lang="zh-CN" alt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3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主动公开信息</a:t>
            </a:r>
            <a:endParaRPr lang="zh-CN" alt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2793365" y="903605"/>
          <a:ext cx="3557270" cy="4131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805"/>
                <a:gridCol w="819785"/>
                <a:gridCol w="2540"/>
                <a:gridCol w="552450"/>
                <a:gridCol w="821690"/>
              </a:tblGrid>
              <a:tr h="22034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第二十条第（一）项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1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</a:t>
                      </a:r>
                      <a:r>
                        <a:rPr lang="en-US" sz="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制作数量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</a:t>
                      </a:r>
                      <a:r>
                        <a:rPr lang="en-US" sz="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公开数量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对外公开总数量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规章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1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规范性文件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第二十条第（五）项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06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5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其他对外管理服务事项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-24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第二十条第（六）项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06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行政处罚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-4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行政强制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18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第二十条第（八）项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行政事业性收费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+1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018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第二十条第（九）项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16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采购项目数量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采购总金额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政府集中采购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</a:t>
                      </a:r>
                      <a:endParaRPr lang="en-US" altLang="en-US" sz="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176.14万元</a:t>
                      </a:r>
                      <a:endParaRPr lang="en-US" altLang="en-US" sz="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24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75345"/>
            <a:ext cx="5050408" cy="117602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收到和处理政府信息公开申请情况</a:t>
            </a:r>
            <a:endParaRPr lang="zh-CN" alt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3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/>
          <p:nvPr/>
        </p:nvSpPr>
        <p:spPr>
          <a:xfrm>
            <a:off x="857885" y="200025"/>
            <a:ext cx="380619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收到和处理政府信息公开申请情况</a:t>
            </a:r>
            <a:endParaRPr lang="zh-CN" alt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2985770" y="838835"/>
          <a:ext cx="3910330" cy="424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"/>
                <a:gridCol w="357505"/>
                <a:gridCol w="985520"/>
                <a:gridCol w="340995"/>
                <a:gridCol w="315595"/>
                <a:gridCol w="316230"/>
                <a:gridCol w="339725"/>
                <a:gridCol w="408305"/>
                <a:gridCol w="297180"/>
                <a:gridCol w="290195"/>
              </a:tblGrid>
              <a:tr h="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（本列数据的勾稽关系为：第一项加第二项之和，等于第三项加第四项之和）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申请人情况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自然人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法人或其他组织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总计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505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商业企业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科研机构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社会公益组织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法律服务机构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其他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一、本年新收政府信息公开申请数量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29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二、上年结转政府信息公开申请数量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三、本年度办理结果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（一）予以公开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（二）部分公开（区分处理的，只计这一情形，不计其他情形）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（三）不予公开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1.属于国家秘密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2.其他法律行政法规禁止公开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9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3.危及“三安全一稳定”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4.保护第三方合法权益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5.属于三类内部事务信息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6.属于四类过程性信息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29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7.属于行政执法案卷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29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8.属于行政查询事项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9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（四）无法提供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1.本机关不掌握相关政府信息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2.没有现成信息需要另行制作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3.补正后申请内容仍不明确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（五）不予处理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1.信访举报投诉类申请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2.重复申请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9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3.要求提供公开出版物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4.无正当理由大量反复申请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5.要求行政机关确认或重新出具已获取信息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（六）其他处理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（七）总计</a:t>
                      </a:r>
                      <a:endParaRPr lang="en-US" altLang="en-US" sz="5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四、结转下年度继续办理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5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6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24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75345"/>
            <a:ext cx="5050408" cy="117602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政府信息公开行政复议、行政诉讼情况</a:t>
            </a:r>
            <a:endParaRPr lang="zh-CN" alt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3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/>
          <p:nvPr/>
        </p:nvSpPr>
        <p:spPr>
          <a:xfrm>
            <a:off x="857885" y="200025"/>
            <a:ext cx="412623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政府信息公开行政复议、行政诉讼情况</a:t>
            </a:r>
            <a:endParaRPr lang="zh-CN" alt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784225" y="1403350"/>
          <a:ext cx="7681595" cy="2891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445"/>
                <a:gridCol w="510540"/>
                <a:gridCol w="512445"/>
                <a:gridCol w="509905"/>
                <a:gridCol w="558800"/>
                <a:gridCol w="465455"/>
                <a:gridCol w="513080"/>
                <a:gridCol w="511810"/>
                <a:gridCol w="513080"/>
                <a:gridCol w="511810"/>
                <a:gridCol w="512445"/>
                <a:gridCol w="512445"/>
                <a:gridCol w="512445"/>
                <a:gridCol w="512445"/>
                <a:gridCol w="512445"/>
              </a:tblGrid>
              <a:tr h="40195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行政复议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行政诉讼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132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结果维持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结果纠正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其他结果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尚未审结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总计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未经复议直接起诉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复议后起诉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059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结果维持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结果纠正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其他结果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尚未审结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总计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结果维持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结果纠正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其他结果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尚未审结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总计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1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altLang="en-US" sz="12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24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75345"/>
            <a:ext cx="5050408" cy="117602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存在的主要问题及改进情况</a:t>
            </a:r>
            <a:endParaRPr lang="zh-CN" alt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3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805"/>
          <p:cNvSpPr/>
          <p:nvPr/>
        </p:nvSpPr>
        <p:spPr>
          <a:xfrm>
            <a:off x="683895" y="1101725"/>
            <a:ext cx="7802245" cy="33629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6" name="Text Placeholder 3"/>
          <p:cNvSpPr txBox="1"/>
          <p:nvPr/>
        </p:nvSpPr>
        <p:spPr>
          <a:xfrm>
            <a:off x="1360805" y="1506855"/>
            <a:ext cx="6344920" cy="24263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政府信息公开工作中存在的惠民政策宣传力度有待进一步加大、政务新媒体有时更新不及时、依申请公开答复有时滞后等问题，我们将严格按照市委、市政府部署要求，积极学习借鉴其它部门的先进经验，进一步健全政府信息公开工作机制，明确专人密切关注政府互动交流平台等依申请公开信息，同时突出财政特色，加大财政信息编发力度，尤其是对财政惠民政策，通过政府网站、新媒体账号、查询平台等渠道及时予以发布，努力做到决策公开、执行公开、管理公开、服务公开、结果公开，以公开促工作落实、以公开促作风转变，努力打造“阳光财政”，不断提升群众满意度，推动全市经济社会各项事业健康快速发展。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875665" y="149860"/>
            <a:ext cx="299974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存在的主要问题及改进情况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24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06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75345"/>
            <a:ext cx="5050408" cy="62230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其他需要报告的事项</a:t>
            </a:r>
            <a:endParaRPr lang="zh-CN" alt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3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605655" y="2800350"/>
            <a:ext cx="803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/>
          <p:nvPr/>
        </p:nvSpPr>
        <p:spPr>
          <a:xfrm>
            <a:off x="867224" y="915566"/>
            <a:ext cx="225628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PREFACE</a:t>
            </a:r>
            <a:endParaRPr lang="en-GB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795" y="1923415"/>
            <a:ext cx="5952490" cy="214566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2020年，市财政部门紧扣全市经济社会发展大局，把信息公开作为加强党风廉政建设、提升财政服务水平的有效载体，坚持“以公开为原则、不公开为例外”，持续加大政府信息公开力度，不断提高财政工作透明度，主动接受社会监督，促进了各项财政工作顺利发展。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Parallelogram 21"/>
          <p:cNvSpPr/>
          <p:nvPr/>
        </p:nvSpPr>
        <p:spPr>
          <a:xfrm>
            <a:off x="7136070" y="-2866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22"/>
          <p:cNvSpPr/>
          <p:nvPr/>
        </p:nvSpPr>
        <p:spPr>
          <a:xfrm>
            <a:off x="7596336" y="1536767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978872" y="1544039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152189" y="1077866"/>
            <a:ext cx="341135" cy="341756"/>
            <a:chOff x="6084168" y="1274820"/>
            <a:chExt cx="432048" cy="432834"/>
          </a:xfrm>
        </p:grpSpPr>
        <p:sp>
          <p:nvSpPr>
            <p:cNvPr id="27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66969" y="1078093"/>
            <a:ext cx="341135" cy="341135"/>
            <a:chOff x="4788024" y="1275213"/>
            <a:chExt cx="432048" cy="432048"/>
          </a:xfrm>
        </p:grpSpPr>
        <p:sp>
          <p:nvSpPr>
            <p:cNvPr id="3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70405" y="1077866"/>
            <a:ext cx="341755" cy="341756"/>
            <a:chOff x="5436096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58237" y="1077866"/>
            <a:ext cx="341755" cy="341756"/>
            <a:chOff x="3491880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62293" y="1077866"/>
            <a:ext cx="341755" cy="341756"/>
            <a:chOff x="4139952" y="1274820"/>
            <a:chExt cx="432833" cy="432834"/>
          </a:xfrm>
        </p:grpSpPr>
        <p:sp>
          <p:nvSpPr>
            <p:cNvPr id="3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" y="0"/>
            <a:ext cx="9144001" cy="51435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491880" y="1897860"/>
            <a:ext cx="5141491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 感谢观看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826314" y="2900788"/>
            <a:ext cx="4807056" cy="322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济宁市财政局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8727444" y="1898129"/>
            <a:ext cx="416556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611560" y="429469"/>
            <a:ext cx="2256285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2339753" y="1204357"/>
            <a:ext cx="894259" cy="489631"/>
            <a:chOff x="2215144" y="927951"/>
            <a:chExt cx="1244730" cy="897673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39753" y="1883971"/>
            <a:ext cx="894259" cy="504163"/>
            <a:chOff x="2215144" y="1952311"/>
            <a:chExt cx="1244730" cy="924318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1952311"/>
              <a:ext cx="1066799" cy="8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339753" y="2585819"/>
            <a:ext cx="894259" cy="496081"/>
            <a:chOff x="2215144" y="3018134"/>
            <a:chExt cx="1244730" cy="909499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018134"/>
              <a:ext cx="1066799" cy="81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339753" y="3196554"/>
            <a:ext cx="894259" cy="508134"/>
            <a:chOff x="2215144" y="4047039"/>
            <a:chExt cx="1244730" cy="931598"/>
          </a:xfrm>
        </p:grpSpPr>
        <p:sp>
          <p:nvSpPr>
            <p:cNvPr id="55" name="平行四边形 54"/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6" name="文本框 12"/>
            <p:cNvSpPr txBox="1"/>
            <p:nvPr/>
          </p:nvSpPr>
          <p:spPr>
            <a:xfrm>
              <a:off x="2393075" y="4047039"/>
              <a:ext cx="1066799" cy="81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339752" y="3824340"/>
            <a:ext cx="884486" cy="502735"/>
            <a:chOff x="2215144" y="5107938"/>
            <a:chExt cx="1231128" cy="921702"/>
          </a:xfrm>
        </p:grpSpPr>
        <p:sp>
          <p:nvSpPr>
            <p:cNvPr id="58" name="平行四边形 57"/>
            <p:cNvSpPr/>
            <p:nvPr/>
          </p:nvSpPr>
          <p:spPr>
            <a:xfrm>
              <a:off x="2215144" y="5186859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9" name="文本框 13"/>
            <p:cNvSpPr txBox="1"/>
            <p:nvPr/>
          </p:nvSpPr>
          <p:spPr>
            <a:xfrm>
              <a:off x="2379473" y="5107938"/>
              <a:ext cx="1066799" cy="81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019006" y="1217668"/>
            <a:ext cx="3857250" cy="459690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554176" y="1036090"/>
              <a:ext cx="2827147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总体情况</a:t>
              </a:r>
              <a:endParaRPr lang="zh-CN" alt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019006" y="1911821"/>
            <a:ext cx="3857250" cy="459690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554176" y="1730243"/>
              <a:ext cx="2827147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主动公开政府信息情况</a:t>
              </a:r>
              <a:endParaRPr lang="zh-CN" alt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19006" y="2605973"/>
            <a:ext cx="3857250" cy="459690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482155" y="2424539"/>
              <a:ext cx="3609975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收到和处理政府信息公开申请情况</a:t>
              </a:r>
              <a:endParaRPr lang="zh-CN" alt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019006" y="3228371"/>
            <a:ext cx="3857250" cy="459690"/>
            <a:chOff x="4315150" y="3035884"/>
            <a:chExt cx="3857250" cy="540057"/>
          </a:xfrm>
        </p:grpSpPr>
        <p:sp>
          <p:nvSpPr>
            <p:cNvPr id="70" name="矩形 69"/>
            <p:cNvSpPr/>
            <p:nvPr/>
          </p:nvSpPr>
          <p:spPr>
            <a:xfrm>
              <a:off x="4554176" y="3118548"/>
              <a:ext cx="2827147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行政复议、诉讼情况</a:t>
              </a:r>
              <a:endParaRPr lang="zh-CN" alt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平行四边形 70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019006" y="3850770"/>
            <a:ext cx="3857250" cy="459690"/>
            <a:chOff x="4315150" y="3730038"/>
            <a:chExt cx="3857250" cy="540057"/>
          </a:xfrm>
        </p:grpSpPr>
        <p:sp>
          <p:nvSpPr>
            <p:cNvPr id="73" name="矩形 72"/>
            <p:cNvSpPr/>
            <p:nvPr/>
          </p:nvSpPr>
          <p:spPr>
            <a:xfrm>
              <a:off x="4554177" y="3812702"/>
              <a:ext cx="2827146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存在的问题和改进情况</a:t>
              </a:r>
              <a:endParaRPr lang="zh-CN" alt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>
              <a:off x="4315150" y="3730038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60232" y="491226"/>
            <a:ext cx="432048" cy="432048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08304" y="490833"/>
            <a:ext cx="432833" cy="432834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64088" y="490833"/>
            <a:ext cx="432833" cy="432834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012160" y="490833"/>
            <a:ext cx="432833" cy="432834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23242" y="4453625"/>
            <a:ext cx="884486" cy="521970"/>
            <a:chOff x="2215144" y="5107938"/>
            <a:chExt cx="1231128" cy="956967"/>
          </a:xfrm>
        </p:grpSpPr>
        <p:sp>
          <p:nvSpPr>
            <p:cNvPr id="3" name="平行四边形 2"/>
            <p:cNvSpPr/>
            <p:nvPr/>
          </p:nvSpPr>
          <p:spPr>
            <a:xfrm>
              <a:off x="2215144" y="5186859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" name="文本框 13"/>
            <p:cNvSpPr txBox="1"/>
            <p:nvPr/>
          </p:nvSpPr>
          <p:spPr>
            <a:xfrm>
              <a:off x="2379473" y="5107938"/>
              <a:ext cx="1066799" cy="956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02496" y="4480055"/>
            <a:ext cx="3857250" cy="459690"/>
            <a:chOff x="4315150" y="3730038"/>
            <a:chExt cx="3857250" cy="540057"/>
          </a:xfrm>
        </p:grpSpPr>
        <p:sp>
          <p:nvSpPr>
            <p:cNvPr id="6" name="矩形 5"/>
            <p:cNvSpPr/>
            <p:nvPr/>
          </p:nvSpPr>
          <p:spPr>
            <a:xfrm>
              <a:off x="4554177" y="3812702"/>
              <a:ext cx="2827146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p>
              <a:r>
                <a:rPr lang="zh-CN" alt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其他需要报告的事项</a:t>
              </a:r>
              <a:endParaRPr lang="zh-CN" alt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4315150" y="3730038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1651830"/>
            <a:ext cx="9144000" cy="181477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333790"/>
            <a:ext cx="5050408" cy="62230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总体情况</a:t>
            </a:r>
            <a:endParaRPr lang="zh-CN" alt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971600" y="2211710"/>
            <a:ext cx="1479797" cy="13342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57155" y="2447923"/>
            <a:ext cx="908686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/>
              <a:t>总体情况</a:t>
            </a:r>
            <a:endParaRPr lang="zh-CN" altLang="en-US" sz="2800" b="1" dirty="0"/>
          </a:p>
        </p:txBody>
      </p:sp>
      <p:sp>
        <p:nvSpPr>
          <p:cNvPr id="4" name="圆角矩形 3"/>
          <p:cNvSpPr/>
          <p:nvPr/>
        </p:nvSpPr>
        <p:spPr>
          <a:xfrm>
            <a:off x="3356610" y="1326515"/>
            <a:ext cx="3550920" cy="451485"/>
          </a:xfrm>
          <a:prstGeom prst="roundRect">
            <a:avLst>
              <a:gd name="adj" fmla="val 206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650968" y="1335678"/>
            <a:ext cx="547516" cy="3108279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356610" y="2080260"/>
            <a:ext cx="3582035" cy="451485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56610" y="3575685"/>
            <a:ext cx="3586480" cy="451485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5004" y="1374966"/>
            <a:ext cx="3758504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主动公开情况</a:t>
            </a:r>
            <a:endParaRPr lang="zh-CN" alt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5535" y="2195195"/>
            <a:ext cx="3716020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依申请公开情况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5004" y="3618237"/>
            <a:ext cx="3758504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平台建设情况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总体情况</a:t>
            </a:r>
            <a:endParaRPr lang="zh-CN" alt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340100" y="2853055"/>
            <a:ext cx="3603625" cy="451485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3658494" y="2967716"/>
            <a:ext cx="3758504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政府信息管理情况</a:t>
            </a:r>
            <a:endParaRPr lang="zh-CN" alt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340100" y="4276725"/>
            <a:ext cx="3636010" cy="451485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3658494" y="4319277"/>
            <a:ext cx="3758504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监督保障情况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主动公开情况</a:t>
            </a:r>
            <a:endParaRPr lang="zh-CN" alt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43808" y="1275607"/>
            <a:ext cx="5544616" cy="145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5"/>
          <p:cNvSpPr/>
          <p:nvPr/>
        </p:nvSpPr>
        <p:spPr>
          <a:xfrm rot="5400000">
            <a:off x="1104784" y="1070415"/>
            <a:ext cx="1450218" cy="1860602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860602"/>
                </a:moveTo>
                <a:lnTo>
                  <a:pt x="0" y="132410"/>
                </a:lnTo>
                <a:lnTo>
                  <a:pt x="582757" y="132410"/>
                </a:lnTo>
                <a:lnTo>
                  <a:pt x="725109" y="0"/>
                </a:lnTo>
                <a:lnTo>
                  <a:pt x="867461" y="132410"/>
                </a:lnTo>
                <a:lnTo>
                  <a:pt x="1450218" y="132410"/>
                </a:lnTo>
                <a:lnTo>
                  <a:pt x="1450218" y="18606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279707" y="1446897"/>
            <a:ext cx="4752528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年，通过市政府网站、财政部门网站发布各类信息1600余条，其中通过门户网站（含会计信息网）公布信息1454条。注重及时公开人大代表建议、政协委员提案办理情况，通过部门网站累计公开16条办理信息，切实保障了人民群众的知情权。</a:t>
            </a:r>
            <a:endParaRPr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26087" y="1427700"/>
            <a:ext cx="875202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spc="300" dirty="0"/>
              <a:t>主动公开情况</a:t>
            </a:r>
            <a:endParaRPr lang="zh-CN" altLang="en-US" sz="2400" b="1" spc="300" dirty="0"/>
          </a:p>
        </p:txBody>
      </p:sp>
      <p:sp>
        <p:nvSpPr>
          <p:cNvPr id="31" name="矩形 30"/>
          <p:cNvSpPr/>
          <p:nvPr/>
        </p:nvSpPr>
        <p:spPr>
          <a:xfrm>
            <a:off x="899795" y="3049905"/>
            <a:ext cx="7489190" cy="14503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259840" y="3103245"/>
            <a:ext cx="6837680" cy="1292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年度通过微信公众号等渠道公开信息146条，目前点击量已超过10万人次。在原局办公楼内设立电子政务查询平台，全局所有科室职责分工、联系方式、办事流程全部一目了然，确保了公正便民、依法行政，全力打造阳光财政。积极参加电视访谈栏目，同步利用《济宁日报》纸质媒体，公开财政惠民政策联系人、联系电话，全面解读财政推进复工复产的惠企政策，扩大了财政惠企政策知晓度，为人民群众和企业了解、用好惠企政策提供了便捷咨询渠道。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依申请公开情况</a:t>
            </a:r>
            <a:endParaRPr lang="zh-CN" alt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899160" y="1965712"/>
            <a:ext cx="7345680" cy="139559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196625" y="2209180"/>
            <a:ext cx="6750750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2020年，我局共接收到依申请公开信息函件 5次，通过加强与申请人沟通协调，详细了解申请人具体公开要求，按时予以答复。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93"/>
          <p:cNvSpPr/>
          <p:nvPr/>
        </p:nvSpPr>
        <p:spPr>
          <a:xfrm>
            <a:off x="861492" y="1921148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93"/>
          <p:cNvSpPr/>
          <p:nvPr/>
        </p:nvSpPr>
        <p:spPr>
          <a:xfrm rot="10800000">
            <a:off x="7996471" y="3117652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政府信息管理情况</a:t>
            </a:r>
            <a:endParaRPr lang="zh-CN" alt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46759" y="1343698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53255" y="1180546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切实加强组织领导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903628" y="2425696"/>
            <a:ext cx="1190447" cy="102611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政府信息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1837547" y="1763265"/>
            <a:ext cx="1009212" cy="66243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094075" y="2936587"/>
            <a:ext cx="752684" cy="216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1837547" y="3451810"/>
            <a:ext cx="1009015" cy="76708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42299" y="1615449"/>
            <a:ext cx="4537095" cy="46863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及时调整政务公开工作领导小组，由主要负责人任组长，各科室单位负责人为成员，统筹负责全局政府信息公开工作。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46759" y="2517020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53255" y="2361550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健全工作机制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2299" y="2663261"/>
            <a:ext cx="4537095" cy="66865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信息公开工作由局办公室负责，由办公室“一个口子”对外，牵头组织、协调全局政务公开的日常工作，并明确一名同志专职负责政府信息公开工作，密切关注各科室信息发布动态，组织科室单位及时发布各类信息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46705" y="3711575"/>
            <a:ext cx="5102860" cy="101473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53255" y="3555813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完善制度保障机制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2299" y="3857523"/>
            <a:ext cx="4537095" cy="86868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中央和省、市的新部署、新要求，及时修订完善《市财政局政府信息公开暂行办法》，进一步明确公开原则、公开内容、公开方式和监督保障措施，明确了主动公开和依申请公开的工作流程，为做好信息公开工作提供了制度依据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平台建设情况</a:t>
            </a:r>
            <a:endParaRPr lang="zh-CN" alt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899160" y="1391920"/>
            <a:ext cx="7345680" cy="2431415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196625" y="1635140"/>
            <a:ext cx="6750750" cy="2064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预决算公开平台作为财政信息信息公开的主阵地，用足用好济宁市预决算公开平台，严格按时限要求公开市县两级政府预决算、部门预决算和“三公”经费预决算。2020年，通过济宁市预决算公开平台发布预决算及“三公”经费信息321条，进一步增强了公共财政的透明度。同时，细化预决算公开内容，将政府预决算细化到支出功能分类项级科目，部门预决算公开到基本支出和项目支出，并在文字说明部分增加机关运行经费、国有资产占有使用、绩效目标设置等情况说明，保障公开实效。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93"/>
          <p:cNvSpPr/>
          <p:nvPr/>
        </p:nvSpPr>
        <p:spPr>
          <a:xfrm>
            <a:off x="861492" y="1347108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93"/>
          <p:cNvSpPr/>
          <p:nvPr/>
        </p:nvSpPr>
        <p:spPr>
          <a:xfrm rot="10800000">
            <a:off x="7996471" y="3619937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3930</Words>
  <Application>WPS 演示</Application>
  <PresentationFormat>全屏显示(16:9)</PresentationFormat>
  <Paragraphs>945</Paragraphs>
  <Slides>20</Slides>
  <Notes>36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微软雅黑 Light</vt:lpstr>
      <vt:lpstr>Calibri</vt:lpstr>
      <vt:lpstr>Roboto Light</vt:lpstr>
      <vt:lpstr>Impact</vt:lpstr>
      <vt:lpstr>U.S. 101</vt:lpstr>
      <vt:lpstr>Segoe Print</vt:lpstr>
      <vt:lpstr>Roboto</vt:lpstr>
      <vt:lpstr>Open Sans Light</vt:lpstr>
      <vt:lpstr>Yu Gothic UI Light</vt:lpstr>
      <vt:lpstr>Arial Unicode MS</vt:lpstr>
      <vt:lpstr>楷体</vt:lpstr>
      <vt:lpstr>Open Sans</vt:lpstr>
      <vt:lpstr>Open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keywords>www.tukuppt.com</cp:keywords>
  <cp:lastModifiedBy>admin</cp:lastModifiedBy>
  <cp:revision>26</cp:revision>
  <dcterms:created xsi:type="dcterms:W3CDTF">2015-12-11T17:46:00Z</dcterms:created>
  <dcterms:modified xsi:type="dcterms:W3CDTF">2022-01-25T08:43:38Z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2052-11.8.6.8556</vt:lpwstr>
  </property>
</Properties>
</file>