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3"/>
  </p:sldMasterIdLst>
  <p:notesMasterIdLst>
    <p:notesMasterId r:id="rId5"/>
  </p:notesMasterIdLst>
  <p:sldIdLst>
    <p:sldId id="276" r:id="rId4"/>
    <p:sldId id="277" r:id="rId6"/>
    <p:sldId id="258" r:id="rId7"/>
    <p:sldId id="4415" r:id="rId8"/>
    <p:sldId id="4414" r:id="rId9"/>
    <p:sldId id="376" r:id="rId10"/>
    <p:sldId id="318" r:id="rId11"/>
    <p:sldId id="284" r:id="rId12"/>
    <p:sldId id="4346" r:id="rId13"/>
    <p:sldId id="4347" r:id="rId14"/>
    <p:sldId id="4399" r:id="rId15"/>
    <p:sldId id="307" r:id="rId16"/>
    <p:sldId id="4400" r:id="rId17"/>
    <p:sldId id="4416" r:id="rId18"/>
    <p:sldId id="4402" r:id="rId19"/>
    <p:sldId id="286" r:id="rId20"/>
    <p:sldId id="4417" r:id="rId21"/>
    <p:sldId id="315" r:id="rId22"/>
    <p:sldId id="4418" r:id="rId23"/>
    <p:sldId id="287" r:id="rId24"/>
    <p:sldId id="4392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 秋雨" initials="张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EA6"/>
    <a:srgbClr val="2C5F72"/>
    <a:srgbClr val="F38C8D"/>
    <a:srgbClr val="FCE8E9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8" autoAdjust="0"/>
    <p:restoredTop sz="94660"/>
  </p:normalViewPr>
  <p:slideViewPr>
    <p:cSldViewPr snapToGrid="0">
      <p:cViewPr>
        <p:scale>
          <a:sx n="75" d="100"/>
          <a:sy n="75" d="100"/>
        </p:scale>
        <p:origin x="-1704" y="-804"/>
      </p:cViewPr>
      <p:guideLst>
        <p:guide orient="horz" pos="21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8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灵秀体（非商用）" panose="02000000000000000000" pitchFamily="2" charset="-122"/>
                <a:ea typeface="印品灵秀体（非商用）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灵秀体（非商用）" panose="02000000000000000000" pitchFamily="2" charset="-122"/>
                <a:ea typeface="印品灵秀体（非商用）" panose="02000000000000000000" pitchFamily="2" charset="-122"/>
              </a:defRPr>
            </a:lvl1pPr>
          </a:lstStyle>
          <a:p>
            <a:fld id="{9DCE4F7E-7F1E-4E2D-9EEF-1E3D2028442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灵秀体（非商用）" panose="02000000000000000000" pitchFamily="2" charset="-122"/>
                <a:ea typeface="印品灵秀体（非商用）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灵秀体（非商用）" panose="02000000000000000000" pitchFamily="2" charset="-122"/>
                <a:ea typeface="印品灵秀体（非商用）" panose="02000000000000000000" pitchFamily="2" charset="-122"/>
              </a:defRPr>
            </a:lvl1pPr>
          </a:lstStyle>
          <a:p>
            <a:fld id="{D3393412-D699-40B6-8153-CCE1E044C1E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灵秀体（非商用）" panose="02000000000000000000" pitchFamily="2" charset="-122"/>
        <a:ea typeface="印品灵秀体（非商用）" panose="020000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灵秀体（非商用）" panose="02000000000000000000" pitchFamily="2" charset="-122"/>
        <a:ea typeface="印品灵秀体（非商用）" panose="020000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灵秀体（非商用）" panose="02000000000000000000" pitchFamily="2" charset="-122"/>
        <a:ea typeface="印品灵秀体（非商用）" panose="020000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灵秀体（非商用）" panose="02000000000000000000" pitchFamily="2" charset="-122"/>
        <a:ea typeface="印品灵秀体（非商用）" panose="020000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灵秀体（非商用）" panose="02000000000000000000" pitchFamily="2" charset="-122"/>
        <a:ea typeface="印品灵秀体（非商用）" panose="020000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8D1EEC-C44F-4BFC-84C2-8741EE48D1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2DCA1D-467F-462C-BBE0-BBAB496DB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B8F8FC-5C49-4D15-92CA-B39E01738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2DCA1D-467F-462C-BBE0-BBAB496DB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B8F8FC-5C49-4D15-92CA-B39E01738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2DCA1D-467F-462C-BBE0-BBAB496DB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B8F8FC-5C49-4D15-92CA-B39E01738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7BA12E-7FFF-4F46-9B4A-ECA91CF409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B8F8FC-5C49-4D15-92CA-B39E01738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2DCA1D-467F-462C-BBE0-BBAB496DB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8D1EEC-C44F-4BFC-84C2-8741EE48D1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B8F8FC-5C49-4D15-92CA-B39E01738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B8F8FC-5C49-4D15-92CA-B39E01738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2DCA1D-467F-462C-BBE0-BBAB496DB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2DCA1D-467F-462C-BBE0-BBAB496DB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2DCA1D-467F-462C-BBE0-BBAB496DB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04C6F-C361-4819-B946-219A9B3EF9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04C6F-C361-4819-B946-219A9B3EF9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B8F8FC-5C49-4D15-92CA-B39E01738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late from Qian t u 8 4 3 5 7 5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E6E6E6"/>
              </a:solidFill>
            </a:endParaRPr>
          </a:p>
        </p:txBody>
      </p:sp>
      <p:sp>
        <p:nvSpPr>
          <p:cNvPr id="3" name="Template from Qian t u 8 4 3 5 7 5 9"/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Template from Qian t u 8 4 3 5 7 5 9"/>
          <p:cNvSpPr txBox="1"/>
          <p:nvPr userDrawn="1"/>
        </p:nvSpPr>
        <p:spPr>
          <a:xfrm>
            <a:off x="-34029696" y="0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-16011022" y="-212583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50980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6E6E6"/>
                </a:solidFill>
              </a:rPr>
              <a:t>8435759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644189" y="1302997"/>
            <a:ext cx="3785436" cy="4252007"/>
          </a:xfrm>
          <a:custGeom>
            <a:avLst/>
            <a:gdLst>
              <a:gd name="connsiteX0" fmla="*/ 1736628 w 3473256"/>
              <a:gd name="connsiteY0" fmla="*/ 0 h 3901349"/>
              <a:gd name="connsiteX1" fmla="*/ 1919971 w 3473256"/>
              <a:gd name="connsiteY1" fmla="*/ 42891 h 3901349"/>
              <a:gd name="connsiteX2" fmla="*/ 3245911 w 3473256"/>
              <a:gd name="connsiteY2" fmla="*/ 705704 h 3901349"/>
              <a:gd name="connsiteX3" fmla="*/ 3473256 w 3473256"/>
              <a:gd name="connsiteY3" fmla="*/ 1073769 h 3901349"/>
              <a:gd name="connsiteX4" fmla="*/ 3473256 w 3473256"/>
              <a:gd name="connsiteY4" fmla="*/ 2827581 h 3901349"/>
              <a:gd name="connsiteX5" fmla="*/ 3245911 w 3473256"/>
              <a:gd name="connsiteY5" fmla="*/ 3195646 h 3901349"/>
              <a:gd name="connsiteX6" fmla="*/ 1919971 w 3473256"/>
              <a:gd name="connsiteY6" fmla="*/ 3858458 h 3901349"/>
              <a:gd name="connsiteX7" fmla="*/ 1553285 w 3473256"/>
              <a:gd name="connsiteY7" fmla="*/ 3858458 h 3901349"/>
              <a:gd name="connsiteX8" fmla="*/ 227347 w 3473256"/>
              <a:gd name="connsiteY8" fmla="*/ 3195646 h 3901349"/>
              <a:gd name="connsiteX9" fmla="*/ 0 w 3473256"/>
              <a:gd name="connsiteY9" fmla="*/ 2827581 h 3901349"/>
              <a:gd name="connsiteX10" fmla="*/ 0 w 3473256"/>
              <a:gd name="connsiteY10" fmla="*/ 1073769 h 3901349"/>
              <a:gd name="connsiteX11" fmla="*/ 227347 w 3473256"/>
              <a:gd name="connsiteY11" fmla="*/ 705704 h 3901349"/>
              <a:gd name="connsiteX12" fmla="*/ 1553285 w 3473256"/>
              <a:gd name="connsiteY12" fmla="*/ 42891 h 3901349"/>
              <a:gd name="connsiteX13" fmla="*/ 1736628 w 3473256"/>
              <a:gd name="connsiteY13" fmla="*/ 0 h 390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3256" h="3901349">
                <a:moveTo>
                  <a:pt x="1736628" y="0"/>
                </a:moveTo>
                <a:cubicBezTo>
                  <a:pt x="1799332" y="0"/>
                  <a:pt x="1862036" y="14297"/>
                  <a:pt x="1919971" y="42891"/>
                </a:cubicBezTo>
                <a:cubicBezTo>
                  <a:pt x="1919971" y="42891"/>
                  <a:pt x="1919971" y="42891"/>
                  <a:pt x="3245911" y="705704"/>
                </a:cubicBezTo>
                <a:cubicBezTo>
                  <a:pt x="3385251" y="776091"/>
                  <a:pt x="3473256" y="918331"/>
                  <a:pt x="3473256" y="1073769"/>
                </a:cubicBezTo>
                <a:cubicBezTo>
                  <a:pt x="3473256" y="1073769"/>
                  <a:pt x="3473256" y="1073769"/>
                  <a:pt x="3473256" y="2827581"/>
                </a:cubicBezTo>
                <a:cubicBezTo>
                  <a:pt x="3473256" y="2983018"/>
                  <a:pt x="3385251" y="3125260"/>
                  <a:pt x="3245911" y="3195646"/>
                </a:cubicBezTo>
                <a:cubicBezTo>
                  <a:pt x="3245911" y="3195646"/>
                  <a:pt x="3245911" y="3195646"/>
                  <a:pt x="1919971" y="3858458"/>
                </a:cubicBezTo>
                <a:cubicBezTo>
                  <a:pt x="1804099" y="3915647"/>
                  <a:pt x="1669157" y="3915647"/>
                  <a:pt x="1553285" y="3858458"/>
                </a:cubicBezTo>
                <a:cubicBezTo>
                  <a:pt x="1553285" y="3858458"/>
                  <a:pt x="1553285" y="3858458"/>
                  <a:pt x="227347" y="3195646"/>
                </a:cubicBezTo>
                <a:cubicBezTo>
                  <a:pt x="88005" y="3125260"/>
                  <a:pt x="0" y="2983018"/>
                  <a:pt x="0" y="2827581"/>
                </a:cubicBezTo>
                <a:cubicBezTo>
                  <a:pt x="0" y="2827581"/>
                  <a:pt x="0" y="2827581"/>
                  <a:pt x="0" y="1073769"/>
                </a:cubicBezTo>
                <a:cubicBezTo>
                  <a:pt x="0" y="918331"/>
                  <a:pt x="88005" y="776091"/>
                  <a:pt x="227347" y="705704"/>
                </a:cubicBezTo>
                <a:cubicBezTo>
                  <a:pt x="227347" y="705704"/>
                  <a:pt x="227347" y="705704"/>
                  <a:pt x="1553285" y="42891"/>
                </a:cubicBezTo>
                <a:cubicBezTo>
                  <a:pt x="1611222" y="14297"/>
                  <a:pt x="1673926" y="0"/>
                  <a:pt x="1736628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736600" dist="254000" dir="5400000" sx="93000" sy="93000" algn="t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lumMod val="65000"/>
                    <a:alpha val="40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 hasCustomPrompt="1"/>
          </p:nvPr>
        </p:nvSpPr>
        <p:spPr>
          <a:xfrm>
            <a:off x="-4267200" y="-1364150"/>
            <a:ext cx="8534400" cy="9586304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6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3"/>
          <p:cNvSpPr>
            <a:spLocks noGrp="1"/>
          </p:cNvSpPr>
          <p:nvPr>
            <p:ph type="pic" sz="quarter" idx="10"/>
          </p:nvPr>
        </p:nvSpPr>
        <p:spPr>
          <a:xfrm>
            <a:off x="2890465" y="2643840"/>
            <a:ext cx="6434726" cy="3888000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Normal" panose="020B0400000000000000" pitchFamily="34" charset="-122"/>
                <a:ea typeface="思源黑体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02482" y="1524000"/>
            <a:ext cx="2987038" cy="4564744"/>
          </a:xfrm>
          <a:custGeom>
            <a:avLst/>
            <a:gdLst>
              <a:gd name="connsiteX0" fmla="*/ 45481 w 3234810"/>
              <a:gd name="connsiteY0" fmla="*/ 0 h 5029200"/>
              <a:gd name="connsiteX1" fmla="*/ 3189329 w 3234810"/>
              <a:gd name="connsiteY1" fmla="*/ 0 h 5029200"/>
              <a:gd name="connsiteX2" fmla="*/ 3234810 w 3234810"/>
              <a:gd name="connsiteY2" fmla="*/ 45481 h 5029200"/>
              <a:gd name="connsiteX3" fmla="*/ 3234810 w 3234810"/>
              <a:gd name="connsiteY3" fmla="*/ 4983719 h 5029200"/>
              <a:gd name="connsiteX4" fmla="*/ 3189329 w 3234810"/>
              <a:gd name="connsiteY4" fmla="*/ 5029200 h 5029200"/>
              <a:gd name="connsiteX5" fmla="*/ 45481 w 3234810"/>
              <a:gd name="connsiteY5" fmla="*/ 5029200 h 5029200"/>
              <a:gd name="connsiteX6" fmla="*/ 0 w 3234810"/>
              <a:gd name="connsiteY6" fmla="*/ 4983719 h 5029200"/>
              <a:gd name="connsiteX7" fmla="*/ 0 w 3234810"/>
              <a:gd name="connsiteY7" fmla="*/ 45481 h 5029200"/>
              <a:gd name="connsiteX8" fmla="*/ 45481 w 3234810"/>
              <a:gd name="connsiteY8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4810" h="5029200">
                <a:moveTo>
                  <a:pt x="45481" y="0"/>
                </a:moveTo>
                <a:lnTo>
                  <a:pt x="3189329" y="0"/>
                </a:lnTo>
                <a:cubicBezTo>
                  <a:pt x="3214447" y="0"/>
                  <a:pt x="3234810" y="20363"/>
                  <a:pt x="3234810" y="45481"/>
                </a:cubicBezTo>
                <a:lnTo>
                  <a:pt x="3234810" y="4983719"/>
                </a:lnTo>
                <a:cubicBezTo>
                  <a:pt x="3234810" y="5008837"/>
                  <a:pt x="3214447" y="5029200"/>
                  <a:pt x="3189329" y="5029200"/>
                </a:cubicBezTo>
                <a:lnTo>
                  <a:pt x="45481" y="5029200"/>
                </a:lnTo>
                <a:cubicBezTo>
                  <a:pt x="20363" y="5029200"/>
                  <a:pt x="0" y="5008837"/>
                  <a:pt x="0" y="4983719"/>
                </a:cubicBezTo>
                <a:lnTo>
                  <a:pt x="0" y="45481"/>
                </a:lnTo>
                <a:cubicBezTo>
                  <a:pt x="0" y="20363"/>
                  <a:pt x="20363" y="0"/>
                  <a:pt x="4548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558800" dist="444500" dir="5400000" sx="91000" sy="91000" algn="t" rotWithShape="0">
              <a:schemeClr val="accent1">
                <a:alpha val="22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01 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" name="Shape 3384"/>
          <p:cNvSpPr>
            <a:spLocks noGrp="1"/>
          </p:cNvSpPr>
          <p:nvPr>
            <p:ph type="pic" sz="quarter" idx="14"/>
          </p:nvPr>
        </p:nvSpPr>
        <p:spPr>
          <a:xfrm>
            <a:off x="641175" y="1550424"/>
            <a:ext cx="3234543" cy="242548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1335">
                <a:latin typeface="思源黑体 Normal" panose="020B0400000000000000" pitchFamily="34" charset="-122"/>
                <a:ea typeface="思源黑体 Normal" panose="020B0400000000000000" pitchFamily="34" charset="-122"/>
              </a:defRPr>
            </a:lvl1pPr>
          </a:lstStyle>
          <a:p>
            <a:endParaRPr dirty="0"/>
          </a:p>
        </p:txBody>
      </p:sp>
      <p:sp>
        <p:nvSpPr>
          <p:cNvPr id="3385" name="Shape 3385"/>
          <p:cNvSpPr>
            <a:spLocks noGrp="1"/>
          </p:cNvSpPr>
          <p:nvPr>
            <p:ph type="pic" sz="quarter" idx="15"/>
          </p:nvPr>
        </p:nvSpPr>
        <p:spPr>
          <a:xfrm>
            <a:off x="4421814" y="1550424"/>
            <a:ext cx="3234543" cy="242548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1335">
                <a:latin typeface="思源黑体 Normal" panose="020B0400000000000000" pitchFamily="34" charset="-122"/>
                <a:ea typeface="思源黑体 Normal" panose="020B0400000000000000" pitchFamily="34" charset="-122"/>
              </a:defRPr>
            </a:lvl1pPr>
          </a:lstStyle>
          <a:p>
            <a:endParaRPr dirty="0"/>
          </a:p>
        </p:txBody>
      </p:sp>
      <p:sp>
        <p:nvSpPr>
          <p:cNvPr id="3386" name="Shape 3386"/>
          <p:cNvSpPr>
            <a:spLocks noGrp="1"/>
          </p:cNvSpPr>
          <p:nvPr>
            <p:ph type="pic" sz="quarter" idx="16"/>
          </p:nvPr>
        </p:nvSpPr>
        <p:spPr>
          <a:xfrm>
            <a:off x="8202450" y="1550424"/>
            <a:ext cx="3234543" cy="242548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1335">
                <a:latin typeface="思源黑体 Normal" panose="020B0400000000000000" pitchFamily="34" charset="-122"/>
                <a:ea typeface="思源黑体 Normal" panose="020B0400000000000000" pitchFamily="34" charset="-122"/>
              </a:defRPr>
            </a:lvl1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dissolve/>
      </p:transition>
    </mc:Choice>
    <mc:Fallback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" grpId="0"/>
      <p:bldP spid="3385" grpId="0"/>
      <p:bldP spid="338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mplate from Qian t u 8 4 3 5 7 5 9"/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Template from Qian t u 8 4 3 5 7 5 9"/>
          <p:cNvSpPr txBox="1"/>
          <p:nvPr userDrawn="1"/>
        </p:nvSpPr>
        <p:spPr>
          <a:xfrm>
            <a:off x="-34029696" y="0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-16011022" y="-212583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50980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6E6E6"/>
                </a:solidFill>
              </a:rPr>
              <a:t>8435759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683405" y="62599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150980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6E6E6"/>
                </a:solidFill>
              </a:rPr>
              <a:t>8435759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7924800" y="-1364150"/>
            <a:ext cx="8534400" cy="9586304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6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1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004944" y="1752600"/>
            <a:ext cx="4390180" cy="4305590"/>
          </a:xfrm>
          <a:custGeom>
            <a:avLst/>
            <a:gdLst>
              <a:gd name="connsiteX0" fmla="*/ 2331105 w 5087559"/>
              <a:gd name="connsiteY0" fmla="*/ 1778 h 5156204"/>
              <a:gd name="connsiteX1" fmla="*/ 2491792 w 5087559"/>
              <a:gd name="connsiteY1" fmla="*/ 3883 h 5156204"/>
              <a:gd name="connsiteX2" fmla="*/ 5060268 w 5087559"/>
              <a:gd name="connsiteY2" fmla="*/ 2711338 h 5156204"/>
              <a:gd name="connsiteX3" fmla="*/ 2661608 w 5087559"/>
              <a:gd name="connsiteY3" fmla="*/ 5155685 h 5156204"/>
              <a:gd name="connsiteX4" fmla="*/ 250212 w 5087559"/>
              <a:gd name="connsiteY4" fmla="*/ 3547338 h 5156204"/>
              <a:gd name="connsiteX5" fmla="*/ 555882 w 5087559"/>
              <a:gd name="connsiteY5" fmla="*/ 2053571 h 5156204"/>
              <a:gd name="connsiteX6" fmla="*/ 1528083 w 5087559"/>
              <a:gd name="connsiteY6" fmla="*/ 797448 h 5156204"/>
              <a:gd name="connsiteX7" fmla="*/ 2331105 w 5087559"/>
              <a:gd name="connsiteY7" fmla="*/ 1778 h 5156204"/>
              <a:gd name="connsiteX0-1" fmla="*/ 2497045 w 5253499"/>
              <a:gd name="connsiteY0-2" fmla="*/ 1778 h 5156502"/>
              <a:gd name="connsiteX1-3" fmla="*/ 2657732 w 5253499"/>
              <a:gd name="connsiteY1-4" fmla="*/ 3883 h 5156502"/>
              <a:gd name="connsiteX2-5" fmla="*/ 5226208 w 5253499"/>
              <a:gd name="connsiteY2-6" fmla="*/ 2711338 h 5156502"/>
              <a:gd name="connsiteX3-7" fmla="*/ 2827548 w 5253499"/>
              <a:gd name="connsiteY3-8" fmla="*/ 5155685 h 5156502"/>
              <a:gd name="connsiteX4-9" fmla="*/ 416152 w 5253499"/>
              <a:gd name="connsiteY4-10" fmla="*/ 3547338 h 5156502"/>
              <a:gd name="connsiteX5-11" fmla="*/ 532816 w 5253499"/>
              <a:gd name="connsiteY5-12" fmla="*/ 1486553 h 5156502"/>
              <a:gd name="connsiteX6-13" fmla="*/ 1694023 w 5253499"/>
              <a:gd name="connsiteY6-14" fmla="*/ 797448 h 5156502"/>
              <a:gd name="connsiteX7-15" fmla="*/ 2497045 w 5253499"/>
              <a:gd name="connsiteY7-16" fmla="*/ 1778 h 5156502"/>
              <a:gd name="connsiteX0-17" fmla="*/ 2700679 w 5446315"/>
              <a:gd name="connsiteY0-18" fmla="*/ 1778 h 5183687"/>
              <a:gd name="connsiteX1-19" fmla="*/ 2861366 w 5446315"/>
              <a:gd name="connsiteY1-20" fmla="*/ 3883 h 5183687"/>
              <a:gd name="connsiteX2-21" fmla="*/ 5429842 w 5446315"/>
              <a:gd name="connsiteY2-22" fmla="*/ 2711338 h 5183687"/>
              <a:gd name="connsiteX3-23" fmla="*/ 3031182 w 5446315"/>
              <a:gd name="connsiteY3-24" fmla="*/ 5155685 h 5183687"/>
              <a:gd name="connsiteX4-25" fmla="*/ 241774 w 5446315"/>
              <a:gd name="connsiteY4-26" fmla="*/ 3878099 h 5183687"/>
              <a:gd name="connsiteX5-27" fmla="*/ 736450 w 5446315"/>
              <a:gd name="connsiteY5-28" fmla="*/ 1486553 h 5183687"/>
              <a:gd name="connsiteX6-29" fmla="*/ 1897657 w 5446315"/>
              <a:gd name="connsiteY6-30" fmla="*/ 797448 h 5183687"/>
              <a:gd name="connsiteX7-31" fmla="*/ 2700679 w 5446315"/>
              <a:gd name="connsiteY7-32" fmla="*/ 1778 h 5183687"/>
              <a:gd name="connsiteX0-33" fmla="*/ 2700679 w 5444687"/>
              <a:gd name="connsiteY0-34" fmla="*/ 1778 h 5339778"/>
              <a:gd name="connsiteX1-35" fmla="*/ 2861366 w 5444687"/>
              <a:gd name="connsiteY1-36" fmla="*/ 3883 h 5339778"/>
              <a:gd name="connsiteX2-37" fmla="*/ 5429842 w 5444687"/>
              <a:gd name="connsiteY2-38" fmla="*/ 2711338 h 5339778"/>
              <a:gd name="connsiteX3-39" fmla="*/ 3031182 w 5444687"/>
              <a:gd name="connsiteY3-40" fmla="*/ 5155685 h 5339778"/>
              <a:gd name="connsiteX4-41" fmla="*/ 241774 w 5444687"/>
              <a:gd name="connsiteY4-42" fmla="*/ 3878099 h 5339778"/>
              <a:gd name="connsiteX5-43" fmla="*/ 736450 w 5444687"/>
              <a:gd name="connsiteY5-44" fmla="*/ 1486553 h 5339778"/>
              <a:gd name="connsiteX6-45" fmla="*/ 1897657 w 5444687"/>
              <a:gd name="connsiteY6-46" fmla="*/ 797448 h 5339778"/>
              <a:gd name="connsiteX7-47" fmla="*/ 2700679 w 5444687"/>
              <a:gd name="connsiteY7-48" fmla="*/ 1778 h 53397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5444687" h="5339778">
                <a:moveTo>
                  <a:pt x="2700679" y="1778"/>
                </a:moveTo>
                <a:cubicBezTo>
                  <a:pt x="2754899" y="-1222"/>
                  <a:pt x="2808829" y="-360"/>
                  <a:pt x="2861366" y="3883"/>
                </a:cubicBezTo>
                <a:cubicBezTo>
                  <a:pt x="4126500" y="109975"/>
                  <a:pt x="5226062" y="1442484"/>
                  <a:pt x="5429842" y="2711338"/>
                </a:cubicBezTo>
                <a:cubicBezTo>
                  <a:pt x="5633622" y="3975948"/>
                  <a:pt x="3683228" y="5953507"/>
                  <a:pt x="3031182" y="5155685"/>
                </a:cubicBezTo>
                <a:cubicBezTo>
                  <a:pt x="2379136" y="4357863"/>
                  <a:pt x="624229" y="4489621"/>
                  <a:pt x="241774" y="3878099"/>
                </a:cubicBezTo>
                <a:cubicBezTo>
                  <a:pt x="-140681" y="3266577"/>
                  <a:pt x="-133860" y="1439872"/>
                  <a:pt x="736450" y="1486553"/>
                </a:cubicBezTo>
                <a:cubicBezTo>
                  <a:pt x="1653460" y="1533233"/>
                  <a:pt x="1863693" y="1442484"/>
                  <a:pt x="1897657" y="797448"/>
                </a:cubicBezTo>
                <a:cubicBezTo>
                  <a:pt x="1927374" y="233041"/>
                  <a:pt x="2321137" y="22781"/>
                  <a:pt x="2700679" y="1778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-1"/>
            <a:ext cx="12191999" cy="5582028"/>
          </a:xfrm>
          <a:custGeom>
            <a:avLst/>
            <a:gdLst>
              <a:gd name="connsiteX0" fmla="*/ 0 w 12191999"/>
              <a:gd name="connsiteY0" fmla="*/ 0 h 5582028"/>
              <a:gd name="connsiteX1" fmla="*/ 12191999 w 12191999"/>
              <a:gd name="connsiteY1" fmla="*/ 0 h 5582028"/>
              <a:gd name="connsiteX2" fmla="*/ 12009932 w 12191999"/>
              <a:gd name="connsiteY2" fmla="*/ 411902 h 5582028"/>
              <a:gd name="connsiteX3" fmla="*/ 4026180 w 12191999"/>
              <a:gd name="connsiteY3" fmla="*/ 5578967 h 5582028"/>
              <a:gd name="connsiteX4" fmla="*/ 305218 w 12191999"/>
              <a:gd name="connsiteY4" fmla="*/ 4900573 h 5582028"/>
              <a:gd name="connsiteX5" fmla="*/ 0 w 12191999"/>
              <a:gd name="connsiteY5" fmla="*/ 4778735 h 558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5582028">
                <a:moveTo>
                  <a:pt x="0" y="0"/>
                </a:moveTo>
                <a:lnTo>
                  <a:pt x="12191999" y="0"/>
                </a:lnTo>
                <a:lnTo>
                  <a:pt x="12009932" y="411902"/>
                </a:lnTo>
                <a:cubicBezTo>
                  <a:pt x="10119621" y="4509430"/>
                  <a:pt x="7716904" y="5476260"/>
                  <a:pt x="4026180" y="5578967"/>
                </a:cubicBezTo>
                <a:cubicBezTo>
                  <a:pt x="2795939" y="5613202"/>
                  <a:pt x="1522779" y="5358632"/>
                  <a:pt x="305218" y="4900573"/>
                </a:cubicBezTo>
                <a:lnTo>
                  <a:pt x="0" y="477873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1" y="1063058"/>
            <a:ext cx="5084593" cy="4731884"/>
          </a:xfrm>
          <a:custGeom>
            <a:avLst/>
            <a:gdLst>
              <a:gd name="connsiteX0" fmla="*/ 2149934 w 5084593"/>
              <a:gd name="connsiteY0" fmla="*/ 2357 h 4731884"/>
              <a:gd name="connsiteX1" fmla="*/ 2462833 w 5084593"/>
              <a:gd name="connsiteY1" fmla="*/ 27312 h 4731884"/>
              <a:gd name="connsiteX2" fmla="*/ 4840414 w 5084593"/>
              <a:gd name="connsiteY2" fmla="*/ 2127877 h 4731884"/>
              <a:gd name="connsiteX3" fmla="*/ 3885911 w 5084593"/>
              <a:gd name="connsiteY3" fmla="*/ 4731884 h 4731884"/>
              <a:gd name="connsiteX4" fmla="*/ 2167805 w 5084593"/>
              <a:gd name="connsiteY4" fmla="*/ 3082680 h 4731884"/>
              <a:gd name="connsiteX5" fmla="*/ 33189 w 5084593"/>
              <a:gd name="connsiteY5" fmla="*/ 1711236 h 4731884"/>
              <a:gd name="connsiteX6" fmla="*/ 2149934 w 5084593"/>
              <a:gd name="connsiteY6" fmla="*/ 2357 h 473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4593" h="4731884">
                <a:moveTo>
                  <a:pt x="2149934" y="2357"/>
                </a:moveTo>
                <a:cubicBezTo>
                  <a:pt x="2251121" y="6086"/>
                  <a:pt x="2355452" y="14292"/>
                  <a:pt x="2462833" y="27312"/>
                </a:cubicBezTo>
                <a:cubicBezTo>
                  <a:pt x="4180939" y="235632"/>
                  <a:pt x="4840414" y="2127877"/>
                  <a:pt x="4840414" y="2127877"/>
                </a:cubicBezTo>
                <a:cubicBezTo>
                  <a:pt x="5118087" y="2943799"/>
                  <a:pt x="5482534" y="4731884"/>
                  <a:pt x="3885911" y="4731884"/>
                </a:cubicBezTo>
                <a:cubicBezTo>
                  <a:pt x="2289287" y="4731884"/>
                  <a:pt x="2697120" y="3360441"/>
                  <a:pt x="2167805" y="3082680"/>
                </a:cubicBezTo>
                <a:cubicBezTo>
                  <a:pt x="1109174" y="2527158"/>
                  <a:pt x="305078" y="2758626"/>
                  <a:pt x="33189" y="1711236"/>
                </a:cubicBezTo>
                <a:cubicBezTo>
                  <a:pt x="-178320" y="897484"/>
                  <a:pt x="632126" y="-53589"/>
                  <a:pt x="2149934" y="2357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401932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6E6E6"/>
                </a:solidFill>
              </a:rPr>
              <a:t>8435759</a:t>
            </a:r>
            <a:endParaRPr lang="zh-CN" altLang="en-US" dirty="0">
              <a:solidFill>
                <a:srgbClr val="E6E6E6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414124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6E6E6"/>
                </a:solidFill>
              </a:rPr>
              <a:t>8435759</a:t>
            </a:r>
            <a:endParaRPr lang="zh-CN" altLang="en-US" dirty="0">
              <a:solidFill>
                <a:srgbClr val="E6E6E6"/>
              </a:solidFill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48555921" y="-20510500"/>
            <a:ext cx="305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千图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:Blue Dragonfly</a:t>
            </a:r>
            <a:endParaRPr lang="en-US" altLang="zh-CN" sz="800" b="0" i="0" u="none" strike="noStrike" kern="1200" dirty="0">
              <a:solidFill>
                <a:srgbClr val="E6E6E6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altLang="zh-CN" sz="800" dirty="0">
                <a:solidFill>
                  <a:srgbClr val="E6E6E6"/>
                </a:solidFill>
              </a:rPr>
            </a:br>
            <a:r>
              <a:rPr lang="en-US" altLang="zh-CN" sz="800" dirty="0">
                <a:solidFill>
                  <a:srgbClr val="E6E6E6"/>
                </a:solidFill>
              </a:rPr>
              <a:t>DESIGN</a:t>
            </a:r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40080" y="396659"/>
            <a:ext cx="434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思源黑体" panose="020B0400000000000000" pitchFamily="34" charset="-122"/>
              </a:rPr>
              <a:t>在此输入标题内容</a:t>
            </a:r>
            <a:endParaRPr lang="zh-CN" altLang="en-US" sz="2400" b="1" i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sym typeface="思源黑体" panose="020B0400000000000000" pitchFamily="34" charset="-122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315171" y="426457"/>
            <a:ext cx="734893" cy="404522"/>
            <a:chOff x="622511" y="1539681"/>
            <a:chExt cx="734893" cy="404522"/>
          </a:xfrm>
        </p:grpSpPr>
        <p:sp>
          <p:nvSpPr>
            <p:cNvPr id="2" name="矩形: 圆角 1"/>
            <p:cNvSpPr/>
            <p:nvPr userDrawn="1"/>
          </p:nvSpPr>
          <p:spPr>
            <a:xfrm rot="4205915">
              <a:off x="1001150" y="1539826"/>
              <a:ext cx="356400" cy="356109"/>
            </a:xfrm>
            <a:prstGeom prst="roundRect">
              <a:avLst/>
            </a:prstGeom>
            <a:solidFill>
              <a:srgbClr val="2C5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b="1" i="0" dirty="0">
                <a:latin typeface="+mj-ea"/>
                <a:ea typeface="+mj-ea"/>
              </a:endParaRPr>
            </a:p>
          </p:txBody>
        </p:sp>
        <p:sp>
          <p:nvSpPr>
            <p:cNvPr id="23" name="矩形: 圆角 22"/>
            <p:cNvSpPr/>
            <p:nvPr userDrawn="1"/>
          </p:nvSpPr>
          <p:spPr>
            <a:xfrm rot="1357391">
              <a:off x="912684" y="1557048"/>
              <a:ext cx="140400" cy="139184"/>
            </a:xfrm>
            <a:prstGeom prst="roundRect">
              <a:avLst/>
            </a:prstGeom>
            <a:solidFill>
              <a:srgbClr val="F38C8D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b="1" i="0">
                <a:latin typeface="+mj-ea"/>
                <a:ea typeface="+mj-ea"/>
              </a:endParaRPr>
            </a:p>
          </p:txBody>
        </p:sp>
        <p:sp>
          <p:nvSpPr>
            <p:cNvPr id="24" name="矩形: 圆角 23"/>
            <p:cNvSpPr/>
            <p:nvPr userDrawn="1"/>
          </p:nvSpPr>
          <p:spPr>
            <a:xfrm rot="2491964">
              <a:off x="786719" y="1762373"/>
              <a:ext cx="140400" cy="139184"/>
            </a:xfrm>
            <a:prstGeom prst="roundRect">
              <a:avLst/>
            </a:prstGeom>
            <a:solidFill>
              <a:srgbClr val="2C5F72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b="1" i="0">
                <a:latin typeface="+mj-ea"/>
                <a:ea typeface="+mj-ea"/>
              </a:endParaRPr>
            </a:p>
          </p:txBody>
        </p:sp>
        <p:sp>
          <p:nvSpPr>
            <p:cNvPr id="25" name="矩形: 圆角 24"/>
            <p:cNvSpPr/>
            <p:nvPr userDrawn="1"/>
          </p:nvSpPr>
          <p:spPr>
            <a:xfrm rot="2491964">
              <a:off x="622511" y="1872203"/>
              <a:ext cx="72000" cy="72000"/>
            </a:xfrm>
            <a:prstGeom prst="roundRect">
              <a:avLst/>
            </a:prstGeom>
            <a:solidFill>
              <a:srgbClr val="F38C8D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b="1" i="0">
                <a:latin typeface="+mj-ea"/>
                <a:ea typeface="+mj-ea"/>
              </a:endParaRPr>
            </a:p>
          </p:txBody>
        </p:sp>
      </p:grpSp>
      <p:grpSp>
        <p:nvGrpSpPr>
          <p:cNvPr id="4" name="组合 3"/>
          <p:cNvGrpSpPr/>
          <p:nvPr userDrawn="1"/>
        </p:nvGrpSpPr>
        <p:grpSpPr>
          <a:xfrm>
            <a:off x="10648712" y="5021870"/>
            <a:ext cx="2120566" cy="2211782"/>
            <a:chOff x="10648712" y="5021870"/>
            <a:chExt cx="2120566" cy="2211782"/>
          </a:xfrm>
        </p:grpSpPr>
        <p:sp>
          <p:nvSpPr>
            <p:cNvPr id="22" name="矩形 21"/>
            <p:cNvSpPr/>
            <p:nvPr userDrawn="1"/>
          </p:nvSpPr>
          <p:spPr>
            <a:xfrm rot="3226385">
              <a:off x="10757078" y="6079095"/>
              <a:ext cx="1154557" cy="1154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Normal" panose="020B0400000000000000" pitchFamily="34" charset="-122"/>
                <a:ea typeface="思源黑体 Normal" panose="020B0400000000000000" pitchFamily="34" charset="-122"/>
                <a:sym typeface="思源黑体" panose="020B0400000000000000" pitchFamily="34" charset="-122"/>
              </a:endParaRPr>
            </a:p>
          </p:txBody>
        </p:sp>
        <p:sp>
          <p:nvSpPr>
            <p:cNvPr id="26" name="矩形 25"/>
            <p:cNvSpPr/>
            <p:nvPr userDrawn="1"/>
          </p:nvSpPr>
          <p:spPr>
            <a:xfrm rot="4907374">
              <a:off x="11614721" y="5021870"/>
              <a:ext cx="1154557" cy="1154557"/>
            </a:xfrm>
            <a:prstGeom prst="rect">
              <a:avLst/>
            </a:prstGeom>
            <a:noFill/>
            <a:ln w="76200">
              <a:solidFill>
                <a:srgbClr val="2C5F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Normal" panose="020B0400000000000000" pitchFamily="34" charset="-122"/>
                <a:ea typeface="思源黑体 Normal" panose="020B0400000000000000" pitchFamily="34" charset="-122"/>
                <a:sym typeface="思源黑体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 userDrawn="1"/>
          </p:nvSpPr>
          <p:spPr>
            <a:xfrm rot="5400000">
              <a:off x="10630961" y="5974557"/>
              <a:ext cx="592289" cy="5567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Normal" panose="020B0400000000000000" pitchFamily="34" charset="-122"/>
                <a:ea typeface="思源黑体 Normal" panose="020B0400000000000000" pitchFamily="34" charset="-122"/>
                <a:sym typeface="思源黑体" panose="020B0400000000000000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5.png"/><Relationship Id="rId3" Type="http://schemas.openxmlformats.org/officeDocument/2006/relationships/tags" Target="../tags/tag5.xml"/><Relationship Id="rId2" Type="http://schemas.openxmlformats.org/officeDocument/2006/relationships/image" Target="../media/image14.jpeg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6.png"/><Relationship Id="rId3" Type="http://schemas.openxmlformats.org/officeDocument/2006/relationships/tags" Target="../tags/tag7.xml"/><Relationship Id="rId2" Type="http://schemas.openxmlformats.org/officeDocument/2006/relationships/image" Target="../media/image14.jpeg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2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image" Target="../media/image8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/>
          <p:nvPr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-19973422" y="-156703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-23734004" y="6488668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cs typeface="+mn-ea"/>
                <a:sym typeface="+mn-lt"/>
              </a:rPr>
              <a:t>8435759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" name="矩形: 圆角 101"/>
          <p:cNvSpPr/>
          <p:nvPr/>
        </p:nvSpPr>
        <p:spPr>
          <a:xfrm>
            <a:off x="1506220" y="4590415"/>
            <a:ext cx="5882005" cy="495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06400" dist="50800" dir="5400000" algn="ctr" rotWithShape="0">
              <a:srgbClr val="681600">
                <a:alpha val="43922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A5C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" name="副标题 4"/>
          <p:cNvSpPr txBox="1"/>
          <p:nvPr/>
        </p:nvSpPr>
        <p:spPr>
          <a:xfrm>
            <a:off x="1713865" y="4707890"/>
            <a:ext cx="5466715" cy="3778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srgbClr val="2A5C6C"/>
                </a:solidFill>
                <a:uLnTx/>
                <a:uFillTx/>
                <a:cs typeface="+mn-ea"/>
                <a:sym typeface="+mn-lt"/>
              </a:rPr>
              <a:t>济宁市</a:t>
            </a: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2A5C6C"/>
                </a:solidFill>
                <a:uLnTx/>
                <a:uFillTx/>
                <a:cs typeface="+mn-ea"/>
                <a:sym typeface="+mn-lt"/>
              </a:rPr>
              <a:t>国资委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2A5C6C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5740" y="2258695"/>
            <a:ext cx="8809990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4800" b="1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rPr>
              <a:t>济宁市国有资产监督管理委员会</a:t>
            </a:r>
            <a:r>
              <a:rPr kumimoji="0" sz="4800" b="1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rPr>
              <a:t>2022年政府信息公开工作年度报告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2A5C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856980" y="-793750"/>
            <a:ext cx="4074160" cy="7477760"/>
            <a:chOff x="7385476" y="-793940"/>
            <a:chExt cx="5545378" cy="7477909"/>
          </a:xfrm>
        </p:grpSpPr>
        <p:sp>
          <p:nvSpPr>
            <p:cNvPr id="19" name="矩形 18"/>
            <p:cNvSpPr/>
            <p:nvPr/>
          </p:nvSpPr>
          <p:spPr>
            <a:xfrm rot="2541113">
              <a:off x="7670293" y="2341130"/>
              <a:ext cx="1934711" cy="1969561"/>
            </a:xfrm>
            <a:prstGeom prst="rect">
              <a:avLst/>
            </a:prstGeom>
            <a:solidFill>
              <a:srgbClr val="FC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2541113">
              <a:off x="8326766" y="4776327"/>
              <a:ext cx="1756929" cy="1907642"/>
            </a:xfrm>
            <a:prstGeom prst="rect">
              <a:avLst/>
            </a:prstGeom>
            <a:noFill/>
            <a:ln w="76200">
              <a:solidFill>
                <a:srgbClr val="2C5F7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541113">
              <a:off x="10278313" y="-793940"/>
              <a:ext cx="2652541" cy="260934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541113">
              <a:off x="10601832" y="2418929"/>
              <a:ext cx="1800273" cy="2183345"/>
            </a:xfrm>
            <a:prstGeom prst="rect">
              <a:avLst/>
            </a:prstGeom>
            <a:solidFill>
              <a:srgbClr val="548EA6"/>
            </a:solidFill>
            <a:ln>
              <a:solidFill>
                <a:srgbClr val="548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 rot="2541113">
              <a:off x="9178077" y="509216"/>
              <a:ext cx="1811679" cy="1760545"/>
            </a:xfrm>
            <a:prstGeom prst="rect">
              <a:avLst/>
            </a:prstGeom>
            <a:solidFill>
              <a:srgbClr val="2C5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541113">
              <a:off x="9699436" y="4902126"/>
              <a:ext cx="1489976" cy="1405942"/>
            </a:xfrm>
            <a:prstGeom prst="rect">
              <a:avLst/>
            </a:prstGeom>
            <a:solidFill>
              <a:srgbClr val="F3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541113">
              <a:off x="7453958" y="921231"/>
              <a:ext cx="1828800" cy="1828800"/>
            </a:xfrm>
            <a:prstGeom prst="rect">
              <a:avLst/>
            </a:prstGeom>
            <a:noFill/>
            <a:ln w="76200">
              <a:solidFill>
                <a:srgbClr val="F38C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541113">
              <a:off x="9218436" y="3296163"/>
              <a:ext cx="1122956" cy="1112669"/>
            </a:xfrm>
            <a:prstGeom prst="rect">
              <a:avLst/>
            </a:prstGeom>
            <a:solidFill>
              <a:srgbClr val="2C5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10285135" y="1377729"/>
              <a:ext cx="1578963" cy="1528810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7829316" y="2825311"/>
              <a:ext cx="1578963" cy="1528810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7385476" y="-491237"/>
              <a:ext cx="1578963" cy="1528810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>
            <a:off x="446617" y="422500"/>
            <a:ext cx="7595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89557" y="6232793"/>
            <a:ext cx="7716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ldLvl="0" animBg="1"/>
      <p:bldP spid="103" grpId="0" bldLvl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563057" y="1047351"/>
            <a:ext cx="2991336" cy="2991342"/>
            <a:chOff x="658584" y="1901004"/>
            <a:chExt cx="4430482" cy="4430492"/>
          </a:xfrm>
        </p:grpSpPr>
        <p:sp>
          <p:nvSpPr>
            <p:cNvPr id="15" name="Oval 14"/>
            <p:cNvSpPr/>
            <p:nvPr/>
          </p:nvSpPr>
          <p:spPr>
            <a:xfrm rot="16200000" flipH="1">
              <a:off x="658579" y="1901009"/>
              <a:ext cx="4430492" cy="4430482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28575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 flipH="1">
              <a:off x="1026879" y="2269307"/>
              <a:ext cx="3693892" cy="3693886"/>
            </a:xfrm>
            <a:prstGeom prst="teardrop">
              <a:avLst/>
            </a:prstGeom>
            <a:solidFill>
              <a:schemeClr val="bg1"/>
            </a:solidFill>
            <a:ln w="28575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16200000" flipH="1">
              <a:off x="1345468" y="2587896"/>
              <a:ext cx="3056714" cy="3056708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28575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16200000" flipH="1">
              <a:off x="1650269" y="2892696"/>
              <a:ext cx="2447112" cy="2447108"/>
            </a:xfrm>
            <a:prstGeom prst="teardrop">
              <a:avLst/>
            </a:prstGeom>
            <a:solidFill>
              <a:schemeClr val="bg1"/>
            </a:solidFill>
            <a:ln w="28575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Oval 2"/>
            <p:cNvSpPr/>
            <p:nvPr/>
          </p:nvSpPr>
          <p:spPr>
            <a:xfrm rot="16200000" flipH="1">
              <a:off x="2056668" y="3299096"/>
              <a:ext cx="1634312" cy="1634308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28575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Arc 1"/>
          <p:cNvSpPr/>
          <p:nvPr/>
        </p:nvSpPr>
        <p:spPr>
          <a:xfrm rot="1826527" flipH="1">
            <a:off x="8555681" y="2010349"/>
            <a:ext cx="1103440" cy="1103438"/>
          </a:xfrm>
          <a:prstGeom prst="arc">
            <a:avLst>
              <a:gd name="adj1" fmla="val 9138214"/>
              <a:gd name="adj2" fmla="val 0"/>
            </a:avLst>
          </a:prstGeom>
          <a:ln w="136525" cap="rnd">
            <a:solidFill>
              <a:srgbClr val="FCE8E9"/>
            </a:solidFill>
            <a:round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Arc 6"/>
          <p:cNvSpPr/>
          <p:nvPr/>
        </p:nvSpPr>
        <p:spPr>
          <a:xfrm rot="1826527" flipH="1">
            <a:off x="8281292" y="1735959"/>
            <a:ext cx="1652220" cy="1652218"/>
          </a:xfrm>
          <a:prstGeom prst="arc">
            <a:avLst>
              <a:gd name="adj1" fmla="val 7228309"/>
              <a:gd name="adj2" fmla="val 0"/>
            </a:avLst>
          </a:prstGeom>
          <a:ln w="136525" cap="rnd">
            <a:solidFill>
              <a:schemeClr val="accent2"/>
            </a:solidFill>
            <a:round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Arc 9"/>
          <p:cNvSpPr/>
          <p:nvPr/>
        </p:nvSpPr>
        <p:spPr>
          <a:xfrm rot="1826527" flipH="1">
            <a:off x="8075499" y="1530167"/>
            <a:ext cx="2063806" cy="2063802"/>
          </a:xfrm>
          <a:prstGeom prst="arc">
            <a:avLst>
              <a:gd name="adj1" fmla="val 5913718"/>
              <a:gd name="adj2" fmla="val 0"/>
            </a:avLst>
          </a:prstGeom>
          <a:ln w="136525" cap="rnd">
            <a:solidFill>
              <a:srgbClr val="FCE8E9"/>
            </a:solidFill>
            <a:round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Arc 12"/>
          <p:cNvSpPr/>
          <p:nvPr/>
        </p:nvSpPr>
        <p:spPr>
          <a:xfrm rot="1826527" flipH="1">
            <a:off x="7860396" y="1315064"/>
            <a:ext cx="2494012" cy="2494008"/>
          </a:xfrm>
          <a:prstGeom prst="arc">
            <a:avLst>
              <a:gd name="adj1" fmla="val 7785756"/>
              <a:gd name="adj2" fmla="val 0"/>
            </a:avLst>
          </a:prstGeom>
          <a:ln w="136525" cap="rnd">
            <a:solidFill>
              <a:srgbClr val="F38C8D"/>
            </a:solidFill>
            <a:round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Arc 15"/>
          <p:cNvSpPr/>
          <p:nvPr/>
        </p:nvSpPr>
        <p:spPr>
          <a:xfrm rot="1826527" flipH="1">
            <a:off x="7611732" y="1066401"/>
            <a:ext cx="2991342" cy="2991336"/>
          </a:xfrm>
          <a:prstGeom prst="arc">
            <a:avLst>
              <a:gd name="adj1" fmla="val 9844197"/>
              <a:gd name="adj2" fmla="val 0"/>
            </a:avLst>
          </a:prstGeom>
          <a:ln w="136525" cap="rnd">
            <a:solidFill>
              <a:srgbClr val="2C5F72"/>
            </a:solidFill>
            <a:round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Inhaltsplatzhalter 4"/>
          <p:cNvSpPr txBox="1"/>
          <p:nvPr/>
        </p:nvSpPr>
        <p:spPr>
          <a:xfrm>
            <a:off x="1867535" y="2498090"/>
            <a:ext cx="5202555" cy="12922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济宁市国资委注重强化体制机制建设，制定政务公开培训计划，组织召开培训会议1次，重点对科室信息提供、企业信息公开、工作完成度等加强督导考核，确保政务信息公开取得良好成效。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grpSp>
        <p:nvGrpSpPr>
          <p:cNvPr id="5" name="Group 27"/>
          <p:cNvGrpSpPr/>
          <p:nvPr/>
        </p:nvGrpSpPr>
        <p:grpSpPr>
          <a:xfrm>
            <a:off x="1111885" y="320675"/>
            <a:ext cx="3942080" cy="606425"/>
            <a:chOff x="3922713" y="3033713"/>
            <a:chExt cx="4115514" cy="78898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4" name="Freeform 11"/>
            <p:cNvSpPr/>
            <p:nvPr/>
          </p:nvSpPr>
          <p:spPr bwMode="auto">
            <a:xfrm>
              <a:off x="3922713" y="3033713"/>
              <a:ext cx="788987" cy="788988"/>
            </a:xfrm>
            <a:custGeom>
              <a:avLst/>
              <a:gdLst>
                <a:gd name="T0" fmla="*/ 471 w 471"/>
                <a:gd name="T1" fmla="*/ 471 h 471"/>
                <a:gd name="T2" fmla="*/ 42 w 471"/>
                <a:gd name="T3" fmla="*/ 471 h 471"/>
                <a:gd name="T4" fmla="*/ 0 w 471"/>
                <a:gd name="T5" fmla="*/ 429 h 471"/>
                <a:gd name="T6" fmla="*/ 0 w 471"/>
                <a:gd name="T7" fmla="*/ 42 h 471"/>
                <a:gd name="T8" fmla="*/ 42 w 471"/>
                <a:gd name="T9" fmla="*/ 0 h 471"/>
                <a:gd name="T10" fmla="*/ 471 w 471"/>
                <a:gd name="T11" fmla="*/ 0 h 471"/>
                <a:gd name="T12" fmla="*/ 471 w 471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1">
                  <a:moveTo>
                    <a:pt x="471" y="471"/>
                  </a:moveTo>
                  <a:cubicBezTo>
                    <a:pt x="42" y="471"/>
                    <a:pt x="42" y="471"/>
                    <a:pt x="42" y="471"/>
                  </a:cubicBezTo>
                  <a:cubicBezTo>
                    <a:pt x="18" y="471"/>
                    <a:pt x="0" y="452"/>
                    <a:pt x="0" y="4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8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2"/>
            <p:cNvSpPr/>
            <p:nvPr/>
          </p:nvSpPr>
          <p:spPr bwMode="auto">
            <a:xfrm>
              <a:off x="3979863" y="3090863"/>
              <a:ext cx="674688" cy="674688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8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4989513" y="3048000"/>
              <a:ext cx="3048714" cy="760413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4711700" y="3033713"/>
              <a:ext cx="277813" cy="788988"/>
            </a:xfrm>
            <a:custGeom>
              <a:avLst/>
              <a:gdLst>
                <a:gd name="T0" fmla="*/ 166 w 166"/>
                <a:gd name="T1" fmla="*/ 449 h 471"/>
                <a:gd name="T2" fmla="*/ 0 w 166"/>
                <a:gd name="T3" fmla="*/ 471 h 471"/>
                <a:gd name="T4" fmla="*/ 0 w 166"/>
                <a:gd name="T5" fmla="*/ 0 h 471"/>
                <a:gd name="T6" fmla="*/ 166 w 166"/>
                <a:gd name="T7" fmla="*/ 22 h 471"/>
                <a:gd name="T8" fmla="*/ 166 w 166"/>
                <a:gd name="T9" fmla="*/ 44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71">
                  <a:moveTo>
                    <a:pt x="166" y="449"/>
                  </a:moveTo>
                  <a:cubicBezTo>
                    <a:pt x="111" y="456"/>
                    <a:pt x="56" y="464"/>
                    <a:pt x="0" y="471"/>
                  </a:cubicBezTo>
                  <a:cubicBezTo>
                    <a:pt x="0" y="314"/>
                    <a:pt x="0" y="157"/>
                    <a:pt x="0" y="0"/>
                  </a:cubicBezTo>
                  <a:cubicBezTo>
                    <a:pt x="56" y="7"/>
                    <a:pt x="111" y="15"/>
                    <a:pt x="166" y="22"/>
                  </a:cubicBezTo>
                  <a:cubicBezTo>
                    <a:pt x="166" y="164"/>
                    <a:pt x="166" y="307"/>
                    <a:pt x="166" y="44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" name="Inhaltsplatzhalter 4"/>
          <p:cNvSpPr txBox="1"/>
          <p:nvPr/>
        </p:nvSpPr>
        <p:spPr>
          <a:xfrm>
            <a:off x="2133600" y="474663"/>
            <a:ext cx="2667000" cy="3073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F38C8D"/>
                  </a:solidFill>
                </a:ln>
                <a:solidFill>
                  <a:srgbClr val="F38C8D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不断强化监督保障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srgbClr val="F38C8D"/>
                </a:solidFill>
              </a:ln>
              <a:solidFill>
                <a:srgbClr val="F38C8D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3" grpId="0" animBg="1"/>
      <p:bldP spid="16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00270" y="2679700"/>
            <a:ext cx="62960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C5F72"/>
                </a:solidFill>
                <a:effectLst/>
                <a:uLnTx/>
                <a:uFillTx/>
                <a:cs typeface="+mn-ea"/>
                <a:sym typeface="+mn-lt"/>
              </a:rPr>
              <a:t>主动公开政府信息情况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2C5F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70200" y="2328881"/>
            <a:ext cx="1615589" cy="2498157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38C8D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38C8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2127314">
            <a:off x="-1436134" y="5265661"/>
            <a:ext cx="2280461" cy="2402900"/>
          </a:xfrm>
          <a:prstGeom prst="rect">
            <a:avLst/>
          </a:prstGeom>
          <a:solidFill>
            <a:srgbClr val="F3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2" cstate="screen"/>
          <a:srcRect/>
          <a:stretch>
            <a:fillRect/>
          </a:stretch>
        </p:blipFill>
        <p:spPr>
          <a:xfrm flipH="1">
            <a:off x="-4267200" y="-1364150"/>
            <a:ext cx="8534400" cy="9586304"/>
          </a:xfrm>
        </p:spPr>
      </p:pic>
      <p:sp>
        <p:nvSpPr>
          <p:cNvPr id="7" name="Freeform: Shape 6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/>
          <p:cNvSpPr/>
          <p:nvPr/>
        </p:nvSpPr>
        <p:spPr>
          <a:xfrm>
            <a:off x="-2702560" y="320770"/>
            <a:ext cx="5562600" cy="6248214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rgbClr val="F38C8D"/>
          </a:solidFill>
          <a:ln>
            <a:noFill/>
          </a:ln>
          <a:effectLst>
            <a:outerShdw blurRad="660400" dist="2794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  <a:alpha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e7d195523061f1c0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e7d195523061f1c029d8a470330beef7eecbf578a74c67be34E755975358C32C42B60046E65E5AB2B817CFACDA70963A03272FA99D31C85E250EFEC4061BFB07F05F931B289192FCB8E0285A555C1F230D307BE5C25C0A023A9868BE4DC722F304C024870D51F93B1C73F8B0BFA1FC623C98224856AC19AACB53BF009612A79383772CE3D9D4DAA720XX.037AAAD45827A9CF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339090" y="2324100"/>
            <a:ext cx="1901190" cy="1837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主动公开政府信息情况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矩形8435759"/>
          <p:cNvSpPr txBox="1"/>
          <p:nvPr/>
        </p:nvSpPr>
        <p:spPr>
          <a:xfrm>
            <a:off x="4933852" y="320845"/>
            <a:ext cx="357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情绪与情绪管理概述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8" name="图片占位符 27" descr="C:\Users\Administrator\Desktop\微信截图_20230118173630.png微信截图_20230118173630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601210" y="782320"/>
            <a:ext cx="6908800" cy="4479925"/>
          </a:xfrm>
          <a:custGeom>
            <a:avLst/>
            <a:gdLst>
              <a:gd name="connsiteX0" fmla="*/ 45481 w 3234810"/>
              <a:gd name="connsiteY0" fmla="*/ 0 h 5029200"/>
              <a:gd name="connsiteX1" fmla="*/ 3189329 w 3234810"/>
              <a:gd name="connsiteY1" fmla="*/ 0 h 5029200"/>
              <a:gd name="connsiteX2" fmla="*/ 3234810 w 3234810"/>
              <a:gd name="connsiteY2" fmla="*/ 45481 h 5029200"/>
              <a:gd name="connsiteX3" fmla="*/ 3234810 w 3234810"/>
              <a:gd name="connsiteY3" fmla="*/ 4983719 h 5029200"/>
              <a:gd name="connsiteX4" fmla="*/ 3189329 w 3234810"/>
              <a:gd name="connsiteY4" fmla="*/ 5029200 h 5029200"/>
              <a:gd name="connsiteX5" fmla="*/ 45481 w 3234810"/>
              <a:gd name="connsiteY5" fmla="*/ 5029200 h 5029200"/>
              <a:gd name="connsiteX6" fmla="*/ 0 w 3234810"/>
              <a:gd name="connsiteY6" fmla="*/ 4983719 h 5029200"/>
              <a:gd name="connsiteX7" fmla="*/ 0 w 3234810"/>
              <a:gd name="connsiteY7" fmla="*/ 45481 h 5029200"/>
              <a:gd name="connsiteX8" fmla="*/ 45481 w 3234810"/>
              <a:gd name="connsiteY8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4810" h="5029200">
                <a:moveTo>
                  <a:pt x="45481" y="0"/>
                </a:moveTo>
                <a:lnTo>
                  <a:pt x="3189329" y="0"/>
                </a:lnTo>
                <a:cubicBezTo>
                  <a:pt x="3214447" y="0"/>
                  <a:pt x="3234810" y="20363"/>
                  <a:pt x="3234810" y="45481"/>
                </a:cubicBezTo>
                <a:lnTo>
                  <a:pt x="3234810" y="4983719"/>
                </a:lnTo>
                <a:cubicBezTo>
                  <a:pt x="3234810" y="5008837"/>
                  <a:pt x="3214447" y="5029200"/>
                  <a:pt x="3189329" y="5029200"/>
                </a:cubicBezTo>
                <a:lnTo>
                  <a:pt x="45481" y="5029200"/>
                </a:lnTo>
                <a:cubicBezTo>
                  <a:pt x="20363" y="5029200"/>
                  <a:pt x="0" y="5008837"/>
                  <a:pt x="0" y="4983719"/>
                </a:cubicBezTo>
                <a:lnTo>
                  <a:pt x="0" y="45481"/>
                </a:lnTo>
                <a:cubicBezTo>
                  <a:pt x="0" y="20363"/>
                  <a:pt x="20363" y="0"/>
                  <a:pt x="4548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558800" dist="444500" dir="5400000" sx="91000" sy="91000" algn="t" rotWithShape="0">
              <a:schemeClr val="accent1">
                <a:alpha val="22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40710" y="2275840"/>
            <a:ext cx="85794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收到和处理政府信息公开申请情况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96612" y="2179656"/>
            <a:ext cx="1088672" cy="2498157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38C8D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38C8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2127314">
            <a:off x="-1436134" y="5265661"/>
            <a:ext cx="2280461" cy="2402900"/>
          </a:xfrm>
          <a:prstGeom prst="rect">
            <a:avLst/>
          </a:prstGeom>
          <a:solidFill>
            <a:srgbClr val="F3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2" cstate="screen"/>
          <a:srcRect/>
          <a:stretch>
            <a:fillRect/>
          </a:stretch>
        </p:blipFill>
        <p:spPr>
          <a:xfrm flipH="1">
            <a:off x="0" y="-1289685"/>
            <a:ext cx="9044305" cy="9586595"/>
          </a:xfrm>
        </p:spPr>
      </p:pic>
      <p:sp>
        <p:nvSpPr>
          <p:cNvPr id="7" name="Freeform: Shape 6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/>
          <p:cNvSpPr/>
          <p:nvPr/>
        </p:nvSpPr>
        <p:spPr>
          <a:xfrm>
            <a:off x="8759825" y="308610"/>
            <a:ext cx="3120390" cy="6248400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rgbClr val="F38C8D"/>
          </a:solidFill>
          <a:ln>
            <a:noFill/>
          </a:ln>
          <a:effectLst>
            <a:outerShdw blurRad="660400" dist="2794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  <a:alpha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e7d195523061f1c0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e7d195523061f1c029d8a470330beef7eecbf578a74c67be34E755975358C32C42B60046E65E5AB2B817CFACDA70963A03272FA99D31C85E250EFEC4061BFB07F05F931B289192FCB8E0285A555C1F230D307BE5C25C0A023A9868BE4DC722F304C024870D51F93B1C73F8B0BFA1FC623C98224856AC19AACB53BF009612A79383772CE3D9D4DAA720XX.037AAAD45827A9CF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9656445" y="2059940"/>
            <a:ext cx="1656715" cy="1837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收到和处理政府信息公开申请情况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8" name="图片占位符 27" descr="C:\Users\Administrator\Desktop\微信截图_20230118174302.png微信截图_20230118174302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295400" y="138430"/>
            <a:ext cx="4970145" cy="6591935"/>
          </a:xfrm>
          <a:custGeom>
            <a:avLst/>
            <a:gdLst>
              <a:gd name="connsiteX0" fmla="*/ 45481 w 3234810"/>
              <a:gd name="connsiteY0" fmla="*/ 0 h 5029200"/>
              <a:gd name="connsiteX1" fmla="*/ 3189329 w 3234810"/>
              <a:gd name="connsiteY1" fmla="*/ 0 h 5029200"/>
              <a:gd name="connsiteX2" fmla="*/ 3234810 w 3234810"/>
              <a:gd name="connsiteY2" fmla="*/ 45481 h 5029200"/>
              <a:gd name="connsiteX3" fmla="*/ 3234810 w 3234810"/>
              <a:gd name="connsiteY3" fmla="*/ 4983719 h 5029200"/>
              <a:gd name="connsiteX4" fmla="*/ 3189329 w 3234810"/>
              <a:gd name="connsiteY4" fmla="*/ 5029200 h 5029200"/>
              <a:gd name="connsiteX5" fmla="*/ 45481 w 3234810"/>
              <a:gd name="connsiteY5" fmla="*/ 5029200 h 5029200"/>
              <a:gd name="connsiteX6" fmla="*/ 0 w 3234810"/>
              <a:gd name="connsiteY6" fmla="*/ 4983719 h 5029200"/>
              <a:gd name="connsiteX7" fmla="*/ 0 w 3234810"/>
              <a:gd name="connsiteY7" fmla="*/ 45481 h 5029200"/>
              <a:gd name="connsiteX8" fmla="*/ 45481 w 3234810"/>
              <a:gd name="connsiteY8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4810" h="5029200">
                <a:moveTo>
                  <a:pt x="45481" y="0"/>
                </a:moveTo>
                <a:lnTo>
                  <a:pt x="3189329" y="0"/>
                </a:lnTo>
                <a:cubicBezTo>
                  <a:pt x="3214447" y="0"/>
                  <a:pt x="3234810" y="20363"/>
                  <a:pt x="3234810" y="45481"/>
                </a:cubicBezTo>
                <a:lnTo>
                  <a:pt x="3234810" y="4983719"/>
                </a:lnTo>
                <a:cubicBezTo>
                  <a:pt x="3234810" y="5008837"/>
                  <a:pt x="3214447" y="5029200"/>
                  <a:pt x="3189329" y="5029200"/>
                </a:cubicBezTo>
                <a:lnTo>
                  <a:pt x="45481" y="5029200"/>
                </a:lnTo>
                <a:cubicBezTo>
                  <a:pt x="20363" y="5029200"/>
                  <a:pt x="0" y="5008837"/>
                  <a:pt x="0" y="4983719"/>
                </a:cubicBezTo>
                <a:lnTo>
                  <a:pt x="0" y="45481"/>
                </a:lnTo>
                <a:cubicBezTo>
                  <a:pt x="0" y="20363"/>
                  <a:pt x="20363" y="0"/>
                  <a:pt x="4548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558800" dist="444500" dir="5400000" sx="91000" sy="91000" algn="t" rotWithShape="0">
              <a:schemeClr val="accent1">
                <a:alpha val="22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86330" y="1870710"/>
            <a:ext cx="86017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C5F72"/>
                </a:solidFill>
                <a:effectLst/>
                <a:uLnTx/>
                <a:uFillTx/>
                <a:cs typeface="+mn-ea"/>
                <a:sym typeface="+mn-lt"/>
              </a:rPr>
              <a:t>政府信息公开行政复议、行政诉讼情况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2C5F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8665" y="1870411"/>
            <a:ext cx="1412389" cy="2498157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38C8D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38C8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2127314">
            <a:off x="-1436134" y="5265661"/>
            <a:ext cx="2280461" cy="2402900"/>
          </a:xfrm>
          <a:prstGeom prst="rect">
            <a:avLst/>
          </a:prstGeom>
          <a:solidFill>
            <a:srgbClr val="F3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占位符 27" descr="C:\Users\Administrator\Desktop\微信截图_20230118174843.png微信截图_20230118174843"/>
          <p:cNvPicPr>
            <a:picLocks noGrp="1" noChangeAspect="1"/>
          </p:cNvPicPr>
          <p:nvPr>
            <p:ph type="pic" sz="quarter" idx="10"/>
          </p:nvPr>
        </p:nvPicPr>
        <p:blipFill>
          <a:blip r:embed="rId1"/>
          <a:srcRect/>
          <a:stretch>
            <a:fillRect/>
          </a:stretch>
        </p:blipFill>
        <p:spPr>
          <a:xfrm>
            <a:off x="481330" y="1388110"/>
            <a:ext cx="10243185" cy="2553970"/>
          </a:xfrm>
        </p:spPr>
      </p:pic>
      <p:sp>
        <p:nvSpPr>
          <p:cNvPr id="12" name="e7d195523061f1c0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e7d195523061f1c029d8a470330beef7eecbf578a74c67be34E755975358C32C42B60046E65E5AB2B817CFACDA70963A03272FA99D31C85E250EFEC4061BFB07F05F931B289192FCB8E0285A555C1F230D307BE5C25C0A023A9868BE4DC722F304C024870D51F93B1C73F8B0BFA1FC623C98224856AC19AACB53BF009612A79383772CE3D9D4DAA720XX.037AAAD45827A9CF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矩形8435759"/>
          <p:cNvSpPr txBox="1"/>
          <p:nvPr/>
        </p:nvSpPr>
        <p:spPr>
          <a:xfrm>
            <a:off x="4933852" y="320845"/>
            <a:ext cx="357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如何进行情绪管理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1111885" y="320675"/>
            <a:ext cx="3942080" cy="606425"/>
            <a:chOff x="3922713" y="3033713"/>
            <a:chExt cx="4115514" cy="78898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Freeform 11"/>
            <p:cNvSpPr/>
            <p:nvPr/>
          </p:nvSpPr>
          <p:spPr bwMode="auto">
            <a:xfrm>
              <a:off x="3922713" y="3033713"/>
              <a:ext cx="788987" cy="788988"/>
            </a:xfrm>
            <a:custGeom>
              <a:avLst/>
              <a:gdLst>
                <a:gd name="T0" fmla="*/ 471 w 471"/>
                <a:gd name="T1" fmla="*/ 471 h 471"/>
                <a:gd name="T2" fmla="*/ 42 w 471"/>
                <a:gd name="T3" fmla="*/ 471 h 471"/>
                <a:gd name="T4" fmla="*/ 0 w 471"/>
                <a:gd name="T5" fmla="*/ 429 h 471"/>
                <a:gd name="T6" fmla="*/ 0 w 471"/>
                <a:gd name="T7" fmla="*/ 42 h 471"/>
                <a:gd name="T8" fmla="*/ 42 w 471"/>
                <a:gd name="T9" fmla="*/ 0 h 471"/>
                <a:gd name="T10" fmla="*/ 471 w 471"/>
                <a:gd name="T11" fmla="*/ 0 h 471"/>
                <a:gd name="T12" fmla="*/ 471 w 471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1">
                  <a:moveTo>
                    <a:pt x="471" y="471"/>
                  </a:moveTo>
                  <a:cubicBezTo>
                    <a:pt x="42" y="471"/>
                    <a:pt x="42" y="471"/>
                    <a:pt x="42" y="471"/>
                  </a:cubicBezTo>
                  <a:cubicBezTo>
                    <a:pt x="18" y="471"/>
                    <a:pt x="0" y="452"/>
                    <a:pt x="0" y="4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8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2"/>
            <p:cNvSpPr/>
            <p:nvPr/>
          </p:nvSpPr>
          <p:spPr bwMode="auto">
            <a:xfrm>
              <a:off x="3979863" y="3090863"/>
              <a:ext cx="674688" cy="674688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8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4989513" y="3048000"/>
              <a:ext cx="3048714" cy="760413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711700" y="3033713"/>
              <a:ext cx="277813" cy="788988"/>
            </a:xfrm>
            <a:custGeom>
              <a:avLst/>
              <a:gdLst>
                <a:gd name="T0" fmla="*/ 166 w 166"/>
                <a:gd name="T1" fmla="*/ 449 h 471"/>
                <a:gd name="T2" fmla="*/ 0 w 166"/>
                <a:gd name="T3" fmla="*/ 471 h 471"/>
                <a:gd name="T4" fmla="*/ 0 w 166"/>
                <a:gd name="T5" fmla="*/ 0 h 471"/>
                <a:gd name="T6" fmla="*/ 166 w 166"/>
                <a:gd name="T7" fmla="*/ 22 h 471"/>
                <a:gd name="T8" fmla="*/ 166 w 166"/>
                <a:gd name="T9" fmla="*/ 44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71">
                  <a:moveTo>
                    <a:pt x="166" y="449"/>
                  </a:moveTo>
                  <a:cubicBezTo>
                    <a:pt x="111" y="456"/>
                    <a:pt x="56" y="464"/>
                    <a:pt x="0" y="471"/>
                  </a:cubicBezTo>
                  <a:cubicBezTo>
                    <a:pt x="0" y="314"/>
                    <a:pt x="0" y="157"/>
                    <a:pt x="0" y="0"/>
                  </a:cubicBezTo>
                  <a:cubicBezTo>
                    <a:pt x="56" y="7"/>
                    <a:pt x="111" y="15"/>
                    <a:pt x="166" y="22"/>
                  </a:cubicBezTo>
                  <a:cubicBezTo>
                    <a:pt x="166" y="164"/>
                    <a:pt x="166" y="307"/>
                    <a:pt x="166" y="44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15920" y="2061845"/>
            <a:ext cx="69354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C5F72"/>
                </a:solidFill>
                <a:effectLst/>
                <a:uLnTx/>
                <a:uFillTx/>
                <a:cs typeface="+mn-ea"/>
                <a:sym typeface="+mn-lt"/>
              </a:rPr>
              <a:t>存在的主要问题及改进情况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2C5F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29690" y="2061546"/>
            <a:ext cx="1412389" cy="2498157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38C8D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en-US" altLang="zh-CN" sz="1800" b="0" i="0" u="none" strike="noStrike" kern="1200" cap="none" spc="100" normalizeH="0" baseline="0" noProof="0" dirty="0">
              <a:ln>
                <a:noFill/>
              </a:ln>
              <a:solidFill>
                <a:srgbClr val="F38C8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2127314">
            <a:off x="-1436134" y="5265661"/>
            <a:ext cx="2280461" cy="2402900"/>
          </a:xfrm>
          <a:prstGeom prst="rect">
            <a:avLst/>
          </a:prstGeom>
          <a:solidFill>
            <a:srgbClr val="F3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511810" y="364490"/>
            <a:ext cx="4460240" cy="6794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存在的主要问题及改进情况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6858116" y="2048647"/>
            <a:ext cx="2908736" cy="1930400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24"/>
          <p:cNvSpPr/>
          <p:nvPr/>
        </p:nvSpPr>
        <p:spPr>
          <a:xfrm>
            <a:off x="8841942" y="4068384"/>
            <a:ext cx="914400" cy="914400"/>
          </a:xfrm>
          <a:prstGeom prst="rect">
            <a:avLst/>
          </a:prstGeom>
          <a:solidFill>
            <a:srgbClr val="FCE8E9"/>
          </a:solidFill>
          <a:ln>
            <a:solidFill>
              <a:srgbClr val="FCE8E9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5F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25"/>
          <p:cNvSpPr/>
          <p:nvPr/>
        </p:nvSpPr>
        <p:spPr>
          <a:xfrm>
            <a:off x="7848715" y="4068384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6863369" y="4068384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27"/>
          <p:cNvSpPr/>
          <p:nvPr/>
        </p:nvSpPr>
        <p:spPr>
          <a:xfrm>
            <a:off x="9840425" y="2043391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28"/>
          <p:cNvSpPr/>
          <p:nvPr/>
        </p:nvSpPr>
        <p:spPr>
          <a:xfrm>
            <a:off x="9840425" y="3060267"/>
            <a:ext cx="914400" cy="914400"/>
          </a:xfrm>
          <a:prstGeom prst="rect">
            <a:avLst/>
          </a:prstGeom>
          <a:solidFill>
            <a:srgbClr val="FC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5F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75232" y="1583768"/>
            <a:ext cx="50933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济宁市国资委在政务信息公开中的问题主要体现在：一是政务公开工作的全面性存在不足，在公开形式、公开水平方面相较而言还有一定差距；二是模范性作用发挥不够，公共服务类企业信息公开还有待进一步提升。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29"/>
          <p:cNvSpPr/>
          <p:nvPr/>
        </p:nvSpPr>
        <p:spPr>
          <a:xfrm>
            <a:off x="727710" y="3451225"/>
            <a:ext cx="6130290" cy="2780665"/>
          </a:xfrm>
          <a:prstGeom prst="rect">
            <a:avLst/>
          </a:prstGeom>
          <a:noFill/>
          <a:ln w="57150">
            <a:solidFill>
              <a:srgbClr val="2C5F72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29"/>
          <p:cNvSpPr/>
          <p:nvPr/>
        </p:nvSpPr>
        <p:spPr>
          <a:xfrm>
            <a:off x="386715" y="1392555"/>
            <a:ext cx="5822315" cy="1804035"/>
          </a:xfrm>
          <a:prstGeom prst="rect">
            <a:avLst/>
          </a:prstGeom>
          <a:noFill/>
          <a:ln w="57150">
            <a:solidFill>
              <a:srgbClr val="F38C8D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3320" y="3688080"/>
            <a:ext cx="52698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下一步，济宁市国资委将继续深入落实政务公开工作部署，严格按照市政府政务公开办公室具体安排，一是扩大公开范围的全面性，发挥领导小组职责职能作用，统筹安排业务科室、督促指导市管企业群策群力，通过多渠道、多形式共同做好政务公开工作；二是注重加强业务培训学习，不断增强信息公开意识和服务意识，通过多种形式提高政府信息采编能力，切实提高政务公开工作水平。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44" grpId="0"/>
      <p:bldP spid="15" grpId="0" bldLvl="0" animBg="1"/>
      <p:bldP spid="17" grpId="0" bldLvl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90240" y="2921635"/>
            <a:ext cx="74053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C5F72"/>
                </a:solidFill>
                <a:effectLst/>
                <a:uLnTx/>
                <a:uFillTx/>
                <a:cs typeface="+mn-ea"/>
                <a:sym typeface="+mn-lt"/>
              </a:rPr>
              <a:t>其他需要报告的事项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2C5F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29690" y="2061546"/>
            <a:ext cx="1412389" cy="2498157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38C8D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en-US" altLang="zh-CN" sz="1800" b="0" i="0" u="none" strike="noStrike" kern="1200" cap="none" spc="100" normalizeH="0" baseline="0" noProof="0" dirty="0">
              <a:ln>
                <a:noFill/>
              </a:ln>
              <a:solidFill>
                <a:srgbClr val="F38C8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2127314">
            <a:off x="-1436134" y="5265661"/>
            <a:ext cx="2280461" cy="2402900"/>
          </a:xfrm>
          <a:prstGeom prst="rect">
            <a:avLst/>
          </a:prstGeom>
          <a:solidFill>
            <a:srgbClr val="F3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0" y="20512"/>
            <a:ext cx="9582260" cy="6837488"/>
          </a:xfrm>
          <a:prstGeom prst="rect">
            <a:avLst/>
          </a:prstGeom>
        </p:spPr>
      </p:pic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think-cell Slide" r:id="rId3" imgW="9525" imgH="9525" progId="TCLayout.ActiveDocument.1">
                  <p:embed/>
                </p:oleObj>
              </mc:Choice>
              <mc:Fallback>
                <p:oleObj name="think-cell Slide" r:id="rId3" imgW="9525" imgH="9525" progId="TCLayout.ActiveDocument.1">
                  <p:embed/>
                  <p:pic>
                    <p:nvPicPr>
                      <p:cNvPr id="0" name="对象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 bwMode="auto">
          <a:xfrm>
            <a:off x="-2113120" y="492423"/>
            <a:ext cx="7210960" cy="1184275"/>
          </a:xfrm>
          <a:custGeom>
            <a:avLst/>
            <a:gdLst>
              <a:gd name="connsiteX0" fmla="*/ 128050 w 7210960"/>
              <a:gd name="connsiteY0" fmla="*/ 0 h 1184275"/>
              <a:gd name="connsiteX1" fmla="*/ 1137280 w 7210960"/>
              <a:gd name="connsiteY1" fmla="*/ 0 h 1184275"/>
              <a:gd name="connsiteX2" fmla="*/ 1347960 w 7210960"/>
              <a:gd name="connsiteY2" fmla="*/ 0 h 1184275"/>
              <a:gd name="connsiteX3" fmla="*/ 2020531 w 7210960"/>
              <a:gd name="connsiteY3" fmla="*/ 0 h 1184275"/>
              <a:gd name="connsiteX4" fmla="*/ 2357190 w 7210960"/>
              <a:gd name="connsiteY4" fmla="*/ 0 h 1184275"/>
              <a:gd name="connsiteX5" fmla="*/ 2786202 w 7210960"/>
              <a:gd name="connsiteY5" fmla="*/ 0 h 1184275"/>
              <a:gd name="connsiteX6" fmla="*/ 3240441 w 7210960"/>
              <a:gd name="connsiteY6" fmla="*/ 0 h 1184275"/>
              <a:gd name="connsiteX7" fmla="*/ 3442691 w 7210960"/>
              <a:gd name="connsiteY7" fmla="*/ 0 h 1184275"/>
              <a:gd name="connsiteX8" fmla="*/ 3998397 w 7210960"/>
              <a:gd name="connsiteY8" fmla="*/ 0 h 1184275"/>
              <a:gd name="connsiteX9" fmla="*/ 4006112 w 7210960"/>
              <a:gd name="connsiteY9" fmla="*/ 0 h 1184275"/>
              <a:gd name="connsiteX10" fmla="*/ 4461719 w 7210960"/>
              <a:gd name="connsiteY10" fmla="*/ 0 h 1184275"/>
              <a:gd name="connsiteX11" fmla="*/ 4662601 w 7210960"/>
              <a:gd name="connsiteY11" fmla="*/ 0 h 1184275"/>
              <a:gd name="connsiteX12" fmla="*/ 4841055 w 7210960"/>
              <a:gd name="connsiteY12" fmla="*/ 0 h 1184275"/>
              <a:gd name="connsiteX13" fmla="*/ 5144804 w 7210960"/>
              <a:gd name="connsiteY13" fmla="*/ 0 h 1184275"/>
              <a:gd name="connsiteX14" fmla="*/ 5218307 w 7210960"/>
              <a:gd name="connsiteY14" fmla="*/ 0 h 1184275"/>
              <a:gd name="connsiteX15" fmla="*/ 5381364 w 7210960"/>
              <a:gd name="connsiteY15" fmla="*/ 0 h 1184275"/>
              <a:gd name="connsiteX16" fmla="*/ 5559134 w 7210960"/>
              <a:gd name="connsiteY16" fmla="*/ 0 h 1184275"/>
              <a:gd name="connsiteX17" fmla="*/ 5681629 w 7210960"/>
              <a:gd name="connsiteY17" fmla="*/ 0 h 1184275"/>
              <a:gd name="connsiteX18" fmla="*/ 5686513 w 7210960"/>
              <a:gd name="connsiteY18" fmla="*/ 0 h 1184275"/>
              <a:gd name="connsiteX19" fmla="*/ 5861483 w 7210960"/>
              <a:gd name="connsiteY19" fmla="*/ 0 h 1184275"/>
              <a:gd name="connsiteX20" fmla="*/ 6060965 w 7210960"/>
              <a:gd name="connsiteY20" fmla="*/ 0 h 1184275"/>
              <a:gd name="connsiteX21" fmla="*/ 7081393 w 7210960"/>
              <a:gd name="connsiteY21" fmla="*/ 0 h 1184275"/>
              <a:gd name="connsiteX22" fmla="*/ 7209443 w 7210960"/>
              <a:gd name="connsiteY22" fmla="*/ 128726 h 1184275"/>
              <a:gd name="connsiteX23" fmla="*/ 6646024 w 7210960"/>
              <a:gd name="connsiteY23" fmla="*/ 1026586 h 1184275"/>
              <a:gd name="connsiteX24" fmla="*/ 6377119 w 7210960"/>
              <a:gd name="connsiteY24" fmla="*/ 1184275 h 1184275"/>
              <a:gd name="connsiteX25" fmla="*/ 5491860 w 7210960"/>
              <a:gd name="connsiteY25" fmla="*/ 1184275 h 1184275"/>
              <a:gd name="connsiteX26" fmla="*/ 5157209 w 7210960"/>
              <a:gd name="connsiteY26" fmla="*/ 1184275 h 1184275"/>
              <a:gd name="connsiteX27" fmla="*/ 4717104 w 7210960"/>
              <a:gd name="connsiteY27" fmla="*/ 1184275 h 1184275"/>
              <a:gd name="connsiteX28" fmla="*/ 4271949 w 7210960"/>
              <a:gd name="connsiteY28" fmla="*/ 1184275 h 1184275"/>
              <a:gd name="connsiteX29" fmla="*/ 4045485 w 7210960"/>
              <a:gd name="connsiteY29" fmla="*/ 1184275 h 1184275"/>
              <a:gd name="connsiteX30" fmla="*/ 3497194 w 7210960"/>
              <a:gd name="connsiteY30" fmla="*/ 1184275 h 1184275"/>
              <a:gd name="connsiteX31" fmla="*/ 3469637 w 7210960"/>
              <a:gd name="connsiteY31" fmla="*/ 1184275 h 1184275"/>
              <a:gd name="connsiteX32" fmla="*/ 2982191 w 7210960"/>
              <a:gd name="connsiteY32" fmla="*/ 1184275 h 1184275"/>
              <a:gd name="connsiteX33" fmla="*/ 2825575 w 7210960"/>
              <a:gd name="connsiteY33" fmla="*/ 1184275 h 1184275"/>
              <a:gd name="connsiteX34" fmla="*/ 2575782 w 7210960"/>
              <a:gd name="connsiteY34" fmla="*/ 1184275 h 1184275"/>
              <a:gd name="connsiteX35" fmla="*/ 2249727 w 7210960"/>
              <a:gd name="connsiteY35" fmla="*/ 1184275 h 1184275"/>
              <a:gd name="connsiteX36" fmla="*/ 2243042 w 7210960"/>
              <a:gd name="connsiteY36" fmla="*/ 1184275 h 1184275"/>
              <a:gd name="connsiteX37" fmla="*/ 1976605 w 7210960"/>
              <a:gd name="connsiteY37" fmla="*/ 1184275 h 1184275"/>
              <a:gd name="connsiteX38" fmla="*/ 1769103 w 7210960"/>
              <a:gd name="connsiteY38" fmla="*/ 1184275 h 1184275"/>
              <a:gd name="connsiteX39" fmla="*/ 1762281 w 7210960"/>
              <a:gd name="connsiteY39" fmla="*/ 1184275 h 1184275"/>
              <a:gd name="connsiteX40" fmla="*/ 1613170 w 7210960"/>
              <a:gd name="connsiteY40" fmla="*/ 1184275 h 1184275"/>
              <a:gd name="connsiteX41" fmla="*/ 1426541 w 7210960"/>
              <a:gd name="connsiteY41" fmla="*/ 1184275 h 1184275"/>
              <a:gd name="connsiteX42" fmla="*/ 1357783 w 7210960"/>
              <a:gd name="connsiteY42" fmla="*/ 1184275 h 1184275"/>
              <a:gd name="connsiteX43" fmla="*/ 1355872 w 7210960"/>
              <a:gd name="connsiteY43" fmla="*/ 1184275 h 1184275"/>
              <a:gd name="connsiteX44" fmla="*/ 1347960 w 7210960"/>
              <a:gd name="connsiteY44" fmla="*/ 1184275 h 1184275"/>
              <a:gd name="connsiteX45" fmla="*/ 1023132 w 7210960"/>
              <a:gd name="connsiteY45" fmla="*/ 1184275 h 1184275"/>
              <a:gd name="connsiteX46" fmla="*/ 128050 w 7210960"/>
              <a:gd name="connsiteY46" fmla="*/ 1184275 h 1184275"/>
              <a:gd name="connsiteX47" fmla="*/ 0 w 7210960"/>
              <a:gd name="connsiteY47" fmla="*/ 1055550 h 1184275"/>
              <a:gd name="connsiteX48" fmla="*/ 0 w 7210960"/>
              <a:gd name="connsiteY48" fmla="*/ 128726 h 1184275"/>
              <a:gd name="connsiteX49" fmla="*/ 128050 w 7210960"/>
              <a:gd name="connsiteY49" fmla="*/ 0 h 118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210960" h="1184275">
                <a:moveTo>
                  <a:pt x="128050" y="0"/>
                </a:moveTo>
                <a:cubicBezTo>
                  <a:pt x="486390" y="0"/>
                  <a:pt x="822333" y="0"/>
                  <a:pt x="1137280" y="0"/>
                </a:cubicBezTo>
                <a:lnTo>
                  <a:pt x="1347960" y="0"/>
                </a:lnTo>
                <a:lnTo>
                  <a:pt x="2020531" y="0"/>
                </a:lnTo>
                <a:lnTo>
                  <a:pt x="2357190" y="0"/>
                </a:lnTo>
                <a:lnTo>
                  <a:pt x="2786202" y="0"/>
                </a:lnTo>
                <a:lnTo>
                  <a:pt x="3240441" y="0"/>
                </a:lnTo>
                <a:lnTo>
                  <a:pt x="3442691" y="0"/>
                </a:lnTo>
                <a:cubicBezTo>
                  <a:pt x="3644257" y="0"/>
                  <a:pt x="3829026" y="0"/>
                  <a:pt x="3998397" y="0"/>
                </a:cubicBezTo>
                <a:lnTo>
                  <a:pt x="4006112" y="0"/>
                </a:lnTo>
                <a:lnTo>
                  <a:pt x="4461719" y="0"/>
                </a:lnTo>
                <a:lnTo>
                  <a:pt x="4662601" y="0"/>
                </a:lnTo>
                <a:lnTo>
                  <a:pt x="4841055" y="0"/>
                </a:lnTo>
                <a:cubicBezTo>
                  <a:pt x="4954436" y="0"/>
                  <a:pt x="5055219" y="0"/>
                  <a:pt x="5144804" y="0"/>
                </a:cubicBezTo>
                <a:lnTo>
                  <a:pt x="5218307" y="0"/>
                </a:lnTo>
                <a:lnTo>
                  <a:pt x="5381364" y="0"/>
                </a:lnTo>
                <a:cubicBezTo>
                  <a:pt x="5449953" y="0"/>
                  <a:pt x="5508743" y="0"/>
                  <a:pt x="5559134" y="0"/>
                </a:cubicBezTo>
                <a:lnTo>
                  <a:pt x="5681629" y="0"/>
                </a:lnTo>
                <a:lnTo>
                  <a:pt x="5686513" y="0"/>
                </a:lnTo>
                <a:cubicBezTo>
                  <a:pt x="5861483" y="0"/>
                  <a:pt x="5861483" y="0"/>
                  <a:pt x="5861483" y="0"/>
                </a:cubicBezTo>
                <a:lnTo>
                  <a:pt x="6060965" y="0"/>
                </a:lnTo>
                <a:cubicBezTo>
                  <a:pt x="7081393" y="0"/>
                  <a:pt x="7081393" y="0"/>
                  <a:pt x="7081393" y="0"/>
                </a:cubicBezTo>
                <a:cubicBezTo>
                  <a:pt x="7151821" y="0"/>
                  <a:pt x="7222248" y="54708"/>
                  <a:pt x="7209443" y="128726"/>
                </a:cubicBezTo>
                <a:cubicBezTo>
                  <a:pt x="7193437" y="202743"/>
                  <a:pt x="6646024" y="1026586"/>
                  <a:pt x="6646024" y="1026586"/>
                </a:cubicBezTo>
                <a:cubicBezTo>
                  <a:pt x="6646024" y="1026586"/>
                  <a:pt x="6540383" y="1184275"/>
                  <a:pt x="6377119" y="1184275"/>
                </a:cubicBezTo>
                <a:cubicBezTo>
                  <a:pt x="6062797" y="1184275"/>
                  <a:pt x="5768119" y="1184275"/>
                  <a:pt x="5491860" y="1184275"/>
                </a:cubicBezTo>
                <a:lnTo>
                  <a:pt x="5157209" y="1184275"/>
                </a:lnTo>
                <a:lnTo>
                  <a:pt x="4717104" y="1184275"/>
                </a:lnTo>
                <a:lnTo>
                  <a:pt x="4271949" y="1184275"/>
                </a:lnTo>
                <a:lnTo>
                  <a:pt x="4045485" y="1184275"/>
                </a:lnTo>
                <a:lnTo>
                  <a:pt x="3497194" y="1184275"/>
                </a:lnTo>
                <a:lnTo>
                  <a:pt x="3469637" y="1184275"/>
                </a:lnTo>
                <a:lnTo>
                  <a:pt x="2982191" y="1184275"/>
                </a:lnTo>
                <a:lnTo>
                  <a:pt x="2825575" y="1184275"/>
                </a:lnTo>
                <a:lnTo>
                  <a:pt x="2575782" y="1184275"/>
                </a:lnTo>
                <a:lnTo>
                  <a:pt x="2249727" y="1184275"/>
                </a:lnTo>
                <a:lnTo>
                  <a:pt x="2243042" y="1184275"/>
                </a:lnTo>
                <a:lnTo>
                  <a:pt x="1976605" y="1184275"/>
                </a:lnTo>
                <a:lnTo>
                  <a:pt x="1769103" y="1184275"/>
                </a:lnTo>
                <a:lnTo>
                  <a:pt x="1762281" y="1184275"/>
                </a:lnTo>
                <a:lnTo>
                  <a:pt x="1613170" y="1184275"/>
                </a:lnTo>
                <a:lnTo>
                  <a:pt x="1426541" y="1184275"/>
                </a:lnTo>
                <a:lnTo>
                  <a:pt x="1357783" y="1184275"/>
                </a:lnTo>
                <a:lnTo>
                  <a:pt x="1355872" y="1184275"/>
                </a:lnTo>
                <a:lnTo>
                  <a:pt x="1347960" y="1184275"/>
                </a:lnTo>
                <a:lnTo>
                  <a:pt x="1023132" y="1184275"/>
                </a:lnTo>
                <a:cubicBezTo>
                  <a:pt x="128050" y="1184275"/>
                  <a:pt x="128050" y="1184275"/>
                  <a:pt x="128050" y="1184275"/>
                </a:cubicBezTo>
                <a:cubicBezTo>
                  <a:pt x="57623" y="1184275"/>
                  <a:pt x="0" y="1126349"/>
                  <a:pt x="0" y="1055550"/>
                </a:cubicBezTo>
                <a:cubicBezTo>
                  <a:pt x="0" y="128726"/>
                  <a:pt x="0" y="128726"/>
                  <a:pt x="0" y="128726"/>
                </a:cubicBezTo>
                <a:cubicBezTo>
                  <a:pt x="0" y="57927"/>
                  <a:pt x="57623" y="0"/>
                  <a:pt x="128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227768" y="577707"/>
            <a:ext cx="881973" cy="645160"/>
          </a:xfrm>
          <a:prstGeom prst="rect">
            <a:avLst/>
          </a:prstGeom>
          <a:solidFill>
            <a:srgbClr val="F38C8D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178583" y="815898"/>
            <a:ext cx="247535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总体情况</a:t>
            </a:r>
            <a:endParaRPr kumimoji="0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213672" y="1632893"/>
            <a:ext cx="881973" cy="645160"/>
          </a:xfrm>
          <a:prstGeom prst="rect">
            <a:avLst/>
          </a:prstGeom>
          <a:solidFill>
            <a:srgbClr val="2C5F72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178583" y="1780693"/>
            <a:ext cx="247535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主动公开政府信息情况</a:t>
            </a:r>
            <a:endParaRPr kumimoji="0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188272" y="2614889"/>
            <a:ext cx="881973" cy="645160"/>
          </a:xfrm>
          <a:prstGeom prst="rect">
            <a:avLst/>
          </a:prstGeom>
          <a:solidFill>
            <a:srgbClr val="F38C8D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78550" y="2753360"/>
            <a:ext cx="366077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i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收到和处理政府信息公开申请情况</a:t>
            </a:r>
            <a:endParaRPr i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211240" y="3596885"/>
            <a:ext cx="854721" cy="645160"/>
          </a:xfrm>
          <a:prstGeom prst="rect">
            <a:avLst/>
          </a:prstGeom>
          <a:solidFill>
            <a:srgbClr val="2C5F72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178550" y="3735070"/>
            <a:ext cx="42786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政府信息公开行政复议、行政诉讼情况</a:t>
            </a:r>
            <a:endParaRPr kumimoji="0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78637" y="636545"/>
            <a:ext cx="3055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2A5C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6076879" y="1507129"/>
            <a:ext cx="4538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076879" y="2456204"/>
            <a:ext cx="4538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076879" y="3386754"/>
            <a:ext cx="4538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076879" y="4530359"/>
            <a:ext cx="4538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5211240" y="4578595"/>
            <a:ext cx="854721" cy="645160"/>
          </a:xfrm>
          <a:prstGeom prst="rect">
            <a:avLst/>
          </a:prstGeom>
          <a:solidFill>
            <a:srgbClr val="2C5F72"/>
          </a:solidFill>
        </p:spPr>
        <p:txBody>
          <a:bodyPr wrap="square">
            <a:spAutoFit/>
          </a:bodyPr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05.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064814" y="5448569"/>
            <a:ext cx="4538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227750" y="5673970"/>
            <a:ext cx="854721" cy="645160"/>
          </a:xfrm>
          <a:prstGeom prst="rect">
            <a:avLst/>
          </a:prstGeom>
          <a:solidFill>
            <a:srgbClr val="2C5F72"/>
          </a:solidFill>
        </p:spPr>
        <p:txBody>
          <a:bodyPr wrap="square">
            <a:spAutoFit/>
          </a:bodyPr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06.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65449" y="6432184"/>
            <a:ext cx="4538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96660" y="4872990"/>
            <a:ext cx="3749675" cy="349885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存在的主要问题及改进情况</a:t>
            </a:r>
            <a:endParaRPr kumimoji="0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77305" y="5821680"/>
            <a:ext cx="2475230" cy="349885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其他需要报告的事项</a:t>
            </a:r>
            <a:endParaRPr kumimoji="0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bldLvl="0" animBg="1"/>
      <p:bldP spid="38" grpId="0"/>
      <p:bldP spid="39" grpId="0" bldLvl="0" animBg="1"/>
      <p:bldP spid="40" grpId="0"/>
      <p:bldP spid="41" grpId="0" bldLvl="0" animBg="1"/>
      <p:bldP spid="42" grpId="0"/>
      <p:bldP spid="43" grpId="0" bldLvl="0" animBg="1"/>
      <p:bldP spid="44" grpId="0"/>
      <p:bldP spid="45" grpId="0"/>
      <p:bldP spid="4" grpId="0" bldLvl="0" animBg="1"/>
      <p:bldP spid="6" grpId="0" bldLvl="0" animBg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232" y="928399"/>
            <a:ext cx="3786933" cy="1530532"/>
          </a:xfrm>
          <a:prstGeom prst="rect">
            <a:avLst/>
          </a:prstGeom>
          <a:solidFill>
            <a:srgbClr val="2C5F7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5965" y="1146810"/>
            <a:ext cx="5191760" cy="4918710"/>
          </a:xfrm>
          <a:prstGeom prst="rect">
            <a:avLst/>
          </a:prstGeom>
          <a:solidFill>
            <a:srgbClr val="FC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/>
          <p:cNvSpPr txBox="1"/>
          <p:nvPr/>
        </p:nvSpPr>
        <p:spPr>
          <a:xfrm>
            <a:off x="872490" y="1246505"/>
            <a:ext cx="491934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依据《政府信息公开信息处理费管理办法》，济宁市国资委无收取信息处理费的情况。制定济宁市国资委2022年度政务公开考核办法，全面、规范、细致落实政务公开工作要点。</a:t>
            </a:r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2022年，共承办市级人大代表建议6件、政协提案6件，均已办复，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人大代表建议和政协提案办理结果均已按照要求进行公开。按照市政府办政务公开办要求，积极报送《立足公共服务  打造“阳光国企”——山东省济宁市国资系统公共服务类企业信息公开工作探索与研究》调研报告（约1万字）。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无其他需要报告的事项。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e7d195523061f1c0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e7d195523061f1c029d8a470330beef7eecbf578a74c67be34E755975358C32C42B60046E65E5AB2B817CFACDA70963A03272FA99D31C85E250EFEC4061BFB07F05F931B289192FCB8E0285A555C1F230D307BE5C25C0A023A9868BE4DC722F304C024870D51F93B1C73F8B0BFA1FC623C98224856AC19AACB53BF009612A79383772CE3D9D4DAA720XX.037AAAD45827A9CF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矩形8435759"/>
          <p:cNvSpPr txBox="1"/>
          <p:nvPr/>
        </p:nvSpPr>
        <p:spPr>
          <a:xfrm>
            <a:off x="4933852" y="320845"/>
            <a:ext cx="357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情绪与情绪管理概述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1120140" y="248920"/>
            <a:ext cx="3902075" cy="6794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其他需要报告的事项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5996940" y="1351915"/>
            <a:ext cx="5753735" cy="3853180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/>
          <p:nvPr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-19973422" y="-156703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-23734004" y="6488668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cs typeface="+mn-ea"/>
                <a:sym typeface="+mn-lt"/>
              </a:rPr>
              <a:t>8435759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6334" y="3391082"/>
            <a:ext cx="466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rPr>
              <a:t>谢谢聆听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2A5C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385476" y="-793940"/>
            <a:ext cx="5545378" cy="7477909"/>
            <a:chOff x="7385476" y="-793940"/>
            <a:chExt cx="5545378" cy="7477909"/>
          </a:xfrm>
        </p:grpSpPr>
        <p:sp>
          <p:nvSpPr>
            <p:cNvPr id="16" name="矩形 15"/>
            <p:cNvSpPr/>
            <p:nvPr/>
          </p:nvSpPr>
          <p:spPr>
            <a:xfrm rot="2541113">
              <a:off x="7670293" y="2341130"/>
              <a:ext cx="1934711" cy="1969561"/>
            </a:xfrm>
            <a:prstGeom prst="rect">
              <a:avLst/>
            </a:prstGeom>
            <a:solidFill>
              <a:srgbClr val="FC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2541113">
              <a:off x="8326766" y="4776327"/>
              <a:ext cx="1756929" cy="1907642"/>
            </a:xfrm>
            <a:prstGeom prst="rect">
              <a:avLst/>
            </a:prstGeom>
            <a:noFill/>
            <a:ln w="76200">
              <a:solidFill>
                <a:srgbClr val="2C5F7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541113">
              <a:off x="10278313" y="-793940"/>
              <a:ext cx="2652541" cy="260934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541113">
              <a:off x="10601832" y="2418929"/>
              <a:ext cx="1800273" cy="2183345"/>
            </a:xfrm>
            <a:prstGeom prst="rect">
              <a:avLst/>
            </a:prstGeom>
            <a:solidFill>
              <a:srgbClr val="548EA6"/>
            </a:solidFill>
            <a:ln>
              <a:solidFill>
                <a:srgbClr val="548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541113">
              <a:off x="9178077" y="509216"/>
              <a:ext cx="1811679" cy="1760545"/>
            </a:xfrm>
            <a:prstGeom prst="rect">
              <a:avLst/>
            </a:prstGeom>
            <a:solidFill>
              <a:srgbClr val="2C5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541113">
              <a:off x="9699436" y="4902126"/>
              <a:ext cx="1489976" cy="1405942"/>
            </a:xfrm>
            <a:prstGeom prst="rect">
              <a:avLst/>
            </a:prstGeom>
            <a:solidFill>
              <a:srgbClr val="F3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541113">
              <a:off x="7453958" y="921231"/>
              <a:ext cx="1828800" cy="1828800"/>
            </a:xfrm>
            <a:prstGeom prst="rect">
              <a:avLst/>
            </a:prstGeom>
            <a:noFill/>
            <a:ln w="76200">
              <a:solidFill>
                <a:srgbClr val="F38C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2541113">
              <a:off x="9218436" y="3296163"/>
              <a:ext cx="1122956" cy="1112669"/>
            </a:xfrm>
            <a:prstGeom prst="rect">
              <a:avLst/>
            </a:prstGeom>
            <a:solidFill>
              <a:srgbClr val="2C5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10285135" y="1377729"/>
              <a:ext cx="1578963" cy="1528810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7829316" y="2825311"/>
              <a:ext cx="1578963" cy="1528810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7385476" y="-491237"/>
              <a:ext cx="1578963" cy="1528810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446617" y="422500"/>
            <a:ext cx="7595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89557" y="6232793"/>
            <a:ext cx="7716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59474" y="2921918"/>
            <a:ext cx="667892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C5F72"/>
                </a:solidFill>
                <a:effectLst/>
                <a:uLnTx/>
                <a:uFillTx/>
                <a:cs typeface="+mn-ea"/>
                <a:sym typeface="+mn-lt"/>
              </a:rPr>
              <a:t>总体情况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2C5F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02000" y="2328881"/>
            <a:ext cx="1183789" cy="2498157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38C8D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38C8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2127314">
            <a:off x="-1436134" y="5265661"/>
            <a:ext cx="2280461" cy="2402900"/>
          </a:xfrm>
          <a:prstGeom prst="rect">
            <a:avLst/>
          </a:prstGeom>
          <a:solidFill>
            <a:srgbClr val="F3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1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en-US" altLang="zh-CN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211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282329"/>
                </a:solidFill>
                <a:cs typeface="+mn-ea"/>
                <a:sym typeface="+mn-lt"/>
              </a:rPr>
              <a:t>总体</a:t>
            </a:r>
            <a:r>
              <a:rPr lang="zh-CN" altLang="en-US" sz="3200" dirty="0">
                <a:solidFill>
                  <a:srgbClr val="282329"/>
                </a:solidFill>
                <a:cs typeface="+mn-ea"/>
                <a:sym typeface="+mn-lt"/>
              </a:rPr>
              <a:t>情况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4675" y="1144905"/>
            <a:ext cx="1786890" cy="5713095"/>
          </a:xfrm>
          <a:prstGeom prst="rect">
            <a:avLst/>
          </a:prstGeom>
          <a:blipFill dpi="0" rotWithShape="1">
            <a:blip r:embed="rId4" cstate="screen">
              <a:alphaModFix amt="6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21"/>
          <p:cNvSpPr txBox="1"/>
          <p:nvPr/>
        </p:nvSpPr>
        <p:spPr>
          <a:xfrm>
            <a:off x="2926715" y="2318385"/>
            <a:ext cx="830516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2022年，济宁市国资委始终将政务公开工作放在重要位置，深入贯彻落实市委、市政府决策部署要求，在市政府政务公开办公室的悉心指导下，围绕做强做优做大国有资本和国有企业的目标任务，立足本职工作，服务中心大局，推进国资政务公开标准化、规范化、精细化建设。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8288" y="5750193"/>
            <a:ext cx="9486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</a:pPr>
            <a:endParaRPr lang="en-US" alt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/>
      <p:bldP spid="9" grpId="0" bldLvl="0" animBg="1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1">
            <a:alphaModFix amt="54000"/>
          </a:blip>
          <a:stretch>
            <a:fillRect/>
          </a:stretch>
        </p:blipFill>
        <p:spPr>
          <a:xfrm>
            <a:off x="196215" y="-109855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65760" y="2681605"/>
            <a:ext cx="780415" cy="780415"/>
          </a:xfrm>
          <a:prstGeom prst="ellipse">
            <a:avLst/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en-US" altLang="zh-CN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28115" y="2859405"/>
            <a:ext cx="211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282329"/>
                </a:solidFill>
                <a:cs typeface="+mn-ea"/>
                <a:sym typeface="+mn-lt"/>
              </a:rPr>
              <a:t>总体</a:t>
            </a:r>
            <a:r>
              <a:rPr lang="zh-CN" altLang="en-US" sz="3200" dirty="0">
                <a:solidFill>
                  <a:srgbClr val="282329"/>
                </a:solidFill>
                <a:cs typeface="+mn-ea"/>
                <a:sym typeface="+mn-lt"/>
              </a:rPr>
              <a:t>情况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548106" y="2842805"/>
            <a:ext cx="6843908" cy="1041760"/>
            <a:chOff x="4685266" y="4020730"/>
            <a:chExt cx="6843908" cy="1041760"/>
          </a:xfrm>
        </p:grpSpPr>
        <p:sp>
          <p:nvSpPr>
            <p:cNvPr id="16" name="圆角矩形 29"/>
            <p:cNvSpPr/>
            <p:nvPr/>
          </p:nvSpPr>
          <p:spPr>
            <a:xfrm>
              <a:off x="5185647" y="4021365"/>
              <a:ext cx="6343527" cy="1041125"/>
            </a:xfrm>
            <a:prstGeom prst="roundRect">
              <a:avLst>
                <a:gd name="adj" fmla="val 0"/>
              </a:avLst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  <a:effectLst>
              <a:outerShdw blurRad="508000" sx="115000" sy="115000" algn="ctr" rotWithShape="0">
                <a:prstClr val="black">
                  <a:alpha val="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4685266" y="4020730"/>
              <a:ext cx="6335793" cy="1041125"/>
            </a:xfrm>
            <a:prstGeom prst="rect">
              <a:avLst/>
            </a:prstGeom>
            <a:solidFill>
              <a:srgbClr val="80A8CF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5630767" y="4294814"/>
              <a:ext cx="464915" cy="400989"/>
            </a:xfrm>
            <a:custGeom>
              <a:avLst/>
              <a:gdLst>
                <a:gd name="T0" fmla="*/ 210279 w 122"/>
                <a:gd name="T1" fmla="*/ 35135 h 106"/>
                <a:gd name="T2" fmla="*/ 31230 w 122"/>
                <a:gd name="T3" fmla="*/ 99204 h 106"/>
                <a:gd name="T4" fmla="*/ 18738 w 122"/>
                <a:gd name="T5" fmla="*/ 119871 h 106"/>
                <a:gd name="T6" fmla="*/ 35393 w 122"/>
                <a:gd name="T7" fmla="*/ 121938 h 106"/>
                <a:gd name="T8" fmla="*/ 222770 w 122"/>
                <a:gd name="T9" fmla="*/ 198408 h 106"/>
                <a:gd name="T10" fmla="*/ 222770 w 122"/>
                <a:gd name="T11" fmla="*/ 200474 h 106"/>
                <a:gd name="T12" fmla="*/ 233180 w 122"/>
                <a:gd name="T13" fmla="*/ 200474 h 106"/>
                <a:gd name="T14" fmla="*/ 233180 w 122"/>
                <a:gd name="T15" fmla="*/ 200474 h 106"/>
                <a:gd name="T16" fmla="*/ 235262 w 122"/>
                <a:gd name="T17" fmla="*/ 198408 h 106"/>
                <a:gd name="T18" fmla="*/ 235262 w 122"/>
                <a:gd name="T19" fmla="*/ 18601 h 106"/>
                <a:gd name="T20" fmla="*/ 233180 w 122"/>
                <a:gd name="T21" fmla="*/ 18601 h 106"/>
                <a:gd name="T22" fmla="*/ 222770 w 122"/>
                <a:gd name="T23" fmla="*/ 18601 h 106"/>
                <a:gd name="T24" fmla="*/ 222770 w 122"/>
                <a:gd name="T25" fmla="*/ 20667 h 106"/>
                <a:gd name="T26" fmla="*/ 222770 w 122"/>
                <a:gd name="T27" fmla="*/ 22734 h 106"/>
                <a:gd name="T28" fmla="*/ 222770 w 122"/>
                <a:gd name="T29" fmla="*/ 198408 h 106"/>
                <a:gd name="T30" fmla="*/ 191541 w 122"/>
                <a:gd name="T31" fmla="*/ 49602 h 106"/>
                <a:gd name="T32" fmla="*/ 195705 w 122"/>
                <a:gd name="T33" fmla="*/ 62002 h 106"/>
                <a:gd name="T34" fmla="*/ 52049 w 122"/>
                <a:gd name="T35" fmla="*/ 105404 h 106"/>
                <a:gd name="T36" fmla="*/ 191541 w 122"/>
                <a:gd name="T37" fmla="*/ 49602 h 106"/>
                <a:gd name="T38" fmla="*/ 70787 w 122"/>
                <a:gd name="T39" fmla="*/ 155006 h 106"/>
                <a:gd name="T40" fmla="*/ 66623 w 122"/>
                <a:gd name="T41" fmla="*/ 171540 h 106"/>
                <a:gd name="T42" fmla="*/ 120754 w 122"/>
                <a:gd name="T43" fmla="*/ 192207 h 106"/>
                <a:gd name="T44" fmla="*/ 129082 w 122"/>
                <a:gd name="T45" fmla="*/ 192207 h 106"/>
                <a:gd name="T46" fmla="*/ 133246 w 122"/>
                <a:gd name="T47" fmla="*/ 188074 h 106"/>
                <a:gd name="T48" fmla="*/ 137410 w 122"/>
                <a:gd name="T49" fmla="*/ 177740 h 106"/>
                <a:gd name="T50" fmla="*/ 154066 w 122"/>
                <a:gd name="T51" fmla="*/ 186007 h 106"/>
                <a:gd name="T52" fmla="*/ 151984 w 122"/>
                <a:gd name="T53" fmla="*/ 194274 h 106"/>
                <a:gd name="T54" fmla="*/ 137410 w 122"/>
                <a:gd name="T55" fmla="*/ 210808 h 106"/>
                <a:gd name="T56" fmla="*/ 114508 w 122"/>
                <a:gd name="T57" fmla="*/ 210808 h 106"/>
                <a:gd name="T58" fmla="*/ 66623 w 122"/>
                <a:gd name="T59" fmla="*/ 194274 h 106"/>
                <a:gd name="T60" fmla="*/ 47885 w 122"/>
                <a:gd name="T61" fmla="*/ 157073 h 106"/>
                <a:gd name="T62" fmla="*/ 29148 w 122"/>
                <a:gd name="T63" fmla="*/ 140539 h 106"/>
                <a:gd name="T64" fmla="*/ 4164 w 122"/>
                <a:gd name="T65" fmla="*/ 134338 h 106"/>
                <a:gd name="T66" fmla="*/ 0 w 122"/>
                <a:gd name="T67" fmla="*/ 124005 h 106"/>
                <a:gd name="T68" fmla="*/ 4164 w 122"/>
                <a:gd name="T69" fmla="*/ 84737 h 106"/>
                <a:gd name="T70" fmla="*/ 16656 w 122"/>
                <a:gd name="T71" fmla="*/ 78536 h 106"/>
                <a:gd name="T72" fmla="*/ 204033 w 122"/>
                <a:gd name="T73" fmla="*/ 16534 h 106"/>
                <a:gd name="T74" fmla="*/ 210279 w 122"/>
                <a:gd name="T75" fmla="*/ 4133 h 106"/>
                <a:gd name="T76" fmla="*/ 233180 w 122"/>
                <a:gd name="T77" fmla="*/ 0 h 106"/>
                <a:gd name="T78" fmla="*/ 249836 w 122"/>
                <a:gd name="T79" fmla="*/ 6200 h 106"/>
                <a:gd name="T80" fmla="*/ 254000 w 122"/>
                <a:gd name="T81" fmla="*/ 198408 h 106"/>
                <a:gd name="T82" fmla="*/ 247754 w 122"/>
                <a:gd name="T83" fmla="*/ 214942 h 106"/>
                <a:gd name="T84" fmla="*/ 233180 w 122"/>
                <a:gd name="T85" fmla="*/ 219075 h 106"/>
                <a:gd name="T86" fmla="*/ 210279 w 122"/>
                <a:gd name="T87" fmla="*/ 212875 h 106"/>
                <a:gd name="T88" fmla="*/ 154066 w 122"/>
                <a:gd name="T89" fmla="*/ 186007 h 106"/>
                <a:gd name="T90" fmla="*/ 210279 w 122"/>
                <a:gd name="T91" fmla="*/ 4133 h 106"/>
                <a:gd name="T92" fmla="*/ 210279 w 122"/>
                <a:gd name="T93" fmla="*/ 4133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2" h="106">
                  <a:moveTo>
                    <a:pt x="101" y="89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8"/>
                    <a:pt x="16" y="48"/>
                    <a:pt x="15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7" y="59"/>
                  </a:cubicBezTo>
                  <a:cubicBezTo>
                    <a:pt x="45" y="69"/>
                    <a:pt x="73" y="79"/>
                    <a:pt x="101" y="89"/>
                  </a:cubicBezTo>
                  <a:close/>
                  <a:moveTo>
                    <a:pt x="107" y="96"/>
                  </a:moveTo>
                  <a:cubicBezTo>
                    <a:pt x="107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7"/>
                  </a:cubicBezTo>
                  <a:cubicBezTo>
                    <a:pt x="107" y="97"/>
                    <a:pt x="108" y="97"/>
                    <a:pt x="108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39"/>
                    <a:pt x="107" y="68"/>
                    <a:pt x="107" y="96"/>
                  </a:cubicBezTo>
                  <a:close/>
                  <a:moveTo>
                    <a:pt x="92" y="24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4" y="24"/>
                    <a:pt x="95" y="24"/>
                    <a:pt x="96" y="26"/>
                  </a:cubicBezTo>
                  <a:cubicBezTo>
                    <a:pt x="96" y="27"/>
                    <a:pt x="96" y="29"/>
                    <a:pt x="94" y="30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6" y="53"/>
                    <a:pt x="25" y="51"/>
                  </a:cubicBezTo>
                  <a:cubicBezTo>
                    <a:pt x="25" y="50"/>
                    <a:pt x="26" y="48"/>
                    <a:pt x="27" y="48"/>
                  </a:cubicBezTo>
                  <a:cubicBezTo>
                    <a:pt x="92" y="24"/>
                    <a:pt x="92" y="24"/>
                    <a:pt x="92" y="24"/>
                  </a:cubicBezTo>
                  <a:close/>
                  <a:moveTo>
                    <a:pt x="34" y="75"/>
                  </a:moveTo>
                  <a:cubicBezTo>
                    <a:pt x="34" y="75"/>
                    <a:pt x="34" y="75"/>
                    <a:pt x="34" y="75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1"/>
                    <a:pt x="32" y="83"/>
                  </a:cubicBezTo>
                  <a:cubicBezTo>
                    <a:pt x="33" y="84"/>
                    <a:pt x="34" y="84"/>
                    <a:pt x="35" y="8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9" y="93"/>
                    <a:pt x="59" y="93"/>
                  </a:cubicBezTo>
                  <a:cubicBezTo>
                    <a:pt x="60" y="94"/>
                    <a:pt x="61" y="94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3"/>
                    <a:pt x="64" y="92"/>
                    <a:pt x="64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74" y="90"/>
                  </a:moveTo>
                  <a:cubicBezTo>
                    <a:pt x="74" y="90"/>
                    <a:pt x="74" y="90"/>
                    <a:pt x="74" y="90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2" y="98"/>
                    <a:pt x="69" y="100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3" y="103"/>
                    <a:pt x="59" y="103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28" y="92"/>
                    <a:pt x="25" y="90"/>
                    <a:pt x="24" y="86"/>
                  </a:cubicBezTo>
                  <a:cubicBezTo>
                    <a:pt x="22" y="83"/>
                    <a:pt x="22" y="80"/>
                    <a:pt x="23" y="7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4" y="67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4"/>
                    <a:pt x="0" y="62"/>
                    <a:pt x="0" y="6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2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6" y="38"/>
                    <a:pt x="8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6"/>
                    <a:pt x="99" y="4"/>
                    <a:pt x="101" y="3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5" y="0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1"/>
                    <a:pt x="119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5"/>
                    <a:pt x="122" y="7"/>
                    <a:pt x="122" y="10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9"/>
                    <a:pt x="121" y="101"/>
                    <a:pt x="119" y="103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7" y="105"/>
                    <a:pt x="114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5" y="106"/>
                    <a:pt x="103" y="105"/>
                    <a:pt x="101" y="103"/>
                  </a:cubicBezTo>
                  <a:cubicBezTo>
                    <a:pt x="99" y="102"/>
                    <a:pt x="98" y="100"/>
                    <a:pt x="98" y="98"/>
                  </a:cubicBezTo>
                  <a:cubicBezTo>
                    <a:pt x="74" y="90"/>
                    <a:pt x="74" y="90"/>
                    <a:pt x="74" y="90"/>
                  </a:cubicBezTo>
                  <a:close/>
                  <a:moveTo>
                    <a:pt x="101" y="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6" y="1"/>
                    <a:pt x="107" y="3"/>
                  </a:cubicBezTo>
                  <a:cubicBezTo>
                    <a:pt x="101" y="2"/>
                    <a:pt x="101" y="2"/>
                    <a:pt x="10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596229" y="4167271"/>
              <a:ext cx="4704569" cy="478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（三）抓细抓实政府信息管理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25931" y="496892"/>
            <a:ext cx="6343527" cy="1041125"/>
            <a:chOff x="5185646" y="1506542"/>
            <a:chExt cx="6343527" cy="1041125"/>
          </a:xfrm>
        </p:grpSpPr>
        <p:sp>
          <p:nvSpPr>
            <p:cNvPr id="9" name="圆角矩形 19"/>
            <p:cNvSpPr/>
            <p:nvPr/>
          </p:nvSpPr>
          <p:spPr>
            <a:xfrm>
              <a:off x="5185646" y="1506542"/>
              <a:ext cx="6343527" cy="1041125"/>
            </a:xfrm>
            <a:prstGeom prst="roundRect">
              <a:avLst>
                <a:gd name="adj" fmla="val 0"/>
              </a:avLst>
            </a:prstGeom>
            <a:solidFill>
              <a:srgbClr val="D4E3F0"/>
            </a:solidFill>
            <a:ln>
              <a:noFill/>
            </a:ln>
            <a:effectLst>
              <a:outerShdw blurRad="508000" sx="115000" sy="115000" algn="ctr" rotWithShape="0">
                <a:prstClr val="black">
                  <a:alpha val="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596229" y="1658016"/>
              <a:ext cx="4704569" cy="478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（一）扎实推进主动公开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PA-AutoShape 16"/>
            <p:cNvSpPr/>
            <p:nvPr>
              <p:custDataLst>
                <p:tags r:id="rId5"/>
              </p:custDataLst>
            </p:nvPr>
          </p:nvSpPr>
          <p:spPr bwMode="auto">
            <a:xfrm>
              <a:off x="5623084" y="1843990"/>
              <a:ext cx="430787" cy="3591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600"/>
                    <a:pt x="20708" y="21600"/>
                  </a:cubicBezTo>
                  <a:lnTo>
                    <a:pt x="16197" y="21600"/>
                  </a:lnTo>
                  <a:cubicBezTo>
                    <a:pt x="15940" y="21600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600"/>
                    <a:pt x="5402" y="21600"/>
                  </a:cubicBezTo>
                  <a:lnTo>
                    <a:pt x="913" y="21600"/>
                  </a:lnTo>
                  <a:cubicBezTo>
                    <a:pt x="658" y="21600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defTabSz="6477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4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98297" y="1669766"/>
            <a:ext cx="6343527" cy="1041125"/>
            <a:chOff x="4957682" y="2743551"/>
            <a:chExt cx="6343527" cy="1041125"/>
          </a:xfrm>
        </p:grpSpPr>
        <p:sp>
          <p:nvSpPr>
            <p:cNvPr id="11" name="圆角矩形 24"/>
            <p:cNvSpPr/>
            <p:nvPr/>
          </p:nvSpPr>
          <p:spPr>
            <a:xfrm>
              <a:off x="4957682" y="2743551"/>
              <a:ext cx="6343527" cy="1041125"/>
            </a:xfrm>
            <a:prstGeom prst="roundRect">
              <a:avLst>
                <a:gd name="adj" fmla="val 0"/>
              </a:avLst>
            </a:prstGeom>
            <a:solidFill>
              <a:srgbClr val="D4E3F0"/>
            </a:solidFill>
            <a:ln>
              <a:noFill/>
            </a:ln>
            <a:effectLst>
              <a:outerShdw blurRad="508000" sx="115000" sy="115000" algn="ctr" rotWithShape="0">
                <a:prstClr val="black">
                  <a:alpha val="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596229" y="2896564"/>
              <a:ext cx="4704569" cy="478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（二）规范落实依申请公开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 17"/>
            <p:cNvSpPr/>
            <p:nvPr/>
          </p:nvSpPr>
          <p:spPr bwMode="auto">
            <a:xfrm>
              <a:off x="5647170" y="3092618"/>
              <a:ext cx="448512" cy="336382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29337" y="4017114"/>
            <a:ext cx="6343527" cy="1041125"/>
            <a:chOff x="5185647" y="5298544"/>
            <a:chExt cx="6343527" cy="1041125"/>
          </a:xfrm>
        </p:grpSpPr>
        <p:sp>
          <p:nvSpPr>
            <p:cNvPr id="18" name="圆角矩形 34"/>
            <p:cNvSpPr/>
            <p:nvPr/>
          </p:nvSpPr>
          <p:spPr>
            <a:xfrm>
              <a:off x="5185647" y="5298544"/>
              <a:ext cx="6343527" cy="1041125"/>
            </a:xfrm>
            <a:prstGeom prst="roundRect">
              <a:avLst>
                <a:gd name="adj" fmla="val 0"/>
              </a:avLst>
            </a:prstGeom>
            <a:solidFill>
              <a:srgbClr val="D4E3F0"/>
            </a:solidFill>
            <a:ln>
              <a:noFill/>
            </a:ln>
            <a:effectLst>
              <a:outerShdw blurRad="508000" sx="115000" sy="115000" algn="ctr" rotWithShape="0">
                <a:prstClr val="black">
                  <a:alpha val="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596229" y="5449774"/>
              <a:ext cx="4704569" cy="478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（四）积极推进政府信息公开平台建设</a:t>
              </a:r>
              <a:endPara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8"/>
            <p:cNvSpPr>
              <a:spLocks noEditPoints="1"/>
            </p:cNvSpPr>
            <p:nvPr/>
          </p:nvSpPr>
          <p:spPr bwMode="auto">
            <a:xfrm>
              <a:off x="5673201" y="5616856"/>
              <a:ext cx="396449" cy="404500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47727" y="5188301"/>
            <a:ext cx="6343527" cy="1041125"/>
            <a:chOff x="4957682" y="2743551"/>
            <a:chExt cx="6343527" cy="1041125"/>
          </a:xfrm>
        </p:grpSpPr>
        <p:sp>
          <p:nvSpPr>
            <p:cNvPr id="7" name="圆角矩形 24"/>
            <p:cNvSpPr/>
            <p:nvPr/>
          </p:nvSpPr>
          <p:spPr>
            <a:xfrm>
              <a:off x="4957682" y="2743551"/>
              <a:ext cx="6343527" cy="1041125"/>
            </a:xfrm>
            <a:prstGeom prst="roundRect">
              <a:avLst>
                <a:gd name="adj" fmla="val 0"/>
              </a:avLst>
            </a:prstGeom>
            <a:solidFill>
              <a:srgbClr val="D4E3F0"/>
            </a:solidFill>
            <a:ln>
              <a:noFill/>
            </a:ln>
            <a:effectLst>
              <a:outerShdw blurRad="508000" sx="115000" sy="115000" algn="ctr" rotWithShape="0">
                <a:prstClr val="black">
                  <a:alpha val="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596229" y="2896564"/>
              <a:ext cx="4704569" cy="47815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40000"/>
                </a:lnSpc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（五）不断强化监督保障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 17"/>
            <p:cNvSpPr/>
            <p:nvPr/>
          </p:nvSpPr>
          <p:spPr bwMode="auto">
            <a:xfrm>
              <a:off x="5647170" y="3092618"/>
              <a:ext cx="448512" cy="336382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 rot="2768187">
            <a:off x="7931785" y="2959100"/>
            <a:ext cx="1851025" cy="1852930"/>
          </a:xfrm>
          <a:prstGeom prst="rect">
            <a:avLst/>
          </a:prstGeom>
          <a:solidFill>
            <a:schemeClr val="bg1"/>
          </a:solidFill>
          <a:ln w="76200">
            <a:solidFill>
              <a:srgbClr val="F38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 rot="2768187">
            <a:off x="7849870" y="1947545"/>
            <a:ext cx="1785620" cy="1798955"/>
          </a:xfrm>
          <a:prstGeom prst="rect">
            <a:avLst/>
          </a:prstGeom>
          <a:solidFill>
            <a:schemeClr val="bg1"/>
          </a:solidFill>
          <a:ln w="76200">
            <a:solidFill>
              <a:srgbClr val="2C5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screen"/>
          <a:srcRect l="-743"/>
          <a:stretch>
            <a:fillRect/>
          </a:stretch>
        </p:blipFill>
        <p:spPr>
          <a:xfrm>
            <a:off x="7924800" y="-1364150"/>
            <a:ext cx="8534400" cy="9586304"/>
          </a:xfrm>
        </p:spPr>
      </p:pic>
      <p:sp>
        <p:nvSpPr>
          <p:cNvPr id="4" name="Freeform: Shape 3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/>
          <p:cNvSpPr/>
          <p:nvPr/>
        </p:nvSpPr>
        <p:spPr>
          <a:xfrm>
            <a:off x="7924800" y="-1364150"/>
            <a:ext cx="8514736" cy="9564214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>
            <a:noFill/>
          </a:ln>
          <a:effectLst>
            <a:outerShdw blurRad="660400" dist="2794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  <a:alpha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9" name="Group 38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/>
          <p:cNvGrpSpPr/>
          <p:nvPr/>
        </p:nvGrpSpPr>
        <p:grpSpPr>
          <a:xfrm>
            <a:off x="9666514" y="2754876"/>
            <a:ext cx="1901372" cy="2013049"/>
            <a:chOff x="9666514" y="2427028"/>
            <a:chExt cx="1901372" cy="2013049"/>
          </a:xfrm>
        </p:grpSpPr>
        <p:sp>
          <p:nvSpPr>
            <p:cNvPr id="36" name="TextBox 35"/>
            <p:cNvSpPr txBox="1"/>
            <p:nvPr/>
          </p:nvSpPr>
          <p:spPr>
            <a:xfrm>
              <a:off x="9666514" y="2999303"/>
              <a:ext cx="19013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输入标题内容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666514" y="3239748"/>
              <a:ext cx="1901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也就是，时时提醒自己注意：「我的情绪是什么？」例如：当你因为朋友约会迟到而对他冷言冷语，问问自己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276114" y="2427028"/>
              <a:ext cx="12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2A5C6C"/>
                      </a:gs>
                      <a:gs pos="100000">
                        <a:srgbClr val="E18283"/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cs typeface="+mn-ea"/>
                  <a:sym typeface="+mn-lt"/>
                </a:rPr>
                <a:t>1250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2A5C6C"/>
                    </a:gs>
                    <a:gs pos="100000">
                      <a:srgbClr val="E18283"/>
                    </a:gs>
                  </a:gsLst>
                  <a:lin ang="0" scaled="1"/>
                  <a:tileRect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e7d195523061f1c0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e7d195523061f1c029d8a470330beef7eecbf578a74c67be34E755975358C32C42B60046E65E5AB2B817CFACDA70963A03272FA99D31C85E250EFEC4061BFB07F05F931B289192FCB8E0285A555C1F230D307BE5C25C0A023A9868BE4DC722F304C024870D51F93B1C73F8B0BFA1FC623C98224856AC19AACB53BF009612A79383772CE3D9D4DAA720XX.037AAAD45827A9CF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Freeform: Shape 3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/>
          <p:cNvSpPr/>
          <p:nvPr/>
        </p:nvSpPr>
        <p:spPr>
          <a:xfrm>
            <a:off x="9410700" y="304894"/>
            <a:ext cx="5562600" cy="6248214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2794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  <a:alpha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矩形8435759"/>
          <p:cNvSpPr txBox="1"/>
          <p:nvPr/>
        </p:nvSpPr>
        <p:spPr>
          <a:xfrm>
            <a:off x="4933852" y="320845"/>
            <a:ext cx="357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为什么需要管理情绪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 flipV="1">
            <a:off x="-1038225" y="5418455"/>
            <a:ext cx="1630045" cy="2211705"/>
            <a:chOff x="10757078" y="5021870"/>
            <a:chExt cx="2012200" cy="2211782"/>
          </a:xfrm>
        </p:grpSpPr>
        <p:sp>
          <p:nvSpPr>
            <p:cNvPr id="46" name="矩形 45"/>
            <p:cNvSpPr/>
            <p:nvPr userDrawn="1"/>
          </p:nvSpPr>
          <p:spPr>
            <a:xfrm rot="3226385">
              <a:off x="10757078" y="6079095"/>
              <a:ext cx="1154557" cy="1154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 userDrawn="1"/>
          </p:nvSpPr>
          <p:spPr>
            <a:xfrm rot="4907374">
              <a:off x="11614721" y="5021870"/>
              <a:ext cx="1154557" cy="1154557"/>
            </a:xfrm>
            <a:prstGeom prst="rect">
              <a:avLst/>
            </a:prstGeom>
            <a:noFill/>
            <a:ln w="76200">
              <a:solidFill>
                <a:srgbClr val="2C5F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 userDrawn="1"/>
          </p:nvSpPr>
          <p:spPr>
            <a:xfrm rot="5400000">
              <a:off x="12030661" y="5974557"/>
              <a:ext cx="592289" cy="556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Group 27"/>
          <p:cNvGrpSpPr/>
          <p:nvPr/>
        </p:nvGrpSpPr>
        <p:grpSpPr>
          <a:xfrm>
            <a:off x="1111611" y="320581"/>
            <a:ext cx="3392823" cy="606608"/>
            <a:chOff x="3922713" y="3033713"/>
            <a:chExt cx="4115514" cy="78898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Freeform 11"/>
            <p:cNvSpPr/>
            <p:nvPr/>
          </p:nvSpPr>
          <p:spPr bwMode="auto">
            <a:xfrm>
              <a:off x="3922713" y="3033713"/>
              <a:ext cx="788987" cy="788988"/>
            </a:xfrm>
            <a:custGeom>
              <a:avLst/>
              <a:gdLst>
                <a:gd name="T0" fmla="*/ 471 w 471"/>
                <a:gd name="T1" fmla="*/ 471 h 471"/>
                <a:gd name="T2" fmla="*/ 42 w 471"/>
                <a:gd name="T3" fmla="*/ 471 h 471"/>
                <a:gd name="T4" fmla="*/ 0 w 471"/>
                <a:gd name="T5" fmla="*/ 429 h 471"/>
                <a:gd name="T6" fmla="*/ 0 w 471"/>
                <a:gd name="T7" fmla="*/ 42 h 471"/>
                <a:gd name="T8" fmla="*/ 42 w 471"/>
                <a:gd name="T9" fmla="*/ 0 h 471"/>
                <a:gd name="T10" fmla="*/ 471 w 471"/>
                <a:gd name="T11" fmla="*/ 0 h 471"/>
                <a:gd name="T12" fmla="*/ 471 w 471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1">
                  <a:moveTo>
                    <a:pt x="471" y="471"/>
                  </a:moveTo>
                  <a:cubicBezTo>
                    <a:pt x="42" y="471"/>
                    <a:pt x="42" y="471"/>
                    <a:pt x="42" y="471"/>
                  </a:cubicBezTo>
                  <a:cubicBezTo>
                    <a:pt x="18" y="471"/>
                    <a:pt x="0" y="452"/>
                    <a:pt x="0" y="4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8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2"/>
            <p:cNvSpPr/>
            <p:nvPr/>
          </p:nvSpPr>
          <p:spPr bwMode="auto">
            <a:xfrm>
              <a:off x="3979863" y="3090863"/>
              <a:ext cx="674688" cy="674688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8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4989513" y="3048000"/>
              <a:ext cx="3048714" cy="760413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4711700" y="3033713"/>
              <a:ext cx="277813" cy="788988"/>
            </a:xfrm>
            <a:custGeom>
              <a:avLst/>
              <a:gdLst>
                <a:gd name="T0" fmla="*/ 166 w 166"/>
                <a:gd name="T1" fmla="*/ 449 h 471"/>
                <a:gd name="T2" fmla="*/ 0 w 166"/>
                <a:gd name="T3" fmla="*/ 471 h 471"/>
                <a:gd name="T4" fmla="*/ 0 w 166"/>
                <a:gd name="T5" fmla="*/ 0 h 471"/>
                <a:gd name="T6" fmla="*/ 166 w 166"/>
                <a:gd name="T7" fmla="*/ 22 h 471"/>
                <a:gd name="T8" fmla="*/ 166 w 166"/>
                <a:gd name="T9" fmla="*/ 44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71">
                  <a:moveTo>
                    <a:pt x="166" y="449"/>
                  </a:moveTo>
                  <a:cubicBezTo>
                    <a:pt x="111" y="456"/>
                    <a:pt x="56" y="464"/>
                    <a:pt x="0" y="471"/>
                  </a:cubicBezTo>
                  <a:cubicBezTo>
                    <a:pt x="0" y="314"/>
                    <a:pt x="0" y="157"/>
                    <a:pt x="0" y="0"/>
                  </a:cubicBezTo>
                  <a:cubicBezTo>
                    <a:pt x="56" y="7"/>
                    <a:pt x="111" y="15"/>
                    <a:pt x="166" y="22"/>
                  </a:cubicBezTo>
                  <a:cubicBezTo>
                    <a:pt x="166" y="164"/>
                    <a:pt x="166" y="307"/>
                    <a:pt x="166" y="44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" name="Inhaltsplatzhalter 4"/>
          <p:cNvSpPr txBox="1"/>
          <p:nvPr/>
        </p:nvSpPr>
        <p:spPr>
          <a:xfrm>
            <a:off x="2037715" y="462915"/>
            <a:ext cx="2216785" cy="3073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F38C8D"/>
                  </a:solidFill>
                </a:ln>
                <a:solidFill>
                  <a:srgbClr val="F38C8D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扎实推进主动公开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srgbClr val="F38C8D"/>
                </a:solidFill>
              </a:ln>
              <a:solidFill>
                <a:srgbClr val="F38C8D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51" name="文本框 21"/>
          <p:cNvSpPr txBox="1"/>
          <p:nvPr/>
        </p:nvSpPr>
        <p:spPr>
          <a:xfrm>
            <a:off x="760095" y="1041400"/>
            <a:ext cx="6788150" cy="439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2022年，共出台文件116件，主动公开4件、依申请公开7件、不予公开105件，网上公开了4件，配发解读材料4件。2022年共召开12次部门办公会议，共公开了12次部门办公会议。截至2022年12月底，通过市12345政务服务便民热线、网络问政平台、企业“接诉即办”等渠道共受理群众诉求事项438件，全部办结。按照公开要求和财政部门要求，对国资委年度部门预算、决算、“三公”经费财政拨款情况、政府采购信息、公共资源配置交易信息、预算绩效等重要事项进行公开，公开了2021年度市管企业经营业绩考核及薪酬核定结果，每月公开市管企业经营指标情况，重点反映市管企业整体经营运行状况，每月编发国资监管信息，详细反映国资国企改革发展成效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>
          <a:xfrm>
            <a:off x="1063455" y="1986802"/>
            <a:ext cx="3785436" cy="4252007"/>
          </a:xfrm>
        </p:spPr>
      </p:pic>
      <p:sp>
        <p:nvSpPr>
          <p:cNvPr id="3" name="Freeform: Shape 2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/>
          <p:cNvSpPr/>
          <p:nvPr/>
        </p:nvSpPr>
        <p:spPr>
          <a:xfrm>
            <a:off x="3016941" y="1275822"/>
            <a:ext cx="1916911" cy="215317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rgbClr val="F38C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  <a:alpha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: Shape 21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/>
          <p:cNvSpPr/>
          <p:nvPr/>
        </p:nvSpPr>
        <p:spPr>
          <a:xfrm rot="9479164">
            <a:off x="-937087" y="5347518"/>
            <a:ext cx="3253914" cy="1330633"/>
          </a:xfrm>
          <a:custGeom>
            <a:avLst/>
            <a:gdLst>
              <a:gd name="connsiteX0" fmla="*/ 0 w 3185651"/>
              <a:gd name="connsiteY0" fmla="*/ 0 h 1533833"/>
              <a:gd name="connsiteX1" fmla="*/ 884903 w 3185651"/>
              <a:gd name="connsiteY1" fmla="*/ 796413 h 1533833"/>
              <a:gd name="connsiteX2" fmla="*/ 2595716 w 3185651"/>
              <a:gd name="connsiteY2" fmla="*/ 943897 h 1533833"/>
              <a:gd name="connsiteX3" fmla="*/ 3185651 w 3185651"/>
              <a:gd name="connsiteY3" fmla="*/ 1533833 h 1533833"/>
              <a:gd name="connsiteX0-1" fmla="*/ 0 w 3185651"/>
              <a:gd name="connsiteY0-2" fmla="*/ 0 h 1533833"/>
              <a:gd name="connsiteX1-3" fmla="*/ 884903 w 3185651"/>
              <a:gd name="connsiteY1-4" fmla="*/ 796413 h 1533833"/>
              <a:gd name="connsiteX2-5" fmla="*/ 2552173 w 3185651"/>
              <a:gd name="connsiteY2-6" fmla="*/ 1074525 h 1533833"/>
              <a:gd name="connsiteX3-7" fmla="*/ 3185651 w 3185651"/>
              <a:gd name="connsiteY3-8" fmla="*/ 1533833 h 1533833"/>
              <a:gd name="connsiteX0-9" fmla="*/ 0 w 3185651"/>
              <a:gd name="connsiteY0-10" fmla="*/ 0 h 1533833"/>
              <a:gd name="connsiteX1-11" fmla="*/ 572483 w 3185651"/>
              <a:gd name="connsiteY1-12" fmla="*/ 842133 h 1533833"/>
              <a:gd name="connsiteX2-13" fmla="*/ 2552173 w 3185651"/>
              <a:gd name="connsiteY2-14" fmla="*/ 1074525 h 1533833"/>
              <a:gd name="connsiteX3-15" fmla="*/ 3185651 w 3185651"/>
              <a:gd name="connsiteY3-16" fmla="*/ 1533833 h 1533833"/>
              <a:gd name="connsiteX0-17" fmla="*/ 0 w 3185651"/>
              <a:gd name="connsiteY0-18" fmla="*/ 0 h 1533833"/>
              <a:gd name="connsiteX1-19" fmla="*/ 572483 w 3185651"/>
              <a:gd name="connsiteY1-20" fmla="*/ 842133 h 1533833"/>
              <a:gd name="connsiteX2-21" fmla="*/ 2552173 w 3185651"/>
              <a:gd name="connsiteY2-22" fmla="*/ 1074525 h 1533833"/>
              <a:gd name="connsiteX3-23" fmla="*/ 3185651 w 3185651"/>
              <a:gd name="connsiteY3-24" fmla="*/ 1533833 h 1533833"/>
              <a:gd name="connsiteX0-25" fmla="*/ 0 w 3185651"/>
              <a:gd name="connsiteY0-26" fmla="*/ 0 h 1533833"/>
              <a:gd name="connsiteX1-27" fmla="*/ 572483 w 3185651"/>
              <a:gd name="connsiteY1-28" fmla="*/ 842133 h 1533833"/>
              <a:gd name="connsiteX2-29" fmla="*/ 2552173 w 3185651"/>
              <a:gd name="connsiteY2-30" fmla="*/ 1074525 h 1533833"/>
              <a:gd name="connsiteX3-31" fmla="*/ 3185651 w 3185651"/>
              <a:gd name="connsiteY3-32" fmla="*/ 1533833 h 1533833"/>
              <a:gd name="connsiteX0-33" fmla="*/ 0 w 3185651"/>
              <a:gd name="connsiteY0-34" fmla="*/ 0 h 1533833"/>
              <a:gd name="connsiteX1-35" fmla="*/ 572483 w 3185651"/>
              <a:gd name="connsiteY1-36" fmla="*/ 842133 h 1533833"/>
              <a:gd name="connsiteX2-37" fmla="*/ 2552173 w 3185651"/>
              <a:gd name="connsiteY2-38" fmla="*/ 1074525 h 1533833"/>
              <a:gd name="connsiteX3-39" fmla="*/ 3185651 w 3185651"/>
              <a:gd name="connsiteY3-40" fmla="*/ 1533833 h 1533833"/>
              <a:gd name="connsiteX0-41" fmla="*/ 0 w 3204701"/>
              <a:gd name="connsiteY0-42" fmla="*/ 0 h 1400483"/>
              <a:gd name="connsiteX1-43" fmla="*/ 591533 w 3204701"/>
              <a:gd name="connsiteY1-44" fmla="*/ 708783 h 1400483"/>
              <a:gd name="connsiteX2-45" fmla="*/ 2571223 w 3204701"/>
              <a:gd name="connsiteY2-46" fmla="*/ 941175 h 1400483"/>
              <a:gd name="connsiteX3-47" fmla="*/ 3204701 w 3204701"/>
              <a:gd name="connsiteY3-48" fmla="*/ 1400483 h 1400483"/>
              <a:gd name="connsiteX0-49" fmla="*/ 0 w 3204701"/>
              <a:gd name="connsiteY0-50" fmla="*/ 0 h 1400483"/>
              <a:gd name="connsiteX1-51" fmla="*/ 591533 w 3204701"/>
              <a:gd name="connsiteY1-52" fmla="*/ 708783 h 1400483"/>
              <a:gd name="connsiteX2-53" fmla="*/ 2571223 w 3204701"/>
              <a:gd name="connsiteY2-54" fmla="*/ 941175 h 1400483"/>
              <a:gd name="connsiteX3-55" fmla="*/ 3204701 w 3204701"/>
              <a:gd name="connsiteY3-56" fmla="*/ 1400483 h 1400483"/>
              <a:gd name="connsiteX0-57" fmla="*/ 0 w 3192001"/>
              <a:gd name="connsiteY0-58" fmla="*/ 0 h 1463983"/>
              <a:gd name="connsiteX1-59" fmla="*/ 578833 w 3192001"/>
              <a:gd name="connsiteY1-60" fmla="*/ 772283 h 1463983"/>
              <a:gd name="connsiteX2-61" fmla="*/ 2558523 w 3192001"/>
              <a:gd name="connsiteY2-62" fmla="*/ 1004675 h 1463983"/>
              <a:gd name="connsiteX3-63" fmla="*/ 3192001 w 3192001"/>
              <a:gd name="connsiteY3-64" fmla="*/ 1463983 h 1463983"/>
              <a:gd name="connsiteX0-65" fmla="*/ 5702 w 3197703"/>
              <a:gd name="connsiteY0-66" fmla="*/ 0 h 1463983"/>
              <a:gd name="connsiteX1-67" fmla="*/ 584535 w 3197703"/>
              <a:gd name="connsiteY1-68" fmla="*/ 772283 h 1463983"/>
              <a:gd name="connsiteX2-69" fmla="*/ 2564225 w 3197703"/>
              <a:gd name="connsiteY2-70" fmla="*/ 1004675 h 1463983"/>
              <a:gd name="connsiteX3-71" fmla="*/ 3197703 w 3197703"/>
              <a:gd name="connsiteY3-72" fmla="*/ 1463983 h 1463983"/>
              <a:gd name="connsiteX0-73" fmla="*/ 5428 w 3197429"/>
              <a:gd name="connsiteY0-74" fmla="*/ 0 h 1463983"/>
              <a:gd name="connsiteX1-75" fmla="*/ 596961 w 3197429"/>
              <a:gd name="connsiteY1-76" fmla="*/ 854833 h 1463983"/>
              <a:gd name="connsiteX2-77" fmla="*/ 2563951 w 3197429"/>
              <a:gd name="connsiteY2-78" fmla="*/ 1004675 h 1463983"/>
              <a:gd name="connsiteX3-79" fmla="*/ 3197429 w 3197429"/>
              <a:gd name="connsiteY3-80" fmla="*/ 1463983 h 1463983"/>
              <a:gd name="connsiteX0-81" fmla="*/ 4527 w 3258441"/>
              <a:gd name="connsiteY0-82" fmla="*/ 0 h 1330633"/>
              <a:gd name="connsiteX1-83" fmla="*/ 657973 w 3258441"/>
              <a:gd name="connsiteY1-84" fmla="*/ 721483 h 1330633"/>
              <a:gd name="connsiteX2-85" fmla="*/ 2624963 w 3258441"/>
              <a:gd name="connsiteY2-86" fmla="*/ 871325 h 1330633"/>
              <a:gd name="connsiteX3-87" fmla="*/ 3258441 w 3258441"/>
              <a:gd name="connsiteY3-88" fmla="*/ 1330633 h 1330633"/>
              <a:gd name="connsiteX0-89" fmla="*/ 0 w 3253914"/>
              <a:gd name="connsiteY0-90" fmla="*/ 0 h 1330633"/>
              <a:gd name="connsiteX1-91" fmla="*/ 653446 w 3253914"/>
              <a:gd name="connsiteY1-92" fmla="*/ 721483 h 1330633"/>
              <a:gd name="connsiteX2-93" fmla="*/ 2620436 w 3253914"/>
              <a:gd name="connsiteY2-94" fmla="*/ 871325 h 1330633"/>
              <a:gd name="connsiteX3-95" fmla="*/ 3253914 w 3253914"/>
              <a:gd name="connsiteY3-96" fmla="*/ 1330633 h 13306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53914" h="1330633">
                <a:moveTo>
                  <a:pt x="0" y="0"/>
                </a:moveTo>
                <a:cubicBezTo>
                  <a:pt x="52787" y="368443"/>
                  <a:pt x="216707" y="576262"/>
                  <a:pt x="653446" y="721483"/>
                </a:cubicBezTo>
                <a:cubicBezTo>
                  <a:pt x="1090185" y="866704"/>
                  <a:pt x="2187025" y="769800"/>
                  <a:pt x="2620436" y="871325"/>
                </a:cubicBezTo>
                <a:cubicBezTo>
                  <a:pt x="3053847" y="972850"/>
                  <a:pt x="3173535" y="1127596"/>
                  <a:pt x="3253914" y="1330633"/>
                </a:cubicBezTo>
              </a:path>
            </a:pathLst>
          </a:custGeom>
          <a:noFill/>
          <a:ln w="38100" cap="rnd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2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/>
          <p:cNvSpPr txBox="1"/>
          <p:nvPr/>
        </p:nvSpPr>
        <p:spPr>
          <a:xfrm>
            <a:off x="5331460" y="927100"/>
            <a:ext cx="53771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2022年，共收到依申请公开2件，已在规定时间节点办理完毕。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Group 1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/>
          <p:cNvGrpSpPr/>
          <p:nvPr/>
        </p:nvGrpSpPr>
        <p:grpSpPr bwMode="auto">
          <a:xfrm>
            <a:off x="3764112" y="2128470"/>
            <a:ext cx="422568" cy="416117"/>
            <a:chOff x="7197121" y="8332916"/>
            <a:chExt cx="553830" cy="543285"/>
          </a:xfrm>
          <a:solidFill>
            <a:schemeClr val="bg1"/>
          </a:solidFill>
        </p:grpSpPr>
        <p:sp>
          <p:nvSpPr>
            <p:cNvPr id="27" name="Freeform 31"/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76915 w 462"/>
                <a:gd name="T1" fmla="*/ 0 h 453"/>
                <a:gd name="T2" fmla="*/ 276915 w 462"/>
                <a:gd name="T3" fmla="*/ 0 h 453"/>
                <a:gd name="T4" fmla="*/ 0 w 462"/>
                <a:gd name="T5" fmla="*/ 266246 h 453"/>
                <a:gd name="T6" fmla="*/ 276915 w 462"/>
                <a:gd name="T7" fmla="*/ 542086 h 453"/>
                <a:gd name="T8" fmla="*/ 552631 w 462"/>
                <a:gd name="T9" fmla="*/ 266246 h 453"/>
                <a:gd name="T10" fmla="*/ 276915 w 462"/>
                <a:gd name="T11" fmla="*/ 0 h 453"/>
                <a:gd name="T12" fmla="*/ 276915 w 462"/>
                <a:gd name="T13" fmla="*/ 478523 h 453"/>
                <a:gd name="T14" fmla="*/ 276915 w 462"/>
                <a:gd name="T15" fmla="*/ 478523 h 453"/>
                <a:gd name="T16" fmla="*/ 63535 w 462"/>
                <a:gd name="T17" fmla="*/ 266246 h 453"/>
                <a:gd name="T18" fmla="*/ 276915 w 462"/>
                <a:gd name="T19" fmla="*/ 53969 h 453"/>
                <a:gd name="T20" fmla="*/ 489097 w 462"/>
                <a:gd name="T21" fmla="*/ 266246 h 453"/>
                <a:gd name="T22" fmla="*/ 276915 w 462"/>
                <a:gd name="T23" fmla="*/ 478523 h 4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32"/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42672 w 107"/>
                <a:gd name="T1" fmla="*/ 0 h 222"/>
                <a:gd name="T2" fmla="*/ 0 w 107"/>
                <a:gd name="T3" fmla="*/ 0 h 222"/>
                <a:gd name="T4" fmla="*/ 0 w 107"/>
                <a:gd name="T5" fmla="*/ 156433 h 222"/>
                <a:gd name="T6" fmla="*/ 105496 w 107"/>
                <a:gd name="T7" fmla="*/ 259938 h 222"/>
                <a:gd name="T8" fmla="*/ 125647 w 107"/>
                <a:gd name="T9" fmla="*/ 229357 h 222"/>
                <a:gd name="T10" fmla="*/ 42672 w 107"/>
                <a:gd name="T11" fmla="*/ 134086 h 222"/>
                <a:gd name="T12" fmla="*/ 42672 w 107"/>
                <a:gd name="T13" fmla="*/ 0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e7d195523061f1c029d8a470330beef7eecbf578a74c67be34E755975358C32C42B60046E65E5AB2B817CFACDA70963A03272FA99D31C85E250EFEC4061BFB07F05F931B289192FCB8E0285A555C1F230D307BE5C25C0A023A9868BE4DC722F304C024870D51F93B1C73F8B0BFA1FC623C98224856AC19AACB53BF009612A79383772CE3D9D4DAA720XX.037AAAD45827A9CF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27"/>
          <p:cNvGrpSpPr/>
          <p:nvPr/>
        </p:nvGrpSpPr>
        <p:grpSpPr>
          <a:xfrm>
            <a:off x="1111885" y="320675"/>
            <a:ext cx="3578860" cy="606425"/>
            <a:chOff x="3922713" y="3033713"/>
            <a:chExt cx="4115514" cy="78898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Freeform 11"/>
            <p:cNvSpPr/>
            <p:nvPr/>
          </p:nvSpPr>
          <p:spPr bwMode="auto">
            <a:xfrm>
              <a:off x="3922713" y="3033713"/>
              <a:ext cx="788987" cy="788988"/>
            </a:xfrm>
            <a:custGeom>
              <a:avLst/>
              <a:gdLst>
                <a:gd name="T0" fmla="*/ 471 w 471"/>
                <a:gd name="T1" fmla="*/ 471 h 471"/>
                <a:gd name="T2" fmla="*/ 42 w 471"/>
                <a:gd name="T3" fmla="*/ 471 h 471"/>
                <a:gd name="T4" fmla="*/ 0 w 471"/>
                <a:gd name="T5" fmla="*/ 429 h 471"/>
                <a:gd name="T6" fmla="*/ 0 w 471"/>
                <a:gd name="T7" fmla="*/ 42 h 471"/>
                <a:gd name="T8" fmla="*/ 42 w 471"/>
                <a:gd name="T9" fmla="*/ 0 h 471"/>
                <a:gd name="T10" fmla="*/ 471 w 471"/>
                <a:gd name="T11" fmla="*/ 0 h 471"/>
                <a:gd name="T12" fmla="*/ 471 w 471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1">
                  <a:moveTo>
                    <a:pt x="471" y="471"/>
                  </a:moveTo>
                  <a:cubicBezTo>
                    <a:pt x="42" y="471"/>
                    <a:pt x="42" y="471"/>
                    <a:pt x="42" y="471"/>
                  </a:cubicBezTo>
                  <a:cubicBezTo>
                    <a:pt x="18" y="471"/>
                    <a:pt x="0" y="452"/>
                    <a:pt x="0" y="4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8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2"/>
            <p:cNvSpPr/>
            <p:nvPr/>
          </p:nvSpPr>
          <p:spPr bwMode="auto">
            <a:xfrm>
              <a:off x="3979863" y="3090863"/>
              <a:ext cx="674688" cy="674688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8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4989513" y="3048000"/>
              <a:ext cx="3048714" cy="760413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4711700" y="3033713"/>
              <a:ext cx="277813" cy="788988"/>
            </a:xfrm>
            <a:custGeom>
              <a:avLst/>
              <a:gdLst>
                <a:gd name="T0" fmla="*/ 166 w 166"/>
                <a:gd name="T1" fmla="*/ 449 h 471"/>
                <a:gd name="T2" fmla="*/ 0 w 166"/>
                <a:gd name="T3" fmla="*/ 471 h 471"/>
                <a:gd name="T4" fmla="*/ 0 w 166"/>
                <a:gd name="T5" fmla="*/ 0 h 471"/>
                <a:gd name="T6" fmla="*/ 166 w 166"/>
                <a:gd name="T7" fmla="*/ 22 h 471"/>
                <a:gd name="T8" fmla="*/ 166 w 166"/>
                <a:gd name="T9" fmla="*/ 44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71">
                  <a:moveTo>
                    <a:pt x="166" y="449"/>
                  </a:moveTo>
                  <a:cubicBezTo>
                    <a:pt x="111" y="456"/>
                    <a:pt x="56" y="464"/>
                    <a:pt x="0" y="471"/>
                  </a:cubicBezTo>
                  <a:cubicBezTo>
                    <a:pt x="0" y="314"/>
                    <a:pt x="0" y="157"/>
                    <a:pt x="0" y="0"/>
                  </a:cubicBezTo>
                  <a:cubicBezTo>
                    <a:pt x="56" y="7"/>
                    <a:pt x="111" y="15"/>
                    <a:pt x="166" y="22"/>
                  </a:cubicBezTo>
                  <a:cubicBezTo>
                    <a:pt x="166" y="164"/>
                    <a:pt x="166" y="307"/>
                    <a:pt x="166" y="44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" name="Inhaltsplatzhalter 4"/>
          <p:cNvSpPr txBox="1"/>
          <p:nvPr/>
        </p:nvSpPr>
        <p:spPr>
          <a:xfrm>
            <a:off x="1991360" y="469583"/>
            <a:ext cx="2392680" cy="3073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F38C8D"/>
                  </a:solidFill>
                </a:ln>
                <a:solidFill>
                  <a:srgbClr val="F38C8D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规范落实依申请公开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srgbClr val="F38C8D"/>
                </a:solidFill>
              </a:ln>
              <a:solidFill>
                <a:srgbClr val="F38C8D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pic>
        <p:nvPicPr>
          <p:cNvPr id="6" name="图片占位符 5" descr="C:\Users\Administrator\Desktop\图片1.png图片1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28005" y="2045970"/>
            <a:ext cx="5001895" cy="3888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Template from Qian t u 8 4 3 5 7 5 9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>
          <a:xfrm>
            <a:off x="6096000" y="1446968"/>
            <a:ext cx="4390180" cy="4305590"/>
          </a:xfrm>
        </p:spPr>
      </p:pic>
      <p:sp>
        <p:nvSpPr>
          <p:cNvPr id="2" name="TextBox 1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/>
          <p:cNvSpPr txBox="1"/>
          <p:nvPr/>
        </p:nvSpPr>
        <p:spPr>
          <a:xfrm>
            <a:off x="1196340" y="2219325"/>
            <a:ext cx="433768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济宁市国资委严格落实政府信息管理，制定了2022年主动公开基本目录，严格落实政务公开信息审查、管理、上传，对照考核标准，上报全市政务公开考核资料1套（226页、54291字、彩色图文装订）。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Group 17" descr="e7d195523061f1c029d8a470330beef7eecbf578a74c67be34E755975358C32C42B60046E65E5AB2B817CFACDA70963A03272FA99D31C85E250EFEC4061BFB07F05F931B289192FCB8E0285A555C1F230D307BE5C25C0A023A9868BE4DC722F304C024870D51F93B1C73F8B0BFA1FC623C98224856AC19AACB53BF009612A79383772CE3D9D4DAA7187AAAD45827A9CF"/>
          <p:cNvGrpSpPr/>
          <p:nvPr/>
        </p:nvGrpSpPr>
        <p:grpSpPr>
          <a:xfrm>
            <a:off x="7168034" y="4095598"/>
            <a:ext cx="1815282" cy="1815278"/>
            <a:chOff x="968477" y="1460091"/>
            <a:chExt cx="934065" cy="934065"/>
          </a:xfrm>
        </p:grpSpPr>
        <p:sp>
          <p:nvSpPr>
            <p:cNvPr id="20" name="Oval 8"/>
            <p:cNvSpPr/>
            <p:nvPr/>
          </p:nvSpPr>
          <p:spPr>
            <a:xfrm>
              <a:off x="968477" y="1460091"/>
              <a:ext cx="934065" cy="9340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15"/>
            <p:cNvSpPr>
              <a:spLocks noChangeArrowheads="1"/>
            </p:cNvSpPr>
            <p:nvPr/>
          </p:nvSpPr>
          <p:spPr bwMode="auto">
            <a:xfrm>
              <a:off x="1314978" y="1776726"/>
              <a:ext cx="241062" cy="300794"/>
            </a:xfrm>
            <a:custGeom>
              <a:avLst/>
              <a:gdLst>
                <a:gd name="T0" fmla="*/ 170867 w 400"/>
                <a:gd name="T1" fmla="*/ 55735 h 498"/>
                <a:gd name="T2" fmla="*/ 170867 w 400"/>
                <a:gd name="T3" fmla="*/ 55735 h 498"/>
                <a:gd name="T4" fmla="*/ 103597 w 400"/>
                <a:gd name="T5" fmla="*/ 4045 h 498"/>
                <a:gd name="T6" fmla="*/ 51574 w 400"/>
                <a:gd name="T7" fmla="*/ 67871 h 498"/>
                <a:gd name="T8" fmla="*/ 59647 w 400"/>
                <a:gd name="T9" fmla="*/ 95738 h 498"/>
                <a:gd name="T10" fmla="*/ 4036 w 400"/>
                <a:gd name="T11" fmla="*/ 182936 h 498"/>
                <a:gd name="T12" fmla="*/ 0 w 400"/>
                <a:gd name="T13" fmla="*/ 195072 h 498"/>
                <a:gd name="T14" fmla="*/ 4036 w 400"/>
                <a:gd name="T15" fmla="*/ 214849 h 498"/>
                <a:gd name="T16" fmla="*/ 12109 w 400"/>
                <a:gd name="T17" fmla="*/ 223389 h 498"/>
                <a:gd name="T18" fmla="*/ 27805 w 400"/>
                <a:gd name="T19" fmla="*/ 218894 h 498"/>
                <a:gd name="T20" fmla="*/ 39914 w 400"/>
                <a:gd name="T21" fmla="*/ 211253 h 498"/>
                <a:gd name="T22" fmla="*/ 63683 w 400"/>
                <a:gd name="T23" fmla="*/ 175295 h 498"/>
                <a:gd name="T24" fmla="*/ 63683 w 400"/>
                <a:gd name="T25" fmla="*/ 175295 h 498"/>
                <a:gd name="T26" fmla="*/ 79379 w 400"/>
                <a:gd name="T27" fmla="*/ 171250 h 498"/>
                <a:gd name="T28" fmla="*/ 103597 w 400"/>
                <a:gd name="T29" fmla="*/ 127651 h 498"/>
                <a:gd name="T30" fmla="*/ 131402 w 400"/>
                <a:gd name="T31" fmla="*/ 127651 h 498"/>
                <a:gd name="T32" fmla="*/ 170867 w 400"/>
                <a:gd name="T33" fmla="*/ 55735 h 498"/>
                <a:gd name="T34" fmla="*/ 143062 w 400"/>
                <a:gd name="T35" fmla="*/ 71466 h 498"/>
                <a:gd name="T36" fmla="*/ 143062 w 400"/>
                <a:gd name="T37" fmla="*/ 71466 h 498"/>
                <a:gd name="T38" fmla="*/ 114808 w 400"/>
                <a:gd name="T39" fmla="*/ 63825 h 498"/>
                <a:gd name="T40" fmla="*/ 99112 w 400"/>
                <a:gd name="T41" fmla="*/ 35958 h 498"/>
                <a:gd name="T42" fmla="*/ 139026 w 400"/>
                <a:gd name="T43" fmla="*/ 31913 h 498"/>
                <a:gd name="T44" fmla="*/ 143062 w 400"/>
                <a:gd name="T45" fmla="*/ 71466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文本框矩形8435759"/>
          <p:cNvSpPr txBox="1"/>
          <p:nvPr/>
        </p:nvSpPr>
        <p:spPr>
          <a:xfrm>
            <a:off x="4933852" y="320845"/>
            <a:ext cx="357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为什么需要管理情绪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Group 27"/>
          <p:cNvGrpSpPr/>
          <p:nvPr/>
        </p:nvGrpSpPr>
        <p:grpSpPr>
          <a:xfrm>
            <a:off x="1111885" y="320675"/>
            <a:ext cx="3942080" cy="606425"/>
            <a:chOff x="3922713" y="3033713"/>
            <a:chExt cx="4115514" cy="78898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Freeform 11"/>
            <p:cNvSpPr/>
            <p:nvPr/>
          </p:nvSpPr>
          <p:spPr bwMode="auto">
            <a:xfrm>
              <a:off x="3922713" y="3033713"/>
              <a:ext cx="788987" cy="788988"/>
            </a:xfrm>
            <a:custGeom>
              <a:avLst/>
              <a:gdLst>
                <a:gd name="T0" fmla="*/ 471 w 471"/>
                <a:gd name="T1" fmla="*/ 471 h 471"/>
                <a:gd name="T2" fmla="*/ 42 w 471"/>
                <a:gd name="T3" fmla="*/ 471 h 471"/>
                <a:gd name="T4" fmla="*/ 0 w 471"/>
                <a:gd name="T5" fmla="*/ 429 h 471"/>
                <a:gd name="T6" fmla="*/ 0 w 471"/>
                <a:gd name="T7" fmla="*/ 42 h 471"/>
                <a:gd name="T8" fmla="*/ 42 w 471"/>
                <a:gd name="T9" fmla="*/ 0 h 471"/>
                <a:gd name="T10" fmla="*/ 471 w 471"/>
                <a:gd name="T11" fmla="*/ 0 h 471"/>
                <a:gd name="T12" fmla="*/ 471 w 471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1">
                  <a:moveTo>
                    <a:pt x="471" y="471"/>
                  </a:moveTo>
                  <a:cubicBezTo>
                    <a:pt x="42" y="471"/>
                    <a:pt x="42" y="471"/>
                    <a:pt x="42" y="471"/>
                  </a:cubicBezTo>
                  <a:cubicBezTo>
                    <a:pt x="18" y="471"/>
                    <a:pt x="0" y="452"/>
                    <a:pt x="0" y="4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8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2"/>
            <p:cNvSpPr/>
            <p:nvPr/>
          </p:nvSpPr>
          <p:spPr bwMode="auto">
            <a:xfrm>
              <a:off x="3979863" y="3090863"/>
              <a:ext cx="674688" cy="674688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8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4989513" y="3048000"/>
              <a:ext cx="3048714" cy="760413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4711700" y="3033713"/>
              <a:ext cx="277813" cy="788988"/>
            </a:xfrm>
            <a:custGeom>
              <a:avLst/>
              <a:gdLst>
                <a:gd name="T0" fmla="*/ 166 w 166"/>
                <a:gd name="T1" fmla="*/ 449 h 471"/>
                <a:gd name="T2" fmla="*/ 0 w 166"/>
                <a:gd name="T3" fmla="*/ 471 h 471"/>
                <a:gd name="T4" fmla="*/ 0 w 166"/>
                <a:gd name="T5" fmla="*/ 0 h 471"/>
                <a:gd name="T6" fmla="*/ 166 w 166"/>
                <a:gd name="T7" fmla="*/ 22 h 471"/>
                <a:gd name="T8" fmla="*/ 166 w 166"/>
                <a:gd name="T9" fmla="*/ 44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71">
                  <a:moveTo>
                    <a:pt x="166" y="449"/>
                  </a:moveTo>
                  <a:cubicBezTo>
                    <a:pt x="111" y="456"/>
                    <a:pt x="56" y="464"/>
                    <a:pt x="0" y="471"/>
                  </a:cubicBezTo>
                  <a:cubicBezTo>
                    <a:pt x="0" y="314"/>
                    <a:pt x="0" y="157"/>
                    <a:pt x="0" y="0"/>
                  </a:cubicBezTo>
                  <a:cubicBezTo>
                    <a:pt x="56" y="7"/>
                    <a:pt x="111" y="15"/>
                    <a:pt x="166" y="22"/>
                  </a:cubicBezTo>
                  <a:cubicBezTo>
                    <a:pt x="166" y="164"/>
                    <a:pt x="166" y="307"/>
                    <a:pt x="166" y="44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" name="Inhaltsplatzhalter 4"/>
          <p:cNvSpPr txBox="1"/>
          <p:nvPr/>
        </p:nvSpPr>
        <p:spPr>
          <a:xfrm>
            <a:off x="2133600" y="474663"/>
            <a:ext cx="2667000" cy="3073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F38C8D"/>
                  </a:solidFill>
                </a:ln>
                <a:solidFill>
                  <a:srgbClr val="F38C8D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抓细抓实政府信息管理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srgbClr val="F38C8D"/>
                </a:solidFill>
              </a:ln>
              <a:solidFill>
                <a:srgbClr val="F38C8D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158875" y="289560"/>
            <a:ext cx="4974590" cy="606425"/>
            <a:chOff x="3922713" y="3033713"/>
            <a:chExt cx="4115514" cy="78898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Freeform 11"/>
            <p:cNvSpPr/>
            <p:nvPr/>
          </p:nvSpPr>
          <p:spPr bwMode="auto">
            <a:xfrm>
              <a:off x="3922713" y="3033713"/>
              <a:ext cx="788987" cy="788988"/>
            </a:xfrm>
            <a:custGeom>
              <a:avLst/>
              <a:gdLst>
                <a:gd name="T0" fmla="*/ 471 w 471"/>
                <a:gd name="T1" fmla="*/ 471 h 471"/>
                <a:gd name="T2" fmla="*/ 42 w 471"/>
                <a:gd name="T3" fmla="*/ 471 h 471"/>
                <a:gd name="T4" fmla="*/ 0 w 471"/>
                <a:gd name="T5" fmla="*/ 429 h 471"/>
                <a:gd name="T6" fmla="*/ 0 w 471"/>
                <a:gd name="T7" fmla="*/ 42 h 471"/>
                <a:gd name="T8" fmla="*/ 42 w 471"/>
                <a:gd name="T9" fmla="*/ 0 h 471"/>
                <a:gd name="T10" fmla="*/ 471 w 471"/>
                <a:gd name="T11" fmla="*/ 0 h 471"/>
                <a:gd name="T12" fmla="*/ 471 w 471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1">
                  <a:moveTo>
                    <a:pt x="471" y="471"/>
                  </a:moveTo>
                  <a:cubicBezTo>
                    <a:pt x="42" y="471"/>
                    <a:pt x="42" y="471"/>
                    <a:pt x="42" y="471"/>
                  </a:cubicBezTo>
                  <a:cubicBezTo>
                    <a:pt x="18" y="471"/>
                    <a:pt x="0" y="452"/>
                    <a:pt x="0" y="4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8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979863" y="3090863"/>
              <a:ext cx="674688" cy="674688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8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4989513" y="3048000"/>
              <a:ext cx="3048714" cy="760413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711700" y="3033713"/>
              <a:ext cx="277813" cy="788988"/>
            </a:xfrm>
            <a:custGeom>
              <a:avLst/>
              <a:gdLst>
                <a:gd name="T0" fmla="*/ 166 w 166"/>
                <a:gd name="T1" fmla="*/ 449 h 471"/>
                <a:gd name="T2" fmla="*/ 0 w 166"/>
                <a:gd name="T3" fmla="*/ 471 h 471"/>
                <a:gd name="T4" fmla="*/ 0 w 166"/>
                <a:gd name="T5" fmla="*/ 0 h 471"/>
                <a:gd name="T6" fmla="*/ 166 w 166"/>
                <a:gd name="T7" fmla="*/ 22 h 471"/>
                <a:gd name="T8" fmla="*/ 166 w 166"/>
                <a:gd name="T9" fmla="*/ 44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71">
                  <a:moveTo>
                    <a:pt x="166" y="449"/>
                  </a:moveTo>
                  <a:cubicBezTo>
                    <a:pt x="111" y="456"/>
                    <a:pt x="56" y="464"/>
                    <a:pt x="0" y="471"/>
                  </a:cubicBezTo>
                  <a:cubicBezTo>
                    <a:pt x="0" y="314"/>
                    <a:pt x="0" y="157"/>
                    <a:pt x="0" y="0"/>
                  </a:cubicBezTo>
                  <a:cubicBezTo>
                    <a:pt x="56" y="7"/>
                    <a:pt x="111" y="15"/>
                    <a:pt x="166" y="22"/>
                  </a:cubicBezTo>
                  <a:cubicBezTo>
                    <a:pt x="166" y="164"/>
                    <a:pt x="166" y="307"/>
                    <a:pt x="166" y="44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0" name="Inhaltsplatzhalter 4"/>
          <p:cNvSpPr txBox="1"/>
          <p:nvPr/>
        </p:nvSpPr>
        <p:spPr>
          <a:xfrm>
            <a:off x="6133465" y="2275840"/>
            <a:ext cx="4608195" cy="147701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    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A5C6C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济宁市国资委严格落实电子政务工作要求，坚持网站建设和政务新媒体运用相结合，第一时间做好每日错敏信息的纠错，每月网站新媒体自查，每季度网站监测检查，全年门户网站信息公开目录信息更新107条，门户网站政务动态信息更新219条，微信公众号全年发布168条，微博上传信息164条。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57" name="Inhaltsplatzhalter 4"/>
          <p:cNvSpPr txBox="1"/>
          <p:nvPr/>
        </p:nvSpPr>
        <p:spPr>
          <a:xfrm>
            <a:off x="2383155" y="438785"/>
            <a:ext cx="3653155" cy="3073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F38C8D"/>
                  </a:solidFill>
                </a:ln>
                <a:solidFill>
                  <a:srgbClr val="F38C8D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积极推进政府信息公开平台建设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srgbClr val="F38C8D"/>
                </a:solidFill>
              </a:ln>
              <a:solidFill>
                <a:srgbClr val="F38C8D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60415" y="1717143"/>
            <a:ext cx="5025656" cy="259434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占位符 27"/>
          <p:cNvPicPr>
            <a:picLocks noGrp="1"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581152" y="1563370"/>
            <a:ext cx="2987038" cy="4564744"/>
          </a:xfrm>
          <a:custGeom>
            <a:avLst/>
            <a:gdLst>
              <a:gd name="connsiteX0" fmla="*/ 45481 w 3234810"/>
              <a:gd name="connsiteY0" fmla="*/ 0 h 5029200"/>
              <a:gd name="connsiteX1" fmla="*/ 3189329 w 3234810"/>
              <a:gd name="connsiteY1" fmla="*/ 0 h 5029200"/>
              <a:gd name="connsiteX2" fmla="*/ 3234810 w 3234810"/>
              <a:gd name="connsiteY2" fmla="*/ 45481 h 5029200"/>
              <a:gd name="connsiteX3" fmla="*/ 3234810 w 3234810"/>
              <a:gd name="connsiteY3" fmla="*/ 4983719 h 5029200"/>
              <a:gd name="connsiteX4" fmla="*/ 3189329 w 3234810"/>
              <a:gd name="connsiteY4" fmla="*/ 5029200 h 5029200"/>
              <a:gd name="connsiteX5" fmla="*/ 45481 w 3234810"/>
              <a:gd name="connsiteY5" fmla="*/ 5029200 h 5029200"/>
              <a:gd name="connsiteX6" fmla="*/ 0 w 3234810"/>
              <a:gd name="connsiteY6" fmla="*/ 4983719 h 5029200"/>
              <a:gd name="connsiteX7" fmla="*/ 0 w 3234810"/>
              <a:gd name="connsiteY7" fmla="*/ 45481 h 5029200"/>
              <a:gd name="connsiteX8" fmla="*/ 45481 w 3234810"/>
              <a:gd name="connsiteY8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4810" h="5029200">
                <a:moveTo>
                  <a:pt x="45481" y="0"/>
                </a:moveTo>
                <a:lnTo>
                  <a:pt x="3189329" y="0"/>
                </a:lnTo>
                <a:cubicBezTo>
                  <a:pt x="3214447" y="0"/>
                  <a:pt x="3234810" y="20363"/>
                  <a:pt x="3234810" y="45481"/>
                </a:cubicBezTo>
                <a:lnTo>
                  <a:pt x="3234810" y="4983719"/>
                </a:lnTo>
                <a:cubicBezTo>
                  <a:pt x="3234810" y="5008837"/>
                  <a:pt x="3214447" y="5029200"/>
                  <a:pt x="3189329" y="5029200"/>
                </a:cubicBezTo>
                <a:lnTo>
                  <a:pt x="45481" y="5029200"/>
                </a:lnTo>
                <a:cubicBezTo>
                  <a:pt x="20363" y="5029200"/>
                  <a:pt x="0" y="5008837"/>
                  <a:pt x="0" y="4983719"/>
                </a:cubicBezTo>
                <a:lnTo>
                  <a:pt x="0" y="45481"/>
                </a:lnTo>
                <a:cubicBezTo>
                  <a:pt x="0" y="20363"/>
                  <a:pt x="20363" y="0"/>
                  <a:pt x="4548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558800" dist="444500" dir="5400000" sx="91000" sy="91000" algn="t" rotWithShape="0">
              <a:schemeClr val="accent1">
                <a:alpha val="22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A6S0wzOvQ8a50SA42PUNRg"/>
</p:tagLst>
</file>

<file path=ppt/tags/tag3.xml><?xml version="1.0" encoding="utf-8"?>
<p:tagLst xmlns:p="http://schemas.openxmlformats.org/presentationml/2006/main">
  <p:tag name="PA" val="v5.2.9"/>
</p:tagLst>
</file>

<file path=ppt/tags/tag4.xml><?xml version="1.0" encoding="utf-8"?>
<p:tagLst xmlns:p="http://schemas.openxmlformats.org/presentationml/2006/main">
  <p:tag name="KSO_WM_UNIT_PLACING_PICTURE_USER_VIEWPORT" val="{&quot;height&quot;:15096.541732283464,&quot;width&quot;:13440}"/>
</p:tagLst>
</file>

<file path=ppt/tags/tag5.xml><?xml version="1.0" encoding="utf-8"?>
<p:tagLst xmlns:p="http://schemas.openxmlformats.org/presentationml/2006/main">
  <p:tag name="KSO_WM_UNIT_PLACING_PICTURE_USER_VIEWPORT" val="{&quot;height&quot;:7189,&quot;width&quot;:9986}"/>
</p:tagLst>
</file>

<file path=ppt/tags/tag6.xml><?xml version="1.0" encoding="utf-8"?>
<p:tagLst xmlns:p="http://schemas.openxmlformats.org/presentationml/2006/main">
  <p:tag name="KSO_WM_UNIT_PLACING_PICTURE_USER_VIEWPORT" val="{&quot;height&quot;:15096.541732283464,&quot;width&quot;:13440}"/>
</p:tagLst>
</file>

<file path=ppt/tags/tag7.xml><?xml version="1.0" encoding="utf-8"?>
<p:tagLst xmlns:p="http://schemas.openxmlformats.org/presentationml/2006/main">
  <p:tag name="KSO_WM_UNIT_PLACING_PICTURE_USER_VIEWPORT" val="{&quot;height&quot;:7189,&quot;width&quot;:9986}"/>
</p:tagLst>
</file>

<file path=ppt/tags/tag8.xml><?xml version="1.0" encoding="utf-8"?>
<p:tagLst xmlns:p="http://schemas.openxmlformats.org/presentationml/2006/main">
  <p:tag name="KSO_WPP_MARK_KEY" val="22cd4247-7c8b-4cfb-b74f-86a98253c858"/>
  <p:tag name="COMMONDATA" val="eyJoZGlkIjoiNjExNTllM2NlMDYwYTAwOGU4MGIzMmIyNGIxNDBiM2IifQ=="/>
</p:tagLst>
</file>

<file path=ppt/theme/theme1.xml><?xml version="1.0" encoding="utf-8"?>
<a:theme xmlns:a="http://schemas.openxmlformats.org/drawingml/2006/main" name="第一PPT，www.1ppt.com">
  <a:themeElements>
    <a:clrScheme name="自定义 270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5C6C"/>
      </a:accent1>
      <a:accent2>
        <a:srgbClr val="E18283"/>
      </a:accent2>
      <a:accent3>
        <a:srgbClr val="4C869A"/>
      </a:accent3>
      <a:accent4>
        <a:srgbClr val="E6CC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fbs5fx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3595</Words>
  <Application>WPS 演示</Application>
  <PresentationFormat>自定义</PresentationFormat>
  <Paragraphs>143</Paragraphs>
  <Slides>21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Wingdings</vt:lpstr>
      <vt:lpstr>思源黑体</vt:lpstr>
      <vt:lpstr>黑体</vt:lpstr>
      <vt:lpstr>思源黑体 Normal</vt:lpstr>
      <vt:lpstr>Roboto</vt:lpstr>
      <vt:lpstr>Times New Roman</vt:lpstr>
      <vt:lpstr>印品灵秀体（非商用）</vt:lpstr>
      <vt:lpstr>Calibri Light</vt:lpstr>
      <vt:lpstr>Symbol</vt:lpstr>
      <vt:lpstr>微软雅黑</vt:lpstr>
      <vt:lpstr>Arial Unicode MS</vt:lpstr>
      <vt:lpstr>Calibri</vt:lpstr>
      <vt:lpstr>第一PPT，www.1ppt.com</vt:lpstr>
      <vt:lpstr>自定义设计方案</vt:lpstr>
      <vt:lpstr>TCLayout.ActiveDocument.1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清新方块</dc:title>
  <dc:creator>第一PPT</dc:creator>
  <cp:keywords>www.1ppt.com</cp:keywords>
  <dc:description>www.1ppt.com</dc:description>
  <cp:lastModifiedBy>Administrator</cp:lastModifiedBy>
  <cp:revision>50</cp:revision>
  <dcterms:created xsi:type="dcterms:W3CDTF">2021-05-13T17:46:00Z</dcterms:created>
  <dcterms:modified xsi:type="dcterms:W3CDTF">2023-01-30T02:17:05Z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01E9CE2F55974EC3BCDB31C069ADDDC4</vt:lpwstr>
  </property>
  <property fmtid="{D5CDD505-2E9C-101B-9397-08002B2CF9AE}" pid="3" name="KSOProductBuildVer">
    <vt:lpwstr>2052-11.1.0.12598</vt:lpwstr>
  </property>
</Properties>
</file>