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16"/>
  </p:handoutMasterIdLst>
  <p:sldIdLst>
    <p:sldId id="257" r:id="rId4"/>
    <p:sldId id="266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279" r:id="rId1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249C6-6806-45B0-A27F-6612E48A5B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F343F-2A9E-4AAD-A65D-176243AFE1A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F343F-2A9E-4AAD-A65D-176243AFE1A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9022F-0009-4647-9250-4CF23ECFCD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9022F-0009-4647-9250-4CF23ECFCD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9022F-0009-4647-9250-4CF23ECFCD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9022F-0009-4647-9250-4CF23ECFCD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10870" y="1521460"/>
            <a:ext cx="10970260" cy="2152015"/>
          </a:xfrm>
        </p:spPr>
        <p:txBody>
          <a:bodyPr lIns="101600" tIns="38100" rIns="25400" bIns="38100" anchor="b" anchorCtr="0">
            <a:normAutofit/>
          </a:bodyPr>
          <a:lstStyle>
            <a:lvl1pPr algn="ctr">
              <a:defRPr sz="6000" b="1" spc="60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10870" y="3737610"/>
            <a:ext cx="10970260" cy="1596390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5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1515110"/>
            <a:ext cx="10970895" cy="4736465"/>
          </a:xfrm>
        </p:spPr>
        <p:txBody>
          <a:bodyPr vert="horz" lIns="90170" tIns="46990" rIns="9017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1995" y="3926840"/>
            <a:ext cx="7767955" cy="768350"/>
          </a:xfrm>
        </p:spPr>
        <p:txBody>
          <a:bodyPr lIns="101600" tIns="38100" rIns="63500" bIns="38100" anchor="t" anchorCtr="0">
            <a:normAutofit/>
          </a:bodyPr>
          <a:lstStyle>
            <a:lvl1pPr>
              <a:defRPr sz="4400" b="1" u="none" strike="noStrike" kern="1200" cap="none" spc="300" normalizeH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1995" y="4728210"/>
            <a:ext cx="7769225" cy="1078230"/>
          </a:xfrm>
        </p:spPr>
        <p:txBody>
          <a:bodyPr wrap="square" lIns="90170" tIns="46990" rIns="90170" bIns="46990">
            <a:normAutofit/>
          </a:bodyPr>
          <a:lstStyle>
            <a:lvl1pPr marL="0" indent="0" algn="l" eaLnBrk="1" fontAlgn="auto" latinLnBrk="0" hangingPunct="1">
              <a:lnSpc>
                <a:spcPct val="150000"/>
              </a:lnSpc>
              <a:spcAft>
                <a:spcPts val="0"/>
              </a:spcAft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2775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cxnSp>
        <p:nvCxnSpPr>
          <p:cNvPr id="25" name="直接连接符 24"/>
          <p:cNvCxnSpPr/>
          <p:nvPr userDrawn="1">
            <p:custDataLst>
              <p:tags r:id="rId3"/>
            </p:custDataLst>
          </p:nvPr>
        </p:nvCxnSpPr>
        <p:spPr>
          <a:xfrm>
            <a:off x="6096000" y="1715770"/>
            <a:ext cx="0" cy="444246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412230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9125" y="1428115"/>
            <a:ext cx="5334000" cy="3810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125" y="1854200"/>
            <a:ext cx="533400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00" y="1428115"/>
            <a:ext cx="5344160" cy="381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00" y="1854200"/>
            <a:ext cx="534416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930" y="914400"/>
            <a:ext cx="1042670" cy="5029200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3765" y="914399"/>
            <a:ext cx="9170035" cy="5028565"/>
          </a:xfrm>
        </p:spPr>
        <p:txBody>
          <a:bodyPr vert="eaVert" lIns="46990" tIns="46990" rIns="46990" bIns="46990">
            <a:normAutofit/>
          </a:bodyPr>
          <a:lstStyle>
            <a:lvl1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 单击此处编辑文本</a:t>
            </a:r>
            <a:endParaRPr lang="zh-CN" altLang="en-US" dirty="0"/>
          </a:p>
          <a:p>
            <a:pPr lvl="1"/>
            <a:r>
              <a:rPr lang="zh-CN" altLang="en-US" dirty="0"/>
              <a:t> 第二级</a:t>
            </a:r>
            <a:endParaRPr lang="zh-CN" altLang="en-US" dirty="0"/>
          </a:p>
          <a:p>
            <a:pPr lvl="2"/>
            <a:r>
              <a:rPr lang="zh-CN" altLang="en-US" dirty="0"/>
              <a:t> 第三级</a:t>
            </a:r>
            <a:endParaRPr lang="zh-CN" altLang="en-US" dirty="0"/>
          </a:p>
          <a:p>
            <a:pPr lvl="3"/>
            <a:r>
              <a:rPr lang="zh-CN" altLang="en-US" dirty="0"/>
              <a:t> 第四级</a:t>
            </a:r>
            <a:endParaRPr lang="zh-CN" altLang="en-US" dirty="0"/>
          </a:p>
          <a:p>
            <a:pPr lvl="4"/>
            <a:r>
              <a:rPr lang="zh-CN" altLang="en-US" dirty="0"/>
              <a:t> 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775335"/>
            <a:ext cx="10968990" cy="5481955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209802" y="2576987"/>
            <a:ext cx="7772398" cy="1271113"/>
          </a:xfrm>
        </p:spPr>
        <p:txBody>
          <a:bodyPr vert="horz" wrap="square" lIns="90170" tIns="46990" rIns="90170" bIns="4699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800" normalizeH="0" baseline="0" noProof="1" dirty="0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205355" y="3949700"/>
            <a:ext cx="7788910" cy="561975"/>
          </a:xfrm>
        </p:spPr>
        <p:txBody>
          <a:bodyPr anchor="t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1500"/>
              </a:spcAft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"/>
            </p:custDataLst>
          </p:nvPr>
        </p:nvSpPr>
        <p:spPr>
          <a:xfrm>
            <a:off x="838200" y="794326"/>
            <a:ext cx="10515600" cy="540484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 hasCustomPrompt="1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="1" strike="noStrike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1522413" y="3801840"/>
            <a:ext cx="9144000" cy="1656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06.xml"/><Relationship Id="rId23" Type="http://schemas.openxmlformats.org/officeDocument/2006/relationships/tags" Target="../tags/tag105.xml"/><Relationship Id="rId22" Type="http://schemas.openxmlformats.org/officeDocument/2006/relationships/tags" Target="../tags/tag104.xml"/><Relationship Id="rId21" Type="http://schemas.openxmlformats.org/officeDocument/2006/relationships/tags" Target="../tags/tag103.xml"/><Relationship Id="rId20" Type="http://schemas.openxmlformats.org/officeDocument/2006/relationships/tags" Target="../tags/tag102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01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13410" y="611505"/>
            <a:ext cx="10965180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12775" y="1515745"/>
            <a:ext cx="10965815" cy="4735195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79.xml"/><Relationship Id="rId6" Type="http://schemas.openxmlformats.org/officeDocument/2006/relationships/image" Target="../media/image1.jpeg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1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14.xml"/><Relationship Id="rId6" Type="http://schemas.openxmlformats.org/officeDocument/2006/relationships/image" Target="../media/image1.jpeg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25.xml"/><Relationship Id="rId10" Type="http://schemas.openxmlformats.org/officeDocument/2006/relationships/tags" Target="../tags/tag124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3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4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5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10870" y="1131472"/>
            <a:ext cx="10970260" cy="2152015"/>
          </a:xfrm>
        </p:spPr>
        <p:txBody>
          <a:bodyPr/>
          <a:lstStyle/>
          <a:p>
            <a:r>
              <a:rPr lang="zh-CN" altLang="en-US" spc="30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济民航〔2022〕7号</a:t>
            </a:r>
            <a:endParaRPr lang="zh-CN" altLang="en-US" spc="30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7924864" y="609600"/>
            <a:ext cx="3352827" cy="4114833"/>
          </a:xfrm>
          <a:prstGeom prst="rect">
            <a:avLst/>
          </a:prstGeom>
          <a:noFill/>
          <a:ln w="381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14400" y="1538924"/>
            <a:ext cx="4267200" cy="702944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fontScale="70000"/>
          </a:bodyPr>
          <a:p>
            <a:pPr algn="l"/>
            <a:r>
              <a:rPr lang="zh-CN" altLang="zh-CN" sz="4000" b="1" spc="160" dirty="0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大力开展法治宣传教育</a:t>
            </a:r>
            <a:endParaRPr lang="zh-CN" altLang="zh-CN" sz="4000" b="1" spc="160" dirty="0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914400" y="2392894"/>
            <a:ext cx="4267200" cy="292618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学习宣传党内法规和与民航业相关的法律法规，深入学习宣传党内法规，以党章、准则、条例等为重点，注重党内法规宣传同国家法律宣传的衔接协调，促进党内法规学习宣传常态化、制度化。加强事关民航高质量发展、事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50000"/>
          <a:stretch>
            <a:fillRect/>
          </a:stretch>
        </p:blipFill>
        <p:spPr>
          <a:xfrm>
            <a:off x="5791200" y="914400"/>
            <a:ext cx="5181600" cy="5334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8400">
                <a:moveTo>
                  <a:pt x="0" y="0"/>
                </a:moveTo>
                <a:lnTo>
                  <a:pt x="8160" y="0"/>
                </a:lnTo>
                <a:lnTo>
                  <a:pt x="816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7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</a:rPr>
              <a:t>感谢聆听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7924864" y="609600"/>
            <a:ext cx="3352827" cy="4114833"/>
          </a:xfrm>
          <a:prstGeom prst="rect">
            <a:avLst/>
          </a:prstGeom>
          <a:noFill/>
          <a:ln w="381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14400" y="1523886"/>
            <a:ext cx="4267200" cy="1068438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fontScale="90000" lnSpcReduction="20000"/>
          </a:bodyPr>
          <a:p>
            <a:pPr algn="l"/>
            <a:r>
              <a:rPr lang="zh-CN" altLang="zh-CN" sz="4000" b="1" spc="160" dirty="0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2022年法治民航建设工作方案</a:t>
            </a:r>
            <a:endParaRPr lang="zh-CN" altLang="zh-CN" sz="4000" b="1" spc="160" dirty="0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914400" y="2743200"/>
            <a:ext cx="4267200" cy="259091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2022年是党的二十大召开之年，是实施“十四五”规划的深化之年，也是实施“八五”普法规划关键之年。为深入贯彻落实中央和省、市关于法治政府建设决策部署，全力推进民航法治建设，制定工作方案如下：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50000"/>
          <a:stretch>
            <a:fillRect/>
          </a:stretch>
        </p:blipFill>
        <p:spPr>
          <a:xfrm>
            <a:off x="5791200" y="914400"/>
            <a:ext cx="5181600" cy="5334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8400">
                <a:moveTo>
                  <a:pt x="0" y="0"/>
                </a:moveTo>
                <a:lnTo>
                  <a:pt x="8160" y="0"/>
                </a:lnTo>
                <a:lnTo>
                  <a:pt x="816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7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"/>
          <p:cNvSpPr txBox="1"/>
          <p:nvPr>
            <p:custDataLst>
              <p:tags r:id="rId1"/>
            </p:custDataLst>
          </p:nvPr>
        </p:nvSpPr>
        <p:spPr>
          <a:xfrm>
            <a:off x="1812290" y="2550795"/>
            <a:ext cx="8579485" cy="32042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fontAlgn="ctr">
              <a:lnSpc>
                <a:spcPct val="150000"/>
              </a:lnSpc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Pct val="100000"/>
            </a:pPr>
            <a:r>
              <a:rPr lang="zh-CN" altLang="en-US" sz="20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深入贯彻习近平法治思想，紧紧围绕全面依法治市总目标，以创建促提升，以示范带发展，纵深推进法治民航建设，加快构建职责明确、依法行政的民航治理体系，全面建设职能科学、权责法定、公开公正、智能高效、廉洁诚信、人民满意的法治民航，为全市经济社会发展提供有力的民航服务保障。</a:t>
            </a:r>
            <a:endParaRPr lang="zh-CN" altLang="en-US" sz="20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文本框 4"/>
          <p:cNvSpPr txBox="1"/>
          <p:nvPr>
            <p:custDataLst>
              <p:tags r:id="rId2"/>
            </p:custDataLst>
          </p:nvPr>
        </p:nvSpPr>
        <p:spPr>
          <a:xfrm>
            <a:off x="1812499" y="876872"/>
            <a:ext cx="8579701" cy="902363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4800" b="1" spc="5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任务目标</a:t>
            </a:r>
            <a:endParaRPr lang="zh-CN" altLang="en-US" sz="4800" b="1" spc="5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图形 1"/>
          <p:cNvSpPr/>
          <p:nvPr>
            <p:custDataLst>
              <p:tags r:id="rId3"/>
            </p:custDataLst>
          </p:nvPr>
        </p:nvSpPr>
        <p:spPr>
          <a:xfrm flipV="1">
            <a:off x="0" y="5466857"/>
            <a:ext cx="12204192" cy="1391143"/>
          </a:xfrm>
          <a:custGeom>
            <a:avLst/>
            <a:gdLst>
              <a:gd name="connsiteX0" fmla="*/ 0 w 12172675"/>
              <a:gd name="connsiteY0" fmla="*/ 0 h 3193660"/>
              <a:gd name="connsiteX1" fmla="*/ 0 w 12172675"/>
              <a:gd name="connsiteY1" fmla="*/ 1210971 h 3193660"/>
              <a:gd name="connsiteX2" fmla="*/ 12172675 w 12172675"/>
              <a:gd name="connsiteY2" fmla="*/ 1768017 h 3193660"/>
              <a:gd name="connsiteX3" fmla="*/ 12172675 w 12172675"/>
              <a:gd name="connsiteY3" fmla="*/ 0 h 3193660"/>
              <a:gd name="connsiteX4" fmla="*/ 0 w 12172675"/>
              <a:gd name="connsiteY4" fmla="*/ 0 h 3193660"/>
              <a:gd name="connsiteX0-1" fmla="*/ 0 w 12184848"/>
              <a:gd name="connsiteY0-2" fmla="*/ 0 h 3459884"/>
              <a:gd name="connsiteX1-3" fmla="*/ 0 w 12184848"/>
              <a:gd name="connsiteY1-4" fmla="*/ 1210971 h 3459884"/>
              <a:gd name="connsiteX2-5" fmla="*/ 12184848 w 12184848"/>
              <a:gd name="connsiteY2-6" fmla="*/ 2082671 h 3459884"/>
              <a:gd name="connsiteX3-7" fmla="*/ 12172675 w 12184848"/>
              <a:gd name="connsiteY3-8" fmla="*/ 0 h 3459884"/>
              <a:gd name="connsiteX4-9" fmla="*/ 0 w 12184848"/>
              <a:gd name="connsiteY4-10" fmla="*/ 0 h 3459884"/>
              <a:gd name="connsiteX0-11" fmla="*/ 0 w 12184848"/>
              <a:gd name="connsiteY0-12" fmla="*/ 0 h 3434859"/>
              <a:gd name="connsiteX1-13" fmla="*/ 12173 w 12184848"/>
              <a:gd name="connsiteY1-14" fmla="*/ 1039340 h 3434859"/>
              <a:gd name="connsiteX2-15" fmla="*/ 12184848 w 12184848"/>
              <a:gd name="connsiteY2-16" fmla="*/ 2082671 h 3434859"/>
              <a:gd name="connsiteX3-17" fmla="*/ 12172675 w 12184848"/>
              <a:gd name="connsiteY3-18" fmla="*/ 0 h 3434859"/>
              <a:gd name="connsiteX4-19" fmla="*/ 0 w 12184848"/>
              <a:gd name="connsiteY4-20" fmla="*/ 0 h 3434859"/>
              <a:gd name="connsiteX0-21" fmla="*/ 0 w 12184848"/>
              <a:gd name="connsiteY0-22" fmla="*/ 0 h 3263912"/>
              <a:gd name="connsiteX1-23" fmla="*/ 12173 w 12184848"/>
              <a:gd name="connsiteY1-24" fmla="*/ 1039340 h 3263912"/>
              <a:gd name="connsiteX2-25" fmla="*/ 12184848 w 12184848"/>
              <a:gd name="connsiteY2-26" fmla="*/ 1882436 h 3263912"/>
              <a:gd name="connsiteX3-27" fmla="*/ 12172675 w 12184848"/>
              <a:gd name="connsiteY3-28" fmla="*/ 0 h 3263912"/>
              <a:gd name="connsiteX4-29" fmla="*/ 0 w 12184848"/>
              <a:gd name="connsiteY4-30" fmla="*/ 0 h 32639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84848" h="3263912">
                <a:moveTo>
                  <a:pt x="0" y="0"/>
                </a:moveTo>
                <a:lnTo>
                  <a:pt x="12173" y="1039340"/>
                </a:lnTo>
                <a:cubicBezTo>
                  <a:pt x="4386199" y="-680239"/>
                  <a:pt x="9343911" y="6040909"/>
                  <a:pt x="12184848" y="1882436"/>
                </a:cubicBezTo>
                <a:cubicBezTo>
                  <a:pt x="12180790" y="1188212"/>
                  <a:pt x="12176733" y="694224"/>
                  <a:pt x="1217267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4201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图形 1"/>
          <p:cNvSpPr/>
          <p:nvPr>
            <p:custDataLst>
              <p:tags r:id="rId4"/>
            </p:custDataLst>
          </p:nvPr>
        </p:nvSpPr>
        <p:spPr>
          <a:xfrm flipV="1">
            <a:off x="0" y="5659389"/>
            <a:ext cx="12192000" cy="1198611"/>
          </a:xfrm>
          <a:custGeom>
            <a:avLst/>
            <a:gdLst>
              <a:gd name="connsiteX0" fmla="*/ 0 w 12172675"/>
              <a:gd name="connsiteY0" fmla="*/ 0 h 3193660"/>
              <a:gd name="connsiteX1" fmla="*/ 0 w 12172675"/>
              <a:gd name="connsiteY1" fmla="*/ 1210971 h 3193660"/>
              <a:gd name="connsiteX2" fmla="*/ 12172675 w 12172675"/>
              <a:gd name="connsiteY2" fmla="*/ 1768017 h 3193660"/>
              <a:gd name="connsiteX3" fmla="*/ 12172675 w 12172675"/>
              <a:gd name="connsiteY3" fmla="*/ 0 h 3193660"/>
              <a:gd name="connsiteX4" fmla="*/ 0 w 12172675"/>
              <a:gd name="connsiteY4" fmla="*/ 0 h 31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675" h="3193660">
                <a:moveTo>
                  <a:pt x="0" y="0"/>
                </a:moveTo>
                <a:lnTo>
                  <a:pt x="0" y="1210971"/>
                </a:lnTo>
                <a:cubicBezTo>
                  <a:pt x="4374026" y="-508608"/>
                  <a:pt x="9331738" y="5926490"/>
                  <a:pt x="12172675" y="1768017"/>
                </a:cubicBezTo>
                <a:lnTo>
                  <a:pt x="121726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24201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7" name="组合 6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997546" y="876872"/>
            <a:ext cx="579393" cy="505579"/>
            <a:chOff x="1168400" y="1347856"/>
            <a:chExt cx="723913" cy="631688"/>
          </a:xfrm>
          <a:solidFill>
            <a:schemeClr val="bg1">
              <a:lumMod val="95000"/>
            </a:schemeClr>
          </a:solidFill>
        </p:grpSpPr>
        <p:sp>
          <p:nvSpPr>
            <p:cNvPr id="10" name="任意多边形: 形状 9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1168400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1581018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 flipH="1" flipV="1">
            <a:off x="10615061" y="876872"/>
            <a:ext cx="579393" cy="505579"/>
            <a:chOff x="1168400" y="1347856"/>
            <a:chExt cx="723913" cy="631688"/>
          </a:xfrm>
          <a:solidFill>
            <a:schemeClr val="bg1">
              <a:lumMod val="95000"/>
            </a:schemeClr>
          </a:solidFill>
        </p:grpSpPr>
        <p:sp>
          <p:nvSpPr>
            <p:cNvPr id="15" name="任意多边形: 形状 14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1168400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6" name="任意多边形: 形状 15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1581018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1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stCxn id="6" idx="2"/>
          </p:cNvCxnSpPr>
          <p:nvPr>
            <p:custDataLst>
              <p:tags r:id="rId1"/>
            </p:custDataLst>
          </p:nvPr>
        </p:nvCxnSpPr>
        <p:spPr>
          <a:xfrm flipH="1">
            <a:off x="6076315" y="1605280"/>
            <a:ext cx="19685" cy="3982720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10871" y="1940561"/>
            <a:ext cx="4853622" cy="403201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en-US" sz="17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深入学习贯彻习近平法治思想。建立健全领导干部常态化学法制度，不断提高运用法治思维和法治方式的能力，通过理论学习、集中培训、庭审旁听、网络学法、个人自学等多种形式，系统学习习近平法治思想，深刻领会丰富内涵、精准把握核心要义，学深悟透、融会贯通，着力提升法治素养和依法行政能力水平。年度至少安排4次领导班子法治专题学习，至少开展1次领导班子成员及工作人员旁听人民法院庭审活动。</a:t>
            </a:r>
            <a:endParaRPr lang="zh-CN" altLang="en-US" sz="17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727508" y="1940561"/>
            <a:ext cx="4851069" cy="403201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en-US" sz="17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不断加强党对法治建设工作领导。全面贯彻落实《党政主要负责人履行推进法治建设第一责任人职责规定》，中心主要负责人履行推进法治建设第一责任人职责，确保重要工作亲自部署、重大问题亲自过问、重点环节亲自协调、重要案件亲自督办，通过制定年度工作要点，定期听取法治建设工作汇报，及时研究解决法治建设中的重大问题，切实把党的领导真正贯彻落实到安全生产、应急救援工作全过程。</a:t>
            </a:r>
            <a:endParaRPr lang="zh-CN" altLang="en-US" sz="17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10870" y="379169"/>
            <a:ext cx="10970895" cy="70675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R="0" fontAlgn="auto">
              <a:lnSpc>
                <a:spcPct val="100000"/>
              </a:lnSpc>
              <a:spcBef>
                <a:spcPct val="0"/>
              </a:spcBef>
              <a:buNone/>
              <a:defRPr kumimoji="0" lang="zh-CN" altLang="en-US" sz="3600" b="1" i="0" u="none" strike="noStrike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r>
              <a:rPr lang="zh-CN" altLang="en-US" spc="0" dirty="0">
                <a:solidFill>
                  <a:schemeClr val="dk1">
                    <a:lumMod val="85000"/>
                    <a:lumOff val="15000"/>
                  </a:schemeClr>
                </a:solidFill>
              </a:rPr>
              <a:t>重点任务</a:t>
            </a:r>
            <a:endParaRPr lang="zh-CN" altLang="en-US" spc="0" dirty="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文本占位符 2"/>
          <p:cNvSpPr txBox="1"/>
          <p:nvPr>
            <p:custDataLst>
              <p:tags r:id="rId5"/>
            </p:custDataLst>
          </p:nvPr>
        </p:nvSpPr>
        <p:spPr>
          <a:xfrm>
            <a:off x="610870" y="1163955"/>
            <a:ext cx="10969625" cy="44132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sz="1800" spc="3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强化法治建设组织领导</a:t>
            </a:r>
            <a:endParaRPr lang="zh-CN" altLang="en-US" sz="1800" spc="3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>
            <a:off x="6095681" y="2679700"/>
            <a:ext cx="638" cy="2409292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10871" y="1940561"/>
            <a:ext cx="4853622" cy="403201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en-US" sz="20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持续优化法治化营商环境。全面推行清单管理制度，修订并公开民航权责事项清单、公共服务事项清单、证明事项清单等并动态调整。落实《优化营商环境条例》，组织机场公司优化航线质量，提升服务质量，为企业、群众提供更加规范、公平、快捷、优质的民航出行环境，持续优化民航法治化营商环境。</a:t>
            </a:r>
            <a:endParaRPr lang="zh-CN" altLang="en-US" sz="20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727508" y="1940561"/>
            <a:ext cx="4851069" cy="403201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en-US" sz="20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“放管服”改革。着力服务保障“六稳”“六保”，配合上级业务管理部门，提高办事效率，助推“一件事一次办”改革，优化审批事项办理流程，提高即办件占比，方便企业群众办事。加强与有关部门的信息共享和协调合作，实现信息互联、数据共享，运用“互联网＋政务服务”模式，为企业和乘客提供便捷高效的服务。</a:t>
            </a:r>
            <a:endParaRPr lang="zh-CN" altLang="en-US" sz="20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10870" y="379169"/>
            <a:ext cx="10970895" cy="70675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R="0" fontAlgn="auto">
              <a:lnSpc>
                <a:spcPct val="100000"/>
              </a:lnSpc>
              <a:spcBef>
                <a:spcPct val="0"/>
              </a:spcBef>
              <a:buNone/>
              <a:defRPr kumimoji="0" lang="zh-CN" altLang="en-US" sz="3600" b="1" i="0" u="none" strike="noStrike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r>
              <a:rPr lang="zh-CN" altLang="en-US" spc="0" dirty="0">
                <a:solidFill>
                  <a:schemeClr val="dk1">
                    <a:lumMod val="85000"/>
                    <a:lumOff val="15000"/>
                  </a:schemeClr>
                </a:solidFill>
              </a:rPr>
              <a:t>重点任务</a:t>
            </a:r>
            <a:endParaRPr lang="zh-CN" altLang="en-US" spc="0" dirty="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文本占位符 2"/>
          <p:cNvSpPr txBox="1"/>
          <p:nvPr>
            <p:custDataLst>
              <p:tags r:id="rId5"/>
            </p:custDataLst>
          </p:nvPr>
        </p:nvSpPr>
        <p:spPr>
          <a:xfrm>
            <a:off x="610870" y="1163955"/>
            <a:ext cx="10969625" cy="44132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zh-CN" altLang="en-US" sz="1800" spc="300" dirty="0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依法履职提升服务效能</a:t>
            </a:r>
            <a:endParaRPr lang="zh-CN" altLang="en-US" sz="1800" spc="300" dirty="0">
              <a:solidFill>
                <a:schemeClr val="dk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>
            <p:custDataLst>
              <p:tags r:id="rId1"/>
            </p:custDataLst>
          </p:nvPr>
        </p:nvSpPr>
        <p:spPr>
          <a:xfrm>
            <a:off x="4742303" y="1800914"/>
            <a:ext cx="7449696" cy="5058061"/>
          </a:xfrm>
          <a:custGeom>
            <a:avLst/>
            <a:gdLst>
              <a:gd name="connsiteX0" fmla="*/ 4941339 w 7449696"/>
              <a:gd name="connsiteY0" fmla="*/ 0 h 5058061"/>
              <a:gd name="connsiteX1" fmla="*/ 7296676 w 7449696"/>
              <a:gd name="connsiteY1" fmla="*/ 596394 h 5058061"/>
              <a:gd name="connsiteX2" fmla="*/ 7449696 w 7449696"/>
              <a:gd name="connsiteY2" fmla="*/ 689356 h 5058061"/>
              <a:gd name="connsiteX3" fmla="*/ 7449696 w 7449696"/>
              <a:gd name="connsiteY3" fmla="*/ 5058061 h 5058061"/>
              <a:gd name="connsiteX4" fmla="*/ 2952 w 7449696"/>
              <a:gd name="connsiteY4" fmla="*/ 5058061 h 5058061"/>
              <a:gd name="connsiteX5" fmla="*/ 0 w 7449696"/>
              <a:gd name="connsiteY5" fmla="*/ 4941340 h 5058061"/>
              <a:gd name="connsiteX6" fmla="*/ 4941339 w 7449696"/>
              <a:gd name="connsiteY6" fmla="*/ 0 h 505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49696" h="5058061">
                <a:moveTo>
                  <a:pt x="4941339" y="0"/>
                </a:moveTo>
                <a:cubicBezTo>
                  <a:pt x="5794160" y="0"/>
                  <a:pt x="6596521" y="216047"/>
                  <a:pt x="7296676" y="596394"/>
                </a:cubicBezTo>
                <a:lnTo>
                  <a:pt x="7449696" y="689356"/>
                </a:lnTo>
                <a:lnTo>
                  <a:pt x="7449696" y="5058061"/>
                </a:lnTo>
                <a:lnTo>
                  <a:pt x="2952" y="5058061"/>
                </a:lnTo>
                <a:lnTo>
                  <a:pt x="0" y="4941340"/>
                </a:lnTo>
                <a:cubicBezTo>
                  <a:pt x="0" y="2212313"/>
                  <a:pt x="2212313" y="0"/>
                  <a:pt x="4941339" y="0"/>
                </a:cubicBezTo>
                <a:close/>
              </a:path>
            </a:pathLst>
          </a:cu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lt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1" y="3038168"/>
            <a:ext cx="5230153" cy="3835320"/>
          </a:xfrm>
          <a:custGeom>
            <a:avLst/>
            <a:gdLst>
              <a:gd name="connsiteX0" fmla="*/ 2147740 w 5230153"/>
              <a:gd name="connsiteY0" fmla="*/ 0 h 3835320"/>
              <a:gd name="connsiteX1" fmla="*/ 5230153 w 5230153"/>
              <a:gd name="connsiteY1" fmla="*/ 3082413 h 3835320"/>
              <a:gd name="connsiteX2" fmla="*/ 5167530 w 5230153"/>
              <a:gd name="connsiteY2" fmla="*/ 3703627 h 3835320"/>
              <a:gd name="connsiteX3" fmla="*/ 5133668 w 5230153"/>
              <a:gd name="connsiteY3" fmla="*/ 3835320 h 3835320"/>
              <a:gd name="connsiteX4" fmla="*/ 0 w 5230153"/>
              <a:gd name="connsiteY4" fmla="*/ 3835320 h 3835320"/>
              <a:gd name="connsiteX5" fmla="*/ 0 w 5230153"/>
              <a:gd name="connsiteY5" fmla="*/ 873866 h 3835320"/>
              <a:gd name="connsiteX6" fmla="*/ 187039 w 5230153"/>
              <a:gd name="connsiteY6" fmla="*/ 703873 h 3835320"/>
              <a:gd name="connsiteX7" fmla="*/ 2147740 w 5230153"/>
              <a:gd name="connsiteY7" fmla="*/ 0 h 383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0153" h="3835320">
                <a:moveTo>
                  <a:pt x="2147740" y="0"/>
                </a:moveTo>
                <a:cubicBezTo>
                  <a:pt x="3850110" y="0"/>
                  <a:pt x="5230153" y="1380043"/>
                  <a:pt x="5230153" y="3082413"/>
                </a:cubicBezTo>
                <a:cubicBezTo>
                  <a:pt x="5230153" y="3295210"/>
                  <a:pt x="5208590" y="3502969"/>
                  <a:pt x="5167530" y="3703627"/>
                </a:cubicBezTo>
                <a:lnTo>
                  <a:pt x="5133668" y="3835320"/>
                </a:lnTo>
                <a:lnTo>
                  <a:pt x="0" y="3835320"/>
                </a:lnTo>
                <a:lnTo>
                  <a:pt x="0" y="873866"/>
                </a:lnTo>
                <a:lnTo>
                  <a:pt x="187039" y="703873"/>
                </a:lnTo>
                <a:cubicBezTo>
                  <a:pt x="719862" y="264149"/>
                  <a:pt x="1402953" y="0"/>
                  <a:pt x="214774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03738" y="2035745"/>
            <a:ext cx="10984523" cy="4466492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76200" sx="101000" sy="101000" algn="ctr" rotWithShape="0">
              <a:schemeClr val="dk1">
                <a:lumMod val="95000"/>
                <a:lumOff val="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66459" y="1309507"/>
            <a:ext cx="10059078" cy="38686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 algn="ctr">
              <a:lnSpc>
                <a:spcPct val="110000"/>
              </a:lnSpc>
              <a:spcAft>
                <a:spcPts val="200"/>
              </a:spcAft>
            </a:pPr>
            <a:r>
              <a:rPr lang="zh-CN" altLang="en-US" sz="18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依法规范行政决策行为</a:t>
            </a:r>
            <a:endParaRPr lang="zh-CN" altLang="en-US" sz="18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066459" y="2296597"/>
            <a:ext cx="10059078" cy="366765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90000"/>
              </a:lnSpc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u"/>
            </a:pPr>
            <a:r>
              <a:rPr lang="zh-CN" altLang="en-US" sz="2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依法依规制定规范性文件。严格执行行政规范性文件制定程序，规范审核流程，严格审核标准，强化审核责任，提升规范性文件质量。牵头起草《济宁大安机场净空和电磁环境保护管理规定》，认真做好征求意见、审查审核，7月底前提交市政府常务会议研究，发布后及时做好解读、执行。</a:t>
            </a:r>
            <a:endParaRPr lang="zh-CN" altLang="en-US" sz="22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椭圆 20"/>
          <p:cNvSpPr/>
          <p:nvPr>
            <p:custDataLst>
              <p:tags r:id="rId6"/>
            </p:custDataLst>
          </p:nvPr>
        </p:nvSpPr>
        <p:spPr>
          <a:xfrm>
            <a:off x="277973" y="239843"/>
            <a:ext cx="386396" cy="386396"/>
          </a:xfrm>
          <a:prstGeom prst="ellips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665006" y="657947"/>
            <a:ext cx="178183" cy="178183"/>
          </a:xfrm>
          <a:prstGeom prst="ellipse">
            <a:avLst/>
          </a:prstGeom>
          <a:solidFill>
            <a:schemeClr val="accent1">
              <a:lumMod val="40000"/>
              <a:lumOff val="6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1066459" y="565608"/>
            <a:ext cx="10059078" cy="6488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fontScale="90000"/>
          </a:bodyPr>
          <a:lstStyle/>
          <a:p>
            <a:pPr algn="ctr"/>
            <a:r>
              <a:rPr lang="zh-CN" altLang="en-US" sz="3700" b="1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重点任务</a:t>
            </a:r>
            <a:endParaRPr lang="zh-CN" altLang="en-US" sz="3700" b="1" spc="3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>
            <p:custDataLst>
              <p:tags r:id="rId1"/>
            </p:custDataLst>
          </p:nvPr>
        </p:nvSpPr>
        <p:spPr>
          <a:xfrm>
            <a:off x="4742303" y="1800914"/>
            <a:ext cx="7449696" cy="5058061"/>
          </a:xfrm>
          <a:custGeom>
            <a:avLst/>
            <a:gdLst>
              <a:gd name="connsiteX0" fmla="*/ 4941339 w 7449696"/>
              <a:gd name="connsiteY0" fmla="*/ 0 h 5058061"/>
              <a:gd name="connsiteX1" fmla="*/ 7296676 w 7449696"/>
              <a:gd name="connsiteY1" fmla="*/ 596394 h 5058061"/>
              <a:gd name="connsiteX2" fmla="*/ 7449696 w 7449696"/>
              <a:gd name="connsiteY2" fmla="*/ 689356 h 5058061"/>
              <a:gd name="connsiteX3" fmla="*/ 7449696 w 7449696"/>
              <a:gd name="connsiteY3" fmla="*/ 5058061 h 5058061"/>
              <a:gd name="connsiteX4" fmla="*/ 2952 w 7449696"/>
              <a:gd name="connsiteY4" fmla="*/ 5058061 h 5058061"/>
              <a:gd name="connsiteX5" fmla="*/ 0 w 7449696"/>
              <a:gd name="connsiteY5" fmla="*/ 4941340 h 5058061"/>
              <a:gd name="connsiteX6" fmla="*/ 4941339 w 7449696"/>
              <a:gd name="connsiteY6" fmla="*/ 0 h 505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49696" h="5058061">
                <a:moveTo>
                  <a:pt x="4941339" y="0"/>
                </a:moveTo>
                <a:cubicBezTo>
                  <a:pt x="5794160" y="0"/>
                  <a:pt x="6596521" y="216047"/>
                  <a:pt x="7296676" y="596394"/>
                </a:cubicBezTo>
                <a:lnTo>
                  <a:pt x="7449696" y="689356"/>
                </a:lnTo>
                <a:lnTo>
                  <a:pt x="7449696" y="5058061"/>
                </a:lnTo>
                <a:lnTo>
                  <a:pt x="2952" y="5058061"/>
                </a:lnTo>
                <a:lnTo>
                  <a:pt x="0" y="4941340"/>
                </a:lnTo>
                <a:cubicBezTo>
                  <a:pt x="0" y="2212313"/>
                  <a:pt x="2212313" y="0"/>
                  <a:pt x="4941339" y="0"/>
                </a:cubicBezTo>
                <a:close/>
              </a:path>
            </a:pathLst>
          </a:cu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lt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1" y="3038168"/>
            <a:ext cx="5230153" cy="3835320"/>
          </a:xfrm>
          <a:custGeom>
            <a:avLst/>
            <a:gdLst>
              <a:gd name="connsiteX0" fmla="*/ 2147740 w 5230153"/>
              <a:gd name="connsiteY0" fmla="*/ 0 h 3835320"/>
              <a:gd name="connsiteX1" fmla="*/ 5230153 w 5230153"/>
              <a:gd name="connsiteY1" fmla="*/ 3082413 h 3835320"/>
              <a:gd name="connsiteX2" fmla="*/ 5167530 w 5230153"/>
              <a:gd name="connsiteY2" fmla="*/ 3703627 h 3835320"/>
              <a:gd name="connsiteX3" fmla="*/ 5133668 w 5230153"/>
              <a:gd name="connsiteY3" fmla="*/ 3835320 h 3835320"/>
              <a:gd name="connsiteX4" fmla="*/ 0 w 5230153"/>
              <a:gd name="connsiteY4" fmla="*/ 3835320 h 3835320"/>
              <a:gd name="connsiteX5" fmla="*/ 0 w 5230153"/>
              <a:gd name="connsiteY5" fmla="*/ 873866 h 3835320"/>
              <a:gd name="connsiteX6" fmla="*/ 187039 w 5230153"/>
              <a:gd name="connsiteY6" fmla="*/ 703873 h 3835320"/>
              <a:gd name="connsiteX7" fmla="*/ 2147740 w 5230153"/>
              <a:gd name="connsiteY7" fmla="*/ 0 h 383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0153" h="3835320">
                <a:moveTo>
                  <a:pt x="2147740" y="0"/>
                </a:moveTo>
                <a:cubicBezTo>
                  <a:pt x="3850110" y="0"/>
                  <a:pt x="5230153" y="1380043"/>
                  <a:pt x="5230153" y="3082413"/>
                </a:cubicBezTo>
                <a:cubicBezTo>
                  <a:pt x="5230153" y="3295210"/>
                  <a:pt x="5208590" y="3502969"/>
                  <a:pt x="5167530" y="3703627"/>
                </a:cubicBezTo>
                <a:lnTo>
                  <a:pt x="5133668" y="3835320"/>
                </a:lnTo>
                <a:lnTo>
                  <a:pt x="0" y="3835320"/>
                </a:lnTo>
                <a:lnTo>
                  <a:pt x="0" y="873866"/>
                </a:lnTo>
                <a:lnTo>
                  <a:pt x="187039" y="703873"/>
                </a:lnTo>
                <a:cubicBezTo>
                  <a:pt x="719862" y="264149"/>
                  <a:pt x="1402953" y="0"/>
                  <a:pt x="214774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03738" y="2035745"/>
            <a:ext cx="10984523" cy="4466492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76200" sx="101000" sy="101000" algn="ctr" rotWithShape="0">
              <a:schemeClr val="dk1">
                <a:lumMod val="95000"/>
                <a:lumOff val="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66459" y="1309507"/>
            <a:ext cx="10059078" cy="38686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 algn="ctr">
              <a:lnSpc>
                <a:spcPct val="110000"/>
              </a:lnSpc>
              <a:spcAft>
                <a:spcPts val="200"/>
              </a:spcAft>
            </a:pPr>
            <a:r>
              <a:rPr lang="zh-CN" altLang="en-US" sz="18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依法规范行政决策行为</a:t>
            </a:r>
            <a:endParaRPr lang="zh-CN" altLang="en-US" sz="18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066459" y="2296597"/>
            <a:ext cx="10059078" cy="366765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90000"/>
              </a:lnSpc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u"/>
            </a:pPr>
            <a:r>
              <a:rPr lang="zh-CN" altLang="en-US" sz="16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全完善重大行政决策机制。建立健全行政决策的各项制度，严格落实重大行政决策程序，实施重大行政决策终身责任追究制度和责任倒查机制；严格落实“三重一大”决策制度主体责任，坚持“三重一大”事项集体讨论决定，充分发扬民主，自觉接受监督；认真配合开展上级民航部门和交通运输部门“谁执法谁普法”工作，努力提高乘客和民航干部职工文明素养和尊法、学法、守法、用法的自觉性；依托政府法制机构和机场公司法律顾问，对重大政府投资、重大项目采购、重大合同签订等事关经济社会发展全局的决策事项，严格决策合法性前置审查。自觉接受强化风险防控，避免法律漏洞，切实增强决策的科学性、民主性、合法性。</a:t>
            </a:r>
            <a:endParaRPr lang="zh-CN" altLang="en-US" sz="16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椭圆 20"/>
          <p:cNvSpPr/>
          <p:nvPr>
            <p:custDataLst>
              <p:tags r:id="rId6"/>
            </p:custDataLst>
          </p:nvPr>
        </p:nvSpPr>
        <p:spPr>
          <a:xfrm>
            <a:off x="277973" y="239843"/>
            <a:ext cx="386396" cy="386396"/>
          </a:xfrm>
          <a:prstGeom prst="ellips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665006" y="657947"/>
            <a:ext cx="178183" cy="178183"/>
          </a:xfrm>
          <a:prstGeom prst="ellipse">
            <a:avLst/>
          </a:prstGeom>
          <a:solidFill>
            <a:schemeClr val="accent1">
              <a:lumMod val="40000"/>
              <a:lumOff val="6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1066459" y="565608"/>
            <a:ext cx="10059078" cy="6488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fontScale="90000"/>
          </a:bodyPr>
          <a:lstStyle/>
          <a:p>
            <a:pPr algn="ctr"/>
            <a:r>
              <a:rPr lang="zh-CN" altLang="en-US" sz="3555" b="1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重点任务</a:t>
            </a:r>
            <a:endParaRPr lang="zh-CN" altLang="en-US" sz="3555" b="1" spc="3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>
            <p:custDataLst>
              <p:tags r:id="rId1"/>
            </p:custDataLst>
          </p:nvPr>
        </p:nvSpPr>
        <p:spPr>
          <a:xfrm>
            <a:off x="4742303" y="1800914"/>
            <a:ext cx="7449696" cy="5058061"/>
          </a:xfrm>
          <a:custGeom>
            <a:avLst/>
            <a:gdLst>
              <a:gd name="connsiteX0" fmla="*/ 4941339 w 7449696"/>
              <a:gd name="connsiteY0" fmla="*/ 0 h 5058061"/>
              <a:gd name="connsiteX1" fmla="*/ 7296676 w 7449696"/>
              <a:gd name="connsiteY1" fmla="*/ 596394 h 5058061"/>
              <a:gd name="connsiteX2" fmla="*/ 7449696 w 7449696"/>
              <a:gd name="connsiteY2" fmla="*/ 689356 h 5058061"/>
              <a:gd name="connsiteX3" fmla="*/ 7449696 w 7449696"/>
              <a:gd name="connsiteY3" fmla="*/ 5058061 h 5058061"/>
              <a:gd name="connsiteX4" fmla="*/ 2952 w 7449696"/>
              <a:gd name="connsiteY4" fmla="*/ 5058061 h 5058061"/>
              <a:gd name="connsiteX5" fmla="*/ 0 w 7449696"/>
              <a:gd name="connsiteY5" fmla="*/ 4941340 h 5058061"/>
              <a:gd name="connsiteX6" fmla="*/ 4941339 w 7449696"/>
              <a:gd name="connsiteY6" fmla="*/ 0 h 505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49696" h="5058061">
                <a:moveTo>
                  <a:pt x="4941339" y="0"/>
                </a:moveTo>
                <a:cubicBezTo>
                  <a:pt x="5794160" y="0"/>
                  <a:pt x="6596521" y="216047"/>
                  <a:pt x="7296676" y="596394"/>
                </a:cubicBezTo>
                <a:lnTo>
                  <a:pt x="7449696" y="689356"/>
                </a:lnTo>
                <a:lnTo>
                  <a:pt x="7449696" y="5058061"/>
                </a:lnTo>
                <a:lnTo>
                  <a:pt x="2952" y="5058061"/>
                </a:lnTo>
                <a:lnTo>
                  <a:pt x="0" y="4941340"/>
                </a:lnTo>
                <a:cubicBezTo>
                  <a:pt x="0" y="2212313"/>
                  <a:pt x="2212313" y="0"/>
                  <a:pt x="4941339" y="0"/>
                </a:cubicBezTo>
                <a:close/>
              </a:path>
            </a:pathLst>
          </a:cu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lt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1" y="3038168"/>
            <a:ext cx="5230153" cy="3835320"/>
          </a:xfrm>
          <a:custGeom>
            <a:avLst/>
            <a:gdLst>
              <a:gd name="connsiteX0" fmla="*/ 2147740 w 5230153"/>
              <a:gd name="connsiteY0" fmla="*/ 0 h 3835320"/>
              <a:gd name="connsiteX1" fmla="*/ 5230153 w 5230153"/>
              <a:gd name="connsiteY1" fmla="*/ 3082413 h 3835320"/>
              <a:gd name="connsiteX2" fmla="*/ 5167530 w 5230153"/>
              <a:gd name="connsiteY2" fmla="*/ 3703627 h 3835320"/>
              <a:gd name="connsiteX3" fmla="*/ 5133668 w 5230153"/>
              <a:gd name="connsiteY3" fmla="*/ 3835320 h 3835320"/>
              <a:gd name="connsiteX4" fmla="*/ 0 w 5230153"/>
              <a:gd name="connsiteY4" fmla="*/ 3835320 h 3835320"/>
              <a:gd name="connsiteX5" fmla="*/ 0 w 5230153"/>
              <a:gd name="connsiteY5" fmla="*/ 873866 h 3835320"/>
              <a:gd name="connsiteX6" fmla="*/ 187039 w 5230153"/>
              <a:gd name="connsiteY6" fmla="*/ 703873 h 3835320"/>
              <a:gd name="connsiteX7" fmla="*/ 2147740 w 5230153"/>
              <a:gd name="connsiteY7" fmla="*/ 0 h 383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0153" h="3835320">
                <a:moveTo>
                  <a:pt x="2147740" y="0"/>
                </a:moveTo>
                <a:cubicBezTo>
                  <a:pt x="3850110" y="0"/>
                  <a:pt x="5230153" y="1380043"/>
                  <a:pt x="5230153" y="3082413"/>
                </a:cubicBezTo>
                <a:cubicBezTo>
                  <a:pt x="5230153" y="3295210"/>
                  <a:pt x="5208590" y="3502969"/>
                  <a:pt x="5167530" y="3703627"/>
                </a:cubicBezTo>
                <a:lnTo>
                  <a:pt x="5133668" y="3835320"/>
                </a:lnTo>
                <a:lnTo>
                  <a:pt x="0" y="3835320"/>
                </a:lnTo>
                <a:lnTo>
                  <a:pt x="0" y="873866"/>
                </a:lnTo>
                <a:lnTo>
                  <a:pt x="187039" y="703873"/>
                </a:lnTo>
                <a:cubicBezTo>
                  <a:pt x="719862" y="264149"/>
                  <a:pt x="1402953" y="0"/>
                  <a:pt x="214774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03738" y="2035745"/>
            <a:ext cx="10984523" cy="4466492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76200" sx="101000" sy="101000" algn="ctr" rotWithShape="0">
              <a:schemeClr val="dk1">
                <a:lumMod val="95000"/>
                <a:lumOff val="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66459" y="1309507"/>
            <a:ext cx="10059078" cy="38686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 algn="ctr">
              <a:lnSpc>
                <a:spcPct val="110000"/>
              </a:lnSpc>
              <a:spcAft>
                <a:spcPts val="200"/>
              </a:spcAft>
            </a:pPr>
            <a:r>
              <a:rPr lang="zh-CN" altLang="en-US" sz="18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依法规范行政决策行为</a:t>
            </a:r>
            <a:endParaRPr lang="zh-CN" altLang="en-US" sz="18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066459" y="2296597"/>
            <a:ext cx="10059078" cy="366765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90000"/>
              </a:lnSpc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u"/>
            </a:pPr>
            <a:r>
              <a:rPr lang="zh-CN" altLang="en-US" sz="17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健全完善权力制约和监督。突出对权力的党内监督的主导地位。自觉接收人大监督、民主监督、行政监督、监察监督、司法监督、群众监督、舆论监督。全面落实政务公开。认真贯彻国务院《政府信息公开条例》和省、市实施办法，依托网站、微信公众号，全面公开政务信息，做到决策公开、执行公开、管理公开、服务公开、结果公开，接受社会监督。提升政府信息公开申请办理工作质量。推进政府和公共服务机构数据开放共享。推进政务诚信建设。落实政务失信记录制度，加大失信惩戒力度，治理民航领域失信行为。</a:t>
            </a:r>
            <a:endParaRPr lang="zh-CN" altLang="en-US" sz="17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椭圆 20"/>
          <p:cNvSpPr/>
          <p:nvPr>
            <p:custDataLst>
              <p:tags r:id="rId6"/>
            </p:custDataLst>
          </p:nvPr>
        </p:nvSpPr>
        <p:spPr>
          <a:xfrm>
            <a:off x="277973" y="239843"/>
            <a:ext cx="386396" cy="386396"/>
          </a:xfrm>
          <a:prstGeom prst="ellips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665006" y="657947"/>
            <a:ext cx="178183" cy="178183"/>
          </a:xfrm>
          <a:prstGeom prst="ellipse">
            <a:avLst/>
          </a:prstGeom>
          <a:solidFill>
            <a:schemeClr val="accent1">
              <a:lumMod val="40000"/>
              <a:lumOff val="6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1066459" y="565608"/>
            <a:ext cx="10059078" cy="6488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fontScale="90000"/>
          </a:bodyPr>
          <a:lstStyle/>
          <a:p>
            <a:pPr algn="ctr"/>
            <a:r>
              <a:rPr lang="zh-CN" altLang="en-US" sz="3555" b="1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重点任务</a:t>
            </a:r>
            <a:endParaRPr lang="zh-CN" altLang="en-US" sz="3555" b="1" spc="3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>
            <p:custDataLst>
              <p:tags r:id="rId1"/>
            </p:custDataLst>
          </p:nvPr>
        </p:nvSpPr>
        <p:spPr>
          <a:xfrm>
            <a:off x="4742303" y="1800914"/>
            <a:ext cx="7449696" cy="5058061"/>
          </a:xfrm>
          <a:custGeom>
            <a:avLst/>
            <a:gdLst>
              <a:gd name="connsiteX0" fmla="*/ 4941339 w 7449696"/>
              <a:gd name="connsiteY0" fmla="*/ 0 h 5058061"/>
              <a:gd name="connsiteX1" fmla="*/ 7296676 w 7449696"/>
              <a:gd name="connsiteY1" fmla="*/ 596394 h 5058061"/>
              <a:gd name="connsiteX2" fmla="*/ 7449696 w 7449696"/>
              <a:gd name="connsiteY2" fmla="*/ 689356 h 5058061"/>
              <a:gd name="connsiteX3" fmla="*/ 7449696 w 7449696"/>
              <a:gd name="connsiteY3" fmla="*/ 5058061 h 5058061"/>
              <a:gd name="connsiteX4" fmla="*/ 2952 w 7449696"/>
              <a:gd name="connsiteY4" fmla="*/ 5058061 h 5058061"/>
              <a:gd name="connsiteX5" fmla="*/ 0 w 7449696"/>
              <a:gd name="connsiteY5" fmla="*/ 4941340 h 5058061"/>
              <a:gd name="connsiteX6" fmla="*/ 4941339 w 7449696"/>
              <a:gd name="connsiteY6" fmla="*/ 0 h 505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49696" h="5058061">
                <a:moveTo>
                  <a:pt x="4941339" y="0"/>
                </a:moveTo>
                <a:cubicBezTo>
                  <a:pt x="5794160" y="0"/>
                  <a:pt x="6596521" y="216047"/>
                  <a:pt x="7296676" y="596394"/>
                </a:cubicBezTo>
                <a:lnTo>
                  <a:pt x="7449696" y="689356"/>
                </a:lnTo>
                <a:lnTo>
                  <a:pt x="7449696" y="5058061"/>
                </a:lnTo>
                <a:lnTo>
                  <a:pt x="2952" y="5058061"/>
                </a:lnTo>
                <a:lnTo>
                  <a:pt x="0" y="4941340"/>
                </a:lnTo>
                <a:cubicBezTo>
                  <a:pt x="0" y="2212313"/>
                  <a:pt x="2212313" y="0"/>
                  <a:pt x="4941339" y="0"/>
                </a:cubicBezTo>
                <a:close/>
              </a:path>
            </a:pathLst>
          </a:cu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lt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>
            <a:off x="1" y="3038168"/>
            <a:ext cx="5230153" cy="3835320"/>
          </a:xfrm>
          <a:custGeom>
            <a:avLst/>
            <a:gdLst>
              <a:gd name="connsiteX0" fmla="*/ 2147740 w 5230153"/>
              <a:gd name="connsiteY0" fmla="*/ 0 h 3835320"/>
              <a:gd name="connsiteX1" fmla="*/ 5230153 w 5230153"/>
              <a:gd name="connsiteY1" fmla="*/ 3082413 h 3835320"/>
              <a:gd name="connsiteX2" fmla="*/ 5167530 w 5230153"/>
              <a:gd name="connsiteY2" fmla="*/ 3703627 h 3835320"/>
              <a:gd name="connsiteX3" fmla="*/ 5133668 w 5230153"/>
              <a:gd name="connsiteY3" fmla="*/ 3835320 h 3835320"/>
              <a:gd name="connsiteX4" fmla="*/ 0 w 5230153"/>
              <a:gd name="connsiteY4" fmla="*/ 3835320 h 3835320"/>
              <a:gd name="connsiteX5" fmla="*/ 0 w 5230153"/>
              <a:gd name="connsiteY5" fmla="*/ 873866 h 3835320"/>
              <a:gd name="connsiteX6" fmla="*/ 187039 w 5230153"/>
              <a:gd name="connsiteY6" fmla="*/ 703873 h 3835320"/>
              <a:gd name="connsiteX7" fmla="*/ 2147740 w 5230153"/>
              <a:gd name="connsiteY7" fmla="*/ 0 h 383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0153" h="3835320">
                <a:moveTo>
                  <a:pt x="2147740" y="0"/>
                </a:moveTo>
                <a:cubicBezTo>
                  <a:pt x="3850110" y="0"/>
                  <a:pt x="5230153" y="1380043"/>
                  <a:pt x="5230153" y="3082413"/>
                </a:cubicBezTo>
                <a:cubicBezTo>
                  <a:pt x="5230153" y="3295210"/>
                  <a:pt x="5208590" y="3502969"/>
                  <a:pt x="5167530" y="3703627"/>
                </a:cubicBezTo>
                <a:lnTo>
                  <a:pt x="5133668" y="3835320"/>
                </a:lnTo>
                <a:lnTo>
                  <a:pt x="0" y="3835320"/>
                </a:lnTo>
                <a:lnTo>
                  <a:pt x="0" y="873866"/>
                </a:lnTo>
                <a:lnTo>
                  <a:pt x="187039" y="703873"/>
                </a:lnTo>
                <a:cubicBezTo>
                  <a:pt x="719862" y="264149"/>
                  <a:pt x="1402953" y="0"/>
                  <a:pt x="214774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03738" y="2035745"/>
            <a:ext cx="10984523" cy="4466492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76200" sx="101000" sy="101000" algn="ctr" rotWithShape="0">
              <a:schemeClr val="dk1">
                <a:lumMod val="95000"/>
                <a:lumOff val="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66459" y="1309507"/>
            <a:ext cx="10059078" cy="38686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lvl="0" algn="ctr">
              <a:lnSpc>
                <a:spcPct val="110000"/>
              </a:lnSpc>
              <a:spcAft>
                <a:spcPts val="200"/>
              </a:spcAft>
            </a:pPr>
            <a:r>
              <a:rPr lang="zh-CN" altLang="en-US" sz="18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依法规范行政决策行为</a:t>
            </a:r>
            <a:endParaRPr lang="zh-CN" altLang="en-US" sz="18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066459" y="2296597"/>
            <a:ext cx="10059078" cy="366765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90000"/>
              </a:lnSpc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u"/>
            </a:pPr>
            <a:r>
              <a:rPr lang="zh-CN" altLang="en-US" sz="20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完善法治民航建设推进机制。加强党对法治民航建设的领导。中心党支部履行推进法治建设领导职责，主要负责人履行推进法治政府建设第一责任人职责。将法治建设纳入重要议事日程，列入年度重点工作计划，定期深入学习贯彻习近平法治思想，研究推进落实情况。加强依法行政意识和能力。建立民航工作人员应知应会法律法规清单，把民法典作为决策、管理、服务的重要标尺。法治教育纳入中心和机场工作人员入职培训、年度教育、晋职提拔的必训内容。</a:t>
            </a:r>
            <a:endParaRPr lang="zh-CN" altLang="en-US" sz="2000" spc="15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椭圆 20"/>
          <p:cNvSpPr/>
          <p:nvPr>
            <p:custDataLst>
              <p:tags r:id="rId6"/>
            </p:custDataLst>
          </p:nvPr>
        </p:nvSpPr>
        <p:spPr>
          <a:xfrm>
            <a:off x="277973" y="239843"/>
            <a:ext cx="386396" cy="386396"/>
          </a:xfrm>
          <a:prstGeom prst="ellips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665006" y="657947"/>
            <a:ext cx="178183" cy="178183"/>
          </a:xfrm>
          <a:prstGeom prst="ellipse">
            <a:avLst/>
          </a:prstGeom>
          <a:solidFill>
            <a:schemeClr val="accent1">
              <a:lumMod val="40000"/>
              <a:lumOff val="6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1066459" y="565608"/>
            <a:ext cx="10059078" cy="6488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fontScale="90000"/>
          </a:bodyPr>
          <a:lstStyle/>
          <a:p>
            <a:pPr algn="ctr"/>
            <a:r>
              <a:rPr lang="zh-CN" altLang="en-US" sz="3500" b="1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重点任务</a:t>
            </a:r>
            <a:endParaRPr lang="zh-CN" altLang="en-US" sz="3500" b="1" spc="3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3.xml><?xml version="1.0" encoding="utf-8"?>
<p:tagLst xmlns:p="http://schemas.openxmlformats.org/presentationml/2006/main">
  <p:tag name="KSO_WM_TEMPLATE_THUMBS_INDEX" val="1、4、7、9、12、13、14、17、18、19、25、28、33、36、38、40、43、46、51"/>
  <p:tag name="KSO_WM_TEMPLATE_SUBCATEGORY" val="17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2990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990_1*a*1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PRESET_TEXT" val="空白演示"/>
  <p:tag name="KSO_WM_UNIT_TEXT_FILL_FORE_SCHEMECOLOR_INDEX_BRIGHTNESS" val="0.15"/>
  <p:tag name="KSO_WM_UNIT_TEXT_FILL_FORE_SCHEMECOLOR_INDEX" val="13"/>
  <p:tag name="KSO_WM_UNIT_TEXT_FILL_TYPE" val="1"/>
</p:tagLst>
</file>

<file path=ppt/tags/tag108.xml><?xml version="1.0" encoding="utf-8"?>
<p:tagLst xmlns:p="http://schemas.openxmlformats.org/presentationml/2006/main">
  <p:tag name="KSO_WM_TEMPLATE_THUMBS_INDEX" val="1、4、7、9、12、13、14、17、18、19、25、28、33、36、38、40、43、46、51"/>
  <p:tag name="KSO_WM_SLIDE_ID" val="custom20202990_1"/>
  <p:tag name="KSO_WM_TEMPLATE_SUBCATEGORY" val="17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2990"/>
  <p:tag name="KSO_WM_SLIDE_LAYOUT" val="a_b"/>
  <p:tag name="KSO_WM_SLIDE_LAYOUT_CNT" val="1_3"/>
</p:tagLst>
</file>

<file path=ppt/tags/tag10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BLOCK" val="0"/>
  <p:tag name="KSO_WM_UNIT_DEC_AREA_ID" val="edb3d9dfb82345f9b3bdba4da0e23cb8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7590_1*i*2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0},&quot;ReferentInfo&quot;:{&quot;Id&quot;:&quot;1f8855e5b1094a71a6935fc8d8390bf8&quot;,&quot;X&quot;:{&quot;Pos&quot;:2},&quot;Y&quot;:{&quot;Pos&quot;:0}},&quot;whChangeMode&quot;:0}"/>
  <p:tag name="KSO_WM_CHIP_GROUPID" val="5e71e94347edf80c4a5df17c"/>
  <p:tag name="KSO_WM_CHIP_XID" val="5e71e94347edf80c4a5df17d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210"/>
  <p:tag name="KSO_WM_TEMPLATE_ASSEMBLE_XID" val="60656e634054ed1e2fb7f79b"/>
  <p:tag name="KSO_WM_TEMPLATE_ASSEMBLE_GROUPID" val="60656e634054ed1e2fb7f79b"/>
</p:tagLst>
</file>

<file path=ppt/tags/tag1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590_1*a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14b96f65a044e988192e664011f096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540ec2b1caa413e94efb698724799df"/>
  <p:tag name="KSO_WM_UNIT_TEXT_FILL_FORE_SCHEMECOLOR_INDEX_BRIGHTNESS" val="0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1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590_1*f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70d71383acfa4d97994e336204bd944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c12fcfd9a18e4628b961eaa38d35da7d"/>
  <p:tag name="KSO_WM_UNIT_TEXT_FILL_FORE_SCHEMECOLOR_INDEX_BRIGHTNESS" val="0.25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13.xml><?xml version="1.0" encoding="utf-8"?>
<p:tagLst xmlns:p="http://schemas.openxmlformats.org/presentationml/2006/main">
  <p:tag name="KSO_WM_UNIT_VALUE" val="1481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7590_1*d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f8855e5b1094a71a6935fc8d8390bf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5999a3577184cd490667effb9a7f6d4"/>
  <p:tag name="KSO_WM_UNIT_PLACING_PICTURE" val="a5999a3577184cd490667effb9a7f6d4"/>
  <p:tag name="KSO_WM_UNIT_SUPPORT_UNIT_TYPE" val="[&quot;d&quot;,&quot;θ&quot;]"/>
  <p:tag name="KSO_WM_TEMPLATE_ASSEMBLE_XID" val="60656e634054ed1e2fb7f79b"/>
  <p:tag name="KSO_WM_TEMPLATE_ASSEMBLE_GROUPID" val="60656e634054ed1e2fb7f79b"/>
</p:tagLst>
</file>

<file path=ppt/tags/tag114.xml><?xml version="1.0" encoding="utf-8"?>
<p:tagLst xmlns:p="http://schemas.openxmlformats.org/presentationml/2006/main">
  <p:tag name="KSO_WM_BEAUTIFY_FLAG" val="#wm#"/>
  <p:tag name="KSO_WM_TEMPLATE_CATEGORY" val="diagram"/>
  <p:tag name="KSO_WM_TEMPLATE_INDEX" val="20207590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4:55:44&quot;,&quot;maxSize&quot;:{&quot;size1&quot;:42.5},&quot;minSize&quot;:{&quot;size1&quot;:40},&quot;normalSize&quot;:{&quot;size1&quot;:42.5},&quot;subLayout&quot;:[{&quot;id&quot;:&quot;2021-04-01T14:55:44&quot;,&quot;maxSize&quot;:{&quot;size1&quot;:42.200000000000003},&quot;minSize&quot;:{&quot;size1&quot;:31.100000000000001},&quot;normalSize&quot;:{&quot;size1&quot;:37.799999999999997},&quot;subLayout&quot;:[{&quot;id&quot;:&quot;2021-04-01T14:55:44&quot;,&quot;margin&quot;:{&quot;bottom&quot;:0,&quot;left&quot;:2.5399999618530273,&quot;right&quot;:0,&quot;top&quot;:4.2329998016357422},&quot;type&quot;:0},{&quot;id&quot;:&quot;2021-04-01T14:55:44&quot;,&quot;margin&quot;:{&quot;bottom&quot;:4.2329998016357422,&quot;left&quot;:2.5399999618530273,&quot;right&quot;:0,&quot;top&quot;:0.42300000786781311},&quot;type&quot;:0}],&quot;type&quot;:0},{&quot;id&quot;:&quot;2021-04-01T14:55:44&quot;,&quot;margin&quot;:{&quot;bottom&quot;:1.6929999589920044,&quot;left&quot;:1.6929999589920044,&quot;right&quot;:2.5399999618530273,&quot;top&quot;:2.5399999618530273},&quot;type&quot;:0}],&quot;type&quot;:0}"/>
  <p:tag name="KSO_WM_SLIDE_CAN_ADD_NAVIGATION" val="1"/>
  <p:tag name="KSO_WM_SLIDE_BACKGROUND" val="[&quot;general&quot;,&quot;frame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71e94347edf80c4a5df17d"/>
  <p:tag name="KSO_WM_SLIDE_ID" val="diagram2020759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16*444"/>
  <p:tag name="KSO_WM_SLIDE_POSITION" val="72*48"/>
  <p:tag name="KSO_WM_TAG_VERSION" val="1.0"/>
  <p:tag name="KSO_WM_CHIP_FILLPROP" val="[[{&quot;fill_id&quot;:&quot;6aa9d056f12f4650b878f62fc9959662&quot;,&quot;fill_align&quot;:&quot;lb&quot;,&quot;text_align&quot;:&quot;lb&quot;,&quot;text_direction&quot;:&quot;horizontal&quot;,&quot;chip_types&quot;:[&quot;header&quot;]},{&quot;fill_id&quot;:&quot;e82a4608aea64580aaf26f6e1f31bf91&quot;,&quot;fill_align&quot;:&quot;lt&quot;,&quot;text_align&quot;:&quot;lt&quot;,&quot;text_direction&quot;:&quot;horizontal&quot;,&quot;chip_types&quot;:[&quot;text&quot;]},{&quot;fill_id&quot;:&quot;71541026f7c64921bc82fd1971f82436&quot;,&quot;fill_align&quot;:&quot;cm&quot;,&quot;text_align&quot;:&quot;lm&quot;,&quot;text_direction&quot;:&quot;horizontal&quot;,&quot;chip_types&quot;:[&quot;picture&quot;,&quot;video&quot;]}]]"/>
  <p:tag name="KSO_WM_SLIDE_LAYOUT" val="a_d_f"/>
  <p:tag name="KSO_WM_SLIDE_LAYOUT_CNT" val="1_1_1"/>
  <p:tag name="KSO_WM_CHIP_GROUPID" val="5e71e94347edf80c4a5df17c"/>
  <p:tag name="KSO_WM_SLIDE_BK_DARK_LIGHT" val="2"/>
  <p:tag name="KSO_WM_SLIDE_BACKGROUND_TYPE" val="frame"/>
  <p:tag name="KSO_WM_SLIDE_SUPPORT_FEATURE_TYPE" val="0"/>
  <p:tag name="KSO_WM_TEMPLATE_ASSEMBLE_XID" val="60656e634054ed1e2fb7f79b"/>
  <p:tag name="KSO_WM_TEMPLATE_ASSEMBLE_GROUPID" val="60656e634054ed1e2fb7f79b"/>
</p:tagLst>
</file>

<file path=ppt/tags/tag115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VALUE" val="19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4024_1*f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16.xml><?xml version="1.0" encoding="utf-8"?>
<p:tagLst xmlns:p="http://schemas.openxmlformats.org/presentationml/2006/main">
  <p:tag name="KSO_WM_UNIT_ISCONTENTSTITLE" val="0"/>
  <p:tag name="KSO_WM_UNIT_PRESET_TEXT" val="单击此处添加大标题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4024_1*a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4024_1*i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4024_1*i*2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4024_1*i*4"/>
  <p:tag name="KSO_WM_TEMPLATE_CATEGORY" val="diagram"/>
  <p:tag name="KSO_WM_TEMPLATE_INDEX" val="20204024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4024_1*i*5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4024_1*i*6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4024_1*i*7"/>
  <p:tag name="KSO_WM_TEMPLATE_CATEGORY" val="diagram"/>
  <p:tag name="KSO_WM_TEMPLATE_INDEX" val="20204024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4024_1*i*8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4024_1*i*9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25.xml><?xml version="1.0" encoding="utf-8"?>
<p:tagLst xmlns:p="http://schemas.openxmlformats.org/presentationml/2006/main">
  <p:tag name="KSO_WM_SLIDE_ID" val="diagram20204024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70"/>
  <p:tag name="KSO_WM_SLIDE_POSITION" val="0*69"/>
  <p:tag name="KSO_WM_TAG_VERSION" val="1.0"/>
  <p:tag name="KSO_WM_BEAUTIFY_FLAG" val="#wm#"/>
  <p:tag name="KSO_WM_TEMPLATE_CATEGORY" val="diagram"/>
  <p:tag name="KSO_WM_TEMPLATE_INDEX" val="20204024"/>
  <p:tag name="KSO_WM_SLIDE_LAYOUT" val="a_f"/>
  <p:tag name="KSO_WM_SLIDE_LAYOUT_CNT" val="1_1"/>
  <p:tag name="KSO_WM_SLIDE_BK_DARK_LIGHT" val="2"/>
  <p:tag name="KSO_WM_SLIDE_BACKGROUND_TYPE" val="general"/>
</p:tagLst>
</file>

<file path=ppt/tags/tag126.xml><?xml version="1.0" encoding="utf-8"?>
<p:tagLst xmlns:p="http://schemas.openxmlformats.org/presentationml/2006/main">
  <p:tag name="KSO_WM_BEAUTIFY_FLAG" val="#wm#"/>
  <p:tag name="KSO_WM_TAG_VERSION" val="1.0"/>
  <p:tag name="KSO_WM_UNIT_LAYERLEVEL" val="1_1"/>
  <p:tag name="KSO_WM_TEMPLATE_INDEX" val="20204767"/>
  <p:tag name="KSO_WM_TEMPLATE_CATEGORY" val="diagram"/>
  <p:tag name="KSO_WM_UNIT_ID" val="diagram20204767_1*l_z*1_1"/>
  <p:tag name="KSO_WM_UNIT_INDEX" val="1_1"/>
  <p:tag name="KSO_WM_UNIT_TYPE" val="l_z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LINE_FORE_SCHEMECOLOR_INDEX_BRIGHTNESS" val="-0.15"/>
  <p:tag name="KSO_WM_UNIT_LINE_FORE_SCHEMECOLOR_INDEX" val="14"/>
  <p:tag name="KSO_WM_UNIT_LINE_FILL_TYPE" val="2"/>
</p:tagLst>
</file>

<file path=ppt/tags/tag127.xml><?xml version="1.0" encoding="utf-8"?>
<p:tagLst xmlns:p="http://schemas.openxmlformats.org/presentationml/2006/main">
  <p:tag name="KSO_WM_BEAUTIFY_FLAG" val="#wm#"/>
  <p:tag name="KSO_WM_TAG_VERSION" val="1.0"/>
  <p:tag name="KSO_WM_UNIT_LAYERLEVEL" val="1_1_1"/>
  <p:tag name="KSO_WM_TEMPLATE_INDEX" val="20204767"/>
  <p:tag name="KSO_WM_TEMPLATE_CATEGORY" val="diagram"/>
  <p:tag name="KSO_WM_UNIT_ID" val="diagram20204767_1*l_h_f*1_1_1"/>
  <p:tag name="KSO_WM_UNIT_INDEX" val="1_1_1"/>
  <p:tag name="KSO_WM_UNIT_TYPE" val="l_h_f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10"/>
  <p:tag name="KSO_WM_UNIT_NOCLEAR" val="0"/>
  <p:tag name="KSO_WM_UNIT_PRESET_TEXT" val="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明了。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TEXT_FILL_FORE_SCHEMECOLOR_INDEX_BRIGHTNESS" val="0.35"/>
  <p:tag name="KSO_WM_UNIT_TEXT_FILL_FORE_SCHEMECOLOR_INDEX" val="13"/>
  <p:tag name="KSO_WM_UNIT_TEXT_FILL_TYPE" val="1"/>
</p:tagLst>
</file>

<file path=ppt/tags/tag128.xml><?xml version="1.0" encoding="utf-8"?>
<p:tagLst xmlns:p="http://schemas.openxmlformats.org/presentationml/2006/main">
  <p:tag name="KSO_WM_BEAUTIFY_FLAG" val="#wm#"/>
  <p:tag name="KSO_WM_TAG_VERSION" val="1.0"/>
  <p:tag name="KSO_WM_UNIT_LAYERLEVEL" val="1_1_1"/>
  <p:tag name="KSO_WM_TEMPLATE_INDEX" val="20204767"/>
  <p:tag name="KSO_WM_TEMPLATE_CATEGORY" val="diagram"/>
  <p:tag name="KSO_WM_UNIT_ID" val="diagram20204767_1*l_h_f*1_2_1"/>
  <p:tag name="KSO_WM_UNIT_INDEX" val="1_2_1"/>
  <p:tag name="KSO_WM_UNIT_TYPE" val="l_h_f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10"/>
  <p:tag name="KSO_WM_UNIT_NOCLEAR" val="0"/>
  <p:tag name="KSO_WM_UNIT_PRESET_TEXT" val="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明了。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TEXT_FILL_FORE_SCHEMECOLOR_INDEX_BRIGHTNESS" val="0.35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BEAUTIFY_FLAG" val="#wm#"/>
  <p:tag name="KSO_WM_TAG_VERSION" val="1.0"/>
  <p:tag name="KSO_WM_UNIT_LAYERLEVEL" val="1"/>
  <p:tag name="KSO_WM_TEMPLATE_INDEX" val="20204767"/>
  <p:tag name="KSO_WM_TEMPLATE_CATEGORY" val="diagram"/>
  <p:tag name="KSO_WM_UNIT_ID" val="diagram20204767_1*a*1"/>
  <p:tag name="KSO_WM_UNIT_INDEX" val="1"/>
  <p:tag name="KSO_WM_UNIT_TYPE" val="a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6"/>
  <p:tag name="KSO_WM_UNIT_NOCLEAR" val="0"/>
  <p:tag name="KSO_WM_UNIT_PRESET_TEXT" val="点击此处添加标题"/>
  <p:tag name="KSO_WM_UNIT_ISCONTENTSTITLE" val="0"/>
  <p:tag name="KSO_WM_UNIT_TEXT_FILL_FORE_SCHEMECOLOR_INDEX_BRIGHTNESS" val="0.15"/>
  <p:tag name="KSO_WM_UNIT_TEXT_FILL_FORE_SCHEMECOLOR_INDEX" val="13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AG_VERSION" val="1.0"/>
  <p:tag name="KSO_WM_UNIT_LAYERLEVEL" val="1"/>
  <p:tag name="KSO_WM_TEMPLATE_INDEX" val="20204767"/>
  <p:tag name="KSO_WM_TEMPLATE_CATEGORY" val="diagram"/>
  <p:tag name="KSO_WM_UNIT_ID" val="diagram20204767_1*b*1"/>
  <p:tag name="KSO_WM_UNIT_INDEX" val="1"/>
  <p:tag name="KSO_WM_UNIT_TYPE" val="b"/>
  <p:tag name="KSO_WM_UNIT_DIAGRAM_ISREFERUNIT" val="0"/>
  <p:tag name="KSO_WM_UNIT_DIAGRAM_ISNUMVISUAL" val="0"/>
  <p:tag name="KSO_WM_UNIT_COMPATIBLE" val="1"/>
  <p:tag name="KSO_WM_UNIT_HIGHLIGHT" val="0"/>
  <p:tag name="KSO_WM_UNIT_VALUE" val="47"/>
  <p:tag name="KSO_WM_UNIT_NOCLEAR" val="0"/>
  <p:tag name="KSO_WM_UNIT_PRESET_TEXT" val="点击此处添加副标题"/>
  <p:tag name="KSO_WM_UNIT_ISCONTENTSTITLE" val="0"/>
  <p:tag name="KSO_WM_DIAGRAM_GROUP_CODE" val="l1-1"/>
  <p:tag name="KSO_WM_UNIT_TEXT_FILL_FORE_SCHEMECOLOR_INDEX_BRIGHTNESS" val="0.35"/>
  <p:tag name="KSO_WM_UNIT_TEXT_FILL_FORE_SCHEMECOLOR_INDEX" val="13"/>
  <p:tag name="KSO_WM_UNIT_TEXT_FILL_TYPE" val="1"/>
</p:tagLst>
</file>

<file path=ppt/tags/tag131.xml><?xml version="1.0" encoding="utf-8"?>
<p:tagLst xmlns:p="http://schemas.openxmlformats.org/presentationml/2006/main">
  <p:tag name="KSO_WM_SLIDE_ID" val="diagram20204767_1"/>
  <p:tag name="KSO_WM_TEMPLATE_SUBCATEGORY" val="17"/>
  <p:tag name="KSO_WM_TEMPLATE_MASTER_TYPE" val="0"/>
  <p:tag name="KSO_WM_TEMPLATE_COLOR_TYPE" val="1"/>
  <p:tag name="KSO_WM_SLIDE_ITEM_CNT" val="2"/>
  <p:tag name="KSO_WM_SLIDE_INDEX" val="1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20204767"/>
  <p:tag name="KSO_WM_SLIDE_LAYOUT" val="a_b_l"/>
  <p:tag name="KSO_WM_SLIDE_LAYOUT_CNT" val="1_1_1"/>
  <p:tag name="KSO_WM_SLIDE_TYPE" val="text"/>
  <p:tag name="KSO_WM_SLIDE_SUBTYPE" val="diag"/>
  <p:tag name="KSO_WM_SLIDE_SIZE" val="863.599*317.481"/>
  <p:tag name="KSO_WM_SLIDE_POSITION" val="48.1001*152.8"/>
  <p:tag name="KSO_WM_SLIDE_BK_DARK_LIGHT" val="2"/>
  <p:tag name="KSO_WM_SLIDE_BACKGROUND_TYPE" val="general"/>
</p:tagLst>
</file>

<file path=ppt/tags/tag132.xml><?xml version="1.0" encoding="utf-8"?>
<p:tagLst xmlns:p="http://schemas.openxmlformats.org/presentationml/2006/main">
  <p:tag name="KSO_WM_BEAUTIFY_FLAG" val="#wm#"/>
  <p:tag name="KSO_WM_TAG_VERSION" val="1.0"/>
  <p:tag name="KSO_WM_UNIT_LAYERLEVEL" val="1_1"/>
  <p:tag name="KSO_WM_TEMPLATE_INDEX" val="20204767"/>
  <p:tag name="KSO_WM_TEMPLATE_CATEGORY" val="diagram"/>
  <p:tag name="KSO_WM_UNIT_ID" val="diagram20204767_1*l_z*1_1"/>
  <p:tag name="KSO_WM_UNIT_INDEX" val="1_1"/>
  <p:tag name="KSO_WM_UNIT_TYPE" val="l_z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LINE_FORE_SCHEMECOLOR_INDEX_BRIGHTNESS" val="-0.15"/>
  <p:tag name="KSO_WM_UNIT_LINE_FORE_SCHEMECOLOR_INDEX" val="14"/>
  <p:tag name="KSO_WM_UNIT_LINE_FILL_TYPE" val="2"/>
</p:tagLst>
</file>

<file path=ppt/tags/tag133.xml><?xml version="1.0" encoding="utf-8"?>
<p:tagLst xmlns:p="http://schemas.openxmlformats.org/presentationml/2006/main">
  <p:tag name="KSO_WM_BEAUTIFY_FLAG" val="#wm#"/>
  <p:tag name="KSO_WM_TAG_VERSION" val="1.0"/>
  <p:tag name="KSO_WM_UNIT_LAYERLEVEL" val="1_1_1"/>
  <p:tag name="KSO_WM_TEMPLATE_INDEX" val="20204767"/>
  <p:tag name="KSO_WM_TEMPLATE_CATEGORY" val="diagram"/>
  <p:tag name="KSO_WM_UNIT_ID" val="diagram20204767_1*l_h_f*1_1_1"/>
  <p:tag name="KSO_WM_UNIT_INDEX" val="1_1_1"/>
  <p:tag name="KSO_WM_UNIT_TYPE" val="l_h_f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10"/>
  <p:tag name="KSO_WM_UNIT_NOCLEAR" val="0"/>
  <p:tag name="KSO_WM_UNIT_PRESET_TEXT" val="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明了。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TEXT_FILL_FORE_SCHEMECOLOR_INDEX_BRIGHTNESS" val="0.35"/>
  <p:tag name="KSO_WM_UNIT_TEXT_FILL_FORE_SCHEMECOLOR_INDEX" val="13"/>
  <p:tag name="KSO_WM_UNIT_TEXT_FILL_TYPE" val="1"/>
</p:tagLst>
</file>

<file path=ppt/tags/tag134.xml><?xml version="1.0" encoding="utf-8"?>
<p:tagLst xmlns:p="http://schemas.openxmlformats.org/presentationml/2006/main">
  <p:tag name="KSO_WM_BEAUTIFY_FLAG" val="#wm#"/>
  <p:tag name="KSO_WM_TAG_VERSION" val="1.0"/>
  <p:tag name="KSO_WM_UNIT_LAYERLEVEL" val="1_1_1"/>
  <p:tag name="KSO_WM_TEMPLATE_INDEX" val="20204767"/>
  <p:tag name="KSO_WM_TEMPLATE_CATEGORY" val="diagram"/>
  <p:tag name="KSO_WM_UNIT_ID" val="diagram20204767_1*l_h_f*1_2_1"/>
  <p:tag name="KSO_WM_UNIT_INDEX" val="1_2_1"/>
  <p:tag name="KSO_WM_UNIT_TYPE" val="l_h_f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10"/>
  <p:tag name="KSO_WM_UNIT_NOCLEAR" val="0"/>
  <p:tag name="KSO_WM_UNIT_PRESET_TEXT" val="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明了。"/>
  <p:tag name="KSO_WM_UNIT_BLOCK" val="0"/>
  <p:tag name="KSO_WM_UNIT_DECORATE_INFO" val="{&quot;pDecorateInfoX&quot;:{&quot;IsLeft&quot;:true,&quot;IsRight&quot;:false,&quot;IsRatio&quot;:false},&quot;pDecorateInfoY&quot;:{&quot;IsTop&quot;:true,&quot;IsBottom&quot;:false,&quot;IsRatio&quot;:false}}"/>
  <p:tag name="KSO_WM_UNIT_IS_LAYOUT_DIAGRAM" val="1"/>
  <p:tag name="KSO_WM_UNIT_TEXT_FILL_FORE_SCHEMECOLOR_INDEX_BRIGHTNESS" val="0.35"/>
  <p:tag name="KSO_WM_UNIT_TEXT_FILL_FORE_SCHEMECOLOR_INDEX" val="13"/>
  <p:tag name="KSO_WM_UNIT_TEXT_FILL_TYPE" val="1"/>
</p:tagLst>
</file>

<file path=ppt/tags/tag135.xml><?xml version="1.0" encoding="utf-8"?>
<p:tagLst xmlns:p="http://schemas.openxmlformats.org/presentationml/2006/main">
  <p:tag name="KSO_WM_BEAUTIFY_FLAG" val="#wm#"/>
  <p:tag name="KSO_WM_TAG_VERSION" val="1.0"/>
  <p:tag name="KSO_WM_UNIT_LAYERLEVEL" val="1"/>
  <p:tag name="KSO_WM_TEMPLATE_INDEX" val="20204767"/>
  <p:tag name="KSO_WM_TEMPLATE_CATEGORY" val="diagram"/>
  <p:tag name="KSO_WM_UNIT_ID" val="diagram20204767_1*a*1"/>
  <p:tag name="KSO_WM_UNIT_INDEX" val="1"/>
  <p:tag name="KSO_WM_UNIT_TYPE" val="a"/>
  <p:tag name="KSO_WM_DIAGRAM_GROUP_CODE" val="l1-1"/>
  <p:tag name="KSO_WM_UNIT_DIAGRAM_ISREFERUNIT" val="0"/>
  <p:tag name="KSO_WM_UNIT_DIAGRAM_ISNUMVISUAL" val="0"/>
  <p:tag name="KSO_WM_UNIT_COMPATIBLE" val="0"/>
  <p:tag name="KSO_WM_UNIT_HIGHLIGHT" val="0"/>
  <p:tag name="KSO_WM_UNIT_VALUE" val="26"/>
  <p:tag name="KSO_WM_UNIT_NOCLEAR" val="0"/>
  <p:tag name="KSO_WM_UNIT_PRESET_TEXT" val="点击此处添加标题"/>
  <p:tag name="KSO_WM_UNIT_ISCONTENTSTITLE" val="0"/>
  <p:tag name="KSO_WM_UNIT_TEXT_FILL_FORE_SCHEMECOLOR_INDEX_BRIGHTNESS" val="0.15"/>
  <p:tag name="KSO_WM_UNIT_TEXT_FILL_FORE_SCHEMECOLOR_INDEX" val="13"/>
  <p:tag name="KSO_WM_UNIT_TEXT_FILL_TYPE" val="1"/>
</p:tagLst>
</file>

<file path=ppt/tags/tag136.xml><?xml version="1.0" encoding="utf-8"?>
<p:tagLst xmlns:p="http://schemas.openxmlformats.org/presentationml/2006/main">
  <p:tag name="KSO_WM_BEAUTIFY_FLAG" val="#wm#"/>
  <p:tag name="KSO_WM_TAG_VERSION" val="1.0"/>
  <p:tag name="KSO_WM_UNIT_LAYERLEVEL" val="1"/>
  <p:tag name="KSO_WM_TEMPLATE_INDEX" val="20204767"/>
  <p:tag name="KSO_WM_TEMPLATE_CATEGORY" val="diagram"/>
  <p:tag name="KSO_WM_UNIT_ID" val="diagram20204767_1*b*1"/>
  <p:tag name="KSO_WM_UNIT_INDEX" val="1"/>
  <p:tag name="KSO_WM_UNIT_TYPE" val="b"/>
  <p:tag name="KSO_WM_UNIT_DIAGRAM_ISREFERUNIT" val="0"/>
  <p:tag name="KSO_WM_UNIT_DIAGRAM_ISNUMVISUAL" val="0"/>
  <p:tag name="KSO_WM_UNIT_COMPATIBLE" val="1"/>
  <p:tag name="KSO_WM_UNIT_HIGHLIGHT" val="0"/>
  <p:tag name="KSO_WM_UNIT_VALUE" val="47"/>
  <p:tag name="KSO_WM_UNIT_NOCLEAR" val="0"/>
  <p:tag name="KSO_WM_UNIT_PRESET_TEXT" val="点击此处添加副标题"/>
  <p:tag name="KSO_WM_UNIT_ISCONTENTSTITLE" val="0"/>
  <p:tag name="KSO_WM_DIAGRAM_GROUP_CODE" val="l1-1"/>
  <p:tag name="KSO_WM_UNIT_TEXT_FILL_FORE_SCHEMECOLOR_INDEX_BRIGHTNESS" val="0.35"/>
  <p:tag name="KSO_WM_UNIT_TEXT_FILL_FORE_SCHEMECOLOR_INDEX" val="13"/>
  <p:tag name="KSO_WM_UNIT_TEXT_FILL_TYPE" val="1"/>
</p:tagLst>
</file>

<file path=ppt/tags/tag137.xml><?xml version="1.0" encoding="utf-8"?>
<p:tagLst xmlns:p="http://schemas.openxmlformats.org/presentationml/2006/main">
  <p:tag name="KSO_WM_SLIDE_ID" val="diagram20204767_1"/>
  <p:tag name="KSO_WM_TEMPLATE_SUBCATEGORY" val="17"/>
  <p:tag name="KSO_WM_TEMPLATE_MASTER_TYPE" val="0"/>
  <p:tag name="KSO_WM_TEMPLATE_COLOR_TYPE" val="1"/>
  <p:tag name="KSO_WM_SLIDE_ITEM_CNT" val="2"/>
  <p:tag name="KSO_WM_SLIDE_INDEX" val="1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20204767"/>
  <p:tag name="KSO_WM_SLIDE_LAYOUT" val="a_b_l"/>
  <p:tag name="KSO_WM_SLIDE_LAYOUT_CNT" val="1_1_1"/>
  <p:tag name="KSO_WM_SLIDE_TYPE" val="text"/>
  <p:tag name="KSO_WM_SLIDE_SUBTYPE" val="diag"/>
  <p:tag name="KSO_WM_SLIDE_SIZE" val="863.599*317.481"/>
  <p:tag name="KSO_WM_SLIDE_POSITION" val="48.1001*152.8"/>
  <p:tag name="KSO_WM_SLIDE_BK_DARK_LIGHT" val="2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5_1*i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BACK_SCHEMECOLOR_INDEX_BRIGHTNESS" val="-0.05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5_1*i*2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5_1*i*3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41.xml><?xml version="1.0" encoding="utf-8"?>
<p:tagLst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95_1*b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142.xml><?xml version="1.0" encoding="utf-8"?>
<p:tagLst xmlns:p="http://schemas.openxmlformats.org/presentationml/2006/main">
  <p:tag name="KSO_WM_UNIT_NOCLEAR" val="0"/>
  <p:tag name="KSO_WM_UNIT_VALUE" val="8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5_1*f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5_1*i*4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5_1*i*5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5_1*a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大标题内容"/>
  <p:tag name="KSO_WM_UNIT_TEXT_FILL_FORE_SCHEMECOLOR_INDEX_BRIGHTNESS" val="0.15"/>
  <p:tag name="KSO_WM_UNIT_TEXT_FILL_FORE_SCHEMECOLOR_INDEX" val="13"/>
  <p:tag name="KSO_WM_UNIT_TEXT_FILL_TYPE" val="1"/>
</p:tagLst>
</file>

<file path=ppt/tags/tag146.xml><?xml version="1.0" encoding="utf-8"?>
<p:tagLst xmlns:p="http://schemas.openxmlformats.org/presentationml/2006/main">
  <p:tag name="KSO_WM_SLIDE_ID" val="diagram2020519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22"/>
  <p:tag name="KSO_WM_SLIDE_POSITION" val="0*18"/>
  <p:tag name="KSO_WM_TAG_VERSION" val="1.0"/>
  <p:tag name="KSO_WM_BEAUTIFY_FLAG" val="#wm#"/>
  <p:tag name="KSO_WM_TEMPLATE_CATEGORY" val="diagram"/>
  <p:tag name="KSO_WM_TEMPLATE_INDEX" val="20205195"/>
  <p:tag name="KSO_WM_SLIDE_LAYOUT" val="a_b_f"/>
  <p:tag name="KSO_WM_SLIDE_LAYOUT_CNT" val="1_1_1"/>
  <p:tag name="KSO_WM_SLIDE_BK_DARK_LIGHT" val="2"/>
  <p:tag name="KSO_WM_SLIDE_BACKGROUND_TYPE" val="general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5_1*i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BACK_SCHEMECOLOR_INDEX_BRIGHTNESS" val="-0.05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5_1*i*2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5_1*i*3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95_1*b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151.xml><?xml version="1.0" encoding="utf-8"?>
<p:tagLst xmlns:p="http://schemas.openxmlformats.org/presentationml/2006/main">
  <p:tag name="KSO_WM_UNIT_NOCLEAR" val="0"/>
  <p:tag name="KSO_WM_UNIT_VALUE" val="8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5_1*f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5_1*i*4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5_1*i*5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5_1*a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大标题内容"/>
  <p:tag name="KSO_WM_UNIT_TEXT_FILL_FORE_SCHEMECOLOR_INDEX_BRIGHTNESS" val="0.15"/>
  <p:tag name="KSO_WM_UNIT_TEXT_FILL_FORE_SCHEMECOLOR_INDEX" val="13"/>
  <p:tag name="KSO_WM_UNIT_TEXT_FILL_TYPE" val="1"/>
</p:tagLst>
</file>

<file path=ppt/tags/tag155.xml><?xml version="1.0" encoding="utf-8"?>
<p:tagLst xmlns:p="http://schemas.openxmlformats.org/presentationml/2006/main">
  <p:tag name="KSO_WM_SLIDE_ID" val="diagram2020519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22"/>
  <p:tag name="KSO_WM_SLIDE_POSITION" val="0*18"/>
  <p:tag name="KSO_WM_TAG_VERSION" val="1.0"/>
  <p:tag name="KSO_WM_BEAUTIFY_FLAG" val="#wm#"/>
  <p:tag name="KSO_WM_TEMPLATE_CATEGORY" val="diagram"/>
  <p:tag name="KSO_WM_TEMPLATE_INDEX" val="20205195"/>
  <p:tag name="KSO_WM_SLIDE_LAYOUT" val="a_b_f"/>
  <p:tag name="KSO_WM_SLIDE_LAYOUT_CNT" val="1_1_1"/>
  <p:tag name="KSO_WM_SLIDE_BK_DARK_LIGHT" val="2"/>
  <p:tag name="KSO_WM_SLIDE_BACKGROUND_TYPE" val="general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5_1*i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BACK_SCHEMECOLOR_INDEX_BRIGHTNESS" val="-0.05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5_1*i*2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5_1*i*3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59.xml><?xml version="1.0" encoding="utf-8"?>
<p:tagLst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95_1*b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NOCLEAR" val="0"/>
  <p:tag name="KSO_WM_UNIT_VALUE" val="8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5_1*f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5_1*i*4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5_1*i*5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5_1*a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大标题内容"/>
  <p:tag name="KSO_WM_UNIT_TEXT_FILL_FORE_SCHEMECOLOR_INDEX_BRIGHTNESS" val="0.15"/>
  <p:tag name="KSO_WM_UNIT_TEXT_FILL_FORE_SCHEMECOLOR_INDEX" val="13"/>
  <p:tag name="KSO_WM_UNIT_TEXT_FILL_TYPE" val="1"/>
</p:tagLst>
</file>

<file path=ppt/tags/tag164.xml><?xml version="1.0" encoding="utf-8"?>
<p:tagLst xmlns:p="http://schemas.openxmlformats.org/presentationml/2006/main">
  <p:tag name="KSO_WM_SLIDE_ID" val="diagram2020519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22"/>
  <p:tag name="KSO_WM_SLIDE_POSITION" val="0*18"/>
  <p:tag name="KSO_WM_TAG_VERSION" val="1.0"/>
  <p:tag name="KSO_WM_BEAUTIFY_FLAG" val="#wm#"/>
  <p:tag name="KSO_WM_TEMPLATE_CATEGORY" val="diagram"/>
  <p:tag name="KSO_WM_TEMPLATE_INDEX" val="20205195"/>
  <p:tag name="KSO_WM_SLIDE_LAYOUT" val="a_b_f"/>
  <p:tag name="KSO_WM_SLIDE_LAYOUT_CNT" val="1_1_1"/>
  <p:tag name="KSO_WM_SLIDE_BK_DARK_LIGHT" val="2"/>
  <p:tag name="KSO_WM_SLIDE_BACKGROUND_TYPE" val="general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95_1*i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BACK_SCHEMECOLOR_INDEX_BRIGHTNESS" val="-0.05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95_1*i*2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95_1*i*3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68.xml><?xml version="1.0" encoding="utf-8"?>
<p:tagLst xmlns:p="http://schemas.openxmlformats.org/presentationml/2006/main">
  <p:tag name="KSO_WM_UNIT_TEXT_PART_ID_V2" val="d-4-2"/>
  <p:tag name="KSO_WM_UNIT_ISCONTENTSTITLE" val="0"/>
  <p:tag name="KSO_WM_UNIT_ISNUMDGMTITLE" val="0"/>
  <p:tag name="KSO_WM_UNIT_NOCLEAR" val="0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05195_1*b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169.xml><?xml version="1.0" encoding="utf-8"?>
<p:tagLst xmlns:p="http://schemas.openxmlformats.org/presentationml/2006/main">
  <p:tag name="KSO_WM_UNIT_NOCLEAR" val="0"/>
  <p:tag name="KSO_WM_UNIT_VALUE" val="8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95_1*f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&#13;单击此处输入你的正文，文字是您思想的提炼，为了最终演示发布的良好效果，请尽量言简意赅的阐述观点；根据需要可酌情增减文字。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95_1*i*4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95_1*i*5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95_1*a*1"/>
  <p:tag name="KSO_WM_TEMPLATE_CATEGORY" val="diagram"/>
  <p:tag name="KSO_WM_TEMPLATE_INDEX" val="20205195"/>
  <p:tag name="KSO_WM_UNIT_LAYERLEVEL" val="1"/>
  <p:tag name="KSO_WM_TAG_VERSION" val="1.0"/>
  <p:tag name="KSO_WM_BEAUTIFY_FLAG" val="#wm#"/>
  <p:tag name="KSO_WM_UNIT_PRESET_TEXT" val="单击此处添加大标题内容"/>
  <p:tag name="KSO_WM_UNIT_TEXT_FILL_FORE_SCHEMECOLOR_INDEX_BRIGHTNESS" val="0.15"/>
  <p:tag name="KSO_WM_UNIT_TEXT_FILL_FORE_SCHEMECOLOR_INDEX" val="13"/>
  <p:tag name="KSO_WM_UNIT_TEXT_FILL_TYPE" val="1"/>
</p:tagLst>
</file>

<file path=ppt/tags/tag173.xml><?xml version="1.0" encoding="utf-8"?>
<p:tagLst xmlns:p="http://schemas.openxmlformats.org/presentationml/2006/main">
  <p:tag name="KSO_WM_SLIDE_ID" val="diagram2020519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22"/>
  <p:tag name="KSO_WM_SLIDE_POSITION" val="0*18"/>
  <p:tag name="KSO_WM_TAG_VERSION" val="1.0"/>
  <p:tag name="KSO_WM_BEAUTIFY_FLAG" val="#wm#"/>
  <p:tag name="KSO_WM_TEMPLATE_CATEGORY" val="diagram"/>
  <p:tag name="KSO_WM_TEMPLATE_INDEX" val="20205195"/>
  <p:tag name="KSO_WM_SLIDE_LAYOUT" val="a_b_f"/>
  <p:tag name="KSO_WM_SLIDE_LAYOUT_CNT" val="1_1_1"/>
  <p:tag name="KSO_WM_SLIDE_BK_DARK_LIGHT" val="2"/>
  <p:tag name="KSO_WM_SLIDE_BACKGROUND_TYPE" val="general"/>
</p:tagLst>
</file>

<file path=ppt/tags/tag17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5.xml><?xml version="1.0" encoding="utf-8"?>
<p:tagLst xmlns:p="http://schemas.openxmlformats.org/presentationml/2006/main">
  <p:tag name="KSO_WM_UNIT_BLOCK" val="0"/>
  <p:tag name="KSO_WM_UNIT_DEC_AREA_ID" val="edb3d9dfb82345f9b3bdba4da0e23cb8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7590_1*i*2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0},&quot;ReferentInfo&quot;:{&quot;Id&quot;:&quot;1f8855e5b1094a71a6935fc8d8390bf8&quot;,&quot;X&quot;:{&quot;Pos&quot;:2},&quot;Y&quot;:{&quot;Pos&quot;:0}},&quot;whChangeMode&quot;:0}"/>
  <p:tag name="KSO_WM_CHIP_GROUPID" val="5e71e94347edf80c4a5df17c"/>
  <p:tag name="KSO_WM_CHIP_XID" val="5e71e94347edf80c4a5df17d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210"/>
  <p:tag name="KSO_WM_TEMPLATE_ASSEMBLE_XID" val="60656e634054ed1e2fb7f79b"/>
  <p:tag name="KSO_WM_TEMPLATE_ASSEMBLE_GROUPID" val="60656e634054ed1e2fb7f79b"/>
</p:tagLst>
</file>

<file path=ppt/tags/tag1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590_1*a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14b96f65a044e988192e664011f096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540ec2b1caa413e94efb698724799df"/>
  <p:tag name="KSO_WM_UNIT_TEXT_FILL_FORE_SCHEMECOLOR_INDEX_BRIGHTNESS" val="0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7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590_1*f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70d71383acfa4d97994e336204bd944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c12fcfd9a18e4628b961eaa38d35da7d"/>
  <p:tag name="KSO_WM_UNIT_TEXT_FILL_FORE_SCHEMECOLOR_INDEX_BRIGHTNESS" val="0.25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78.xml><?xml version="1.0" encoding="utf-8"?>
<p:tagLst xmlns:p="http://schemas.openxmlformats.org/presentationml/2006/main">
  <p:tag name="KSO_WM_UNIT_VALUE" val="1481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7590_1*d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f8855e5b1094a71a6935fc8d8390bf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5999a3577184cd490667effb9a7f6d4"/>
  <p:tag name="KSO_WM_UNIT_PLACING_PICTURE" val="a5999a3577184cd490667effb9a7f6d4"/>
  <p:tag name="KSO_WM_UNIT_SUPPORT_UNIT_TYPE" val="[&quot;d&quot;,&quot;θ&quot;]"/>
  <p:tag name="KSO_WM_TEMPLATE_ASSEMBLE_XID" val="60656e634054ed1e2fb7f79b"/>
  <p:tag name="KSO_WM_TEMPLATE_ASSEMBLE_GROUPID" val="60656e634054ed1e2fb7f79b"/>
</p:tagLst>
</file>

<file path=ppt/tags/tag179.xml><?xml version="1.0" encoding="utf-8"?>
<p:tagLst xmlns:p="http://schemas.openxmlformats.org/presentationml/2006/main">
  <p:tag name="KSO_WM_BEAUTIFY_FLAG" val="#wm#"/>
  <p:tag name="KSO_WM_TEMPLATE_CATEGORY" val="diagram"/>
  <p:tag name="KSO_WM_TEMPLATE_INDEX" val="20207590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4:55:44&quot;,&quot;maxSize&quot;:{&quot;size1&quot;:42.5},&quot;minSize&quot;:{&quot;size1&quot;:40},&quot;normalSize&quot;:{&quot;size1&quot;:42.5},&quot;subLayout&quot;:[{&quot;id&quot;:&quot;2021-04-01T14:55:44&quot;,&quot;maxSize&quot;:{&quot;size1&quot;:41.980718066074232},&quot;minSize&quot;:{&quot;size1&quot;:30.88071806607423},&quot;normalSize&quot;:{&quot;size1&quot;:32.692014362370521},&quot;subLayout&quot;:[{&quot;id&quot;:&quot;2021-04-01T14:55:44&quot;,&quot;margin&quot;:{&quot;bottom&quot;:0,&quot;left&quot;:2.5399999618530273,&quot;right&quot;:0,&quot;top&quot;:4.2329998016357422},&quot;type&quot;:0},{&quot;id&quot;:&quot;2021-04-01T14:55:44&quot;,&quot;margin&quot;:{&quot;bottom&quot;:4.2329998016357422,&quot;left&quot;:2.5399999618530273,&quot;right&quot;:0,&quot;top&quot;:0.42300000786781311},&quot;type&quot;:0}],&quot;type&quot;:0},{&quot;id&quot;:&quot;2021-04-01T14:55:44&quot;,&quot;margin&quot;:{&quot;bottom&quot;:1.6929999589920044,&quot;left&quot;:1.6929999589920044,&quot;right&quot;:2.5399999618530273,&quot;top&quot;:2.5399999618530273},&quot;type&quot;:0}],&quot;type&quot;:0}"/>
  <p:tag name="KSO_WM_SLIDE_CAN_ADD_NAVIGATION" val="1"/>
  <p:tag name="KSO_WM_SLIDE_BACKGROUND" val="[&quot;general&quot;,&quot;frame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71e94347edf80c4a5df17d"/>
  <p:tag name="KSO_WM_SLIDE_ID" val="diagram2020759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16*444"/>
  <p:tag name="KSO_WM_SLIDE_POSITION" val="72*48"/>
  <p:tag name="KSO_WM_TAG_VERSION" val="1.0"/>
  <p:tag name="KSO_WM_CHIP_FILLPROP" val="[[{&quot;fill_id&quot;:&quot;6aa9d056f12f4650b878f62fc9959662&quot;,&quot;fill_align&quot;:&quot;lb&quot;,&quot;text_align&quot;:&quot;lb&quot;,&quot;text_direction&quot;:&quot;horizontal&quot;,&quot;chip_types&quot;:[&quot;header&quot;]},{&quot;fill_id&quot;:&quot;e82a4608aea64580aaf26f6e1f31bf91&quot;,&quot;fill_align&quot;:&quot;lt&quot;,&quot;text_align&quot;:&quot;lt&quot;,&quot;text_direction&quot;:&quot;horizontal&quot;,&quot;chip_types&quot;:[&quot;text&quot;]},{&quot;fill_id&quot;:&quot;71541026f7c64921bc82fd1971f82436&quot;,&quot;fill_align&quot;:&quot;cm&quot;,&quot;text_align&quot;:&quot;lm&quot;,&quot;text_direction&quot;:&quot;horizontal&quot;,&quot;chip_types&quot;:[&quot;picture&quot;,&quot;video&quot;]}]]"/>
  <p:tag name="KSO_WM_SLIDE_LAYOUT" val="a_d_f"/>
  <p:tag name="KSO_WM_SLIDE_LAYOUT_CNT" val="1_1_1"/>
  <p:tag name="KSO_WM_CHIP_GROUPID" val="5e71e94347edf80c4a5df17c"/>
  <p:tag name="KSO_WM_SLIDE_BK_DARK_LIGHT" val="2"/>
  <p:tag name="KSO_WM_SLIDE_BACKGROUND_TYPE" val="frame"/>
  <p:tag name="KSO_WM_SLIDE_SUPPORT_FEATURE_TYPE" val="0"/>
  <p:tag name="KSO_WM_TEMPLATE_ASSEMBLE_XID" val="60656e634054ed1e2fb7f79b"/>
  <p:tag name="KSO_WM_TEMPLATE_ASSEMBLE_GROUPID" val="60656e634054ed1e2fb7f79b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990_51*a*1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PRESET_TEXT" val="感谢聆听"/>
  <p:tag name="KSO_WM_UNIT_TEXT_FILL_FORE_SCHEMECOLOR_INDEX_BRIGHTNESS" val="0"/>
  <p:tag name="KSO_WM_UNIT_TEXT_FILL_FORE_SCHEMECOLOR_INDEX" val="13"/>
  <p:tag name="KSO_WM_UNIT_TEXT_FILL_TYPE" val="1"/>
</p:tagLst>
</file>

<file path=ppt/tags/tag181.xml><?xml version="1.0" encoding="utf-8"?>
<p:tagLst xmlns:p="http://schemas.openxmlformats.org/presentationml/2006/main">
  <p:tag name="KSO_WM_SLIDE_ID" val="custom20202990_51"/>
  <p:tag name="KSO_WM_TEMPLATE_SUBCATEGORY" val="17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51"/>
  <p:tag name="KSO_WM_TAG_VERSION" val="1.0"/>
  <p:tag name="KSO_WM_BEAUTIFY_FLAG" val="#wm#"/>
  <p:tag name="KSO_WM_TEMPLATE_CATEGORY" val="custom"/>
  <p:tag name="KSO_WM_TEMPLATE_INDEX" val="20202990"/>
  <p:tag name="KSO_WM_SLIDE_LAYOUT" val="a_b"/>
  <p:tag name="KSO_WM_SLIDE_LAYOUT_CNT" val="1_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自定义 1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590CA"/>
      </a:accent1>
      <a:accent2>
        <a:srgbClr val="8EAADC"/>
      </a:accent2>
      <a:accent3>
        <a:srgbClr val="79B6D3"/>
      </a:accent3>
      <a:accent4>
        <a:srgbClr val="70C2C7"/>
      </a:accent4>
      <a:accent5>
        <a:srgbClr val="6BC0A7"/>
      </a:accent5>
      <a:accent6>
        <a:srgbClr val="79BB8F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4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1949</Words>
  <Application>WPS 演示</Application>
  <PresentationFormat>宽屏</PresentationFormat>
  <Paragraphs>57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微软雅黑</vt:lpstr>
      <vt:lpstr>隶书</vt:lpstr>
      <vt:lpstr>Viner Hand ITC</vt:lpstr>
      <vt:lpstr>Segoe UI</vt:lpstr>
      <vt:lpstr>Arial Unicode MS</vt:lpstr>
      <vt:lpstr>Mongolian Baiti</vt:lpstr>
      <vt:lpstr>Arial Black</vt:lpstr>
      <vt:lpstr>黑体</vt:lpstr>
      <vt:lpstr>Calibri</vt:lpstr>
      <vt:lpstr>Office 主题​​</vt:lpstr>
      <vt:lpstr>office</vt:lpstr>
      <vt:lpstr>济民航〔2022〕7号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感谢聆听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小石榴的麻麻</cp:lastModifiedBy>
  <cp:revision>5</cp:revision>
  <dcterms:created xsi:type="dcterms:W3CDTF">2022-03-24T01:22:00Z</dcterms:created>
  <dcterms:modified xsi:type="dcterms:W3CDTF">2022-03-28T01:06:12Z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