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3" r:id="rId9"/>
    <p:sldId id="303" r:id="rId10"/>
    <p:sldId id="324" r:id="rId11"/>
    <p:sldId id="298" r:id="rId12"/>
    <p:sldId id="279" r:id="rId13"/>
    <p:sldId id="327" r:id="rId14"/>
    <p:sldId id="270" r:id="rId15"/>
    <p:sldId id="328" r:id="rId16"/>
    <p:sldId id="300" r:id="rId17"/>
    <p:sldId id="332" r:id="rId18"/>
    <p:sldId id="329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思源黑体 CN Normal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15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44" y="108"/>
      </p:cViewPr>
      <p:guideLst>
        <p:guide orient="horz" pos="2160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130789A1-19DC-4225-B036-7D14BA34091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41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93675CD9-0AF4-49F5-801B-38858D46EAA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950" y="2590800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4475" y="1295400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11"/>
          <p:cNvPicPr>
            <a:picLocks noChangeAspect="1"/>
          </p:cNvPicPr>
          <p:nvPr userDrawn="1"/>
        </p:nvPicPr>
        <p:blipFill>
          <a:blip r:embed="rId5"/>
          <a:srcRect l="8478" r="57239" b="35110"/>
          <a:stretch>
            <a:fillRect/>
          </a:stretch>
        </p:blipFill>
        <p:spPr>
          <a:xfrm>
            <a:off x="0" y="1230313"/>
            <a:ext cx="4187825" cy="288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10"/>
          <p:cNvPicPr>
            <a:picLocks noChangeAspect="1"/>
          </p:cNvPicPr>
          <p:nvPr userDrawn="1"/>
        </p:nvPicPr>
        <p:blipFill>
          <a:blip r:embed="rId6"/>
          <a:srcRect l="56708"/>
          <a:stretch>
            <a:fillRect/>
          </a:stretch>
        </p:blipFill>
        <p:spPr>
          <a:xfrm>
            <a:off x="5932488" y="388938"/>
            <a:ext cx="5065712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12"/>
          <p:cNvPicPr>
            <a:picLocks noChangeAspect="1"/>
          </p:cNvPicPr>
          <p:nvPr userDrawn="1"/>
        </p:nvPicPr>
        <p:blipFill>
          <a:blip r:embed="rId7"/>
          <a:srcRect t="-2" r="62125" b="46967"/>
          <a:stretch>
            <a:fillRect/>
          </a:stretch>
        </p:blipFill>
        <p:spPr>
          <a:xfrm>
            <a:off x="-6350" y="-4762"/>
            <a:ext cx="5065713" cy="2586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1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2420938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950" y="2590800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4475" y="1295400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1"/>
          <p:cNvPicPr>
            <a:picLocks noChangeAspect="1"/>
          </p:cNvPicPr>
          <p:nvPr userDrawn="1"/>
        </p:nvPicPr>
        <p:blipFill>
          <a:blip r:embed="rId5"/>
          <a:srcRect l="8478" r="57239" b="35110"/>
          <a:stretch>
            <a:fillRect/>
          </a:stretch>
        </p:blipFill>
        <p:spPr>
          <a:xfrm>
            <a:off x="0" y="1230313"/>
            <a:ext cx="4187825" cy="288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"/>
          <p:cNvPicPr>
            <a:picLocks noChangeAspect="1"/>
          </p:cNvPicPr>
          <p:nvPr userDrawn="1"/>
        </p:nvPicPr>
        <p:blipFill>
          <a:blip r:embed="rId6"/>
          <a:srcRect l="56708"/>
          <a:stretch>
            <a:fillRect/>
          </a:stretch>
        </p:blipFill>
        <p:spPr>
          <a:xfrm>
            <a:off x="5932488" y="388938"/>
            <a:ext cx="5065712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12"/>
          <p:cNvPicPr>
            <a:picLocks noChangeAspect="1"/>
          </p:cNvPicPr>
          <p:nvPr userDrawn="1"/>
        </p:nvPicPr>
        <p:blipFill>
          <a:blip r:embed="rId7"/>
          <a:srcRect t="-2" r="62125" b="46967"/>
          <a:stretch>
            <a:fillRect/>
          </a:stretch>
        </p:blipFill>
        <p:spPr>
          <a:xfrm>
            <a:off x="-6350" y="-4762"/>
            <a:ext cx="5065713" cy="2586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图片 1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2420938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4"/>
          <p:cNvPicPr>
            <a:picLocks noChangeAspect="1"/>
          </p:cNvPicPr>
          <p:nvPr userDrawn="1"/>
        </p:nvPicPr>
        <p:blipFill>
          <a:blip r:embed="rId2"/>
          <a:srcRect t="41814" r="41103" b="-2429"/>
          <a:stretch>
            <a:fillRect/>
          </a:stretch>
        </p:blipFill>
        <p:spPr>
          <a:xfrm>
            <a:off x="2387600" y="3892550"/>
            <a:ext cx="8288338" cy="310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日期占位符 3"/>
          <p:cNvSpPr txBox="1"/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灯片编号占位符 5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4101" name="图片 7"/>
          <p:cNvPicPr>
            <a:picLocks noChangeAspect="1"/>
          </p:cNvPicPr>
          <p:nvPr userDrawn="1"/>
        </p:nvPicPr>
        <p:blipFill>
          <a:blip r:embed="rId3"/>
          <a:srcRect t="-2" r="62125" b="46967"/>
          <a:stretch>
            <a:fillRect/>
          </a:stretch>
        </p:blipFill>
        <p:spPr>
          <a:xfrm>
            <a:off x="0" y="-19050"/>
            <a:ext cx="5067300" cy="258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8"/>
          <p:cNvPicPr>
            <a:picLocks noChangeAspect="1"/>
          </p:cNvPicPr>
          <p:nvPr userDrawn="1"/>
        </p:nvPicPr>
        <p:blipFill>
          <a:blip r:embed="rId4"/>
          <a:srcRect t="59811"/>
          <a:stretch>
            <a:fillRect/>
          </a:stretch>
        </p:blipFill>
        <p:spPr>
          <a:xfrm>
            <a:off x="0" y="5072063"/>
            <a:ext cx="12192000" cy="178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图片 9"/>
          <p:cNvPicPr>
            <a:picLocks noChangeAspect="1"/>
          </p:cNvPicPr>
          <p:nvPr userDrawn="1"/>
        </p:nvPicPr>
        <p:blipFill>
          <a:blip r:embed="rId5"/>
          <a:srcRect l="56708"/>
          <a:stretch>
            <a:fillRect/>
          </a:stretch>
        </p:blipFill>
        <p:spPr>
          <a:xfrm>
            <a:off x="7270750" y="-19050"/>
            <a:ext cx="50673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4"/>
          <p:cNvPicPr>
            <a:picLocks noChangeAspect="1"/>
          </p:cNvPicPr>
          <p:nvPr userDrawn="1"/>
        </p:nvPicPr>
        <p:blipFill>
          <a:blip r:embed="rId2"/>
          <a:srcRect t="41814" r="41103" b="-2429"/>
          <a:stretch>
            <a:fillRect/>
          </a:stretch>
        </p:blipFill>
        <p:spPr>
          <a:xfrm>
            <a:off x="2387600" y="3892550"/>
            <a:ext cx="8288338" cy="310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日期占位符 3"/>
          <p:cNvSpPr txBox="1"/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灯片编号占位符 5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11269" name="图片 7"/>
          <p:cNvPicPr>
            <a:picLocks noChangeAspect="1"/>
          </p:cNvPicPr>
          <p:nvPr userDrawn="1"/>
        </p:nvPicPr>
        <p:blipFill>
          <a:blip r:embed="rId3"/>
          <a:srcRect t="-2" r="62125" b="46967"/>
          <a:stretch>
            <a:fillRect/>
          </a:stretch>
        </p:blipFill>
        <p:spPr>
          <a:xfrm>
            <a:off x="0" y="-19050"/>
            <a:ext cx="5067300" cy="258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8"/>
          <p:cNvPicPr>
            <a:picLocks noChangeAspect="1"/>
          </p:cNvPicPr>
          <p:nvPr userDrawn="1"/>
        </p:nvPicPr>
        <p:blipFill>
          <a:blip r:embed="rId4"/>
          <a:srcRect t="59811"/>
          <a:stretch>
            <a:fillRect/>
          </a:stretch>
        </p:blipFill>
        <p:spPr>
          <a:xfrm>
            <a:off x="0" y="5072063"/>
            <a:ext cx="12192000" cy="178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9"/>
          <p:cNvPicPr>
            <a:picLocks noChangeAspect="1"/>
          </p:cNvPicPr>
          <p:nvPr userDrawn="1"/>
        </p:nvPicPr>
        <p:blipFill>
          <a:blip r:embed="rId5"/>
          <a:srcRect l="56708"/>
          <a:stretch>
            <a:fillRect/>
          </a:stretch>
        </p:blipFill>
        <p:spPr>
          <a:xfrm>
            <a:off x="7270750" y="-19050"/>
            <a:ext cx="50673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0413" cy="444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414588"/>
            <a:ext cx="12190413" cy="444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3376275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17613" y="1349375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71375" cy="1878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0"/>
          <p:cNvPicPr>
            <a:picLocks noChangeAspect="1"/>
          </p:cNvPicPr>
          <p:nvPr userDrawn="1"/>
        </p:nvPicPr>
        <p:blipFill>
          <a:blip r:embed="rId3"/>
          <a:srcRect t="52995" r="67500"/>
          <a:stretch>
            <a:fillRect/>
          </a:stretch>
        </p:blipFill>
        <p:spPr>
          <a:xfrm>
            <a:off x="-107950" y="4011613"/>
            <a:ext cx="5397500" cy="2846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13"/>
          <p:cNvPicPr>
            <a:picLocks noChangeAspect="1"/>
          </p:cNvPicPr>
          <p:nvPr userDrawn="1"/>
        </p:nvPicPr>
        <p:blipFill>
          <a:blip r:embed="rId3"/>
          <a:srcRect t="52995" r="67500"/>
          <a:stretch>
            <a:fillRect/>
          </a:stretch>
        </p:blipFill>
        <p:spPr>
          <a:xfrm flipH="1">
            <a:off x="6607175" y="4011613"/>
            <a:ext cx="5664200" cy="2846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71500" y="720725"/>
            <a:ext cx="11188700" cy="5730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矩形 6"/>
          <p:cNvSpPr/>
          <p:nvPr userDrawn="1"/>
        </p:nvSpPr>
        <p:spPr>
          <a:xfrm>
            <a:off x="1143000" y="1117600"/>
            <a:ext cx="10045700" cy="50196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6388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350" y="2286000"/>
            <a:ext cx="11499850" cy="4192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0413" cy="4443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414588"/>
            <a:ext cx="12190413" cy="444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3376275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17613" y="1349375"/>
            <a:ext cx="1170305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71375" cy="1878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0"/>
          <p:cNvPicPr>
            <a:picLocks noChangeAspect="1"/>
          </p:cNvPicPr>
          <p:nvPr userDrawn="1"/>
        </p:nvPicPr>
        <p:blipFill>
          <a:blip r:embed="rId3"/>
          <a:srcRect t="52995" r="67500"/>
          <a:stretch>
            <a:fillRect/>
          </a:stretch>
        </p:blipFill>
        <p:spPr>
          <a:xfrm>
            <a:off x="-107950" y="4011613"/>
            <a:ext cx="5397500" cy="2846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13"/>
          <p:cNvPicPr>
            <a:picLocks noChangeAspect="1"/>
          </p:cNvPicPr>
          <p:nvPr userDrawn="1"/>
        </p:nvPicPr>
        <p:blipFill>
          <a:blip r:embed="rId3"/>
          <a:srcRect t="52995" r="67500"/>
          <a:stretch>
            <a:fillRect/>
          </a:stretch>
        </p:blipFill>
        <p:spPr>
          <a:xfrm flipH="1">
            <a:off x="6607175" y="4011613"/>
            <a:ext cx="5664200" cy="2846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71500" y="720725"/>
            <a:ext cx="11188700" cy="5730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矩形 6"/>
          <p:cNvSpPr/>
          <p:nvPr userDrawn="1"/>
        </p:nvSpPr>
        <p:spPr>
          <a:xfrm>
            <a:off x="1143000" y="1117600"/>
            <a:ext cx="10045700" cy="50196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9220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350" y="2286000"/>
            <a:ext cx="11499850" cy="4192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6000">
        <p:fade/>
      </p:transition>
    </mc:Choice>
    <mc:Fallback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二级</a:t>
            </a:r>
            <a:endParaRPr lang="zh-CN" altLang="en-US"/>
          </a:p>
          <a:p>
            <a:pPr lvl="2" indent="-228600"/>
            <a:r>
              <a:rPr lang="zh-CN" altLang="en-US"/>
              <a:t>三级</a:t>
            </a:r>
            <a:endParaRPr lang="zh-CN" altLang="en-US"/>
          </a:p>
          <a:p>
            <a:pPr lvl="3" indent="-228600"/>
            <a:r>
              <a:rPr lang="zh-CN" altLang="en-US"/>
              <a:t>四级</a:t>
            </a:r>
            <a:endParaRPr lang="zh-CN" altLang="en-US"/>
          </a:p>
          <a:p>
            <a:pPr lvl="4" indent="-228600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 advTm="6000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二级</a:t>
            </a:r>
            <a:endParaRPr lang="zh-CN" altLang="en-US"/>
          </a:p>
          <a:p>
            <a:pPr lvl="2" indent="-228600"/>
            <a:r>
              <a:rPr lang="zh-CN" altLang="en-US"/>
              <a:t>三级</a:t>
            </a:r>
            <a:endParaRPr lang="zh-CN" altLang="en-US"/>
          </a:p>
          <a:p>
            <a:pPr lvl="3" indent="-228600"/>
            <a:r>
              <a:rPr lang="zh-CN" altLang="en-US"/>
              <a:t>四级</a:t>
            </a:r>
            <a:endParaRPr lang="zh-CN" altLang="en-US"/>
          </a:p>
          <a:p>
            <a:pPr lvl="4" indent="-228600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12BAA799-0AED-439E-9F33-AB50F182FDF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674B2B5-0624-4011-8D93-9938D4205B0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ransition spd="slow" advTm="6000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3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3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1.wav"/><Relationship Id="rId2" Type="http://schemas.openxmlformats.org/officeDocument/2006/relationships/image" Target="../media/image13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805815" y="1998028"/>
            <a:ext cx="11307763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 strike="noStrike" kern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济宁市民航事业发展中心</a:t>
            </a:r>
            <a:endParaRPr lang="zh-CN" altLang="en-US" sz="7500" b="1" strike="noStrike" kern="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Heavy" pitchFamily="34" charset="-122"/>
              <a:ea typeface="思源黑体 CN Heavy" pitchFamily="3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strike="noStrike" kern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202</a:t>
            </a:r>
            <a:r>
              <a:rPr lang="en-US" altLang="zh-CN" sz="6600" b="1" strike="noStrike" kern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3</a:t>
            </a:r>
            <a:r>
              <a:rPr lang="zh-CN" altLang="en-US" sz="6600" b="1" strike="noStrike" kern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年政府信息公开工作</a:t>
            </a:r>
            <a:endParaRPr lang="zh-CN" altLang="en-US" sz="6600" b="1" strike="noStrike" kern="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Heavy" pitchFamily="34" charset="-122"/>
              <a:ea typeface="思源黑体 CN Heavy" pitchFamily="3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 strike="noStrike" kern="0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itchFamily="34" charset="-122"/>
                <a:ea typeface="思源黑体 CN Heavy" pitchFamily="34" charset="-122"/>
                <a:cs typeface="+mn-cs"/>
              </a:rPr>
              <a:t>年度报告</a:t>
            </a:r>
            <a:endParaRPr lang="zh-CN" altLang="en-US" sz="6600" b="1" strike="noStrike" kern="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Heavy" pitchFamily="34" charset="-122"/>
              <a:ea typeface="思源黑体 CN Heavy" pitchFamily="34" charset="-122"/>
            </a:endParaRPr>
          </a:p>
        </p:txBody>
      </p:sp>
    </p:spTree>
  </p:cSld>
  <p:clrMapOvr>
    <a:masterClrMapping/>
  </p:clrMapOvr>
  <p:transition spd="slow" advTm="5000">
    <p:fade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7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第三部分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收到和处理政府信息公开申请情况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36870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70012" y="920750"/>
            <a:ext cx="5795962" cy="5795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728913" y="3138488"/>
            <a:ext cx="7891462" cy="414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4256088" y="1193800"/>
          <a:ext cx="3777615" cy="4919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930"/>
                <a:gridCol w="403860"/>
                <a:gridCol w="1233805"/>
                <a:gridCol w="338455"/>
                <a:gridCol w="255905"/>
                <a:gridCol w="253365"/>
                <a:gridCol w="255905"/>
                <a:gridCol w="244475"/>
                <a:gridCol w="240030"/>
                <a:gridCol w="222885"/>
              </a:tblGrid>
              <a:tr h="0">
                <a:tc rowSpan="3"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（本列数据的勾稽关系为：第一项加第二项之和，等于第三项加第四项之和）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3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申请人情况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</a:tcPr>
                </a:tc>
                <a:tc vMerge="1" hMerge="1">
                  <a:tcPr/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自然人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法人或其他组织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 vMerge="1" gridSpan="3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商业企业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科研机构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社会公益组织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法律服务机构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</a:t>
                      </a:r>
                      <a:endParaRPr lang="en-US" altLang="en-US" sz="7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一、本年新收政府信息公开申请数量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56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二、上年结转政府信息公开申请数量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1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三、本年度办理结果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（一）予以公开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35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（二）部分公开（区分处理的，只计这一情形，不计其他情形）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8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（三）不予公开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1.属于国家秘密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2.其他法律行政法规禁止公开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3.危及“三安全一稳定”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4.保护第三方合法权益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5.属于三类内部事务信息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6.属于四类过程性信息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7.属于行政执法案卷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8.属于行政查询事项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（四）无法提供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1.本机关不掌握相关政府信息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2.没有现成信息需要另行制作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4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3.补正后申请内容仍不明确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9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（五）不予处理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1.信访举报投诉类申请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2.重复申请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3.要求提供公开出版物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4.无正当理由大量反复申请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5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5.要求行政机关确认或重新出具已获取信息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（六）其他处理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1.申请人无正当理由逾期不补正、行政机关不再处理其政府信息公开申请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2.申请人逾期未按收费通知要求缴纳费用、行政机关不再处理其政府信息公开申请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3.其他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（七）总计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四、结转下年度继续办理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 0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7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 </a:t>
                      </a:r>
                      <a:endParaRPr lang="en-US" altLang="en-US" sz="7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3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第四部分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政府信息公开行政复议、行政诉讼情况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0966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/>
          <p:cNvGraphicFramePr/>
          <p:nvPr/>
        </p:nvGraphicFramePr>
        <p:xfrm>
          <a:off x="3051175" y="4362450"/>
          <a:ext cx="5591175" cy="1333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525"/>
                <a:gridCol w="393700"/>
                <a:gridCol w="381000"/>
                <a:gridCol w="374650"/>
                <a:gridCol w="292100"/>
                <a:gridCol w="412750"/>
                <a:gridCol w="411163"/>
                <a:gridCol w="412750"/>
                <a:gridCol w="403225"/>
                <a:gridCol w="269875"/>
                <a:gridCol w="412750"/>
                <a:gridCol w="412750"/>
                <a:gridCol w="412750"/>
                <a:gridCol w="352425"/>
                <a:gridCol w="258762"/>
              </a:tblGrid>
              <a:tr h="0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行政复议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行政诉讼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未经复议直接起诉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复议后起诉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结果维持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结果纠正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其他结果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尚未审结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总计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0</a:t>
                      </a:r>
                      <a:endParaRPr lang="en-US" altLang="en-US" sz="10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1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第五部分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存在的主要问题及改进情况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3014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868363" y="4052888"/>
            <a:ext cx="11022012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  </a:t>
            </a:r>
            <a:r>
              <a:rPr lang="zh-CN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过去的一年，政府信息公开工作虽然取得一定成绩，但还存在一些不足，主要表现一是信息公开不全面，只涉及部分民航信息；二是政策解读质量不高，存在解读方式单一、解读内容不全面等问题。2024年，市民航中心将进一步拓宽渠道、加强互动等方面的工作，以更好地满足公众的需求，提高政府工作的透明度和公信力。一是提高信息公开质量，加强对信息公开的审核和管理，确保信息的准确性和完整性，提高公众对政府公众的信任度。二是加强信息公开制度建设，建立健全信息公开制度，明确信息公开的范围、方式和时间等，确保信息公开的及时性和全面性。</a:t>
            </a:r>
            <a:endParaRPr lang="zh-CN" altLang="zh-CN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</p:spTree>
  </p:cSld>
  <p:clrMapOvr>
    <a:masterClrMapping/>
  </p:clrMapOvr>
  <p:transition spd="slow" advTm="600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9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3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5010785" y="402590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第六部分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1655" y="1232853"/>
            <a:ext cx="11309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其他需要报告的事项</a:t>
            </a:r>
            <a:endParaRPr lang="zh-CN" altLang="en-US" sz="2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6395" y="1693545"/>
            <a:ext cx="1099502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8305"/>
            <a:r>
              <a:rPr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（一）依据《政府信息公开信息处理费管理办法》收取信息处理费的情况。</a:t>
            </a:r>
            <a:endParaRPr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08305"/>
            <a:r>
              <a:rPr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2023年济宁市民航事业发展中心无收取信息处理费的情况。</a:t>
            </a:r>
            <a:endParaRPr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08305"/>
            <a:r>
              <a:rPr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（二）落实上级年度政务公开工作要点情况。</a:t>
            </a:r>
            <a:endParaRPr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08305"/>
            <a:r>
              <a:rPr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建立完善信息公开工作制度、信息公开指南和政府信息主动公开基本目录编制制度，确保政府信息公开规范运行。严格落实政务公开制度，制定年度工作要点，将具体要求落实到日常公文办理、会议承办，确保政务公开纳入机关日常工作制度。按照“常规性工作按季度公开、固定性工作长期公开、临时性工作随时公开、应急性工作及时公开”的原则，对民航事务实行事前、事中、事后全过程公开。全面保障群众的知情权、参与权和监督权，让民航权力充分在阳光下运行，最大程度的接受群众监督，使民航决策充分体现民意民情。</a:t>
            </a:r>
            <a:endParaRPr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08305"/>
            <a:r>
              <a:rPr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（三）人大代表建议和政协提案办理结果公开情况。</a:t>
            </a:r>
            <a:endParaRPr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08305"/>
            <a:r>
              <a:rPr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2023年济宁市民航事业发展中心未收到政协提案。2023年度未收到人大代表建议提案。</a:t>
            </a:r>
            <a:endParaRPr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08305"/>
            <a:r>
              <a:rPr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(四）年度政务公开工作创新情况。</a:t>
            </a:r>
            <a:endParaRPr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08305"/>
            <a:r>
              <a:rPr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为让民航工作有温度、有力度、有速度，不断拓展公开渠道，做到政策公开到位。线上，依托“济宁曲阜机场”、济宁民航公众号、新闻发布会、政府开放日等做好惠民政策宣传，实现政策解读“全覆盖”；线下，依托“清荷”服务站、“入户宣传”打造全流程、一站式、个性化服务，确保群众了解好政策、享受到好政策。</a:t>
            </a:r>
            <a:r>
              <a:rPr lang="en-US" sz="1600" b="0">
                <a:latin typeface="仿宋_GB2312" charset="0"/>
              </a:rPr>
              <a:t> </a:t>
            </a:r>
            <a:endParaRPr lang="zh-CN" altLang="en-US"/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第六部分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flipV="1">
            <a:off x="1788160" y="3957955"/>
            <a:ext cx="10102215" cy="113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45062" name="图片 8"/>
          <p:cNvPicPr>
            <a:picLocks noChangeAspect="1"/>
          </p:cNvPicPr>
          <p:nvPr/>
        </p:nvPicPr>
        <p:blipFill>
          <a:blip r:embed="rId1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868363" y="3957638"/>
            <a:ext cx="11022012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</a:t>
            </a:r>
            <a:endParaRPr lang="zh-CN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  <a:sym typeface="思源黑体 CN Norm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4535" y="3484563"/>
            <a:ext cx="11309350" cy="1876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endParaRPr lang="en-US" altLang="zh-CN" sz="4400" b="1" dirty="0">
              <a:solidFill>
                <a:srgbClr val="FF0000"/>
              </a:solidFill>
              <a:latin typeface="思源黑体 CN Heavy" pitchFamily="34" charset="-122"/>
              <a:ea typeface="思源黑体 CN Heavy" pitchFamily="34" charset="-122"/>
            </a:endParaRPr>
          </a:p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感谢您对济宁民航事业的关心支持！</a:t>
            </a:r>
            <a:endParaRPr lang="zh-CN" altLang="en-US" sz="4400" b="1" dirty="0">
              <a:solidFill>
                <a:srgbClr val="FF0000"/>
              </a:solidFill>
              <a:latin typeface="思源黑体 CN Heavy" pitchFamily="34" charset="-122"/>
              <a:ea typeface="思源黑体 CN Heavy" pitchFamily="34" charset="-122"/>
            </a:endParaRP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2024</a:t>
            </a:r>
            <a:r>
              <a:rPr lang="zh-CN" altLang="en-US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年</a:t>
            </a:r>
            <a:r>
              <a:rPr lang="en-US" altLang="zh-CN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月</a:t>
            </a:r>
            <a:r>
              <a:rPr lang="en-US" altLang="zh-CN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16</a:t>
            </a:r>
            <a:r>
              <a:rPr lang="zh-CN" altLang="en-US" sz="28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日</a:t>
            </a:r>
            <a:endParaRPr lang="zh-CN" altLang="en-US" sz="2800" b="1" dirty="0">
              <a:solidFill>
                <a:srgbClr val="FF0000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5"/>
          <p:cNvPicPr>
            <a:picLocks noChangeAspect="1"/>
          </p:cNvPicPr>
          <p:nvPr/>
        </p:nvPicPr>
        <p:blipFill>
          <a:blip r:embed="rId1"/>
          <a:srcRect t="38062" b="36157"/>
          <a:stretch>
            <a:fillRect/>
          </a:stretch>
        </p:blipFill>
        <p:spPr>
          <a:xfrm>
            <a:off x="2730500" y="173038"/>
            <a:ext cx="6858000" cy="176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833938" y="649288"/>
            <a:ext cx="2647950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dist"/>
            <a:r>
              <a:rPr lang="zh-CN" altLang="en-US" sz="3600" b="1" dirty="0">
                <a:solidFill>
                  <a:srgbClr val="F2F2F2"/>
                </a:solidFill>
                <a:latin typeface="思源黑体 CN Heavy" pitchFamily="34" charset="-122"/>
                <a:ea typeface="思源黑体 CN Heavy" pitchFamily="34" charset="-122"/>
              </a:rPr>
              <a:t>前 言</a:t>
            </a:r>
            <a:endParaRPr lang="en-US" altLang="zh-CN" sz="3600" b="1" dirty="0">
              <a:solidFill>
                <a:srgbClr val="F2F2F2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1250" y="1514475"/>
            <a:ext cx="9969500" cy="3829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275080" y="2421255"/>
            <a:ext cx="9640570" cy="2784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ts val="3000"/>
              </a:lnSpc>
            </a:pPr>
            <a:r>
              <a:rPr lang="en-US" altLang="zh-CN" sz="1600" b="1" dirty="0">
                <a:solidFill>
                  <a:srgbClr val="262626"/>
                </a:solidFill>
                <a:latin typeface="思源黑体 CN ExtraLight" pitchFamily="34" charset="-122"/>
                <a:ea typeface="思源黑体 CN ExtraLight" pitchFamily="34" charset="-122"/>
              </a:rPr>
              <a:t>   本报告由济宁市民航事业发展中心按照《中华人民共和国政府信息公开条例》（以下简称《条例》）和《中华人民共和国政府信息公开工作年度报告格式》（国办公开办函〔2021〕30号）要求编制。</a:t>
            </a:r>
            <a:endParaRPr lang="en-US" altLang="zh-CN" sz="1600" b="1" dirty="0">
              <a:solidFill>
                <a:srgbClr val="262626"/>
              </a:solidFill>
              <a:latin typeface="思源黑体 CN ExtraLight" pitchFamily="34" charset="-122"/>
              <a:ea typeface="思源黑体 CN ExtraLight" pitchFamily="34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1600" b="1" dirty="0">
                <a:solidFill>
                  <a:srgbClr val="262626"/>
                </a:solidFill>
                <a:latin typeface="思源黑体 CN ExtraLight" pitchFamily="34" charset="-122"/>
                <a:ea typeface="思源黑体 CN ExtraLight" pitchFamily="34" charset="-122"/>
              </a:rPr>
              <a:t>   本报告内容包括总体情况、主动公开政府信息情况、收到和处理政府信息公开申请情况、政府信息公开行政复议和行政诉讼情况、存在的主要问题及改进情况、其他需要报告的事项等六部分内容。</a:t>
            </a:r>
            <a:endParaRPr lang="en-US" altLang="zh-CN" sz="1600" b="1" dirty="0">
              <a:solidFill>
                <a:srgbClr val="262626"/>
              </a:solidFill>
              <a:latin typeface="思源黑体 CN ExtraLight" pitchFamily="34" charset="-122"/>
              <a:ea typeface="思源黑体 CN ExtraLight" pitchFamily="34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1600" b="1" dirty="0">
                <a:solidFill>
                  <a:srgbClr val="262626"/>
                </a:solidFill>
                <a:latin typeface="思源黑体 CN ExtraLight" pitchFamily="34" charset="-122"/>
                <a:ea typeface="思源黑体 CN ExtraLight" pitchFamily="34" charset="-122"/>
              </a:rPr>
              <a:t>   本报告所列数据的统计期限自2023年1月1日起至2023年12月31日止。本报告电子版可在“中国·济宁”政府门户（http://www.jining.gov.cn）网站查阅或下载。如对本报告有疑问，请与济宁市民航事业发展中心联系（地址：济宁市圣贤路第23届省运会指挥中心E216综合科，联系电话：0537-2371163）。  </a:t>
            </a:r>
            <a:endParaRPr lang="en-US" altLang="zh-CN" sz="1600" b="1" dirty="0">
              <a:solidFill>
                <a:srgbClr val="262626"/>
              </a:solidFill>
              <a:latin typeface="思源黑体 CN ExtraLight" pitchFamily="34" charset="-122"/>
              <a:ea typeface="思源黑体 CN ExtraLight" pitchFamily="34" charset="-122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949825" y="1365250"/>
            <a:ext cx="1957388" cy="585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dist"/>
            <a:r>
              <a:rPr lang="zh-CN" altLang="en-US" sz="3200" b="1" dirty="0">
                <a:latin typeface="Source Han Sans Regular" pitchFamily="34" charset="-122"/>
                <a:ea typeface="Source Han Sans Regular" pitchFamily="34" charset="-122"/>
              </a:rPr>
              <a:t>目 录</a:t>
            </a:r>
            <a:endParaRPr lang="en-US" altLang="zh-CN" sz="3200" b="1" dirty="0"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5" name="矩形 6"/>
          <p:cNvSpPr/>
          <p:nvPr/>
        </p:nvSpPr>
        <p:spPr>
          <a:xfrm>
            <a:off x="2978150" y="2122488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一、总体情况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6"/>
          <p:cNvSpPr/>
          <p:nvPr/>
        </p:nvSpPr>
        <p:spPr>
          <a:xfrm>
            <a:off x="2978150" y="2684463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二、主动公开政府信息情况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6"/>
          <p:cNvSpPr/>
          <p:nvPr/>
        </p:nvSpPr>
        <p:spPr>
          <a:xfrm>
            <a:off x="2978150" y="3270250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三、收到和处理政府信息公开申请情况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6"/>
          <p:cNvSpPr/>
          <p:nvPr/>
        </p:nvSpPr>
        <p:spPr>
          <a:xfrm>
            <a:off x="2978150" y="3871913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四、</a:t>
            </a:r>
            <a:r>
              <a:rPr lang="zh-CN" altLang="zh-CN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政府信息公开行政复议、行政诉讼情况</a:t>
            </a:r>
            <a:endParaRPr lang="zh-CN" altLang="zh-CN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6"/>
          <p:cNvSpPr/>
          <p:nvPr/>
        </p:nvSpPr>
        <p:spPr>
          <a:xfrm>
            <a:off x="2978150" y="4471988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五、存在的主要问题及改进情况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6"/>
          <p:cNvSpPr/>
          <p:nvPr/>
        </p:nvSpPr>
        <p:spPr>
          <a:xfrm>
            <a:off x="2978150" y="5099050"/>
            <a:ext cx="68754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400" dirty="0">
                <a:latin typeface="思源黑体 CN Medium" pitchFamily="34" charset="-122"/>
                <a:ea typeface="思源黑体 CN Medium" pitchFamily="34" charset="-122"/>
                <a:sym typeface="Arial" panose="020B0604020202020204" pitchFamily="34" charset="0"/>
              </a:rPr>
              <a:t>六、其他需要报告的事项</a:t>
            </a:r>
            <a:endParaRPr lang="zh-CN" altLang="en-US" sz="2400" dirty="0">
              <a:latin typeface="思源黑体 CN Medium" pitchFamily="34" charset="-122"/>
              <a:ea typeface="思源黑体 CN Medium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3" grpId="0"/>
      <p:bldP spid="17" grpId="0"/>
      <p:bldP spid="2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9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第一部分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总体情况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24582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33475" y="1976438"/>
            <a:ext cx="43862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（一）主动公开情况</a:t>
            </a:r>
            <a:endParaRPr lang="en-US" altLang="zh-CN" sz="2400" dirty="0">
              <a:solidFill>
                <a:srgbClr val="262626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9225" y="2620963"/>
            <a:ext cx="93535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</a:t>
            </a:r>
            <a:r>
              <a:rPr lang="zh-CN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为切实保障人民群众知情权、参与权、表达权和监督权，我市民航坚持以公开为常态、不公开为例外，全力推进政务公开，增强行政透明度，提高政府公信力。今年在市政府信息公开平台主动公开政府信息55条，其中机构职能1条；领导信息1条；部门公文6条；本部门政策解读6条；部门会议及解读3条；市直部门预决算2条；行政权力14条，其他法定信息22条。</a:t>
            </a:r>
            <a:endParaRPr lang="zh-CN" altLang="zh-CN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74800" y="2441575"/>
            <a:ext cx="38623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040968" y="1305095"/>
            <a:ext cx="7867187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strike="noStrike" kern="0" noProof="1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</a:rPr>
              <a:t>  </a:t>
            </a:r>
            <a:r>
              <a:rPr lang="zh-CN" altLang="en-US" sz="3200" b="1" strike="noStrike" kern="0" noProof="1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</a:rPr>
              <a:t>总体情况</a:t>
            </a:r>
            <a:endParaRPr lang="en-US" altLang="zh-CN" sz="3200" b="1" strike="noStrike" kern="0" noProof="1" dirty="0">
              <a:ln w="3175">
                <a:noFill/>
              </a:ln>
              <a:gradFill>
                <a:gsLst>
                  <a:gs pos="0">
                    <a:srgbClr val="FF0000"/>
                  </a:gs>
                  <a:gs pos="99000">
                    <a:srgbClr val="C00000"/>
                  </a:gs>
                </a:gsLst>
                <a:lin ang="5400000" scaled="1"/>
              </a:gra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-2147482623" name="图片 8" descr="微信图片_202401151010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8540" y="4482465"/>
            <a:ext cx="2847340" cy="15347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040968" y="1305095"/>
            <a:ext cx="786718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strike="noStrike" kern="0" noProof="1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</a:rPr>
              <a:t>  </a:t>
            </a:r>
            <a:r>
              <a:rPr lang="zh-CN" altLang="en-US" sz="3200" b="1" strike="noStrike" kern="0" noProof="1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</a:rPr>
              <a:t>总体情况</a:t>
            </a:r>
            <a:endParaRPr lang="en-US" altLang="zh-CN" sz="3200" b="1" strike="noStrike" kern="0" noProof="1" dirty="0">
              <a:ln w="3175">
                <a:noFill/>
              </a:ln>
              <a:gradFill>
                <a:gsLst>
                  <a:gs pos="0">
                    <a:srgbClr val="FF0000"/>
                  </a:gs>
                  <a:gs pos="99000">
                    <a:srgbClr val="C00000"/>
                  </a:gs>
                </a:gsLst>
                <a:lin ang="5400000" scaled="1"/>
              </a:gra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3475" y="1887538"/>
            <a:ext cx="43862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（二）依申请公开情况</a:t>
            </a:r>
            <a:endParaRPr lang="zh-CN" altLang="zh-CN" sz="2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  <a:sym typeface="思源黑体 CN Norm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9225" y="2424113"/>
            <a:ext cx="9353550" cy="1983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 </a:t>
            </a:r>
            <a:r>
              <a:rPr lang="zh-CN" altLang="zh-CN" sz="1600"/>
              <a:t>规范信息公开申请程序，畅通受理渠道，明确工作标准，提高答复效率，加强与申请人的沟通，加强与相关部门的协调，更好满足公民、法人和其他组织依法获取政府信息的需求。规范政府信息公开申请接收登记、办理答复、归档等各环节工作流程，依法保障公众的申请权和救济权。</a:t>
            </a:r>
            <a:endParaRPr lang="zh-CN" altLang="zh-CN" sz="1600"/>
          </a:p>
          <a:p>
            <a:pPr>
              <a:lnSpc>
                <a:spcPct val="150000"/>
              </a:lnSpc>
            </a:pPr>
            <a:r>
              <a:rPr lang="zh-CN" altLang="zh-CN" sz="1600"/>
              <a:t>      2023年，市民航事业发展中心受理依申请公开0件，因政府信息依申请公开引起行政复议0件，行政诉讼0件。</a:t>
            </a:r>
            <a:endParaRPr lang="zh-CN" altLang="zh-CN" sz="1600"/>
          </a:p>
        </p:txBody>
      </p:sp>
      <p:cxnSp>
        <p:nvCxnSpPr>
          <p:cNvPr id="5" name="直接连接符 4"/>
          <p:cNvCxnSpPr/>
          <p:nvPr/>
        </p:nvCxnSpPr>
        <p:spPr>
          <a:xfrm>
            <a:off x="1522413" y="2349500"/>
            <a:ext cx="38623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419225" y="4432935"/>
            <a:ext cx="43862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（三）</a:t>
            </a:r>
            <a:r>
              <a:rPr lang="zh-CN" altLang="en-US" sz="2400" dirty="0">
                <a:solidFill>
                  <a:srgbClr val="262626"/>
                </a:solidFill>
                <a:latin typeface="思源黑体 CN Medium" pitchFamily="34" charset="-122"/>
                <a:ea typeface="思源黑体 CN Medium" pitchFamily="34" charset="-122"/>
              </a:rPr>
              <a:t>政府信息管理情况</a:t>
            </a:r>
            <a:endParaRPr lang="zh-CN" altLang="en-US" sz="2400" dirty="0">
              <a:solidFill>
                <a:srgbClr val="262626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522730" y="4893310"/>
            <a:ext cx="38623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228725" y="4893310"/>
            <a:ext cx="9159240" cy="1026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 建立健全《济宁民航信息公开指南》《济宁民航政务公开保密审查制度》等规章制度，细化步骤、优化流程，并对信息公开工作责任追究制度在实践中进一步明确，有力保障了本单位政务公开的有序开展，促进政务工作不断规范化。</a:t>
            </a:r>
            <a:endParaRPr lang="zh-CN" altLang="zh-CN" sz="1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161737" y="1295570"/>
            <a:ext cx="786718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strike="noStrike" kern="0" noProof="1" dirty="0">
                <a:ln w="3175">
                  <a:noFill/>
                </a:ln>
                <a:gradFill>
                  <a:gsLst>
                    <a:gs pos="0">
                      <a:srgbClr val="FF0000"/>
                    </a:gs>
                    <a:gs pos="99000">
                      <a:srgbClr val="C00000"/>
                    </a:gs>
                  </a:gsLst>
                  <a:lin ang="5400000" scaled="1"/>
                </a:gradFill>
                <a:latin typeface="思源黑体 CN Heavy" pitchFamily="34" charset="-122"/>
                <a:ea typeface="思源黑体 CN Heavy" pitchFamily="34" charset="-122"/>
                <a:cs typeface="+mn-cs"/>
                <a:sym typeface="+mn-ea"/>
              </a:rPr>
              <a:t>总体情况</a:t>
            </a:r>
            <a:endParaRPr lang="en-US" altLang="zh-CN" sz="3200" b="1" strike="noStrike" kern="0" noProof="1" dirty="0">
              <a:ln w="3175">
                <a:noFill/>
              </a:ln>
              <a:gradFill>
                <a:gsLst>
                  <a:gs pos="0">
                    <a:srgbClr val="FF0000"/>
                  </a:gs>
                  <a:gs pos="99000">
                    <a:srgbClr val="C00000"/>
                  </a:gs>
                </a:gsLst>
                <a:lin ang="5400000" scaled="1"/>
              </a:gra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2050" y="1776413"/>
            <a:ext cx="43862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  </a:t>
            </a:r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（四）</a:t>
            </a:r>
            <a:r>
              <a:rPr lang="zh-CN" altLang="en-US" sz="2400" dirty="0">
                <a:solidFill>
                  <a:srgbClr val="262626"/>
                </a:solidFill>
                <a:latin typeface="思源黑体 CN Medium" pitchFamily="34" charset="-122"/>
                <a:ea typeface="思源黑体 CN Medium" pitchFamily="34" charset="-122"/>
              </a:rPr>
              <a:t>平台建设情况</a:t>
            </a:r>
            <a:endParaRPr lang="zh-CN" altLang="en-US" sz="2400" dirty="0">
              <a:solidFill>
                <a:srgbClr val="262626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3325" y="2271713"/>
            <a:ext cx="99282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   加强网站内容建设和信息发布审核，进一步优化网站信息搜索功能，确保网站栏目内容准确、发布规范、更新及时，为民航领域政务公开工作提供技术支持。通过政务网站、微信官方平台、网络问政平台等新媒体渠道，主动全面公开本单位的组织机构、财政预决算、政策解读，以及安全生产、最新航班信息等重点领域信息。</a:t>
            </a:r>
            <a:endParaRPr lang="zh-CN" altLang="zh-CN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24623" y="2237105"/>
            <a:ext cx="3860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233488" y="3624263"/>
            <a:ext cx="43862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  </a:t>
            </a:r>
            <a:r>
              <a:rPr lang="zh-CN" altLang="zh-CN" sz="24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  <a:sym typeface="思源黑体 CN Normal" charset="0"/>
              </a:rPr>
              <a:t>（五）监督保障情况 </a:t>
            </a:r>
            <a:endParaRPr lang="zh-CN" altLang="zh-CN" sz="2400" dirty="0">
              <a:solidFill>
                <a:srgbClr val="262626"/>
              </a:solidFill>
              <a:latin typeface="思源黑体 CN Light" pitchFamily="34" charset="-122"/>
              <a:ea typeface="思源黑体 CN Light" pitchFamily="34" charset="-122"/>
              <a:sym typeface="思源黑体 CN Normal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304925" y="4084638"/>
            <a:ext cx="3860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8" name="文本框 7"/>
          <p:cNvSpPr txBox="1"/>
          <p:nvPr/>
        </p:nvSpPr>
        <p:spPr>
          <a:xfrm>
            <a:off x="1203325" y="4211638"/>
            <a:ext cx="9785350" cy="1291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406400"/>
            <a:r>
              <a:rPr lang="zh-CN" altLang="zh-CN" sz="1800" dirty="0">
                <a:solidFill>
                  <a:srgbClr val="262626"/>
                </a:solidFill>
                <a:latin typeface="思源黑体 CN Light" pitchFamily="34" charset="-122"/>
                <a:ea typeface="思源黑体 CN Light" pitchFamily="34" charset="-122"/>
              </a:rPr>
              <a:t>年初制定政务公开实施方案，及时调整政务公开工作领导小组，做到领导工作到位、责任落实到人，一级抓一级，层层抓落实。进一步明确职责，落实责任，保证政务公开工作的顺利进行。</a:t>
            </a:r>
            <a:endParaRPr lang="zh-CN" altLang="zh-CN" sz="1400">
              <a:latin typeface="Arial" panose="020B0604020202020204" pitchFamily="34" charset="0"/>
              <a:ea typeface="+mn-ea"/>
              <a:cs typeface="思源黑体 CN Normal" charset="0"/>
            </a:endParaRPr>
          </a:p>
          <a:p>
            <a:pPr indent="406400"/>
            <a:endParaRPr lang="zh-CN" altLang="zh-CN" sz="1400">
              <a:latin typeface="Arial" panose="020B0604020202020204" pitchFamily="34" charset="0"/>
              <a:ea typeface="+mn-ea"/>
              <a:cs typeface="思源黑体 CN Normal" charset="0"/>
            </a:endParaRPr>
          </a:p>
          <a:p>
            <a:pPr indent="406400"/>
            <a:endParaRPr lang="zh-CN" altLang="zh-CN" sz="1400">
              <a:latin typeface="Arial" panose="020B0604020202020204" pitchFamily="34" charset="0"/>
              <a:ea typeface="+mn-ea"/>
              <a:cs typeface="思源黑体 CN Normal" charset="0"/>
            </a:endParaRPr>
          </a:p>
          <a:p>
            <a:pPr indent="406400"/>
            <a:endParaRPr lang="zh-CN" altLang="zh-CN" sz="1400">
              <a:latin typeface="Arial" panose="020B0604020202020204" pitchFamily="34" charset="0"/>
              <a:ea typeface="+mn-ea"/>
              <a:cs typeface="思源黑体 CN Normal" charset="0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1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867275" y="1203325"/>
            <a:ext cx="2736850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Source Han Sans Regular" pitchFamily="34" charset="-122"/>
                <a:ea typeface="Source Han Sans Regular" pitchFamily="34" charset="-122"/>
              </a:rPr>
              <a:t>第二部分</a:t>
            </a:r>
            <a:endParaRPr lang="zh-CN" altLang="en-US" sz="4800" b="1" dirty="0">
              <a:solidFill>
                <a:srgbClr val="FF0000"/>
              </a:solidFill>
              <a:latin typeface="Source Han Sans Regular" pitchFamily="34" charset="-122"/>
              <a:ea typeface="Source Han Sans Regular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25" y="3189288"/>
            <a:ext cx="113093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400" b="1" dirty="0">
                <a:solidFill>
                  <a:srgbClr val="262626"/>
                </a:solidFill>
                <a:latin typeface="思源黑体 CN Heavy" pitchFamily="34" charset="-122"/>
                <a:ea typeface="思源黑体 CN Heavy" pitchFamily="34" charset="-122"/>
              </a:rPr>
              <a:t>主动公开政府信息情况</a:t>
            </a:r>
            <a:endParaRPr lang="zh-CN" altLang="en-US" sz="4400" b="1" dirty="0">
              <a:solidFill>
                <a:srgbClr val="262626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pic>
        <p:nvPicPr>
          <p:cNvPr id="32774" name="图片 8"/>
          <p:cNvPicPr>
            <a:picLocks noChangeAspect="1"/>
          </p:cNvPicPr>
          <p:nvPr/>
        </p:nvPicPr>
        <p:blipFill>
          <a:blip r:embed="rId2"/>
          <a:srcRect t="40416" b="40627"/>
          <a:stretch>
            <a:fillRect/>
          </a:stretch>
        </p:blipFill>
        <p:spPr>
          <a:xfrm>
            <a:off x="3148013" y="2033588"/>
            <a:ext cx="6096000" cy="1155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图片 6"/>
          <p:cNvPicPr>
            <a:picLocks noChangeAspect="1"/>
          </p:cNvPicPr>
          <p:nvPr/>
        </p:nvPicPr>
        <p:blipFill>
          <a:blip r:embed="rId1"/>
          <a:srcRect r="39276"/>
          <a:stretch>
            <a:fillRect/>
          </a:stretch>
        </p:blipFill>
        <p:spPr>
          <a:xfrm>
            <a:off x="0" y="360363"/>
            <a:ext cx="10223500" cy="6138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147763" y="1223963"/>
            <a:ext cx="74358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思源黑体 CN Heavy" pitchFamily="34" charset="-122"/>
                <a:ea typeface="思源黑体 CN Heavy" pitchFamily="34" charset="-122"/>
              </a:rPr>
              <a:t>主动公开政府信息情况</a:t>
            </a:r>
            <a:endParaRPr lang="zh-CN" altLang="en-US" sz="3200" b="1" dirty="0">
              <a:solidFill>
                <a:srgbClr val="FF0000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450022" y="1918970"/>
          <a:ext cx="5570538" cy="302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225"/>
                <a:gridCol w="1354138"/>
                <a:gridCol w="1408112"/>
                <a:gridCol w="1262063"/>
              </a:tblGrid>
              <a:tr h="2159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第二十条第（一）项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本年制发件数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本年废止件数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现行有效件数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规章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行政规范性文件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59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第二十条第（五）项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本年处理决定数量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行政许可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第二十条第（六）项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本年处理决定数量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行政处罚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行政强制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黑体简体" panose="02000000000000000000" charset="-122"/>
                          <a:ea typeface="方正黑体简体" panose="02000000000000000000" charset="-122"/>
                          <a:cs typeface="方正黑体简体" panose="02000000000000000000" charset="-122"/>
                        </a:rPr>
                        <a:t>第二十条第（八）项</a:t>
                      </a:r>
                      <a:endParaRPr lang="en-US" altLang="en-US" sz="1200" b="1">
                        <a:latin typeface="方正黑体简体" panose="02000000000000000000" charset="-122"/>
                        <a:ea typeface="方正黑体简体" panose="02000000000000000000" charset="-122"/>
                        <a:cs typeface="方正黑体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信息内容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本年收费金额（单位：万元）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行政事业性收费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latin typeface="方正仿宋简体" panose="02000000000000000000" charset="-122"/>
                          <a:ea typeface="方正仿宋简体" panose="02000000000000000000" charset="-122"/>
                          <a:cs typeface="方正仿宋简体" panose="02000000000000000000" charset="-122"/>
                        </a:rPr>
                        <a:t>0</a:t>
                      </a:r>
                      <a:endParaRPr lang="en-US" altLang="en-US" sz="1200" b="1">
                        <a:latin typeface="方正仿宋简体" panose="02000000000000000000" charset="-122"/>
                        <a:ea typeface="方正仿宋简体" panose="02000000000000000000" charset="-122"/>
                        <a:cs typeface="方正仿宋简体" panose="02000000000000000000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385,&quot;width&quot;:15182.49921259842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思源黑体 CN Bold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思源黑体 CN Bold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4165</Words>
  <Application>WPS 演示</Application>
  <PresentationFormat>自定义</PresentationFormat>
  <Paragraphs>891</Paragraphs>
  <Slides>15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宋体</vt:lpstr>
      <vt:lpstr>Wingdings</vt:lpstr>
      <vt:lpstr>思源黑体 CN Normal</vt:lpstr>
      <vt:lpstr>黑体</vt:lpstr>
      <vt:lpstr>思源黑体 CN Heavy</vt:lpstr>
      <vt:lpstr>Calibri</vt:lpstr>
      <vt:lpstr>思源黑体 CN ExtraLight</vt:lpstr>
      <vt:lpstr>Source Han Sans Regular</vt:lpstr>
      <vt:lpstr>思源黑体 CN Medium</vt:lpstr>
      <vt:lpstr>思源黑体 CN Light</vt:lpstr>
      <vt:lpstr>方正黑体简体</vt:lpstr>
      <vt:lpstr>方正仿宋简体</vt:lpstr>
      <vt:lpstr>仿宋</vt:lpstr>
      <vt:lpstr>仿宋_GB2312</vt:lpstr>
      <vt:lpstr>微软雅黑</vt:lpstr>
      <vt:lpstr>Arial Unicode MS</vt:lpstr>
      <vt:lpstr>思源黑体 CN Bold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小石榴的麻麻</cp:lastModifiedBy>
  <cp:revision>96</cp:revision>
  <dcterms:created xsi:type="dcterms:W3CDTF">2019-05-23T13:07:00Z</dcterms:created>
  <dcterms:modified xsi:type="dcterms:W3CDTF">2024-01-16T01:19:29Z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2052-11.8.6.8810</vt:lpwstr>
  </property>
  <property fmtid="{D5CDD505-2E9C-101B-9397-08002B2CF9AE}" pid="3" name="KSOSaveFontToCloudKey">
    <vt:lpwstr>243555089_btnclosed</vt:lpwstr>
  </property>
  <property fmtid="{D5CDD505-2E9C-101B-9397-08002B2CF9AE}" pid="4" name="ICV">
    <vt:lpwstr>F261E6BDFE24431DB13008C35E8C0B0A</vt:lpwstr>
  </property>
</Properties>
</file>