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7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94" y="4221163"/>
            <a:ext cx="84296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469823" y="2054279"/>
            <a:ext cx="8203400" cy="1446549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495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470535" y="3503295"/>
            <a:ext cx="8203406" cy="455295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altLang="en-US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2E96-C60E-4F69-BCF4-F5D4C540662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97D2-4F19-4603-B90D-F56C4F57E5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536" y="1462405"/>
            <a:ext cx="78867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标题 10"/>
          <p:cNvSpPr>
            <a:spLocks noGrp="1"/>
          </p:cNvSpPr>
          <p:nvPr>
            <p:ph type="title"/>
          </p:nvPr>
        </p:nvSpPr>
        <p:spPr>
          <a:xfrm>
            <a:off x="480695" y="509906"/>
            <a:ext cx="5537200" cy="58483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目录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5917-E824-4DBF-B344-9EB16D71D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72102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08195" y="1572102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标题 10"/>
          <p:cNvSpPr>
            <a:spLocks noGrp="1"/>
          </p:cNvSpPr>
          <p:nvPr>
            <p:ph type="title"/>
          </p:nvPr>
        </p:nvSpPr>
        <p:spPr>
          <a:xfrm>
            <a:off x="480695" y="509906"/>
            <a:ext cx="5537200" cy="58483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文字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033588" y="1700213"/>
            <a:ext cx="6642497" cy="388937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279400" dist="266700" dir="7800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6457950" y="959377"/>
            <a:ext cx="2546747" cy="2201863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326768" y="3140916"/>
            <a:ext cx="2546453" cy="221064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2989660" y="2030931"/>
            <a:ext cx="3255169" cy="3465094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6457950" y="3594961"/>
            <a:ext cx="2139554" cy="1843814"/>
          </a:xfrm>
        </p:spPr>
        <p:txBody>
          <a:bodyPr>
            <a:normAutofit/>
          </a:bodyPr>
          <a:lstStyle>
            <a:lvl1pPr marL="0" indent="0"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4" name="标题 10"/>
          <p:cNvSpPr>
            <a:spLocks noGrp="1"/>
          </p:cNvSpPr>
          <p:nvPr>
            <p:ph type="title"/>
          </p:nvPr>
        </p:nvSpPr>
        <p:spPr>
          <a:xfrm>
            <a:off x="480695" y="509906"/>
            <a:ext cx="5537200" cy="58483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14B0-B912-4BAC-883B-3A354CA0A6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80695" y="509906"/>
            <a:ext cx="5537200" cy="58483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纵轴中段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7"/>
          <p:cNvGrpSpPr/>
          <p:nvPr/>
        </p:nvGrpSpPr>
        <p:grpSpPr bwMode="auto">
          <a:xfrm>
            <a:off x="4388644" y="3175"/>
            <a:ext cx="72629" cy="6854825"/>
            <a:chOff x="4514304" y="1627801"/>
            <a:chExt cx="93134" cy="5181983"/>
          </a:xfrm>
        </p:grpSpPr>
        <p:cxnSp>
          <p:nvCxnSpPr>
            <p:cNvPr id="11" name="直接连接符 10"/>
            <p:cNvCxnSpPr/>
            <p:nvPr>
              <p:custDataLst>
                <p:tags r:id="rId3"/>
              </p:custDataLst>
            </p:nvPr>
          </p:nvCxnSpPr>
          <p:spPr>
            <a:xfrm>
              <a:off x="4514304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4"/>
              </p:custDataLst>
            </p:nvPr>
          </p:nvCxnSpPr>
          <p:spPr>
            <a:xfrm flipH="1">
              <a:off x="4607438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4"/>
          <p:cNvGrpSpPr/>
          <p:nvPr/>
        </p:nvGrpSpPr>
        <p:grpSpPr bwMode="auto">
          <a:xfrm>
            <a:off x="4380310" y="2571750"/>
            <a:ext cx="651272" cy="331788"/>
            <a:chOff x="9216" y="6091"/>
            <a:chExt cx="1364" cy="521"/>
          </a:xfrm>
        </p:grpSpPr>
        <p:sp>
          <p:nvSpPr>
            <p:cNvPr id="14" name="任意多边形 13"/>
            <p:cNvSpPr/>
            <p:nvPr>
              <p:custDataLst>
                <p:tags r:id="rId5"/>
              </p:custDataLst>
            </p:nvPr>
          </p:nvSpPr>
          <p:spPr>
            <a:xfrm rot="16200000">
              <a:off x="9322" y="6007"/>
              <a:ext cx="446" cy="673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6"/>
            <p:cNvGrpSpPr/>
            <p:nvPr/>
          </p:nvGrpSpPr>
          <p:grpSpPr bwMode="auto">
            <a:xfrm>
              <a:off x="10059" y="6091"/>
              <a:ext cx="521" cy="521"/>
              <a:chOff x="6931534" y="3496733"/>
              <a:chExt cx="287867" cy="287867"/>
            </a:xfrm>
          </p:grpSpPr>
          <p:sp>
            <p:nvSpPr>
              <p:cNvPr id="16" name="同心圆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931445" y="3496733"/>
                <a:ext cx="287956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05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998956" y="3564224"/>
                <a:ext cx="152934" cy="1528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6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21"/>
          <p:cNvGrpSpPr/>
          <p:nvPr/>
        </p:nvGrpSpPr>
        <p:grpSpPr bwMode="auto">
          <a:xfrm>
            <a:off x="3807619" y="960438"/>
            <a:ext cx="669131" cy="330200"/>
            <a:chOff x="7961" y="3557"/>
            <a:chExt cx="1406" cy="521"/>
          </a:xfrm>
        </p:grpSpPr>
        <p:sp>
          <p:nvSpPr>
            <p:cNvPr id="19" name="任意多边形 18"/>
            <p:cNvSpPr/>
            <p:nvPr>
              <p:custDataLst>
                <p:tags r:id="rId8"/>
              </p:custDataLst>
            </p:nvPr>
          </p:nvSpPr>
          <p:spPr>
            <a:xfrm rot="5400000" flipH="1">
              <a:off x="8800" y="3471"/>
              <a:ext cx="443" cy="675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组合 23"/>
            <p:cNvGrpSpPr/>
            <p:nvPr/>
          </p:nvGrpSpPr>
          <p:grpSpPr bwMode="auto">
            <a:xfrm>
              <a:off x="7961" y="3557"/>
              <a:ext cx="521" cy="521"/>
              <a:chOff x="6931534" y="3496733"/>
              <a:chExt cx="287867" cy="287867"/>
            </a:xfrm>
          </p:grpSpPr>
          <p:sp>
            <p:nvSpPr>
              <p:cNvPr id="21" name="同心圆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6931534" y="3496733"/>
                <a:ext cx="2875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05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10"/>
                </p:custDataLst>
              </p:nvPr>
            </p:nvSpPr>
            <p:spPr>
              <a:xfrm>
                <a:off x="6999267" y="3564547"/>
                <a:ext cx="152053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6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8"/>
          <p:cNvGrpSpPr/>
          <p:nvPr/>
        </p:nvGrpSpPr>
        <p:grpSpPr bwMode="auto">
          <a:xfrm>
            <a:off x="3812381" y="4240213"/>
            <a:ext cx="656035" cy="331787"/>
            <a:chOff x="7978" y="8703"/>
            <a:chExt cx="1406" cy="521"/>
          </a:xfrm>
        </p:grpSpPr>
        <p:sp>
          <p:nvSpPr>
            <p:cNvPr id="24" name="任意多边形 23"/>
            <p:cNvSpPr/>
            <p:nvPr>
              <p:custDataLst>
                <p:tags r:id="rId11"/>
              </p:custDataLst>
            </p:nvPr>
          </p:nvSpPr>
          <p:spPr>
            <a:xfrm rot="5400000" flipH="1">
              <a:off x="8824" y="8624"/>
              <a:ext cx="444" cy="676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30"/>
            <p:cNvGrpSpPr/>
            <p:nvPr/>
          </p:nvGrpSpPr>
          <p:grpSpPr bwMode="auto">
            <a:xfrm>
              <a:off x="7978" y="8703"/>
              <a:ext cx="521" cy="521"/>
              <a:chOff x="6931534" y="3496733"/>
              <a:chExt cx="287867" cy="287867"/>
            </a:xfrm>
          </p:grpSpPr>
          <p:sp>
            <p:nvSpPr>
              <p:cNvPr id="26" name="同心圆 2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931534" y="3496733"/>
                <a:ext cx="2876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05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椭圆 26"/>
              <p:cNvSpPr/>
              <p:nvPr>
                <p:custDataLst>
                  <p:tags r:id="rId13"/>
                </p:custDataLst>
              </p:nvPr>
            </p:nvSpPr>
            <p:spPr>
              <a:xfrm>
                <a:off x="6999209" y="3564223"/>
                <a:ext cx="152269" cy="1528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6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49"/>
          <p:cNvGrpSpPr/>
          <p:nvPr/>
        </p:nvGrpSpPr>
        <p:grpSpPr bwMode="auto">
          <a:xfrm>
            <a:off x="4388644" y="5854700"/>
            <a:ext cx="650081" cy="330200"/>
            <a:chOff x="9216" y="9219"/>
            <a:chExt cx="1364" cy="521"/>
          </a:xfrm>
        </p:grpSpPr>
        <p:sp>
          <p:nvSpPr>
            <p:cNvPr id="29" name="任意多边形 28"/>
            <p:cNvSpPr/>
            <p:nvPr>
              <p:custDataLst>
                <p:tags r:id="rId14"/>
              </p:custDataLst>
            </p:nvPr>
          </p:nvSpPr>
          <p:spPr>
            <a:xfrm rot="16200000">
              <a:off x="9329" y="9143"/>
              <a:ext cx="446" cy="672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sz="13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51"/>
            <p:cNvGrpSpPr/>
            <p:nvPr/>
          </p:nvGrpSpPr>
          <p:grpSpPr bwMode="auto">
            <a:xfrm>
              <a:off x="10059" y="9219"/>
              <a:ext cx="521" cy="521"/>
              <a:chOff x="6931534" y="3496733"/>
              <a:chExt cx="287867" cy="287867"/>
            </a:xfrm>
          </p:grpSpPr>
          <p:sp>
            <p:nvSpPr>
              <p:cNvPr id="31" name="同心圆 30"/>
              <p:cNvSpPr/>
              <p:nvPr>
                <p:custDataLst>
                  <p:tags r:id="rId15"/>
                </p:custDataLst>
              </p:nvPr>
            </p:nvSpPr>
            <p:spPr>
              <a:xfrm>
                <a:off x="6930918" y="3496733"/>
                <a:ext cx="288483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60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16"/>
                </p:custDataLst>
              </p:nvPr>
            </p:nvSpPr>
            <p:spPr>
              <a:xfrm>
                <a:off x="6998552" y="3564548"/>
                <a:ext cx="153214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8" name="文本占位符 57"/>
          <p:cNvSpPr>
            <a:spLocks noGrp="1"/>
          </p:cNvSpPr>
          <p:nvPr>
            <p:ph type="body" sz="quarter" idx="13"/>
          </p:nvPr>
        </p:nvSpPr>
        <p:spPr>
          <a:xfrm>
            <a:off x="757238" y="228600"/>
            <a:ext cx="2939780" cy="323850"/>
          </a:xfrm>
        </p:spPr>
        <p:txBody>
          <a:bodyPr>
            <a:noAutofit/>
          </a:bodyPr>
          <a:lstStyle>
            <a:lvl1pPr marL="0" indent="0" algn="r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0" name="文本占位符 59"/>
          <p:cNvSpPr>
            <a:spLocks noGrp="1"/>
          </p:cNvSpPr>
          <p:nvPr>
            <p:ph type="body" sz="quarter" idx="14"/>
          </p:nvPr>
        </p:nvSpPr>
        <p:spPr>
          <a:xfrm>
            <a:off x="757238" y="677545"/>
            <a:ext cx="2939780" cy="1114425"/>
          </a:xfrm>
        </p:spPr>
        <p:txBody>
          <a:bodyPr>
            <a:normAutofit/>
          </a:bodyPr>
          <a:lstStyle>
            <a:lvl1pPr marL="0" indent="0" algn="r">
              <a:buNone/>
              <a:defRPr sz="1050"/>
            </a:lvl1pPr>
          </a:lstStyle>
          <a:p>
            <a:pPr lvl="0"/>
            <a:endParaRPr lang="zh-CN" altLang="en-US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15"/>
          </p:nvPr>
        </p:nvSpPr>
        <p:spPr>
          <a:xfrm>
            <a:off x="757238" y="3507105"/>
            <a:ext cx="2939780" cy="323850"/>
          </a:xfrm>
        </p:spPr>
        <p:txBody>
          <a:bodyPr>
            <a:noAutofit/>
          </a:bodyPr>
          <a:lstStyle>
            <a:lvl1pPr marL="0" indent="0" algn="r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2" name="文本占位符 59"/>
          <p:cNvSpPr>
            <a:spLocks noGrp="1"/>
          </p:cNvSpPr>
          <p:nvPr>
            <p:ph type="body" sz="quarter" idx="16"/>
          </p:nvPr>
        </p:nvSpPr>
        <p:spPr>
          <a:xfrm>
            <a:off x="757238" y="3956050"/>
            <a:ext cx="2939780" cy="1114425"/>
          </a:xfrm>
        </p:spPr>
        <p:txBody>
          <a:bodyPr>
            <a:normAutofit/>
          </a:bodyPr>
          <a:lstStyle>
            <a:lvl1pPr marL="0" indent="0" algn="r">
              <a:buNone/>
              <a:defRPr sz="1050"/>
            </a:lvl1pPr>
          </a:lstStyle>
          <a:p>
            <a:pPr lvl="0"/>
            <a:endParaRPr lang="zh-CN" altLang="en-US" noProof="1"/>
          </a:p>
        </p:txBody>
      </p:sp>
      <p:sp>
        <p:nvSpPr>
          <p:cNvPr id="63" name="文本占位符 57"/>
          <p:cNvSpPr>
            <a:spLocks noGrp="1"/>
          </p:cNvSpPr>
          <p:nvPr>
            <p:ph type="body" sz="quarter" idx="17"/>
          </p:nvPr>
        </p:nvSpPr>
        <p:spPr>
          <a:xfrm>
            <a:off x="5194935" y="1804670"/>
            <a:ext cx="2939780" cy="323850"/>
          </a:xfr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4" name="文本占位符 59"/>
          <p:cNvSpPr>
            <a:spLocks noGrp="1"/>
          </p:cNvSpPr>
          <p:nvPr>
            <p:ph type="body" sz="quarter" idx="18"/>
          </p:nvPr>
        </p:nvSpPr>
        <p:spPr>
          <a:xfrm>
            <a:off x="5194935" y="2259330"/>
            <a:ext cx="2939780" cy="1114425"/>
          </a:xfrm>
        </p:spPr>
        <p:txBody>
          <a:bodyPr>
            <a:normAutofit/>
          </a:bodyPr>
          <a:lstStyle>
            <a:lvl1pPr marL="0" indent="0" algn="l">
              <a:buNone/>
              <a:defRPr sz="1050"/>
            </a:lvl1pPr>
          </a:lstStyle>
          <a:p>
            <a:pPr lvl="0"/>
            <a:endParaRPr lang="zh-CN" altLang="en-US" noProof="1"/>
          </a:p>
        </p:txBody>
      </p:sp>
      <p:sp>
        <p:nvSpPr>
          <p:cNvPr id="65" name="文本占位符 57"/>
          <p:cNvSpPr>
            <a:spLocks noGrp="1"/>
          </p:cNvSpPr>
          <p:nvPr>
            <p:ph type="body" sz="quarter" idx="19"/>
          </p:nvPr>
        </p:nvSpPr>
        <p:spPr>
          <a:xfrm>
            <a:off x="5194935" y="5070475"/>
            <a:ext cx="2939780" cy="323850"/>
          </a:xfr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6" name="文本占位符 59"/>
          <p:cNvSpPr>
            <a:spLocks noGrp="1"/>
          </p:cNvSpPr>
          <p:nvPr>
            <p:ph type="body" sz="quarter" idx="20"/>
          </p:nvPr>
        </p:nvSpPr>
        <p:spPr>
          <a:xfrm>
            <a:off x="5194935" y="5525135"/>
            <a:ext cx="2939780" cy="1114425"/>
          </a:xfrm>
        </p:spPr>
        <p:txBody>
          <a:bodyPr>
            <a:normAutofit/>
          </a:bodyPr>
          <a:lstStyle>
            <a:lvl1pPr marL="0" indent="0" algn="l">
              <a:buNone/>
              <a:defRPr sz="1050"/>
            </a:lvl1pPr>
          </a:lstStyle>
          <a:p>
            <a:pPr lvl="0"/>
            <a:endParaRPr lang="zh-CN" altLang="en-US" noProof="1"/>
          </a:p>
        </p:txBody>
      </p:sp>
      <p:sp>
        <p:nvSpPr>
          <p:cNvPr id="33" name="日期占位符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" name="页脚占位符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C7F9-3EC6-43FC-9294-69A11BE420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2" y="4341813"/>
            <a:ext cx="337304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611313"/>
            <a:ext cx="2112169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5513388"/>
            <a:ext cx="10083404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44" y="4449763"/>
            <a:ext cx="35909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32F3-BACB-451C-A241-D8ED0A2672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301" y="1984543"/>
            <a:ext cx="8203399" cy="1311128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660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image" Target="../media/image10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5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buFontTx/>
              <a:buNone/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Tx/>
              <a:buNone/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buFontTx/>
              <a:buNone/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180" y="2130425"/>
            <a:ext cx="8803640" cy="1470025"/>
          </a:xfrm>
        </p:spPr>
        <p:txBody>
          <a:bodyPr>
            <a:normAutofit/>
          </a:bodyPr>
          <a:p>
            <a:r>
              <a:rPr sz="4600">
                <a:sym typeface="+mn-ea"/>
              </a:rPr>
              <a:t>济宁市港航事业发展中心</a:t>
            </a:r>
            <a:br>
              <a:rPr lang="zh-CN" altLang="en-US" sz="4600"/>
            </a:br>
            <a:r>
              <a:rPr lang="zh-CN" altLang="en-US" sz="4600"/>
              <a:t>2020年政府信息公开工作年度报告</a:t>
            </a:r>
            <a:endParaRPr lang="zh-CN" altLang="en-US" sz="4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0535" y="4266565"/>
            <a:ext cx="8203406" cy="455295"/>
          </a:xfrm>
        </p:spPr>
        <p:txBody>
          <a:bodyPr/>
          <a:p>
            <a:r>
              <a:rPr lang="zh-CN" altLang="en-US" sz="2500">
                <a:sym typeface="+mn-ea"/>
              </a:rPr>
              <a:t>二○二一年一月</a:t>
            </a:r>
            <a:endParaRPr lang="zh-CN" altLang="en-US" sz="2500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96595" y="913765"/>
            <a:ext cx="6642100" cy="584835"/>
          </a:xfrm>
        </p:spPr>
        <p:txBody>
          <a:bodyPr>
            <a:normAutofit/>
          </a:bodyPr>
          <a:p>
            <a:r>
              <a:rPr lang="zh-CN" altLang="en-US" sz="2600"/>
              <a:t>四、政府信息公开行政复议、行政诉讼情况</a:t>
            </a:r>
            <a:endParaRPr lang="zh-CN" altLang="en-US" sz="2600"/>
          </a:p>
        </p:txBody>
      </p:sp>
      <p:graphicFrame>
        <p:nvGraphicFramePr>
          <p:cNvPr id="4" name="表格 3"/>
          <p:cNvGraphicFramePr/>
          <p:nvPr/>
        </p:nvGraphicFramePr>
        <p:xfrm>
          <a:off x="953135" y="2091055"/>
          <a:ext cx="7105650" cy="2379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345"/>
                <a:gridCol w="471805"/>
                <a:gridCol w="474345"/>
                <a:gridCol w="471170"/>
                <a:gridCol w="516890"/>
                <a:gridCol w="431800"/>
                <a:gridCol w="473075"/>
                <a:gridCol w="474345"/>
                <a:gridCol w="474345"/>
                <a:gridCol w="473710"/>
                <a:gridCol w="473710"/>
                <a:gridCol w="474345"/>
                <a:gridCol w="474345"/>
                <a:gridCol w="473075"/>
                <a:gridCol w="474345"/>
              </a:tblGrid>
              <a:tr h="33020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行政复议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行政诉讼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083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未经复议直接起诉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复议后起诉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214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9470" y="2108200"/>
            <a:ext cx="7480300" cy="4351655"/>
          </a:xfrm>
        </p:spPr>
        <p:txBody>
          <a:bodyPr/>
          <a:p>
            <a:r>
              <a:rPr lang="zh-CN" altLang="en-US" sz="2500"/>
              <a:t>中心积极推进政府信息公开工作，有力促进了各项相关工作开展，为方便服务对象查阅船舶检验有关信息，公开了船舶建造检验科工作职责、船舶建造检验工作流程和标准、营运船舶检验工作控制流程及有关法律法规，政府信息公开工作取得了一些成绩，但也存在个别信息更新较慢、工作创新不足等问题，需在今后工作中加以解决，更好地把政府信息公开工作推向新高度。</a:t>
            </a:r>
            <a:endParaRPr lang="zh-CN" altLang="en-US" sz="2500"/>
          </a:p>
          <a:p>
            <a:endParaRPr lang="zh-CN" altLang="en-US" sz="25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67715" y="1155701"/>
            <a:ext cx="5537200" cy="584836"/>
          </a:xfrm>
        </p:spPr>
        <p:txBody>
          <a:bodyPr/>
          <a:p>
            <a:r>
              <a:rPr lang="zh-CN" altLang="en-US" sz="2600"/>
              <a:t>五、存在的主要问题及改进情况</a:t>
            </a:r>
            <a:endParaRPr lang="zh-CN" altLang="en-US"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90245" y="1678305"/>
            <a:ext cx="7703185" cy="4351655"/>
          </a:xfrm>
        </p:spPr>
        <p:txBody>
          <a:bodyPr/>
          <a:p>
            <a:r>
              <a:rPr lang="zh-CN" altLang="en-US" sz="2500">
                <a:sym typeface="+mn-ea"/>
              </a:rPr>
              <a:t>中心将在2021年的工作中进一步加强领导，完善和制定相关措施，更加深入地推进政府信息公开工作。一是进一步充实完善网站栏目，使政府信息及时公开，方便群众了解最新的港航工作动态；二是加强学习培训，切实提高工作人员业务水平；三是加强信息的收集、整理和发布工作，增加信息量；四是探索政务公开工作新做法。</a:t>
            </a:r>
            <a:endParaRPr lang="zh-CN" altLang="en-US" sz="25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54576" y="2332990"/>
            <a:ext cx="7886700" cy="4351338"/>
          </a:xfrm>
        </p:spPr>
        <p:txBody>
          <a:bodyPr/>
          <a:p>
            <a:r>
              <a:rPr lang="zh-CN" altLang="en-US" sz="2500"/>
              <a:t>无。</a:t>
            </a:r>
            <a:endParaRPr lang="zh-CN" altLang="en-US" sz="25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54735" y="1380491"/>
            <a:ext cx="5537200" cy="584836"/>
          </a:xfrm>
        </p:spPr>
        <p:txBody>
          <a:bodyPr/>
          <a:p>
            <a:r>
              <a:rPr lang="zh-CN" altLang="en-US" sz="2600"/>
              <a:t>六、其他需要报告的事项</a:t>
            </a:r>
            <a:endParaRPr lang="zh-CN" altLang="en-US"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82821" y="1964690"/>
            <a:ext cx="7886700" cy="4351338"/>
          </a:xfrm>
        </p:spPr>
        <p:txBody>
          <a:bodyPr/>
          <a:p>
            <a:r>
              <a:rPr lang="zh-CN" altLang="en-US" sz="2500"/>
              <a:t>一、总体情况</a:t>
            </a:r>
            <a:endParaRPr lang="zh-CN" altLang="en-US" sz="2500"/>
          </a:p>
          <a:p>
            <a:r>
              <a:rPr lang="zh-CN" altLang="en-US" sz="2500"/>
              <a:t>二、主动公开政府信息情况</a:t>
            </a:r>
            <a:endParaRPr lang="zh-CN" altLang="en-US" sz="2500"/>
          </a:p>
          <a:p>
            <a:r>
              <a:rPr lang="zh-CN" altLang="en-US" sz="2500"/>
              <a:t>三、收到和处理政府信息公开申请情况</a:t>
            </a:r>
            <a:endParaRPr lang="zh-CN" altLang="en-US" sz="2500"/>
          </a:p>
          <a:p>
            <a:r>
              <a:rPr lang="zh-CN" altLang="en-US" sz="2500"/>
              <a:t>四、政府信息公开行政复议、行政诉讼情况</a:t>
            </a:r>
            <a:endParaRPr lang="zh-CN" altLang="en-US" sz="2500"/>
          </a:p>
          <a:p>
            <a:r>
              <a:rPr lang="zh-CN" altLang="en-US" sz="2500"/>
              <a:t>五、存在的主要问题及改进情况</a:t>
            </a:r>
            <a:endParaRPr lang="zh-CN" altLang="en-US" sz="2500"/>
          </a:p>
          <a:p>
            <a:r>
              <a:rPr lang="zh-CN" altLang="en-US" sz="2500"/>
              <a:t>六、其他需要报告的事项</a:t>
            </a:r>
            <a:endParaRPr lang="zh-CN" altLang="en-US" sz="25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82980" y="1012191"/>
            <a:ext cx="5537200" cy="584836"/>
          </a:xfrm>
        </p:spPr>
        <p:txBody>
          <a:bodyPr>
            <a:normAutofit/>
          </a:bodyPr>
          <a:p>
            <a:r>
              <a:rPr lang="zh-CN" altLang="zh-CN" sz="2600">
                <a:sym typeface="+mn-ea"/>
              </a:rPr>
              <a:t>目  录</a:t>
            </a:r>
            <a:endParaRPr lang="zh-CN" altLang="zh-CN" sz="26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5800" y="1892935"/>
            <a:ext cx="8196580" cy="4351655"/>
          </a:xfrm>
        </p:spPr>
        <p:txBody>
          <a:bodyPr/>
          <a:p>
            <a:r>
              <a:rPr lang="zh-CN" altLang="en-US" sz="2500"/>
              <a:t>实行政府信息公开，可以提高政府工作的透明度，促进依法行政，改善服务，方便群众。济宁市港航事业发展中心（以下简称“中心”）把政府信息公开工作作为加强效能建设的一项重要内容来抓，中心领导高度重视政务公开工作，认真研究部署，积极推进落实。</a:t>
            </a:r>
            <a:endParaRPr lang="zh-CN" altLang="en-US" sz="2500"/>
          </a:p>
          <a:p>
            <a:endParaRPr lang="zh-CN" altLang="en-US" sz="2500"/>
          </a:p>
          <a:p>
            <a:r>
              <a:rPr lang="zh-CN" altLang="en-US" sz="2500"/>
              <a:t>为保障机构改革后中心政务公开工作稳步持续开展，中心调整了政务公开工作领导小组，更新了政务公开工作领导小组成员及职责分工、政务公开工作分管领导等信息。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2450" y="940436"/>
            <a:ext cx="5537200" cy="584836"/>
          </a:xfrm>
        </p:spPr>
        <p:txBody>
          <a:bodyPr/>
          <a:p>
            <a:r>
              <a:rPr lang="zh-CN" altLang="en-US" sz="2600"/>
              <a:t>一、总体情况</a:t>
            </a:r>
            <a:endParaRPr lang="zh-CN" altLang="en-US"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205" y="3072765"/>
            <a:ext cx="5091430" cy="3795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内容占位符 5"/>
          <p:cNvSpPr/>
          <p:nvPr>
            <p:ph idx="1"/>
          </p:nvPr>
        </p:nvSpPr>
        <p:spPr>
          <a:xfrm>
            <a:off x="696595" y="3602355"/>
            <a:ext cx="2743200" cy="2542540"/>
          </a:xfrm>
        </p:spPr>
        <p:txBody>
          <a:bodyPr/>
          <a:p>
            <a:r>
              <a:rPr lang="zh-CN" altLang="en-US" sz="2500">
                <a:sym typeface="+mn-ea"/>
              </a:rPr>
              <a:t>举办提升政务公开工作能力专题培训班1期，30余位工作人员参加了培训。</a:t>
            </a:r>
            <a:endParaRPr lang="zh-CN" altLang="en-US" sz="2500"/>
          </a:p>
        </p:txBody>
      </p:sp>
      <p:sp>
        <p:nvSpPr>
          <p:cNvPr id="7" name="内容占位符 1"/>
          <p:cNvSpPr>
            <a:spLocks noGrp="1"/>
          </p:cNvSpPr>
          <p:nvPr/>
        </p:nvSpPr>
        <p:spPr>
          <a:xfrm>
            <a:off x="695960" y="927735"/>
            <a:ext cx="8115300" cy="4351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500">
                <a:sym typeface="+mn-ea"/>
              </a:rPr>
              <a:t>政务公开工作领导小组由中心主要负责人任组长并下设办公室，有3名专职人员负责政务公开工作。</a:t>
            </a:r>
            <a:endParaRPr lang="zh-CN" altLang="en-US" sz="2500">
              <a:sym typeface="+mn-ea"/>
            </a:endParaRPr>
          </a:p>
          <a:p>
            <a:endParaRPr lang="zh-CN" altLang="en-US" sz="2500">
              <a:sym typeface="+mn-ea"/>
            </a:endParaRPr>
          </a:p>
          <a:p>
            <a:r>
              <a:rPr lang="zh-CN" altLang="en-US" sz="2500">
                <a:sym typeface="+mn-ea"/>
              </a:rPr>
              <a:t>制定了中心2020年政务公开工作培训计划、政务信息公开工作制度、中心落实2020年全市政务公开工作任务实施方案。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>
          <a:xfrm>
            <a:off x="480536" y="1175385"/>
            <a:ext cx="7886700" cy="4351338"/>
          </a:xfrm>
        </p:spPr>
        <p:txBody>
          <a:bodyPr/>
          <a:p>
            <a:r>
              <a:rPr lang="zh-CN" altLang="en-US" sz="2500"/>
              <a:t>结合自身职能，中心通过市政府政务公开专栏向社会发布部门公文、政策解读、组织机构、部门会议、重大决策执行落实、财政预决算、政府采购、重大建设项目、应急预案、监督检查、建议提案、人事信息、其他法定信息、政务公开年报等信息110余条，通过中心门户网站公开港航工作动态信息150余条，更新了《政府信息公开指南》和《主动公开基本目录》。</a:t>
            </a:r>
            <a:endParaRPr lang="zh-CN" altLang="en-US" sz="25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240" y="3971290"/>
            <a:ext cx="5040630" cy="21913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80695" y="1175385"/>
            <a:ext cx="7980045" cy="4351655"/>
          </a:xfrm>
        </p:spPr>
        <p:txBody>
          <a:bodyPr/>
          <a:p>
            <a:r>
              <a:rPr lang="zh-CN" altLang="en-US" sz="2500"/>
              <a:t>2020年，中心共办理市人大代表建议、政协委员提案5件，承办1件协办4件，涉及污染防治、船舶检验、船艇标准化的建设、打通水上运输通道、畅通水上旅游通道等方面问题。对收到的每一件建议提案，中心都高度重视，按照建议提案办理要求，强化工作措施，规范办理程序，确保各项建议提案办理工作有序推进。</a:t>
            </a:r>
            <a:endParaRPr lang="zh-CN" altLang="en-US" sz="25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0" y="3484880"/>
            <a:ext cx="2097405" cy="2963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10" y="3484880"/>
            <a:ext cx="2089150" cy="2963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5" y="3484880"/>
            <a:ext cx="2089150" cy="29597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80536" y="1700530"/>
            <a:ext cx="7886700" cy="4351338"/>
          </a:xfrm>
        </p:spPr>
        <p:txBody>
          <a:bodyPr/>
          <a:p>
            <a:r>
              <a:rPr lang="zh-CN" altLang="en-US" sz="2500"/>
              <a:t>2020年度，中心未收到政府信息公开申请，政府信息公开工作无行政复议和行政诉讼案件发生。</a:t>
            </a:r>
            <a:endParaRPr lang="zh-CN" altLang="en-US" sz="25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6870" y="2874645"/>
            <a:ext cx="5000625" cy="39884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15645" y="509906"/>
            <a:ext cx="5537200" cy="584836"/>
          </a:xfrm>
        </p:spPr>
        <p:txBody>
          <a:bodyPr/>
          <a:p>
            <a:r>
              <a:rPr lang="zh-CN" altLang="en-US" sz="2600"/>
              <a:t>二、主动公开政府信息情况</a:t>
            </a:r>
            <a:endParaRPr lang="zh-CN" altLang="en-US" sz="2600"/>
          </a:p>
        </p:txBody>
      </p:sp>
      <p:graphicFrame>
        <p:nvGraphicFramePr>
          <p:cNvPr id="4" name="表格 3"/>
          <p:cNvGraphicFramePr/>
          <p:nvPr/>
        </p:nvGraphicFramePr>
        <p:xfrm>
          <a:off x="2273935" y="1268095"/>
          <a:ext cx="4488180" cy="5050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405"/>
                <a:gridCol w="1033780"/>
                <a:gridCol w="2540"/>
                <a:gridCol w="697865"/>
                <a:gridCol w="1037590"/>
              </a:tblGrid>
              <a:tr h="26479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第二十条第（一）项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本年新制作数量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本年新公开数量</a:t>
                      </a:r>
                      <a:endParaRPr 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对外公开总数量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规章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规范性文件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16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第二十条第（五）项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22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其他对外管理服务事项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第二十条第（六）项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16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行政处罚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行政强制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36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第二十条第（八）项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435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行政事业性收费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第二十条第（九）项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9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采购项目数量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采购总金额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7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政府集中采购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672.0565万元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72795" y="509905"/>
            <a:ext cx="6134100" cy="584835"/>
          </a:xfrm>
        </p:spPr>
        <p:txBody>
          <a:bodyPr>
            <a:noAutofit/>
          </a:bodyPr>
          <a:p>
            <a:r>
              <a:rPr lang="zh-CN" altLang="en-US" sz="2600"/>
              <a:t>三、收到和处理政府信息公开申请情况</a:t>
            </a:r>
            <a:endParaRPr lang="zh-CN" altLang="en-US" sz="2600"/>
          </a:p>
        </p:txBody>
      </p:sp>
      <p:graphicFrame>
        <p:nvGraphicFramePr>
          <p:cNvPr id="4" name="表格 3"/>
          <p:cNvGraphicFramePr/>
          <p:nvPr/>
        </p:nvGraphicFramePr>
        <p:xfrm>
          <a:off x="2392045" y="1190625"/>
          <a:ext cx="4345305" cy="505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640"/>
                <a:gridCol w="410210"/>
                <a:gridCol w="998220"/>
                <a:gridCol w="390525"/>
                <a:gridCol w="361315"/>
                <a:gridCol w="361950"/>
                <a:gridCol w="389890"/>
                <a:gridCol w="465455"/>
                <a:gridCol w="340360"/>
                <a:gridCol w="332740"/>
              </a:tblGrid>
              <a:tr h="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申请人情况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自然人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法人或其他组织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4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商业企业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科研机构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社会公益组织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法律服务机构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一、本年新收政府信息公开申请数量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二、上年结转政府信息公开申请数量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三、本年度办理结果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（一）予以公开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（二）部分公开（区分处理的，只计这一情形，不计其他情形）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（三）不予公开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1.属于国家秘密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2.其他法律行政法规禁止公开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3.危及“三安全一稳定”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4.保护第三方合法权益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5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5.属于三类内部事务信息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6.属于四类过程性信息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7.属于行政执法案卷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8.属于行政查询事项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5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（四）无法提供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1.本机关不掌握相关政府信息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2.没有现成信息需要另行制作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3.补正后申请内容仍不明确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（五）不予处理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1.信访举报投诉类申请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2.重复申请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3.要求提供公开出版物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5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4.无正当理由大量反复申请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8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5.要求行政机关确认或重新出具已获取信息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（六）其他处理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（七）总计</a:t>
                      </a:r>
                      <a:endParaRPr lang="en-US" altLang="en-US" sz="7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四、结转下年度继续办理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7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7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7315_3*i*0"/>
  <p:tag name="KSO_WM_TEMPLATE_CATEGORY" val="custom"/>
  <p:tag name="KSO_WM_TEMPLATE_INDEX" val="20187315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3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17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8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9.xml><?xml version="1.0" encoding="utf-8"?>
<p:tagLst xmlns:p="http://schemas.openxmlformats.org/presentationml/2006/main">
  <p:tag name="KSO_WM_TEMPLATE_CATEGORY" val="custom"/>
  <p:tag name="KSO_WM_TEMPLATE_INDEX" val="2"/>
  <p:tag name="KSO_WM_TAG_VERSION" val="1.0"/>
  <p:tag name="KSO_WM_BEAUTIFY_FLAG" val="#wm#"/>
  <p:tag name="KSO_WM_TEMPLATE_THUMBS_INDEX" val="1、3、4、5、8、11、12、15、16、17、21、22、23、24、25、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2_5*h_i*1_3"/>
  <p:tag name="KSO_WM_TEMPLATE_CATEGORY" val="custom"/>
  <p:tag name="KSO_WM_TEMPLATE_INDEX" val="2"/>
  <p:tag name="KSO_WM_UNIT_HIGHLIGHT" val="0"/>
  <p:tag name="KSO_WM_UNIT_COMPATIBLE" val="0"/>
  <p:tag name="KSO_WM_UNIT_LAYERLEVEL" val="1_1"/>
  <p:tag name="KSO_WM_UNIT_TYPE" val="h_i"/>
  <p:tag name="KSO_WM_UNIT_INDEX" val="1_3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1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2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2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2"/>
</p:tagLst>
</file>

<file path=ppt/theme/theme1.xml><?xml version="1.0" encoding="utf-8"?>
<a:theme xmlns:a="http://schemas.openxmlformats.org/drawingml/2006/main" name="party culture 1">
  <a:themeElements>
    <a:clrScheme name="自定义 5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C00000"/>
      </a:accent1>
      <a:accent2>
        <a:srgbClr val="FFBD47"/>
      </a:accent2>
      <a:accent3>
        <a:srgbClr val="FCDD07"/>
      </a:accent3>
      <a:accent4>
        <a:srgbClr val="FF8427"/>
      </a:accent4>
      <a:accent5>
        <a:srgbClr val="F6DE64"/>
      </a:accent5>
      <a:accent6>
        <a:srgbClr val="B22600"/>
      </a:accent6>
      <a:hlink>
        <a:srgbClr val="F5F3EB"/>
      </a:hlink>
      <a:folHlink>
        <a:srgbClr val="F9B100"/>
      </a:folHlink>
    </a:clrScheme>
    <a:fontScheme name="g5jtkin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3200" dirty="0">
            <a:solidFill>
              <a:srgbClr val="ECEB4D"/>
            </a:solidFill>
            <a:sym typeface="+mn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3155</Words>
  <Application>WPS 演示</Application>
  <PresentationFormat/>
  <Paragraphs>869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Arial Unicode MS</vt:lpstr>
      <vt:lpstr>Calibri</vt:lpstr>
      <vt:lpstr>微软雅黑</vt:lpstr>
      <vt:lpstr>Symbol</vt:lpstr>
      <vt:lpstr>黑体</vt:lpstr>
      <vt:lpstr>楷体</vt:lpstr>
      <vt:lpstr>party culture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2020年政府信息公开工作年度报告</dc:title>
  <dc:creator>Administrator</dc:creator>
  <cp:lastModifiedBy>J</cp:lastModifiedBy>
  <cp:revision>2</cp:revision>
  <dcterms:created xsi:type="dcterms:W3CDTF">2021-01-28T01:04:17Z</dcterms:created>
  <dcterms:modified xsi:type="dcterms:W3CDTF">2021-01-28T01:27:17Z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2052-11.8.6.8556</vt:lpwstr>
  </property>
</Properties>
</file>