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21"/>
  </p:handoutMasterIdLst>
  <p:sldIdLst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7103745" cy="10234295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gs" Target="tags/tag258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30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0" Type="http://schemas.openxmlformats.org/officeDocument/2006/relationships/tags" Target="../tags/tag90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0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0" Type="http://schemas.openxmlformats.org/officeDocument/2006/relationships/tags" Target="../tags/tag116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274320" y="321260"/>
            <a:ext cx="11683455" cy="39305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1">
            <p:custDataLst>
              <p:tags r:id="rId3"/>
            </p:custDataLst>
          </p:nvPr>
        </p:nvSpPr>
        <p:spPr>
          <a:xfrm>
            <a:off x="9490237" y="321259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261015" y="2411670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9471025" y="6254750"/>
            <a:ext cx="180022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>
            <p:custDataLst>
              <p:tags r:id="rId6"/>
            </p:custDataLst>
          </p:nvPr>
        </p:nvSpPr>
        <p:spPr>
          <a:xfrm flipV="1">
            <a:off x="750570" y="6305550"/>
            <a:ext cx="71564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>
            <p:custDataLst>
              <p:tags r:id="rId7"/>
            </p:custDataLst>
          </p:nvPr>
        </p:nvSpPr>
        <p:spPr>
          <a:xfrm>
            <a:off x="1555115" y="6306820"/>
            <a:ext cx="88900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>
            <p:custDataLst>
              <p:tags r:id="rId8"/>
            </p:custDataLst>
          </p:nvPr>
        </p:nvSpPr>
        <p:spPr>
          <a:xfrm>
            <a:off x="1731010" y="6306820"/>
            <a:ext cx="25336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883644" y="809127"/>
            <a:ext cx="9144000" cy="1896745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6600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883643" y="3017520"/>
            <a:ext cx="9144000" cy="890270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883644" y="5050433"/>
            <a:ext cx="3365430" cy="579657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6474460"/>
            <a:ext cx="12249150" cy="38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676775" y="2059757"/>
            <a:ext cx="6243774" cy="922021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5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4676775" y="3102596"/>
            <a:ext cx="6243774" cy="1401006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7628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4522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266065" y="313690"/>
            <a:ext cx="11683365" cy="5634990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1422400" y="4064000"/>
            <a:ext cx="5283200" cy="12700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形状 8"/>
          <p:cNvSpPr/>
          <p:nvPr userDrawn="1">
            <p:custDataLst>
              <p:tags r:id="rId4"/>
            </p:custDataLst>
          </p:nvPr>
        </p:nvSpPr>
        <p:spPr>
          <a:xfrm>
            <a:off x="9480712" y="313004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1">
            <p:custDataLst>
              <p:tags r:id="rId5"/>
            </p:custDataLst>
          </p:nvPr>
        </p:nvSpPr>
        <p:spPr>
          <a:xfrm rot="10800000">
            <a:off x="261015" y="4113028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320799" y="2376714"/>
            <a:ext cx="6653601" cy="1607337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63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6200000">
            <a:off x="-21591" y="25773"/>
            <a:ext cx="1741805" cy="169862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0" y="5913755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8" name="任意形状 9"/>
          <p:cNvSpPr/>
          <p:nvPr userDrawn="1">
            <p:custDataLst>
              <p:tags r:id="rId3"/>
            </p:custDataLst>
          </p:nvPr>
        </p:nvSpPr>
        <p:spPr>
          <a:xfrm rot="16200000">
            <a:off x="-18383" y="15240"/>
            <a:ext cx="1243965" cy="121348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4"/>
            </p:custDataLst>
          </p:nvPr>
        </p:nvSpPr>
        <p:spPr>
          <a:xfrm>
            <a:off x="10344785" y="0"/>
            <a:ext cx="1847215" cy="180149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3810" y="5029201"/>
            <a:ext cx="12192000" cy="18287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0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3810" y="5905500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-3492"/>
            <a:ext cx="12192000" cy="9144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193040"/>
            <a:ext cx="11037570" cy="521335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128.xml"/><Relationship Id="rId23" Type="http://schemas.openxmlformats.org/officeDocument/2006/relationships/tags" Target="../tags/tag127.xml"/><Relationship Id="rId22" Type="http://schemas.openxmlformats.org/officeDocument/2006/relationships/tags" Target="../tags/tag126.xml"/><Relationship Id="rId21" Type="http://schemas.openxmlformats.org/officeDocument/2006/relationships/tags" Target="../tags/tag125.xml"/><Relationship Id="rId20" Type="http://schemas.openxmlformats.org/officeDocument/2006/relationships/tags" Target="../tags/tag124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123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96.xml"/><Relationship Id="rId8" Type="http://schemas.openxmlformats.org/officeDocument/2006/relationships/tags" Target="../tags/tag195.xml"/><Relationship Id="rId7" Type="http://schemas.openxmlformats.org/officeDocument/2006/relationships/tags" Target="../tags/tag194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3" Type="http://schemas.openxmlformats.org/officeDocument/2006/relationships/tags" Target="../tags/tag190.xml"/><Relationship Id="rId22" Type="http://schemas.openxmlformats.org/officeDocument/2006/relationships/slideLayout" Target="../slideLayouts/slideLayout17.xml"/><Relationship Id="rId21" Type="http://schemas.openxmlformats.org/officeDocument/2006/relationships/tags" Target="../tags/tag208.xml"/><Relationship Id="rId20" Type="http://schemas.openxmlformats.org/officeDocument/2006/relationships/tags" Target="../tags/tag207.xml"/><Relationship Id="rId2" Type="http://schemas.openxmlformats.org/officeDocument/2006/relationships/tags" Target="../tags/tag189.xml"/><Relationship Id="rId19" Type="http://schemas.openxmlformats.org/officeDocument/2006/relationships/tags" Target="../tags/tag206.xml"/><Relationship Id="rId18" Type="http://schemas.openxmlformats.org/officeDocument/2006/relationships/tags" Target="../tags/tag205.xml"/><Relationship Id="rId17" Type="http://schemas.openxmlformats.org/officeDocument/2006/relationships/tags" Target="../tags/tag204.xml"/><Relationship Id="rId16" Type="http://schemas.openxmlformats.org/officeDocument/2006/relationships/tags" Target="../tags/tag203.xml"/><Relationship Id="rId15" Type="http://schemas.openxmlformats.org/officeDocument/2006/relationships/tags" Target="../tags/tag202.xml"/><Relationship Id="rId14" Type="http://schemas.openxmlformats.org/officeDocument/2006/relationships/tags" Target="../tags/tag201.xml"/><Relationship Id="rId13" Type="http://schemas.openxmlformats.org/officeDocument/2006/relationships/tags" Target="../tags/tag200.xml"/><Relationship Id="rId12" Type="http://schemas.openxmlformats.org/officeDocument/2006/relationships/tags" Target="../tags/tag199.xml"/><Relationship Id="rId11" Type="http://schemas.openxmlformats.org/officeDocument/2006/relationships/tags" Target="../tags/tag198.xml"/><Relationship Id="rId10" Type="http://schemas.openxmlformats.org/officeDocument/2006/relationships/tags" Target="../tags/tag197.xml"/><Relationship Id="rId1" Type="http://schemas.openxmlformats.org/officeDocument/2006/relationships/tags" Target="../tags/tag188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217.xml"/><Relationship Id="rId8" Type="http://schemas.openxmlformats.org/officeDocument/2006/relationships/tags" Target="../tags/tag216.xml"/><Relationship Id="rId7" Type="http://schemas.openxmlformats.org/officeDocument/2006/relationships/tags" Target="../tags/tag215.xml"/><Relationship Id="rId6" Type="http://schemas.openxmlformats.org/officeDocument/2006/relationships/tags" Target="../tags/tag214.xml"/><Relationship Id="rId5" Type="http://schemas.openxmlformats.org/officeDocument/2006/relationships/tags" Target="../tags/tag213.xml"/><Relationship Id="rId4" Type="http://schemas.openxmlformats.org/officeDocument/2006/relationships/tags" Target="../tags/tag212.xml"/><Relationship Id="rId3" Type="http://schemas.openxmlformats.org/officeDocument/2006/relationships/tags" Target="../tags/tag211.xml"/><Relationship Id="rId20" Type="http://schemas.openxmlformats.org/officeDocument/2006/relationships/slideLayout" Target="../slideLayouts/slideLayout17.xml"/><Relationship Id="rId2" Type="http://schemas.openxmlformats.org/officeDocument/2006/relationships/tags" Target="../tags/tag210.xml"/><Relationship Id="rId19" Type="http://schemas.openxmlformats.org/officeDocument/2006/relationships/tags" Target="../tags/tag227.xml"/><Relationship Id="rId18" Type="http://schemas.openxmlformats.org/officeDocument/2006/relationships/tags" Target="../tags/tag226.xml"/><Relationship Id="rId17" Type="http://schemas.openxmlformats.org/officeDocument/2006/relationships/tags" Target="../tags/tag225.xml"/><Relationship Id="rId16" Type="http://schemas.openxmlformats.org/officeDocument/2006/relationships/tags" Target="../tags/tag224.xml"/><Relationship Id="rId15" Type="http://schemas.openxmlformats.org/officeDocument/2006/relationships/tags" Target="../tags/tag223.xml"/><Relationship Id="rId14" Type="http://schemas.openxmlformats.org/officeDocument/2006/relationships/tags" Target="../tags/tag222.xml"/><Relationship Id="rId13" Type="http://schemas.openxmlformats.org/officeDocument/2006/relationships/tags" Target="../tags/tag221.xml"/><Relationship Id="rId12" Type="http://schemas.openxmlformats.org/officeDocument/2006/relationships/tags" Target="../tags/tag220.xml"/><Relationship Id="rId11" Type="http://schemas.openxmlformats.org/officeDocument/2006/relationships/tags" Target="../tags/tag219.xml"/><Relationship Id="rId10" Type="http://schemas.openxmlformats.org/officeDocument/2006/relationships/tags" Target="../tags/tag218.xml"/><Relationship Id="rId1" Type="http://schemas.openxmlformats.org/officeDocument/2006/relationships/tags" Target="../tags/tag20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36.xml"/><Relationship Id="rId8" Type="http://schemas.openxmlformats.org/officeDocument/2006/relationships/tags" Target="../tags/tag235.xml"/><Relationship Id="rId7" Type="http://schemas.openxmlformats.org/officeDocument/2006/relationships/tags" Target="../tags/tag234.xml"/><Relationship Id="rId6" Type="http://schemas.openxmlformats.org/officeDocument/2006/relationships/tags" Target="../tags/tag233.xml"/><Relationship Id="rId5" Type="http://schemas.openxmlformats.org/officeDocument/2006/relationships/tags" Target="../tags/tag232.xml"/><Relationship Id="rId4" Type="http://schemas.openxmlformats.org/officeDocument/2006/relationships/tags" Target="../tags/tag231.xml"/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4" Type="http://schemas.openxmlformats.org/officeDocument/2006/relationships/slideLayout" Target="../slideLayouts/slideLayout17.xml"/><Relationship Id="rId13" Type="http://schemas.openxmlformats.org/officeDocument/2006/relationships/tags" Target="../tags/tag240.xml"/><Relationship Id="rId12" Type="http://schemas.openxmlformats.org/officeDocument/2006/relationships/tags" Target="../tags/tag239.xml"/><Relationship Id="rId11" Type="http://schemas.openxmlformats.org/officeDocument/2006/relationships/tags" Target="../tags/tag238.xml"/><Relationship Id="rId10" Type="http://schemas.openxmlformats.org/officeDocument/2006/relationships/tags" Target="../tags/tag237.xml"/><Relationship Id="rId1" Type="http://schemas.openxmlformats.org/officeDocument/2006/relationships/tags" Target="../tags/tag228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7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4" Type="http://schemas.openxmlformats.org/officeDocument/2006/relationships/tags" Target="../tags/tag247.xml"/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7.xml"/><Relationship Id="rId6" Type="http://schemas.openxmlformats.org/officeDocument/2006/relationships/tags" Target="../tags/tag255.xml"/><Relationship Id="rId5" Type="http://schemas.openxmlformats.org/officeDocument/2006/relationships/tags" Target="../tags/tag254.xml"/><Relationship Id="rId4" Type="http://schemas.openxmlformats.org/officeDocument/2006/relationships/tags" Target="../tags/tag253.xml"/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257.xml"/><Relationship Id="rId1" Type="http://schemas.openxmlformats.org/officeDocument/2006/relationships/tags" Target="../tags/tag25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8" Type="http://schemas.openxmlformats.org/officeDocument/2006/relationships/tags" Target="../tags/tag138.xml"/><Relationship Id="rId7" Type="http://schemas.openxmlformats.org/officeDocument/2006/relationships/tags" Target="../tags/tag137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1" Type="http://schemas.openxmlformats.org/officeDocument/2006/relationships/notesSlide" Target="../notesSlides/notesSlide2.xml"/><Relationship Id="rId10" Type="http://schemas.openxmlformats.org/officeDocument/2006/relationships/slideLayout" Target="../slideLayouts/slideLayout17.xml"/><Relationship Id="rId1" Type="http://schemas.openxmlformats.org/officeDocument/2006/relationships/tags" Target="../tags/tag13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7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7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8" Type="http://schemas.openxmlformats.org/officeDocument/2006/relationships/tags" Target="../tags/tag161.xml"/><Relationship Id="rId7" Type="http://schemas.openxmlformats.org/officeDocument/2006/relationships/tags" Target="../tags/tag160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164.xml"/><Relationship Id="rId10" Type="http://schemas.openxmlformats.org/officeDocument/2006/relationships/tags" Target="../tags/tag163.xml"/><Relationship Id="rId1" Type="http://schemas.openxmlformats.org/officeDocument/2006/relationships/tags" Target="../tags/tag154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7.xml"/><Relationship Id="rId6" Type="http://schemas.openxmlformats.org/officeDocument/2006/relationships/tags" Target="../tags/tag170.xml"/><Relationship Id="rId5" Type="http://schemas.openxmlformats.org/officeDocument/2006/relationships/tags" Target="../tags/tag169.xml"/><Relationship Id="rId4" Type="http://schemas.openxmlformats.org/officeDocument/2006/relationships/tags" Target="../tags/tag168.xml"/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79.xml"/><Relationship Id="rId8" Type="http://schemas.openxmlformats.org/officeDocument/2006/relationships/tags" Target="../tags/tag178.xml"/><Relationship Id="rId7" Type="http://schemas.openxmlformats.org/officeDocument/2006/relationships/tags" Target="../tags/tag177.xml"/><Relationship Id="rId6" Type="http://schemas.openxmlformats.org/officeDocument/2006/relationships/tags" Target="../tags/tag176.xml"/><Relationship Id="rId5" Type="http://schemas.openxmlformats.org/officeDocument/2006/relationships/tags" Target="../tags/tag175.xml"/><Relationship Id="rId4" Type="http://schemas.openxmlformats.org/officeDocument/2006/relationships/tags" Target="../tags/tag174.xml"/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181.xml"/><Relationship Id="rId10" Type="http://schemas.openxmlformats.org/officeDocument/2006/relationships/tags" Target="../tags/tag180.xml"/><Relationship Id="rId1" Type="http://schemas.openxmlformats.org/officeDocument/2006/relationships/tags" Target="../tags/tag171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7.xml"/><Relationship Id="rId6" Type="http://schemas.openxmlformats.org/officeDocument/2006/relationships/tags" Target="../tags/tag187.xml"/><Relationship Id="rId5" Type="http://schemas.openxmlformats.org/officeDocument/2006/relationships/tags" Target="../tags/tag186.xml"/><Relationship Id="rId4" Type="http://schemas.openxmlformats.org/officeDocument/2006/relationships/tags" Target="../tags/tag185.xml"/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83920" y="808990"/>
            <a:ext cx="9144000" cy="325755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accent1"/>
                </a:solidFill>
                <a:sym typeface="Arial" panose="020B0604020202020204" pitchFamily="34" charset="0"/>
              </a:rPr>
              <a:t>济宁市供销合作社2023年政府信息公开</a:t>
            </a:r>
            <a:br>
              <a:rPr lang="zh-CN" altLang="en-US" dirty="0">
                <a:solidFill>
                  <a:schemeClr val="accent1"/>
                </a:solidFill>
                <a:sym typeface="Arial" panose="020B0604020202020204" pitchFamily="34" charset="0"/>
              </a:rPr>
            </a:br>
            <a:r>
              <a:rPr lang="zh-CN" altLang="en-US" dirty="0">
                <a:solidFill>
                  <a:schemeClr val="accent1"/>
                </a:solidFill>
                <a:sym typeface="Arial" panose="020B0604020202020204" pitchFamily="34" charset="0"/>
              </a:rPr>
              <a:t>工作年度报告解读</a:t>
            </a:r>
            <a:endParaRPr lang="zh-CN" altLang="en-US" dirty="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监督保障情况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任意多边形 4"/>
          <p:cNvSpPr/>
          <p:nvPr>
            <p:custDataLst>
              <p:tags r:id="rId5"/>
            </p:custDataLst>
          </p:nvPr>
        </p:nvSpPr>
        <p:spPr>
          <a:xfrm>
            <a:off x="1797811" y="3240740"/>
            <a:ext cx="1052360" cy="626230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6" name="任意多边形 45"/>
          <p:cNvSpPr/>
          <p:nvPr>
            <p:custDataLst>
              <p:tags r:id="rId6"/>
            </p:custDataLst>
          </p:nvPr>
        </p:nvSpPr>
        <p:spPr>
          <a:xfrm>
            <a:off x="1782347" y="3302590"/>
            <a:ext cx="1075555" cy="626230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8" name="标题 1"/>
          <p:cNvSpPr txBox="1"/>
          <p:nvPr>
            <p:custDataLst>
              <p:tags r:id="rId7"/>
            </p:custDataLst>
          </p:nvPr>
        </p:nvSpPr>
        <p:spPr>
          <a:xfrm>
            <a:off x="1942119" y="2925097"/>
            <a:ext cx="757095" cy="74667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Arial" panose="020B0604020202020204" pitchFamily="34" charset="0"/>
              </a:rPr>
              <a:t>01</a:t>
            </a:r>
            <a:endParaRPr lang="en-US" altLang="zh-CN" sz="3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9" name="标题 1"/>
          <p:cNvSpPr txBox="1"/>
          <p:nvPr>
            <p:custDataLst>
              <p:tags r:id="rId8"/>
            </p:custDataLst>
          </p:nvPr>
        </p:nvSpPr>
        <p:spPr>
          <a:xfrm>
            <a:off x="1302703" y="4063295"/>
            <a:ext cx="2189957" cy="78464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500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二、主动公开政府信息情况</a:t>
            </a:r>
            <a:endParaRPr lang="zh-CN" altLang="en-US" sz="1500" spc="15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任意多边形 1"/>
          <p:cNvSpPr/>
          <p:nvPr>
            <p:custDataLst>
              <p:tags r:id="rId9"/>
            </p:custDataLst>
          </p:nvPr>
        </p:nvSpPr>
        <p:spPr>
          <a:xfrm>
            <a:off x="4263356" y="3240740"/>
            <a:ext cx="1052360" cy="626230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任意多边形 3"/>
          <p:cNvSpPr/>
          <p:nvPr>
            <p:custDataLst>
              <p:tags r:id="rId10"/>
            </p:custDataLst>
          </p:nvPr>
        </p:nvSpPr>
        <p:spPr>
          <a:xfrm>
            <a:off x="4247892" y="3302590"/>
            <a:ext cx="1075555" cy="626230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标题 1"/>
          <p:cNvSpPr txBox="1"/>
          <p:nvPr>
            <p:custDataLst>
              <p:tags r:id="rId11"/>
            </p:custDataLst>
          </p:nvPr>
        </p:nvSpPr>
        <p:spPr>
          <a:xfrm>
            <a:off x="4407662" y="2925097"/>
            <a:ext cx="757095" cy="74667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Arial" panose="020B0604020202020204" pitchFamily="34" charset="0"/>
              </a:rPr>
              <a:t>02</a:t>
            </a:r>
            <a:endParaRPr lang="en-US" altLang="zh-CN" sz="36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标题 1"/>
          <p:cNvSpPr txBox="1"/>
          <p:nvPr>
            <p:custDataLst>
              <p:tags r:id="rId12"/>
            </p:custDataLst>
          </p:nvPr>
        </p:nvSpPr>
        <p:spPr>
          <a:xfrm>
            <a:off x="3768248" y="4063295"/>
            <a:ext cx="2189957" cy="78464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500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三、收到和处理政府信息公开申请情况</a:t>
            </a:r>
            <a:endParaRPr lang="zh-CN" altLang="en-US" sz="1500" spc="15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>
            <p:custDataLst>
              <p:tags r:id="rId13"/>
            </p:custDataLst>
          </p:nvPr>
        </p:nvSpPr>
        <p:spPr>
          <a:xfrm>
            <a:off x="6728899" y="3240740"/>
            <a:ext cx="1052360" cy="626230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任意多边形 9"/>
          <p:cNvSpPr/>
          <p:nvPr>
            <p:custDataLst>
              <p:tags r:id="rId14"/>
            </p:custDataLst>
          </p:nvPr>
        </p:nvSpPr>
        <p:spPr>
          <a:xfrm>
            <a:off x="6713436" y="3302590"/>
            <a:ext cx="1075555" cy="626230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标题 1"/>
          <p:cNvSpPr txBox="1"/>
          <p:nvPr>
            <p:custDataLst>
              <p:tags r:id="rId15"/>
            </p:custDataLst>
          </p:nvPr>
        </p:nvSpPr>
        <p:spPr>
          <a:xfrm>
            <a:off x="6873207" y="2925097"/>
            <a:ext cx="757095" cy="74667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Arial" panose="020B0604020202020204" pitchFamily="34" charset="0"/>
              </a:rPr>
              <a:t>03</a:t>
            </a:r>
            <a:endParaRPr lang="en-US" altLang="zh-CN" sz="3600" b="1" dirty="0">
              <a:solidFill>
                <a:schemeClr val="accent3"/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12" name="标题 1"/>
          <p:cNvSpPr txBox="1"/>
          <p:nvPr>
            <p:custDataLst>
              <p:tags r:id="rId16"/>
            </p:custDataLst>
          </p:nvPr>
        </p:nvSpPr>
        <p:spPr>
          <a:xfrm>
            <a:off x="6233793" y="4063295"/>
            <a:ext cx="2189957" cy="784648"/>
          </a:xfrm>
          <a:prstGeom prst="rect">
            <a:avLst/>
          </a:prstGeom>
          <a:noFill/>
        </p:spPr>
        <p:txBody>
          <a:bodyPr wrap="square" rtlCol="0" anchor="t">
            <a:normAutofit lnSpcReduction="20000"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500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四、政府信息公开工作被申请行政复议、行政诉讼情况</a:t>
            </a:r>
            <a:endParaRPr lang="zh-CN" altLang="en-US" sz="1500" spc="15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任意多边形 12"/>
          <p:cNvSpPr/>
          <p:nvPr>
            <p:custDataLst>
              <p:tags r:id="rId17"/>
            </p:custDataLst>
          </p:nvPr>
        </p:nvSpPr>
        <p:spPr>
          <a:xfrm>
            <a:off x="9194444" y="3240740"/>
            <a:ext cx="1052360" cy="626230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任意多边形 13"/>
          <p:cNvSpPr/>
          <p:nvPr>
            <p:custDataLst>
              <p:tags r:id="rId18"/>
            </p:custDataLst>
          </p:nvPr>
        </p:nvSpPr>
        <p:spPr>
          <a:xfrm>
            <a:off x="9178980" y="3302590"/>
            <a:ext cx="1075555" cy="626230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标题 1"/>
          <p:cNvSpPr txBox="1"/>
          <p:nvPr>
            <p:custDataLst>
              <p:tags r:id="rId19"/>
            </p:custDataLst>
          </p:nvPr>
        </p:nvSpPr>
        <p:spPr>
          <a:xfrm>
            <a:off x="9338752" y="2925097"/>
            <a:ext cx="757095" cy="746675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Arial" panose="020B0604020202020204" pitchFamily="34" charset="0"/>
              </a:rPr>
              <a:t>04</a:t>
            </a:r>
            <a:endParaRPr lang="en-US" altLang="zh-CN" sz="3600" b="1" dirty="0">
              <a:solidFill>
                <a:schemeClr val="accent4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16" name="标题 1"/>
          <p:cNvSpPr txBox="1"/>
          <p:nvPr>
            <p:custDataLst>
              <p:tags r:id="rId20"/>
            </p:custDataLst>
          </p:nvPr>
        </p:nvSpPr>
        <p:spPr>
          <a:xfrm>
            <a:off x="8699337" y="4063295"/>
            <a:ext cx="2189957" cy="78464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500" spc="15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五、存在的主要问题及改进情况</a:t>
            </a:r>
            <a:endParaRPr lang="zh-CN" altLang="en-US" sz="1500" spc="15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21"/>
    </p:custData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存在主要问题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4" name="任意多边形 33"/>
          <p:cNvSpPr/>
          <p:nvPr>
            <p:custDataLst>
              <p:tags r:id="rId5"/>
            </p:custDataLst>
          </p:nvPr>
        </p:nvSpPr>
        <p:spPr>
          <a:xfrm>
            <a:off x="5666029" y="3497243"/>
            <a:ext cx="1186042" cy="623856"/>
          </a:xfrm>
          <a:custGeom>
            <a:avLst/>
            <a:gdLst>
              <a:gd name="connsiteX0" fmla="*/ 0 w 1887981"/>
              <a:gd name="connsiteY0" fmla="*/ 0 h 993074"/>
              <a:gd name="connsiteX1" fmla="*/ 1802581 w 1887981"/>
              <a:gd name="connsiteY1" fmla="*/ 0 h 993074"/>
              <a:gd name="connsiteX2" fmla="*/ 1855559 w 1887981"/>
              <a:gd name="connsiteY2" fmla="*/ 96773 h 993074"/>
              <a:gd name="connsiteX3" fmla="*/ 1750949 w 1887981"/>
              <a:gd name="connsiteY3" fmla="*/ 454478 h 993074"/>
              <a:gd name="connsiteX4" fmla="*/ 826344 w 1887981"/>
              <a:gd name="connsiteY4" fmla="*/ 960652 h 993074"/>
              <a:gd name="connsiteX5" fmla="*/ 468639 w 1887981"/>
              <a:gd name="connsiteY5" fmla="*/ 856042 h 993074"/>
              <a:gd name="connsiteX6" fmla="*/ 0 w 1887981"/>
              <a:gd name="connsiteY6" fmla="*/ 0 h 99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7981" h="993074">
                <a:moveTo>
                  <a:pt x="0" y="0"/>
                </a:moveTo>
                <a:lnTo>
                  <a:pt x="1802581" y="0"/>
                </a:lnTo>
                <a:lnTo>
                  <a:pt x="1855559" y="96773"/>
                </a:lnTo>
                <a:cubicBezTo>
                  <a:pt x="1925450" y="224439"/>
                  <a:pt x="1878614" y="384588"/>
                  <a:pt x="1750949" y="454478"/>
                </a:cubicBezTo>
                <a:lnTo>
                  <a:pt x="826344" y="960652"/>
                </a:lnTo>
                <a:cubicBezTo>
                  <a:pt x="698679" y="1030543"/>
                  <a:pt x="538530" y="983707"/>
                  <a:pt x="468639" y="85604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>
              <a:lumMod val="6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endParaRPr lang="en-US" altLang="zh-CN" sz="24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1" name="任意多边形 40"/>
          <p:cNvSpPr/>
          <p:nvPr>
            <p:custDataLst>
              <p:tags r:id="rId6"/>
            </p:custDataLst>
          </p:nvPr>
        </p:nvSpPr>
        <p:spPr>
          <a:xfrm>
            <a:off x="5340492" y="2376743"/>
            <a:ext cx="1457929" cy="1120500"/>
          </a:xfrm>
          <a:custGeom>
            <a:avLst/>
            <a:gdLst>
              <a:gd name="connsiteX0" fmla="*/ 1212492 w 2320780"/>
              <a:gd name="connsiteY0" fmla="*/ 1146 h 1783648"/>
              <a:gd name="connsiteX1" fmla="*/ 1419342 w 2320780"/>
              <a:gd name="connsiteY1" fmla="*/ 137033 h 1783648"/>
              <a:gd name="connsiteX2" fmla="*/ 2320780 w 2320780"/>
              <a:gd name="connsiteY2" fmla="*/ 1783648 h 1783648"/>
              <a:gd name="connsiteX3" fmla="*/ 518199 w 2320780"/>
              <a:gd name="connsiteY3" fmla="*/ 1783648 h 1783648"/>
              <a:gd name="connsiteX4" fmla="*/ 32422 w 2320780"/>
              <a:gd name="connsiteY4" fmla="*/ 896301 h 1783648"/>
              <a:gd name="connsiteX5" fmla="*/ 137032 w 2320780"/>
              <a:gd name="connsiteY5" fmla="*/ 538596 h 1783648"/>
              <a:gd name="connsiteX6" fmla="*/ 1061637 w 2320780"/>
              <a:gd name="connsiteY6" fmla="*/ 32422 h 1783648"/>
              <a:gd name="connsiteX7" fmla="*/ 1212492 w 2320780"/>
              <a:gd name="connsiteY7" fmla="*/ 1146 h 178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0780" h="1783648">
                <a:moveTo>
                  <a:pt x="1212492" y="1146"/>
                </a:moveTo>
                <a:cubicBezTo>
                  <a:pt x="1296722" y="9025"/>
                  <a:pt x="1375661" y="57242"/>
                  <a:pt x="1419342" y="137033"/>
                </a:cubicBezTo>
                <a:lnTo>
                  <a:pt x="2320780" y="1783648"/>
                </a:lnTo>
                <a:lnTo>
                  <a:pt x="518199" y="1783648"/>
                </a:lnTo>
                <a:lnTo>
                  <a:pt x="32422" y="896301"/>
                </a:lnTo>
                <a:cubicBezTo>
                  <a:pt x="-37469" y="768636"/>
                  <a:pt x="9367" y="608486"/>
                  <a:pt x="137032" y="538596"/>
                </a:cubicBezTo>
                <a:lnTo>
                  <a:pt x="1061637" y="32422"/>
                </a:lnTo>
                <a:cubicBezTo>
                  <a:pt x="1109512" y="6213"/>
                  <a:pt x="1161954" y="-3581"/>
                  <a:pt x="1212492" y="1146"/>
                </a:cubicBezTo>
                <a:close/>
              </a:path>
            </a:pathLst>
          </a:custGeom>
          <a:solidFill>
            <a:schemeClr val="lt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2" name="任意多边形 41"/>
          <p:cNvSpPr/>
          <p:nvPr>
            <p:custDataLst>
              <p:tags r:id="rId7"/>
            </p:custDataLst>
          </p:nvPr>
        </p:nvSpPr>
        <p:spPr bwMode="auto">
          <a:xfrm>
            <a:off x="5783514" y="2831101"/>
            <a:ext cx="449258" cy="379655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wrap="square" lIns="91440" tIns="45720" rIns="91440" bIns="45720" anchor="ctr">
            <a:normAutofit lnSpcReduction="20000"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7" name="任意多边形 46"/>
          <p:cNvSpPr/>
          <p:nvPr>
            <p:custDataLst>
              <p:tags r:id="rId8"/>
            </p:custDataLst>
          </p:nvPr>
        </p:nvSpPr>
        <p:spPr>
          <a:xfrm>
            <a:off x="2450098" y="3497243"/>
            <a:ext cx="1186042" cy="623856"/>
          </a:xfrm>
          <a:custGeom>
            <a:avLst/>
            <a:gdLst>
              <a:gd name="connsiteX0" fmla="*/ 0 w 1887981"/>
              <a:gd name="connsiteY0" fmla="*/ 0 h 993074"/>
              <a:gd name="connsiteX1" fmla="*/ 1802581 w 1887981"/>
              <a:gd name="connsiteY1" fmla="*/ 0 h 993074"/>
              <a:gd name="connsiteX2" fmla="*/ 1855559 w 1887981"/>
              <a:gd name="connsiteY2" fmla="*/ 96773 h 993074"/>
              <a:gd name="connsiteX3" fmla="*/ 1750949 w 1887981"/>
              <a:gd name="connsiteY3" fmla="*/ 454478 h 993074"/>
              <a:gd name="connsiteX4" fmla="*/ 826344 w 1887981"/>
              <a:gd name="connsiteY4" fmla="*/ 960652 h 993074"/>
              <a:gd name="connsiteX5" fmla="*/ 468639 w 1887981"/>
              <a:gd name="connsiteY5" fmla="*/ 856042 h 993074"/>
              <a:gd name="connsiteX6" fmla="*/ 0 w 1887981"/>
              <a:gd name="connsiteY6" fmla="*/ 0 h 99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7981" h="993074">
                <a:moveTo>
                  <a:pt x="0" y="0"/>
                </a:moveTo>
                <a:lnTo>
                  <a:pt x="1802581" y="0"/>
                </a:lnTo>
                <a:lnTo>
                  <a:pt x="1855559" y="96773"/>
                </a:lnTo>
                <a:cubicBezTo>
                  <a:pt x="1925450" y="224439"/>
                  <a:pt x="1878614" y="384588"/>
                  <a:pt x="1750949" y="454478"/>
                </a:cubicBezTo>
                <a:lnTo>
                  <a:pt x="826344" y="960652"/>
                </a:lnTo>
                <a:cubicBezTo>
                  <a:pt x="698679" y="1030543"/>
                  <a:pt x="538530" y="983707"/>
                  <a:pt x="468639" y="85604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1</a:t>
            </a:r>
            <a:endParaRPr lang="en-US" altLang="zh-CN" sz="24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8" name="任意多边形 47"/>
          <p:cNvSpPr/>
          <p:nvPr>
            <p:custDataLst>
              <p:tags r:id="rId9"/>
            </p:custDataLst>
          </p:nvPr>
        </p:nvSpPr>
        <p:spPr>
          <a:xfrm>
            <a:off x="2124561" y="2376743"/>
            <a:ext cx="1457929" cy="1120500"/>
          </a:xfrm>
          <a:custGeom>
            <a:avLst/>
            <a:gdLst>
              <a:gd name="connsiteX0" fmla="*/ 1212492 w 2320780"/>
              <a:gd name="connsiteY0" fmla="*/ 1146 h 1783648"/>
              <a:gd name="connsiteX1" fmla="*/ 1419342 w 2320780"/>
              <a:gd name="connsiteY1" fmla="*/ 137033 h 1783648"/>
              <a:gd name="connsiteX2" fmla="*/ 2320780 w 2320780"/>
              <a:gd name="connsiteY2" fmla="*/ 1783648 h 1783648"/>
              <a:gd name="connsiteX3" fmla="*/ 518199 w 2320780"/>
              <a:gd name="connsiteY3" fmla="*/ 1783648 h 1783648"/>
              <a:gd name="connsiteX4" fmla="*/ 32422 w 2320780"/>
              <a:gd name="connsiteY4" fmla="*/ 896301 h 1783648"/>
              <a:gd name="connsiteX5" fmla="*/ 137032 w 2320780"/>
              <a:gd name="connsiteY5" fmla="*/ 538596 h 1783648"/>
              <a:gd name="connsiteX6" fmla="*/ 1061637 w 2320780"/>
              <a:gd name="connsiteY6" fmla="*/ 32422 h 1783648"/>
              <a:gd name="connsiteX7" fmla="*/ 1212492 w 2320780"/>
              <a:gd name="connsiteY7" fmla="*/ 1146 h 178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0780" h="1783648">
                <a:moveTo>
                  <a:pt x="1212492" y="1146"/>
                </a:moveTo>
                <a:cubicBezTo>
                  <a:pt x="1296722" y="9025"/>
                  <a:pt x="1375661" y="57242"/>
                  <a:pt x="1419342" y="137033"/>
                </a:cubicBezTo>
                <a:lnTo>
                  <a:pt x="2320780" y="1783648"/>
                </a:lnTo>
                <a:lnTo>
                  <a:pt x="518199" y="1783648"/>
                </a:lnTo>
                <a:lnTo>
                  <a:pt x="32422" y="896301"/>
                </a:lnTo>
                <a:cubicBezTo>
                  <a:pt x="-37469" y="768636"/>
                  <a:pt x="9367" y="608486"/>
                  <a:pt x="137032" y="538596"/>
                </a:cubicBezTo>
                <a:lnTo>
                  <a:pt x="1061637" y="32422"/>
                </a:lnTo>
                <a:cubicBezTo>
                  <a:pt x="1109512" y="6213"/>
                  <a:pt x="1161954" y="-3581"/>
                  <a:pt x="1212492" y="1146"/>
                </a:cubicBezTo>
                <a:close/>
              </a:path>
            </a:pathLst>
          </a:cu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9" name="任意多边形 48"/>
          <p:cNvSpPr/>
          <p:nvPr>
            <p:custDataLst>
              <p:tags r:id="rId10"/>
            </p:custDataLst>
          </p:nvPr>
        </p:nvSpPr>
        <p:spPr bwMode="auto">
          <a:xfrm>
            <a:off x="2564513" y="2802996"/>
            <a:ext cx="450892" cy="381036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wrap="square" lIns="91440" tIns="45720" rIns="91440" bIns="45720" anchor="ctr">
            <a:normAutofit lnSpcReduction="20000"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1" name="矩形 50"/>
          <p:cNvSpPr/>
          <p:nvPr>
            <p:custDataLst>
              <p:tags r:id="rId11"/>
            </p:custDataLst>
          </p:nvPr>
        </p:nvSpPr>
        <p:spPr bwMode="auto">
          <a:xfrm>
            <a:off x="1303020" y="4312549"/>
            <a:ext cx="3154661" cy="108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0" rIns="91440" bIns="45720" anchor="ctr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100" spc="1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1.负责政务公开的工作人员虽然对整体工作有所了解，但存在对部分考核指标理解不够深入，在贯彻落实中不够精确的问题。</a:t>
            </a:r>
            <a:endParaRPr lang="zh-CN" altLang="en-US" sz="1100" spc="15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/>
          <p:nvPr>
            <p:custDataLst>
              <p:tags r:id="rId12"/>
            </p:custDataLst>
          </p:nvPr>
        </p:nvSpPr>
        <p:spPr bwMode="auto">
          <a:xfrm>
            <a:off x="7734880" y="4312549"/>
            <a:ext cx="3154661" cy="108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0" rIns="91440" bIns="45720" anchor="ctr" anchorCtr="0">
            <a:normAutofit fontScale="8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spc="1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3. 工作整体创新力度不足，工作人员大多数时间都是按照考核指标要求，常规化做好公开工作，缺乏创新意识，不能够将单位本职工作与全市政务公开工作有效结合创新。</a:t>
            </a:r>
            <a:endParaRPr lang="zh-CN" altLang="en-US" sz="1400" spc="15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7" name="矩形 56"/>
          <p:cNvSpPr/>
          <p:nvPr>
            <p:custDataLst>
              <p:tags r:id="rId13"/>
            </p:custDataLst>
          </p:nvPr>
        </p:nvSpPr>
        <p:spPr bwMode="auto">
          <a:xfrm>
            <a:off x="4518951" y="4312549"/>
            <a:ext cx="3154661" cy="108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0" rIns="91440" bIns="45720" anchor="ctr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100" spc="1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2. 办公室统筹抓好单位政务公开的力度不够，部分科室对自己的承担的政务公开任务不够清晰，有时存在不能按时整理公开的问题。</a:t>
            </a:r>
            <a:endParaRPr lang="zh-CN" altLang="en-US" sz="1100" spc="15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65" name="直接连接符 64"/>
          <p:cNvCxnSpPr/>
          <p:nvPr>
            <p:custDataLst>
              <p:tags r:id="rId14"/>
            </p:custDataLst>
          </p:nvPr>
        </p:nvCxnSpPr>
        <p:spPr>
          <a:xfrm>
            <a:off x="4488317" y="4462345"/>
            <a:ext cx="0" cy="826356"/>
          </a:xfrm>
          <a:prstGeom prst="line">
            <a:avLst/>
          </a:prstGeom>
          <a:ln w="3175" cap="rnd">
            <a:solidFill>
              <a:schemeClr val="lt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>
            <p:custDataLst>
              <p:tags r:id="rId15"/>
            </p:custDataLst>
          </p:nvPr>
        </p:nvCxnSpPr>
        <p:spPr>
          <a:xfrm>
            <a:off x="7704246" y="4462345"/>
            <a:ext cx="0" cy="826356"/>
          </a:xfrm>
          <a:prstGeom prst="line">
            <a:avLst/>
          </a:prstGeom>
          <a:ln w="3175" cap="rnd">
            <a:solidFill>
              <a:schemeClr val="lt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任意多边形 73"/>
          <p:cNvSpPr/>
          <p:nvPr>
            <p:custDataLst>
              <p:tags r:id="rId16"/>
            </p:custDataLst>
          </p:nvPr>
        </p:nvSpPr>
        <p:spPr>
          <a:xfrm>
            <a:off x="8881958" y="3497243"/>
            <a:ext cx="1186042" cy="623856"/>
          </a:xfrm>
          <a:custGeom>
            <a:avLst/>
            <a:gdLst>
              <a:gd name="connsiteX0" fmla="*/ 0 w 1887981"/>
              <a:gd name="connsiteY0" fmla="*/ 0 h 993074"/>
              <a:gd name="connsiteX1" fmla="*/ 1802581 w 1887981"/>
              <a:gd name="connsiteY1" fmla="*/ 0 h 993074"/>
              <a:gd name="connsiteX2" fmla="*/ 1855559 w 1887981"/>
              <a:gd name="connsiteY2" fmla="*/ 96773 h 993074"/>
              <a:gd name="connsiteX3" fmla="*/ 1750949 w 1887981"/>
              <a:gd name="connsiteY3" fmla="*/ 454478 h 993074"/>
              <a:gd name="connsiteX4" fmla="*/ 826344 w 1887981"/>
              <a:gd name="connsiteY4" fmla="*/ 960652 h 993074"/>
              <a:gd name="connsiteX5" fmla="*/ 468639 w 1887981"/>
              <a:gd name="connsiteY5" fmla="*/ 856042 h 993074"/>
              <a:gd name="connsiteX6" fmla="*/ 0 w 1887981"/>
              <a:gd name="connsiteY6" fmla="*/ 0 h 99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7981" h="993074">
                <a:moveTo>
                  <a:pt x="0" y="0"/>
                </a:moveTo>
                <a:lnTo>
                  <a:pt x="1802581" y="0"/>
                </a:lnTo>
                <a:lnTo>
                  <a:pt x="1855559" y="96773"/>
                </a:lnTo>
                <a:cubicBezTo>
                  <a:pt x="1925450" y="224439"/>
                  <a:pt x="1878614" y="384588"/>
                  <a:pt x="1750949" y="454478"/>
                </a:cubicBezTo>
                <a:lnTo>
                  <a:pt x="826344" y="960652"/>
                </a:lnTo>
                <a:cubicBezTo>
                  <a:pt x="698679" y="1030543"/>
                  <a:pt x="538530" y="983707"/>
                  <a:pt x="468639" y="85604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endParaRPr lang="en-US" altLang="zh-CN" sz="24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5" name="任意多边形 74"/>
          <p:cNvSpPr/>
          <p:nvPr>
            <p:custDataLst>
              <p:tags r:id="rId17"/>
            </p:custDataLst>
          </p:nvPr>
        </p:nvSpPr>
        <p:spPr>
          <a:xfrm>
            <a:off x="8556422" y="2376743"/>
            <a:ext cx="1457929" cy="1120500"/>
          </a:xfrm>
          <a:custGeom>
            <a:avLst/>
            <a:gdLst>
              <a:gd name="connsiteX0" fmla="*/ 1212492 w 2320780"/>
              <a:gd name="connsiteY0" fmla="*/ 1146 h 1783648"/>
              <a:gd name="connsiteX1" fmla="*/ 1419342 w 2320780"/>
              <a:gd name="connsiteY1" fmla="*/ 137033 h 1783648"/>
              <a:gd name="connsiteX2" fmla="*/ 2320780 w 2320780"/>
              <a:gd name="connsiteY2" fmla="*/ 1783648 h 1783648"/>
              <a:gd name="connsiteX3" fmla="*/ 518199 w 2320780"/>
              <a:gd name="connsiteY3" fmla="*/ 1783648 h 1783648"/>
              <a:gd name="connsiteX4" fmla="*/ 32422 w 2320780"/>
              <a:gd name="connsiteY4" fmla="*/ 896301 h 1783648"/>
              <a:gd name="connsiteX5" fmla="*/ 137032 w 2320780"/>
              <a:gd name="connsiteY5" fmla="*/ 538596 h 1783648"/>
              <a:gd name="connsiteX6" fmla="*/ 1061637 w 2320780"/>
              <a:gd name="connsiteY6" fmla="*/ 32422 h 1783648"/>
              <a:gd name="connsiteX7" fmla="*/ 1212492 w 2320780"/>
              <a:gd name="connsiteY7" fmla="*/ 1146 h 178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0780" h="1783648">
                <a:moveTo>
                  <a:pt x="1212492" y="1146"/>
                </a:moveTo>
                <a:cubicBezTo>
                  <a:pt x="1296722" y="9025"/>
                  <a:pt x="1375661" y="57242"/>
                  <a:pt x="1419342" y="137033"/>
                </a:cubicBezTo>
                <a:lnTo>
                  <a:pt x="2320780" y="1783648"/>
                </a:lnTo>
                <a:lnTo>
                  <a:pt x="518199" y="1783648"/>
                </a:lnTo>
                <a:lnTo>
                  <a:pt x="32422" y="896301"/>
                </a:lnTo>
                <a:cubicBezTo>
                  <a:pt x="-37469" y="768636"/>
                  <a:pt x="9367" y="608486"/>
                  <a:pt x="137032" y="538596"/>
                </a:cubicBezTo>
                <a:lnTo>
                  <a:pt x="1061637" y="32422"/>
                </a:lnTo>
                <a:cubicBezTo>
                  <a:pt x="1109512" y="6213"/>
                  <a:pt x="1161954" y="-3581"/>
                  <a:pt x="1212492" y="1146"/>
                </a:cubicBezTo>
                <a:close/>
              </a:path>
            </a:pathLst>
          </a:cu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6" name="任意多边形 75"/>
          <p:cNvSpPr/>
          <p:nvPr>
            <p:custDataLst>
              <p:tags r:id="rId18"/>
            </p:custDataLst>
          </p:nvPr>
        </p:nvSpPr>
        <p:spPr bwMode="auto">
          <a:xfrm>
            <a:off x="8996373" y="2802996"/>
            <a:ext cx="450892" cy="381036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wrap="square" lIns="91440" tIns="45720" rIns="91440" bIns="45720" anchor="ctr">
            <a:normAutofit lnSpcReduction="20000"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9"/>
    </p:custData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下步改进措施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1303325" y="2374595"/>
            <a:ext cx="2671527" cy="7825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46800" rtlCol="0" anchor="ctr">
            <a:normAutofit/>
          </a:bodyPr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STEP1</a:t>
            </a:r>
            <a:endParaRPr lang="en-US" altLang="zh-CN" sz="240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>
            <p:custDataLst>
              <p:tags r:id="rId6"/>
            </p:custDataLst>
          </p:nvPr>
        </p:nvSpPr>
        <p:spPr>
          <a:xfrm>
            <a:off x="1303325" y="3495502"/>
            <a:ext cx="2671527" cy="7825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46800" rtlCol="0" anchor="ctr">
            <a:normAutofit/>
          </a:bodyPr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STEP2</a:t>
            </a:r>
            <a:endParaRPr lang="en-US" altLang="zh-CN" sz="240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7"/>
            </p:custDataLst>
          </p:nvPr>
        </p:nvSpPr>
        <p:spPr>
          <a:xfrm>
            <a:off x="1303325" y="4616409"/>
            <a:ext cx="2671527" cy="7825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46800" rtlCol="0" anchor="ctr">
            <a:normAutofit/>
          </a:bodyPr>
          <a:p>
            <a:pPr algn="ctr">
              <a:lnSpc>
                <a:spcPct val="120000"/>
              </a:lnSpc>
            </a:pPr>
            <a:r>
              <a:rPr lang="en-US" altLang="zh-CN" sz="2400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STEP3</a:t>
            </a:r>
            <a:endParaRPr lang="en-US" altLang="zh-CN" sz="2400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等腰三角形 10"/>
          <p:cNvSpPr/>
          <p:nvPr>
            <p:custDataLst>
              <p:tags r:id="rId8"/>
            </p:custDataLst>
          </p:nvPr>
        </p:nvSpPr>
        <p:spPr>
          <a:xfrm rot="10800000">
            <a:off x="1410164" y="4272529"/>
            <a:ext cx="647858" cy="386326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等腰三角形 11"/>
          <p:cNvSpPr/>
          <p:nvPr>
            <p:custDataLst>
              <p:tags r:id="rId9"/>
            </p:custDataLst>
          </p:nvPr>
        </p:nvSpPr>
        <p:spPr>
          <a:xfrm rot="10800000">
            <a:off x="1410164" y="3157163"/>
            <a:ext cx="647858" cy="386326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10"/>
            </p:custDataLst>
          </p:nvPr>
        </p:nvSpPr>
        <p:spPr>
          <a:xfrm>
            <a:off x="4265199" y="2378823"/>
            <a:ext cx="6516908" cy="608462"/>
          </a:xfrm>
          <a:prstGeom prst="rect">
            <a:avLst/>
          </a:prstGeom>
        </p:spPr>
        <p:txBody>
          <a:bodyPr wrap="square" tIns="46800" bIns="46800" anchor="ctr" anchorCtr="0">
            <a:normAutofit/>
          </a:bodyPr>
          <a:p>
            <a:pPr lvl="0" algn="l">
              <a:lnSpc>
                <a:spcPct val="120000"/>
              </a:lnSpc>
              <a:spcAft>
                <a:spcPts val="1000"/>
              </a:spcAft>
            </a:pPr>
            <a:r>
              <a:rPr lang="zh-CN" altLang="en-US" sz="1400" spc="1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lt"/>
              </a:rPr>
              <a:t>1. 加强业务学习，深入学习研究评估考核指标，不断提升工作人员业务能力。</a:t>
            </a:r>
            <a:endParaRPr lang="zh-CN" altLang="en-US" sz="1400" spc="1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lt"/>
            </a:endParaRPr>
          </a:p>
        </p:txBody>
      </p:sp>
      <p:sp>
        <p:nvSpPr>
          <p:cNvPr id="16" name="矩形 15"/>
          <p:cNvSpPr/>
          <p:nvPr>
            <p:custDataLst>
              <p:tags r:id="rId11"/>
            </p:custDataLst>
          </p:nvPr>
        </p:nvSpPr>
        <p:spPr>
          <a:xfrm>
            <a:off x="4372038" y="3494205"/>
            <a:ext cx="6516907" cy="608462"/>
          </a:xfrm>
          <a:prstGeom prst="rect">
            <a:avLst/>
          </a:prstGeom>
        </p:spPr>
        <p:txBody>
          <a:bodyPr wrap="square" tIns="46800" bIns="46800" anchor="ctr" anchorCtr="0">
            <a:normAutofit/>
          </a:bodyPr>
          <a:p>
            <a:pPr lvl="0">
              <a:lnSpc>
                <a:spcPct val="120000"/>
              </a:lnSpc>
              <a:spcAft>
                <a:spcPts val="1000"/>
              </a:spcAft>
            </a:pPr>
            <a:r>
              <a:rPr lang="zh-CN" altLang="en-US" sz="1400" spc="1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lt"/>
              </a:rPr>
              <a:t>2. 加大考核培训。进一步完善落实市供销社《政务公开考核五级指标体系》。定期开展政务公开考核督导会议。</a:t>
            </a:r>
            <a:endParaRPr lang="zh-CN" altLang="en-US" sz="1400" spc="1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lt"/>
            </a:endParaRPr>
          </a:p>
        </p:txBody>
      </p:sp>
      <p:sp>
        <p:nvSpPr>
          <p:cNvPr id="17" name="矩形 16"/>
          <p:cNvSpPr/>
          <p:nvPr>
            <p:custDataLst>
              <p:tags r:id="rId12"/>
            </p:custDataLst>
          </p:nvPr>
        </p:nvSpPr>
        <p:spPr>
          <a:xfrm>
            <a:off x="4265200" y="4616409"/>
            <a:ext cx="6623748" cy="608462"/>
          </a:xfrm>
          <a:prstGeom prst="rect">
            <a:avLst/>
          </a:prstGeom>
        </p:spPr>
        <p:txBody>
          <a:bodyPr wrap="square" tIns="46800" bIns="46800" anchor="ctr" anchorCtr="0">
            <a:normAutofit lnSpcReduction="10000"/>
          </a:bodyPr>
          <a:p>
            <a:pPr lvl="0">
              <a:lnSpc>
                <a:spcPct val="120000"/>
              </a:lnSpc>
              <a:spcAft>
                <a:spcPts val="1000"/>
              </a:spcAft>
            </a:pPr>
            <a:r>
              <a:rPr lang="zh-CN" altLang="en-US" sz="1400" spc="15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lt"/>
              </a:rPr>
              <a:t>3. 提高创新能力。丰富政策解读方式。结合供销社系统为农服务主责主业，撰写政务公开工作信息。</a:t>
            </a:r>
            <a:endParaRPr lang="zh-CN" altLang="en-US" sz="1400" spc="150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lt"/>
            </a:endParaRPr>
          </a:p>
        </p:txBody>
      </p:sp>
    </p:spTree>
    <p:custDataLst>
      <p:tags r:id="rId13"/>
    </p:custData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1134110" y="1323975"/>
            <a:ext cx="3341370" cy="3486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 fontScale="80000"/>
          </a:bodyPr>
          <a:lstStyle/>
          <a:p>
            <a:pPr algn="ctr"/>
            <a:r>
              <a:rPr lang="en-US" altLang="zh-CN" sz="21500" b="1" dirty="0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 panose="020B0503020204020204" charset="-122"/>
                <a:cs typeface="+mj-lt"/>
                <a:sym typeface="Arial" panose="020B0604020202020204" pitchFamily="34" charset="0"/>
              </a:rPr>
              <a:t>02</a:t>
            </a:r>
            <a:endParaRPr lang="en-US" altLang="zh-CN" sz="21500" b="1" dirty="0">
              <a:ln w="25400">
                <a:solidFill>
                  <a:schemeClr val="accent1"/>
                </a:solidFill>
              </a:ln>
              <a:noFill/>
              <a:uFillTx/>
              <a:latin typeface="Arial" panose="020B0604020202020204" pitchFamily="34" charset="0"/>
              <a:ea typeface="微软雅黑" panose="020B0503020204020204" charset="-122"/>
              <a:cs typeface="+mj-lt"/>
              <a:sym typeface="Arial" panose="020B0604020202020204" pitchFamily="3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5445">
                <a:solidFill>
                  <a:schemeClr val="accent1"/>
                </a:solidFill>
              </a:rPr>
              <a:t>其他需要报告的事项</a:t>
            </a:r>
            <a:endParaRPr lang="zh-CN" altLang="en-US" sz="5445">
              <a:solidFill>
                <a:schemeClr val="accent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其他需要报告的事项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5"/>
            </p:custDataLst>
          </p:nvPr>
        </p:nvSpPr>
        <p:spPr>
          <a:xfrm>
            <a:off x="457155" y="1771634"/>
            <a:ext cx="11277678" cy="422912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（一）市供销社未收取任何信息处理费。
（二）2023年度政务公开工作要点落实情况。
1. 加强组织领导。调整了市供销社政务公开工作领导小组成员名单，办公室为政务公开工作牵头科室，明确2名在职在编人员具体抓好各项政务公开工作。制定市供销社《政务公开工作实施方案》，完善《政务公开考核五级指标体系》《主动公开目录》，明确任务目标，建立职责分工台账，由办公室牵头组织各科室抓好各项指标工作工作。
2. 做好主动公开。主动公开政府信息187条。一是文件公开。主动公开部门文件2件，对1份进行了解读。二是会议公开。公开12次主任办公会议。
3. 加强考核培训。制定了市供销社《政务公开培训计划》，召开了1次政务公开培训会议和2次考核督导会议。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其他需要报告的事项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5"/>
            </p:custDataLst>
          </p:nvPr>
        </p:nvSpPr>
        <p:spPr>
          <a:xfrm>
            <a:off x="2548231" y="2265033"/>
            <a:ext cx="7095537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依申请公开情况。2023年，受理依申请公开信息0条。
（三）人大代表建议和政协提案办理结果公开情况。收到市人大代表建议2件、市政协提案2件，均已完成办理并在市政府门户网站公开，办理信息规范命名为建议提案编号和提案内容，方便公众查阅。
（四）无需要报告的其他事项。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>
                <a:solidFill>
                  <a:schemeClr val="accent1"/>
                </a:solidFill>
              </a:rPr>
              <a:t>谢谢</a:t>
            </a:r>
            <a:endParaRPr lang="en-US" altLang="zh-CN">
              <a:solidFill>
                <a:schemeClr val="accent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0" y="0"/>
            <a:ext cx="12192635" cy="110871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5" name="文本框 224"/>
          <p:cNvSpPr txBox="1"/>
          <p:nvPr>
            <p:custDataLst>
              <p:tags r:id="rId2"/>
            </p:custDataLst>
          </p:nvPr>
        </p:nvSpPr>
        <p:spPr>
          <a:xfrm>
            <a:off x="3410584" y="3877945"/>
            <a:ext cx="3240000" cy="88201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总体情况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2" name="文本框 221"/>
          <p:cNvSpPr txBox="1"/>
          <p:nvPr>
            <p:custDataLst>
              <p:tags r:id="rId3"/>
            </p:custDataLst>
          </p:nvPr>
        </p:nvSpPr>
        <p:spPr>
          <a:xfrm>
            <a:off x="3414085" y="2960463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 fontScale="80000"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endParaRPr lang="en-US" altLang="zh-CN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4"/>
            </p:custDataLst>
          </p:nvPr>
        </p:nvCxnSpPr>
        <p:spPr>
          <a:xfrm rot="10800000">
            <a:off x="3537910" y="3711033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文本框 124"/>
          <p:cNvSpPr txBox="1"/>
          <p:nvPr>
            <p:custDataLst>
              <p:tags r:id="rId5"/>
            </p:custDataLst>
          </p:nvPr>
        </p:nvSpPr>
        <p:spPr>
          <a:xfrm>
            <a:off x="7539354" y="3877945"/>
            <a:ext cx="3240000" cy="88201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其他需要报告的事项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6" name="文本框 125"/>
          <p:cNvSpPr txBox="1"/>
          <p:nvPr>
            <p:custDataLst>
              <p:tags r:id="rId6"/>
            </p:custDataLst>
          </p:nvPr>
        </p:nvSpPr>
        <p:spPr>
          <a:xfrm>
            <a:off x="7542855" y="2969988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 fontScale="80000"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02</a:t>
            </a:r>
            <a:endParaRPr lang="en-US" altLang="zh-CN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27" name="直接连接符 126"/>
          <p:cNvCxnSpPr/>
          <p:nvPr>
            <p:custDataLst>
              <p:tags r:id="rId7"/>
            </p:custDataLst>
          </p:nvPr>
        </p:nvCxnSpPr>
        <p:spPr>
          <a:xfrm rot="10800000">
            <a:off x="7666680" y="3711033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755650" y="696595"/>
            <a:ext cx="1880235" cy="695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pPr algn="ctr"/>
            <a:r>
              <a:rPr lang="zh-CN" altLang="en-US" sz="3200" b="1" spc="800" dirty="0">
                <a:ln>
                  <a:noFill/>
                </a:ln>
                <a:solidFill>
                  <a:schemeClr val="l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lt"/>
                <a:sym typeface="Arial" panose="020B0604020202020204" pitchFamily="34" charset="0"/>
              </a:rPr>
              <a:t>目录</a:t>
            </a:r>
            <a:endParaRPr lang="zh-CN" altLang="en-US" sz="3200" b="1" spc="800" dirty="0">
              <a:ln>
                <a:noFill/>
              </a:ln>
              <a:solidFill>
                <a:schemeClr val="lt1"/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+mj-lt"/>
              <a:sym typeface="Arial" panose="020B0604020202020204" pitchFamily="34" charset="0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6" name="直接连接符 5"/>
          <p:cNvCxnSpPr/>
          <p:nvPr>
            <p:custDataLst>
              <p:tags r:id="rId3"/>
            </p:custDataLst>
          </p:nvPr>
        </p:nvCxnSpPr>
        <p:spPr>
          <a:xfrm>
            <a:off x="457204" y="304802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2994636" y="1960232"/>
            <a:ext cx="6202727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济宁市供销合作社2023年政府信息公开
工作年度报告解读
本报告内容包括总体情况、主动公开政府信息情况、收到和处理政府信息公开申请情况、因政府信息公开工作被申请行政复议、提起行政诉讼情况、政府信息公开工作中存在的主要问题及改进情况、其他需要报告的事项等六部分内容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1134110" y="1323975"/>
            <a:ext cx="3341370" cy="3486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rtlCol="0" anchor="ctr" anchorCtr="0">
            <a:normAutofit fontScale="80000"/>
          </a:bodyPr>
          <a:lstStyle/>
          <a:p>
            <a:pPr algn="ctr"/>
            <a:r>
              <a:rPr lang="en-US" altLang="zh-CN" sz="21500" b="1" dirty="0">
                <a:ln w="25400">
                  <a:solidFill>
                    <a:schemeClr val="accent1"/>
                  </a:solidFill>
                </a:ln>
                <a:noFill/>
                <a:uFillTx/>
                <a:latin typeface="Arial" panose="020B0604020202020204" pitchFamily="34" charset="0"/>
                <a:ea typeface="微软雅黑" panose="020B0503020204020204" charset="-122"/>
                <a:cs typeface="+mj-lt"/>
                <a:sym typeface="Arial" panose="020B0604020202020204" pitchFamily="34" charset="0"/>
              </a:rPr>
              <a:t>01</a:t>
            </a:r>
            <a:endParaRPr lang="en-US" altLang="zh-CN" sz="21500" b="1" dirty="0">
              <a:ln w="25400">
                <a:solidFill>
                  <a:schemeClr val="accent1"/>
                </a:solidFill>
              </a:ln>
              <a:noFill/>
              <a:uFillTx/>
              <a:latin typeface="Arial" panose="020B0604020202020204" pitchFamily="34" charset="0"/>
              <a:ea typeface="微软雅黑" panose="020B0503020204020204" charset="-122"/>
              <a:cs typeface="+mj-lt"/>
              <a:sym typeface="Arial" panose="020B0604020202020204" pitchFamily="3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sz="5445">
                <a:solidFill>
                  <a:schemeClr val="accent1"/>
                </a:solidFill>
              </a:rPr>
              <a:t>总体情况</a:t>
            </a:r>
            <a:endParaRPr lang="zh-CN" altLang="en-US" sz="5445">
              <a:solidFill>
                <a:schemeClr val="accent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主动公开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5"/>
            </p:custDataLst>
          </p:nvPr>
        </p:nvSpPr>
        <p:spPr>
          <a:xfrm>
            <a:off x="2436630" y="2265033"/>
            <a:ext cx="7318740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年度，主动公开政府信息187条，同比增长59.8%。主动公开部门文件2件，通过主要负责人、专家解读、音频、文字、电子书等多种形式对其中1份文件进行了解读。及时动态更新机构设置、领导信息。公开2022年决算和2023年预算信息。
公开12次主任办公会议。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依申请公开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7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9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0"/>
            </p:custDataLst>
          </p:nvPr>
        </p:nvSpPr>
        <p:spPr>
          <a:xfrm>
            <a:off x="1892883" y="1977452"/>
            <a:ext cx="8382634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更新依申请公开受理渠道信息，完善依申请公开答复格式文书，按照规定和程序做好依申请公开工作。2023年，共受理依申请公开均为0件；未收取任何信息处理费。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政府信息管理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5"/>
            </p:custDataLst>
          </p:nvPr>
        </p:nvSpPr>
        <p:spPr>
          <a:xfrm>
            <a:off x="2659832" y="2265033"/>
            <a:ext cx="6872335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制定市供销社《政务公开工作实施方案》，完善《政务公开考核五级指标体系》《主动公开目录》，明确任务目标、职责分工、工作要求和完成时限，按要求和时间节点完成公开工作。实施政务信息公开多级审核制度，按照“济社字〔2023〕+发文字号+文件名称”格式规范整理公文，方便公众查询搜索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公开平台建设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7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9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0"/>
            </p:custDataLst>
          </p:nvPr>
        </p:nvSpPr>
        <p:spPr>
          <a:xfrm>
            <a:off x="1892883" y="1977452"/>
            <a:ext cx="8382634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市政府网站“政府信息公开”专栏常态化做好政务信息公开。市供销社网站接入市政府网站首页下链接。管好用好“济宁市供销合作社”政务微信公众号，多形式发布单位工作动态信息和政策文件。举办市级新闻发布会1场，围绕乡村振兴重点领域工作，发布全市供销社系统开展农业社会化服务情况。发挥政务公开专区功能，做好政府信息查阅、信息公开申请、政策解读、办理流程展示等服务工作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监督保障情况</a:t>
            </a:r>
            <a:endParaRPr lang="zh-CN" dirty="0" err="1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5"/>
            </p:custDataLst>
          </p:nvPr>
        </p:nvSpPr>
        <p:spPr>
          <a:xfrm>
            <a:off x="1585071" y="1837436"/>
            <a:ext cx="9021857" cy="409752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年，制定市供销社《政务公开工作实施方案》，完善《政务公开考核五级指标体系》《主动公开目录》，明确任务目标，建立职责分工台账，由办公室牵头组织各科室抓好各项指标工作工作。8月28日，召开政务公开领导小组工作会议，研究部署下步政务公开工作。10月13日，召开政务公开调度工作会议，对照全市政务公开考核评估指标，逐项查缺补漏，督导职责科室按要求完成相关指标公开工作。11月20日，召开2023年政务公开考核工作会议，调度政务公开各项指标完成情况，安排部署下步重点工作。根据单位人员变化情况，调整了市供销社政务公开工作领导小组成员名单，办公室为政务公开工作牵头科室，明确2名在职在编人员具体抓好各项政务公开工作。制定了《济宁市供销合作社2023年政务公开培训计划》，于7月24日召开了政务公开业务培训会议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ransition spd="med"/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10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6915"/>
  <p:tag name="KSO_WM_TEMPLATE_MASTER_THUMB_INDEX" val="12"/>
  <p:tag name="KSO_WM_TEMPLATE_THUMBS_INDEX" val="1、4、7、8、10、11、12、13、15"/>
</p:tagLst>
</file>

<file path=ppt/tags/tag12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5_1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空白演示经典风格"/>
  <p:tag name="KSO_WM_UNIT_TEXT_FILL_FORE_SCHEMECOLOR_INDEX_BRIGHTNESS" val="0"/>
  <p:tag name="KSO_WM_UNIT_TEXT_FILL_FORE_SCHEMECOLOR_INDEX" val="5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ID" val="custom20206915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6915"/>
  <p:tag name="KSO_WM_SLIDE_LAYOUT" val="a_b_f"/>
  <p:tag name="KSO_WM_SLIDE_LAYOUT_CNT" val="1_1_1"/>
  <p:tag name="KSO_WM_TEMPLATE_MASTER_THUMB_INDEX" val="12"/>
  <p:tag name="KSO_WM_TEMPLATE_THUMBS_INDEX" val="1、4、7、8、10、11、12、13、15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6915_2*i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32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6915_2*l_h_f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6915_2*l_h_i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6915_2*l_h_i*1_1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35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6915_2*l_h_f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6915_2*l_h_i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6915_2*l_h_i*1_2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38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6915_2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39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  <p:tag name="KSO_WM_SLIDE_ID" val="custom20206915_2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2"/>
  <p:tag name="KSO_WM_SLIDE_INDEX" val="2"/>
  <p:tag name="KSO_WM_DIAGRAM_GROUP_CODE" val="l1-1"/>
  <p:tag name="KSO_WM_SLIDE_DIAGTYPE" val="l"/>
  <p:tag name="KSO_WM_TAG_VERSION" val="1.0"/>
  <p:tag name="KSO_WM_SLIDE_LAYOUT" val="a_l"/>
  <p:tag name="KSO_WM_SLIDE_LAYOUT_CNT" val="1_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20058_3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TYPE" val="i"/>
  <p:tag name="KSO_WM_UNIT_INDEX" val="1"/>
  <p:tag name="KSO_WM_UNIT_BLOCK" val="0"/>
  <p:tag name="KSO_WM_UNIT_SM_LIMIT_TYPE" val="3"/>
  <p:tag name="KSO_WM_UNIT_DEC_AREA_ID" val="8a3794c4b6e349188cfeedf5b6c3c579"/>
  <p:tag name="KSO_WM_UNIT_DECORATE_INFO" val="{&quot;ReferentInfo&quot;:{&quot;Id&quot;:&quot;d1a394a27fb4426d839dac8d39cf9a61&quot;,&quot;X&quot;:{&quot;Pos&quot;:1},&quot;Y&quot;:{&quot;Pos&quot;:0}},&quot;DecorateInfoX&quot;:{&quot;Pos&quot;:1,&quot;IsAbs&quot;:true},&quot;DecorateInfoY&quot;:{&quot;Pos&quot;:1,&quot;IsAbs&quot;:true},&quot;DecorateInfoW&quot;:{&quot;IsAbs&quot;:fals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43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3"/>
</p:tagLst>
</file>

<file path=ppt/tags/tag144.xml><?xml version="1.0" encoding="utf-8"?>
<p:tagLst xmlns:p="http://schemas.openxmlformats.org/presentationml/2006/main">
  <p:tag name="KSO_WM_SLIDE_ID" val="diagram20220058_3"/>
  <p:tag name="KSO_WM_TEMPLATE_SUBCATEGORY" val="25"/>
  <p:tag name="KSO_WM_TEMPLATE_MASTER_TYPE" val="0"/>
  <p:tag name="KSO_WM_TEMPLATE_COLOR_TYPE" val="0"/>
  <p:tag name="KSO_WM_SLIDE_ITEM_CNT" val="0"/>
  <p:tag name="KSO_WM_SLIDE_INDEX" val="3"/>
  <p:tag name="KSO_WM_TAG_VERSION" val="1.0"/>
  <p:tag name="KSO_WM_BEAUTIFY_FLAG" val="#wm#"/>
  <p:tag name="KSO_WM_TEMPLATE_CATEGORY" val="diagram"/>
  <p:tag name="KSO_WM_TEMPLATE_INDEX" val="20220058"/>
  <p:tag name="KSO_WM_SLIDE_TYPE" val="text"/>
  <p:tag name="KSO_WM_SLIDE_SUBTYPE" val="picTxt"/>
  <p:tag name="KSO_WM_SLIDE_LAYOUTTYPE" val="topbottom"/>
  <p:tag name="KSO_WM_SLIDE_SIZE" val="888*492"/>
  <p:tag name="KSO_WM_SLIDE_POSITION" val="36*24"/>
  <p:tag name="KSO_WM_SLIDE_LAYOUT" val="d"/>
  <p:tag name="KSO_WM_SLIDE_LAYOUT_CNT" val="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4&quot;,&quot;margin&quot;:{&quot;bottom&quot;:0.847000002861023,&quot;left&quot;:1.2699999809265137,&quot;right&quot;:1.2699999809265137,&quot;top&quot;:1.6929999589920044},&quot;type&quot;:0}"/>
  <p:tag name="KSO_WM_SLIDE_RATIO" val="1.777778"/>
  <p:tag name="KSO_WM_SLIDE_BACKGROUND" val="[&quot;general&quot;]"/>
  <p:tag name="KSO_WM_SLIDE_BACKGROUND_TYPE" val="general"/>
</p:tagLst>
</file>

<file path=ppt/tags/tag145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6915_7*e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2"/>
  <p:tag name="KSO_WM_UNIT_TEXT_LINE_FORE_SCHEMECOLOR_INDEX_BRIGHTNESS" val="0"/>
  <p:tag name="KSO_WM_UNIT_TEXT_LINE_FORE_SCHEMECOLOR_INDEX" val="5"/>
  <p:tag name="KSO_WM_UNIT_TEXT_LINE_FILL_TYPE" val="2"/>
</p:tagLst>
</file>

<file path=ppt/tags/tag14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5_7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单击此处添加标题"/>
  <p:tag name="KSO_WM_UNIT_TEXT_FILL_FORE_SCHEMECOLOR_INDEX_BRIGHTNESS" val="0"/>
  <p:tag name="KSO_WM_UNIT_TEXT_FILL_FORE_SCHEMECOLOR_INDEX" val="5"/>
  <p:tag name="KSO_WM_UNIT_TEXT_FILL_TYPE" val="1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  <p:tag name="KSO_WM_SLIDE_ID" val="custom20206915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SLIDE_LAYOUT" val="a_b_e"/>
  <p:tag name="KSO_WM_SLIDE_LAYOUT_CNT" val="1_1_1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51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5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153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5&quot;,&quot;maxSize&quot;:{&quot;size1&quot;:20},&quot;minSize&quot;:{&quot;size1&quot;:11.2},&quot;normalSize&quot;:{&quot;size1&quot;:11.2},&quot;subLayout&quot;:[{&quot;id&quot;:&quot;2024-01-30T17:44:55&quot;,&quot;margin&quot;:{&quot;bottom&quot;:0.025999998673796654,&quot;left&quot;:1.2699999809265137,&quot;right&quot;:1.2699999809265137,&quot;top&quot;:0.4230000376701355},&quot;type&quot;:0},{&quot;id&quot;:&quot;2024-01-30T17:44:55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57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5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15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16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16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163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164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5&quot;,&quot;maxSize&quot;:{&quot;size1&quot;:20},&quot;minSize&quot;:{&quot;size1&quot;:11.2},&quot;normalSize&quot;:{&quot;size1&quot;:11.2},&quot;subLayout&quot;:[{&quot;id&quot;:&quot;2024-01-30T17:44:55&quot;,&quot;margin&quot;:{&quot;bottom&quot;:0.025999998673796654,&quot;left&quot;:1.2699999809265137,&quot;right&quot;:1.2699999809265137,&quot;top&quot;:0.4230000376701355},&quot;type&quot;:0},{&quot;id&quot;:&quot;2024-01-30T17:44:55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68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69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5&quot;,&quot;maxSize&quot;:{&quot;size1&quot;:20},&quot;minSize&quot;:{&quot;size1&quot;:11.2},&quot;normalSize&quot;:{&quot;size1&quot;:11.2},&quot;subLayout&quot;:[{&quot;id&quot;:&quot;2024-01-30T17:44:55&quot;,&quot;margin&quot;:{&quot;bottom&quot;:0.025999998673796654,&quot;left&quot;:1.2699999809265137,&quot;right&quot;:1.2699999809265137,&quot;top&quot;:0.4230000376701355},&quot;type&quot;:0},{&quot;id&quot;:&quot;2024-01-30T17:44:55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74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7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17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17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17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17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181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4&quot;,&quot;maxSize&quot;:{&quot;size1&quot;:20},&quot;minSize&quot;:{&quot;size1&quot;:11.2},&quot;normalSize&quot;:{&quot;size1&quot;:11.2},&quot;subLayout&quot;:[{&quot;id&quot;:&quot;2024-01-30T17:44:54&quot;,&quot;margin&quot;:{&quot;bottom&quot;:0.025999998673796654,&quot;left&quot;:1.2699999809265137,&quot;right&quot;:1.2699999809265137,&quot;top&quot;:0.4230000376701355},&quot;type&quot;:0},{&quot;id&quot;:&quot;2024-01-30T17:44:54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85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86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187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5&quot;,&quot;maxSize&quot;:{&quot;size1&quot;:20},&quot;minSize&quot;:{&quot;size1&quot;:11.2},&quot;normalSize&quot;:{&quot;size1&quot;:11.2},&quot;subLayout&quot;:[{&quot;id&quot;:&quot;2024-01-30T17:44:55&quot;,&quot;margin&quot;:{&quot;bottom&quot;:0.025999998673796654,&quot;left&quot;:1.2699999809265137,&quot;right&quot;:1.2699999809265137,&quot;top&quot;:0.4230000376701355},&quot;type&quot;:0},{&quot;id&quot;:&quot;2024-01-30T17:44:55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</p:tagLst>
</file>

<file path=ppt/tags/tag191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19397_3*l_h_i*1_1_2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8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19397_3*l_h_i*1_1_3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8"/>
  <p:tag name="KSO_WM_UNIT_LINE_FORE_SCHEMECOLOR_INDEX_BRIGHTNESS" val="-0.35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diagram20219397_3*l_h_i*1_1_1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1"/>
  <p:tag name="KSO_WM_UNIT_TEXT_FILL_FORE_SCHEMECOLOR_INDEX_BRIGHTNESS" val="0"/>
  <p:tag name="KSO_WM_UNIT_TEXT_FILL_FORE_SCHEMECOLOR_INDEX" val="5"/>
  <p:tag name="KSO_WM_UNIT_TEXT_FILL_TYPE" val="1"/>
</p:tagLst>
</file>

<file path=ppt/tags/tag195.xml><?xml version="1.0" encoding="utf-8"?>
<p:tagLst xmlns:p="http://schemas.openxmlformats.org/presentationml/2006/main">
  <p:tag name="KSO_WM_UNIT_SUBTYPE" val="a"/>
  <p:tag name="KSO_WM_UNIT_PRESET_TEXT" val="单击此处添加&#13;文本具体内容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19397_3*l_h_f*1_1_1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TEXT_FILL_FORE_SCHEMECOLOR_INDEX_BRIGHTNESS" val="0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19397_3*l_h_i*1_2_2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8"/>
  <p:tag name="KSO_WM_UNIT_LINE_FORE_SCHEMECOLOR_INDEX_BRIGHTNESS" val="0"/>
  <p:tag name="KSO_WM_UNIT_LINE_FORE_SCHEMECOLOR_INDEX" val="6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19397_3*l_h_i*1_2_3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8"/>
  <p:tag name="KSO_WM_UNIT_LINE_FORE_SCHEMECOLOR_INDEX_BRIGHTNESS" val="-0.35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diagram20219397_3*l_h_i*1_2_1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1"/>
  <p:tag name="KSO_WM_UNIT_TEXT_FILL_FORE_SCHEMECOLOR_INDEX_BRIGHTNESS" val="0"/>
  <p:tag name="KSO_WM_UNIT_TEXT_FILL_FORE_SCHEMECOLOR_INDEX" val="6"/>
  <p:tag name="KSO_WM_UNIT_TEXT_FILL_TYPE" val="1"/>
</p:tagLst>
</file>

<file path=ppt/tags/tag199.xml><?xml version="1.0" encoding="utf-8"?>
<p:tagLst xmlns:p="http://schemas.openxmlformats.org/presentationml/2006/main">
  <p:tag name="KSO_WM_UNIT_SUBTYPE" val="a"/>
  <p:tag name="KSO_WM_UNIT_PRESET_TEXT" val="单击此处添加&#13;文本具体内容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19397_3*l_h_f*1_2_1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TEXT_FILL_FORE_SCHEMECOLOR_INDEX_BRIGHTNESS" val="0"/>
  <p:tag name="KSO_WM_UNIT_TEXT_FILL_FORE_SCHEMECOLOR_INDEX" val="13"/>
  <p:tag name="KSO_WM_UNIT_TEXT_FILL_TYPE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219397_3*l_h_i*1_3_2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8"/>
  <p:tag name="KSO_WM_UNIT_LINE_FORE_SCHEMECOLOR_INDEX_BRIGHTNESS" val="0"/>
  <p:tag name="KSO_WM_UNIT_LINE_FORE_SCHEMECOLOR_INDEX" val="7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19397_3*l_h_i*1_3_3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8"/>
  <p:tag name="KSO_WM_UNIT_LINE_FORE_SCHEMECOLOR_INDEX_BRIGHTNESS" val="-0.35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diagram20219397_3*l_h_i*1_3_1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1"/>
  <p:tag name="KSO_WM_UNIT_TEXT_FILL_FORE_SCHEMECOLOR_INDEX_BRIGHTNESS" val="0"/>
  <p:tag name="KSO_WM_UNIT_TEXT_FILL_FORE_SCHEMECOLOR_INDEX" val="7"/>
  <p:tag name="KSO_WM_UNIT_TEXT_FILL_TYPE" val="1"/>
</p:tagLst>
</file>

<file path=ppt/tags/tag203.xml><?xml version="1.0" encoding="utf-8"?>
<p:tagLst xmlns:p="http://schemas.openxmlformats.org/presentationml/2006/main">
  <p:tag name="KSO_WM_UNIT_SUBTYPE" val="a"/>
  <p:tag name="KSO_WM_UNIT_PRESET_TEXT" val="单击此处添加&#13;文本具体内容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19397_3*l_h_f*1_3_1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TEXT_FILL_FORE_SCHEMECOLOR_INDEX_BRIGHTNESS" val="0"/>
  <p:tag name="KSO_WM_UNIT_TEXT_FILL_FORE_SCHEMECOLOR_INDEX" val="13"/>
  <p:tag name="KSO_WM_UNIT_TEXT_FILL_TYPE" val="1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219397_3*l_h_i*1_4_2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8"/>
  <p:tag name="KSO_WM_UNIT_LINE_FORE_SCHEMECOLOR_INDEX_BRIGHTNESS" val="0"/>
  <p:tag name="KSO_WM_UNIT_LINE_FORE_SCHEMECOLOR_INDEX" val="8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diagram20219397_3*l_h_i*1_4_3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8"/>
  <p:tag name="KSO_WM_UNIT_LINE_FORE_SCHEMECOLOR_INDEX_BRIGHTNESS" val="-0.35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1"/>
  <p:tag name="KSO_WM_UNIT_ID" val="diagram20219397_3*l_h_i*1_4_1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VALUE" val="1"/>
  <p:tag name="KSO_WM_UNIT_TEXT_FILL_FORE_SCHEMECOLOR_INDEX_BRIGHTNESS" val="0"/>
  <p:tag name="KSO_WM_UNIT_TEXT_FILL_FORE_SCHEMECOLOR_INDEX" val="8"/>
  <p:tag name="KSO_WM_UNIT_TEXT_FILL_TYPE" val="1"/>
</p:tagLst>
</file>

<file path=ppt/tags/tag207.xml><?xml version="1.0" encoding="utf-8"?>
<p:tagLst xmlns:p="http://schemas.openxmlformats.org/presentationml/2006/main">
  <p:tag name="KSO_WM_UNIT_SUBTYPE" val="a"/>
  <p:tag name="KSO_WM_UNIT_PRESET_TEXT" val="单击此处添加&#13;文本具体内容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19397_3*l_h_f*1_4_1"/>
  <p:tag name="KSO_WM_TEMPLATE_CATEGORY" val="diagram"/>
  <p:tag name="KSO_WM_TEMPLATE_INDEX" val="20219397"/>
  <p:tag name="KSO_WM_UNIT_LAYERLEVEL" val="1_1_1"/>
  <p:tag name="KSO_WM_TAG_VERSION" val="1.0"/>
  <p:tag name="KSO_WM_BEAUTIFY_FLAG" val="#wm#"/>
  <p:tag name="KSO_WM_CHIP_GROUPID" val="60bed2524737e0f4c1ebe88a"/>
  <p:tag name="KSO_WM_CHIP_XID" val="60bed2524737e0f4c1ebe88b"/>
  <p:tag name="KSO_WM_ASSEMBLE_CHIP_INDEX" val="3ecd155ac8d24c4a8f3d800c2df3e5d0"/>
  <p:tag name="KSO_WM_UNIT_TEXT_FILL_FORE_SCHEMECOLOR_INDEX_BRIGHTNESS" val="0"/>
  <p:tag name="KSO_WM_UNIT_TEXT_FILL_FORE_SCHEMECOLOR_INDEX" val="13"/>
  <p:tag name="KSO_WM_UNIT_TEXT_FILL_TYPE" val="1"/>
</p:tagLst>
</file>

<file path=ppt/tags/tag208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5&quot;,&quot;maxSize&quot;:{&quot;size1&quot;:20},&quot;minSize&quot;:{&quot;size1&quot;:11.2},&quot;normalSize&quot;:{&quot;size1&quot;:11.2},&quot;subLayout&quot;:[{&quot;id&quot;:&quot;2024-01-30T17:44:55&quot;,&quot;margin&quot;:{&quot;bottom&quot;:0.025999998673796654,&quot;left&quot;:1.2699999809265137,&quot;right&quot;:1.2699999809265137,&quot;top&quot;:0.4230000376701355},&quot;type&quot;:0},{&quot;id&quot;:&quot;2024-01-30T17:44:55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</p:tagLst>
</file>

<file path=ppt/tags/tag212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206152_2*m_h_i*1_2_1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SUBTYPE" val="d"/>
  <p:tag name="KSO_WM_UNIT_FILL_FORE_SCHEMECOLOR_INDEX_BRIGHTNESS" val="-0.35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2"/>
  <p:tag name="KSO_WM_UNIT_ID" val="diagram20206152_2*m_h_i*1_2_2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FILL_FORE_SCHEMECOLOR_INDEX_BRIGHTNESS" val="-0.1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3"/>
  <p:tag name="KSO_WM_UNIT_ID" val="diagram20206152_2*m_h_i*1_2_3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206152_2*m_h_i*1_1_1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SUBTYPE" val="d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206152_2*m_h_i*1_1_2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206152_2*m_h_i*1_1_3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19.xml><?xml version="1.0" encoding="utf-8"?>
<p:tagLst xmlns:p="http://schemas.openxmlformats.org/presentationml/2006/main">
  <p:tag name="KSO_WM_UNIT_SUBTYPE" val="a"/>
  <p:tag name="KSO_WM_UNIT_PRESET_TEXT_INDEX" val="5"/>
  <p:tag name="KSO_WM_UNIT_PRESET_TEXT_LEN" val="25"/>
  <p:tag name="KSO_WM_UNIT_NOCLEAR" val="0"/>
  <p:tag name="KSO_WM_UNIT_VALUE" val="72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206152_2*m_h_f*1_1_1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SUBTYPE" val="a"/>
  <p:tag name="KSO_WM_UNIT_PRESET_TEXT_INDEX" val="5"/>
  <p:tag name="KSO_WM_UNIT_PRESET_TEXT_LEN" val="25"/>
  <p:tag name="KSO_WM_UNIT_NOCLEAR" val="0"/>
  <p:tag name="KSO_WM_UNIT_VALUE" val="72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3_1"/>
  <p:tag name="KSO_WM_UNIT_ID" val="diagram20206152_2*m_h_f*1_3_1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221.xml><?xml version="1.0" encoding="utf-8"?>
<p:tagLst xmlns:p="http://schemas.openxmlformats.org/presentationml/2006/main">
  <p:tag name="KSO_WM_UNIT_SUBTYPE" val="a"/>
  <p:tag name="KSO_WM_UNIT_PRESET_TEXT_INDEX" val="5"/>
  <p:tag name="KSO_WM_UNIT_PRESET_TEXT_LEN" val="25"/>
  <p:tag name="KSO_WM_UNIT_NOCLEAR" val="0"/>
  <p:tag name="KSO_WM_UNIT_VALUE" val="72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206152_2*m_h_f*1_2_1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i"/>
  <p:tag name="KSO_WM_UNIT_INDEX" val="1_1"/>
  <p:tag name="KSO_WM_UNIT_ID" val="diagram20206152_2*m_i*1_1"/>
  <p:tag name="KSO_WM_TEMPLATE_CATEGORY" val="diagram"/>
  <p:tag name="KSO_WM_TEMPLATE_INDEX" val="20206152"/>
  <p:tag name="KSO_WM_UNIT_LAYERLEVEL" val="1_1"/>
  <p:tag name="KSO_WM_TAG_VERSION" val="1.0"/>
  <p:tag name="KSO_WM_BEAUTIFY_FLAG" val="#wm#"/>
  <p:tag name="KSO_WM_UNIT_LINE_FORE_SCHEMECOLOR_INDEX_BRIGHTNESS" val="-0.25"/>
  <p:tag name="KSO_WM_UNIT_LINE_FORE_SCHEMECOLOR_INDEX" val="14"/>
  <p:tag name="KSO_WM_UNIT_LINE_FILL_TYPE" val="2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i"/>
  <p:tag name="KSO_WM_UNIT_INDEX" val="1_2"/>
  <p:tag name="KSO_WM_UNIT_ID" val="diagram20206152_2*m_i*1_2"/>
  <p:tag name="KSO_WM_TEMPLATE_CATEGORY" val="diagram"/>
  <p:tag name="KSO_WM_TEMPLATE_INDEX" val="20206152"/>
  <p:tag name="KSO_WM_UNIT_LAYERLEVEL" val="1_1"/>
  <p:tag name="KSO_WM_TAG_VERSION" val="1.0"/>
  <p:tag name="KSO_WM_BEAUTIFY_FLAG" val="#wm#"/>
  <p:tag name="KSO_WM_UNIT_LINE_FORE_SCHEMECOLOR_INDEX_BRIGHTNESS" val="-0.25"/>
  <p:tag name="KSO_WM_UNIT_LINE_FORE_SCHEMECOLOR_INDEX" val="14"/>
  <p:tag name="KSO_WM_UNIT_LINE_FILL_TYPE" val="2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1"/>
  <p:tag name="KSO_WM_UNIT_ID" val="diagram20206152_2*m_h_i*1_3_1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SUBTYPE" val="d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2"/>
  <p:tag name="KSO_WM_UNIT_ID" val="diagram20206152_2*m_h_i*1_3_2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3"/>
  <p:tag name="KSO_WM_UNIT_ID" val="diagram20206152_2*m_h_i*1_3_3"/>
  <p:tag name="KSO_WM_TEMPLATE_CATEGORY" val="diagram"/>
  <p:tag name="KSO_WM_TEMPLATE_INDEX" val="20206152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27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5&quot;,&quot;maxSize&quot;:{&quot;size1&quot;:20},&quot;minSize&quot;:{&quot;size1&quot;:11.2},&quot;normalSize&quot;:{&quot;size1&quot;:11.2},&quot;subLayout&quot;:[{&quot;id&quot;:&quot;2024-01-30T17:44:55&quot;,&quot;margin&quot;:{&quot;bottom&quot;:0.025999998673796654,&quot;left&quot;:1.2699999809265137,&quot;right&quot;:1.2699999809265137,&quot;top&quot;:0.4230000376701355},&quot;type&quot;:0},{&quot;id&quot;:&quot;2024-01-30T17:44:55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</p:tagLst>
</file>

<file path=ppt/tags/tag231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210749_2*m_h_i*1_1_1"/>
  <p:tag name="KSO_WM_TEMPLATE_CATEGORY" val="diagram"/>
  <p:tag name="KSO_WM_TEMPLATE_INDEX" val="20210749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210749_2*m_h_i*1_2_1"/>
  <p:tag name="KSO_WM_TEMPLATE_CATEGORY" val="diagram"/>
  <p:tag name="KSO_WM_TEMPLATE_INDEX" val="20210749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1"/>
  <p:tag name="KSO_WM_UNIT_ID" val="diagram20210749_2*m_h_i*1_3_1"/>
  <p:tag name="KSO_WM_TEMPLATE_CATEGORY" val="diagram"/>
  <p:tag name="KSO_WM_TEMPLATE_INDEX" val="20210749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z"/>
  <p:tag name="KSO_WM_UNIT_INDEX" val="1_3_1"/>
  <p:tag name="KSO_WM_UNIT_ID" val="diagram20210749_2*m_h_z*1_3_1"/>
  <p:tag name="KSO_WM_TEMPLATE_CATEGORY" val="diagram"/>
  <p:tag name="KSO_WM_TEMPLATE_INDEX" val="20210749"/>
  <p:tag name="KSO_WM_UNIT_LAYERLEVEL" val="1_1_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z"/>
  <p:tag name="KSO_WM_UNIT_INDEX" val="1_2_1"/>
  <p:tag name="KSO_WM_UNIT_ID" val="diagram20210749_2*m_h_z*1_2_1"/>
  <p:tag name="KSO_WM_TEMPLATE_CATEGORY" val="diagram"/>
  <p:tag name="KSO_WM_TEMPLATE_INDEX" val="20210749"/>
  <p:tag name="KSO_WM_UNIT_LAYERLEVEL" val="1_1_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7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根据需要可酌情增减文字，以便观者准确的理解您传达的思想。"/>
  <p:tag name="KSO_WM_UNIT_NOCLEAR" val="0"/>
  <p:tag name="KSO_WM_UNIT_VALUE" val="72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210749_2*m_h_f*1_1_1"/>
  <p:tag name="KSO_WM_TEMPLATE_CATEGORY" val="diagram"/>
  <p:tag name="KSO_WM_TEMPLATE_INDEX" val="20210749"/>
  <p:tag name="KSO_WM_UNIT_LAYERLEVEL" val="1_1_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38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根据需要可酌情增减文字，以便观者准确的理解您传达的思想。"/>
  <p:tag name="KSO_WM_UNIT_NOCLEAR" val="0"/>
  <p:tag name="KSO_WM_UNIT_VALUE" val="72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210749_2*m_h_f*1_2_1"/>
  <p:tag name="KSO_WM_TEMPLATE_CATEGORY" val="diagram"/>
  <p:tag name="KSO_WM_TEMPLATE_INDEX" val="20210749"/>
  <p:tag name="KSO_WM_UNIT_LAYERLEVEL" val="1_1_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39.xml><?xml version="1.0" encoding="utf-8"?>
<p:tagLst xmlns:p="http://schemas.openxmlformats.org/presentationml/2006/main">
  <p:tag name="KSO_WM_UNIT_SUBTYPE" val="a"/>
  <p:tag name="KSO_WM_UNIT_PRESET_TEXT" val="单击此处添加文本具体内容，简明扼要的阐述您的观点。根据需要可酌情增减文字，以便观者准确的理解您传达的思想。"/>
  <p:tag name="KSO_WM_UNIT_NOCLEAR" val="0"/>
  <p:tag name="KSO_WM_UNIT_VALUE" val="7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3_1"/>
  <p:tag name="KSO_WM_UNIT_ID" val="diagram20210749_2*m_h_f*1_3_1"/>
  <p:tag name="KSO_WM_TEMPLATE_CATEGORY" val="diagram"/>
  <p:tag name="KSO_WM_TEMPLATE_INDEX" val="20210749"/>
  <p:tag name="KSO_WM_UNIT_LAYERLEVEL" val="1_1_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5&quot;,&quot;maxSize&quot;:{&quot;size1&quot;:20},&quot;minSize&quot;:{&quot;size1&quot;:11.2},&quot;normalSize&quot;:{&quot;size1&quot;:11.2},&quot;subLayout&quot;:[{&quot;id&quot;:&quot;2024-01-30T17:44:55&quot;,&quot;margin&quot;:{&quot;bottom&quot;:0.025999998673796654,&quot;left&quot;:1.2699999809265137,&quot;right&quot;:1.2699999809265137,&quot;top&quot;:0.4230000376701355},&quot;type&quot;:0},{&quot;id&quot;:&quot;2024-01-30T17:44:55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241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6915_7*e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2"/>
  <p:tag name="KSO_WM_UNIT_TEXT_LINE_FORE_SCHEMECOLOR_INDEX_BRIGHTNESS" val="0"/>
  <p:tag name="KSO_WM_UNIT_TEXT_LINE_FORE_SCHEMECOLOR_INDEX" val="5"/>
  <p:tag name="KSO_WM_UNIT_TEXT_LINE_FILL_TYPE" val="2"/>
</p:tagLst>
</file>

<file path=ppt/tags/tag24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5_7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单击此处添加标题"/>
  <p:tag name="KSO_WM_UNIT_TEXT_FILL_FORE_SCHEMECOLOR_INDEX_BRIGHTNESS" val="0"/>
  <p:tag name="KSO_WM_UNIT_TEXT_FILL_FORE_SCHEMECOLOR_INDEX" val="5"/>
  <p:tag name="KSO_WM_UNIT_TEXT_FILL_TYPE" val="1"/>
</p:tagLst>
</file>

<file path=ppt/tags/tag243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  <p:tag name="KSO_WM_SLIDE_ID" val="custom20206915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SLIDE_LAYOUT" val="a_b_e"/>
  <p:tag name="KSO_WM_SLIDE_LAYOUT_CNT" val="1_1_1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47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4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2843_1*f*1"/>
  <p:tag name="KSO_WM_TEMPLATE_CATEGORY" val="diagram"/>
  <p:tag name="KSO_WM_TEMPLATE_INDEX" val="20212843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76"/>
  <p:tag name="KSO_WM_UNIT_SHOW_EDIT_AREA_INDICATION" val="1"/>
  <p:tag name="KSO_WM_CHIP_GROUPID" val="5e6b05596848fb12bee65ac8"/>
  <p:tag name="KSO_WM_CHIP_XID" val="5e6b05596848fb12bee65aca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53f115901fe44f3787d5c3752471e8b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f644054ed1e2fb8092e"/>
  <p:tag name="KSO_WM_TEMPLATE_ASSEMBLE_GROUPID" val="60656f644054ed1e2fb8092e"/>
  <p:tag name="WM_BEAUTIFY_ZORDER_FLAG_TAG" val="3"/>
</p:tagLst>
</file>

<file path=ppt/tags/tag249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5&quot;,&quot;maxSize&quot;:{&quot;size1&quot;:20},&quot;minSize&quot;:{&quot;size1&quot;:11.2},&quot;normalSize&quot;:{&quot;size1&quot;:11.2},&quot;subLayout&quot;:[{&quot;id&quot;:&quot;2024-01-30T17:44:55&quot;,&quot;margin&quot;:{&quot;bottom&quot;:0.025999998673796654,&quot;left&quot;:1.2699999809265137,&quot;right&quot;:1.2699999809265137,&quot;top&quot;:0.4230000376701355},&quot;type&quot;:0},{&quot;id&quot;:&quot;2024-01-30T17:44:55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53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54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55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1-30T17:44:55&quot;,&quot;maxSize&quot;:{&quot;size1&quot;:20},&quot;minSize&quot;:{&quot;size1&quot;:11.2},&quot;normalSize&quot;:{&quot;size1&quot;:11.2},&quot;subLayout&quot;:[{&quot;id&quot;:&quot;2024-01-30T17:44:55&quot;,&quot;margin&quot;:{&quot;bottom&quot;:0.025999998673796654,&quot;left&quot;:1.2699999809265137,&quot;right&quot;:1.2699999809265137,&quot;top&quot;:0.4230000376701355},&quot;type&quot;:0},{&quot;id&quot;:&quot;2024-01-30T17:44:55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5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1"/>
  <p:tag name="KSO_WM_UNIT_TYPE" val="a"/>
  <p:tag name="KSO_WM_UNIT_INDEX" val="1"/>
  <p:tag name="KSO_WM_UNIT_PRESET_TEXT" val="THANKS"/>
  <p:tag name="KSO_WM_UNIT_TEXT_FILL_FORE_SCHEMECOLOR_INDEX_BRIGHTNESS" val="0"/>
  <p:tag name="KSO_WM_UNIT_TEXT_FILL_FORE_SCHEMECOLOR_INDEX" val="5"/>
  <p:tag name="KSO_WM_UNIT_TEXT_FILL_TYPE" val="1"/>
</p:tagLst>
</file>

<file path=ppt/tags/tag257.xml><?xml version="1.0" encoding="utf-8"?>
<p:tagLst xmlns:p="http://schemas.openxmlformats.org/presentationml/2006/main">
  <p:tag name="KSO_WM_SLIDE_ID" val="custom20206915_15"/>
  <p:tag name="KSO_WM_TEMPLATE_SUBCATEGORY" val="0"/>
  <p:tag name="KSO_WM_TEMPLATE_MASTER_TYPE" val="1"/>
  <p:tag name="KSO_WM_TEMPLATE_COLOR_TYPE" val="1"/>
  <p:tag name="KSO_WM_SLIDE_ITEM_CNT" val="0"/>
  <p:tag name="KSO_WM_SLIDE_INDEX" val="15"/>
  <p:tag name="KSO_WM_TAG_VERSION" val="1.0"/>
  <p:tag name="KSO_WM_BEAUTIFY_FLAG" val="#wm#"/>
  <p:tag name="KSO_WM_TEMPLATE_CATEGORY" val="custom"/>
  <p:tag name="KSO_WM_TEMPLATE_INDEX" val="20206915"/>
  <p:tag name="KSO_WM_SLIDE_TYPE" val="endPage"/>
  <p:tag name="KSO_WM_SLIDE_SUBTYPE" val="pureTxt"/>
  <p:tag name="KSO_WM_SLIDE_LAYOUT" val="a"/>
  <p:tag name="KSO_WM_SLIDE_LAYOUT_CNT" val="1"/>
</p:tagLst>
</file>

<file path=ppt/tags/tag258.xml><?xml version="1.0" encoding="utf-8"?>
<p:tagLst xmlns:p="http://schemas.openxmlformats.org/presentationml/2006/main">
  <p:tag name="KSO_WPP_MARK_KEY" val="d4364a23-acd5-49e8-bdd0-47fbefe89b8e"/>
  <p:tag name="COMMONDATA" val="eyJoZGlkIjoiMGZhNTFiOWMyNzNkNjIwYWExM2ZhNzcxODIyZjljNTYifQ==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BK_DARK_LIGHT" val="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8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9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F5F5F8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2003</Words>
  <Application>WPS 演示</Application>
  <PresentationFormat>宽屏</PresentationFormat>
  <Paragraphs>98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Segoe UI</vt:lpstr>
      <vt:lpstr>Arial Unicode MS</vt:lpstr>
      <vt:lpstr>Arial Black</vt:lpstr>
      <vt:lpstr>Calibri</vt:lpstr>
      <vt:lpstr>Office 主题​​</vt:lpstr>
      <vt:lpstr>1_Office 主题​​</vt:lpstr>
      <vt:lpstr>一、总体情况</vt:lpstr>
      <vt:lpstr>PowerPoint 演示文稿</vt:lpstr>
      <vt:lpstr>PowerPoint 演示文稿</vt:lpstr>
      <vt:lpstr>总体情况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其他需要报告的事项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崔治国</cp:lastModifiedBy>
  <cp:revision>4</cp:revision>
  <dcterms:created xsi:type="dcterms:W3CDTF">2024-01-30T09:45:00Z</dcterms:created>
  <dcterms:modified xsi:type="dcterms:W3CDTF">2024-01-30T09:49:02Z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/>
  </property>
</Properties>
</file>