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85" r:id="rId4"/>
    <p:sldId id="286" r:id="rId5"/>
    <p:sldId id="287" r:id="rId7"/>
    <p:sldId id="288" r:id="rId8"/>
    <p:sldId id="289" r:id="rId9"/>
    <p:sldId id="295" r:id="rId10"/>
    <p:sldId id="290" r:id="rId11"/>
    <p:sldId id="292" r:id="rId12"/>
    <p:sldId id="291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205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0A91-902F-4EEA-A840-C9B354C9EB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E3BEB-B91A-41F1-AF4E-1D8893600F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7ED459F-C3FD-46E0-B774-465A05E1C63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7ED459F-C3FD-46E0-B774-465A05E1C63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7ED459F-C3FD-46E0-B774-465A05E1C63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7ED459F-C3FD-46E0-B774-465A05E1C63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7ED459F-C3FD-46E0-B774-465A05E1C63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7ED459F-C3FD-46E0-B774-465A05E1C63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127311" y="5"/>
            <a:ext cx="12429370" cy="2108195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 rot="4971377">
              <a:off x="5633770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 rot="5400000">
              <a:off x="5215200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 rot="5107084">
              <a:off x="4552342" y="-3275210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15897560">
              <a:off x="9001004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2" name="等腰三角形 11"/>
          <p:cNvSpPr/>
          <p:nvPr userDrawn="1">
            <p:custDataLst>
              <p:tags r:id="rId7"/>
            </p:custDataLst>
          </p:nvPr>
        </p:nvSpPr>
        <p:spPr>
          <a:xfrm rot="16200000">
            <a:off x="7826138" y="2492134"/>
            <a:ext cx="997432" cy="7734300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3630542" y="4681986"/>
            <a:ext cx="2523129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6402188" y="4681986"/>
            <a:ext cx="2523127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4001597" y="5613400"/>
            <a:ext cx="8190403" cy="12446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>
            <a:off x="5187002" y="2377388"/>
            <a:ext cx="570170" cy="707886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>
            <a:off x="-1" y="0"/>
            <a:ext cx="12192000" cy="124460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>
              <p:custDataLst>
                <p:tags r:id="rId10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500907" y="3090044"/>
            <a:ext cx="5190185" cy="740727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500907" y="3883113"/>
            <a:ext cx="5190185" cy="1477027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0608342" y="5053054"/>
            <a:ext cx="1583658" cy="1966165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88374" y="2588654"/>
            <a:ext cx="5015250" cy="1519707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 flipH="1">
            <a:off x="8603626" y="3112882"/>
            <a:ext cx="436739" cy="542227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3151635" y="3119499"/>
            <a:ext cx="436739" cy="542227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10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11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rot="16200000">
            <a:off x="11009630" y="351790"/>
            <a:ext cx="737870" cy="916305"/>
            <a:chOff x="10608342" y="5053054"/>
            <a:chExt cx="1583658" cy="1966165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6"/>
            </p:custDataLst>
          </p:nvPr>
        </p:nvGrpSpPr>
        <p:grpSpPr>
          <a:xfrm rot="5400000">
            <a:off x="443865" y="5584825"/>
            <a:ext cx="737870" cy="916305"/>
            <a:chOff x="10608342" y="5053054"/>
            <a:chExt cx="1583658" cy="1966165"/>
          </a:xfrm>
        </p:grpSpPr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0" indent="0"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-1" y="0"/>
            <a:ext cx="4823460" cy="769938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10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11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9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04520" y="669290"/>
            <a:ext cx="10976610" cy="565150"/>
          </a:xfrm>
        </p:spPr>
        <p:txBody>
          <a:bodyPr anchor="ctr"/>
          <a:lstStyle>
            <a:lvl1pPr algn="ctr">
              <a:lnSpc>
                <a:spcPct val="100000"/>
              </a:lnSpc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bg1"/>
              </a:solidFill>
              <a:latin typeface="Viner Hand ITC" panose="03070502030502020203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 rot="10800000">
            <a:off x="0" y="0"/>
            <a:ext cx="5457825" cy="1529715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4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5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6"/>
            </p:custDataLst>
          </p:nvPr>
        </p:nvGrpSpPr>
        <p:grpSpPr>
          <a:xfrm>
            <a:off x="6734175" y="5323840"/>
            <a:ext cx="5457825" cy="1529715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7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8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60.xml"/><Relationship Id="rId23" Type="http://schemas.openxmlformats.org/officeDocument/2006/relationships/tags" Target="../tags/tag159.xml"/><Relationship Id="rId22" Type="http://schemas.openxmlformats.org/officeDocument/2006/relationships/tags" Target="../tags/tag158.xml"/><Relationship Id="rId21" Type="http://schemas.openxmlformats.org/officeDocument/2006/relationships/tags" Target="../tags/tag157.xml"/><Relationship Id="rId20" Type="http://schemas.openxmlformats.org/officeDocument/2006/relationships/tags" Target="../tags/tag15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55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307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8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98145" y="2157095"/>
            <a:ext cx="11721465" cy="3438525"/>
          </a:xfrm>
        </p:spPr>
        <p:txBody>
          <a:bodyPr>
            <a:normAutofit fontScale="90000"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900" dirty="0">
                <a:solidFill>
                  <a:schemeClr val="accent1"/>
                </a:solidFill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《关于修改〈济宁市重大行政决策程序规定〉〈济宁市规范性文件管理办法〉的通知》解读</a:t>
            </a:r>
            <a:endParaRPr lang="zh-CN" altLang="en-US" sz="5900" dirty="0">
              <a:solidFill>
                <a:schemeClr val="accent1"/>
              </a:solidFill>
              <a:latin typeface="方正小标宋简体" panose="02010601030101010101" charset="-122"/>
              <a:ea typeface="方正小标宋简体" panose="02010601030101010101" charset="-122"/>
              <a:cs typeface="方正小标宋简体" panose="02010601030101010101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6730" y="681355"/>
            <a:ext cx="6033135" cy="805815"/>
          </a:xfrm>
        </p:spPr>
        <p:txBody>
          <a:bodyPr/>
          <a:p>
            <a:r>
              <a:rPr lang="en-US" altLang="zh-CN" sz="1800" dirty="0">
                <a:solidFill>
                  <a:schemeClr val="dk1">
                    <a:lumMod val="85000"/>
                    <a:lumOff val="15000"/>
                  </a:schemeClr>
                </a:solidFill>
                <a:sym typeface="+mn-lt"/>
              </a:rPr>
              <a:t>    </a:t>
            </a:r>
            <a:endParaRPr lang="en-US" altLang="zh-CN" sz="1800" dirty="0">
              <a:solidFill>
                <a:schemeClr val="dk1">
                  <a:lumMod val="85000"/>
                  <a:lumOff val="15000"/>
                </a:schemeClr>
              </a:solidFill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p>
            <a:r>
              <a:rPr lang="en-US" altLang="zh-CN">
                <a:solidFill>
                  <a:schemeClr val="dk1">
                    <a:lumMod val="85000"/>
                    <a:lumOff val="15000"/>
                  </a:schemeClr>
                </a:solidFill>
                <a:sym typeface="+mn-lt"/>
              </a:rPr>
              <a:t>    </a:t>
            </a:r>
            <a:endParaRPr lang="en-US" altLang="zh-CN">
              <a:solidFill>
                <a:schemeClr val="dk1">
                  <a:lumMod val="85000"/>
                  <a:lumOff val="15000"/>
                </a:schemeClr>
              </a:solidFill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椭圆 54"/>
          <p:cNvSpPr/>
          <p:nvPr/>
        </p:nvSpPr>
        <p:spPr>
          <a:xfrm rot="5611153">
            <a:off x="3834765" y="4471035"/>
            <a:ext cx="175895" cy="174625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椭圆 55"/>
          <p:cNvSpPr/>
          <p:nvPr/>
        </p:nvSpPr>
        <p:spPr>
          <a:xfrm rot="5611153">
            <a:off x="3915410" y="4796155"/>
            <a:ext cx="431800" cy="429895"/>
          </a:xfrm>
          <a:prstGeom prst="ellipse">
            <a:avLst/>
          </a:prstGeom>
          <a:solidFill>
            <a:srgbClr val="44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椭圆 56"/>
          <p:cNvSpPr/>
          <p:nvPr/>
        </p:nvSpPr>
        <p:spPr>
          <a:xfrm rot="5611153">
            <a:off x="4791075" y="4281805"/>
            <a:ext cx="793750" cy="793750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748575" y="549458"/>
            <a:ext cx="9774555" cy="51816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kumimoji="0" lang="zh-CN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政策背景</a:t>
            </a:r>
            <a:endParaRPr kumimoji="0" lang="zh-CN" sz="2400" b="0" i="0" u="none" strike="noStrike" kern="1200" cap="none" spc="0" normalizeH="0" baseline="0" noProof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lt1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内容占位符 2"/>
          <p:cNvSpPr txBox="1"/>
          <p:nvPr>
            <p:custDataLst>
              <p:tags r:id="rId4"/>
            </p:custDataLst>
          </p:nvPr>
        </p:nvSpPr>
        <p:spPr>
          <a:xfrm>
            <a:off x="682625" y="1407160"/>
            <a:ext cx="10448290" cy="4656455"/>
          </a:xfrm>
          <a:prstGeom prst="rect">
            <a:avLst/>
          </a:prstGeom>
        </p:spPr>
        <p:txBody>
          <a:bodyPr/>
          <a:lstStyle/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000" b="1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en-US" sz="2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 </a:t>
            </a:r>
            <a:r>
              <a:rPr sz="2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2012年，我市在省内率先发布重大行政决策程序规定。2019年，我市根据国务院行政法规《重大行政决策程序暂行条例》的规定，修改了我市重大行政决策程序规定。后，省出台政府规章《山东省重大行政决策程序规定》，我市需要根据省政府规章的新规定，完善丰富我市程序规定的内容。</a:t>
            </a:r>
            <a:endParaRPr sz="24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2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</a:t>
            </a:r>
            <a:r>
              <a:rPr lang="en-US" sz="2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   </a:t>
            </a:r>
            <a:r>
              <a:rPr sz="2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我市规范性文件管理办法出台后，省陆续出台新政策，结合国务院新出台的行政法规《优化营商环境条例》的新规定，我市需要对规范性文件管理政策进行调整。</a:t>
            </a:r>
            <a:endParaRPr sz="24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2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</a:t>
            </a:r>
            <a:r>
              <a:rPr lang="en-US" sz="2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    </a:t>
            </a:r>
            <a:r>
              <a:rPr sz="2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综上，为进一步健全合法性审核机制，结合我市实际，制定了修改通知。</a:t>
            </a:r>
            <a:endParaRPr sz="24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椭圆 54"/>
          <p:cNvSpPr/>
          <p:nvPr/>
        </p:nvSpPr>
        <p:spPr>
          <a:xfrm rot="5611153">
            <a:off x="3834765" y="4471035"/>
            <a:ext cx="175895" cy="174625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椭圆 55"/>
          <p:cNvSpPr/>
          <p:nvPr/>
        </p:nvSpPr>
        <p:spPr>
          <a:xfrm rot="5611153">
            <a:off x="3915410" y="4796155"/>
            <a:ext cx="431800" cy="429895"/>
          </a:xfrm>
          <a:prstGeom prst="ellipse">
            <a:avLst/>
          </a:prstGeom>
          <a:solidFill>
            <a:srgbClr val="44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椭圆 56"/>
          <p:cNvSpPr/>
          <p:nvPr/>
        </p:nvSpPr>
        <p:spPr>
          <a:xfrm rot="5611153">
            <a:off x="4791075" y="4281805"/>
            <a:ext cx="793750" cy="793750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748575" y="549458"/>
            <a:ext cx="9774555" cy="51816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kumimoji="0" lang="zh-CN" altLang="en-US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起草</a:t>
            </a:r>
            <a:r>
              <a:rPr kumimoji="0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依据</a:t>
            </a:r>
            <a:endParaRPr kumimoji="0" sz="2400" b="0" i="0" u="none" strike="noStrike" kern="1200" cap="none" spc="0" normalizeH="0" baseline="0" noProof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lt1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内容占位符 2"/>
          <p:cNvSpPr txBox="1"/>
          <p:nvPr>
            <p:custDataLst>
              <p:tags r:id="rId4"/>
            </p:custDataLst>
          </p:nvPr>
        </p:nvSpPr>
        <p:spPr>
          <a:xfrm>
            <a:off x="882650" y="1537335"/>
            <a:ext cx="10277475" cy="2720975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1.《优化营商环境条例》（国务院令第722号）</a:t>
            </a:r>
            <a:endParaRPr lang="zh-CN" altLang="en-US" sz="20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2.《山东省重大行政决策程序规定》（省政府令第336号）</a:t>
            </a:r>
            <a:endParaRPr lang="zh-CN" altLang="en-US" sz="20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3.《山东省重大行政决策事项目录管理办法》（鲁司〔2022〕41号）</a:t>
            </a:r>
            <a:endParaRPr lang="zh-CN" altLang="en-US" sz="20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4.《山东省行政规范性文件评估暂行办法》（鲁司〔2020〕48号）</a:t>
            </a:r>
            <a:endParaRPr lang="zh-CN" altLang="en-US" sz="20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5.《山东省司法厅关于印发〈山东省司法厅关于行政规范性文件认定的指导意见〉等四个文件的通知》（鲁司〔201</a:t>
            </a:r>
            <a:r>
              <a:rPr lang="en-US" altLang="zh-CN" sz="20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9</a:t>
            </a:r>
            <a:r>
              <a:rPr lang="zh-CN" altLang="en-US" sz="20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〕67号）</a:t>
            </a:r>
            <a:endParaRPr lang="zh-CN" altLang="en-US" sz="20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椭圆 54"/>
          <p:cNvSpPr/>
          <p:nvPr/>
        </p:nvSpPr>
        <p:spPr>
          <a:xfrm rot="5611153">
            <a:off x="3834765" y="4471035"/>
            <a:ext cx="175895" cy="174625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椭圆 55"/>
          <p:cNvSpPr/>
          <p:nvPr/>
        </p:nvSpPr>
        <p:spPr>
          <a:xfrm rot="5611153">
            <a:off x="3915410" y="4796155"/>
            <a:ext cx="431800" cy="429895"/>
          </a:xfrm>
          <a:prstGeom prst="ellipse">
            <a:avLst/>
          </a:prstGeom>
          <a:solidFill>
            <a:srgbClr val="44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椭圆 56"/>
          <p:cNvSpPr/>
          <p:nvPr/>
        </p:nvSpPr>
        <p:spPr>
          <a:xfrm rot="5611153">
            <a:off x="4791075" y="4281805"/>
            <a:ext cx="793750" cy="793750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748575" y="549458"/>
            <a:ext cx="9774555" cy="51816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</a:t>
            </a:r>
            <a:r>
              <a:rPr kumimoji="0" lang="zh-CN" altLang="en-US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修改目的</a:t>
            </a:r>
            <a:endParaRPr kumimoji="0" lang="zh-CN" altLang="en-US" sz="2400" b="0" i="0" u="none" strike="noStrike" kern="1200" cap="none" spc="0" normalizeH="0" baseline="0" noProof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lt1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内容占位符 2"/>
          <p:cNvSpPr txBox="1"/>
          <p:nvPr>
            <p:custDataLst>
              <p:tags r:id="rId4"/>
            </p:custDataLst>
          </p:nvPr>
        </p:nvSpPr>
        <p:spPr>
          <a:xfrm>
            <a:off x="563245" y="1334770"/>
            <a:ext cx="10904855" cy="344805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</a:rPr>
              <a:t>  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</a:rPr>
              <a:t>1.关于重大行政决策程序规定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</a:rPr>
              <a:t> 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</a:rPr>
              <a:t> 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</a:rPr>
              <a:t>修改通知将重大行政决策的范围，将风险评估的范围、内容等按照省政府规章的规定进行了细化；将承办单位对决策草案的内部合法性审查写入了程序规定；将重大行政决策事项目录的有关规定，按照省政府规章和新出台的《山东省重大行政决策事项目录管理办法》进行了完善补充。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94665" y="1532890"/>
            <a:ext cx="10881995" cy="34512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     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2.关于规范性文件管理办法</a:t>
            </a:r>
            <a:endParaRPr lang="zh-CN" altLang="en-US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    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将涉及市场主体的规范性文件公开征求意见的时限，按照国务院行政法规《优化营商环境条例》的规定进行了修改；将对规范性文件进行后评估的情形按照《山东省行政规范性文件评估暂行办法》的规定进行了修改。</a:t>
            </a:r>
            <a:endParaRPr lang="zh-CN" altLang="en-US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748575" y="549458"/>
            <a:ext cx="9774555" cy="518160"/>
          </a:xfrm>
          <a:prstGeom prst="rect">
            <a:avLst/>
          </a:prstGeom>
          <a:solidFill>
            <a:schemeClr val="accent2"/>
          </a:solidFill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</a:t>
            </a:r>
            <a:r>
              <a:rPr kumimoji="0" lang="zh-CN" altLang="en-US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修改目的</a:t>
            </a:r>
            <a:endParaRPr kumimoji="0" lang="zh-CN" altLang="en-US" sz="2400" b="0" i="0" u="none" strike="noStrike" kern="1200" cap="none" spc="0" normalizeH="0" baseline="0" noProof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lt1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15950" y="1762760"/>
            <a:ext cx="1072832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微软雅黑" panose="020B0503020204020204" charset="-122"/>
                <a:sym typeface="+mn-ea"/>
              </a:rPr>
              <a:t>3.关于其他</a:t>
            </a:r>
            <a:endParaRPr lang="zh-CN" altLang="en-US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微软雅黑" panose="020B0503020204020204" charset="-122"/>
              <a:sym typeface="+mn-ea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楷体简体" panose="02010601030101010101" charset="-122"/>
                <a:ea typeface="方正楷体简体" panose="02010601030101010101" charset="-122"/>
                <a:cs typeface="微软雅黑" panose="020B0503020204020204" charset="-122"/>
                <a:sym typeface="+mn-ea"/>
              </a:rPr>
              <a:t>此次修改，明确了两个文件的修改内容施行开始时间、文件有效期截止时间、新赋予的三统一登记号。</a:t>
            </a:r>
            <a:endParaRPr lang="zh-CN" altLang="en-US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楷体简体" panose="02010601030101010101" charset="-122"/>
              <a:ea typeface="方正楷体简体" panose="0201060103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748575" y="549458"/>
            <a:ext cx="9774555" cy="518160"/>
          </a:xfrm>
          <a:prstGeom prst="rect">
            <a:avLst/>
          </a:prstGeom>
          <a:solidFill>
            <a:schemeClr val="accent2"/>
          </a:solidFill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</a:t>
            </a:r>
            <a:r>
              <a:rPr kumimoji="0" lang="zh-CN" altLang="en-US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修改目的</a:t>
            </a:r>
            <a:endParaRPr kumimoji="0" lang="zh-CN" altLang="en-US" sz="2400" b="0" i="0" u="none" strike="noStrike" kern="1200" cap="none" spc="0" normalizeH="0" baseline="0" noProof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lt1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椭圆 54"/>
          <p:cNvSpPr/>
          <p:nvPr/>
        </p:nvSpPr>
        <p:spPr>
          <a:xfrm rot="5611153">
            <a:off x="3834765" y="4471035"/>
            <a:ext cx="175895" cy="174625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椭圆 55"/>
          <p:cNvSpPr/>
          <p:nvPr/>
        </p:nvSpPr>
        <p:spPr>
          <a:xfrm rot="5611153">
            <a:off x="3915410" y="4796155"/>
            <a:ext cx="431800" cy="429895"/>
          </a:xfrm>
          <a:prstGeom prst="ellipse">
            <a:avLst/>
          </a:prstGeom>
          <a:solidFill>
            <a:srgbClr val="44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椭圆 56"/>
          <p:cNvSpPr/>
          <p:nvPr/>
        </p:nvSpPr>
        <p:spPr>
          <a:xfrm rot="5611153">
            <a:off x="4791075" y="4281805"/>
            <a:ext cx="793750" cy="793750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748575" y="549458"/>
            <a:ext cx="9774555" cy="51816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</a:t>
            </a:r>
            <a:r>
              <a:rPr kumimoji="0" lang="zh-CN" altLang="en-US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重要</a:t>
            </a:r>
            <a:r>
              <a:rPr kumimoji="0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举措</a:t>
            </a:r>
            <a:endParaRPr kumimoji="0" sz="2400" b="0" i="0" u="none" strike="noStrike" kern="1200" cap="none" spc="0" normalizeH="0" baseline="0" noProof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lt1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内容占位符 2"/>
          <p:cNvSpPr txBox="1"/>
          <p:nvPr>
            <p:custDataLst>
              <p:tags r:id="rId4"/>
            </p:custDataLst>
          </p:nvPr>
        </p:nvSpPr>
        <p:spPr>
          <a:xfrm>
            <a:off x="502920" y="1207770"/>
            <a:ext cx="10584180" cy="5761990"/>
          </a:xfrm>
          <a:prstGeom prst="rect">
            <a:avLst/>
          </a:prstGeom>
        </p:spPr>
        <p:txBody>
          <a:bodyPr/>
          <a:lstStyle/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   </a:t>
            </a:r>
            <a:r>
              <a:rPr lang="zh-CN" altLang="en-US" sz="2400" b="1" dirty="0" smtClean="0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1.市司法局于2022年6月成立了起草小组，根据《优化营商环境条例》（国务院令第722号）、《山东省重大行政决策程序规定》（省政府令第336号）、《山东省重大行政决策事项目录管理办法》（鲁司〔2022〕41号）、《山东省行政规范性文件评估暂行办法》（鲁司〔2020〕48号）、《山东省司法厅关于印发〈山东省司法厅关于行政规范性文件认定的指导意见〉等四个文件的通知》（鲁司〔2018〕67号）等有关规定，着手《关于修改〈济宁市重大行政决策程序规定〉〈济宁市规范性文件管理办法〉的通知》的起草工作。</a:t>
            </a:r>
            <a:endParaRPr lang="zh-CN" altLang="en-US" sz="2400" b="1" dirty="0" smtClean="0">
              <a:solidFill>
                <a:schemeClr val="tx1"/>
              </a:solidFill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椭圆 54"/>
          <p:cNvSpPr/>
          <p:nvPr/>
        </p:nvSpPr>
        <p:spPr>
          <a:xfrm rot="5611153">
            <a:off x="3834765" y="4471035"/>
            <a:ext cx="175895" cy="174625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椭圆 55"/>
          <p:cNvSpPr/>
          <p:nvPr/>
        </p:nvSpPr>
        <p:spPr>
          <a:xfrm rot="5611153">
            <a:off x="3915410" y="4796155"/>
            <a:ext cx="431800" cy="429895"/>
          </a:xfrm>
          <a:prstGeom prst="ellipse">
            <a:avLst/>
          </a:prstGeom>
          <a:solidFill>
            <a:srgbClr val="44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椭圆 56"/>
          <p:cNvSpPr/>
          <p:nvPr/>
        </p:nvSpPr>
        <p:spPr>
          <a:xfrm rot="5611153">
            <a:off x="4791075" y="4281805"/>
            <a:ext cx="793750" cy="793750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748575" y="549458"/>
            <a:ext cx="9774555" cy="51816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重要举措</a:t>
            </a:r>
            <a:endParaRPr kumimoji="0" lang="zh-CN" sz="2400" b="0" i="0" u="none" strike="noStrike" kern="1200" cap="none" spc="0" normalizeH="0" baseline="0" noProof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lt1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内容占位符 2"/>
          <p:cNvSpPr txBox="1"/>
          <p:nvPr>
            <p:custDataLst>
              <p:tags r:id="rId4"/>
            </p:custDataLst>
          </p:nvPr>
        </p:nvSpPr>
        <p:spPr>
          <a:xfrm>
            <a:off x="502920" y="1450975"/>
            <a:ext cx="11032490" cy="5518785"/>
          </a:xfrm>
          <a:prstGeom prst="rect">
            <a:avLst/>
          </a:prstGeom>
        </p:spPr>
        <p:txBody>
          <a:bodyPr/>
          <a:lstStyle/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   </a:t>
            </a:r>
            <a:r>
              <a:rPr lang="zh-CN" altLang="en-US" sz="2400" b="1" dirty="0" smtClean="0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2.起草小组深入开展调研，广泛收集资料，认真分析梳理我市合法性审核工作中存在和亟待解决的问题，并对每个问题产生的原因和解决的对策进行了认真剖析，形成了《关于修改〈济宁市重大行政决策程序规定〉〈济宁市规范性文件管理办法〉的通知》初稿。</a:t>
            </a:r>
            <a:endParaRPr lang="zh-CN" altLang="en-US" sz="2400" b="1" dirty="0" smtClean="0">
              <a:solidFill>
                <a:schemeClr val="tx1"/>
              </a:solidFill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椭圆 54"/>
          <p:cNvSpPr/>
          <p:nvPr/>
        </p:nvSpPr>
        <p:spPr>
          <a:xfrm rot="5611153">
            <a:off x="3834765" y="4471035"/>
            <a:ext cx="175895" cy="174625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椭圆 55"/>
          <p:cNvSpPr/>
          <p:nvPr/>
        </p:nvSpPr>
        <p:spPr>
          <a:xfrm rot="5611153">
            <a:off x="3915410" y="4796155"/>
            <a:ext cx="431800" cy="429895"/>
          </a:xfrm>
          <a:prstGeom prst="ellipse">
            <a:avLst/>
          </a:prstGeom>
          <a:solidFill>
            <a:srgbClr val="44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椭圆 56"/>
          <p:cNvSpPr/>
          <p:nvPr/>
        </p:nvSpPr>
        <p:spPr>
          <a:xfrm rot="5611153">
            <a:off x="4791075" y="4281805"/>
            <a:ext cx="793750" cy="793750"/>
          </a:xfrm>
          <a:prstGeom prst="ellipse">
            <a:avLst/>
          </a:prstGeom>
          <a:solidFill>
            <a:srgbClr val="44B0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HK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内容占位符 2"/>
          <p:cNvSpPr txBox="1"/>
          <p:nvPr>
            <p:custDataLst>
              <p:tags r:id="rId4"/>
            </p:custDataLst>
          </p:nvPr>
        </p:nvSpPr>
        <p:spPr>
          <a:xfrm>
            <a:off x="542290" y="1521460"/>
            <a:ext cx="10423525" cy="4373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     </a:t>
            </a:r>
            <a:r>
              <a:rPr lang="en-US" altLang="zh-CN" b="1" dirty="0" smtClean="0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3.市司法局6月中旬通过市政府网站和司法行政网站面向社会广泛征求意见。</a:t>
            </a:r>
            <a:endParaRPr lang="zh-CN" altLang="en-US" sz="2400" b="1" dirty="0" smtClean="0">
              <a:solidFill>
                <a:schemeClr val="tx1"/>
              </a:solidFill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     </a:t>
            </a:r>
            <a:r>
              <a:rPr lang="zh-CN" altLang="en-US" sz="2400" b="1" dirty="0" smtClean="0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4.市司法局6月28日按程序将修改通知草案报市政府行公文签批程序，2022年7月7日，修改通知正式印发。</a:t>
            </a:r>
            <a:endParaRPr lang="zh-CN" altLang="en-US" sz="2400" b="1" dirty="0" smtClean="0">
              <a:solidFill>
                <a:schemeClr val="tx1"/>
              </a:solidFill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      </a:t>
            </a:r>
            <a:r>
              <a:rPr lang="zh-CN" altLang="en-US" sz="2400" b="1" dirty="0" smtClean="0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  <a:cs typeface="方正楷体简体" panose="02010601030101010101" charset="-122"/>
                <a:sym typeface="+mn-ea"/>
              </a:rPr>
              <a:t>5.市司法局在修改通知印发后，即着手督促各县市区政府启动相关文件修改程序。</a:t>
            </a:r>
            <a:endParaRPr lang="zh-CN" altLang="en-US" sz="2400" b="1" dirty="0" smtClean="0">
              <a:solidFill>
                <a:schemeClr val="tx1"/>
              </a:solidFill>
              <a:latin typeface="方正楷体简体" panose="02010601030101010101" charset="-122"/>
              <a:ea typeface="方正楷体简体" panose="02010601030101010101" charset="-122"/>
              <a:cs typeface="方正楷体简体" panose="02010601030101010101" charset="-122"/>
              <a:sym typeface="+mn-ea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748575" y="549458"/>
            <a:ext cx="9774555" cy="518160"/>
          </a:xfrm>
          <a:prstGeom prst="rect">
            <a:avLst/>
          </a:prstGeom>
          <a:solidFill>
            <a:schemeClr val="accent2"/>
          </a:solidFill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</a:t>
            </a:r>
            <a:r>
              <a:rPr kumimoji="0" lang="zh-CN" altLang="en-US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重要</a:t>
            </a:r>
            <a:r>
              <a:rPr kumimoji="0" sz="2400" b="0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l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举措</a:t>
            </a:r>
            <a:endParaRPr kumimoji="0" sz="2400" b="0" i="0" u="none" strike="noStrike" kern="1200" cap="none" spc="0" normalizeH="0" baseline="0" noProof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lt1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2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1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PRESET_TEXT" val="极简大气通用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1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5_1*b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姓名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2545_1*b*2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TEMPLATE_THUMBS_INDEX" val="1、2、6、7、9、11、14、15"/>
  <p:tag name="KSO_WM_SLIDE_ID" val="custom2020254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5"/>
  <p:tag name="KSO_WM_SLIDE_LAYOUT" val="a_b"/>
  <p:tag name="KSO_WM_SLIDE_LAYOUT_CNT" val="1_3"/>
</p:tagLst>
</file>

<file path=ppt/tags/tag1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6aa3f53-f07e-47f8-b259-a618ab954b62}"/>
  <p:tag name="KSO_WM_UNIT_TYPE" val="i"/>
</p:tagLst>
</file>

<file path=ppt/tags/tag1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p="http://schemas.openxmlformats.org/presentationml/2006/main">
  <p:tag name="KSO_WM_UNIT_TEXT_FILL_FORE_SCHEMECOLOR_INDEX_BRIGHTNESS" val="-0.5"/>
  <p:tag name="KSO_WM_UNIT_TEXT_FILL_FORE_SCHEMECOLOR_INDEX" val="9"/>
  <p:tag name="KSO_WM_UNIT_TEXT_FILL_TYPE" val="1"/>
</p:tagLst>
</file>

<file path=ppt/tags/tag16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6aa3f53-f07e-47f8-b259-a618ab954b62}"/>
  <p:tag name="KSO_WM_UNIT_TYPE" val="i"/>
</p:tagLst>
</file>

<file path=ppt/tags/tag1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UNIT_TEXT_FILL_FORE_SCHEMECOLOR_INDEX_BRIGHTNESS" val="-0.5"/>
  <p:tag name="KSO_WM_UNIT_TEXT_FILL_FORE_SCHEMECOLOR_INDEX" val="9"/>
  <p:tag name="KSO_WM_UNIT_TEXT_FILL_TYPE" val="1"/>
</p:tagLst>
</file>

<file path=ppt/tags/tag17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6aa3f53-f07e-47f8-b259-a618ab954b62}"/>
  <p:tag name="KSO_WM_UNIT_TYPE" val="i"/>
</p:tagLst>
</file>

<file path=ppt/tags/tag1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6aa3f53-f07e-47f8-b259-a618ab954b62}"/>
  <p:tag name="KSO_WM_UNIT_TYPE" val="i"/>
</p:tagLst>
</file>

<file path=ppt/tags/tag1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6aa3f53-f07e-47f8-b259-a618ab954b62}"/>
  <p:tag name="KSO_WM_UNIT_TYPE" val="i"/>
</p:tagLst>
</file>

<file path=ppt/tags/tag1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6aa3f53-f07e-47f8-b259-a618ab954b62}"/>
  <p:tag name="KSO_WM_UNIT_TYPE" val="i"/>
</p:tagLst>
</file>

<file path=ppt/tags/tag1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6aa3f53-f07e-47f8-b259-a618ab954b62}"/>
  <p:tag name="KSO_WM_UNIT_TYPE" val="i"/>
</p:tagLst>
</file>

<file path=ppt/tags/tag1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6aa3f53-f07e-47f8-b259-a618ab954b62}"/>
  <p:tag name="KSO_WM_UNIT_TYPE" val="i"/>
</p:tagLst>
</file>

<file path=ppt/tags/tag2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p="http://schemas.openxmlformats.org/presentationml/2006/main">
  <p:tag name="KSO_WM_UNIT_TEXT_FILL_FORE_SCHEMECOLOR_INDEX_BRIGHTNESS" val="-0.5"/>
  <p:tag name="KSO_WM_UNIT_TEXT_FILL_FORE_SCHEMECOLOR_INDEX" val="9"/>
  <p:tag name="KSO_WM_UNIT_TEXT_FILL_TYPE" val="1"/>
</p:tagLst>
</file>

<file path=ppt/tags/tag20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5.xml><?xml version="1.0" encoding="utf-8"?>
<p:tagLst xmlns:p="http://schemas.openxmlformats.org/presentationml/2006/main">
  <p:tag name="COMMONDATA" val="eyJoZGlkIjoiMGQzYzQ4ZGNlMmYxNDYwM2Y0ZDYwN2I2NWIzZDk3YjQifQ=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6*i*6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6aa3f53-f07e-47f8-b259-a618ab954b62}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44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4">
    <a:dk1>
      <a:srgbClr val="000000"/>
    </a:dk1>
    <a:lt1>
      <a:srgbClr val="FFFFFF"/>
    </a:lt1>
    <a:dk2>
      <a:srgbClr val="333333"/>
    </a:dk2>
    <a:lt2>
      <a:srgbClr val="FFFFFF"/>
    </a:lt2>
    <a:accent1>
      <a:srgbClr val="5C8FC7"/>
    </a:accent1>
    <a:accent2>
      <a:srgbClr val="6E82BA"/>
    </a:accent2>
    <a:accent3>
      <a:srgbClr val="8376B0"/>
    </a:accent3>
    <a:accent4>
      <a:srgbClr val="9868A3"/>
    </a:accent4>
    <a:accent5>
      <a:srgbClr val="AE5B97"/>
    </a:accent5>
    <a:accent6>
      <a:srgbClr val="C44B8A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WPS 演示</Application>
  <PresentationFormat>自定义</PresentationFormat>
  <Paragraphs>49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Calibri Light</vt:lpstr>
      <vt:lpstr>微软雅黑</vt:lpstr>
      <vt:lpstr>汉仪旗黑-85S</vt:lpstr>
      <vt:lpstr>黑体</vt:lpstr>
      <vt:lpstr>Viner Hand ITC</vt:lpstr>
      <vt:lpstr>方正小标宋简体</vt:lpstr>
      <vt:lpstr>方正楷体简体</vt:lpstr>
      <vt:lpstr>Arial Unicode MS</vt:lpstr>
      <vt:lpstr>4_Office 主题</vt:lpstr>
      <vt:lpstr>3_Office 主题​​</vt:lpstr>
      <vt:lpstr>《关于修改〈济宁市重大行政决策程序规定〉〈济宁市规范性文件管理办法〉的通知》解读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亚楠</cp:lastModifiedBy>
  <cp:revision>51</cp:revision>
  <dcterms:created xsi:type="dcterms:W3CDTF">2020-06-02T02:35:00Z</dcterms:created>
  <dcterms:modified xsi:type="dcterms:W3CDTF">2022-07-28T07:29:30Z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432D1BC6397146928AA54FF8BD0C0002</vt:lpwstr>
  </property>
  <property fmtid="{D5CDD505-2E9C-101B-9397-08002B2CF9AE}" pid="3" name="KSOProductBuildVer">
    <vt:lpwstr>2052-11.1.0.11875</vt:lpwstr>
  </property>
</Properties>
</file>