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36" r:id="rId3"/>
    <p:sldId id="619" r:id="rId5"/>
    <p:sldId id="625" r:id="rId6"/>
    <p:sldId id="620" r:id="rId7"/>
    <p:sldId id="623" r:id="rId8"/>
    <p:sldId id="64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6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470"/>
    <a:srgbClr val="3A7472"/>
    <a:srgbClr val="C7BA99"/>
    <a:srgbClr val="EFF1EE"/>
    <a:srgbClr val="F0EDE5"/>
    <a:srgbClr val="304758"/>
    <a:srgbClr val="A2A2A0"/>
    <a:srgbClr val="756364"/>
    <a:srgbClr val="F8F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2916" autoAdjust="0"/>
  </p:normalViewPr>
  <p:slideViewPr>
    <p:cSldViewPr snapToGrid="0" showGuides="1">
      <p:cViewPr varScale="1">
        <p:scale>
          <a:sx n="77" d="100"/>
          <a:sy n="77" d="100"/>
        </p:scale>
        <p:origin x="-826" y="-86"/>
      </p:cViewPr>
      <p:guideLst>
        <p:guide orient="horz" pos="2371"/>
        <p:guide pos="38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187" y="-72"/>
      </p:cViewPr>
      <p:guideLst>
        <p:guide orient="horz" pos="3162"/>
        <p:guide pos="217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04C2E-88AE-4864-8A1A-B0A9B43E01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9C807-9030-411B-B37D-B8A64B159D9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3D2FB-25A1-4240-898F-E79D573B6216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9C807-9030-411B-B37D-B8A64B159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424837" y="3545633"/>
            <a:ext cx="1033515" cy="30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35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35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35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35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35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35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35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  <a:endParaRPr lang="en-US" altLang="zh-CN" sz="135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35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35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.jpe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74445"/>
            <a:ext cx="12236450" cy="494792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56895" y="3430905"/>
            <a:ext cx="11393805" cy="2538730"/>
          </a:xfrm>
          <a:prstGeom prst="rect">
            <a:avLst/>
          </a:prstGeom>
          <a:solidFill>
            <a:srgbClr val="008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/>
          </a:p>
        </p:txBody>
      </p:sp>
      <p:sp>
        <p:nvSpPr>
          <p:cNvPr id="14" name="矩形 13"/>
          <p:cNvSpPr/>
          <p:nvPr/>
        </p:nvSpPr>
        <p:spPr>
          <a:xfrm>
            <a:off x="6326505" y="5969635"/>
            <a:ext cx="5893435" cy="252730"/>
          </a:xfrm>
          <a:custGeom>
            <a:avLst/>
            <a:gdLst>
              <a:gd name="connsiteX0" fmla="*/ 0 w 8346333"/>
              <a:gd name="connsiteY0" fmla="*/ 0 h 446157"/>
              <a:gd name="connsiteX1" fmla="*/ 8346333 w 8346333"/>
              <a:gd name="connsiteY1" fmla="*/ 0 h 446157"/>
              <a:gd name="connsiteX2" fmla="*/ 8346333 w 8346333"/>
              <a:gd name="connsiteY2" fmla="*/ 446157 h 446157"/>
              <a:gd name="connsiteX3" fmla="*/ 0 w 8346333"/>
              <a:gd name="connsiteY3" fmla="*/ 446157 h 446157"/>
              <a:gd name="connsiteX4" fmla="*/ 0 w 8346333"/>
              <a:gd name="connsiteY4" fmla="*/ 0 h 446157"/>
              <a:gd name="connsiteX0-1" fmla="*/ 0 w 8346333"/>
              <a:gd name="connsiteY0-2" fmla="*/ 0 h 455885"/>
              <a:gd name="connsiteX1-3" fmla="*/ 8346333 w 8346333"/>
              <a:gd name="connsiteY1-4" fmla="*/ 0 h 455885"/>
              <a:gd name="connsiteX2-5" fmla="*/ 8346333 w 8346333"/>
              <a:gd name="connsiteY2-6" fmla="*/ 446157 h 455885"/>
              <a:gd name="connsiteX3-7" fmla="*/ 214009 w 8346333"/>
              <a:gd name="connsiteY3-8" fmla="*/ 455885 h 455885"/>
              <a:gd name="connsiteX4-9" fmla="*/ 0 w 8346333"/>
              <a:gd name="connsiteY4-10" fmla="*/ 0 h 4558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346333" h="455885">
                <a:moveTo>
                  <a:pt x="0" y="0"/>
                </a:moveTo>
                <a:lnTo>
                  <a:pt x="8346333" y="0"/>
                </a:lnTo>
                <a:lnTo>
                  <a:pt x="8346333" y="446157"/>
                </a:lnTo>
                <a:lnTo>
                  <a:pt x="214009" y="455885"/>
                </a:lnTo>
                <a:lnTo>
                  <a:pt x="0" y="0"/>
                </a:lnTo>
                <a:close/>
              </a:path>
            </a:pathLst>
          </a:custGeom>
          <a:solidFill>
            <a:srgbClr val="00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/>
          </a:p>
        </p:txBody>
      </p:sp>
      <p:sp>
        <p:nvSpPr>
          <p:cNvPr id="15" name="文本框 14"/>
          <p:cNvSpPr txBox="1"/>
          <p:nvPr/>
        </p:nvSpPr>
        <p:spPr>
          <a:xfrm>
            <a:off x="474345" y="3578225"/>
            <a:ext cx="11559540" cy="18764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400" b="1" kern="5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济宁市自然资源和规划局</a:t>
            </a:r>
            <a:endParaRPr lang="zh-CN" altLang="en-US" sz="4400" b="1" kern="5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endParaRPr lang="zh-CN" altLang="en-US" sz="4400" b="1" kern="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2800" b="1" kern="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2019年度政府信息公开工作年度报告</a:t>
            </a:r>
            <a:endParaRPr lang="zh-CN" altLang="en-US" sz="2800" b="1" kern="5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直角三角形 16"/>
          <p:cNvSpPr/>
          <p:nvPr>
            <p:custDataLst>
              <p:tags r:id="rId2"/>
            </p:custDataLst>
          </p:nvPr>
        </p:nvSpPr>
        <p:spPr>
          <a:xfrm>
            <a:off x="0" y="4575387"/>
            <a:ext cx="1643975" cy="1643975"/>
          </a:xfrm>
          <a:prstGeom prst="rtTriangle">
            <a:avLst/>
          </a:prstGeom>
          <a:solidFill>
            <a:srgbClr val="008E8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/>
          </a:p>
        </p:txBody>
      </p:sp>
      <p:sp>
        <p:nvSpPr>
          <p:cNvPr id="19" name="矩形 18"/>
          <p:cNvSpPr/>
          <p:nvPr>
            <p:custDataLst>
              <p:tags r:id="rId3"/>
            </p:custDataLst>
          </p:nvPr>
        </p:nvSpPr>
        <p:spPr>
          <a:xfrm>
            <a:off x="1" y="1"/>
            <a:ext cx="8394971" cy="1029815"/>
          </a:xfrm>
          <a:custGeom>
            <a:avLst/>
            <a:gdLst>
              <a:gd name="connsiteX0" fmla="*/ 0 w 7869677"/>
              <a:gd name="connsiteY0" fmla="*/ 0 h 1020088"/>
              <a:gd name="connsiteX1" fmla="*/ 7869677 w 7869677"/>
              <a:gd name="connsiteY1" fmla="*/ 0 h 1020088"/>
              <a:gd name="connsiteX2" fmla="*/ 7869677 w 7869677"/>
              <a:gd name="connsiteY2" fmla="*/ 1020088 h 1020088"/>
              <a:gd name="connsiteX3" fmla="*/ 0 w 7869677"/>
              <a:gd name="connsiteY3" fmla="*/ 1020088 h 1020088"/>
              <a:gd name="connsiteX4" fmla="*/ 0 w 7869677"/>
              <a:gd name="connsiteY4" fmla="*/ 0 h 1020088"/>
              <a:gd name="connsiteX0-1" fmla="*/ 0 w 8394971"/>
              <a:gd name="connsiteY0-2" fmla="*/ 0 h 1029815"/>
              <a:gd name="connsiteX1-3" fmla="*/ 7869677 w 8394971"/>
              <a:gd name="connsiteY1-4" fmla="*/ 0 h 1029815"/>
              <a:gd name="connsiteX2-5" fmla="*/ 8394971 w 8394971"/>
              <a:gd name="connsiteY2-6" fmla="*/ 1029815 h 1029815"/>
              <a:gd name="connsiteX3-7" fmla="*/ 0 w 8394971"/>
              <a:gd name="connsiteY3-8" fmla="*/ 1020088 h 1029815"/>
              <a:gd name="connsiteX4-9" fmla="*/ 0 w 8394971"/>
              <a:gd name="connsiteY4-10" fmla="*/ 0 h 10298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394971" h="1029815">
                <a:moveTo>
                  <a:pt x="0" y="0"/>
                </a:moveTo>
                <a:lnTo>
                  <a:pt x="7869677" y="0"/>
                </a:lnTo>
                <a:lnTo>
                  <a:pt x="8394971" y="1029815"/>
                </a:lnTo>
                <a:lnTo>
                  <a:pt x="0" y="1020088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/>
          </a:p>
        </p:txBody>
      </p:sp>
      <p:pic>
        <p:nvPicPr>
          <p:cNvPr id="2" name="图片 1" descr="20100610163351978"/>
          <p:cNvPicPr>
            <a:picLocks noChangeAspect="1"/>
          </p:cNvPicPr>
          <p:nvPr/>
        </p:nvPicPr>
        <p:blipFill>
          <a:blip r:embed="rId4"/>
          <a:srcRect l="505" r="850"/>
          <a:stretch>
            <a:fillRect/>
          </a:stretch>
        </p:blipFill>
        <p:spPr>
          <a:xfrm>
            <a:off x="10845165" y="62865"/>
            <a:ext cx="1105535" cy="1134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2"/>
          <p:cNvSpPr txBox="1">
            <a:spLocks noChangeArrowheads="1"/>
          </p:cNvSpPr>
          <p:nvPr/>
        </p:nvSpPr>
        <p:spPr bwMode="auto">
          <a:xfrm>
            <a:off x="2912110" y="2107929"/>
            <a:ext cx="5612765" cy="456565"/>
          </a:xfrm>
          <a:prstGeom prst="rect">
            <a:avLst/>
          </a:prstGeom>
          <a:noFill/>
          <a:ln w="3175" cap="flat" cmpd="sng">
            <a:noFill/>
            <a:bevel/>
          </a:ln>
        </p:spPr>
        <p:txBody>
          <a:bodyPr lIns="62118" tIns="31058" rIns="62118" bIns="31058" anchor="ctr"/>
          <a:lstStyle>
            <a:defPPr>
              <a:defRPr lang="zh-CN"/>
            </a:defPPr>
            <a:lvl1pPr algn="ctr">
              <a:defRPr>
                <a:solidFill>
                  <a:srgbClr val="FFFFFF"/>
                </a:solidFill>
                <a:ea typeface="微软雅黑" panose="020B0503020204020204" pitchFamily="34" charset="-122"/>
              </a:defRPr>
            </a:lvl1pPr>
          </a:lstStyle>
          <a:p>
            <a:pPr indent="0" algn="l">
              <a:lnSpc>
                <a:spcPct val="150000"/>
              </a:lnSpc>
              <a:spcBef>
                <a:spcPts val="160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endParaRPr lang="zh-CN" altLang="en-US" sz="1400" dirty="0">
              <a:solidFill>
                <a:srgbClr val="262626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606288" y="2180319"/>
            <a:ext cx="1924822" cy="250825"/>
          </a:xfrm>
          <a:prstGeom prst="rect">
            <a:avLst/>
          </a:prstGeom>
          <a:noFill/>
          <a:ln w="3175" cap="flat" cmpd="sng">
            <a:noFill/>
            <a:bevel/>
          </a:ln>
        </p:spPr>
        <p:txBody>
          <a:bodyPr lIns="62118" tIns="31058" rIns="62118" bIns="31058" anchor="ctr"/>
          <a:lstStyle>
            <a:defPPr>
              <a:defRPr lang="zh-CN"/>
            </a:defPPr>
            <a:lvl1pPr algn="ctr">
              <a:defRPr sz="2000" b="1">
                <a:solidFill>
                  <a:srgbClr val="F8F8F8"/>
                </a:solidFill>
                <a:ea typeface="微软雅黑" panose="020B0503020204020204" pitchFamily="34" charset="-122"/>
              </a:defRPr>
            </a:lvl1pPr>
          </a:lstStyle>
          <a:p>
            <a:r>
              <a:rPr lang="en-US" altLang="zh-CN" sz="1600" dirty="0" smtClean="0"/>
              <a:t>2017</a:t>
            </a:r>
            <a:r>
              <a:rPr lang="zh-CN" altLang="en-US" sz="1600" dirty="0" smtClean="0"/>
              <a:t>年</a:t>
            </a:r>
            <a:r>
              <a:rPr lang="en-US" altLang="zh-CN" sz="1600" dirty="0" smtClean="0"/>
              <a:t>8</a:t>
            </a:r>
            <a:r>
              <a:rPr lang="zh-CN" altLang="en-US" sz="1600" dirty="0" smtClean="0"/>
              <a:t>月</a:t>
            </a:r>
            <a:endParaRPr lang="zh-CN" altLang="en-US" sz="1600" dirty="0"/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606287" y="3770359"/>
            <a:ext cx="1999754" cy="250825"/>
          </a:xfrm>
          <a:prstGeom prst="rect">
            <a:avLst/>
          </a:prstGeom>
          <a:noFill/>
          <a:ln w="3175" cap="flat" cmpd="sng">
            <a:noFill/>
            <a:bevel/>
          </a:ln>
        </p:spPr>
        <p:txBody>
          <a:bodyPr lIns="62118" tIns="31058" rIns="62118" bIns="31058" anchor="ctr"/>
          <a:lstStyle>
            <a:defPPr>
              <a:defRPr lang="zh-CN"/>
            </a:defPPr>
            <a:lvl1pPr algn="ctr">
              <a:defRPr sz="2000" b="1">
                <a:solidFill>
                  <a:srgbClr val="F8F8F8"/>
                </a:solidFill>
                <a:ea typeface="微软雅黑" panose="020B0503020204020204" pitchFamily="34" charset="-122"/>
              </a:defRPr>
            </a:lvl1pPr>
          </a:lstStyle>
          <a:p>
            <a:r>
              <a:rPr lang="en-US" altLang="zh-CN" sz="1600" dirty="0" smtClean="0"/>
              <a:t>2019</a:t>
            </a:r>
            <a:r>
              <a:rPr lang="zh-CN" altLang="en-US" sz="1600" dirty="0" smtClean="0"/>
              <a:t>年</a:t>
            </a:r>
            <a:r>
              <a:rPr lang="en-US" altLang="zh-CN" sz="1600" dirty="0" smtClean="0"/>
              <a:t>6</a:t>
            </a:r>
            <a:r>
              <a:rPr lang="zh-CN" altLang="en-US" sz="1600" dirty="0" smtClean="0"/>
              <a:t>月</a:t>
            </a:r>
            <a:endParaRPr lang="zh-CN" altLang="en-US" sz="1600" dirty="0"/>
          </a:p>
        </p:txBody>
      </p:sp>
      <p:sp>
        <p:nvSpPr>
          <p:cNvPr id="17" name="矩形 16"/>
          <p:cNvSpPr/>
          <p:nvPr/>
        </p:nvSpPr>
        <p:spPr>
          <a:xfrm>
            <a:off x="474345" y="926465"/>
            <a:ext cx="11139805" cy="5252085"/>
          </a:xfrm>
          <a:prstGeom prst="rect">
            <a:avLst/>
          </a:prstGeom>
          <a:ln w="19050">
            <a:solidFill>
              <a:srgbClr val="007470"/>
            </a:solidFill>
            <a:prstDash val="dash"/>
          </a:ln>
        </p:spPr>
        <p:txBody>
          <a:bodyPr wrap="square" bIns="360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由各2019年，我局充分利用多种平台和多种媒介，加大重要政策的发布和解读工作，及时回应社会关切。一是规范重大行政决策。严格执行《中华人民共和国政府信息公开条例》，进一步规范完善重大事项集体决策程序，主动征求意见、建议，实行重大行政决策程序、过程和结果公开，真正体现行政决策的科学化、民主化和法制化。二是规范目录编制。按照市政府政府信息公开基本目录和技术标准，全面优化济宁市自然资源和规划局网站栏目设置，完善网上信息发布、搜索、查询和统计等功能，提升政府信息公开网规范化水平。实现济宁市自然资源和规划局网站、市政府门户网站和市政府信息公开网数据交换。拓展问题来源渠道，提高政务信息公开范围，积极加强对重大政务舆情、社会关注、突发事件等热点问题的收集与处理，及时公布事情真相，反馈问题处置结果，回应社会关切。2019年，我局承办的人大代表建议和政协委员提案共58件，其中人大代表建议20件（主办），政协委员提案38件（主办），人大代表建议答复满意率100%，政协委员提案答复满意率92%，办理满意率均为100%，并在网站及时发布人大代表建议、政协委员提案办理、政府权力清单和责任清单等内容，并及时更新行政执法结果信息，接受社会监督。三是强化政策解读责任落实。将政策解读与政策制定同步考虑、同步安排，按照“谁起草、谁解读”的原则，重要政策出台前，要将文件和解读方案一并报批，并在规定时限内主动发布，重点解读政策措施的背景依据、目标任务、主要内容、涉及范围、执行口径，以及新旧政策差异等，使政策内涵透明。四是财政预决算和“三公”经费公开。按照相关要求，我局全面开展财政预决算信息公开工作，严格公开范围、内容、格式、口径和时间，及时公开2019年预决算信息。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4376" y="274165"/>
            <a:ext cx="1539240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基本情况</a:t>
            </a:r>
            <a:endParaRPr lang="zh-CN" altLang="en-US" sz="2665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74376" y="274165"/>
            <a:ext cx="2217420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信息类别数量</a:t>
            </a:r>
            <a:endParaRPr lang="zh-CN" altLang="en-US" sz="2665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195966" y="1904223"/>
            <a:ext cx="2238484" cy="1360395"/>
            <a:chOff x="3384" y="3235"/>
            <a:chExt cx="3171" cy="1786"/>
          </a:xfrm>
        </p:grpSpPr>
        <p:sp>
          <p:nvSpPr>
            <p:cNvPr id="26" name="五边形 25"/>
            <p:cNvSpPr/>
            <p:nvPr/>
          </p:nvSpPr>
          <p:spPr bwMode="auto">
            <a:xfrm>
              <a:off x="3384" y="3235"/>
              <a:ext cx="3171" cy="609"/>
            </a:xfrm>
            <a:prstGeom prst="homePlate">
              <a:avLst/>
            </a:prstGeom>
            <a:solidFill>
              <a:schemeClr val="accent1"/>
            </a:solidFill>
            <a:ln w="3175" cap="flat" cmpd="sng">
              <a:noFill/>
              <a:bevel/>
            </a:ln>
          </p:spPr>
          <p:txBody>
            <a:bodyPr lIns="62118" tIns="31058" rIns="62118" bIns="31058" anchor="ctr"/>
            <a:lstStyle/>
            <a:p>
              <a:pPr algn="ctr"/>
              <a:r>
                <a:rPr lang="zh-CN" altLang="en-US" sz="1400" b="1" dirty="0">
                  <a:solidFill>
                    <a:srgbClr val="F8F8F8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人大政协建议办理</a:t>
              </a:r>
              <a:endParaRPr lang="zh-CN" altLang="en-US" sz="1400" b="1" dirty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五边形 29"/>
            <p:cNvSpPr/>
            <p:nvPr/>
          </p:nvSpPr>
          <p:spPr bwMode="auto">
            <a:xfrm>
              <a:off x="3384" y="4412"/>
              <a:ext cx="3171" cy="609"/>
            </a:xfrm>
            <a:prstGeom prst="homePlate">
              <a:avLst/>
            </a:prstGeom>
            <a:solidFill>
              <a:schemeClr val="accent1"/>
            </a:solidFill>
            <a:ln w="3175" cap="flat" cmpd="sng">
              <a:noFill/>
              <a:bevel/>
            </a:ln>
          </p:spPr>
          <p:txBody>
            <a:bodyPr lIns="62118" tIns="31058" rIns="62118" bIns="31058" anchor="ctr"/>
            <a:lstStyle/>
            <a:p>
              <a:pPr algn="ctr"/>
              <a:r>
                <a:rPr lang="zh-CN" altLang="en-US" sz="1400" b="1" dirty="0">
                  <a:solidFill>
                    <a:srgbClr val="F8F8F8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微  信  公  众  号</a:t>
              </a:r>
              <a:endParaRPr lang="zh-CN" altLang="en-US" sz="1400" b="1" dirty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五边形 1"/>
          <p:cNvSpPr/>
          <p:nvPr/>
        </p:nvSpPr>
        <p:spPr bwMode="auto">
          <a:xfrm>
            <a:off x="1195966" y="3585603"/>
            <a:ext cx="2238484" cy="463875"/>
          </a:xfrm>
          <a:prstGeom prst="homePlate">
            <a:avLst/>
          </a:prstGeom>
          <a:solidFill>
            <a:schemeClr val="accent1"/>
          </a:solidFill>
          <a:ln w="3175" cap="flat" cmpd="sng">
            <a:noFill/>
            <a:bevel/>
          </a:ln>
        </p:spPr>
        <p:txBody>
          <a:bodyPr lIns="62118" tIns="31058" rIns="62118" bIns="31058" anchor="ctr"/>
          <a:p>
            <a:pPr algn="ctr"/>
            <a:r>
              <a:rPr lang="zh-CN" altLang="en-US" sz="1400" b="1" dirty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市长热线电话问题</a:t>
            </a:r>
            <a:endParaRPr lang="zh-CN" altLang="en-US" sz="1400" b="1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五边形 2"/>
          <p:cNvSpPr/>
          <p:nvPr/>
        </p:nvSpPr>
        <p:spPr bwMode="auto">
          <a:xfrm>
            <a:off x="1195966" y="4477778"/>
            <a:ext cx="2238484" cy="463875"/>
          </a:xfrm>
          <a:prstGeom prst="homePlate">
            <a:avLst/>
          </a:prstGeom>
          <a:solidFill>
            <a:schemeClr val="accent1"/>
          </a:solidFill>
          <a:ln w="3175" cap="flat" cmpd="sng">
            <a:noFill/>
            <a:bevel/>
          </a:ln>
        </p:spPr>
        <p:txBody>
          <a:bodyPr lIns="62118" tIns="31058" rIns="62118" bIns="31058" anchor="ctr"/>
          <a:lstStyle/>
          <a:p>
            <a:pPr algn="ctr"/>
            <a:r>
              <a:rPr lang="zh-CN" altLang="en-US" sz="1400" b="1" dirty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网络问政问题</a:t>
            </a:r>
            <a:endParaRPr lang="zh-CN" altLang="en-US" sz="1400" b="1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五边形 3"/>
          <p:cNvSpPr/>
          <p:nvPr/>
        </p:nvSpPr>
        <p:spPr bwMode="auto">
          <a:xfrm>
            <a:off x="1195966" y="5474093"/>
            <a:ext cx="2238484" cy="463875"/>
          </a:xfrm>
          <a:prstGeom prst="homePlate">
            <a:avLst/>
          </a:prstGeom>
          <a:solidFill>
            <a:schemeClr val="accent1"/>
          </a:solidFill>
          <a:ln w="3175" cap="flat" cmpd="sng">
            <a:noFill/>
            <a:bevel/>
          </a:ln>
        </p:spPr>
        <p:txBody>
          <a:bodyPr lIns="62118" tIns="31058" rIns="62118" bIns="31058" anchor="ctr"/>
          <a:p>
            <a:pPr algn="ctr"/>
            <a:r>
              <a:rPr lang="zh-CN" altLang="en-US" sz="1400" b="1" dirty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依申请信息办理件</a:t>
            </a:r>
            <a:endParaRPr lang="zh-CN" altLang="en-US" sz="1400" b="1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流程图: 显示 7"/>
          <p:cNvSpPr/>
          <p:nvPr/>
        </p:nvSpPr>
        <p:spPr>
          <a:xfrm>
            <a:off x="4425315" y="923290"/>
            <a:ext cx="1026795" cy="611505"/>
          </a:xfrm>
          <a:prstGeom prst="flowChartDispla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3763</a:t>
            </a:r>
            <a:endParaRPr lang="en-US" altLang="zh-CN"/>
          </a:p>
        </p:txBody>
      </p:sp>
      <p:sp>
        <p:nvSpPr>
          <p:cNvPr id="10" name="流程图: 显示 9"/>
          <p:cNvSpPr/>
          <p:nvPr/>
        </p:nvSpPr>
        <p:spPr>
          <a:xfrm>
            <a:off x="4368800" y="2727325"/>
            <a:ext cx="1026795" cy="611505"/>
          </a:xfrm>
          <a:prstGeom prst="flowChartDispla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861</a:t>
            </a:r>
            <a:endParaRPr lang="en-US" altLang="zh-CN"/>
          </a:p>
        </p:txBody>
      </p:sp>
      <p:sp>
        <p:nvSpPr>
          <p:cNvPr id="11" name="流程图: 显示 10"/>
          <p:cNvSpPr/>
          <p:nvPr/>
        </p:nvSpPr>
        <p:spPr>
          <a:xfrm>
            <a:off x="4368800" y="3512185"/>
            <a:ext cx="1026795" cy="611505"/>
          </a:xfrm>
          <a:prstGeom prst="flowChartDispla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59</a:t>
            </a:r>
            <a:endParaRPr lang="en-US" altLang="zh-CN"/>
          </a:p>
        </p:txBody>
      </p:sp>
      <p:sp>
        <p:nvSpPr>
          <p:cNvPr id="12" name="流程图: 显示 11"/>
          <p:cNvSpPr/>
          <p:nvPr/>
        </p:nvSpPr>
        <p:spPr>
          <a:xfrm>
            <a:off x="4368800" y="5327015"/>
            <a:ext cx="1026795" cy="611505"/>
          </a:xfrm>
          <a:prstGeom prst="flowChartDispla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99</a:t>
            </a:r>
            <a:endParaRPr lang="en-US" altLang="zh-CN"/>
          </a:p>
        </p:txBody>
      </p:sp>
      <p:sp>
        <p:nvSpPr>
          <p:cNvPr id="16" name="流程图: 显示 15"/>
          <p:cNvSpPr/>
          <p:nvPr/>
        </p:nvSpPr>
        <p:spPr>
          <a:xfrm>
            <a:off x="4368800" y="4404360"/>
            <a:ext cx="1026795" cy="611505"/>
          </a:xfrm>
          <a:prstGeom prst="flowChartDispla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754</a:t>
            </a:r>
            <a:endParaRPr lang="en-US" altLang="zh-CN"/>
          </a:p>
        </p:txBody>
      </p:sp>
      <p:sp>
        <p:nvSpPr>
          <p:cNvPr id="21" name="等于号 20"/>
          <p:cNvSpPr/>
          <p:nvPr/>
        </p:nvSpPr>
        <p:spPr>
          <a:xfrm>
            <a:off x="3646805" y="1110615"/>
            <a:ext cx="584200" cy="236855"/>
          </a:xfrm>
          <a:prstGeom prst="mathEqual">
            <a:avLst>
              <a:gd name="adj1" fmla="val 23520"/>
              <a:gd name="adj2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等于号 21"/>
          <p:cNvSpPr/>
          <p:nvPr/>
        </p:nvSpPr>
        <p:spPr>
          <a:xfrm>
            <a:off x="3646805" y="2914650"/>
            <a:ext cx="584200" cy="236855"/>
          </a:xfrm>
          <a:prstGeom prst="mathEqual">
            <a:avLst>
              <a:gd name="adj1" fmla="val 23520"/>
              <a:gd name="adj2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等于号 26"/>
          <p:cNvSpPr/>
          <p:nvPr/>
        </p:nvSpPr>
        <p:spPr>
          <a:xfrm>
            <a:off x="3646805" y="3699510"/>
            <a:ext cx="584200" cy="236855"/>
          </a:xfrm>
          <a:prstGeom prst="mathEqual">
            <a:avLst>
              <a:gd name="adj1" fmla="val 23520"/>
              <a:gd name="adj2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等于号 27"/>
          <p:cNvSpPr/>
          <p:nvPr/>
        </p:nvSpPr>
        <p:spPr>
          <a:xfrm>
            <a:off x="3646805" y="4591685"/>
            <a:ext cx="584200" cy="236855"/>
          </a:xfrm>
          <a:prstGeom prst="mathEqual">
            <a:avLst>
              <a:gd name="adj1" fmla="val 23520"/>
              <a:gd name="adj2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等于号 28"/>
          <p:cNvSpPr/>
          <p:nvPr/>
        </p:nvSpPr>
        <p:spPr>
          <a:xfrm>
            <a:off x="3646805" y="5588000"/>
            <a:ext cx="584200" cy="236855"/>
          </a:xfrm>
          <a:prstGeom prst="mathEqual">
            <a:avLst>
              <a:gd name="adj1" fmla="val 23520"/>
              <a:gd name="adj2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5" name="图表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3645" y="2106930"/>
            <a:ext cx="5688330" cy="3422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五边形 30"/>
          <p:cNvSpPr/>
          <p:nvPr/>
        </p:nvSpPr>
        <p:spPr bwMode="auto">
          <a:xfrm>
            <a:off x="1195966" y="996708"/>
            <a:ext cx="2238484" cy="463875"/>
          </a:xfrm>
          <a:prstGeom prst="homePlate">
            <a:avLst/>
          </a:prstGeom>
          <a:solidFill>
            <a:schemeClr val="accent1"/>
          </a:solidFill>
          <a:ln w="3175" cap="flat" cmpd="sng">
            <a:noFill/>
            <a:bevel/>
          </a:ln>
        </p:spPr>
        <p:txBody>
          <a:bodyPr lIns="62118" tIns="31058" rIns="62118" bIns="31058" anchor="ctr"/>
          <a:p>
            <a:pPr algn="ctr"/>
            <a:r>
              <a:rPr lang="zh-CN" altLang="en-US" sz="1400" b="1" dirty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局属网站信息量</a:t>
            </a:r>
            <a:endParaRPr lang="zh-CN" altLang="en-US" sz="1400" b="1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流程图: 显示 33"/>
          <p:cNvSpPr/>
          <p:nvPr/>
        </p:nvSpPr>
        <p:spPr>
          <a:xfrm>
            <a:off x="4425315" y="1830705"/>
            <a:ext cx="1026795" cy="611505"/>
          </a:xfrm>
          <a:prstGeom prst="flowChartDispla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58</a:t>
            </a:r>
            <a:endParaRPr lang="en-US" altLang="zh-CN"/>
          </a:p>
        </p:txBody>
      </p:sp>
      <p:sp>
        <p:nvSpPr>
          <p:cNvPr id="36" name="等于号 35"/>
          <p:cNvSpPr/>
          <p:nvPr/>
        </p:nvSpPr>
        <p:spPr>
          <a:xfrm>
            <a:off x="3646805" y="2018030"/>
            <a:ext cx="584200" cy="236855"/>
          </a:xfrm>
          <a:prstGeom prst="mathEqual">
            <a:avLst>
              <a:gd name="adj1" fmla="val 23520"/>
              <a:gd name="adj2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2" name="右大括号 41"/>
          <p:cNvSpPr/>
          <p:nvPr/>
        </p:nvSpPr>
        <p:spPr>
          <a:xfrm>
            <a:off x="5647690" y="1949450"/>
            <a:ext cx="501015" cy="38747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474376" y="274165"/>
            <a:ext cx="3573780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主动公开政府信息情况</a:t>
            </a:r>
            <a:endParaRPr lang="zh-CN" altLang="en-US" sz="2665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2931795" y="775970"/>
          <a:ext cx="5892800" cy="5873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3615"/>
                <a:gridCol w="1356995"/>
                <a:gridCol w="3810"/>
                <a:gridCol w="916305"/>
                <a:gridCol w="1362075"/>
              </a:tblGrid>
              <a:tr h="292100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第二十条第（一）项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346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本年新</a:t>
                      </a:r>
                      <a:r>
                        <a:rPr lang="en-US" sz="8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制作数量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本年新</a:t>
                      </a:r>
                      <a:r>
                        <a:rPr lang="en-US" sz="8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公开数量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对外公开总数量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2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规章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  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0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规范性文件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2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990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第二十条第（五）项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上一年项目数量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本年增/减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处理决定数量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2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行政许可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2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其他对外管理服务事项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81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37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730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第二十条第（六）项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765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上一年项目数量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本年增/减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处理决定数量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2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行政处罚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227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行政强制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5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　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第二十条第（八）项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527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上一年项目数量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本年增/减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324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行政事业性收费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1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第二十条第（九）项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340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采购项目数量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采购总金额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203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政府集中采购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51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10773.23万元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" name="Oval 71"/>
          <p:cNvSpPr/>
          <p:nvPr/>
        </p:nvSpPr>
        <p:spPr>
          <a:xfrm>
            <a:off x="2794635" y="2169795"/>
            <a:ext cx="497205" cy="469265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06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id-ID" sz="3065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val 71"/>
          <p:cNvSpPr/>
          <p:nvPr/>
        </p:nvSpPr>
        <p:spPr>
          <a:xfrm>
            <a:off x="2794635" y="775970"/>
            <a:ext cx="497205" cy="469265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p>
            <a:pPr algn="ctr"/>
            <a:r>
              <a:rPr lang="en-US" altLang="id-ID" sz="306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id-ID" sz="3065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71"/>
          <p:cNvSpPr/>
          <p:nvPr/>
        </p:nvSpPr>
        <p:spPr>
          <a:xfrm>
            <a:off x="2794635" y="3478530"/>
            <a:ext cx="497205" cy="469265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p>
            <a:pPr algn="ctr"/>
            <a:r>
              <a:rPr lang="en-US" altLang="id-ID" sz="306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id-ID" sz="3065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71"/>
          <p:cNvSpPr/>
          <p:nvPr/>
        </p:nvSpPr>
        <p:spPr>
          <a:xfrm>
            <a:off x="2794635" y="4707255"/>
            <a:ext cx="497205" cy="469265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id-ID" sz="306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id-ID" sz="3065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71"/>
          <p:cNvSpPr/>
          <p:nvPr/>
        </p:nvSpPr>
        <p:spPr>
          <a:xfrm>
            <a:off x="2794635" y="5674360"/>
            <a:ext cx="497205" cy="469265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id-ID" sz="306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id-ID" sz="3065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70"/>
          <p:cNvSpPr/>
          <p:nvPr/>
        </p:nvSpPr>
        <p:spPr>
          <a:xfrm>
            <a:off x="307975" y="1850390"/>
            <a:ext cx="5303520" cy="94805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177800" dist="635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146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87622" y="1877060"/>
            <a:ext cx="5213841" cy="9220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本年度新收政府信息公开申请数量为：</a:t>
            </a:r>
            <a:r>
              <a:rPr lang="en-US" altLang="zh-CN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93</a:t>
            </a:r>
            <a:r>
              <a:rPr lang="zh-CN" altLang="en-US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（自然人），</a:t>
            </a:r>
            <a:r>
              <a:rPr lang="en-US" altLang="zh-CN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（商业企业），</a:t>
            </a:r>
            <a:r>
              <a:rPr lang="en-US" altLang="zh-CN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（科研机构），</a:t>
            </a:r>
            <a:r>
              <a:rPr lang="en-US" altLang="zh-CN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（社会公益），共计数量</a:t>
            </a:r>
            <a:r>
              <a:rPr lang="en-US" altLang="zh-CN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99</a:t>
            </a:r>
            <a:r>
              <a:rPr lang="zh-CN" altLang="zh-CN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98170" y="1271270"/>
            <a:ext cx="5331234" cy="3371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本年新收政府信息公开申请数量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5341083" y="912328"/>
            <a:ext cx="638737" cy="6387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06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id-ID" sz="3065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Rectangle 70"/>
          <p:cNvSpPr/>
          <p:nvPr/>
        </p:nvSpPr>
        <p:spPr>
          <a:xfrm>
            <a:off x="6125210" y="3836035"/>
            <a:ext cx="5471795" cy="236410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177800" dist="635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146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125587" y="1956435"/>
            <a:ext cx="5344417" cy="36830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上年结转政府信息公开申请数量：</a:t>
            </a:r>
            <a:r>
              <a:rPr lang="en-US" altLang="zh-CN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125587" y="1271270"/>
            <a:ext cx="5344418" cy="3371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上年结转政府信息公开申请数量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Oval 71"/>
          <p:cNvSpPr/>
          <p:nvPr/>
        </p:nvSpPr>
        <p:spPr>
          <a:xfrm>
            <a:off x="11200845" y="912522"/>
            <a:ext cx="638737" cy="6387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id-ID" sz="306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id-ID" sz="3065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4376" y="274165"/>
            <a:ext cx="5269230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665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收到和处理政府信息公开申请情况</a:t>
            </a:r>
            <a:endParaRPr lang="zh-CN" altLang="en-US" sz="2665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Rectangle 70"/>
          <p:cNvSpPr/>
          <p:nvPr/>
        </p:nvSpPr>
        <p:spPr>
          <a:xfrm>
            <a:off x="298450" y="3836035"/>
            <a:ext cx="5309870" cy="236410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177800" dist="635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146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74345" y="3914140"/>
            <a:ext cx="4557395" cy="302514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zh-CN" altLang="en-US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1、予以公开：15；</a:t>
            </a:r>
            <a:endParaRPr lang="zh-CN" altLang="en-US" sz="1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zh-CN" altLang="en-US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2、部分公开：32。</a:t>
            </a:r>
            <a:endParaRPr lang="zh-CN" altLang="en-US" sz="1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zh-CN" altLang="en-US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3、不予公开：4;</a:t>
            </a:r>
            <a:endParaRPr lang="zh-CN" altLang="en-US" sz="1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zh-CN" altLang="en-US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4、无法提供：47;</a:t>
            </a:r>
            <a:endParaRPr lang="zh-CN" altLang="en-US" sz="1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zh-CN" altLang="en-US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5、不予处理：1;</a:t>
            </a:r>
            <a:endParaRPr lang="zh-CN" altLang="en-US" sz="1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zh-CN" altLang="en-US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共计99件。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98450" y="3194685"/>
            <a:ext cx="5331460" cy="3371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本年度办理结果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3" name="Oval 71"/>
          <p:cNvSpPr/>
          <p:nvPr/>
        </p:nvSpPr>
        <p:spPr>
          <a:xfrm>
            <a:off x="5340772" y="2892834"/>
            <a:ext cx="638737" cy="6387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06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sz="3065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70"/>
          <p:cNvSpPr/>
          <p:nvPr/>
        </p:nvSpPr>
        <p:spPr>
          <a:xfrm>
            <a:off x="6275705" y="1849755"/>
            <a:ext cx="5321300" cy="94869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177800" dist="635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p>
            <a:pPr algn="ctr"/>
            <a:endParaRPr lang="id-ID" sz="146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75"/>
          <p:cNvSpPr txBox="1"/>
          <p:nvPr/>
        </p:nvSpPr>
        <p:spPr>
          <a:xfrm>
            <a:off x="6125587" y="3260090"/>
            <a:ext cx="5344418" cy="3371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rtlCol="0">
            <a:spAutoFit/>
          </a:bodyPr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政府信息公开行政复议、行政诉讼情况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val 71"/>
          <p:cNvSpPr/>
          <p:nvPr/>
        </p:nvSpPr>
        <p:spPr>
          <a:xfrm>
            <a:off x="11200845" y="2958492"/>
            <a:ext cx="638737" cy="6387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p>
            <a:pPr algn="ctr"/>
            <a:r>
              <a:rPr lang="en-US" altLang="id-ID" sz="306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id-ID" sz="3065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74"/>
          <p:cNvSpPr txBox="1"/>
          <p:nvPr/>
        </p:nvSpPr>
        <p:spPr>
          <a:xfrm>
            <a:off x="6188452" y="4077335"/>
            <a:ext cx="5344417" cy="11988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US" altLang="zh-CN"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行政复议：维持结果</a:t>
            </a:r>
            <a:r>
              <a:rPr lang="en-US" altLang="zh-CN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件；</a:t>
            </a:r>
            <a:endParaRPr lang="zh-CN" altLang="en-US"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行政诉讼：结果维持</a:t>
            </a:r>
            <a:r>
              <a:rPr lang="en-US" altLang="zh-CN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件。</a:t>
            </a:r>
            <a:endParaRPr lang="zh-CN" altLang="en-US"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474376" y="274165"/>
            <a:ext cx="4236720" cy="500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66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存在的主要问题及改进情况</a:t>
            </a:r>
            <a:endParaRPr lang="zh-CN" altLang="en-US" sz="2665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SubTitle_3"/>
          <p:cNvSpPr/>
          <p:nvPr>
            <p:custDataLst>
              <p:tags r:id="rId1"/>
            </p:custDataLst>
          </p:nvPr>
        </p:nvSpPr>
        <p:spPr>
          <a:xfrm>
            <a:off x="2722880" y="2796540"/>
            <a:ext cx="8916035" cy="344678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anchor="ctr">
            <a:noAutofit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schemeClr val="tx1"/>
                </a:solidFill>
                <a:latin typeface="+mn-ea"/>
              </a:rPr>
              <a:t>机构改革后，政务信息发布还不够及时，政府信息主动公开工作需进一步强化。需要全力做好政务公开工作。强化政务公开平台建设运维，认真履行政务网管理职责，不断提高网站建设和运维管理水平，充分发挥政务公开第一平台作用，实时精准发布推送政务信息。按照“公开是原则、不公开是例外”和政务“五公开”的要求，合理增加政府信息主动公开范围，进一步完善网上信息发布审查工作机制，增强政务公开工作的针对性、时效性。畅通完善依申请公开受理渠道，加强对政府信息依申请公开内容的调查核实，确保事实清楚、程序合法，依法依规按时答复。提升市长热线、网络问政答复、人民来信等群众来信来电工作服务水平。对百姓咨询求助类问题，提高回复效率，为百姓解决实际困难，提升服务水平。</a:t>
            </a:r>
            <a:endParaRPr lang="zh-CN" altLang="en-US" b="1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MH_SubTitle_1"/>
          <p:cNvSpPr/>
          <p:nvPr>
            <p:custDataLst>
              <p:tags r:id="rId2"/>
            </p:custDataLst>
          </p:nvPr>
        </p:nvSpPr>
        <p:spPr>
          <a:xfrm>
            <a:off x="2808764" y="1538789"/>
            <a:ext cx="8801620" cy="900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anchor="ctr">
            <a:normAutofit lnSpcReduction="10000"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schemeClr val="tx1"/>
                </a:solidFill>
                <a:latin typeface="+mn-ea"/>
              </a:rPr>
              <a:t>切实提升督查工作效能。健全完善重点工作、重要事项督查台帐，实行定期调度，分层次抓好督查落实。充分发挥督查平台作用，对上级交办事项安排专人重点督查、跟踪督办，确保在规定时间内高质高效完成。</a:t>
            </a:r>
            <a:endParaRPr lang="zh-CN" altLang="en-US" b="1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MH_Text_1"/>
          <p:cNvSpPr/>
          <p:nvPr>
            <p:custDataLst>
              <p:tags r:id="rId3"/>
            </p:custDataLst>
          </p:nvPr>
        </p:nvSpPr>
        <p:spPr>
          <a:xfrm rot="20743773">
            <a:off x="453525" y="1841074"/>
            <a:ext cx="2518656" cy="900000"/>
          </a:xfrm>
          <a:prstGeom prst="parallelogram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60000"/>
          </a:bodyPr>
          <a:lstStyle/>
          <a:p>
            <a:pPr algn="r"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督导督查力度不够</a:t>
            </a:r>
            <a:endParaRPr lang="zh-CN" altLang="en-US" sz="28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MH_Other_1"/>
          <p:cNvSpPr/>
          <p:nvPr>
            <p:custDataLst>
              <p:tags r:id="rId4"/>
            </p:custDataLst>
          </p:nvPr>
        </p:nvSpPr>
        <p:spPr>
          <a:xfrm>
            <a:off x="2722670" y="1558667"/>
            <a:ext cx="965606" cy="900000"/>
          </a:xfrm>
          <a:prstGeom prst="homePlate">
            <a:avLst>
              <a:gd name="adj" fmla="val 4030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2800" dirty="0">
              <a:solidFill>
                <a:schemeClr val="accent1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MH_Text_3"/>
          <p:cNvSpPr/>
          <p:nvPr>
            <p:custDataLst>
              <p:tags r:id="rId5"/>
            </p:custDataLst>
          </p:nvPr>
        </p:nvSpPr>
        <p:spPr>
          <a:xfrm rot="20743773">
            <a:off x="383135" y="4292312"/>
            <a:ext cx="2516131" cy="865330"/>
          </a:xfrm>
          <a:prstGeom prst="parallelogram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60000"/>
          </a:bodyPr>
          <a:lstStyle/>
          <a:p>
            <a:pPr algn="r"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政务公开需要强化</a:t>
            </a:r>
            <a:endParaRPr lang="zh-CN" altLang="en-US" sz="28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MH_Other_3"/>
          <p:cNvSpPr/>
          <p:nvPr>
            <p:custDataLst>
              <p:tags r:id="rId6"/>
            </p:custDataLst>
          </p:nvPr>
        </p:nvSpPr>
        <p:spPr>
          <a:xfrm>
            <a:off x="2633868" y="4004820"/>
            <a:ext cx="1043825" cy="900000"/>
          </a:xfrm>
          <a:prstGeom prst="homePlate">
            <a:avLst>
              <a:gd name="adj" fmla="val 4030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2800" dirty="0">
              <a:solidFill>
                <a:schemeClr val="accent1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REFSHAPE" val="632666220"/>
</p:tagLst>
</file>

<file path=ppt/tags/tag2.xml><?xml version="1.0" encoding="utf-8"?>
<p:tagLst xmlns:p="http://schemas.openxmlformats.org/presentationml/2006/main">
  <p:tag name="REFSHAPE" val="632667580"/>
</p:tagLst>
</file>

<file path=ppt/tags/tag3.xml><?xml version="1.0" encoding="utf-8"?>
<p:tagLst xmlns:p="http://schemas.openxmlformats.org/presentationml/2006/main">
  <p:tag name="MH" val="20170816221249"/>
  <p:tag name="MH_LIBRARY" val="GRAPHIC"/>
  <p:tag name="MH_TYPE" val="SubTitle"/>
  <p:tag name="MH_ORDER" val="3"/>
</p:tagLst>
</file>

<file path=ppt/tags/tag4.xml><?xml version="1.0" encoding="utf-8"?>
<p:tagLst xmlns:p="http://schemas.openxmlformats.org/presentationml/2006/main">
  <p:tag name="MH" val="20170816221249"/>
  <p:tag name="MH_LIBRARY" val="GRAPHIC"/>
  <p:tag name="MH_TYPE" val="SubTitle"/>
  <p:tag name="MH_ORDER" val="1"/>
</p:tagLst>
</file>

<file path=ppt/tags/tag5.xml><?xml version="1.0" encoding="utf-8"?>
<p:tagLst xmlns:p="http://schemas.openxmlformats.org/presentationml/2006/main">
  <p:tag name="MH" val="20170816221249"/>
  <p:tag name="MH_LIBRARY" val="GRAPHIC"/>
  <p:tag name="MH_TYPE" val="Text"/>
  <p:tag name="MH_ORDER" val="1"/>
</p:tagLst>
</file>

<file path=ppt/tags/tag6.xml><?xml version="1.0" encoding="utf-8"?>
<p:tagLst xmlns:p="http://schemas.openxmlformats.org/presentationml/2006/main">
  <p:tag name="MH" val="20170816221249"/>
  <p:tag name="MH_LIBRARY" val="GRAPHIC"/>
  <p:tag name="MH_TYPE" val="Other"/>
  <p:tag name="MH_ORDER" val="1"/>
</p:tagLst>
</file>

<file path=ppt/tags/tag7.xml><?xml version="1.0" encoding="utf-8"?>
<p:tagLst xmlns:p="http://schemas.openxmlformats.org/presentationml/2006/main">
  <p:tag name="MH" val="20170816221249"/>
  <p:tag name="MH_LIBRARY" val="GRAPHIC"/>
  <p:tag name="MH_TYPE" val="Text"/>
  <p:tag name="MH_ORDER" val="3"/>
</p:tagLst>
</file>

<file path=ppt/tags/tag8.xml><?xml version="1.0" encoding="utf-8"?>
<p:tagLst xmlns:p="http://schemas.openxmlformats.org/presentationml/2006/main">
  <p:tag name="MH" val="20170816221249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第一PPT，www.1ppt.com">
  <a:themeElements>
    <a:clrScheme name="自定义 1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470"/>
      </a:accent1>
      <a:accent2>
        <a:srgbClr val="008E8B"/>
      </a:accent2>
      <a:accent3>
        <a:srgbClr val="005C5A"/>
      </a:accent3>
      <a:accent4>
        <a:srgbClr val="00ACA8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2039</Words>
  <Application>WPS 演示</Application>
  <PresentationFormat>自定义</PresentationFormat>
  <Paragraphs>277</Paragraphs>
  <Slides>6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Calibri</vt:lpstr>
      <vt:lpstr>微软雅黑</vt:lpstr>
      <vt:lpstr>Times New Roman</vt:lpstr>
      <vt:lpstr>Calibri</vt:lpstr>
      <vt:lpstr>华文宋体</vt:lpstr>
      <vt:lpstr>等线</vt:lpstr>
      <vt:lpstr>Arial Unicode MS</vt:lpstr>
      <vt:lpstr>等线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SK0085 中国风动态PPT模板</dc:title>
  <dc:creator>尚可</dc:creator>
  <cp:lastModifiedBy>香檀-enough</cp:lastModifiedBy>
  <cp:revision>742</cp:revision>
  <dcterms:created xsi:type="dcterms:W3CDTF">2015-11-23T01:47:00Z</dcterms:created>
  <dcterms:modified xsi:type="dcterms:W3CDTF">2021-05-20T03:36:22Z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2052-11.8.6.8810</vt:lpwstr>
  </property>
</Properties>
</file>