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6"/>
  </p:handoutMasterIdLst>
  <p:sldIdLst>
    <p:sldId id="256" r:id="rId3"/>
    <p:sldId id="259" r:id="rId4"/>
    <p:sldId id="263" r:id="rId5"/>
    <p:sldId id="299" r:id="rId7"/>
    <p:sldId id="264" r:id="rId8"/>
    <p:sldId id="281" r:id="rId9"/>
    <p:sldId id="265" r:id="rId10"/>
    <p:sldId id="266" r:id="rId11"/>
    <p:sldId id="267" r:id="rId12"/>
    <p:sldId id="268" r:id="rId13"/>
    <p:sldId id="269" r:id="rId14"/>
    <p:sldId id="270" r:id="rId15"/>
    <p:sldId id="271" r:id="rId16"/>
    <p:sldId id="282" r:id="rId17"/>
    <p:sldId id="272" r:id="rId18"/>
    <p:sldId id="273" r:id="rId19"/>
    <p:sldId id="274" r:id="rId20"/>
    <p:sldId id="275" r:id="rId21"/>
    <p:sldId id="276" r:id="rId22"/>
    <p:sldId id="277" r:id="rId23"/>
    <p:sldId id="278" r:id="rId24"/>
    <p:sldId id="261" r:id="rId25"/>
  </p:sldIdLst>
  <p:sldSz cx="12192000" cy="6858000"/>
  <p:notesSz cx="7103745" cy="10234295"/>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cxnSp>
        <p:nvCxnSpPr>
          <p:cNvPr id="6" name="直接连接符 5"/>
          <p:cNvCxnSpPr/>
          <p:nvPr/>
        </p:nvCxnSpPr>
        <p:spPr>
          <a:xfrm flipH="1">
            <a:off x="0" y="2298700"/>
            <a:ext cx="25876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9605963" y="2298700"/>
            <a:ext cx="25876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9950"/>
            <a:ext cx="12193588"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ctrTitle"/>
          </p:nvPr>
        </p:nvSpPr>
        <p:spPr>
          <a:xfrm>
            <a:off x="2495600" y="1755458"/>
            <a:ext cx="7200800" cy="949878"/>
          </a:xfrm>
        </p:spPr>
        <p:txBody>
          <a:bodyPr>
            <a:normAutofit/>
          </a:bodyPr>
          <a:lstStyle>
            <a:lvl1pPr algn="ctr">
              <a:defRPr sz="4800" b="1">
                <a:solidFill>
                  <a:schemeClr val="accent5"/>
                </a:solidFill>
                <a:effectLst>
                  <a:outerShdw blurRad="38100" dist="38100" dir="2700000" algn="tl">
                    <a:srgbClr val="000000">
                      <a:alpha val="43137"/>
                    </a:srgbClr>
                  </a:outerShdw>
                </a:effectLst>
              </a:defRPr>
            </a:lvl1pPr>
          </a:lstStyle>
          <a:p>
            <a:r>
              <a:rPr lang="zh-CN" altLang="en-US" noProof="1" smtClean="0"/>
              <a:t>单击此处编辑母版标题样式</a:t>
            </a:r>
            <a:endParaRPr lang="zh-CN" altLang="en-US" noProof="1"/>
          </a:p>
        </p:txBody>
      </p:sp>
      <p:sp>
        <p:nvSpPr>
          <p:cNvPr id="5" name="副标题 4"/>
          <p:cNvSpPr>
            <a:spLocks noGrp="1"/>
          </p:cNvSpPr>
          <p:nvPr>
            <p:ph type="subTitle" idx="1"/>
          </p:nvPr>
        </p:nvSpPr>
        <p:spPr>
          <a:xfrm>
            <a:off x="2531160" y="2789808"/>
            <a:ext cx="7200800" cy="369332"/>
          </a:xfrm>
        </p:spPr>
        <p:txBody>
          <a:bodyPr/>
          <a:lstStyle>
            <a:lvl1pPr marL="0" indent="0" algn="ctr">
              <a:buNone/>
              <a:defRPr sz="20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9"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10" name="页脚占位符 4"/>
          <p:cNvSpPr>
            <a:spLocks noGrp="1"/>
          </p:cNvSpPr>
          <p:nvPr>
            <p:ph type="ftr" sz="quarter" idx="11"/>
          </p:nvPr>
        </p:nvSpPr>
        <p:spPr/>
        <p:txBody>
          <a:bodyPr/>
          <a:lstStyle>
            <a:lvl1pPr>
              <a:defRPr/>
            </a:lvl1pPr>
          </a:lstStyle>
          <a:p>
            <a:endParaRPr lang="zh-CN" altLang="en-US"/>
          </a:p>
        </p:txBody>
      </p:sp>
      <p:sp>
        <p:nvSpPr>
          <p:cNvPr id="11" name="灯片编号占位符 5"/>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2" name="标题 1"/>
          <p:cNvSpPr>
            <a:spLocks noGrp="1"/>
          </p:cNvSpPr>
          <p:nvPr>
            <p:ph type="title"/>
          </p:nvPr>
        </p:nvSpPr>
        <p:spPr>
          <a:xfrm>
            <a:off x="839787" y="457200"/>
            <a:ext cx="4165200" cy="1600200"/>
          </a:xfrm>
        </p:spPr>
        <p:txBody>
          <a:bodyPr anchor="t">
            <a:normAutofit/>
          </a:bodyPr>
          <a:lstStyle>
            <a:lvl1pPr>
              <a:defRPr sz="3200">
                <a:solidFill>
                  <a:schemeClr val="accent1"/>
                </a:solidFill>
              </a:defRPr>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184000" y="457200"/>
            <a:ext cx="6170400" cy="5403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7" y="2057400"/>
            <a:ext cx="4165200" cy="3811588"/>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6" name="日期占位符 4"/>
          <p:cNvSpPr>
            <a:spLocks noGrp="1"/>
          </p:cNvSpPr>
          <p:nvPr>
            <p:ph type="dt" sz="half" idx="10"/>
          </p:nvPr>
        </p:nvSpPr>
        <p:spPr/>
        <p:txBody>
          <a:bodyPr/>
          <a:lstStyle>
            <a:lvl1pPr>
              <a:defRPr/>
            </a:lvl1pPr>
          </a:lstStyle>
          <a:p>
            <a:fld id="{9EFD9D74-47D9-4702-A33C-335B63B48DBF}" type="datetimeFigureOut">
              <a:rPr lang="zh-CN" altLang="en-US" smtClean="0"/>
            </a:fld>
            <a:endParaRPr lang="zh-CN" altLang="en-US" dirty="0"/>
          </a:p>
        </p:txBody>
      </p:sp>
      <p:sp>
        <p:nvSpPr>
          <p:cNvPr id="7" name="页脚占位符 5"/>
          <p:cNvSpPr>
            <a:spLocks noGrp="1"/>
          </p:cNvSpPr>
          <p:nvPr>
            <p:ph type="ftr" sz="quarter" idx="11"/>
          </p:nvPr>
        </p:nvSpPr>
        <p:spPr/>
        <p:txBody>
          <a:bodyPr/>
          <a:lstStyle>
            <a:lvl1pPr>
              <a:defRPr/>
            </a:lvl1pPr>
          </a:lstStyle>
          <a:p>
            <a:endParaRPr lang="zh-CN" altLang="en-US" dirty="0"/>
          </a:p>
        </p:txBody>
      </p:sp>
      <p:sp>
        <p:nvSpPr>
          <p:cNvPr id="8" name="灯片编号占位符 6"/>
          <p:cNvSpPr>
            <a:spLocks noGrp="1"/>
          </p:cNvSpPr>
          <p:nvPr>
            <p:ph type="sldNum" sz="quarter" idx="12"/>
          </p:nvPr>
        </p:nvSpPr>
        <p:spPr/>
        <p:txBody>
          <a:bodyPr/>
          <a:lstStyle>
            <a:lvl1pPr>
              <a:defRPr smtClean="0"/>
            </a:lvl1pPr>
          </a:lstStyle>
          <a:p>
            <a:fld id="{FABC47A4-756D-490B-A52F-7D9E2C9FC05F}" type="slidenum">
              <a:rPr lang="zh-CN" altLang="en-US" smtClean="0"/>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4" name="矩形 6"/>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2" name="竖排标题 1"/>
          <p:cNvSpPr>
            <a:spLocks noGrp="1"/>
          </p:cNvSpPr>
          <p:nvPr>
            <p:ph type="title" orient="vert"/>
          </p:nvPr>
        </p:nvSpPr>
        <p:spPr>
          <a:xfrm>
            <a:off x="9824484" y="365125"/>
            <a:ext cx="1529316" cy="5811838"/>
          </a:xfrm>
        </p:spPr>
        <p:txBody>
          <a:bodyPr vert="eaVert">
            <a:normAutofit/>
          </a:bodyPr>
          <a:lstStyle>
            <a:lvl1pPr>
              <a:defRPr sz="3200">
                <a:solidFill>
                  <a:schemeClr val="accent1"/>
                </a:solidFill>
              </a:defRPr>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矩形 2"/>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2"/>
          <p:cNvSpPr>
            <a:spLocks noGrp="1"/>
          </p:cNvSpPr>
          <p:nvPr>
            <p:ph type="dt" sz="half" idx="14"/>
          </p:nvPr>
        </p:nvSpPr>
        <p:spPr/>
        <p:txBody>
          <a:bodyPr/>
          <a:lstStyle>
            <a:lvl1pPr>
              <a:defRPr/>
            </a:lvl1pPr>
          </a:lstStyle>
          <a:p>
            <a:pPr>
              <a:defRPr/>
            </a:pPr>
            <a:fld id="{0E6E2E96-C60E-4F69-BCF4-F5D4C5406623}" type="datetimeFigureOut">
              <a:rPr lang="zh-CN" altLang="en-US"/>
            </a:fld>
            <a:endParaRPr lang="zh-CN" altLang="en-US"/>
          </a:p>
        </p:txBody>
      </p:sp>
      <p:sp>
        <p:nvSpPr>
          <p:cNvPr id="5" name="页脚占位符 3"/>
          <p:cNvSpPr>
            <a:spLocks noGrp="1"/>
          </p:cNvSpPr>
          <p:nvPr>
            <p:ph type="ftr" sz="quarter" idx="15"/>
          </p:nvPr>
        </p:nvSpPr>
        <p:spPr/>
        <p:txBody>
          <a:bodyPr/>
          <a:lstStyle>
            <a:lvl1pPr>
              <a:defRPr/>
            </a:lvl1pPr>
          </a:lstStyle>
          <a:p>
            <a:pPr>
              <a:defRPr/>
            </a:pPr>
            <a:endParaRPr lang="zh-CN" altLang="en-US"/>
          </a:p>
        </p:txBody>
      </p:sp>
      <p:sp>
        <p:nvSpPr>
          <p:cNvPr id="6" name="灯片编号占位符 4"/>
          <p:cNvSpPr>
            <a:spLocks noGrp="1"/>
          </p:cNvSpPr>
          <p:nvPr>
            <p:ph type="sldNum" sz="quarter" idx="16"/>
          </p:nvPr>
        </p:nvSpPr>
        <p:spPr/>
        <p:txBody>
          <a:bodyPr/>
          <a:lstStyle>
            <a:lvl1pPr>
              <a:defRPr smtClean="0"/>
            </a:lvl1pPr>
          </a:lstStyle>
          <a:p>
            <a:pPr>
              <a:defRPr/>
            </a:pPr>
            <a:fld id="{EC3F97D2-4F19-4603-B90D-F56C4F57E54B}"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矩形 6"/>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3" name="内容占位符 2"/>
          <p:cNvSpPr>
            <a:spLocks noGrp="1"/>
          </p:cNvSpPr>
          <p:nvPr>
            <p:ph idx="1"/>
          </p:nvPr>
        </p:nvSpPr>
        <p:spPr>
          <a:xfrm>
            <a:off x="838200" y="1397000"/>
            <a:ext cx="10515600" cy="467804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8" name="标题 8"/>
          <p:cNvSpPr>
            <a:spLocks noGrp="1"/>
          </p:cNvSpPr>
          <p:nvPr>
            <p:ph type="title"/>
          </p:nvPr>
        </p:nvSpPr>
        <p:spPr>
          <a:xfrm>
            <a:off x="507365" y="494349"/>
            <a:ext cx="5995035" cy="62150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5"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文字">
    <p:spTree>
      <p:nvGrpSpPr>
        <p:cNvPr id="1" name=""/>
        <p:cNvGrpSpPr/>
        <p:nvPr/>
      </p:nvGrpSpPr>
      <p:grpSpPr>
        <a:xfrm>
          <a:off x="0" y="0"/>
          <a:ext cx="0" cy="0"/>
          <a:chOff x="0" y="0"/>
          <a:chExt cx="0" cy="0"/>
        </a:xfrm>
      </p:grpSpPr>
      <p:sp>
        <p:nvSpPr>
          <p:cNvPr id="7" name="矩形 7"/>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19" name="文本占位符 18"/>
          <p:cNvSpPr>
            <a:spLocks noGrp="1"/>
          </p:cNvSpPr>
          <p:nvPr>
            <p:ph type="body" sz="quarter" idx="13"/>
          </p:nvPr>
        </p:nvSpPr>
        <p:spPr>
          <a:xfrm>
            <a:off x="1844675" y="2227263"/>
            <a:ext cx="8502650" cy="1404937"/>
          </a:xfrm>
        </p:spPr>
        <p:txBody>
          <a:bodyPr/>
          <a:lstStyle>
            <a:lvl1pPr marL="0" indent="0">
              <a:buNone/>
              <a:defRPr sz="1400">
                <a:solidFill>
                  <a:schemeClr val="accent5">
                    <a:lumMod val="75000"/>
                  </a:schemeClr>
                </a:solidFill>
              </a:defRPr>
            </a:lvl1pPr>
          </a:lstStyle>
          <a:p>
            <a:pPr lvl="0"/>
            <a:endParaRPr lang="zh-CN" altLang="en-US" noProof="1"/>
          </a:p>
        </p:txBody>
      </p:sp>
      <p:sp>
        <p:nvSpPr>
          <p:cNvPr id="20" name="文本占位符 18"/>
          <p:cNvSpPr>
            <a:spLocks noGrp="1"/>
          </p:cNvSpPr>
          <p:nvPr>
            <p:ph type="body" sz="quarter" idx="14"/>
          </p:nvPr>
        </p:nvSpPr>
        <p:spPr>
          <a:xfrm>
            <a:off x="1844040" y="3963670"/>
            <a:ext cx="8502650" cy="1404937"/>
          </a:xfrm>
        </p:spPr>
        <p:txBody>
          <a:bodyPr/>
          <a:lstStyle>
            <a:lvl1pPr marL="0" indent="0">
              <a:buNone/>
              <a:defRPr sz="1400">
                <a:solidFill>
                  <a:schemeClr val="accent5">
                    <a:lumMod val="75000"/>
                  </a:schemeClr>
                </a:solidFill>
              </a:defRPr>
            </a:lvl1pPr>
          </a:lstStyle>
          <a:p>
            <a:pPr lvl="0"/>
            <a:endParaRPr lang="zh-CN" altLang="en-US" noProof="1"/>
          </a:p>
        </p:txBody>
      </p:sp>
      <p:sp>
        <p:nvSpPr>
          <p:cNvPr id="22" name="竖排文字占位符 21"/>
          <p:cNvSpPr>
            <a:spLocks noGrp="1"/>
          </p:cNvSpPr>
          <p:nvPr>
            <p:ph type="body" orient="vert" sz="quarter" idx="15"/>
          </p:nvPr>
        </p:nvSpPr>
        <p:spPr>
          <a:xfrm>
            <a:off x="270933" y="1603850"/>
            <a:ext cx="581555" cy="3551237"/>
          </a:xfrm>
        </p:spPr>
        <p:txBody>
          <a:bodyPr vert="eaVert"/>
          <a:lstStyle>
            <a:lvl1pPr marL="0" indent="0" algn="l">
              <a:buFontTx/>
              <a:buNone/>
              <a:defRPr sz="1100">
                <a:solidFill>
                  <a:schemeClr val="tx1">
                    <a:lumMod val="65000"/>
                    <a:lumOff val="35000"/>
                  </a:schemeClr>
                </a:solidFill>
              </a:defRPr>
            </a:lvl1pPr>
          </a:lstStyle>
          <a:p>
            <a:pPr lvl="0"/>
            <a:endParaRPr lang="zh-CN" altLang="en-US" noProof="1"/>
          </a:p>
        </p:txBody>
      </p:sp>
      <p:sp>
        <p:nvSpPr>
          <p:cNvPr id="24" name="文本占位符 23"/>
          <p:cNvSpPr>
            <a:spLocks noGrp="1"/>
          </p:cNvSpPr>
          <p:nvPr>
            <p:ph type="body" sz="quarter" idx="16"/>
          </p:nvPr>
        </p:nvSpPr>
        <p:spPr>
          <a:xfrm>
            <a:off x="3929063" y="1270000"/>
            <a:ext cx="4333875" cy="652463"/>
          </a:xfrm>
        </p:spPr>
        <p:txBody>
          <a:bodyPr/>
          <a:lstStyle>
            <a:lvl1pPr marL="0" indent="0" algn="ctr">
              <a:buNone/>
              <a:defRPr sz="1800" b="1">
                <a:solidFill>
                  <a:schemeClr val="accent5">
                    <a:lumMod val="75000"/>
                  </a:schemeClr>
                </a:solidFill>
              </a:defRPr>
            </a:lvl1pPr>
          </a:lstStyle>
          <a:p>
            <a:pPr lvl="0"/>
            <a:r>
              <a:rPr lang="zh-CN" altLang="en-US" noProof="1" smtClean="0"/>
              <a:t>单击此处编辑母版文本样式</a:t>
            </a:r>
            <a:endParaRPr lang="zh-CN" altLang="en-US" noProof="1" smtClean="0"/>
          </a:p>
        </p:txBody>
      </p:sp>
      <p:sp>
        <p:nvSpPr>
          <p:cNvPr id="8" name="标题 8"/>
          <p:cNvSpPr>
            <a:spLocks noGrp="1"/>
          </p:cNvSpPr>
          <p:nvPr>
            <p:ph type="title"/>
          </p:nvPr>
        </p:nvSpPr>
        <p:spPr>
          <a:xfrm>
            <a:off x="507365" y="494349"/>
            <a:ext cx="5995035" cy="62150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9" name="日期占位符 3"/>
          <p:cNvSpPr>
            <a:spLocks noGrp="1"/>
          </p:cNvSpPr>
          <p:nvPr>
            <p:ph type="dt" sz="half" idx="17"/>
          </p:nvPr>
        </p:nvSpPr>
        <p:spPr/>
        <p:txBody>
          <a:bodyPr/>
          <a:lstStyle>
            <a:lvl1pPr>
              <a:defRPr/>
            </a:lvl1pPr>
          </a:lstStyle>
          <a:p>
            <a:pPr>
              <a:defRPr/>
            </a:pPr>
            <a:endParaRPr lang="zh-CN" altLang="en-US"/>
          </a:p>
        </p:txBody>
      </p:sp>
      <p:sp>
        <p:nvSpPr>
          <p:cNvPr id="10" name="页脚占位符 4"/>
          <p:cNvSpPr>
            <a:spLocks noGrp="1"/>
          </p:cNvSpPr>
          <p:nvPr>
            <p:ph type="ftr" sz="quarter" idx="18"/>
          </p:nvPr>
        </p:nvSpPr>
        <p:spPr/>
        <p:txBody>
          <a:bodyPr/>
          <a:lstStyle>
            <a:lvl1pPr>
              <a:defRPr/>
            </a:lvl1pPr>
          </a:lstStyle>
          <a:p>
            <a:pPr>
              <a:defRPr/>
            </a:pPr>
            <a:endParaRPr lang="zh-CN" altLang="en-US"/>
          </a:p>
        </p:txBody>
      </p:sp>
      <p:sp>
        <p:nvSpPr>
          <p:cNvPr id="11" name="灯片编号占位符 5"/>
          <p:cNvSpPr>
            <a:spLocks noGrp="1"/>
          </p:cNvSpPr>
          <p:nvPr>
            <p:ph type="sldNum" sz="quarter" idx="19"/>
          </p:nvPr>
        </p:nvSpPr>
        <p:spPr/>
        <p:txBody>
          <a:bodyPr/>
          <a:lstStyle>
            <a:lvl1pPr>
              <a:defRPr smtClean="0"/>
            </a:lvl1pPr>
          </a:lstStyle>
          <a:p>
            <a:pPr>
              <a:defRPr/>
            </a:pPr>
            <a:fld id="{D20E9781-E15C-43AC-BDB3-CAB1426DC6CA}"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3038475" y="2284413"/>
            <a:ext cx="6115050" cy="766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pic>
        <p:nvPicPr>
          <p:cNvPr id="5"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11113"/>
            <a:ext cx="117062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1850" y="3373606"/>
            <a:ext cx="10515600" cy="1061467"/>
          </a:xfrm>
        </p:spPr>
        <p:txBody>
          <a:bodyPr>
            <a:normAutofit/>
          </a:bodyPr>
          <a:lstStyle>
            <a:lvl1pPr algn="ctr">
              <a:defRPr sz="4800" b="1">
                <a:effectLst>
                  <a:outerShdw blurRad="38100" dist="38100" dir="2700000" algn="tl">
                    <a:srgbClr val="000000">
                      <a:alpha val="43137"/>
                    </a:srgbClr>
                  </a:outerShdw>
                </a:effectLst>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2207568" y="4527773"/>
            <a:ext cx="7776864" cy="1061467"/>
          </a:xfrm>
        </p:spPr>
        <p:txBody>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6" name="日期占位符 3"/>
          <p:cNvSpPr>
            <a:spLocks noGrp="1"/>
          </p:cNvSpPr>
          <p:nvPr>
            <p:ph type="dt" sz="half" idx="10"/>
          </p:nvPr>
        </p:nvSpPr>
        <p:spPr/>
        <p:txBody>
          <a:bodyPr/>
          <a:lstStyle>
            <a:lvl1pPr>
              <a:defRPr/>
            </a:lvl1pPr>
          </a:lstStyle>
          <a:p>
            <a:pPr>
              <a:defRPr/>
            </a:pPr>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smtClean="0"/>
            </a:lvl1pPr>
          </a:lstStyle>
          <a:p>
            <a:pPr>
              <a:defRPr/>
            </a:pPr>
            <a:fld id="{81DC5E6B-4175-4FFB-B5AE-4E123AB7D8AF}" type="slidenum">
              <a:rPr lang="zh-CN" altLang="en-US"/>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5" name="矩形 4"/>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标题 8"/>
          <p:cNvSpPr>
            <a:spLocks noGrp="1"/>
          </p:cNvSpPr>
          <p:nvPr>
            <p:ph type="title"/>
          </p:nvPr>
        </p:nvSpPr>
        <p:spPr>
          <a:xfrm>
            <a:off x="507365" y="494349"/>
            <a:ext cx="5995035" cy="62150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6" name="日期占位符 4"/>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7" name="页脚占位符 5"/>
          <p:cNvSpPr>
            <a:spLocks noGrp="1"/>
          </p:cNvSpPr>
          <p:nvPr>
            <p:ph type="ftr" sz="quarter" idx="11"/>
          </p:nvPr>
        </p:nvSpPr>
        <p:spPr/>
        <p:txBody>
          <a:bodyPr/>
          <a:lstStyle>
            <a:lvl1pPr>
              <a:defRPr/>
            </a:lvl1pPr>
          </a:lstStyle>
          <a:p>
            <a:endParaRPr lang="zh-CN" altLang="en-US"/>
          </a:p>
        </p:txBody>
      </p:sp>
      <p:sp>
        <p:nvSpPr>
          <p:cNvPr id="8" name="灯片编号占位符 6"/>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图表和文字">
    <p:spTree>
      <p:nvGrpSpPr>
        <p:cNvPr id="1" name=""/>
        <p:cNvGrpSpPr/>
        <p:nvPr/>
      </p:nvGrpSpPr>
      <p:grpSpPr>
        <a:xfrm>
          <a:off x="0" y="0"/>
          <a:ext cx="0" cy="0"/>
          <a:chOff x="0" y="0"/>
          <a:chExt cx="0" cy="0"/>
        </a:xfrm>
      </p:grpSpPr>
      <p:sp>
        <p:nvSpPr>
          <p:cNvPr id="9" name="矩形 6"/>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sp>
        <p:nvSpPr>
          <p:cNvPr id="10" name="直接连接符 2"/>
          <p:cNvSpPr>
            <a:spLocks noChangeShapeType="1"/>
          </p:cNvSpPr>
          <p:nvPr>
            <p:custDataLst>
              <p:tags r:id="rId3"/>
            </p:custDataLst>
          </p:nvPr>
        </p:nvSpPr>
        <p:spPr bwMode="auto">
          <a:xfrm>
            <a:off x="1692275" y="3868738"/>
            <a:ext cx="6432550" cy="1587"/>
          </a:xfrm>
          <a:prstGeom prst="line">
            <a:avLst/>
          </a:prstGeom>
          <a:noFill/>
          <a:ln w="6350" cap="flat" cmpd="sng">
            <a:solidFill>
              <a:schemeClr val="accent6"/>
            </a:solidFill>
            <a:bevel/>
          </a:ln>
          <a:extLst>
            <a:ext uri="{909E8E84-426E-40DD-AFC4-6F175D3DCCD1}">
              <a14:hiddenFill xmlns:a14="http://schemas.microsoft.com/office/drawing/2010/main">
                <a:noFill/>
              </a14:hiddenFill>
            </a:ext>
          </a:extLst>
        </p:spPr>
        <p:txBody>
          <a:bodyPr/>
          <a:lstStyle/>
          <a:p>
            <a:pPr fontAlgn="auto">
              <a:buFontTx/>
              <a:buNone/>
              <a:defRPr/>
            </a:pPr>
            <a:endParaRPr lang="zh-CN" altLang="en-US" noProof="1"/>
          </a:p>
        </p:txBody>
      </p:sp>
      <p:sp>
        <p:nvSpPr>
          <p:cNvPr id="14" name="图表占位符 13"/>
          <p:cNvSpPr>
            <a:spLocks noGrp="1"/>
          </p:cNvSpPr>
          <p:nvPr>
            <p:ph type="chart" sz="quarter" idx="13"/>
          </p:nvPr>
        </p:nvSpPr>
        <p:spPr>
          <a:xfrm>
            <a:off x="1692275" y="1498124"/>
            <a:ext cx="6537325" cy="2255838"/>
          </a:xfrm>
        </p:spPr>
        <p:txBody>
          <a:bodyPr rtlCol="0">
            <a:normAutofit/>
          </a:bodyPr>
          <a:lstStyle/>
          <a:p>
            <a:pPr lvl="0"/>
            <a:endParaRPr lang="zh-CN" altLang="en-US" noProof="1"/>
          </a:p>
        </p:txBody>
      </p:sp>
      <p:sp>
        <p:nvSpPr>
          <p:cNvPr id="15" name="图表占位符 13"/>
          <p:cNvSpPr>
            <a:spLocks noGrp="1"/>
          </p:cNvSpPr>
          <p:nvPr>
            <p:ph type="chart" sz="quarter" idx="14"/>
          </p:nvPr>
        </p:nvSpPr>
        <p:spPr>
          <a:xfrm>
            <a:off x="1692275" y="3983831"/>
            <a:ext cx="6537325" cy="2255838"/>
          </a:xfrm>
        </p:spPr>
        <p:txBody>
          <a:bodyPr rtlCol="0">
            <a:normAutofit/>
          </a:bodyPr>
          <a:lstStyle/>
          <a:p>
            <a:pPr lvl="0"/>
            <a:endParaRPr lang="zh-CN" altLang="en-US" noProof="1"/>
          </a:p>
        </p:txBody>
      </p:sp>
      <p:sp>
        <p:nvSpPr>
          <p:cNvPr id="17" name="文本占位符 16"/>
          <p:cNvSpPr>
            <a:spLocks noGrp="1"/>
          </p:cNvSpPr>
          <p:nvPr>
            <p:ph type="body" sz="quarter" idx="15"/>
          </p:nvPr>
        </p:nvSpPr>
        <p:spPr>
          <a:xfrm>
            <a:off x="8329930" y="1604009"/>
            <a:ext cx="3108325" cy="461963"/>
          </a:xfrm>
          <a:solidFill>
            <a:schemeClr val="accent2"/>
          </a:solidFill>
        </p:spPr>
        <p:txBody>
          <a:bodyPr/>
          <a:lstStyle>
            <a:lvl1pPr marL="0" indent="0" algn="ctr">
              <a:buNone/>
              <a:defRPr sz="2000">
                <a:solidFill>
                  <a:schemeClr val="bg1"/>
                </a:solidFill>
              </a:defRPr>
            </a:lvl1pPr>
          </a:lstStyle>
          <a:p>
            <a:pPr lvl="0"/>
            <a:endParaRPr lang="zh-CN" altLang="en-US" noProof="1"/>
          </a:p>
        </p:txBody>
      </p:sp>
      <p:sp>
        <p:nvSpPr>
          <p:cNvPr id="18" name="文本占位符 16"/>
          <p:cNvSpPr>
            <a:spLocks noGrp="1"/>
          </p:cNvSpPr>
          <p:nvPr>
            <p:ph type="body" sz="quarter" idx="16"/>
          </p:nvPr>
        </p:nvSpPr>
        <p:spPr>
          <a:xfrm>
            <a:off x="8329930" y="3953509"/>
            <a:ext cx="3108325" cy="461963"/>
          </a:xfrm>
          <a:solidFill>
            <a:schemeClr val="accent6"/>
          </a:solidFill>
        </p:spPr>
        <p:txBody>
          <a:bodyPr/>
          <a:lstStyle>
            <a:lvl1pPr marL="0" indent="0" algn="ctr">
              <a:buNone/>
              <a:defRPr sz="2000">
                <a:solidFill>
                  <a:schemeClr val="bg1"/>
                </a:solidFill>
              </a:defRPr>
            </a:lvl1pPr>
          </a:lstStyle>
          <a:p>
            <a:pPr lvl="0"/>
            <a:endParaRPr lang="zh-CN" altLang="en-US" noProof="1"/>
          </a:p>
        </p:txBody>
      </p:sp>
      <p:sp>
        <p:nvSpPr>
          <p:cNvPr id="20" name="文本占位符 19"/>
          <p:cNvSpPr>
            <a:spLocks noGrp="1"/>
          </p:cNvSpPr>
          <p:nvPr>
            <p:ph type="body" sz="quarter" idx="17"/>
          </p:nvPr>
        </p:nvSpPr>
        <p:spPr>
          <a:xfrm>
            <a:off x="8329613" y="2141538"/>
            <a:ext cx="3108325" cy="1612900"/>
          </a:xfrm>
        </p:spPr>
        <p:txBody>
          <a:bodyPr/>
          <a:lstStyle>
            <a:lvl1pPr marL="0" indent="0">
              <a:buNone/>
              <a:defRPr sz="1400">
                <a:solidFill>
                  <a:schemeClr val="accent5">
                    <a:lumMod val="75000"/>
                  </a:schemeClr>
                </a:solidFill>
              </a:defRPr>
            </a:lvl1pPr>
          </a:lstStyle>
          <a:p>
            <a:pPr lvl="0"/>
            <a:r>
              <a:rPr lang="zh-CN" altLang="en-US" noProof="1" smtClean="0"/>
              <a:t>单击此处编辑母版文本样式</a:t>
            </a:r>
            <a:endParaRPr lang="zh-CN" altLang="en-US" noProof="1" smtClean="0"/>
          </a:p>
        </p:txBody>
      </p:sp>
      <p:sp>
        <p:nvSpPr>
          <p:cNvPr id="21" name="文本占位符 19"/>
          <p:cNvSpPr>
            <a:spLocks noGrp="1"/>
          </p:cNvSpPr>
          <p:nvPr>
            <p:ph type="body" sz="quarter" idx="18"/>
          </p:nvPr>
        </p:nvSpPr>
        <p:spPr>
          <a:xfrm>
            <a:off x="8329612" y="4579461"/>
            <a:ext cx="3108325" cy="1612900"/>
          </a:xfrm>
        </p:spPr>
        <p:txBody>
          <a:bodyPr/>
          <a:lstStyle>
            <a:lvl1pPr marL="0" indent="0">
              <a:buNone/>
              <a:defRPr sz="1400">
                <a:solidFill>
                  <a:schemeClr val="accent5">
                    <a:lumMod val="75000"/>
                  </a:schemeClr>
                </a:solidFill>
              </a:defRPr>
            </a:lvl1pPr>
          </a:lstStyle>
          <a:p>
            <a:pPr lvl="0"/>
            <a:r>
              <a:rPr lang="zh-CN" altLang="en-US" noProof="1" smtClean="0"/>
              <a:t>单击此处编辑母版文本样式</a:t>
            </a:r>
            <a:endParaRPr lang="zh-CN" altLang="en-US" noProof="1" smtClean="0"/>
          </a:p>
        </p:txBody>
      </p:sp>
      <p:sp>
        <p:nvSpPr>
          <p:cNvPr id="2" name="标题 8"/>
          <p:cNvSpPr>
            <a:spLocks noGrp="1"/>
          </p:cNvSpPr>
          <p:nvPr>
            <p:ph type="title"/>
          </p:nvPr>
        </p:nvSpPr>
        <p:spPr>
          <a:xfrm>
            <a:off x="507365" y="494349"/>
            <a:ext cx="5995035" cy="62150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11" name="日期占位符 3"/>
          <p:cNvSpPr>
            <a:spLocks noGrp="1"/>
          </p:cNvSpPr>
          <p:nvPr>
            <p:ph type="dt" sz="half" idx="19"/>
          </p:nvPr>
        </p:nvSpPr>
        <p:spPr/>
        <p:txBody>
          <a:bodyPr/>
          <a:lstStyle>
            <a:lvl1pPr>
              <a:defRPr/>
            </a:lvl1pPr>
          </a:lstStyle>
          <a:p>
            <a:pPr>
              <a:defRPr/>
            </a:pPr>
            <a:endParaRPr lang="zh-CN" altLang="en-US"/>
          </a:p>
        </p:txBody>
      </p:sp>
      <p:sp>
        <p:nvSpPr>
          <p:cNvPr id="12" name="页脚占位符 4"/>
          <p:cNvSpPr>
            <a:spLocks noGrp="1"/>
          </p:cNvSpPr>
          <p:nvPr>
            <p:ph type="ftr" sz="quarter" idx="20"/>
          </p:nvPr>
        </p:nvSpPr>
        <p:spPr/>
        <p:txBody>
          <a:bodyPr/>
          <a:lstStyle>
            <a:lvl1pPr>
              <a:defRPr/>
            </a:lvl1pPr>
          </a:lstStyle>
          <a:p>
            <a:pPr>
              <a:defRPr/>
            </a:pPr>
            <a:endParaRPr lang="zh-CN" altLang="en-US"/>
          </a:p>
        </p:txBody>
      </p:sp>
      <p:sp>
        <p:nvSpPr>
          <p:cNvPr id="13" name="灯片编号占位符 5"/>
          <p:cNvSpPr>
            <a:spLocks noGrp="1"/>
          </p:cNvSpPr>
          <p:nvPr>
            <p:ph type="sldNum" sz="quarter" idx="21"/>
          </p:nvPr>
        </p:nvSpPr>
        <p:spPr/>
        <p:txBody>
          <a:bodyPr/>
          <a:lstStyle>
            <a:lvl1pPr>
              <a:defRPr smtClean="0"/>
            </a:lvl1pPr>
          </a:lstStyle>
          <a:p>
            <a:pPr>
              <a:defRPr/>
            </a:pPr>
            <a:fld id="{6B73DF09-0F94-40CB-973F-050963B337AA}" type="slidenum">
              <a:rPr lang="zh-CN" altLang="en-US"/>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7" name="矩形 6"/>
          <p:cNvSpPr/>
          <p:nvPr>
            <p:custDataLst>
              <p:tags r:id="rId2"/>
            </p:custDataLst>
          </p:nvPr>
        </p:nvSpPr>
        <p:spPr>
          <a:xfrm>
            <a:off x="-9525" y="0"/>
            <a:ext cx="371475" cy="107632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latin typeface="黑体" panose="02010609060101010101" pitchFamily="49" charset="-122"/>
            </a:endParaRPr>
          </a:p>
        </p:txBody>
      </p:sp>
      <p:pic>
        <p:nvPicPr>
          <p:cNvPr id="8" name="图片 11"/>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5591175" y="2895600"/>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占位符 2"/>
          <p:cNvSpPr>
            <a:spLocks noGrp="1"/>
          </p:cNvSpPr>
          <p:nvPr>
            <p:ph type="body" idx="1"/>
          </p:nvPr>
        </p:nvSpPr>
        <p:spPr>
          <a:xfrm>
            <a:off x="838200" y="1587204"/>
            <a:ext cx="4079345" cy="823912"/>
          </a:xfrm>
        </p:spPr>
        <p:txBody>
          <a:bodyPr anchor="b"/>
          <a:lstStyle>
            <a:lvl1pPr marL="0" indent="0">
              <a:buNone/>
              <a:defRPr sz="24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8200" y="2551812"/>
            <a:ext cx="4079345" cy="3574054"/>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7271281" y="1587204"/>
            <a:ext cx="4082519" cy="823912"/>
          </a:xfrm>
        </p:spPr>
        <p:txBody>
          <a:bodyPr anchor="b"/>
          <a:lstStyle>
            <a:lvl1pPr marL="0" indent="0">
              <a:buNone/>
              <a:defRPr sz="2400" b="1">
                <a:solidFill>
                  <a:schemeClr val="accent5">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7271280" y="2551221"/>
            <a:ext cx="4082520" cy="3574054"/>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标题 8"/>
          <p:cNvSpPr>
            <a:spLocks noGrp="1"/>
          </p:cNvSpPr>
          <p:nvPr>
            <p:ph type="title"/>
          </p:nvPr>
        </p:nvSpPr>
        <p:spPr>
          <a:xfrm>
            <a:off x="507365" y="494349"/>
            <a:ext cx="5995035" cy="621506"/>
          </a:xfrm>
        </p:spPr>
        <p:txBody>
          <a:bodyPr>
            <a:normAutofit/>
          </a:bodyPr>
          <a:lstStyle>
            <a:lvl1pPr>
              <a:defRPr sz="3200" b="1">
                <a:solidFill>
                  <a:schemeClr val="accent1"/>
                </a:solidFill>
              </a:defRPr>
            </a:lvl1pPr>
          </a:lstStyle>
          <a:p>
            <a:r>
              <a:rPr lang="zh-CN" altLang="en-US" noProof="1" smtClean="0"/>
              <a:t>单击此处编辑母版标题样式</a:t>
            </a:r>
            <a:endParaRPr lang="zh-CN" altLang="en-US" noProof="1"/>
          </a:p>
        </p:txBody>
      </p:sp>
      <p:sp>
        <p:nvSpPr>
          <p:cNvPr id="9" name="日期占位符 6"/>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10" name="页脚占位符 7"/>
          <p:cNvSpPr>
            <a:spLocks noGrp="1"/>
          </p:cNvSpPr>
          <p:nvPr>
            <p:ph type="ftr" sz="quarter" idx="11"/>
          </p:nvPr>
        </p:nvSpPr>
        <p:spPr/>
        <p:txBody>
          <a:bodyPr/>
          <a:lstStyle>
            <a:lvl1pPr>
              <a:defRPr/>
            </a:lvl1pPr>
          </a:lstStyle>
          <a:p>
            <a:endParaRPr lang="zh-CN" altLang="en-US"/>
          </a:p>
        </p:txBody>
      </p:sp>
      <p:sp>
        <p:nvSpPr>
          <p:cNvPr id="11" name="灯片编号占位符 8"/>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cxnSp>
        <p:nvCxnSpPr>
          <p:cNvPr id="3" name="直接连接符 6"/>
          <p:cNvCxnSpPr/>
          <p:nvPr/>
        </p:nvCxnSpPr>
        <p:spPr>
          <a:xfrm flipH="1">
            <a:off x="0" y="2995613"/>
            <a:ext cx="25876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9605963" y="2995613"/>
            <a:ext cx="25876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9950"/>
            <a:ext cx="12193588"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2388648" y="2124926"/>
            <a:ext cx="7416824" cy="1741730"/>
          </a:xfrm>
        </p:spPr>
        <p:txBody>
          <a:bodyPr>
            <a:noAutofit/>
          </a:bodyPr>
          <a:lstStyle>
            <a:lvl1pPr algn="ctr">
              <a:defRPr sz="7200" b="1">
                <a:effectLst>
                  <a:outerShdw blurRad="38100" dist="38100" dir="2700000" algn="tl">
                    <a:srgbClr val="000000">
                      <a:alpha val="43137"/>
                    </a:srgbClr>
                  </a:outerShdw>
                </a:effectLst>
              </a:defRPr>
            </a:lvl1pPr>
          </a:lstStyle>
          <a:p>
            <a:r>
              <a:rPr lang="zh-CN" altLang="en-US" noProof="1" smtClean="0"/>
              <a:t>单击此处编辑母版标题样式</a:t>
            </a:r>
            <a:endParaRPr lang="zh-CN" altLang="en-US" noProof="1"/>
          </a:p>
        </p:txBody>
      </p:sp>
      <p:sp>
        <p:nvSpPr>
          <p:cNvPr id="6" name="日期占位符 2"/>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7" name="页脚占位符 3"/>
          <p:cNvSpPr>
            <a:spLocks noGrp="1"/>
          </p:cNvSpPr>
          <p:nvPr>
            <p:ph type="ftr" sz="quarter" idx="11"/>
          </p:nvPr>
        </p:nvSpPr>
        <p:spPr/>
        <p:txBody>
          <a:bodyPr/>
          <a:lstStyle>
            <a:lvl1pPr>
              <a:defRPr/>
            </a:lvl1pPr>
          </a:lstStyle>
          <a:p>
            <a:endParaRPr lang="zh-CN" altLang="en-US"/>
          </a:p>
        </p:txBody>
      </p:sp>
      <p:sp>
        <p:nvSpPr>
          <p:cNvPr id="8" name="灯片编号占位符 4"/>
          <p:cNvSpPr>
            <a:spLocks noGrp="1"/>
          </p:cNvSpPr>
          <p:nvPr>
            <p:ph type="sldNum" sz="quarter" idx="12"/>
          </p:nvPr>
        </p:nvSpPr>
        <p:spPr/>
        <p:txBody>
          <a:bodyPr/>
          <a:lstStyle>
            <a:lvl1pPr>
              <a:defRPr smtClean="0"/>
            </a:lvl1p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760FBDFE-C587-4B4C-A407-44438C67B59E}" type="datetimeFigureOut">
              <a:rPr lang="zh-CN" altLang="en-US" smtClean="0"/>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49AE70B2-8BF9-45C0-BB95-33D1B9D3A854}"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3"/>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4"/>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smtClean="0"/>
              <a:t>单击此处编辑母版文本样式</a:t>
            </a:r>
            <a:endParaRPr lang="en-US" altLang="en-US" smtClean="0"/>
          </a:p>
          <a:p>
            <a:pPr lvl="1"/>
            <a:r>
              <a:rPr lang="en-US" altLang="en-US" smtClean="0"/>
              <a:t>第二级</a:t>
            </a:r>
            <a:endParaRPr lang="en-US" altLang="en-US" smtClean="0"/>
          </a:p>
          <a:p>
            <a:pPr lvl="2"/>
            <a:r>
              <a:rPr lang="en-US" altLang="en-US" smtClean="0"/>
              <a:t>第三级</a:t>
            </a:r>
            <a:endParaRPr lang="en-US" altLang="en-US" smtClean="0"/>
          </a:p>
          <a:p>
            <a:pPr lvl="3"/>
            <a:r>
              <a:rPr lang="en-US" altLang="en-US" smtClean="0"/>
              <a:t>第四级</a:t>
            </a:r>
            <a:endParaRPr lang="en-US" altLang="en-US" smtClean="0"/>
          </a:p>
          <a:p>
            <a:pPr lvl="4"/>
            <a:r>
              <a:rPr lang="en-US" altLang="en-US" smtClean="0"/>
              <a:t>第五级</a:t>
            </a:r>
            <a:endParaRPr lang="en-US"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fontAlgn="auto">
              <a:buFontTx/>
              <a:buNone/>
              <a:defRPr sz="1200" noProof="1">
                <a:solidFill>
                  <a:schemeClr val="tx1"/>
                </a:solidFill>
                <a:latin typeface="+mn-lt"/>
                <a:ea typeface="+mn-ea"/>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buFontTx/>
              <a:buNone/>
              <a:defRPr sz="1200" noProof="1">
                <a:solidFill>
                  <a:schemeClr val="tx1"/>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fontAlgn="auto">
              <a:buFontTx/>
              <a:buNone/>
              <a:defRPr sz="1200" noProof="1" smtClean="0">
                <a:solidFill>
                  <a:schemeClr val="tx1"/>
                </a:solidFill>
                <a:latin typeface="+mn-lt"/>
                <a:ea typeface="+mn-ea"/>
              </a:defRPr>
            </a:lvl1pPr>
          </a:lstStyle>
          <a:p>
            <a:fld id="{49AE70B2-8BF9-45C0-BB95-33D1B9D3A854}" type="slidenum">
              <a:rPr lang="zh-CN" altLang="en-US" smtClean="0"/>
            </a:fld>
            <a:endParaRPr lang="zh-CN" altLang="en-US"/>
          </a:p>
        </p:txBody>
      </p:sp>
      <p:sp>
        <p:nvSpPr>
          <p:cNvPr id="7"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buFontTx/>
              <a:buNone/>
              <a:defRPr/>
            </a:pP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lnSpc>
          <a:spcPct val="90000"/>
        </a:lnSpc>
        <a:spcBef>
          <a:spcPct val="0"/>
        </a:spcBef>
        <a:spcAft>
          <a:spcPct val="0"/>
        </a:spcAft>
        <a:defRPr sz="3200" kern="1200">
          <a:solidFill>
            <a:schemeClr val="accent1"/>
          </a:solidFill>
          <a:latin typeface="+mj-lt"/>
          <a:ea typeface="黑体" panose="02010609060101010101" pitchFamily="49" charset="-122"/>
          <a:cs typeface="+mj-cs"/>
        </a:defRPr>
      </a:lvl1pPr>
      <a:lvl2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rgbClr val="293136"/>
          </a:solidFill>
          <a:latin typeface="+mn-lt"/>
          <a:ea typeface="黑体" panose="02010609060101010101" pitchFamily="49"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rgbClr val="293136"/>
          </a:solidFill>
          <a:latin typeface="+mn-lt"/>
          <a:ea typeface="黑体" panose="02010609060101010101" pitchFamily="49"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kern="1200">
          <a:solidFill>
            <a:srgbClr val="293136"/>
          </a:solidFill>
          <a:latin typeface="+mn-lt"/>
          <a:ea typeface="黑体" panose="02010609060101010101" pitchFamily="49"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293136"/>
          </a:solidFill>
          <a:latin typeface="+mn-lt"/>
          <a:ea typeface="黑体" panose="02010609060101010101" pitchFamily="49"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293136"/>
          </a:solidFill>
          <a:latin typeface="+mn-lt"/>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ctrTitle"/>
          </p:nvPr>
        </p:nvSpPr>
        <p:spPr/>
        <p:txBody>
          <a:bodyPr>
            <a:normAutofit fontScale="90000"/>
          </a:bodyPr>
          <a:p>
            <a:r>
              <a:rPr lang="zh-CN" altLang="en-US"/>
              <a:t>政府信息公开工作年度报告</a:t>
            </a:r>
            <a:br>
              <a:rPr lang="zh-CN" altLang="en-US"/>
            </a:br>
            <a:br>
              <a:rPr lang="zh-CN" altLang="en-US"/>
            </a:br>
            <a:r>
              <a:rPr lang="zh-CN" altLang="en-US"/>
              <a:t>编发指南</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0870" y="1691005"/>
            <a:ext cx="9988550" cy="3250565"/>
          </a:xfrm>
        </p:spPr>
        <p:txBody>
          <a:bodyPr/>
          <a:p>
            <a:r>
              <a:rPr lang="zh-CN" altLang="en-US"/>
              <a:t>本年度处理决定数量是指本年度本行政机关作出的行政许可、</a:t>
            </a:r>
            <a:r>
              <a:rPr lang="zh-CN" altLang="en-US">
                <a:sym typeface="+mn-ea"/>
              </a:rPr>
              <a:t>行政处罚、行政强制</a:t>
            </a:r>
            <a:r>
              <a:rPr lang="zh-CN" altLang="en-US"/>
              <a:t>决定数量。包括</a:t>
            </a:r>
            <a:r>
              <a:rPr lang="zh-CN" altLang="en-US">
                <a:solidFill>
                  <a:srgbClr val="FF0000"/>
                </a:solidFill>
              </a:rPr>
              <a:t>已公开和依法未公开</a:t>
            </a:r>
            <a:r>
              <a:rPr lang="zh-CN" altLang="en-US"/>
              <a:t>的全部行政许可</a:t>
            </a:r>
            <a:r>
              <a:rPr lang="zh-CN" altLang="en-US">
                <a:sym typeface="+mn-ea"/>
              </a:rPr>
              <a:t>、行政处罚、行政强制决定</a:t>
            </a:r>
            <a:r>
              <a:rPr lang="zh-CN" altLang="en-US"/>
              <a:t>，数据核定时间点为报告年度的12月31日。</a:t>
            </a:r>
            <a:endParaRPr lang="zh-CN" altLang="en-US"/>
          </a:p>
          <a:p>
            <a:endParaRPr lang="zh-CN" altLang="en-US"/>
          </a:p>
          <a:p>
            <a:r>
              <a:rPr lang="zh-CN" altLang="en-US"/>
              <a:t>注：</a:t>
            </a:r>
            <a:r>
              <a:rPr lang="zh-CN" altLang="en-US">
                <a:solidFill>
                  <a:srgbClr val="FF0000"/>
                </a:solidFill>
              </a:rPr>
              <a:t>依据部门职责填写，受委托实施行政处罚的案件计入委托行政机关行政处罚案件数量，不计入受委托行政机关行政处罚案件数量</a:t>
            </a:r>
            <a:endParaRPr lang="zh-CN" altLang="en-US"/>
          </a:p>
          <a:p>
            <a:endParaRPr lang="zh-CN" altLang="en-US"/>
          </a:p>
        </p:txBody>
      </p:sp>
      <p:sp>
        <p:nvSpPr>
          <p:cNvPr id="3" name="标题 2"/>
          <p:cNvSpPr>
            <a:spLocks noGrp="1"/>
          </p:cNvSpPr>
          <p:nvPr>
            <p:ph type="title"/>
          </p:nvPr>
        </p:nvSpPr>
        <p:spPr>
          <a:xfrm>
            <a:off x="507365" y="494665"/>
            <a:ext cx="10195560" cy="621665"/>
          </a:xfrm>
        </p:spPr>
        <p:txBody>
          <a:bodyPr>
            <a:normAutofit/>
          </a:bodyPr>
          <a:p>
            <a:r>
              <a:rPr lang="zh-CN" altLang="en-US">
                <a:sym typeface="+mn-ea"/>
              </a:rPr>
              <a:t>行政许可、行政处罚、行政强制本年度处理决定数量</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949960" y="1771650"/>
            <a:ext cx="10151110" cy="3695700"/>
          </a:xfrm>
        </p:spPr>
        <p:txBody>
          <a:bodyPr/>
          <a:p>
            <a:r>
              <a:rPr lang="zh-CN" altLang="en-US">
                <a:sym typeface="+mn-ea"/>
              </a:rPr>
              <a:t>本年度收费金额是指本行政机关本年度的行政事业性收费项目收取的总金额，单位统一使用</a:t>
            </a:r>
            <a:r>
              <a:rPr lang="zh-CN" altLang="en-US">
                <a:solidFill>
                  <a:srgbClr val="FF0000"/>
                </a:solidFill>
                <a:sym typeface="+mn-ea"/>
              </a:rPr>
              <a:t>“万元”</a:t>
            </a:r>
            <a:r>
              <a:rPr lang="zh-CN" altLang="en-US">
                <a:sym typeface="+mn-ea"/>
              </a:rPr>
              <a:t>。</a:t>
            </a:r>
            <a:endParaRPr lang="zh-CN" altLang="en-US">
              <a:sym typeface="+mn-ea"/>
            </a:endParaRPr>
          </a:p>
          <a:p>
            <a:r>
              <a:rPr lang="zh-CN" altLang="en-US">
                <a:sym typeface="+mn-ea"/>
              </a:rPr>
              <a:t>具体行政事业性收费项目范围以本级财政部门发布的《行政事业性收费项目目录清单》确定。</a:t>
            </a:r>
            <a:endParaRPr lang="zh-CN" altLang="en-US"/>
          </a:p>
          <a:p>
            <a:endParaRPr lang="zh-CN" altLang="en-US"/>
          </a:p>
        </p:txBody>
      </p:sp>
      <p:sp>
        <p:nvSpPr>
          <p:cNvPr id="3" name="标题 2"/>
          <p:cNvSpPr>
            <a:spLocks noGrp="1"/>
          </p:cNvSpPr>
          <p:nvPr>
            <p:ph type="title"/>
          </p:nvPr>
        </p:nvSpPr>
        <p:spPr/>
        <p:txBody>
          <a:bodyPr/>
          <a:p>
            <a:r>
              <a:rPr lang="zh-CN" altLang="en-US">
                <a:sym typeface="+mn-ea"/>
              </a:rPr>
              <a:t>行政事业性收费金额</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867410" y="1786890"/>
            <a:ext cx="3686810" cy="4277995"/>
          </a:xfrm>
        </p:spPr>
        <p:txBody>
          <a:bodyPr/>
          <a:p>
            <a:r>
              <a:rPr lang="zh-CN" altLang="en-US"/>
              <a:t>本部分主要报告申请人的类别和政府信息公开申请的最终处理结果。</a:t>
            </a:r>
            <a:endParaRPr lang="zh-CN" altLang="en-US"/>
          </a:p>
          <a:p>
            <a:endParaRPr lang="zh-CN" altLang="en-US"/>
          </a:p>
          <a:p>
            <a:r>
              <a:rPr lang="zh-CN" altLang="en-US"/>
              <a:t>统计表中没有的应填入“0”，不得空白或者填入其他内容。</a:t>
            </a:r>
            <a:endParaRPr lang="zh-CN" altLang="en-US"/>
          </a:p>
        </p:txBody>
      </p:sp>
      <p:sp>
        <p:nvSpPr>
          <p:cNvPr id="3" name="标题 2"/>
          <p:cNvSpPr>
            <a:spLocks noGrp="1"/>
          </p:cNvSpPr>
          <p:nvPr>
            <p:ph type="title"/>
          </p:nvPr>
        </p:nvSpPr>
        <p:spPr>
          <a:xfrm>
            <a:off x="507365" y="494665"/>
            <a:ext cx="9297035" cy="621665"/>
          </a:xfrm>
        </p:spPr>
        <p:txBody>
          <a:bodyPr>
            <a:normAutofit/>
          </a:bodyPr>
          <a:p>
            <a:r>
              <a:rPr lang="zh-CN" altLang="en-US">
                <a:sym typeface="+mn-ea"/>
              </a:rPr>
              <a:t>三、行政机关收到和处理政府信息公开申请情况</a:t>
            </a:r>
            <a:endParaRPr lang="zh-CN" altLang="en-US"/>
          </a:p>
        </p:txBody>
      </p:sp>
      <p:pic>
        <p:nvPicPr>
          <p:cNvPr id="4" name="图片 3"/>
          <p:cNvPicPr>
            <a:picLocks noChangeAspect="1"/>
          </p:cNvPicPr>
          <p:nvPr/>
        </p:nvPicPr>
        <p:blipFill>
          <a:blip r:embed="rId1"/>
          <a:stretch>
            <a:fillRect/>
          </a:stretch>
        </p:blipFill>
        <p:spPr>
          <a:xfrm>
            <a:off x="6080760" y="986155"/>
            <a:ext cx="4572635" cy="56629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1.本年新收政府信息公开申请数量</a:t>
            </a:r>
            <a:endParaRPr lang="zh-CN" altLang="en-US"/>
          </a:p>
          <a:p>
            <a:r>
              <a:rPr lang="zh-CN" altLang="en-US"/>
              <a:t>指本年度本行政机关所有渠道接收到政府信息公开申请的数量。其中，本部分统计数据仅包括申请人向本行政机关提交并以本行政机关名义作出答复的政府信息公开申请。（</a:t>
            </a:r>
            <a:r>
              <a:rPr lang="zh-CN" altLang="en-US">
                <a:solidFill>
                  <a:srgbClr val="FF0000"/>
                </a:solidFill>
              </a:rPr>
              <a:t>下属单位</a:t>
            </a:r>
            <a:r>
              <a:rPr lang="zh-CN" altLang="en-US"/>
              <a:t>）</a:t>
            </a:r>
            <a:endParaRPr lang="zh-CN" altLang="en-US"/>
          </a:p>
          <a:p>
            <a:r>
              <a:rPr lang="zh-CN" altLang="en-US"/>
              <a:t>2.上年结转政府信息公开申请数量</a:t>
            </a:r>
            <a:endParaRPr lang="zh-CN" altLang="en-US"/>
          </a:p>
          <a:p>
            <a:r>
              <a:rPr lang="zh-CN" altLang="en-US"/>
              <a:t>指本行政机关上一年度接收，在法定答复时限内，结转到本年度继续办理的政府信息公开申请的数量。</a:t>
            </a:r>
            <a:endParaRPr lang="zh-CN" altLang="en-US"/>
          </a:p>
          <a:p>
            <a:r>
              <a:rPr lang="zh-CN" altLang="en-US"/>
              <a:t>其中，本部分统计数据不包括上一年度行政复议或行政诉讼被纠错后，本行政机关重新作出答复的情形；</a:t>
            </a:r>
            <a:endParaRPr lang="zh-CN" altLang="en-US"/>
          </a:p>
          <a:p>
            <a:r>
              <a:rPr lang="zh-CN" altLang="en-US">
                <a:solidFill>
                  <a:srgbClr val="FF0000"/>
                </a:solidFill>
              </a:rPr>
              <a:t>行政机关本年度的年度报告中上年结转政府信息公开申请数量应与上一年度的年度报告中结转下年度继续办理数量相等</a:t>
            </a:r>
            <a:r>
              <a:rPr lang="zh-CN" altLang="en-US"/>
              <a:t>。</a:t>
            </a:r>
            <a:endParaRPr lang="zh-CN" altLang="en-US"/>
          </a:p>
        </p:txBody>
      </p:sp>
      <p:sp>
        <p:nvSpPr>
          <p:cNvPr id="3" name="标题 2"/>
          <p:cNvSpPr>
            <a:spLocks noGrp="1"/>
          </p:cNvSpPr>
          <p:nvPr>
            <p:ph type="title"/>
          </p:nvPr>
        </p:nvSpPr>
        <p:spPr/>
        <p:txBody>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内容占位符 2"/>
          <p:cNvPicPr>
            <a:picLocks noChangeAspect="1"/>
          </p:cNvPicPr>
          <p:nvPr>
            <p:ph idx="1"/>
          </p:nvPr>
        </p:nvPicPr>
        <p:blipFill>
          <a:blip r:embed="rId1"/>
          <a:stretch>
            <a:fillRect/>
          </a:stretch>
        </p:blipFill>
        <p:spPr>
          <a:xfrm>
            <a:off x="5650865" y="3401060"/>
            <a:ext cx="5055870" cy="2321560"/>
          </a:xfrm>
          <a:prstGeom prst="rect">
            <a:avLst/>
          </a:prstGeom>
        </p:spPr>
      </p:pic>
      <p:pic>
        <p:nvPicPr>
          <p:cNvPr id="4" name="图片 3"/>
          <p:cNvPicPr>
            <a:picLocks noChangeAspect="1"/>
          </p:cNvPicPr>
          <p:nvPr/>
        </p:nvPicPr>
        <p:blipFill>
          <a:blip r:embed="rId2"/>
          <a:stretch>
            <a:fillRect/>
          </a:stretch>
        </p:blipFill>
        <p:spPr>
          <a:xfrm>
            <a:off x="1102995" y="963295"/>
            <a:ext cx="5287645" cy="2437765"/>
          </a:xfrm>
          <a:prstGeom prst="rect">
            <a:avLst/>
          </a:prstGeom>
        </p:spPr>
      </p:pic>
      <p:sp>
        <p:nvSpPr>
          <p:cNvPr id="5" name="矩形 4"/>
          <p:cNvSpPr/>
          <p:nvPr/>
        </p:nvSpPr>
        <p:spPr>
          <a:xfrm>
            <a:off x="1758315" y="3121660"/>
            <a:ext cx="4037330" cy="279400"/>
          </a:xfrm>
          <a:prstGeom prst="rect">
            <a:avLst/>
          </a:prstGeom>
          <a:noFill/>
          <a:ln w="28575">
            <a:solidFill>
              <a:srgbClr val="FF6600">
                <a:alpha val="8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5873115" y="5504180"/>
            <a:ext cx="4316095" cy="218440"/>
          </a:xfrm>
          <a:prstGeom prst="rect">
            <a:avLst/>
          </a:prstGeom>
          <a:noFill/>
          <a:ln w="28575">
            <a:solidFill>
              <a:srgbClr val="FF6600">
                <a:alpha val="8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70255" y="830580"/>
            <a:ext cx="10515600" cy="5283200"/>
          </a:xfrm>
        </p:spPr>
        <p:txBody>
          <a:bodyPr/>
          <a:p>
            <a:r>
              <a:rPr lang="zh-CN" altLang="en-US"/>
              <a:t>3.本年度办理结果</a:t>
            </a:r>
            <a:endParaRPr lang="zh-CN" altLang="en-US"/>
          </a:p>
          <a:p>
            <a:r>
              <a:rPr lang="zh-CN" altLang="en-US" sz="1600" b="1">
                <a:solidFill>
                  <a:srgbClr val="FF0000"/>
                </a:solidFill>
              </a:rPr>
              <a:t>（1）予以公开</a:t>
            </a:r>
            <a:endParaRPr lang="zh-CN" altLang="en-US" sz="1600"/>
          </a:p>
          <a:p>
            <a:r>
              <a:rPr lang="zh-CN" altLang="en-US" sz="1600"/>
              <a:t>行政机关作出已主动公开答复和同意公开答复的总数量。</a:t>
            </a:r>
            <a:endParaRPr lang="zh-CN" altLang="en-US" sz="1600"/>
          </a:p>
          <a:p>
            <a:r>
              <a:rPr lang="zh-CN" altLang="en-US" sz="1600" b="1">
                <a:solidFill>
                  <a:srgbClr val="FF0000"/>
                </a:solidFill>
              </a:rPr>
              <a:t>（2）部分公开</a:t>
            </a:r>
            <a:endParaRPr lang="zh-CN" altLang="en-US" sz="1600">
              <a:solidFill>
                <a:srgbClr val="00B0F0"/>
              </a:solidFill>
            </a:endParaRPr>
          </a:p>
          <a:p>
            <a:r>
              <a:rPr lang="zh-CN" altLang="en-US" sz="1600"/>
              <a:t>行政机关作出部分公开答复的数量。其中，行政机关作出区分处理的，只计部分公开的数量，不计予以公开。</a:t>
            </a:r>
            <a:endParaRPr lang="zh-CN" altLang="en-US" sz="1600"/>
          </a:p>
          <a:p>
            <a:r>
              <a:rPr lang="zh-CN" altLang="en-US" sz="1600" b="1">
                <a:solidFill>
                  <a:srgbClr val="FF0000"/>
                </a:solidFill>
              </a:rPr>
              <a:t>（3）不予公开</a:t>
            </a:r>
            <a:endParaRPr lang="zh-CN" altLang="en-US" sz="1600"/>
          </a:p>
          <a:p>
            <a:r>
              <a:rPr lang="zh-CN" altLang="en-US" sz="1600"/>
              <a:t>属于国家秘密</a:t>
            </a:r>
            <a:endParaRPr lang="zh-CN" altLang="en-US" sz="1600"/>
          </a:p>
          <a:p>
            <a:r>
              <a:rPr lang="zh-CN" altLang="en-US" sz="1600"/>
              <a:t>其他法律行政法规禁止公开</a:t>
            </a:r>
            <a:endParaRPr lang="zh-CN" altLang="en-US" sz="1600"/>
          </a:p>
          <a:p>
            <a:r>
              <a:rPr lang="zh-CN" altLang="en-US" sz="1600"/>
              <a:t>危及“三安全一稳定”（公开后可能危及国家安全、公共安全、经济安全和社会稳定）</a:t>
            </a:r>
            <a:endParaRPr lang="zh-CN" altLang="en-US" sz="1600"/>
          </a:p>
          <a:p>
            <a:r>
              <a:rPr lang="zh-CN" altLang="en-US" sz="1600"/>
              <a:t>保护第三方合法权益（涉及商业秘密、个人隐私等，公开会对第三方合法权益造成损害）</a:t>
            </a:r>
            <a:endParaRPr lang="zh-CN" altLang="en-US" sz="1600"/>
          </a:p>
          <a:p>
            <a:r>
              <a:rPr lang="zh-CN" altLang="en-US" sz="1600"/>
              <a:t>属于三类内部事务信息（涉及行政机关人事管理、后勤管理、内部工作流程等方面的内部事务信息）</a:t>
            </a:r>
            <a:endParaRPr lang="zh-CN" altLang="en-US" sz="1600"/>
          </a:p>
          <a:p>
            <a:r>
              <a:rPr lang="zh-CN" altLang="en-US" sz="1600"/>
              <a:t>属于四类过程性信息（涉及行政机关在履行行政管理职能过程中形成的讨论记录、过程稿、磋商信函、请示报告等四类过程性信息）</a:t>
            </a:r>
            <a:endParaRPr lang="zh-CN" altLang="en-US" sz="1600"/>
          </a:p>
          <a:p>
            <a:r>
              <a:rPr lang="zh-CN" altLang="en-US" sz="1600"/>
              <a:t>属于行政执法案卷</a:t>
            </a:r>
            <a:endParaRPr lang="zh-CN" altLang="en-US" sz="1600"/>
          </a:p>
          <a:p>
            <a:r>
              <a:rPr lang="zh-CN" altLang="en-US" sz="1600"/>
              <a:t>属于行政查询事项（属于不动产登记信息、户籍信息、工商登记信息、社团登记信息、银行账户信息、股票交易信息等行政查询类事项）</a:t>
            </a:r>
            <a:endParaRPr lang="zh-CN" altLang="en-US" sz="1600"/>
          </a:p>
          <a:p>
            <a:endParaRPr lang="zh-CN" altLang="en-US" sz="1000"/>
          </a:p>
          <a:p>
            <a:endParaRPr lang="zh-CN" altLang="en-US" sz="1000"/>
          </a:p>
          <a:p>
            <a:endParaRPr lang="zh-CN" altLang="en-US" sz="1000"/>
          </a:p>
          <a:p>
            <a:endParaRPr lang="zh-CN" altLang="en-US" sz="1000"/>
          </a:p>
          <a:p>
            <a:endParaRPr lang="zh-CN" altLang="en-US" sz="1000"/>
          </a:p>
          <a:p>
            <a:endParaRPr lang="zh-CN" altLang="en-US"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87045" y="615315"/>
            <a:ext cx="10612755" cy="5537835"/>
          </a:xfrm>
        </p:spPr>
        <p:txBody>
          <a:bodyPr/>
          <a:p>
            <a:r>
              <a:rPr lang="zh-CN" altLang="en-US" sz="1800">
                <a:solidFill>
                  <a:srgbClr val="FF0000"/>
                </a:solidFill>
                <a:sym typeface="+mn-ea"/>
              </a:rPr>
              <a:t>（4）无法提供</a:t>
            </a:r>
            <a:endParaRPr lang="zh-CN" altLang="en-US" sz="1800">
              <a:solidFill>
                <a:srgbClr val="FF0000"/>
              </a:solidFill>
            </a:endParaRPr>
          </a:p>
          <a:p>
            <a:r>
              <a:rPr lang="zh-CN" altLang="en-US" sz="1800">
                <a:sym typeface="+mn-ea"/>
              </a:rPr>
              <a:t>本行政机关不掌握相关政府信息</a:t>
            </a:r>
            <a:endParaRPr lang="zh-CN" altLang="en-US" sz="1800"/>
          </a:p>
          <a:p>
            <a:r>
              <a:rPr lang="zh-CN" altLang="en-US" sz="1800">
                <a:sym typeface="+mn-ea"/>
              </a:rPr>
              <a:t>没有现成信息，需要对现有政府信息进行加工、分析，另行制作</a:t>
            </a:r>
            <a:endParaRPr lang="zh-CN" altLang="en-US" sz="1800"/>
          </a:p>
          <a:p>
            <a:r>
              <a:rPr lang="zh-CN" altLang="en-US" sz="1800">
                <a:solidFill>
                  <a:srgbClr val="FF0000"/>
                </a:solidFill>
                <a:sym typeface="+mn-ea"/>
              </a:rPr>
              <a:t>补正后</a:t>
            </a:r>
            <a:r>
              <a:rPr lang="zh-CN" altLang="en-US" sz="1800">
                <a:sym typeface="+mn-ea"/>
              </a:rPr>
              <a:t>申请内容仍不明确</a:t>
            </a:r>
            <a:endParaRPr lang="zh-CN" altLang="en-US" sz="1800">
              <a:sym typeface="+mn-ea"/>
            </a:endParaRPr>
          </a:p>
          <a:p>
            <a:r>
              <a:rPr lang="zh-CN" altLang="en-US" sz="1800">
                <a:solidFill>
                  <a:srgbClr val="FF0000"/>
                </a:solidFill>
                <a:sym typeface="+mn-ea"/>
              </a:rPr>
              <a:t>（5）不予处理</a:t>
            </a:r>
            <a:endParaRPr lang="zh-CN" altLang="en-US" sz="1800">
              <a:solidFill>
                <a:srgbClr val="FF0000"/>
              </a:solidFill>
            </a:endParaRPr>
          </a:p>
          <a:p>
            <a:r>
              <a:rPr lang="zh-CN" altLang="en-US" sz="1800">
                <a:sym typeface="+mn-ea"/>
              </a:rPr>
              <a:t>信访举报投诉类</a:t>
            </a:r>
            <a:endParaRPr lang="zh-CN" altLang="en-US" sz="1800">
              <a:sym typeface="+mn-ea"/>
            </a:endParaRPr>
          </a:p>
          <a:p>
            <a:r>
              <a:rPr lang="zh-CN" altLang="en-US" sz="1800">
                <a:sym typeface="+mn-ea"/>
              </a:rPr>
              <a:t>重复申请数量</a:t>
            </a:r>
            <a:endParaRPr lang="zh-CN" altLang="en-US" sz="1800">
              <a:sym typeface="+mn-ea"/>
            </a:endParaRPr>
          </a:p>
          <a:p>
            <a:r>
              <a:rPr lang="zh-CN" altLang="en-US" sz="1800">
                <a:sym typeface="+mn-ea"/>
              </a:rPr>
              <a:t>要求提供公开出版物（要求提供政府公报、报刊、书籍等公开出版物）</a:t>
            </a:r>
            <a:endParaRPr lang="zh-CN" altLang="en-US" sz="1800"/>
          </a:p>
          <a:p>
            <a:r>
              <a:rPr lang="zh-CN" altLang="en-US" sz="1800">
                <a:sym typeface="+mn-ea"/>
              </a:rPr>
              <a:t>无正当理由大量反复申请</a:t>
            </a:r>
            <a:endParaRPr lang="zh-CN" altLang="en-US" sz="1800">
              <a:sym typeface="+mn-ea"/>
            </a:endParaRPr>
          </a:p>
          <a:p>
            <a:r>
              <a:rPr lang="zh-CN" altLang="en-US" sz="1800">
                <a:sym typeface="+mn-ea"/>
              </a:rPr>
              <a:t>要求行政机关确认或重新出具已获取信息</a:t>
            </a:r>
            <a:endParaRPr lang="zh-CN" altLang="en-US" sz="1800"/>
          </a:p>
          <a:p>
            <a:r>
              <a:rPr lang="zh-CN" altLang="en-US" sz="1800">
                <a:solidFill>
                  <a:srgbClr val="FF0000"/>
                </a:solidFill>
                <a:sym typeface="+mn-ea"/>
              </a:rPr>
              <a:t>（6）其他处理</a:t>
            </a:r>
            <a:endParaRPr lang="zh-CN" altLang="en-US" sz="1800">
              <a:solidFill>
                <a:srgbClr val="FF0000"/>
              </a:solidFill>
            </a:endParaRPr>
          </a:p>
          <a:p>
            <a:r>
              <a:rPr lang="zh-CN" altLang="en-US" sz="1800">
                <a:sym typeface="+mn-ea"/>
              </a:rPr>
              <a:t>申请人无正当理由逾期不补正、行政机关不再处理其政府信息公开申请</a:t>
            </a:r>
            <a:endParaRPr lang="zh-CN" altLang="en-US" sz="1800">
              <a:sym typeface="+mn-ea"/>
            </a:endParaRPr>
          </a:p>
          <a:p>
            <a:r>
              <a:rPr lang="zh-CN" altLang="en-US" sz="1800">
                <a:sym typeface="+mn-ea"/>
              </a:rPr>
              <a:t>申请人逾期未按收费通知要求缴纳费用、行政机关不再处理其政府信息公开申请</a:t>
            </a:r>
            <a:endParaRPr lang="zh-CN" altLang="en-US" sz="1800"/>
          </a:p>
          <a:p>
            <a:r>
              <a:rPr lang="zh-CN" altLang="en-US" sz="1800">
                <a:sym typeface="+mn-ea"/>
              </a:rPr>
              <a:t>其他数量是指极少数特殊情况的处理数量。</a:t>
            </a:r>
            <a:endParaRPr lang="zh-CN"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838200" y="1397000"/>
            <a:ext cx="3931920" cy="4678045"/>
          </a:xfrm>
        </p:spPr>
        <p:txBody>
          <a:bodyPr/>
          <a:p>
            <a:r>
              <a:rPr lang="zh-CN" altLang="en-US" sz="1800"/>
              <a:t>本部分主要报告政府信息公开行政复议处理结果和行政诉讼处理结果情况。</a:t>
            </a:r>
            <a:endParaRPr lang="zh-CN" altLang="en-US" sz="1800"/>
          </a:p>
          <a:p>
            <a:r>
              <a:rPr lang="zh-CN" altLang="en-US" sz="1800"/>
              <a:t>统计表中没有的应填入</a:t>
            </a:r>
            <a:r>
              <a:rPr lang="zh-CN" altLang="en-US" sz="1800">
                <a:solidFill>
                  <a:srgbClr val="FF0000"/>
                </a:solidFill>
              </a:rPr>
              <a:t>“0”</a:t>
            </a:r>
            <a:r>
              <a:rPr lang="zh-CN" altLang="en-US" sz="1800"/>
              <a:t>，不得空白或者填入其他内容。</a:t>
            </a:r>
            <a:endParaRPr lang="zh-CN" altLang="en-US" sz="1800"/>
          </a:p>
          <a:p>
            <a:r>
              <a:rPr lang="zh-CN" altLang="en-US" sz="1800"/>
              <a:t>根据行政复议法和行政诉讼法有关规定，行政诉讼处理结果应进一步区分两类情形，分别是“未经复议直接起诉”和“复议后起诉”。</a:t>
            </a:r>
            <a:endParaRPr lang="zh-CN" altLang="en-US" sz="1800"/>
          </a:p>
          <a:p>
            <a:r>
              <a:rPr lang="zh-CN" altLang="en-US" sz="1800"/>
              <a:t>注意：复议机关作为共同被告的行政诉讼案件，应只计入原行为主体的案件数量，不计入行复议机关的案件数量。</a:t>
            </a:r>
            <a:endParaRPr lang="zh-CN" altLang="en-US"/>
          </a:p>
        </p:txBody>
      </p:sp>
      <p:sp>
        <p:nvSpPr>
          <p:cNvPr id="3" name="标题 2"/>
          <p:cNvSpPr>
            <a:spLocks noGrp="1"/>
          </p:cNvSpPr>
          <p:nvPr>
            <p:ph type="title"/>
          </p:nvPr>
        </p:nvSpPr>
        <p:spPr>
          <a:xfrm>
            <a:off x="507365" y="494665"/>
            <a:ext cx="10762615" cy="621665"/>
          </a:xfrm>
        </p:spPr>
        <p:txBody>
          <a:bodyPr>
            <a:normAutofit fontScale="90000"/>
          </a:bodyPr>
          <a:p>
            <a:r>
              <a:rPr lang="zh-CN" altLang="en-US">
                <a:sym typeface="+mn-ea"/>
              </a:rPr>
              <a:t>四、因政府信息公开工作被申请行政复议、提起行政诉讼情况</a:t>
            </a:r>
            <a:endParaRPr lang="zh-CN" altLang="en-US"/>
          </a:p>
        </p:txBody>
      </p:sp>
      <p:pic>
        <p:nvPicPr>
          <p:cNvPr id="5" name="图片 4"/>
          <p:cNvPicPr>
            <a:picLocks noChangeAspect="1"/>
          </p:cNvPicPr>
          <p:nvPr/>
        </p:nvPicPr>
        <p:blipFill>
          <a:blip r:embed="rId1"/>
          <a:stretch>
            <a:fillRect/>
          </a:stretch>
        </p:blipFill>
        <p:spPr>
          <a:xfrm>
            <a:off x="5030470" y="2474595"/>
            <a:ext cx="6445885" cy="1338580"/>
          </a:xfrm>
          <a:prstGeom prst="rect">
            <a:avLst/>
          </a:prstGeom>
        </p:spPr>
      </p:pic>
      <p:sp>
        <p:nvSpPr>
          <p:cNvPr id="4" name="椭圆 3"/>
          <p:cNvSpPr/>
          <p:nvPr/>
        </p:nvSpPr>
        <p:spPr>
          <a:xfrm>
            <a:off x="6303010" y="3319780"/>
            <a:ext cx="447040" cy="493395"/>
          </a:xfrm>
          <a:prstGeom prst="ellipse">
            <a:avLst/>
          </a:prstGeom>
          <a:solidFill>
            <a:schemeClr val="bg1"/>
          </a:solidFill>
          <a:ln w="317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01040" y="654050"/>
            <a:ext cx="8054340" cy="4678045"/>
          </a:xfrm>
        </p:spPr>
        <p:txBody>
          <a:bodyPr/>
          <a:p>
            <a:r>
              <a:rPr lang="zh-CN" altLang="en-US" sz="2000" b="1"/>
              <a:t>1.行政复议</a:t>
            </a:r>
            <a:endParaRPr lang="zh-CN" altLang="en-US" sz="1800"/>
          </a:p>
          <a:p>
            <a:r>
              <a:rPr lang="zh-CN" altLang="en-US" sz="1800"/>
              <a:t>结果维持数是指行政复议机关作出的行政复议决定，维持被复议行政行为的案件数，包括行政复议机关驳回行政复议申请，但以行政复议申请不符合行政复议法、行政复议法实施条例规定的受理条件为由驳回的除外。</a:t>
            </a:r>
            <a:endParaRPr lang="zh-CN" altLang="en-US" sz="1800"/>
          </a:p>
          <a:p>
            <a:r>
              <a:rPr lang="zh-CN" altLang="en-US" sz="1800">
                <a:solidFill>
                  <a:srgbClr val="FF0000"/>
                </a:solidFill>
              </a:rPr>
              <a:t>结果纠正数是指行政复议机关作出的行政复议决定，撤销被复议行政行为或者确认被复议行政行为违法和限期履行法定职责的案件数。包括同时责令被申请人在一定期限内重新作出行政行为。</a:t>
            </a:r>
            <a:endParaRPr lang="zh-CN" altLang="en-US" sz="1800">
              <a:solidFill>
                <a:srgbClr val="FF0000"/>
              </a:solidFill>
            </a:endParaRPr>
          </a:p>
          <a:p>
            <a:r>
              <a:rPr lang="zh-CN" altLang="en-US" sz="1800"/>
              <a:t>尚未审结数是指行政复议机关已经受理的行政复议申请中，在法定审查期限内，正在审查尚未审结的案件数。</a:t>
            </a:r>
            <a:endParaRPr lang="zh-CN" altLang="en-US" sz="1800"/>
          </a:p>
          <a:p>
            <a:r>
              <a:rPr lang="zh-CN" altLang="en-US" sz="1800"/>
              <a:t>行政复议案件总计为前述四项总和。</a:t>
            </a:r>
            <a:endParaRPr lang="zh-CN" altLang="en-US" sz="1800"/>
          </a:p>
          <a:p>
            <a:r>
              <a:rPr lang="zh-CN" altLang="en-US" sz="1800"/>
              <a:t>其中，统计的</a:t>
            </a:r>
            <a:r>
              <a:rPr lang="zh-CN" altLang="en-US" sz="1800">
                <a:solidFill>
                  <a:srgbClr val="FF0000"/>
                </a:solidFill>
              </a:rPr>
              <a:t>时间范围应以本行政机关收到行政复议或者行政诉讼通知书的时间为准</a:t>
            </a:r>
            <a:endParaRPr lang="zh-CN" altLang="en-US" sz="1800">
              <a:solidFill>
                <a:srgbClr val="FF0000"/>
              </a:solidFill>
            </a:endParaRPr>
          </a:p>
        </p:txBody>
      </p:sp>
      <p:pic>
        <p:nvPicPr>
          <p:cNvPr id="4" name="图片 3"/>
          <p:cNvPicPr>
            <a:picLocks noChangeAspect="1"/>
          </p:cNvPicPr>
          <p:nvPr/>
        </p:nvPicPr>
        <p:blipFill>
          <a:blip r:embed="rId1"/>
          <a:stretch>
            <a:fillRect/>
          </a:stretch>
        </p:blipFill>
        <p:spPr>
          <a:xfrm>
            <a:off x="9106535" y="2386965"/>
            <a:ext cx="2105025" cy="13811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92150" y="421005"/>
            <a:ext cx="10661650" cy="5654040"/>
          </a:xfrm>
        </p:spPr>
        <p:txBody>
          <a:bodyPr/>
          <a:p>
            <a:r>
              <a:rPr lang="zh-CN" altLang="en-US" sz="1600"/>
              <a:t>2.行政诉讼</a:t>
            </a:r>
            <a:endParaRPr lang="zh-CN" altLang="en-US" sz="1600"/>
          </a:p>
          <a:p>
            <a:r>
              <a:rPr lang="zh-CN" altLang="en-US" sz="1600"/>
              <a:t>（1）未经复议直接起诉（未经行政机关复议</a:t>
            </a:r>
            <a:r>
              <a:rPr lang="zh-CN" altLang="en-US" sz="1600">
                <a:sym typeface="+mn-ea"/>
              </a:rPr>
              <a:t>直接向人民法院提起行政诉讼）</a:t>
            </a:r>
            <a:endParaRPr lang="zh-CN" altLang="en-US" sz="1600"/>
          </a:p>
          <a:p>
            <a:r>
              <a:rPr lang="zh-CN" altLang="en-US" sz="1600"/>
              <a:t>结果维持数是指经法院立案、审理后，判决、裁定</a:t>
            </a:r>
            <a:r>
              <a:rPr lang="zh-CN" altLang="en-US" sz="1600">
                <a:solidFill>
                  <a:srgbClr val="FF0000"/>
                </a:solidFill>
              </a:rPr>
              <a:t>驳回起诉和驳回诉讼请求</a:t>
            </a:r>
            <a:r>
              <a:rPr lang="zh-CN" altLang="en-US" sz="1600"/>
              <a:t>的案件数。</a:t>
            </a:r>
            <a:r>
              <a:rPr lang="zh-CN" altLang="en-US" sz="1600">
                <a:solidFill>
                  <a:srgbClr val="FF0000"/>
                </a:solidFill>
              </a:rPr>
              <a:t>结果纠正数是指判决、裁定撤销或者部分撤销被诉行政行为、限期履行法定职责、确认被诉行政行为违法、无效和改判的案件数。</a:t>
            </a:r>
            <a:r>
              <a:rPr lang="zh-CN" altLang="en-US" sz="1600"/>
              <a:t>其中，判决、裁定撤销或者部分撤销被诉行政行为包括同时判决重新作出行政行为。</a:t>
            </a:r>
            <a:endParaRPr lang="zh-CN" altLang="en-US" sz="1600"/>
          </a:p>
          <a:p>
            <a:r>
              <a:rPr lang="zh-CN" altLang="en-US" sz="1600"/>
              <a:t>尚未审结数是指在法定审理期限内正在审理尚未审结的案件数。</a:t>
            </a:r>
            <a:endParaRPr lang="zh-CN" altLang="en-US" sz="1600"/>
          </a:p>
          <a:p>
            <a:r>
              <a:rPr lang="zh-CN" altLang="en-US" sz="1600"/>
              <a:t>（2）复议后起诉（不</a:t>
            </a:r>
            <a:r>
              <a:rPr lang="zh-CN" altLang="en-US" sz="1600">
                <a:sym typeface="+mn-ea"/>
              </a:rPr>
              <a:t>服行政复议决定向人民法院提起行政诉讼</a:t>
            </a:r>
            <a:r>
              <a:rPr lang="zh-CN" altLang="en-US" sz="1600"/>
              <a:t>）</a:t>
            </a:r>
            <a:endParaRPr lang="zh-CN" altLang="en-US" sz="1600"/>
          </a:p>
          <a:p>
            <a:r>
              <a:rPr lang="zh-CN" altLang="en-US" sz="1600"/>
              <a:t>同上</a:t>
            </a:r>
            <a:endParaRPr lang="zh-CN" altLang="en-US" sz="1600"/>
          </a:p>
          <a:p>
            <a:endParaRPr lang="zh-CN" altLang="en-US" sz="1600"/>
          </a:p>
        </p:txBody>
      </p:sp>
      <p:pic>
        <p:nvPicPr>
          <p:cNvPr id="5" name="图片 4"/>
          <p:cNvPicPr>
            <a:picLocks noChangeAspect="1"/>
          </p:cNvPicPr>
          <p:nvPr/>
        </p:nvPicPr>
        <p:blipFill>
          <a:blip r:embed="rId1"/>
          <a:stretch>
            <a:fillRect/>
          </a:stretch>
        </p:blipFill>
        <p:spPr>
          <a:xfrm>
            <a:off x="3295015" y="4088130"/>
            <a:ext cx="4191000" cy="13906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1623060" y="1397000"/>
            <a:ext cx="8801100" cy="4910455"/>
          </a:xfrm>
        </p:spPr>
        <p:txBody>
          <a:bodyPr/>
          <a:p>
            <a:r>
              <a:rPr lang="zh-CN" altLang="en-US"/>
              <a:t>县级以上人民政府的政府信息公开工作主管部门（政府办）编制本级人民政府年度报告；</a:t>
            </a:r>
            <a:endParaRPr lang="zh-CN" altLang="en-US"/>
          </a:p>
          <a:p>
            <a:endParaRPr lang="zh-CN" altLang="en-US"/>
          </a:p>
          <a:p>
            <a:r>
              <a:rPr lang="zh-CN" altLang="en-US"/>
              <a:t>县级以上人民政府部门编制本行政机关年度报告，包括县级以上人民政府办公室（厅）、政府组成部门、政府直属特设机构、政府直属机构、政府部门管理机构等。</a:t>
            </a:r>
            <a:endParaRPr lang="zh-CN" altLang="en-US"/>
          </a:p>
          <a:p>
            <a:pPr marL="0" indent="0">
              <a:buNone/>
            </a:pPr>
            <a:endParaRPr lang="zh-CN" altLang="en-US"/>
          </a:p>
        </p:txBody>
      </p:sp>
      <p:sp>
        <p:nvSpPr>
          <p:cNvPr id="3" name="标题 2"/>
          <p:cNvSpPr>
            <a:spLocks noGrp="1"/>
          </p:cNvSpPr>
          <p:nvPr>
            <p:ph type="title"/>
          </p:nvPr>
        </p:nvSpPr>
        <p:spPr/>
        <p:txBody>
          <a:bodyPr/>
          <a:p>
            <a:r>
              <a:rPr lang="zh-CN" altLang="en-US">
                <a:sym typeface="+mn-ea"/>
              </a:rPr>
              <a:t>编制主体</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本部分主要报告本行政机关政府信息公开工作中存在的主要问题及改进情况。改进情况应对存在的主要问题逐一作出回应，说明改进成效。</a:t>
            </a:r>
            <a:endParaRPr lang="zh-CN" altLang="en-US"/>
          </a:p>
          <a:p>
            <a:r>
              <a:rPr lang="zh-CN" altLang="en-US"/>
              <a:t>内容应实事求是、明确具体，避免笼统模糊、泛泛而谈。</a:t>
            </a:r>
            <a:endParaRPr lang="zh-CN" altLang="en-US"/>
          </a:p>
          <a:p>
            <a:r>
              <a:rPr lang="zh-CN" altLang="en-US"/>
              <a:t>查找问题应有针对性，改进举措应有实效性，</a:t>
            </a:r>
            <a:r>
              <a:rPr lang="zh-CN" altLang="en-US">
                <a:solidFill>
                  <a:srgbClr val="FF0000"/>
                </a:solidFill>
              </a:rPr>
              <a:t>避免出现敷衍了事甚至年年雷同的现象。</a:t>
            </a:r>
            <a:endParaRPr lang="zh-CN" altLang="en-US">
              <a:solidFill>
                <a:srgbClr val="FF0000"/>
              </a:solidFill>
            </a:endParaRPr>
          </a:p>
        </p:txBody>
      </p:sp>
      <p:sp>
        <p:nvSpPr>
          <p:cNvPr id="3" name="标题 2"/>
          <p:cNvSpPr>
            <a:spLocks noGrp="1"/>
          </p:cNvSpPr>
          <p:nvPr>
            <p:ph type="title"/>
          </p:nvPr>
        </p:nvSpPr>
        <p:spPr>
          <a:xfrm>
            <a:off x="507365" y="494665"/>
            <a:ext cx="10098405" cy="621665"/>
          </a:xfrm>
        </p:spPr>
        <p:txBody>
          <a:bodyPr>
            <a:normAutofit fontScale="90000"/>
          </a:bodyPr>
          <a:p>
            <a:br>
              <a:rPr lang="zh-CN" altLang="en-US">
                <a:sym typeface="+mn-ea"/>
              </a:rPr>
            </a:br>
            <a:r>
              <a:rPr lang="zh-CN" altLang="en-US">
                <a:sym typeface="+mn-ea"/>
              </a:rPr>
              <a:t>五、</a:t>
            </a:r>
            <a:r>
              <a:rPr lang="zh-CN" altLang="en-US">
                <a:sym typeface="+mn-ea"/>
              </a:rPr>
              <a:t>政府信息公开工作存在的主要问题及改进情况</a:t>
            </a:r>
            <a:br>
              <a:rPr lang="zh-CN" altLang="en-US"/>
            </a:b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本部分主要报告本行政机关认为需要报告的其他事项，以及其他有关文件专门要求通过政府信息公开工作年度报告予以报告的事项，包括但不限于：</a:t>
            </a:r>
            <a:endParaRPr lang="zh-CN" altLang="en-US"/>
          </a:p>
          <a:p>
            <a:r>
              <a:rPr lang="zh-CN" altLang="en-US">
                <a:solidFill>
                  <a:srgbClr val="FF0000"/>
                </a:solidFill>
              </a:rPr>
              <a:t>1.依据《政府信息公开信息处理费管理办法》收取信息处理费的情况需在此专门报告;</a:t>
            </a:r>
            <a:endParaRPr lang="zh-CN" altLang="en-US">
              <a:solidFill>
                <a:srgbClr val="FF0000"/>
              </a:solidFill>
            </a:endParaRPr>
          </a:p>
          <a:p>
            <a:r>
              <a:rPr lang="en-US" altLang="zh-CN"/>
              <a:t>2</a:t>
            </a:r>
            <a:r>
              <a:rPr lang="zh-CN" altLang="en-US"/>
              <a:t>.其他有关文件专门要求通过政府信息公开工作年度报告予以报告的事项，比如政务公开要点落实情况。</a:t>
            </a:r>
            <a:endParaRPr lang="zh-CN" altLang="en-US"/>
          </a:p>
        </p:txBody>
      </p:sp>
      <p:sp>
        <p:nvSpPr>
          <p:cNvPr id="3" name="标题 2"/>
          <p:cNvSpPr>
            <a:spLocks noGrp="1"/>
          </p:cNvSpPr>
          <p:nvPr>
            <p:ph type="title"/>
          </p:nvPr>
        </p:nvSpPr>
        <p:spPr/>
        <p:txBody>
          <a:bodyPr/>
          <a:p>
            <a:r>
              <a:rPr lang="zh-CN" altLang="en-US">
                <a:sym typeface="+mn-ea"/>
              </a:rPr>
              <a:t>六、其他需要报告的事项</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838200" y="1397000"/>
            <a:ext cx="10674350" cy="5074920"/>
          </a:xfrm>
        </p:spPr>
        <p:txBody>
          <a:bodyPr/>
          <a:p>
            <a:r>
              <a:rPr lang="zh-CN" altLang="en-US"/>
              <a:t>县级以上政府部门、单位，于202</a:t>
            </a:r>
            <a:r>
              <a:rPr lang="en-US"/>
              <a:t>4</a:t>
            </a:r>
            <a:r>
              <a:rPr lang="zh-CN" altLang="en-US">
                <a:sym typeface="+mn-ea"/>
              </a:rPr>
              <a:t>年</a:t>
            </a:r>
            <a:r>
              <a:rPr lang="zh-CN" altLang="en-US"/>
              <a:t>1月</a:t>
            </a:r>
            <a:r>
              <a:rPr lang="en-US" altLang="zh-CN"/>
              <a:t>31</a:t>
            </a:r>
            <a:r>
              <a:rPr lang="zh-CN" altLang="en-US"/>
              <a:t>日前</a:t>
            </a:r>
            <a:r>
              <a:rPr lang="zh-CN" altLang="en-US">
                <a:sym typeface="+mn-ea"/>
              </a:rPr>
              <a:t>向社会公布本部门、单位</a:t>
            </a:r>
            <a:r>
              <a:rPr lang="zh-CN" altLang="en-US">
                <a:sym typeface="+mn-ea"/>
              </a:rPr>
              <a:t>年度报告。</a:t>
            </a:r>
            <a:endParaRPr lang="zh-CN" altLang="en-US"/>
          </a:p>
          <a:p>
            <a:r>
              <a:rPr lang="zh-CN" altLang="en-US"/>
              <a:t>县级政府汇总所属部门和乡镇政府的年度报告，于</a:t>
            </a:r>
            <a:r>
              <a:rPr lang="zh-CN" altLang="en-US">
                <a:sym typeface="+mn-ea"/>
              </a:rPr>
              <a:t>202</a:t>
            </a:r>
            <a:r>
              <a:rPr lang="en-US">
                <a:sym typeface="+mn-ea"/>
              </a:rPr>
              <a:t>4</a:t>
            </a:r>
            <a:r>
              <a:rPr lang="zh-CN" altLang="en-US">
                <a:sym typeface="+mn-ea"/>
              </a:rPr>
              <a:t>年</a:t>
            </a:r>
            <a:r>
              <a:rPr lang="zh-CN" altLang="en-US"/>
              <a:t>2月20日前向社会公布。</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市政府部门、单位需</a:t>
            </a:r>
            <a:r>
              <a:rPr lang="zh-CN" altLang="en-US">
                <a:sym typeface="+mn-ea"/>
              </a:rPr>
              <a:t>202</a:t>
            </a:r>
            <a:r>
              <a:rPr lang="en-US">
                <a:sym typeface="+mn-ea"/>
              </a:rPr>
              <a:t>4</a:t>
            </a:r>
            <a:r>
              <a:rPr lang="zh-CN" altLang="en-US">
                <a:sym typeface="+mn-ea"/>
              </a:rPr>
              <a:t>年</a:t>
            </a:r>
            <a:r>
              <a:rPr lang="zh-CN" altLang="en-US">
                <a:sym typeface="+mn-ea"/>
              </a:rPr>
              <a:t>1月</a:t>
            </a:r>
            <a:r>
              <a:rPr lang="en-US" altLang="zh-CN">
                <a:sym typeface="+mn-ea"/>
              </a:rPr>
              <a:t>28</a:t>
            </a:r>
            <a:r>
              <a:rPr lang="zh-CN" altLang="en-US">
                <a:sym typeface="+mn-ea"/>
              </a:rPr>
              <a:t>日前将</a:t>
            </a:r>
            <a:r>
              <a:rPr lang="zh-CN" altLang="en-US">
                <a:sym typeface="+mn-ea"/>
              </a:rPr>
              <a:t>年度报告发送政务公开办公室审核，</a:t>
            </a:r>
            <a:r>
              <a:rPr lang="zh-CN" altLang="en-US"/>
              <a:t>电子邮箱：jnxxgkb@ji.shandong.cn。</a:t>
            </a:r>
            <a:endParaRPr lang="zh-CN" altLang="en-US"/>
          </a:p>
          <a:p>
            <a:endParaRPr lang="zh-CN" altLang="en-US"/>
          </a:p>
          <a:p>
            <a:endParaRPr lang="zh-CN" altLang="en-US"/>
          </a:p>
        </p:txBody>
      </p:sp>
      <p:sp>
        <p:nvSpPr>
          <p:cNvPr id="3" name="标题 2"/>
          <p:cNvSpPr>
            <a:spLocks noGrp="1"/>
          </p:cNvSpPr>
          <p:nvPr>
            <p:ph type="title"/>
          </p:nvPr>
        </p:nvSpPr>
        <p:spPr/>
        <p:txBody>
          <a:bodyPr>
            <a:normAutofit fontScale="90000"/>
          </a:bodyPr>
          <a:p>
            <a:br>
              <a:rPr lang="zh-CN" altLang="en-US">
                <a:sym typeface="+mn-ea"/>
              </a:rPr>
            </a:br>
            <a:r>
              <a:rPr lang="zh-CN">
                <a:sym typeface="+mn-ea"/>
              </a:rPr>
              <a:t>年报发布</a:t>
            </a:r>
            <a:br>
              <a:rPr lang="zh-CN" altLang="en-US"/>
            </a:br>
            <a:endParaRPr lang="en-US" altLang="zh-CN"/>
          </a:p>
        </p:txBody>
      </p:sp>
      <p:pic>
        <p:nvPicPr>
          <p:cNvPr id="6" name="图片 5"/>
          <p:cNvPicPr>
            <a:picLocks noChangeAspect="1"/>
          </p:cNvPicPr>
          <p:nvPr/>
        </p:nvPicPr>
        <p:blipFill>
          <a:blip r:embed="rId1"/>
          <a:srcRect t="15099" r="3221"/>
          <a:stretch>
            <a:fillRect/>
          </a:stretch>
        </p:blipFill>
        <p:spPr>
          <a:xfrm>
            <a:off x="5335270" y="2947670"/>
            <a:ext cx="3205480" cy="2574290"/>
          </a:xfrm>
          <a:prstGeom prst="rect">
            <a:avLst/>
          </a:prstGeom>
        </p:spPr>
      </p:pic>
      <p:pic>
        <p:nvPicPr>
          <p:cNvPr id="9" name="图片 8"/>
          <p:cNvPicPr>
            <a:picLocks noChangeAspect="1"/>
          </p:cNvPicPr>
          <p:nvPr/>
        </p:nvPicPr>
        <p:blipFill>
          <a:blip r:embed="rId2"/>
          <a:srcRect r="8797" b="1724"/>
          <a:stretch>
            <a:fillRect/>
          </a:stretch>
        </p:blipFill>
        <p:spPr>
          <a:xfrm>
            <a:off x="2869565" y="3209925"/>
            <a:ext cx="2030730" cy="2180590"/>
          </a:xfrm>
          <a:prstGeom prst="rect">
            <a:avLst/>
          </a:prstGeom>
        </p:spPr>
      </p:pic>
      <p:sp>
        <p:nvSpPr>
          <p:cNvPr id="10" name="圆角矩形 9"/>
          <p:cNvSpPr/>
          <p:nvPr/>
        </p:nvSpPr>
        <p:spPr>
          <a:xfrm>
            <a:off x="5404485" y="3926840"/>
            <a:ext cx="1651000" cy="427990"/>
          </a:xfrm>
          <a:prstGeom prst="roundRect">
            <a:avLst/>
          </a:prstGeom>
          <a:solidFill>
            <a:schemeClr val="bg1">
              <a:alpha val="0"/>
            </a:schemeClr>
          </a:solidFill>
          <a:ln w="317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838200" y="1115060"/>
            <a:ext cx="10515600" cy="4959985"/>
          </a:xfrm>
        </p:spPr>
        <p:txBody>
          <a:bodyPr/>
          <a:p>
            <a:pPr marL="0" indent="0" algn="ctr">
              <a:buNone/>
            </a:pPr>
            <a:r>
              <a:rPr lang="zh-CN" altLang="en-US">
                <a:solidFill>
                  <a:schemeClr val="tx1">
                    <a:lumMod val="65000"/>
                    <a:lumOff val="35000"/>
                  </a:schemeClr>
                </a:solidFill>
                <a:uFillTx/>
                <a:sym typeface="+mn-ea"/>
              </a:rPr>
              <a:t>年度报告的标题</a:t>
            </a:r>
            <a:endParaRPr lang="zh-CN" altLang="en-US">
              <a:solidFill>
                <a:schemeClr val="tx1">
                  <a:lumMod val="65000"/>
                  <a:lumOff val="35000"/>
                </a:schemeClr>
              </a:solidFill>
              <a:uFillTx/>
              <a:sym typeface="+mn-ea"/>
            </a:endParaRPr>
          </a:p>
          <a:p>
            <a:pPr marL="0" indent="0" algn="ctr">
              <a:buNone/>
            </a:pPr>
            <a:endParaRPr lang="zh-CN" altLang="en-US">
              <a:solidFill>
                <a:schemeClr val="tx1">
                  <a:lumMod val="65000"/>
                  <a:lumOff val="35000"/>
                </a:schemeClr>
              </a:solidFill>
              <a:uFillTx/>
            </a:endParaRPr>
          </a:p>
          <a:p>
            <a:r>
              <a:rPr lang="zh-CN" altLang="en-US" sz="2000">
                <a:solidFill>
                  <a:schemeClr val="tx1">
                    <a:lumMod val="65000"/>
                    <a:lumOff val="35000"/>
                  </a:schemeClr>
                </a:solidFill>
                <a:uFillTx/>
              </a:rPr>
              <a:t>一、总体情况</a:t>
            </a:r>
            <a:endParaRPr lang="zh-CN" altLang="en-US" sz="2000">
              <a:solidFill>
                <a:schemeClr val="tx1">
                  <a:lumMod val="65000"/>
                  <a:lumOff val="35000"/>
                </a:schemeClr>
              </a:solidFill>
              <a:uFillTx/>
            </a:endParaRPr>
          </a:p>
          <a:p>
            <a:r>
              <a:rPr lang="zh-CN" altLang="en-US" sz="1800">
                <a:solidFill>
                  <a:schemeClr val="tx1">
                    <a:lumMod val="65000"/>
                    <a:lumOff val="35000"/>
                  </a:schemeClr>
                </a:solidFill>
                <a:uFillTx/>
                <a:latin typeface="方正楷体简体" panose="03000509000000000000" charset="-122"/>
                <a:ea typeface="方正楷体简体" panose="03000509000000000000" charset="-122"/>
              </a:rPr>
              <a:t>（一）主动公开情况</a:t>
            </a:r>
            <a:endParaRPr lang="zh-CN" altLang="en-US" sz="1800">
              <a:solidFill>
                <a:schemeClr val="tx1">
                  <a:lumMod val="65000"/>
                  <a:lumOff val="35000"/>
                </a:schemeClr>
              </a:solidFill>
              <a:uFillTx/>
              <a:latin typeface="方正楷体简体" panose="03000509000000000000" charset="-122"/>
              <a:ea typeface="方正楷体简体" panose="03000509000000000000" charset="-122"/>
            </a:endParaRPr>
          </a:p>
          <a:p>
            <a:r>
              <a:rPr lang="zh-CN" altLang="en-US" sz="1800">
                <a:solidFill>
                  <a:schemeClr val="tx1">
                    <a:lumMod val="65000"/>
                    <a:lumOff val="35000"/>
                  </a:schemeClr>
                </a:solidFill>
                <a:uFillTx/>
                <a:latin typeface="方正楷体简体" panose="03000509000000000000" charset="-122"/>
                <a:ea typeface="方正楷体简体" panose="03000509000000000000" charset="-122"/>
              </a:rPr>
              <a:t>（二）依申请公开情况</a:t>
            </a:r>
            <a:endParaRPr lang="zh-CN" altLang="en-US" sz="1800">
              <a:solidFill>
                <a:schemeClr val="tx1">
                  <a:lumMod val="65000"/>
                  <a:lumOff val="35000"/>
                </a:schemeClr>
              </a:solidFill>
              <a:uFillTx/>
              <a:latin typeface="方正楷体简体" panose="03000509000000000000" charset="-122"/>
              <a:ea typeface="方正楷体简体" panose="03000509000000000000" charset="-122"/>
            </a:endParaRPr>
          </a:p>
          <a:p>
            <a:r>
              <a:rPr lang="zh-CN" altLang="en-US" sz="1800">
                <a:solidFill>
                  <a:schemeClr val="tx1">
                    <a:lumMod val="65000"/>
                    <a:lumOff val="35000"/>
                  </a:schemeClr>
                </a:solidFill>
                <a:uFillTx/>
                <a:latin typeface="方正楷体简体" panose="03000509000000000000" charset="-122"/>
                <a:ea typeface="方正楷体简体" panose="03000509000000000000" charset="-122"/>
                <a:sym typeface="+mn-ea"/>
              </a:rPr>
              <a:t>（三）政府信息管理情况</a:t>
            </a:r>
            <a:endParaRPr lang="zh-CN" altLang="en-US" sz="1800">
              <a:solidFill>
                <a:schemeClr val="tx1">
                  <a:lumMod val="65000"/>
                  <a:lumOff val="35000"/>
                </a:schemeClr>
              </a:solidFill>
              <a:uFillTx/>
              <a:latin typeface="方正楷体简体" panose="03000509000000000000" charset="-122"/>
              <a:ea typeface="方正楷体简体" panose="03000509000000000000" charset="-122"/>
              <a:sym typeface="+mn-ea"/>
            </a:endParaRPr>
          </a:p>
          <a:p>
            <a:r>
              <a:rPr lang="zh-CN" altLang="en-US" sz="1800">
                <a:solidFill>
                  <a:schemeClr val="tx1">
                    <a:lumMod val="65000"/>
                    <a:lumOff val="35000"/>
                  </a:schemeClr>
                </a:solidFill>
                <a:uFillTx/>
                <a:latin typeface="方正楷体简体" panose="03000509000000000000" charset="-122"/>
                <a:ea typeface="方正楷体简体" panose="03000509000000000000" charset="-122"/>
                <a:sym typeface="+mn-ea"/>
              </a:rPr>
              <a:t>（四）政府信息公开平台建设情况</a:t>
            </a:r>
            <a:endParaRPr lang="zh-CN" altLang="en-US" sz="1800">
              <a:solidFill>
                <a:schemeClr val="tx1">
                  <a:lumMod val="65000"/>
                  <a:lumOff val="35000"/>
                </a:schemeClr>
              </a:solidFill>
              <a:uFillTx/>
              <a:latin typeface="方正楷体简体" panose="03000509000000000000" charset="-122"/>
              <a:ea typeface="方正楷体简体" panose="03000509000000000000" charset="-122"/>
              <a:sym typeface="+mn-ea"/>
            </a:endParaRPr>
          </a:p>
          <a:p>
            <a:r>
              <a:rPr lang="zh-CN" altLang="en-US" sz="1800">
                <a:solidFill>
                  <a:schemeClr val="tx1">
                    <a:lumMod val="65000"/>
                    <a:lumOff val="35000"/>
                  </a:schemeClr>
                </a:solidFill>
                <a:uFillTx/>
                <a:latin typeface="方正楷体简体" panose="03000509000000000000" charset="-122"/>
                <a:ea typeface="方正楷体简体" panose="03000509000000000000" charset="-122"/>
                <a:sym typeface="+mn-ea"/>
              </a:rPr>
              <a:t>（五）监督保障情况</a:t>
            </a:r>
            <a:endParaRPr lang="zh-CN" altLang="en-US" sz="1800">
              <a:solidFill>
                <a:schemeClr val="tx1">
                  <a:lumMod val="65000"/>
                  <a:lumOff val="35000"/>
                </a:schemeClr>
              </a:solidFill>
              <a:uFillTx/>
              <a:latin typeface="方正楷体简体" panose="03000509000000000000" charset="-122"/>
              <a:ea typeface="方正楷体简体" panose="03000509000000000000" charset="-122"/>
              <a:sym typeface="+mn-ea"/>
            </a:endParaRPr>
          </a:p>
          <a:p>
            <a:r>
              <a:rPr lang="zh-CN" altLang="en-US" sz="2000">
                <a:solidFill>
                  <a:schemeClr val="tx1">
                    <a:lumMod val="65000"/>
                    <a:lumOff val="35000"/>
                  </a:schemeClr>
                </a:solidFill>
                <a:uFillTx/>
              </a:rPr>
              <a:t>二、行政机关主动公开政府信息情况</a:t>
            </a:r>
            <a:endParaRPr lang="zh-CN" altLang="en-US" sz="2000">
              <a:solidFill>
                <a:schemeClr val="tx1">
                  <a:lumMod val="65000"/>
                  <a:lumOff val="35000"/>
                </a:schemeClr>
              </a:solidFill>
              <a:uFillTx/>
            </a:endParaRPr>
          </a:p>
          <a:p>
            <a:r>
              <a:rPr lang="zh-CN" altLang="en-US" sz="2000">
                <a:solidFill>
                  <a:schemeClr val="tx1">
                    <a:lumMod val="65000"/>
                    <a:lumOff val="35000"/>
                  </a:schemeClr>
                </a:solidFill>
                <a:uFillTx/>
                <a:sym typeface="+mn-ea"/>
              </a:rPr>
              <a:t>三、</a:t>
            </a:r>
            <a:r>
              <a:rPr lang="zh-CN" altLang="en-US" sz="2000">
                <a:solidFill>
                  <a:schemeClr val="tx1">
                    <a:lumMod val="65000"/>
                    <a:lumOff val="35000"/>
                  </a:schemeClr>
                </a:solidFill>
                <a:uFillTx/>
              </a:rPr>
              <a:t>行政机关收到和处理政府信息公开申请情况</a:t>
            </a:r>
            <a:endParaRPr lang="zh-CN" altLang="en-US" sz="2000">
              <a:solidFill>
                <a:schemeClr val="tx1">
                  <a:lumMod val="65000"/>
                  <a:lumOff val="35000"/>
                </a:schemeClr>
              </a:solidFill>
              <a:uFillTx/>
            </a:endParaRPr>
          </a:p>
          <a:p>
            <a:r>
              <a:rPr lang="zh-CN" altLang="en-US" sz="2000">
                <a:solidFill>
                  <a:schemeClr val="tx1">
                    <a:lumMod val="65000"/>
                    <a:lumOff val="35000"/>
                  </a:schemeClr>
                </a:solidFill>
                <a:uFillTx/>
              </a:rPr>
              <a:t>四、因政府信息公开工作被申请行政复议、提起行政诉讼情况</a:t>
            </a:r>
            <a:endParaRPr lang="zh-CN" altLang="en-US" sz="2000">
              <a:solidFill>
                <a:schemeClr val="tx1">
                  <a:lumMod val="65000"/>
                  <a:lumOff val="35000"/>
                </a:schemeClr>
              </a:solidFill>
              <a:uFillTx/>
            </a:endParaRPr>
          </a:p>
          <a:p>
            <a:r>
              <a:rPr lang="zh-CN" altLang="en-US" sz="2000">
                <a:solidFill>
                  <a:schemeClr val="tx1">
                    <a:lumMod val="65000"/>
                    <a:lumOff val="35000"/>
                  </a:schemeClr>
                </a:solidFill>
                <a:uFillTx/>
              </a:rPr>
              <a:t>五、政府信息公开工作存在的主要问题及改进情况</a:t>
            </a:r>
            <a:endParaRPr lang="zh-CN" altLang="en-US" sz="2000">
              <a:solidFill>
                <a:schemeClr val="tx1">
                  <a:lumMod val="65000"/>
                  <a:lumOff val="35000"/>
                </a:schemeClr>
              </a:solidFill>
              <a:uFillTx/>
            </a:endParaRPr>
          </a:p>
          <a:p>
            <a:r>
              <a:rPr lang="zh-CN" altLang="en-US" sz="2000">
                <a:solidFill>
                  <a:schemeClr val="tx1">
                    <a:lumMod val="65000"/>
                    <a:lumOff val="35000"/>
                  </a:schemeClr>
                </a:solidFill>
                <a:uFillTx/>
              </a:rPr>
              <a:t>六、其他需要报告的事项</a:t>
            </a:r>
            <a:endParaRPr lang="zh-CN" altLang="en-US" sz="2000">
              <a:solidFill>
                <a:schemeClr val="tx1">
                  <a:lumMod val="65000"/>
                  <a:lumOff val="35000"/>
                </a:schemeClr>
              </a:solidFill>
              <a:uFillTx/>
            </a:endParaRPr>
          </a:p>
        </p:txBody>
      </p:sp>
      <p:sp>
        <p:nvSpPr>
          <p:cNvPr id="3" name="标题 2"/>
          <p:cNvSpPr>
            <a:spLocks noGrp="1"/>
          </p:cNvSpPr>
          <p:nvPr>
            <p:ph type="title"/>
          </p:nvPr>
        </p:nvSpPr>
        <p:spPr/>
        <p:txBody>
          <a:bodyPr/>
          <a:p>
            <a:r>
              <a:rPr lang="zh-CN" altLang="en-US">
                <a:sym typeface="+mn-ea"/>
              </a:rPr>
              <a:t>报告内容</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统一为：</a:t>
            </a:r>
            <a:endParaRPr lang="zh-CN" altLang="en-US">
              <a:sym typeface="+mn-ea"/>
            </a:endParaRPr>
          </a:p>
          <a:p>
            <a:r>
              <a:rPr lang="zh-CN" altLang="en-US">
                <a:sym typeface="+mn-ea"/>
              </a:rPr>
              <a:t>行政机关规范全称+四位数字的年份+政府信息公开工作年度报告</a:t>
            </a:r>
            <a:endParaRPr lang="zh-CN" altLang="en-US">
              <a:sym typeface="+mn-ea"/>
            </a:endParaRPr>
          </a:p>
          <a:p>
            <a:r>
              <a:rPr lang="zh-CN" altLang="en-US">
                <a:sym typeface="+mn-ea"/>
              </a:rPr>
              <a:t>《济宁市人民政府办公室202</a:t>
            </a:r>
            <a:r>
              <a:rPr lang="en-US" altLang="zh-CN">
                <a:sym typeface="+mn-ea"/>
              </a:rPr>
              <a:t>3</a:t>
            </a:r>
            <a:r>
              <a:rPr lang="zh-CN" altLang="en-US">
                <a:sym typeface="+mn-ea"/>
              </a:rPr>
              <a:t>年政府信息公开工作年度报告》</a:t>
            </a:r>
            <a:endParaRPr lang="zh-CN" altLang="en-US"/>
          </a:p>
        </p:txBody>
      </p:sp>
      <p:sp>
        <p:nvSpPr>
          <p:cNvPr id="3" name="标题 2"/>
          <p:cNvSpPr>
            <a:spLocks noGrp="1"/>
          </p:cNvSpPr>
          <p:nvPr>
            <p:ph type="title"/>
          </p:nvPr>
        </p:nvSpPr>
        <p:spPr>
          <a:xfrm>
            <a:off x="4689475" y="1062990"/>
            <a:ext cx="2813050" cy="334010"/>
          </a:xfrm>
        </p:spPr>
        <p:txBody>
          <a:bodyPr>
            <a:normAutofit fontScale="90000"/>
          </a:bodyPr>
          <a:p>
            <a:r>
              <a:rPr lang="zh-CN" altLang="en-US">
                <a:sym typeface="+mn-ea"/>
              </a:rPr>
              <a:t>年度报告的标题</a:t>
            </a:r>
            <a:br>
              <a:rPr lang="zh-CN" altLang="en-US"/>
            </a:br>
            <a:endParaRPr lang="zh-CN" altLang="en-US"/>
          </a:p>
        </p:txBody>
      </p:sp>
      <p:pic>
        <p:nvPicPr>
          <p:cNvPr id="4" name="图片 3"/>
          <p:cNvPicPr>
            <a:picLocks noChangeAspect="1"/>
          </p:cNvPicPr>
          <p:nvPr/>
        </p:nvPicPr>
        <p:blipFill>
          <a:blip r:embed="rId1"/>
          <a:stretch>
            <a:fillRect/>
          </a:stretch>
        </p:blipFill>
        <p:spPr>
          <a:xfrm>
            <a:off x="2366010" y="2836545"/>
            <a:ext cx="5136515" cy="34709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2000"/>
              <a:t>本部分主要报告本行政机关报告年度政府信息公开工作总体情况，包括主动公开、依申请公开、政府信息管理、平台建设、监督保障等方面</a:t>
            </a:r>
            <a:r>
              <a:rPr lang="zh-CN" altLang="en-US"/>
              <a:t>。</a:t>
            </a:r>
            <a:endParaRPr lang="zh-CN" altLang="en-US"/>
          </a:p>
          <a:p>
            <a:r>
              <a:rPr lang="zh-CN" altLang="en-US">
                <a:solidFill>
                  <a:srgbClr val="FF0000"/>
                </a:solidFill>
              </a:rPr>
              <a:t>注：不超过</a:t>
            </a:r>
            <a:r>
              <a:rPr lang="en-US" altLang="zh-CN">
                <a:solidFill>
                  <a:srgbClr val="FF0000"/>
                </a:solidFill>
              </a:rPr>
              <a:t>1000</a:t>
            </a:r>
            <a:r>
              <a:rPr lang="zh-CN" altLang="en-US">
                <a:solidFill>
                  <a:srgbClr val="FF0000"/>
                </a:solidFill>
              </a:rPr>
              <a:t>字。</a:t>
            </a:r>
            <a:endParaRPr lang="zh-CN" altLang="en-US">
              <a:solidFill>
                <a:srgbClr val="FF0000"/>
              </a:solidFill>
            </a:endParaRPr>
          </a:p>
          <a:p>
            <a:r>
              <a:rPr lang="zh-CN" altLang="en-US" sz="1800"/>
              <a:t>1.主动公开。主要报告《条例》第二十条和第二十一条规定主动公开政府信息的情况，应包括相关政府信息公开制度建设情况、信息发布数量、解读回应情况等内容。</a:t>
            </a:r>
            <a:endParaRPr lang="zh-CN" altLang="en-US" sz="1800"/>
          </a:p>
          <a:p>
            <a:endParaRPr lang="zh-CN" altLang="en-US" sz="1800"/>
          </a:p>
          <a:p>
            <a:endParaRPr lang="zh-CN" altLang="en-US" sz="1800"/>
          </a:p>
        </p:txBody>
      </p:sp>
      <p:sp>
        <p:nvSpPr>
          <p:cNvPr id="3" name="标题 2"/>
          <p:cNvSpPr>
            <a:spLocks noGrp="1"/>
          </p:cNvSpPr>
          <p:nvPr>
            <p:ph type="title"/>
          </p:nvPr>
        </p:nvSpPr>
        <p:spPr/>
        <p:txBody>
          <a:bodyPr/>
          <a:p>
            <a:r>
              <a:rPr lang="zh-CN" altLang="en-US">
                <a:sym typeface="+mn-ea"/>
              </a:rPr>
              <a:t>一、总体情况</a:t>
            </a:r>
            <a:endParaRPr lang="zh-CN" altLang="en-US"/>
          </a:p>
        </p:txBody>
      </p:sp>
      <p:pic>
        <p:nvPicPr>
          <p:cNvPr id="5" name="图片 4"/>
          <p:cNvPicPr>
            <a:picLocks noChangeAspect="1"/>
          </p:cNvPicPr>
          <p:nvPr/>
        </p:nvPicPr>
        <p:blipFill>
          <a:blip r:embed="rId1"/>
          <a:stretch>
            <a:fillRect/>
          </a:stretch>
        </p:blipFill>
        <p:spPr>
          <a:xfrm>
            <a:off x="6247765" y="3565525"/>
            <a:ext cx="2915285" cy="2560955"/>
          </a:xfrm>
          <a:prstGeom prst="rect">
            <a:avLst/>
          </a:prstGeom>
        </p:spPr>
      </p:pic>
      <p:pic>
        <p:nvPicPr>
          <p:cNvPr id="7" name="图片 6"/>
          <p:cNvPicPr>
            <a:picLocks noChangeAspect="1"/>
          </p:cNvPicPr>
          <p:nvPr/>
        </p:nvPicPr>
        <p:blipFill>
          <a:blip r:embed="rId2"/>
          <a:stretch>
            <a:fillRect/>
          </a:stretch>
        </p:blipFill>
        <p:spPr>
          <a:xfrm>
            <a:off x="1527175" y="3441700"/>
            <a:ext cx="1974850" cy="28086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2200">
                <a:sym typeface="+mn-ea"/>
              </a:rPr>
              <a:t>2.依申请公开。主要报告本行政机关政府信息公开申请受理情况、申请涉及内容、申请处理答复情况、历年数据对比情况、收费情况等。必要时可运用数据统计图等方式对相关数据进行可视化分析展示。</a:t>
            </a:r>
            <a:endParaRPr lang="en-US" altLang="zh-CN" sz="2200">
              <a:sym typeface="+mn-ea"/>
            </a:endParaRPr>
          </a:p>
        </p:txBody>
      </p:sp>
      <p:pic>
        <p:nvPicPr>
          <p:cNvPr id="4" name="图片 3"/>
          <p:cNvPicPr>
            <a:picLocks noChangeAspect="1"/>
          </p:cNvPicPr>
          <p:nvPr/>
        </p:nvPicPr>
        <p:blipFill>
          <a:blip r:embed="rId1"/>
          <a:stretch>
            <a:fillRect/>
          </a:stretch>
        </p:blipFill>
        <p:spPr>
          <a:xfrm>
            <a:off x="2147570" y="2973705"/>
            <a:ext cx="3779520" cy="2271395"/>
          </a:xfrm>
          <a:prstGeom prst="rect">
            <a:avLst/>
          </a:prstGeom>
        </p:spPr>
      </p:pic>
      <p:pic>
        <p:nvPicPr>
          <p:cNvPr id="5" name="图片 5" descr="ba4f0f93760dcbcc61bfb35d3fb0645"/>
          <p:cNvPicPr>
            <a:picLocks noChangeAspect="1"/>
          </p:cNvPicPr>
          <p:nvPr/>
        </p:nvPicPr>
        <p:blipFill>
          <a:blip r:embed="rId2"/>
          <a:stretch>
            <a:fillRect/>
          </a:stretch>
        </p:blipFill>
        <p:spPr>
          <a:xfrm>
            <a:off x="6723380" y="2973705"/>
            <a:ext cx="2977515" cy="25939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3.政府信息管理。主要报告本行政机关政府信息管理</a:t>
            </a:r>
            <a:r>
              <a:rPr lang="zh-CN" altLang="en-US">
                <a:solidFill>
                  <a:srgbClr val="FF3300"/>
                </a:solidFill>
                <a:uFillTx/>
                <a:sym typeface="+mn-ea"/>
              </a:rPr>
              <a:t>制度建设</a:t>
            </a:r>
            <a:r>
              <a:rPr lang="zh-CN" altLang="en-US">
                <a:sym typeface="+mn-ea"/>
              </a:rPr>
              <a:t>情况，政府信息管理动态调整机制建设情况，规范性</a:t>
            </a:r>
            <a:r>
              <a:rPr lang="zh-CN" altLang="en-US">
                <a:solidFill>
                  <a:srgbClr val="FF3300"/>
                </a:solidFill>
                <a:uFillTx/>
                <a:sym typeface="+mn-ea"/>
              </a:rPr>
              <a:t>文件管理</a:t>
            </a:r>
            <a:r>
              <a:rPr lang="zh-CN" altLang="en-US">
                <a:sym typeface="+mn-ea"/>
              </a:rPr>
              <a:t>情况，以及政府信息集成发布、精准推送、智能查询、管理利用等方面的</a:t>
            </a:r>
            <a:r>
              <a:rPr lang="zh-CN" altLang="en-US">
                <a:solidFill>
                  <a:srgbClr val="FF3300"/>
                </a:solidFill>
                <a:uFillTx/>
                <a:sym typeface="+mn-ea"/>
              </a:rPr>
              <a:t>创新</a:t>
            </a:r>
            <a:r>
              <a:rPr lang="zh-CN" altLang="en-US">
                <a:sym typeface="+mn-ea"/>
              </a:rPr>
              <a:t>情况等。</a:t>
            </a:r>
            <a:endParaRPr lang="zh-CN" altLang="en-US"/>
          </a:p>
          <a:p>
            <a:r>
              <a:rPr lang="zh-CN" altLang="en-US">
                <a:sym typeface="+mn-ea"/>
              </a:rPr>
              <a:t>4.政府信息公开平台建设。主要报告本行政机关政府</a:t>
            </a:r>
            <a:r>
              <a:rPr lang="zh-CN" altLang="en-US">
                <a:solidFill>
                  <a:srgbClr val="FF3300"/>
                </a:solidFill>
                <a:uFillTx/>
                <a:sym typeface="+mn-ea"/>
              </a:rPr>
              <a:t>网站</a:t>
            </a:r>
            <a:r>
              <a:rPr lang="zh-CN" altLang="en-US">
                <a:sym typeface="+mn-ea"/>
              </a:rPr>
              <a:t>、政府信息公开专</a:t>
            </a:r>
            <a:r>
              <a:rPr lang="zh-CN" altLang="en-US">
                <a:solidFill>
                  <a:srgbClr val="FF3300"/>
                </a:solidFill>
                <a:uFillTx/>
                <a:sym typeface="+mn-ea"/>
              </a:rPr>
              <a:t>栏</a:t>
            </a:r>
            <a:r>
              <a:rPr lang="zh-CN" altLang="en-US">
                <a:sym typeface="+mn-ea"/>
              </a:rPr>
              <a:t>、政务</a:t>
            </a:r>
            <a:r>
              <a:rPr lang="zh-CN" altLang="en-US">
                <a:solidFill>
                  <a:srgbClr val="FF3300"/>
                </a:solidFill>
                <a:uFillTx/>
                <a:sym typeface="+mn-ea"/>
              </a:rPr>
              <a:t>新媒体</a:t>
            </a:r>
            <a:r>
              <a:rPr lang="zh-CN" altLang="en-US">
                <a:sym typeface="+mn-ea"/>
              </a:rPr>
              <a:t>、政府公报、政府信息公开查阅场所、政务公开</a:t>
            </a:r>
            <a:r>
              <a:rPr lang="zh-CN" altLang="en-US">
                <a:solidFill>
                  <a:srgbClr val="FF3300"/>
                </a:solidFill>
                <a:uFillTx/>
                <a:sym typeface="+mn-ea"/>
              </a:rPr>
              <a:t>专区</a:t>
            </a:r>
            <a:r>
              <a:rPr lang="zh-CN" altLang="en-US">
                <a:sym typeface="+mn-ea"/>
              </a:rPr>
              <a:t>等政府信息公开平台建设情况。</a:t>
            </a:r>
            <a:endParaRPr lang="zh-CN" altLang="en-US"/>
          </a:p>
          <a:p>
            <a:r>
              <a:rPr lang="zh-CN" altLang="en-US">
                <a:sym typeface="+mn-ea"/>
              </a:rPr>
              <a:t>5.监督保障。主要报告本行政机关政府信息公开工作</a:t>
            </a:r>
            <a:r>
              <a:rPr lang="zh-CN" altLang="en-US">
                <a:solidFill>
                  <a:srgbClr val="FF3300"/>
                </a:solidFill>
                <a:uFillTx/>
                <a:sym typeface="+mn-ea"/>
              </a:rPr>
              <a:t>监督指导</a:t>
            </a:r>
            <a:r>
              <a:rPr lang="zh-CN" altLang="en-US">
                <a:sym typeface="+mn-ea"/>
              </a:rPr>
              <a:t>情况、</a:t>
            </a:r>
            <a:r>
              <a:rPr lang="zh-CN" altLang="en-US">
                <a:solidFill>
                  <a:srgbClr val="FF3300"/>
                </a:solidFill>
                <a:uFillTx/>
                <a:sym typeface="+mn-ea"/>
              </a:rPr>
              <a:t>人员</a:t>
            </a:r>
            <a:r>
              <a:rPr lang="zh-CN" altLang="en-US">
                <a:sym typeface="+mn-ea"/>
              </a:rPr>
              <a:t>机构设置情况、业务</a:t>
            </a:r>
            <a:r>
              <a:rPr lang="zh-CN" altLang="en-US">
                <a:solidFill>
                  <a:srgbClr val="FF3300"/>
                </a:solidFill>
                <a:uFillTx/>
                <a:sym typeface="+mn-ea"/>
              </a:rPr>
              <a:t>培训</a:t>
            </a:r>
            <a:r>
              <a:rPr lang="zh-CN" altLang="en-US">
                <a:sym typeface="+mn-ea"/>
              </a:rPr>
              <a:t>情况等内容。</a:t>
            </a:r>
            <a:endParaRPr lang="zh-CN" altLang="en-US">
              <a:sym typeface="+mn-ea"/>
            </a:endParaRPr>
          </a:p>
          <a:p>
            <a:endParaRPr lang="zh-CN" altLang="en-US"/>
          </a:p>
          <a:p>
            <a:endParaRPr lang="zh-CN" altLang="en-US"/>
          </a:p>
        </p:txBody>
      </p:sp>
      <p:sp>
        <p:nvSpPr>
          <p:cNvPr id="3" name="标题 2"/>
          <p:cNvSpPr>
            <a:spLocks noGrp="1"/>
          </p:cNvSpPr>
          <p:nvPr>
            <p:ph type="title"/>
          </p:nvPr>
        </p:nvSpPr>
        <p:spPr/>
        <p:txBody>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507365" y="494665"/>
            <a:ext cx="6591300" cy="621665"/>
          </a:xfrm>
        </p:spPr>
        <p:txBody>
          <a:bodyPr>
            <a:normAutofit fontScale="90000"/>
          </a:bodyPr>
          <a:p>
            <a:r>
              <a:rPr lang="zh-CN" altLang="en-US">
                <a:sym typeface="+mn-ea"/>
              </a:rPr>
              <a:t>二、行政机关主动公开政府信息情况</a:t>
            </a:r>
            <a:endParaRPr lang="zh-CN" altLang="en-US"/>
          </a:p>
        </p:txBody>
      </p:sp>
      <p:sp>
        <p:nvSpPr>
          <p:cNvPr id="100" name="文本框 99"/>
          <p:cNvSpPr txBox="1"/>
          <p:nvPr/>
        </p:nvSpPr>
        <p:spPr>
          <a:xfrm>
            <a:off x="507365" y="2611755"/>
            <a:ext cx="3858895" cy="2245360"/>
          </a:xfrm>
          <a:prstGeom prst="rect">
            <a:avLst/>
          </a:prstGeom>
          <a:noFill/>
          <a:ln w="9525">
            <a:noFill/>
          </a:ln>
        </p:spPr>
        <p:txBody>
          <a:bodyPr wrap="square">
            <a:spAutoFit/>
          </a:bodyPr>
          <a:p>
            <a:pPr marL="0" indent="0" algn="l"/>
            <a:r>
              <a:rPr lang="zh-CN" sz="2000" b="0">
                <a:cs typeface="仿宋_GB2312" panose="02010609030101010101" charset="-122"/>
              </a:rPr>
              <a:t>本部分主要是适宜以数据方式呈现且具备统计汇总价值的内容。</a:t>
            </a:r>
            <a:endParaRPr lang="zh-CN" sz="2000" b="0">
              <a:cs typeface="仿宋_GB2312" panose="02010609030101010101" charset="-122"/>
            </a:endParaRPr>
          </a:p>
          <a:p>
            <a:pPr marL="0" indent="0" algn="l"/>
            <a:r>
              <a:rPr lang="zh-CN" sz="2000" b="0">
                <a:cs typeface="仿宋_GB2312" panose="02010609030101010101" charset="-122"/>
              </a:rPr>
              <a:t>统计表中没有的数据项应填入</a:t>
            </a:r>
            <a:r>
              <a:rPr lang="zh-CN" sz="2000" b="0">
                <a:solidFill>
                  <a:srgbClr val="FF0000"/>
                </a:solidFill>
                <a:cs typeface="仿宋_GB2312" panose="02010609030101010101" charset="-122"/>
              </a:rPr>
              <a:t>“0”，不得空白或者填入其他内容。</a:t>
            </a:r>
            <a:endParaRPr lang="zh-CN" sz="2000" b="0">
              <a:solidFill>
                <a:srgbClr val="FF0000"/>
              </a:solidFill>
              <a:cs typeface="仿宋_GB2312" panose="02010609030101010101" charset="-122"/>
            </a:endParaRPr>
          </a:p>
          <a:p>
            <a:pPr marL="0" indent="0" algn="l"/>
            <a:r>
              <a:rPr lang="zh-CN" altLang="en-US" sz="2000">
                <a:solidFill>
                  <a:srgbClr val="FF0000"/>
                </a:solidFill>
              </a:rPr>
              <a:t>注：规章填</a:t>
            </a:r>
            <a:r>
              <a:rPr lang="en-US" altLang="zh-CN" sz="2000">
                <a:solidFill>
                  <a:srgbClr val="FF0000"/>
                </a:solidFill>
              </a:rPr>
              <a:t>0</a:t>
            </a:r>
            <a:endParaRPr lang="en-US" altLang="zh-CN" sz="2000">
              <a:solidFill>
                <a:srgbClr val="FF0000"/>
              </a:solidFill>
            </a:endParaRPr>
          </a:p>
          <a:p>
            <a:pPr marL="0" indent="0" algn="l"/>
            <a:endParaRPr lang="zh-CN" altLang="en-US" sz="2000">
              <a:solidFill>
                <a:srgbClr val="FF0000"/>
              </a:solidFill>
            </a:endParaRPr>
          </a:p>
        </p:txBody>
      </p:sp>
      <p:pic>
        <p:nvPicPr>
          <p:cNvPr id="5" name="内容占位符 4"/>
          <p:cNvPicPr>
            <a:picLocks noChangeAspect="1"/>
          </p:cNvPicPr>
          <p:nvPr>
            <p:ph idx="1"/>
          </p:nvPr>
        </p:nvPicPr>
        <p:blipFill>
          <a:blip r:embed="rId1"/>
          <a:stretch>
            <a:fillRect/>
          </a:stretch>
        </p:blipFill>
        <p:spPr>
          <a:xfrm>
            <a:off x="5744845" y="2150110"/>
            <a:ext cx="5080000" cy="28073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784860" y="900430"/>
            <a:ext cx="10568940" cy="5174615"/>
          </a:xfrm>
        </p:spPr>
        <p:txBody>
          <a:bodyPr/>
          <a:p>
            <a:pPr marL="0" indent="0">
              <a:buNone/>
            </a:pPr>
            <a:r>
              <a:rPr lang="zh-CN" altLang="en-US" sz="2200" b="1"/>
              <a:t>政规范性文件：</a:t>
            </a:r>
            <a:r>
              <a:rPr lang="zh-CN" altLang="en-US" sz="2200"/>
              <a:t>本年新制发件数是指本行政机关本年度制发的行政规范性文件数量。</a:t>
            </a:r>
            <a:r>
              <a:rPr lang="zh-CN" altLang="en-US" sz="2200">
                <a:solidFill>
                  <a:srgbClr val="FF0000"/>
                </a:solidFill>
              </a:rPr>
              <a:t>其中，政府部门代政府起草的行政规范性文件，</a:t>
            </a:r>
            <a:r>
              <a:rPr lang="zh-CN" altLang="en-US" sz="2200">
                <a:solidFill>
                  <a:srgbClr val="FF0000"/>
                </a:solidFill>
                <a:sym typeface="+mn-ea"/>
              </a:rPr>
              <a:t>制作后未公开的，或者本行政机关执行的其他行政机关制作的行政规范性文件，</a:t>
            </a:r>
            <a:r>
              <a:rPr lang="zh-CN" altLang="en-US" sz="2200">
                <a:solidFill>
                  <a:srgbClr val="FF0000"/>
                </a:solidFill>
              </a:rPr>
              <a:t>不计入起草政府部门的行政规范性文件统计数量。</a:t>
            </a:r>
            <a:endParaRPr lang="zh-CN" altLang="en-US" sz="2200">
              <a:solidFill>
                <a:srgbClr val="FF0000"/>
              </a:solidFill>
            </a:endParaRPr>
          </a:p>
          <a:p>
            <a:r>
              <a:rPr lang="zh-CN" altLang="en-US" sz="2200"/>
              <a:t>本年</a:t>
            </a:r>
            <a:r>
              <a:rPr lang="zh-CN" altLang="en-US" sz="2200">
                <a:solidFill>
                  <a:srgbClr val="FF0000"/>
                </a:solidFill>
              </a:rPr>
              <a:t>废止</a:t>
            </a:r>
            <a:r>
              <a:rPr lang="zh-CN" altLang="en-US" sz="2200"/>
              <a:t>件数是指本行政机关本年度</a:t>
            </a:r>
            <a:r>
              <a:rPr lang="zh-CN" altLang="en-US" sz="2200">
                <a:solidFill>
                  <a:srgbClr val="FF0000"/>
                </a:solidFill>
              </a:rPr>
              <a:t>决定废止</a:t>
            </a:r>
            <a:r>
              <a:rPr lang="zh-CN" altLang="en-US" sz="2200"/>
              <a:t>的行政规范性文件数量。</a:t>
            </a:r>
            <a:endParaRPr lang="zh-CN" altLang="en-US" sz="2200"/>
          </a:p>
          <a:p>
            <a:r>
              <a:rPr lang="zh-CN" altLang="en-US" sz="2200"/>
              <a:t>现行有效件数是指本行政机关</a:t>
            </a:r>
            <a:r>
              <a:rPr lang="zh-CN" altLang="en-US" sz="2200">
                <a:solidFill>
                  <a:srgbClr val="FF0000"/>
                </a:solidFill>
              </a:rPr>
              <a:t>历年</a:t>
            </a:r>
            <a:r>
              <a:rPr lang="zh-CN" altLang="en-US" sz="2200"/>
              <a:t>制发的行政规范性文件中，现行有效的行政规范性文件数量。</a:t>
            </a:r>
            <a:endParaRPr lang="zh-CN" altLang="en-US" sz="2200"/>
          </a:p>
          <a:p>
            <a:r>
              <a:rPr lang="zh-CN" altLang="en-US" sz="2200">
                <a:solidFill>
                  <a:srgbClr val="FF0000"/>
                </a:solidFill>
              </a:rPr>
              <a:t>注：与上一年数据的逻辑关系</a:t>
            </a:r>
            <a:endParaRPr lang="zh-CN" altLang="en-US"/>
          </a:p>
          <a:p>
            <a:endParaRPr lang="zh-CN" altLang="en-US"/>
          </a:p>
        </p:txBody>
      </p:sp>
      <p:pic>
        <p:nvPicPr>
          <p:cNvPr id="4" name="图片 3"/>
          <p:cNvPicPr>
            <a:picLocks noChangeAspect="1"/>
          </p:cNvPicPr>
          <p:nvPr/>
        </p:nvPicPr>
        <p:blipFill>
          <a:blip r:embed="rId1"/>
          <a:stretch>
            <a:fillRect/>
          </a:stretch>
        </p:blipFill>
        <p:spPr>
          <a:xfrm>
            <a:off x="601980" y="3986530"/>
            <a:ext cx="4920615" cy="2002155"/>
          </a:xfrm>
          <a:prstGeom prst="rect">
            <a:avLst/>
          </a:prstGeom>
        </p:spPr>
      </p:pic>
      <p:pic>
        <p:nvPicPr>
          <p:cNvPr id="6" name="图片 5"/>
          <p:cNvPicPr>
            <a:picLocks noChangeAspect="1"/>
          </p:cNvPicPr>
          <p:nvPr/>
        </p:nvPicPr>
        <p:blipFill>
          <a:blip r:embed="rId2"/>
          <a:stretch>
            <a:fillRect/>
          </a:stretch>
        </p:blipFill>
        <p:spPr>
          <a:xfrm>
            <a:off x="6109335" y="3986530"/>
            <a:ext cx="4660265" cy="200215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10.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11.xml><?xml version="1.0" encoding="utf-8"?>
<p:tagLst xmlns:p="http://schemas.openxmlformats.org/presentationml/2006/main">
  <p:tag name="KSO_WM_TAG_VERSION" val="1.0"/>
  <p:tag name="KSO_WM_TEMPLATE_CATEGORY" val="custom"/>
  <p:tag name="KSO_WM_TEMPLATE_INDEX" val="20184686"/>
</p:tagLst>
</file>

<file path=ppt/tags/tag12.xml><?xml version="1.0" encoding="utf-8"?>
<p:tagLst xmlns:p="http://schemas.openxmlformats.org/presentationml/2006/main">
  <p:tag name="KSO_WM_TAG_VERSION" val="1.0"/>
  <p:tag name="KSO_WM_TEMPLATE_CATEGORY" val="custom"/>
  <p:tag name="KSO_WM_TEMPLATE_INDEX" val="20184686"/>
</p:tagLst>
</file>

<file path=ppt/tags/tag13.xml><?xml version="1.0" encoding="utf-8"?>
<p:tagLst xmlns:p="http://schemas.openxmlformats.org/presentationml/2006/main">
  <p:tag name="KSO_WM_TAG_VERSION" val="1.0"/>
  <p:tag name="KSO_WM_BEAUTIFY_FLAG" val="#wm#"/>
  <p:tag name="KSO_WM_COMBINE_RELATE_SLIDE_ID" val="custom925310_1"/>
  <p:tag name="KSO_WM_TEMPLATE_CATEGORY" val="custom"/>
  <p:tag name="KSO_WM_TEMPLATE_INDEX" val="0"/>
  <p:tag name="KSO_WM_TEMPLATE_SUBCATEGORY" val="combine"/>
  <p:tag name="KSO_WM_TEMPLATE_THUMBS_INDEX" val="1、8、11、15、21、27、28、31、"/>
</p:tagLst>
</file>

<file path=ppt/tags/tag14.xml><?xml version="1.0" encoding="utf-8"?>
<p:tagLst xmlns:p="http://schemas.openxmlformats.org/presentationml/2006/main">
  <p:tag name="KSO_WPP_MARK_KEY" val="b7d17d9a-8213-486b-a822-970d15c03c4b"/>
  <p:tag name="COMMONDATA" val="eyJoZGlkIjoiODBiOGQ4YTQ1ZTg5MGY2MTc1MmU1NTg5YWI5NjI2ZmUifQ=="/>
  <p:tag name="commondata" val="eyJoZGlkIjoiMjUxYzdmOGMxNzg2ZDdhNTE5MTA5Nzk1MDkwMGJkOWUifQ=="/>
</p:tagLst>
</file>

<file path=ppt/tags/tag2.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3.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4.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5.xml><?xml version="1.0" encoding="utf-8"?>
<p:tagLst xmlns:p="http://schemas.openxmlformats.org/presentationml/2006/main">
  <p:tag name="KSO_WM_TEMPLATE_CATEGORY" val="custom"/>
  <p:tag name="KSO_WM_TEMPLATE_INDEX" val="0"/>
  <p:tag name="KSO_WM_TAG_VERSION" val="1.0"/>
  <p:tag name="KSO_WM_BEAUTIFY_FLAG" val="#wm#"/>
  <p:tag name="KSO_WM_UNIT_LAYERLEVEL" val="1_1"/>
  <p:tag name="KSO_WM_UNIT_DIAGRAM_CONTRAST_TITLE_CNT" val="6"/>
  <p:tag name="KSO_WM_UNIT_DIAGRAM_DIMENSION_TITLE_CNT" val="2"/>
  <p:tag name="KSO_WM_UNIT_ID" val="custom0_10*r_i*1_28"/>
  <p:tag name="KSO_WM_UNIT_LINE_FORE_SCHEMECOLOR_INDEX" val="10"/>
  <p:tag name="KSO_WM_UNIT_LINE_FILL_TYPE" val="2"/>
  <p:tag name="KSO_WM_UNIT_TEXT_FILL_FORE_SCHEMECOLOR_INDEX" val="13"/>
  <p:tag name="KSO_WM_UNIT_TEXT_FILL_TYPE" val="1"/>
  <p:tag name="KSO_WM_UNIT_USESOURCEFORMAT_APPLY" val="1"/>
  <p:tag name="KSO_WM_UNIT_HIGHLIGHT" val="0"/>
  <p:tag name="KSO_WM_UNIT_COMPATIBLE" val="0"/>
  <p:tag name="KSO_WM_DIAGRAM_GROUP_CODE" val="l1r1-1"/>
  <p:tag name="KSO_WM_UNIT_TYPE" val="r_i"/>
  <p:tag name="KSO_WM_UNIT_INDEX" val="1_28"/>
</p:tagLst>
</file>

<file path=ppt/tags/tag6.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7.xml><?xml version="1.0" encoding="utf-8"?>
<p:tagLst xmlns:p="http://schemas.openxmlformats.org/presentationml/2006/main">
  <p:tag name="KSO_WM_UNIT_HIGHLIGHT" val="0"/>
  <p:tag name="KSO_WM_UNIT_COMPATIBLE" val="0"/>
  <p:tag name="KSO_WM_UNIT_LAYERLEVEL" val="1_1"/>
  <p:tag name="KSO_WM_TAG_VERSION" val="1.0"/>
  <p:tag name="KSO_WM_BEAUTIFY_FLAG" val="#wm#"/>
  <p:tag name="KSO_WM_UNIT_ID" val="custom0_9*r_i*1_5"/>
  <p:tag name="KSO_WM_TEMPLATE_CATEGORY" val="custom"/>
  <p:tag name="KSO_WM_TEMPLATE_INDEX" val="0"/>
  <p:tag name="KSO_WM_UNIT_USESOURCEFORMAT_APPLY" val="0"/>
  <p:tag name="KSO_WM_DIAGRAM_GROUP_CODE" val="r1-1"/>
  <p:tag name="KSO_WM_UNIT_TYPE" val="r_i"/>
  <p:tag name="KSO_WM_UNIT_INDEX" val="1_5"/>
</p:tagLst>
</file>

<file path=ppt/tags/tag8.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9.xml><?xml version="1.0" encoding="utf-8"?>
<p:tagLst xmlns:p="http://schemas.openxmlformats.org/presentationml/2006/main">
  <p:tag name="KSO_WM_UNIT_HIGHLIGHT" val="0"/>
  <p:tag name="KSO_WM_UNIT_COMPATIBLE" val="0"/>
  <p:tag name="KSO_WM_DIAGRAM_GROUP_CODE" val="l1-1"/>
  <p:tag name="KSO_WM_UNIT_ID" val="custom0_3*i*5"/>
  <p:tag name="KSO_WM_TEMPLATE_CATEGORY" val="custom"/>
  <p:tag name="KSO_WM_TEMPLATE_INDEX" val="0"/>
  <p:tag name="KSO_WM_UNIT_LAYERLEVEL" val="1"/>
  <p:tag name="KSO_WM_TAG_VERSION" val="1.0"/>
  <p:tag name="KSO_WM_BEAUTIFY_FLAG" val="#wm#"/>
  <p:tag name="KSO_WM_UNIT_TYPE" val="i"/>
  <p:tag name="KSO_WM_UNIT_INDEX" val="5"/>
</p:tagLst>
</file>

<file path=ppt/theme/theme1.xml><?xml version="1.0" encoding="utf-8"?>
<a:theme xmlns:a="http://schemas.openxmlformats.org/drawingml/2006/main" name="project intro">
  <a:themeElements>
    <a:clrScheme name="富察皇后">
      <a:dk1>
        <a:srgbClr val="000000"/>
      </a:dk1>
      <a:lt1>
        <a:srgbClr val="FFFFFF"/>
      </a:lt1>
      <a:dk2>
        <a:srgbClr val="364048"/>
      </a:dk2>
      <a:lt2>
        <a:srgbClr val="F0F0F0"/>
      </a:lt2>
      <a:accent1>
        <a:srgbClr val="8F7046"/>
      </a:accent1>
      <a:accent2>
        <a:srgbClr val="C8AF92"/>
      </a:accent2>
      <a:accent3>
        <a:srgbClr val="C6BCB2"/>
      </a:accent3>
      <a:accent4>
        <a:srgbClr val="D7C9BC"/>
      </a:accent4>
      <a:accent5>
        <a:srgbClr val="364148"/>
      </a:accent5>
      <a:accent6>
        <a:srgbClr val="907046"/>
      </a:accent6>
      <a:hlink>
        <a:srgbClr val="D7C9BC"/>
      </a:hlink>
      <a:folHlink>
        <a:srgbClr val="BFBFBF"/>
      </a:folHlink>
    </a:clrScheme>
    <a:fontScheme name="c5odo011">
      <a:majorFont>
        <a:latin typeface="Arial"/>
        <a:ea typeface="SimHei"/>
        <a:cs typeface=""/>
      </a:majorFont>
      <a:minorFont>
        <a:latin typeface="Arial"/>
        <a:ea typeface="Sim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3492</Words>
  <Application>WPS 演示</Application>
  <PresentationFormat>宽屏</PresentationFormat>
  <Paragraphs>170</Paragraphs>
  <Slides>22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黑体</vt:lpstr>
      <vt:lpstr>方正楷体简体</vt:lpstr>
      <vt:lpstr>仿宋_GB2312</vt:lpstr>
      <vt:lpstr>仿宋</vt:lpstr>
      <vt:lpstr>微软雅黑</vt:lpstr>
      <vt:lpstr>Arial Unicode MS</vt:lpstr>
      <vt:lpstr>Calibri</vt:lpstr>
      <vt:lpstr>project intro</vt:lpstr>
      <vt:lpstr>政府信息公开工作年度报告  编发指南</vt:lpstr>
      <vt:lpstr>编制主体</vt:lpstr>
      <vt:lpstr>报告内容</vt:lpstr>
      <vt:lpstr>年度报告的标题 </vt:lpstr>
      <vt:lpstr>一、总体情况</vt:lpstr>
      <vt:lpstr>PowerPoint 演示文稿</vt:lpstr>
      <vt:lpstr>PowerPoint 演示文稿</vt:lpstr>
      <vt:lpstr>二、行政机关主动公开政府信息情况</vt:lpstr>
      <vt:lpstr>PowerPoint 演示文稿</vt:lpstr>
      <vt:lpstr>行政许可、行政处罚、行政强制本年度处理决定数量</vt:lpstr>
      <vt:lpstr>行政事业性收费金额</vt:lpstr>
      <vt:lpstr>三、行政机关收到和处理政府信息公开申请情况</vt:lpstr>
      <vt:lpstr>PowerPoint 演示文稿</vt:lpstr>
      <vt:lpstr>PowerPoint 演示文稿</vt:lpstr>
      <vt:lpstr>PowerPoint 演示文稿</vt:lpstr>
      <vt:lpstr>PowerPoint 演示文稿</vt:lpstr>
      <vt:lpstr>四、因政府信息公开工作被申请行政复议、提起行政诉讼情况</vt:lpstr>
      <vt:lpstr>PowerPoint 演示文稿</vt:lpstr>
      <vt:lpstr>PowerPoint 演示文稿</vt:lpstr>
      <vt:lpstr> 五、政府信息公开工作存在的主要问题及改进情况 </vt:lpstr>
      <vt:lpstr>六、其他需要报告的事项</vt:lpstr>
      <vt:lpstr> 年报发布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xiaom</cp:lastModifiedBy>
  <cp:revision>10</cp:revision>
  <dcterms:created xsi:type="dcterms:W3CDTF">2024-01-11T07:01:00Z</dcterms:created>
  <dcterms:modified xsi:type="dcterms:W3CDTF">2024-01-12T00:57:51Z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43089BD43F3848F68A8BF5E3A41F0F05</vt:lpwstr>
  </property>
</Properties>
</file>