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70" r:id="rId10"/>
    <p:sldId id="262" r:id="rId11"/>
    <p:sldId id="273" r:id="rId12"/>
    <p:sldId id="276" r:id="rId13"/>
    <p:sldId id="263" r:id="rId14"/>
    <p:sldId id="280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72" y="-90"/>
      </p:cViewPr>
      <p:guideLst>
        <p:guide orient="horz" pos="15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5E29-F5B6-4E06-BB84-BFB3A333A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5240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3346545" y="1556881"/>
            <a:ext cx="6218057" cy="1176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2021年政府信息公开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工作年度报告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5148334" y="3559421"/>
              <a:ext cx="166052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dirty="0"/>
                <a:t>市公路事业发展中心</a:t>
              </a:r>
              <a:endParaRPr lang="zh-CN" altLang="zh-CN" sz="12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  <p:pic>
        <p:nvPicPr>
          <p:cNvPr id="13" name="Time Will Tel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5019" y="-8928"/>
            <a:ext cx="336542" cy="33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优化信息公开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7" name="圆角矩形 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10" name="圆角矩形 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3" name="圆角矩形 1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6" name="圆角矩形 1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9" name="圆角矩形 1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82970" y="2931795"/>
            <a:ext cx="1901190" cy="1280795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0588" y="1610332"/>
            <a:ext cx="271519" cy="241276"/>
            <a:chOff x="3843406" y="5497220"/>
            <a:chExt cx="438051" cy="389258"/>
          </a:xfrm>
          <a:solidFill>
            <a:srgbClr val="0070C0"/>
          </a:solidFill>
        </p:grpSpPr>
        <p:sp>
          <p:nvSpPr>
            <p:cNvPr id="25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6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8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9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1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2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3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4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2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3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4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5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7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8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9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0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1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2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3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4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5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6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7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8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9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0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1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2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3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4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9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0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1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4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03552" y="1589498"/>
            <a:ext cx="329990" cy="282944"/>
            <a:chOff x="5964264" y="5437584"/>
            <a:chExt cx="532384" cy="456484"/>
          </a:xfrm>
          <a:solidFill>
            <a:srgbClr val="0070C0"/>
          </a:solidFill>
        </p:grpSpPr>
        <p:sp>
          <p:nvSpPr>
            <p:cNvPr id="86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7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8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9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0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598571"/>
            <a:ext cx="266815" cy="264799"/>
            <a:chOff x="7078908" y="5461438"/>
            <a:chExt cx="430461" cy="427208"/>
          </a:xfrm>
          <a:solidFill>
            <a:srgbClr val="0070C0"/>
          </a:solidFill>
        </p:grpSpPr>
        <p:sp>
          <p:nvSpPr>
            <p:cNvPr id="9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49" y="3169964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118885"/>
            <a:ext cx="307812" cy="329318"/>
            <a:chOff x="4895160" y="5416983"/>
            <a:chExt cx="496602" cy="531299"/>
          </a:xfrm>
          <a:solidFill>
            <a:srgbClr val="0070C0"/>
          </a:solidFill>
        </p:grpSpPr>
        <p:sp>
          <p:nvSpPr>
            <p:cNvPr id="96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7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8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9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0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1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2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3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4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6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137368"/>
            <a:ext cx="306468" cy="292354"/>
            <a:chOff x="8145843" y="5425657"/>
            <a:chExt cx="494435" cy="471664"/>
          </a:xfrm>
          <a:solidFill>
            <a:srgbClr val="0070C0"/>
          </a:solidFill>
        </p:grpSpPr>
        <p:sp>
          <p:nvSpPr>
            <p:cNvPr id="108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9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1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2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3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114" name="文本框 117"/>
          <p:cNvSpPr txBox="1"/>
          <p:nvPr/>
        </p:nvSpPr>
        <p:spPr>
          <a:xfrm>
            <a:off x="140535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2021年度通过“济宁公路”政务微信平台共公开政务信息79条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5" name="文本框 119"/>
          <p:cNvSpPr txBox="1"/>
          <p:nvPr/>
        </p:nvSpPr>
        <p:spPr>
          <a:xfrm>
            <a:off x="1405352" y="3384857"/>
            <a:ext cx="159321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安排专人做好及时受理、按时答复工作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6" name="文本框 120"/>
          <p:cNvSpPr txBox="1"/>
          <p:nvPr/>
        </p:nvSpPr>
        <p:spPr>
          <a:xfrm>
            <a:off x="377644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明确专人负责日常信息公开发布及网站维护工作，保障了信息公开工作开展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7" name="文本框 121"/>
          <p:cNvSpPr txBox="1"/>
          <p:nvPr/>
        </p:nvSpPr>
        <p:spPr>
          <a:xfrm>
            <a:off x="3776442" y="3318182"/>
            <a:ext cx="15932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制定了《政府信息公开申请表》《受理回执和办理结果告知单》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8" name="文本框 122"/>
          <p:cNvSpPr txBox="1"/>
          <p:nvPr/>
        </p:nvSpPr>
        <p:spPr>
          <a:xfrm>
            <a:off x="6129752" y="1832282"/>
            <a:ext cx="1593215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便捷信息公开流程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根据《条例》科学编制政务信息公开目录公开指南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23"/>
          <p:cNvSpPr txBox="1"/>
          <p:nvPr/>
        </p:nvSpPr>
        <p:spPr>
          <a:xfrm>
            <a:off x="6129752" y="3313737"/>
            <a:ext cx="15932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群众既可从官网查阅和下载政务信息，也可以在网上在线咨询，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65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65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4" grpId="0" animBg="1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05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监督保障情况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17303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加强培训工作力度。为切实做好政府信息公开工作，更好的贯彻执行市政府政务公开工作要求，进一步提高中心政务公开工作人员素质，我中心制定了《2021年度济宁市公路事业发展中心政务公开工作业务培训计划》，共举办培训班3期，组织全市公路系统负责政务公开工作人员共62人开展了专题培训，提高了工作人员的业务素质和业务技能。二是强化督导检查。定期对所属各单位政务公开工作落实情况进行检查，以打电话、发微信、面对面等多种方式进行专项指导，确保全市公路系统政务信息公开工作全部落实到位。三是加强考核评估。全面做好政府信息公开工作的考核评比，将政务公开工作作为一项重要指标纳入年度考核目标体系，明确责任目标，强化责任担当。根据考核情况，对工作不积极，落实不到位的单位予以批评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78641" y="1961302"/>
              <a:ext cx="617978" cy="52528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87325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1"/>
          <p:nvPr/>
        </p:nvSpPr>
        <p:spPr>
          <a:xfrm>
            <a:off x="3286220" y="1572121"/>
            <a:ext cx="621805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演示完毕，感谢您的聆听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5585" y="2917052"/>
            <a:ext cx="614615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年政府信息公开报告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5148446" y="3559472"/>
              <a:ext cx="1725930" cy="299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市公路事业发展中心</a:t>
              </a:r>
              <a:endParaRPr lang="zh-CN" altLang="en-US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384422" y="-19330"/>
            <a:ext cx="2374476" cy="1005107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/>
          </a:p>
        </p:txBody>
      </p:sp>
      <p:sp>
        <p:nvSpPr>
          <p:cNvPr id="5" name="TextBox 59"/>
          <p:cNvSpPr txBox="1">
            <a:spLocks noChangeArrowheads="1"/>
          </p:cNvSpPr>
          <p:nvPr/>
        </p:nvSpPr>
        <p:spPr bwMode="auto">
          <a:xfrm>
            <a:off x="3330441" y="316829"/>
            <a:ext cx="2483119" cy="11444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3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>
              <a:lnSpc>
                <a:spcPct val="120000"/>
              </a:lnSpc>
              <a:defRPr/>
            </a:pPr>
            <a:r>
              <a:rPr lang="en-US" altLang="zh-CN" sz="21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1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9823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1063245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2768004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128212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/>
          </a:p>
        </p:txBody>
      </p:sp>
      <p:sp>
        <p:nvSpPr>
          <p:cNvPr id="10" name="Freeform 5"/>
          <p:cNvSpPr/>
          <p:nvPr/>
        </p:nvSpPr>
        <p:spPr bwMode="auto">
          <a:xfrm>
            <a:off x="5504280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690107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0" compatLnSpc="1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997682" y="2482411"/>
            <a:ext cx="449495" cy="3428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347487" y="2440054"/>
            <a:ext cx="440438" cy="436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7172422" y="2481520"/>
            <a:ext cx="388930" cy="33059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2424610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依申请公开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762288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信息管理情况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143588" y="3161077"/>
            <a:ext cx="1576545" cy="51244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信息公开</a:t>
            </a:r>
            <a:endParaRPr lang="zh-CN" altLang="en-US" sz="15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平台建设情况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6558191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监督保障情况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53440" y="2445113"/>
            <a:ext cx="389258" cy="389258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1631996" y="2481520"/>
            <a:ext cx="439046" cy="33294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01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总体情况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437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2021年度主动公开政府信息508条。其中，政务动态信息119条，财务信息（三公经费）4条，12345政务服务热线141条，网络问政47条，通过新媒体微信公开政务信息79条。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18481" y="1569133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712855" y="1977601"/>
              <a:ext cx="544369" cy="412812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主动公开情况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箭头3"/>
          <p:cNvSpPr/>
          <p:nvPr/>
        </p:nvSpPr>
        <p:spPr bwMode="gray">
          <a:xfrm flipV="1">
            <a:off x="1531850" y="2876219"/>
            <a:ext cx="819764" cy="114053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箭头2"/>
          <p:cNvSpPr/>
          <p:nvPr/>
        </p:nvSpPr>
        <p:spPr bwMode="gray">
          <a:xfrm rot="16200000">
            <a:off x="1747861" y="2401564"/>
            <a:ext cx="243647" cy="97440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箭头1"/>
          <p:cNvSpPr/>
          <p:nvPr/>
        </p:nvSpPr>
        <p:spPr bwMode="gray">
          <a:xfrm>
            <a:off x="1526579" y="1630311"/>
            <a:ext cx="819764" cy="13211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3378267" y="1338757"/>
            <a:ext cx="4434093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2021年，召开重点工作新闻发布会1次，对2021年工作进行总结，对2022年工作进行安排部署；召开主任办公会7次、专题会议2次，其中，采取广播电视、网络和新媒体等形式向社会公开了 8次，邀请利益相关方、公众代表、专家、媒体等列席 1 次。。</a:t>
            </a:r>
            <a:endParaRPr lang="zh-C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2"/>
          <p:cNvSpPr>
            <a:spLocks noChangeArrowheads="1"/>
          </p:cNvSpPr>
          <p:nvPr/>
        </p:nvSpPr>
        <p:spPr bwMode="gray">
          <a:xfrm>
            <a:off x="3378267" y="2428790"/>
            <a:ext cx="4434093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设立“重大建设项目信息公开”专栏，2021年市公路事业发展中心共规划实施公路建设项目21项，其中续建项目6项、拟新开工项目2项、前期项目7项、拟争取大中修项目6项，年度计划完成投资65.8亿元。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3"/>
          <p:cNvSpPr>
            <a:spLocks noChangeArrowheads="1"/>
          </p:cNvSpPr>
          <p:nvPr/>
        </p:nvSpPr>
        <p:spPr bwMode="ltGray">
          <a:xfrm>
            <a:off x="3378267" y="3507054"/>
            <a:ext cx="4434093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财政预决算信息公开力度，连续五年公开了部门预决算和“三公”经费预决算。细化预决算公开内容，部门预决算细化到基本支出和项目支出，并在文字说明部分增加机关运行经费、绩效目标设置等情况说明，充分保障公开实效。2021年，主动公开部门预决算及“三公经费”预算 4条。有效推进财务信息公开。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1509" y="2094341"/>
            <a:ext cx="1590850" cy="1590851"/>
            <a:chOff x="4184106" y="2952206"/>
            <a:chExt cx="3823790" cy="3823790"/>
          </a:xfrm>
        </p:grpSpPr>
        <p:sp>
          <p:nvSpPr>
            <p:cNvPr id="13" name="椭圆 1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710170" y="3478267"/>
              <a:ext cx="2771662" cy="2771663"/>
              <a:chOff x="2193192" y="1899414"/>
              <a:chExt cx="2421375" cy="2421376"/>
            </a:xfrm>
            <a:effectLst/>
          </p:grpSpPr>
          <p:sp>
            <p:nvSpPr>
              <p:cNvPr id="15" name="椭圆 14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八边形 1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58857" y="2531043"/>
            <a:ext cx="955721" cy="742721"/>
            <a:chOff x="8922207" y="2437732"/>
            <a:chExt cx="1019784" cy="990298"/>
          </a:xfrm>
        </p:grpSpPr>
        <p:sp>
          <p:nvSpPr>
            <p:cNvPr id="18" name="文本框 37"/>
            <p:cNvSpPr txBox="1"/>
            <p:nvPr/>
          </p:nvSpPr>
          <p:spPr>
            <a:xfrm>
              <a:off x="8931338" y="2437732"/>
              <a:ext cx="1010653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38"/>
            <p:cNvSpPr txBox="1"/>
            <p:nvPr/>
          </p:nvSpPr>
          <p:spPr>
            <a:xfrm>
              <a:off x="8922207" y="2445047"/>
              <a:ext cx="1010653" cy="98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社会监督重点领域信息公开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7230" y="1307540"/>
            <a:ext cx="950749" cy="939547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3" name="Text Placeholder 4"/>
          <p:cNvSpPr txBox="1"/>
          <p:nvPr/>
        </p:nvSpPr>
        <p:spPr>
          <a:xfrm>
            <a:off x="2499995" y="1374140"/>
            <a:ext cx="768350" cy="7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>
              <a:buNone/>
            </a:pP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推进重大行政决策公</a:t>
            </a:r>
            <a:r>
              <a:rPr 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</a:t>
            </a:r>
            <a:endParaRPr 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97756" y="2404187"/>
            <a:ext cx="950749" cy="939547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7" name="Text Placeholder 4"/>
          <p:cNvSpPr txBox="1"/>
          <p:nvPr/>
        </p:nvSpPr>
        <p:spPr>
          <a:xfrm>
            <a:off x="2499995" y="2620645"/>
            <a:ext cx="768350" cy="486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推进重大建设项目信息公开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00287" y="3479839"/>
            <a:ext cx="950749" cy="939547"/>
            <a:chOff x="3237545" y="4561747"/>
            <a:chExt cx="1146960" cy="1146960"/>
          </a:xfrm>
        </p:grpSpPr>
        <p:sp>
          <p:nvSpPr>
            <p:cNvPr id="29" name="圆角矩形 2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1" name="Text Placeholder 4"/>
          <p:cNvSpPr txBox="1"/>
          <p:nvPr/>
        </p:nvSpPr>
        <p:spPr>
          <a:xfrm>
            <a:off x="2502535" y="3545205"/>
            <a:ext cx="768350" cy="706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推进财政信息细化公开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23" grpId="0" build="p"/>
      <p:bldP spid="27" grpId="0" build="p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依申请公开情况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8070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有关规定，督导中心所属各单位不断规范依申请公开办理工作流程，建立登记、审核、办理、审签、答复、归档等一整套工作流程，准确把握信息公开申请办理时限，依法依规做好政府信息依申请公开工作。2021年，受理依申请公开0件，收到以政府信息公开为由提起行政复议、行政诉讼的0件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680084" y="1983651"/>
              <a:ext cx="630130" cy="48058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政府信息管理情况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926288" y="3383092"/>
            <a:ext cx="5203480" cy="15455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中心高度重视政府信息管理工作，专题研究政务公开工作，主要领导、分管领导多次对政务公开工作作出指示。中心领导分工调整后，及时调整政务公开领导小组，进一步完善政务公开协调机制。为强化信息公开工作的组织领导，成立了以主要领导任组长，分管领导任副组长，机关各科室（部门）、中心所属各单位主要负责人为成员的政府信息公开领导小组，领导小组下设办公室，明确2名信息公开工作人员；出台了《信息公开保密审查制度》，进一步明确了政务信息公开工作的总体要求、公开范围、公开程序，并且所属各单位均成立信息公开相应工作机构，建立上下联动、共同推进的政务公开工作机制，有力地推动了工作的顺利开展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51548" y="1917602"/>
              <a:ext cx="643035" cy="63660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sz="2000" dirty="0">
                <a:sym typeface="+mn-ea"/>
              </a:rPr>
              <a:t>健全信息管理制度。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椭圆 9"/>
          <p:cNvSpPr/>
          <p:nvPr/>
        </p:nvSpPr>
        <p:spPr>
          <a:xfrm>
            <a:off x="2240767" y="2729336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-1" fmla="*/ 3117276 w 6234552"/>
              <a:gd name="connsiteY0-2" fmla="*/ 0 h 3500824"/>
              <a:gd name="connsiteX1-3" fmla="*/ 6234552 w 6234552"/>
              <a:gd name="connsiteY1-4" fmla="*/ 1750412 h 3500824"/>
              <a:gd name="connsiteX2-5" fmla="*/ 3117276 w 6234552"/>
              <a:gd name="connsiteY2-6" fmla="*/ 3500824 h 3500824"/>
              <a:gd name="connsiteX3-7" fmla="*/ 0 w 6234552"/>
              <a:gd name="connsiteY3-8" fmla="*/ 1750412 h 3500824"/>
              <a:gd name="connsiteX4-9" fmla="*/ 3208716 w 6234552"/>
              <a:gd name="connsiteY4-10" fmla="*/ 91440 h 3500824"/>
              <a:gd name="connsiteX0-11" fmla="*/ 3117276 w 6234552"/>
              <a:gd name="connsiteY0-12" fmla="*/ 0 h 3500824"/>
              <a:gd name="connsiteX1-13" fmla="*/ 6234552 w 6234552"/>
              <a:gd name="connsiteY1-14" fmla="*/ 1750412 h 3500824"/>
              <a:gd name="connsiteX2-15" fmla="*/ 3117276 w 6234552"/>
              <a:gd name="connsiteY2-16" fmla="*/ 3500824 h 3500824"/>
              <a:gd name="connsiteX3-17" fmla="*/ 0 w 6234552"/>
              <a:gd name="connsiteY3-18" fmla="*/ 1750412 h 3500824"/>
              <a:gd name="connsiteX0-19" fmla="*/ 6234552 w 6234552"/>
              <a:gd name="connsiteY0-20" fmla="*/ 0 h 1750412"/>
              <a:gd name="connsiteX1-21" fmla="*/ 3117276 w 6234552"/>
              <a:gd name="connsiteY1-22" fmla="*/ 1750412 h 1750412"/>
              <a:gd name="connsiteX2-23" fmla="*/ 0 w 6234552"/>
              <a:gd name="connsiteY2-24" fmla="*/ 0 h 175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54729" y="1655435"/>
            <a:ext cx="1304591" cy="1059614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8129" y="1655435"/>
            <a:ext cx="1304591" cy="1059614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3249986" y="2192063"/>
            <a:ext cx="264318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561403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76957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19180" y="3764064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3675488" y="1885157"/>
            <a:ext cx="1790756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全流程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文本框 25"/>
          <p:cNvSpPr txBox="1"/>
          <p:nvPr/>
        </p:nvSpPr>
        <p:spPr>
          <a:xfrm>
            <a:off x="3738263" y="3262366"/>
            <a:ext cx="1669733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闭环管理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19537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政府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</p:txBody>
      </p:sp>
      <p:sp>
        <p:nvSpPr>
          <p:cNvPr id="20" name="文本框 30"/>
          <p:cNvSpPr txBox="1"/>
          <p:nvPr/>
        </p:nvSpPr>
        <p:spPr>
          <a:xfrm>
            <a:off x="62971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处理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1" name="文本框 33"/>
          <p:cNvSpPr txBox="1"/>
          <p:nvPr/>
        </p:nvSpPr>
        <p:spPr>
          <a:xfrm>
            <a:off x="2634450" y="3546494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文本框 34"/>
          <p:cNvSpPr txBox="1"/>
          <p:nvPr/>
        </p:nvSpPr>
        <p:spPr>
          <a:xfrm>
            <a:off x="4206540" y="3981235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获取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3" name="文本框 35"/>
          <p:cNvSpPr txBox="1"/>
          <p:nvPr/>
        </p:nvSpPr>
        <p:spPr>
          <a:xfrm>
            <a:off x="5766699" y="3549873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保存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4" name="文本框 37"/>
          <p:cNvSpPr txBox="1"/>
          <p:nvPr/>
        </p:nvSpPr>
        <p:spPr bwMode="auto">
          <a:xfrm>
            <a:off x="748192" y="990185"/>
            <a:ext cx="7627774" cy="691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900" dirty="0"/>
              <a:t>建立完善政府信息制作、获取、保存、处理等工作制度。在制发文件时，对文件公开属性进行明确标识，严格执行保密审查有关规定和制度，从源头上保障了公开信息不涉密、涉密信息不公开。严格遵守“先审查、后公开”原则，修订完善公开审查流程，建立完善逐级审查制度。确需公开的政务信息，均由业务科室负责人审核，分管领导、重要的须经主要负责人审定后上传到网站，确保公开事项合法合规</a:t>
            </a:r>
            <a:r>
              <a:rPr lang="zh-CN" sz="900" dirty="0"/>
              <a:t>。</a:t>
            </a:r>
            <a:endParaRPr lang="zh-CN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9410" y="2833370"/>
            <a:ext cx="3326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信息公开平台建设情况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837388" y="3400872"/>
            <a:ext cx="5203480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公开内容进一步拓宽，涵盖了单位机构设置、政策法规、政策解读、部门文件、路况信息、财务信息、政务动态、工作简报等内容。在单位门户网站信息公开的基础上，同时在济宁市政府门户网站市公路事业发展中心网页同步公开</a:t>
            </a:r>
            <a:r>
              <a:rPr 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1711983" y="1907806"/>
              <a:ext cx="585742" cy="58574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9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99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0401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济宁公路门户网站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449388" y="896465"/>
            <a:ext cx="1962406" cy="3983100"/>
            <a:chOff x="8589599" y="969500"/>
            <a:chExt cx="2616200" cy="5312030"/>
          </a:xfrm>
        </p:grpSpPr>
        <p:sp>
          <p:nvSpPr>
            <p:cNvPr id="7" name="矩形 6"/>
            <p:cNvSpPr/>
            <p:nvPr/>
          </p:nvSpPr>
          <p:spPr>
            <a:xfrm flipH="1">
              <a:off x="10276470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589599" y="969500"/>
              <a:ext cx="2616200" cy="5312030"/>
              <a:chOff x="8589599" y="969500"/>
              <a:chExt cx="2616200" cy="5312030"/>
            </a:xfrm>
          </p:grpSpPr>
          <p:sp>
            <p:nvSpPr>
              <p:cNvPr id="9" name="Freeform 5"/>
              <p:cNvSpPr/>
              <p:nvPr/>
            </p:nvSpPr>
            <p:spPr bwMode="auto">
              <a:xfrm>
                <a:off x="8589599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rot="5400000">
                <a:off x="6076879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7452983" y="2556368"/>
            <a:ext cx="781322" cy="648053"/>
            <a:chOff x="9936016" y="3193380"/>
            <a:chExt cx="1041627" cy="864270"/>
          </a:xfrm>
        </p:grpSpPr>
        <p:grpSp>
          <p:nvGrpSpPr>
            <p:cNvPr id="12" name="组合 11"/>
            <p:cNvGrpSpPr/>
            <p:nvPr/>
          </p:nvGrpSpPr>
          <p:grpSpPr>
            <a:xfrm>
              <a:off x="10024695" y="3193380"/>
              <a:ext cx="867068" cy="864270"/>
              <a:chOff x="6462235" y="1620217"/>
              <a:chExt cx="1872944" cy="186690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87"/>
            <p:cNvSpPr txBox="1"/>
            <p:nvPr/>
          </p:nvSpPr>
          <p:spPr>
            <a:xfrm>
              <a:off x="9936016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4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7" name="文本框 89"/>
          <p:cNvSpPr txBox="1"/>
          <p:nvPr/>
        </p:nvSpPr>
        <p:spPr>
          <a:xfrm>
            <a:off x="6743554" y="2733047"/>
            <a:ext cx="686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91"/>
          <p:cNvSpPr txBox="1"/>
          <p:nvPr/>
        </p:nvSpPr>
        <p:spPr>
          <a:xfrm>
            <a:off x="6587291" y="1599867"/>
            <a:ext cx="1056762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政策法规</a:t>
            </a:r>
            <a:endParaRPr lang="zh-CN" altLang="en-US" sz="1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86026" y="888845"/>
            <a:ext cx="1962406" cy="3983100"/>
            <a:chOff x="6113905" y="969500"/>
            <a:chExt cx="2616200" cy="5312030"/>
          </a:xfrm>
        </p:grpSpPr>
        <p:sp>
          <p:nvSpPr>
            <p:cNvPr id="20" name="矩形 19"/>
            <p:cNvSpPr/>
            <p:nvPr/>
          </p:nvSpPr>
          <p:spPr>
            <a:xfrm flipH="1">
              <a:off x="7800776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113905" y="969500"/>
              <a:ext cx="2616200" cy="5312030"/>
              <a:chOff x="6113905" y="969500"/>
              <a:chExt cx="2616200" cy="5312030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6113905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rot="5400000">
                <a:off x="3601185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5595971" y="2556368"/>
            <a:ext cx="781322" cy="648053"/>
            <a:chOff x="7460322" y="3193380"/>
            <a:chExt cx="1041627" cy="864270"/>
          </a:xfrm>
        </p:grpSpPr>
        <p:grpSp>
          <p:nvGrpSpPr>
            <p:cNvPr id="25" name="组合 24"/>
            <p:cNvGrpSpPr/>
            <p:nvPr/>
          </p:nvGrpSpPr>
          <p:grpSpPr>
            <a:xfrm>
              <a:off x="7549001" y="3193380"/>
              <a:ext cx="867068" cy="864270"/>
              <a:chOff x="6462235" y="1620217"/>
              <a:chExt cx="1872944" cy="1866900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71"/>
            <p:cNvSpPr txBox="1"/>
            <p:nvPr/>
          </p:nvSpPr>
          <p:spPr>
            <a:xfrm>
              <a:off x="7460322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3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30" name="文本框 73"/>
          <p:cNvSpPr txBox="1"/>
          <p:nvPr/>
        </p:nvSpPr>
        <p:spPr>
          <a:xfrm>
            <a:off x="4886542" y="2733047"/>
            <a:ext cx="686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75"/>
          <p:cNvSpPr txBox="1"/>
          <p:nvPr/>
        </p:nvSpPr>
        <p:spPr>
          <a:xfrm>
            <a:off x="4730279" y="1599867"/>
            <a:ext cx="1056762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路况查询</a:t>
            </a:r>
            <a:endParaRPr lang="zh-CN" altLang="en-US" sz="1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23076" y="888845"/>
            <a:ext cx="1962406" cy="3983100"/>
            <a:chOff x="3630295" y="969500"/>
            <a:chExt cx="2616200" cy="5312030"/>
          </a:xfrm>
        </p:grpSpPr>
        <p:sp>
          <p:nvSpPr>
            <p:cNvPr id="33" name="矩形 32"/>
            <p:cNvSpPr/>
            <p:nvPr/>
          </p:nvSpPr>
          <p:spPr>
            <a:xfrm flipH="1">
              <a:off x="5317166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630295" y="969500"/>
              <a:ext cx="2616200" cy="5312030"/>
              <a:chOff x="3630295" y="969500"/>
              <a:chExt cx="2616200" cy="5312030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3630295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rot="5400000">
                <a:off x="1117575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3733021" y="2556368"/>
            <a:ext cx="781322" cy="648053"/>
            <a:chOff x="4976712" y="3193380"/>
            <a:chExt cx="1041627" cy="864270"/>
          </a:xfrm>
        </p:grpSpPr>
        <p:grpSp>
          <p:nvGrpSpPr>
            <p:cNvPr id="38" name="组合 37"/>
            <p:cNvGrpSpPr/>
            <p:nvPr/>
          </p:nvGrpSpPr>
          <p:grpSpPr>
            <a:xfrm>
              <a:off x="5065391" y="3193380"/>
              <a:ext cx="867068" cy="864270"/>
              <a:chOff x="6462235" y="1620217"/>
              <a:chExt cx="1872944" cy="1866900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文本框 55"/>
            <p:cNvSpPr txBox="1"/>
            <p:nvPr/>
          </p:nvSpPr>
          <p:spPr>
            <a:xfrm>
              <a:off x="4976712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2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43" name="文本框 57"/>
          <p:cNvSpPr txBox="1"/>
          <p:nvPr/>
        </p:nvSpPr>
        <p:spPr>
          <a:xfrm>
            <a:off x="3023592" y="2733047"/>
            <a:ext cx="686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44" name="文本框 59"/>
          <p:cNvSpPr txBox="1"/>
          <p:nvPr/>
        </p:nvSpPr>
        <p:spPr>
          <a:xfrm>
            <a:off x="2867328" y="1599867"/>
            <a:ext cx="1056762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工作动态</a:t>
            </a:r>
            <a:endParaRPr lang="zh-CN" altLang="en-US" sz="1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16901" y="888845"/>
            <a:ext cx="1962406" cy="3983100"/>
            <a:chOff x="1222375" y="969500"/>
            <a:chExt cx="2616200" cy="5312030"/>
          </a:xfrm>
        </p:grpSpPr>
        <p:sp>
          <p:nvSpPr>
            <p:cNvPr id="46" name="矩形 45"/>
            <p:cNvSpPr/>
            <p:nvPr/>
          </p:nvSpPr>
          <p:spPr>
            <a:xfrm flipH="1">
              <a:off x="2909246" y="1825515"/>
              <a:ext cx="161310" cy="3606910"/>
            </a:xfrm>
            <a:prstGeom prst="rect">
              <a:avLst/>
            </a:prstGeom>
            <a:gradFill>
              <a:gsLst>
                <a:gs pos="45000">
                  <a:schemeClr val="tx1">
                    <a:alpha val="10000"/>
                  </a:schemeClr>
                </a:gs>
                <a:gs pos="100000">
                  <a:schemeClr val="tx1">
                    <a:alpha val="34000"/>
                  </a:schemeClr>
                </a:gs>
                <a:gs pos="0">
                  <a:srgbClr val="E2E2E2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222375" y="969500"/>
              <a:ext cx="2616200" cy="5312030"/>
              <a:chOff x="1222375" y="969500"/>
              <a:chExt cx="2616200" cy="5312030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1222375" y="1825625"/>
                <a:ext cx="2616200" cy="3606800"/>
              </a:xfrm>
              <a:custGeom>
                <a:avLst/>
                <a:gdLst>
                  <a:gd name="T0" fmla="*/ 791 w 791"/>
                  <a:gd name="T1" fmla="*/ 546 h 1092"/>
                  <a:gd name="T2" fmla="*/ 512 w 791"/>
                  <a:gd name="T3" fmla="*/ 186 h 1092"/>
                  <a:gd name="T4" fmla="*/ 512 w 791"/>
                  <a:gd name="T5" fmla="*/ 0 h 1092"/>
                  <a:gd name="T6" fmla="*/ 0 w 791"/>
                  <a:gd name="T7" fmla="*/ 0 h 1092"/>
                  <a:gd name="T8" fmla="*/ 0 w 791"/>
                  <a:gd name="T9" fmla="*/ 1092 h 1092"/>
                  <a:gd name="T10" fmla="*/ 512 w 791"/>
                  <a:gd name="T11" fmla="*/ 1092 h 1092"/>
                  <a:gd name="T12" fmla="*/ 512 w 791"/>
                  <a:gd name="T13" fmla="*/ 907 h 1092"/>
                  <a:gd name="T14" fmla="*/ 791 w 791"/>
                  <a:gd name="T15" fmla="*/ 546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1" h="1092">
                    <a:moveTo>
                      <a:pt x="791" y="546"/>
                    </a:moveTo>
                    <a:cubicBezTo>
                      <a:pt x="791" y="373"/>
                      <a:pt x="672" y="227"/>
                      <a:pt x="512" y="186"/>
                    </a:cubicBezTo>
                    <a:cubicBezTo>
                      <a:pt x="512" y="0"/>
                      <a:pt x="512" y="0"/>
                      <a:pt x="5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2"/>
                      <a:pt x="0" y="1092"/>
                      <a:pt x="0" y="1092"/>
                    </a:cubicBezTo>
                    <a:cubicBezTo>
                      <a:pt x="512" y="1092"/>
                      <a:pt x="512" y="1092"/>
                      <a:pt x="512" y="1092"/>
                    </a:cubicBezTo>
                    <a:cubicBezTo>
                      <a:pt x="512" y="907"/>
                      <a:pt x="512" y="907"/>
                      <a:pt x="512" y="907"/>
                    </a:cubicBezTo>
                    <a:cubicBezTo>
                      <a:pt x="672" y="865"/>
                      <a:pt x="791" y="720"/>
                      <a:pt x="791" y="5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 rotWithShape="1">
              <a:blip r:embed="rId1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2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rot="5400000">
                <a:off x="-1290345" y="3482347"/>
                <a:ext cx="5312030" cy="286336"/>
              </a:xfrm>
              <a:prstGeom prst="rect">
                <a:avLst/>
              </a:prstGeom>
            </p:spPr>
          </p:pic>
        </p:grpSp>
      </p:grpSp>
      <p:grpSp>
        <p:nvGrpSpPr>
          <p:cNvPr id="50" name="组合 49"/>
          <p:cNvGrpSpPr/>
          <p:nvPr/>
        </p:nvGrpSpPr>
        <p:grpSpPr>
          <a:xfrm>
            <a:off x="1926846" y="2556368"/>
            <a:ext cx="781322" cy="648053"/>
            <a:chOff x="2568792" y="3193380"/>
            <a:chExt cx="1041627" cy="864270"/>
          </a:xfrm>
        </p:grpSpPr>
        <p:grpSp>
          <p:nvGrpSpPr>
            <p:cNvPr id="51" name="组合 50"/>
            <p:cNvGrpSpPr/>
            <p:nvPr/>
          </p:nvGrpSpPr>
          <p:grpSpPr>
            <a:xfrm>
              <a:off x="2657471" y="3193380"/>
              <a:ext cx="867068" cy="864270"/>
              <a:chOff x="6462235" y="1620217"/>
              <a:chExt cx="1872944" cy="1866900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6462235" y="1620217"/>
                <a:ext cx="1866900" cy="1866900"/>
              </a:xfrm>
              <a:custGeom>
                <a:avLst/>
                <a:gdLst>
                  <a:gd name="connsiteX0" fmla="*/ 933450 w 1866900"/>
                  <a:gd name="connsiteY0" fmla="*/ 160062 h 1866900"/>
                  <a:gd name="connsiteX1" fmla="*/ 160062 w 1866900"/>
                  <a:gd name="connsiteY1" fmla="*/ 933450 h 1866900"/>
                  <a:gd name="connsiteX2" fmla="*/ 933450 w 1866900"/>
                  <a:gd name="connsiteY2" fmla="*/ 1706838 h 1866900"/>
                  <a:gd name="connsiteX3" fmla="*/ 1706838 w 1866900"/>
                  <a:gd name="connsiteY3" fmla="*/ 933450 h 1866900"/>
                  <a:gd name="connsiteX4" fmla="*/ 933450 w 1866900"/>
                  <a:gd name="connsiteY4" fmla="*/ 160062 h 1866900"/>
                  <a:gd name="connsiteX5" fmla="*/ 933450 w 1866900"/>
                  <a:gd name="connsiteY5" fmla="*/ 0 h 1866900"/>
                  <a:gd name="connsiteX6" fmla="*/ 1866900 w 1866900"/>
                  <a:gd name="connsiteY6" fmla="*/ 933450 h 1866900"/>
                  <a:gd name="connsiteX7" fmla="*/ 933450 w 1866900"/>
                  <a:gd name="connsiteY7" fmla="*/ 1866900 h 1866900"/>
                  <a:gd name="connsiteX8" fmla="*/ 0 w 1866900"/>
                  <a:gd name="connsiteY8" fmla="*/ 933450 h 1866900"/>
                  <a:gd name="connsiteX9" fmla="*/ 933450 w 1866900"/>
                  <a:gd name="connsiteY9" fmla="*/ 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6900" h="1866900">
                    <a:moveTo>
                      <a:pt x="933450" y="160062"/>
                    </a:moveTo>
                    <a:cubicBezTo>
                      <a:pt x="506320" y="160062"/>
                      <a:pt x="160062" y="506320"/>
                      <a:pt x="160062" y="933450"/>
                    </a:cubicBezTo>
                    <a:cubicBezTo>
                      <a:pt x="160062" y="1360580"/>
                      <a:pt x="506320" y="1706838"/>
                      <a:pt x="933450" y="1706838"/>
                    </a:cubicBezTo>
                    <a:cubicBezTo>
                      <a:pt x="1360580" y="1706838"/>
                      <a:pt x="1706838" y="1360580"/>
                      <a:pt x="1706838" y="933450"/>
                    </a:cubicBezTo>
                    <a:cubicBezTo>
                      <a:pt x="1706838" y="506320"/>
                      <a:pt x="1360580" y="160062"/>
                      <a:pt x="933450" y="160062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448980"/>
                      <a:pt x="1448980" y="1866900"/>
                      <a:pt x="933450" y="1866900"/>
                    </a:cubicBezTo>
                    <a:cubicBezTo>
                      <a:pt x="417920" y="1866900"/>
                      <a:pt x="0" y="1448980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22225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468279" y="1620217"/>
                <a:ext cx="1866900" cy="1866900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622297" y="1782251"/>
                <a:ext cx="1546776" cy="1546776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文本框 33"/>
            <p:cNvSpPr txBox="1"/>
            <p:nvPr/>
          </p:nvSpPr>
          <p:spPr>
            <a:xfrm>
              <a:off x="2568792" y="3300033"/>
              <a:ext cx="1041627" cy="677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1</a:t>
              </a:r>
              <a:endParaRPr lang="zh-CN" altLang="en-US" sz="27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56" name="Group 8"/>
          <p:cNvGrpSpPr>
            <a:grpSpLocks noChangeAspect="1"/>
          </p:cNvGrpSpPr>
          <p:nvPr/>
        </p:nvGrpSpPr>
        <p:grpSpPr bwMode="auto">
          <a:xfrm>
            <a:off x="1297767" y="3409723"/>
            <a:ext cx="532186" cy="582920"/>
            <a:chOff x="3437" y="2282"/>
            <a:chExt cx="679" cy="744"/>
          </a:xfrm>
          <a:solidFill>
            <a:schemeClr val="bg1"/>
          </a:solidFill>
        </p:grpSpPr>
        <p:sp>
          <p:nvSpPr>
            <p:cNvPr id="5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217416" y="2733047"/>
            <a:ext cx="686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Impact" panose="020B0806030902050204" pitchFamily="34" charset="0"/>
              </a:rPr>
              <a:t>STEP</a:t>
            </a:r>
            <a:endParaRPr lang="zh-CN" altLang="en-US" sz="21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60" name="文本框 46"/>
          <p:cNvSpPr txBox="1"/>
          <p:nvPr/>
        </p:nvSpPr>
        <p:spPr>
          <a:xfrm>
            <a:off x="1061153" y="1599867"/>
            <a:ext cx="1056762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重点关注</a:t>
            </a:r>
            <a:endParaRPr lang="zh-CN" altLang="en-US" sz="15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Group 13"/>
          <p:cNvGrpSpPr>
            <a:grpSpLocks noChangeAspect="1"/>
          </p:cNvGrpSpPr>
          <p:nvPr/>
        </p:nvGrpSpPr>
        <p:grpSpPr bwMode="auto">
          <a:xfrm>
            <a:off x="3103715" y="3400606"/>
            <a:ext cx="583580" cy="590256"/>
            <a:chOff x="2426" y="2781"/>
            <a:chExt cx="593" cy="600"/>
          </a:xfrm>
          <a:solidFill>
            <a:schemeClr val="bg1"/>
          </a:solidFill>
        </p:grpSpPr>
        <p:sp>
          <p:nvSpPr>
            <p:cNvPr id="6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18"/>
          <p:cNvGrpSpPr>
            <a:grpSpLocks noChangeAspect="1"/>
          </p:cNvGrpSpPr>
          <p:nvPr/>
        </p:nvGrpSpPr>
        <p:grpSpPr bwMode="auto">
          <a:xfrm>
            <a:off x="4997507" y="3433851"/>
            <a:ext cx="606215" cy="564678"/>
            <a:chOff x="3802" y="2858"/>
            <a:chExt cx="616" cy="574"/>
          </a:xfrm>
          <a:solidFill>
            <a:schemeClr val="bg1"/>
          </a:solidFill>
        </p:grpSpPr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26"/>
          <p:cNvGrpSpPr>
            <a:grpSpLocks noChangeAspect="1"/>
          </p:cNvGrpSpPr>
          <p:nvPr/>
        </p:nvGrpSpPr>
        <p:grpSpPr bwMode="auto">
          <a:xfrm>
            <a:off x="6806016" y="3614664"/>
            <a:ext cx="784483" cy="388774"/>
            <a:chOff x="5676" y="2597"/>
            <a:chExt cx="1061" cy="526"/>
          </a:xfrm>
          <a:solidFill>
            <a:schemeClr val="bg1"/>
          </a:solidFill>
        </p:grpSpPr>
        <p:sp>
          <p:nvSpPr>
            <p:cNvPr id="71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3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9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0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1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2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3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4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5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162"/>
          <p:cNvSpPr txBox="1"/>
          <p:nvPr/>
        </p:nvSpPr>
        <p:spPr>
          <a:xfrm>
            <a:off x="1031764" y="1841900"/>
            <a:ext cx="1147253" cy="66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公路系统重大会议、重大项目立项、</a:t>
            </a:r>
            <a:r>
              <a:rPr lang="zh-CN" altLang="en-US" sz="8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重大工程进度</a:t>
            </a:r>
            <a:endParaRPr lang="zh-CN" altLang="en-US" sz="825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TextBox 163"/>
          <p:cNvSpPr txBox="1"/>
          <p:nvPr/>
        </p:nvSpPr>
        <p:spPr>
          <a:xfrm>
            <a:off x="2840809" y="1836376"/>
            <a:ext cx="1147253" cy="66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机关及所属各单位的工作开展、具体业务动态</a:t>
            </a:r>
            <a:endParaRPr lang="zh-CN" altLang="en-US" sz="825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TextBox 164"/>
          <p:cNvSpPr txBox="1"/>
          <p:nvPr/>
        </p:nvSpPr>
        <p:spPr>
          <a:xfrm>
            <a:off x="4720044" y="1836376"/>
            <a:ext cx="1147253" cy="47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济宁市国省干线公路施工绕行通知</a:t>
            </a:r>
            <a:endParaRPr lang="zh-CN" altLang="en-US" sz="825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9" name="TextBox 165"/>
          <p:cNvSpPr txBox="1"/>
          <p:nvPr/>
        </p:nvSpPr>
        <p:spPr>
          <a:xfrm>
            <a:off x="6577057" y="1836376"/>
            <a:ext cx="1147253" cy="28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2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公路法律法规</a:t>
            </a:r>
            <a:endParaRPr lang="zh-CN" altLang="en-US" sz="825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7" grpId="0"/>
          <p:bldP spid="18" grpId="0"/>
          <p:bldP spid="30" grpId="0"/>
          <p:bldP spid="31" grpId="0"/>
          <p:bldP spid="43" grpId="0"/>
          <p:bldP spid="44" grpId="0"/>
          <p:bldP spid="59" grpId="0"/>
          <p:bldP spid="60" grpId="0"/>
          <p:bldP spid="86" grpId="0"/>
          <p:bldP spid="87" grpId="0"/>
          <p:bldP spid="88" grpId="0"/>
          <p:bldP spid="8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7" grpId="0"/>
          <p:bldP spid="18" grpId="0"/>
          <p:bldP spid="30" grpId="0"/>
          <p:bldP spid="31" grpId="0"/>
          <p:bldP spid="43" grpId="0"/>
          <p:bldP spid="44" grpId="0"/>
          <p:bldP spid="59" grpId="0"/>
          <p:bldP spid="60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2030</Words>
  <Application>WPS 演示</Application>
  <PresentationFormat>全屏显示(16:9)</PresentationFormat>
  <Paragraphs>144</Paragraphs>
  <Slides>12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Impact</vt:lpstr>
      <vt:lpstr>ITC Avant Garde Std Bk</vt:lpstr>
      <vt:lpstr>NumberOnly</vt:lpstr>
      <vt:lpstr>时尚中黑简体</vt:lpstr>
      <vt:lpstr>黑体</vt:lpstr>
      <vt:lpstr>Arial Unicode MS</vt:lpstr>
      <vt:lpstr>Calibri Light</vt:lpstr>
      <vt:lpstr>Kozuka Gothic Pro H</vt:lpstr>
      <vt:lpstr>LiHei Pro</vt:lpstr>
      <vt:lpstr>方正正黑简体</vt:lpstr>
      <vt:lpstr>Calibri</vt:lpstr>
      <vt:lpstr>Yu Gothic UI Semibold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582db33fc1b47</dc:title>
  <dc:creator/>
  <cp:lastModifiedBy>上善若水</cp:lastModifiedBy>
  <cp:revision>5</cp:revision>
  <dcterms:created xsi:type="dcterms:W3CDTF">2016-11-17T12:07:00Z</dcterms:created>
  <dcterms:modified xsi:type="dcterms:W3CDTF">2022-01-20T03:49:34Z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