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 varScale="1">
        <p:scale>
          <a:sx n="84" d="100"/>
          <a:sy n="84" d="100"/>
        </p:scale>
        <p:origin x="-155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992382-2146-40CA-BA38-5AB24452E8EF}" type="doc">
      <dgm:prSet loTypeId="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852BFF9F-E09C-48B2-BF7E-1EE4123CA52A}">
      <dgm:prSet phldrT="[文本]" phldr="0" custT="0"/>
      <dgm:spPr/>
      <dgm:t>
        <a:bodyPr vert="horz" wrap="square"/>
        <a:p>
          <a:pPr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altLang="en-US" dirty="0" smtClean="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rPr>
            <a:t>建立完善政府信息制作、获取、保存、处理等工作制度。在制发文件时，对文件公开属性进行明确标识，严格执行保密审查有关规定和制度，从源头上保障了公开信息不涉密、涉密信息不公开。严格遵守“先审查、后公开”原则，修订完善公开审查流程，建立完善逐级审查制度。确需公开的政务信息，均由业务科室负责人审核，分管领导、重要的须经主要负责人审定后上传到网站，确保公开事项合法合规；三是细化任务落实责任。根据市政府办公室印发《关于印发 2020年政务公开工作任务分解表的通知》（济政办发〔2020〕31号）文件要求，对所属各单位、机关各科室（部门）的政府信息公开任务细化分解，落实到具体单位、机关科室(部门），明确公开时限，确保落实到位。</a:t>
          </a:r>
          <a:r>
            <a:rPr altLang="en-US" dirty="0" smtClean="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rPr>
            <a:t/>
          </a:r>
          <a:endParaRPr altLang="en-US" dirty="0" smtClean="0">
            <a:latin typeface="仿宋_GB2312" panose="02010609030101010101" charset="-122"/>
            <a:ea typeface="仿宋_GB2312" panose="02010609030101010101" charset="-122"/>
            <a:cs typeface="仿宋_GB2312" panose="02010609030101010101" charset="-122"/>
          </a:endParaRPr>
        </a:p>
      </dgm:t>
    </dgm:pt>
    <dgm:pt modelId="{54A555E9-9493-4C4C-9799-36CC1AE3E2EA}" cxnId="{54E4D9C8-E183-4DCA-8576-D443B36E9B8D}" type="parTrans">
      <dgm:prSet/>
      <dgm:spPr/>
      <dgm:t>
        <a:bodyPr/>
        <a:lstStyle/>
        <a:p>
          <a:endParaRPr lang="zh-CN" altLang="en-US"/>
        </a:p>
      </dgm:t>
    </dgm:pt>
    <dgm:pt modelId="{D7B2CA25-6752-4D94-B3F7-42AC34CCE8AD}" cxnId="{54E4D9C8-E183-4DCA-8576-D443B36E9B8D}" type="sibTrans">
      <dgm:prSet/>
      <dgm:spPr/>
      <dgm:t>
        <a:bodyPr/>
        <a:lstStyle/>
        <a:p>
          <a:endParaRPr lang="zh-CN" altLang="en-US"/>
        </a:p>
      </dgm:t>
    </dgm:pt>
    <dgm:pt modelId="{6776CC96-9D81-4839-9A24-11F3DF476057}">
      <dgm:prSet phldrT="[文本]" phldr="0" custT="1"/>
      <dgm:spPr/>
      <dgm:t>
        <a:bodyPr vert="horz" wrap="square"/>
        <a:p>
          <a:pPr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dirty="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rPr>
            <a:t>信息公开内容进一步拓宽，涵盖了单位机构设置、政策法规、政策解读、部门文件、路况信息、财务信息、政务动态、工作简报等内容。在单位门户网站信息公开的基础上，同时在济宁市政府门户网站市公路事业发展中心网页同步公开；网站开设了单位介绍、重点关注、工作动态、路况查询、政策法规等栏目，并开通了“济宁公路”政务微信平台，2020年度通过“济宁公路”政务微信平台共公开政务信息77条。</a:t>
          </a:r>
          <a:r>
            <a:rPr lang="zh-CN" altLang="en-US" sz="1200" dirty="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rPr>
            <a:t/>
          </a:r>
          <a:endParaRPr lang="zh-CN" altLang="en-US" sz="1200" dirty="0">
            <a:latin typeface="仿宋_GB2312" panose="02010609030101010101" charset="-122"/>
            <a:ea typeface="仿宋_GB2312" panose="02010609030101010101" charset="-122"/>
            <a:cs typeface="仿宋_GB2312" panose="02010609030101010101" charset="-122"/>
          </a:endParaRPr>
        </a:p>
      </dgm:t>
    </dgm:pt>
    <dgm:pt modelId="{CB9A58FC-EC48-4DB4-9A45-AE25AB4AE38A}" cxnId="{48FD9CB0-F562-4AF8-872F-922EC14C73A8}" type="parTrans">
      <dgm:prSet/>
      <dgm:spPr/>
      <dgm:t>
        <a:bodyPr/>
        <a:lstStyle/>
        <a:p>
          <a:endParaRPr lang="zh-CN" altLang="en-US"/>
        </a:p>
      </dgm:t>
    </dgm:pt>
    <dgm:pt modelId="{FF5250DD-28D1-452E-BC56-A7F23EB79F23}" cxnId="{48FD9CB0-F562-4AF8-872F-922EC14C73A8}" type="sibTrans">
      <dgm:prSet/>
      <dgm:spPr/>
      <dgm:t>
        <a:bodyPr/>
        <a:lstStyle/>
        <a:p>
          <a:endParaRPr lang="zh-CN" altLang="en-US"/>
        </a:p>
      </dgm:t>
    </dgm:pt>
    <dgm:pt modelId="{2064BD58-F6FF-455E-A630-B14FE395F73D}" type="pres">
      <dgm:prSet presAssocID="{82992382-2146-40CA-BA38-5AB24452E8E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D779241F-7D8A-4949-8D2B-CFC86EC99CA0}" type="pres">
      <dgm:prSet presAssocID="{852BFF9F-E09C-48B2-BF7E-1EE4123CA52A}" presName="node" presStyleLbl="node1" presStyleIdx="0" presStyleCnt="2" custScaleY="14364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56BB222-94BF-45E7-9963-818A1D056F35}" type="pres">
      <dgm:prSet presAssocID="{D7B2CA25-6752-4D94-B3F7-42AC34CCE8AD}" presName="sibTrans" presStyleCnt="0"/>
      <dgm:spPr/>
    </dgm:pt>
    <dgm:pt modelId="{1B3E994B-0D9F-4B1D-9B8D-6261FC77D31F}" type="pres">
      <dgm:prSet presAssocID="{6776CC96-9D81-4839-9A24-11F3DF476057}" presName="node" presStyleLbl="node1" presStyleIdx="1" presStyleCnt="2" custScaleY="14364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54E4D9C8-E183-4DCA-8576-D443B36E9B8D}" srcId="{82992382-2146-40CA-BA38-5AB24452E8EF}" destId="{852BFF9F-E09C-48B2-BF7E-1EE4123CA52A}" srcOrd="0" destOrd="0" parTransId="{54A555E9-9493-4C4C-9799-36CC1AE3E2EA}" sibTransId="{D7B2CA25-6752-4D94-B3F7-42AC34CCE8AD}"/>
    <dgm:cxn modelId="{48FD9CB0-F562-4AF8-872F-922EC14C73A8}" srcId="{82992382-2146-40CA-BA38-5AB24452E8EF}" destId="{6776CC96-9D81-4839-9A24-11F3DF476057}" srcOrd="1" destOrd="0" parTransId="{CB9A58FC-EC48-4DB4-9A45-AE25AB4AE38A}" sibTransId="{FF5250DD-28D1-452E-BC56-A7F23EB79F23}"/>
    <dgm:cxn modelId="{0B980968-A05C-4D4E-A634-B3928D6B7F5F}" type="presOf" srcId="{82992382-2146-40CA-BA38-5AB24452E8EF}" destId="{2064BD58-F6FF-455E-A630-B14FE395F73D}" srcOrd="0" destOrd="0" presId="urn:microsoft.com/office/officeart/2005/8/layout/default"/>
    <dgm:cxn modelId="{5275F046-1965-45E6-A4A5-1F65FBD861FA}" type="presParOf" srcId="{2064BD58-F6FF-455E-A630-B14FE395F73D}" destId="{D779241F-7D8A-4949-8D2B-CFC86EC99CA0}" srcOrd="0" destOrd="0" presId="urn:microsoft.com/office/officeart/2005/8/layout/default"/>
    <dgm:cxn modelId="{8FDEB5D8-D0FF-4CE3-B59D-06D01BCD8CF1}" type="presOf" srcId="{852BFF9F-E09C-48B2-BF7E-1EE4123CA52A}" destId="{D779241F-7D8A-4949-8D2B-CFC86EC99CA0}" srcOrd="0" destOrd="0" presId="urn:microsoft.com/office/officeart/2005/8/layout/default"/>
    <dgm:cxn modelId="{0219A778-1E91-40C5-81C6-8824B3517A2D}" type="presParOf" srcId="{2064BD58-F6FF-455E-A630-B14FE395F73D}" destId="{156BB222-94BF-45E7-9963-818A1D056F35}" srcOrd="1" destOrd="0" presId="urn:microsoft.com/office/officeart/2005/8/layout/default"/>
    <dgm:cxn modelId="{7C09CAF0-B27D-4D32-9DE8-B5B45263CCB0}" type="presParOf" srcId="{2064BD58-F6FF-455E-A630-B14FE395F73D}" destId="{1B3E994B-0D9F-4B1D-9B8D-6261FC77D31F}" srcOrd="2" destOrd="0" presId="urn:microsoft.com/office/officeart/2005/8/layout/default"/>
    <dgm:cxn modelId="{E7998423-CFA6-4636-B418-E9B138BF1C58}" type="presOf" srcId="{6776CC96-9D81-4839-9A24-11F3DF476057}" destId="{1B3E994B-0D9F-4B1D-9B8D-6261FC77D31F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79241F-7D8A-4949-8D2B-CFC86EC99CA0}">
      <dsp:nvSpPr>
        <dsp:cNvPr id="0" name=""/>
        <dsp:cNvSpPr/>
      </dsp:nvSpPr>
      <dsp:spPr>
        <a:xfrm>
          <a:off x="976" y="532654"/>
          <a:ext cx="3810132" cy="32837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300" kern="1200" dirty="0" smtClean="0"/>
            <a:t>信息公开流程更加便捷。科学编制政务信息公开目录和公开指南，通过单位门户网站进行公开，供公众查询，制定了</a:t>
          </a:r>
          <a:r>
            <a:rPr lang="en-US" altLang="en-US" sz="1300" kern="1200" dirty="0" smtClean="0"/>
            <a:t>《</a:t>
          </a:r>
          <a:r>
            <a:rPr lang="zh-CN" altLang="en-US" sz="1300" kern="1200" dirty="0" smtClean="0"/>
            <a:t>政府信息公开申请表、受理回执和办理结果告知单</a:t>
          </a:r>
          <a:r>
            <a:rPr lang="en-US" altLang="en-US" sz="1300" kern="1200" dirty="0" smtClean="0"/>
            <a:t>》</a:t>
          </a:r>
          <a:r>
            <a:rPr lang="zh-CN" altLang="en-US" sz="1300" kern="1200" dirty="0" smtClean="0"/>
            <a:t>，开放了综合档案室的公开查询，进一步明确了政府信息公开申请办理流程、办理时限，安排专人负责做好登记和签收工作，确保了申请办理事项的便民快捷。群众既可从公路官网查阅和下载有关已公开的政务信息，也可以在网上在线咨询，凡网民留言均在规定时间内给予及时答复。</a:t>
          </a:r>
          <a:endParaRPr lang="zh-CN" altLang="en-US" sz="1300" kern="1200" dirty="0"/>
        </a:p>
      </dsp:txBody>
      <dsp:txXfrm>
        <a:off x="976" y="532654"/>
        <a:ext cx="3810132" cy="3283770"/>
      </dsp:txXfrm>
    </dsp:sp>
    <dsp:sp modelId="{1B3E994B-0D9F-4B1D-9B8D-6261FC77D31F}">
      <dsp:nvSpPr>
        <dsp:cNvPr id="0" name=""/>
        <dsp:cNvSpPr/>
      </dsp:nvSpPr>
      <dsp:spPr>
        <a:xfrm>
          <a:off x="4192122" y="532654"/>
          <a:ext cx="3810132" cy="32837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300" kern="1200" dirty="0" smtClean="0"/>
            <a:t>信息公开工作发布程序更加规范。严格执行保密审查有关规定和制度，确需公开的政务信息均由分管领导审核后上传到网站，确保公开事项合法合规；依申请公开事项按照有关工作程序，按照依申请人要求进行公开，有效防止了失密、泄密问题的发生。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1300" kern="1200" dirty="0" smtClean="0"/>
            <a:t>2018</a:t>
          </a:r>
          <a:r>
            <a:rPr lang="zh-CN" altLang="en-US" sz="1300" kern="1200" dirty="0" smtClean="0"/>
            <a:t>年度主动公开政府信息</a:t>
          </a:r>
          <a:r>
            <a:rPr lang="en-US" altLang="en-US" sz="1300" kern="1200" dirty="0" smtClean="0"/>
            <a:t>350</a:t>
          </a:r>
          <a:r>
            <a:rPr lang="zh-CN" altLang="en-US" sz="1300" kern="1200" dirty="0" smtClean="0"/>
            <a:t>条。其中，政务动态信息</a:t>
          </a:r>
          <a:r>
            <a:rPr lang="en-US" altLang="en-US" sz="1300" kern="1200" dirty="0" smtClean="0"/>
            <a:t>105</a:t>
          </a:r>
          <a:r>
            <a:rPr lang="zh-CN" altLang="en-US" sz="1300" kern="1200" dirty="0" smtClean="0"/>
            <a:t>条，行政许可信息</a:t>
          </a:r>
          <a:r>
            <a:rPr lang="en-US" altLang="en-US" sz="1300" kern="1200" dirty="0" smtClean="0"/>
            <a:t>100</a:t>
          </a:r>
          <a:r>
            <a:rPr lang="zh-CN" altLang="en-US" sz="1300" kern="1200" dirty="0" smtClean="0"/>
            <a:t>条，财务信息（三公经费）</a:t>
          </a:r>
          <a:r>
            <a:rPr lang="en-US" altLang="en-US" sz="1300" kern="1200" dirty="0" smtClean="0"/>
            <a:t>2</a:t>
          </a:r>
          <a:r>
            <a:rPr lang="zh-CN" altLang="en-US" sz="1300" kern="1200" dirty="0" smtClean="0"/>
            <a:t>条，</a:t>
          </a:r>
          <a:r>
            <a:rPr lang="en-US" altLang="en-US" sz="1300" kern="1200" dirty="0" smtClean="0"/>
            <a:t>12345</a:t>
          </a:r>
          <a:r>
            <a:rPr lang="zh-CN" altLang="en-US" sz="1300" kern="1200" dirty="0" smtClean="0"/>
            <a:t>政务服务热线</a:t>
          </a:r>
          <a:r>
            <a:rPr lang="en-US" altLang="en-US" sz="1300" kern="1200" dirty="0" smtClean="0"/>
            <a:t>113</a:t>
          </a:r>
          <a:r>
            <a:rPr lang="zh-CN" altLang="en-US" sz="1300" kern="1200" dirty="0" smtClean="0"/>
            <a:t>条，通过新媒体微信公开政务信息</a:t>
          </a:r>
          <a:r>
            <a:rPr lang="en-US" altLang="en-US" sz="1300" kern="1200" dirty="0" smtClean="0"/>
            <a:t>28</a:t>
          </a:r>
          <a:r>
            <a:rPr lang="zh-CN" altLang="en-US" sz="1300" kern="1200" dirty="0" smtClean="0"/>
            <a:t>条</a:t>
          </a:r>
          <a:r>
            <a:rPr lang="en-US" altLang="en-US" sz="1300" kern="1200" dirty="0" smtClean="0"/>
            <a:t>,</a:t>
          </a:r>
          <a:r>
            <a:rPr lang="zh-CN" altLang="en-US" sz="1300" kern="1200" dirty="0" smtClean="0"/>
            <a:t>其他方式公开</a:t>
          </a:r>
          <a:r>
            <a:rPr lang="en-US" altLang="en-US" sz="1300" kern="1200" dirty="0" smtClean="0"/>
            <a:t>19</a:t>
          </a:r>
          <a:r>
            <a:rPr lang="zh-CN" altLang="en-US" sz="1300" kern="1200" dirty="0" smtClean="0"/>
            <a:t>条；收到群众依申请政府信息公开</a:t>
          </a:r>
          <a:r>
            <a:rPr lang="en-US" altLang="en-US" sz="1300" kern="1200" dirty="0" smtClean="0"/>
            <a:t>2</a:t>
          </a:r>
          <a:r>
            <a:rPr lang="zh-CN" altLang="en-US" sz="1300" kern="1200" dirty="0" smtClean="0"/>
            <a:t>条，按照有关程序和申请人的要求及时进行了答复，未发生因政府信息公开出现行政复议和行政诉讼情况；受理市十七届人大第</a:t>
          </a:r>
          <a:r>
            <a:rPr lang="en-US" altLang="en-US" sz="1300" kern="1200" dirty="0" smtClean="0"/>
            <a:t>138</a:t>
          </a:r>
          <a:r>
            <a:rPr lang="zh-CN" altLang="en-US" sz="1300" kern="1200" dirty="0" smtClean="0"/>
            <a:t>号建议</a:t>
          </a:r>
          <a:r>
            <a:rPr lang="en-US" altLang="en-US" sz="1300" kern="1200" dirty="0" smtClean="0"/>
            <a:t>1</a:t>
          </a:r>
          <a:r>
            <a:rPr lang="zh-CN" altLang="en-US" sz="1300" kern="1200" dirty="0" smtClean="0"/>
            <a:t>件，通过走访人大代表，当面听取意见建议，及时给予答复。</a:t>
          </a:r>
          <a:endParaRPr lang="zh-CN" altLang="en-US" sz="1300" kern="1200" dirty="0"/>
        </a:p>
      </dsp:txBody>
      <dsp:txXfrm>
        <a:off x="4192122" y="532654"/>
        <a:ext cx="3810132" cy="32837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off" val="ctr"/>
          <dgm:param type="contDir" val="sameDir"/>
          <dgm:param type="grDir" val="tL"/>
          <dgm:param type="flowDir" val="row"/>
        </dgm:alg>
      </dgm:if>
      <dgm:else name="Name2">
        <dgm:alg type="snake">
          <dgm:param type="off" val="ctr"/>
          <dgm:param type="contDir" val="sameDir"/>
          <dgm:param type="grDir" val="tR"/>
          <dgm:param type="flowDir" val="row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74F-9329-450A-8D4B-98E72657CDD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D333-6659-4594-A323-4C2A60EDFF4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74F-9329-450A-8D4B-98E72657CDD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D333-6659-4594-A323-4C2A60EDFF4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74F-9329-450A-8D4B-98E72657CDD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D333-6659-4594-A323-4C2A60EDFF4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74F-9329-450A-8D4B-98E72657CDD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D333-6659-4594-A323-4C2A60EDFF4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74F-9329-450A-8D4B-98E72657CDD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D333-6659-4594-A323-4C2A60EDFF4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74F-9329-450A-8D4B-98E72657CDD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D333-6659-4594-A323-4C2A60EDFF4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74F-9329-450A-8D4B-98E72657CDD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D333-6659-4594-A323-4C2A60EDFF4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74F-9329-450A-8D4B-98E72657CDD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D333-6659-4594-A323-4C2A60EDFF4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74F-9329-450A-8D4B-98E72657CDD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D333-6659-4594-A323-4C2A60EDFF4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74F-9329-450A-8D4B-98E72657CDD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D333-6659-4594-A323-4C2A60EDFF4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74F-9329-450A-8D4B-98E72657CDD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D333-6659-4594-A323-4C2A60EDFF4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2D74F-9329-450A-8D4B-98E72657CDD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2D333-6659-4594-A323-4C2A60EDFF4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3568" y="836713"/>
            <a:ext cx="7776864" cy="1872208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zh-CN" altLang="zh-CN" dirty="0">
                <a:solidFill>
                  <a:srgbClr val="7030A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济宁市公路事业发展中心</a:t>
            </a:r>
            <a:br>
              <a:rPr lang="zh-CN" altLang="zh-CN" dirty="0">
                <a:solidFill>
                  <a:srgbClr val="7030A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en-US" altLang="zh-CN" dirty="0">
                <a:solidFill>
                  <a:srgbClr val="7030A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2020</a:t>
            </a:r>
            <a:r>
              <a:rPr lang="zh-CN" altLang="zh-CN" dirty="0">
                <a:solidFill>
                  <a:srgbClr val="7030A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年度政府信息公开工作</a:t>
            </a:r>
            <a:r>
              <a:rPr lang="zh-CN" altLang="zh-CN" dirty="0" smtClean="0">
                <a:solidFill>
                  <a:srgbClr val="7030A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报告</a:t>
            </a:r>
            <a:endParaRPr lang="zh-CN" altLang="en-US" dirty="0">
              <a:solidFill>
                <a:srgbClr val="7030A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24944"/>
            <a:ext cx="6440760" cy="2713856"/>
          </a:xfrm>
        </p:spPr>
        <p:txBody>
          <a:bodyPr>
            <a:normAutofit fontScale="60000"/>
          </a:bodyPr>
          <a:lstStyle/>
          <a:p>
            <a:pPr algn="l"/>
            <a:endParaRPr lang="zh-CN" altLang="zh-CN" dirty="0">
              <a:solidFill>
                <a:srgbClr val="7030A0"/>
              </a:solidFill>
            </a:endParaRPr>
          </a:p>
          <a:p>
            <a:pPr algn="l"/>
            <a:r>
              <a:rPr lang="en-US" altLang="zh-CN" dirty="0" smtClean="0">
                <a:solidFill>
                  <a:srgbClr val="7030A0"/>
                </a:solidFill>
              </a:rPr>
              <a:t>        </a:t>
            </a:r>
            <a:r>
              <a:rPr altLang="zh-CN" dirty="0">
                <a:solidFill>
                  <a:srgbClr val="7030A0"/>
                </a:solidFill>
              </a:rPr>
              <a:t>2020年，我中心深入贯彻落实新修订的《条例》和国家、省、市关于政务公开工作的系列部署，进一步督促指导全市公路系统加大公开力度、深化公开内容、拓展公开渠道、提升公开实效，全面推进决策、执行、管理、服务、结果“五公开”，聚焦公路建设主业，强化组织领导，明确责任分工，落实专人办理，信息公开质量进一步提升。</a:t>
            </a:r>
            <a:endParaRPr altLang="zh-CN" dirty="0">
              <a:solidFill>
                <a:srgbClr val="7030A0"/>
              </a:solidFill>
            </a:endParaRPr>
          </a:p>
          <a:p>
            <a:pPr algn="l"/>
            <a:endParaRPr lang="en-US" altLang="zh-CN" dirty="0" smtClean="0"/>
          </a:p>
          <a:p>
            <a:pPr algn="l"/>
            <a:endParaRPr lang="en-US" altLang="zh-CN" dirty="0"/>
          </a:p>
          <a:p>
            <a:pPr algn="l"/>
            <a:endParaRPr lang="en-US" altLang="zh-CN" dirty="0" smtClean="0"/>
          </a:p>
          <a:p>
            <a:pPr algn="l"/>
            <a:endParaRPr lang="en-US" altLang="zh-CN" dirty="0"/>
          </a:p>
          <a:p>
            <a:pPr algn="l"/>
            <a:endParaRPr lang="en-US" altLang="zh-CN" dirty="0" smtClean="0"/>
          </a:p>
          <a:p>
            <a:pPr algn="l"/>
            <a:endParaRPr lang="en-US" altLang="zh-CN" dirty="0"/>
          </a:p>
          <a:p>
            <a:pPr algn="l"/>
            <a:endParaRPr lang="en-US" altLang="zh-CN" dirty="0" smtClean="0"/>
          </a:p>
          <a:p>
            <a:pPr algn="l"/>
            <a:endParaRPr lang="en-US" altLang="zh-CN" dirty="0"/>
          </a:p>
          <a:p>
            <a:pPr algn="l"/>
            <a:endParaRPr lang="zh-CN" altLang="zh-CN" dirty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zh-CN" dirty="0"/>
              <a:t>一、</a:t>
            </a:r>
            <a:r>
              <a:rPr lang="en-US" altLang="zh-CN" dirty="0"/>
              <a:t>2020</a:t>
            </a:r>
            <a:r>
              <a:rPr lang="zh-CN" altLang="zh-CN" dirty="0"/>
              <a:t>年工作情况</a:t>
            </a:r>
            <a:br>
              <a:rPr lang="zh-CN" altLang="zh-CN" dirty="0"/>
            </a:br>
            <a:endParaRPr lang="zh-CN" altLang="en-US" dirty="0"/>
          </a:p>
        </p:txBody>
      </p:sp>
      <p:sp>
        <p:nvSpPr>
          <p:cNvPr id="10" name="内容占位符 9"/>
          <p:cNvSpPr/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1" name="流程图: 可选过程 10"/>
          <p:cNvSpPr/>
          <p:nvPr/>
        </p:nvSpPr>
        <p:spPr>
          <a:xfrm>
            <a:off x="899795" y="1784350"/>
            <a:ext cx="2592070" cy="203581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zh-CN" altLang="en-US" sz="120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2020年度主动公开政府信息508条。其中，政务动态信息148条，财务信息（三公经费）2条，12345政务服务热线176条，网络问政105条，通过新媒体微信公开政务信息77条。</a:t>
            </a:r>
            <a:endParaRPr lang="zh-CN" altLang="en-US" sz="120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</p:txBody>
      </p:sp>
      <p:sp>
        <p:nvSpPr>
          <p:cNvPr id="12" name="流程图: 可选过程 11"/>
          <p:cNvSpPr/>
          <p:nvPr/>
        </p:nvSpPr>
        <p:spPr>
          <a:xfrm>
            <a:off x="4972050" y="1784350"/>
            <a:ext cx="2592070" cy="193802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zh-CN" altLang="en-US" sz="100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根据新《条例》有关规定，督导所属各单位不断规范依申请公开办理工作流程，建立登记、审核、办理、审签、答复、归档等一整套工作流程，准确把握信息公开申请办理时限，依法依规做好政府信息依申请公开工作。2020年，受理依申请公开0件，收到以政府信息公开为由提起行政复议、行政诉讼的0件。</a:t>
            </a:r>
            <a:endParaRPr lang="zh-CN" altLang="en-US" sz="100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</p:txBody>
      </p:sp>
      <p:sp>
        <p:nvSpPr>
          <p:cNvPr id="13" name="流程图: 可选过程 12"/>
          <p:cNvSpPr/>
          <p:nvPr/>
        </p:nvSpPr>
        <p:spPr>
          <a:xfrm>
            <a:off x="899795" y="4056380"/>
            <a:ext cx="2592070" cy="187896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zh-CN" altLang="en-US" sz="100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中心高度重视政府信息管理工作，专题研究政务公开工作，主要领导、分管领导多次对政务公开工作作出指示。中心领导分工调整后，及时调整政务公开领导小组，进一步完善政务公开协调机制。为强化信息公开工作的组织领导，成立了以主要领导任组长，分管领导任副组长，机关各科室（部门）、所属各单位主要负责人为成员的政府信息公开领导小组，领导小组下设办公室，明确2名信息公开工作人员</a:t>
            </a:r>
            <a:endParaRPr lang="zh-CN" altLang="en-US" sz="100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</p:txBody>
      </p:sp>
      <p:sp>
        <p:nvSpPr>
          <p:cNvPr id="14" name="流程图: 可选过程 13"/>
          <p:cNvSpPr/>
          <p:nvPr/>
        </p:nvSpPr>
        <p:spPr>
          <a:xfrm>
            <a:off x="4972050" y="4056380"/>
            <a:ext cx="2592070" cy="187896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000">
                <a:latin typeface="仿宋_GB2312" panose="02010609030101010101" charset="-122"/>
                <a:ea typeface="仿宋_GB2312" panose="02010609030101010101" charset="-122"/>
              </a:rPr>
              <a:t>出台了《信息公开保密审查制度》，进一步明确了政务信息公开工作的总体要求、公开范围、公开程序，并且所属各单位均成立信息公开相应工作机构，建立上下联动、共同推进的政务公开工作机制，有力地推动了工作的顺利开展。</a:t>
            </a:r>
            <a:endParaRPr lang="zh-CN" altLang="en-US" sz="1000">
              <a:latin typeface="仿宋_GB2312" panose="02010609030101010101" charset="-122"/>
              <a:ea typeface="仿宋_GB2312" panose="0201060903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003232" cy="1224136"/>
          </a:xfrm>
          <a:solidFill>
            <a:srgbClr val="FFC00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zh-CN" altLang="en-US" b="1" dirty="0"/>
              <a:t>信息公开便捷、程序</a:t>
            </a:r>
            <a:r>
              <a:rPr lang="zh-CN" altLang="en-US" b="1" dirty="0" smtClean="0"/>
              <a:t>规范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467995" y="1589405"/>
          <a:ext cx="8003232" cy="43490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008112"/>
          </a:xfrm>
          <a:solidFill>
            <a:srgbClr val="7030A0"/>
          </a:solidFill>
        </p:spPr>
        <p:txBody>
          <a:bodyPr>
            <a:normAutofit/>
          </a:bodyPr>
          <a:lstStyle/>
          <a:p>
            <a:r>
              <a:rPr lang="zh-CN" altLang="en-US" b="1" dirty="0"/>
              <a:t>进一步提高信息公开</a:t>
            </a:r>
            <a:r>
              <a:rPr lang="zh-CN" altLang="en-US" b="1" dirty="0" smtClean="0"/>
              <a:t>水平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1800" dirty="0">
                <a:solidFill>
                  <a:srgbClr val="7030A0"/>
                </a:solidFill>
                <a:latin typeface="仿宋_GB2312" panose="02010609030101010101" charset="-122"/>
                <a:ea typeface="仿宋_GB2312" panose="02010609030101010101" charset="-122"/>
              </a:rPr>
              <a:t>信息公开工作的广度和深度有待加强，新闻类信息发布较多，其他信息较少。</a:t>
            </a:r>
            <a:endParaRPr lang="zh-CN" altLang="en-US" sz="1800" dirty="0">
              <a:solidFill>
                <a:srgbClr val="7030A0"/>
              </a:solidFill>
              <a:latin typeface="仿宋_GB2312" panose="02010609030101010101" charset="-122"/>
              <a:ea typeface="仿宋_GB2312" panose="02010609030101010101" charset="-122"/>
            </a:endParaRPr>
          </a:p>
          <a:p>
            <a:r>
              <a:rPr lang="zh-CN" altLang="en-US" sz="1800" dirty="0">
                <a:solidFill>
                  <a:srgbClr val="7030A0"/>
                </a:solidFill>
                <a:latin typeface="仿宋_GB2312" panose="02010609030101010101" charset="-122"/>
                <a:ea typeface="仿宋_GB2312" panose="02010609030101010101" charset="-122"/>
              </a:rPr>
              <a:t>（一）提高思想认识。加大宣传力度，提高各级各单位广大干部职工信息公开工作的意识，建立健全信息公开各项制度，狠抓工作落实，健全工作机制，通过制度的实施推动政府信息公开工作规范化。</a:t>
            </a:r>
            <a:endParaRPr lang="zh-CN" altLang="en-US" sz="1800" dirty="0">
              <a:solidFill>
                <a:srgbClr val="7030A0"/>
              </a:solidFill>
              <a:latin typeface="仿宋_GB2312" panose="02010609030101010101" charset="-122"/>
              <a:ea typeface="仿宋_GB2312" panose="02010609030101010101" charset="-122"/>
            </a:endParaRPr>
          </a:p>
          <a:p>
            <a:r>
              <a:rPr lang="zh-CN" altLang="en-US" sz="1800" dirty="0">
                <a:solidFill>
                  <a:srgbClr val="7030A0"/>
                </a:solidFill>
                <a:latin typeface="仿宋_GB2312" panose="02010609030101010101" charset="-122"/>
                <a:ea typeface="仿宋_GB2312" panose="02010609030101010101" charset="-122"/>
              </a:rPr>
              <a:t>（二）拓宽内容形式。全力改进信息公开形式，充分利用微信等新媒体技术，扩展信息发布渠道，以群众喜闻乐见、乐于接受、容易理解的形式公开或发布，更加便民利民</a:t>
            </a:r>
            <a:endParaRPr lang="zh-CN" altLang="en-US" sz="1800" dirty="0">
              <a:solidFill>
                <a:srgbClr val="7030A0"/>
              </a:solidFill>
              <a:latin typeface="仿宋_GB2312" panose="02010609030101010101" charset="-122"/>
              <a:ea typeface="仿宋_GB2312" panose="02010609030101010101" charset="-122"/>
            </a:endParaRPr>
          </a:p>
          <a:p>
            <a:r>
              <a:rPr lang="zh-CN" altLang="en-US" sz="1800" dirty="0">
                <a:solidFill>
                  <a:srgbClr val="7030A0"/>
                </a:solidFill>
                <a:latin typeface="仿宋_GB2312" panose="02010609030101010101" charset="-122"/>
                <a:ea typeface="仿宋_GB2312" panose="02010609030101010101" charset="-122"/>
              </a:rPr>
              <a:t>（三）加强基础保障工作。具体措施：优化政务公开专栏；开展政务公开专题培训和督导检查活动，提高公路系统政务公开工作保障水平。</a:t>
            </a:r>
            <a:endParaRPr lang="zh-CN" altLang="en-US" sz="1800" dirty="0">
              <a:solidFill>
                <a:srgbClr val="7030A0"/>
              </a:solidFill>
              <a:latin typeface="仿宋_GB2312" panose="02010609030101010101" charset="-122"/>
              <a:ea typeface="仿宋_GB2312" panose="02010609030101010101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988</Words>
  <Application>WPS 演示</Application>
  <PresentationFormat>全屏显示(4:3)</PresentationFormat>
  <Paragraphs>33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仿宋_GB2312</vt:lpstr>
      <vt:lpstr>Calibri</vt:lpstr>
      <vt:lpstr>微软雅黑</vt:lpstr>
      <vt:lpstr>Arial Unicode MS</vt:lpstr>
      <vt:lpstr>Office 主题​​</vt:lpstr>
      <vt:lpstr>济宁市公路事业发展中心  2020年度政府信息公开工作报告</vt:lpstr>
      <vt:lpstr>一、2020年工作情况 </vt:lpstr>
      <vt:lpstr>信息公开便捷、程序规范</vt:lpstr>
      <vt:lpstr>进一步提高信息公开水平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上善若水</cp:lastModifiedBy>
  <cp:revision>13</cp:revision>
  <dcterms:created xsi:type="dcterms:W3CDTF">2019-08-08T07:19:00Z</dcterms:created>
  <dcterms:modified xsi:type="dcterms:W3CDTF">2021-05-27T07:23:12Z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2052-11.8.6.8556</vt:lpwstr>
  </property>
</Properties>
</file>