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54D54-58C8-4A7A-BA27-329D87F5AE24}" type="datetimeFigureOut">
              <a:rPr lang="zh-CN" altLang="en-US" smtClean="0"/>
              <a:pPr/>
              <a:t>2020-12-9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8CE51-093A-4AA5-B54E-0BA05A19A80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Documents and Settings\Administrator\桌面\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2717322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00034" y="2928934"/>
            <a:ext cx="807249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一、政策背景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按照国家、省相关文件精神，市科技局不再新认定工程技术研究中心。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二、决策依据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以现有市级工程技术研究中心继续保留名称并定期开展绩效评估，评估取得合格以上等次的，择优转建为市级技术创新中心。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三、出台目的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为加快建设以企业为主体、市场为导向、产学研深度融合的技术创新体系，实施创新驱动发展战略，聚焦具有国内领先优势的产业，推进我市技术创新中心建设，提升关键领域技术创新能力，支撑经济高质量发展，特制定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济宁市技术创新中心建设与运行管理办法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（以下简称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方正仿宋简体" pitchFamily="65" charset="-122"/>
              </a:rPr>
              <a:t>）。</a:t>
            </a:r>
            <a:endParaRPr kumimoji="0" 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4079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4099" name="AutoShape 3" descr="data:image/jpeg;base64,/9j/4AAQSkZJRgABAQEAZABkAAD/2wBDAAgGBgcGBQgHBwcJCQgKDBQNDAsLDBkSEw8UHRofHh0aHBwgJC4nICIsIxwcKDcpLDAxNDQ0Hyc5PTgyPC4zNDL/2wBDAQkJCQwLDBgNDRgyIRwhMjIyMjIyMjIyMjIyMjIyMjIyMjIyMjIyMjIyMjIyMjIyMjIyMjIyMjIyMjIyMjIyMjL/wAARCAEsAigDASIAAhEBAxEB/8QAHAAAAQUBAQEAAAAAAAAAAAAABQABAgMGBAcI/8QARhAAAQMDAgQDBQUECQMEAgMAAQIDBAAFERIhBjFBURNhcRQiMoGRI0KhscEHFVJiFiQzQ3LR4fDxJTRTY4KSsjVEosLi/8QAGgEAAgMBAQAAAAAAAAAAAAAAAAECAwQFBv/EADARAAICAQQBAwIFBAMBAQAAAAABAhEDBBIhMUETIlEyYSNxgZHwBaGxwTNC4RRS/9oADAMBAAIRAxEAPwCnSUtK1+7nGAagduhGKuQ4pxKivCikZGehqHjuahlWfIivU8+TzpAbnG3enzj/AFq11ZbcKGzpSnYCn8QhjxCBrzpzjpSA5yTpPQ8s4pFWO+O1XNrU44EKOQc7VUX3M8/kByp/YZEnbYf61Anbz86uccUgIKCAVJ1HA61UpxS2lauYIINNfIion51BSsZOQT2pFWAc4zVK1eoxUwEtXME7+dVKUTuTTknYntiqVKGNgB+tMkkIryNztVKlZJz8qSlajz2qtRITvigkWIJJWkEZKTgd6rDbmoFSSBnmaihekqVjJSklPkah7Q7rwVlQJGQeXpQIm+la3lKQklKjkHoagsLMZLY+MK1FPlTOvracLaFFKE7ACu23Wq53of8ATozjzmdLjgGEpSO6jsKTkoq2SSb4RwMpU07rWNIwRk1BDDzznhssuOrPJKEkk/StQm22G1L03u6G4ygN4kE+4kjopw/pXO/xxNaa8CyxI9qZ5fYoBcI81GqvVlL6Ff5kti/7MccFXl1tDssR4DISMuS3Qg//AB50/wC7eFbahTcy7yZzh/u4jWlJP+I1np82VIdS46+txa06lKWokk1SlxRbcWshSkfCT0zUlCb+qX7BuS6RpU3mxQ1p9i4XbXg58WY+VH1wKi9xvdkqV7DEt8dGcpLUZJP1NZhL7msBSipJOCCKTrjjbikIVhCTgAU/Rg++Q3ysPu8bcULaCRdnUrB3S2lKdvkK5k8V8Rlep28TAMH+8xk0IK1BlK8++TpKhz2pm1lxRQslQwTuc4o9GHwg3y+Qr/SbiRJ0i7zefPxTV54y4nSR4d6lEAYOSFCgIfdO+tXpUnFlOEoOkEBRxT9KD8IN8l5NEnjviFLWH5DD+TsH4yD+lL+mDb4xP4ctUn+ZKC2fqDWcSsltRJ1KTjBPSoBStQGcjO4NL0MfhUSWSRpfb+DZgIkWqfb1n78d3xEj5GkOHbLP/wDxXEkcrPJqagtK+vKswd+QqOgK8znrUXia6ZLcn2g9P4Ov1uSXFwFPMD++jHxUn6UC5KKSMKH3Ttj5V2wLvcrY5rt89+MR0Qs4+lHBxkJyQ3xBZolySObyU+E8PRQ50t2WPfIVF/Yy+2fLrUkjOR1I2rUfuThy8j/ot59hfPKJcvdGeyXBt9aD3Xh+7WVQE6E42hXwvD3m1eYUNqlHNF8dMTg0rOBKCVgkHA55qCsHf50hjOCdiasUtSVkJJCeWBVxWQHOnqThKtCjzI3qBO21AD5xUy2pYQUjIwBtvVYGTir9a2koShWkaQSR1oEx0NKDCkEe+TkJ64FJtlYcClJwBuaRUpxAUo5UlWNXcU252JUQOmaAtkdPunPPFXtsrcaSE4UQTyqAB9D9KvQpTTYUhWCVH3vypMRJlpSCoqBTkYBPeopjuq90NnzzXYyDJSVE6ihOSD5VBC3tWSsk86Vgc7icuqxjGeYpOIOcJBPoK7VsIbcI6Z5eVMrKsUrHXJzBBLKvdxvmoBvPfyGK7kp+zUDy5moaBjcb+tNMT7OcJ8sU4Tg7/nVymwBtS06E5O5PKgTIczippT5b0kpyR3qY2oEME4HKpp3OCCKSc55VLG5G2T+NBEkAQcd+dSAxt360gB0pcjjGKAFtjbpTgHbfHrSAG30p8epoAbO/Pen8jSxtzzSx22oAkNtx9aW49cU2NgTgE45U+cgH6+dACzmljfH60jvThJPUGgCQ54zz7UqQHPff1pUAGEYSClS05WNOE71L2VxJGrTgcznpVTZKVK3+6aiFEKSQd87VU7+RnQptT6i62BpV3OMUxbJb8DbxM6vL61XKV9upP8PToKZSsQ/iPxYPpRyMmltbCg64BpT23zVZjOlWU6Sk8iTjaoMLw+kE887HrVC1KUtRJOTvnNPmxHStCnsBB3bGkk7VSpKmkFKviWRgCnkOEoZyTunJ86qaWrw38K5JyN+R5UJMRBbbuP7M7DNcxIP5VYyXFvIQ2FrWVAJSNyfKjR4XWwPEu0+Nbkq3Dbh1OY/wjlRLJGPDJxg30Z1S8nnn1qhSid88q0JtXDi1aUcSEL5ArjK05rluPDM2LEM2M41PhpG70ZWrT/iHMUlmjZP02gGpR61Wo81YpEjH+tQ95a0oQkrWo6UpTuT8qt67IkkrTqKc41JIz510W20TrrMSxCZL6+agg50juT0FGWuGo9qjomcTSFx0qGpuE0MvOev8IrjuXFEmTFNvtrKLZbBt7Ox8S/8AGrmTVPqObrH/AOE9qj9R3u2/h+xOFdxfTdZ+c+xR3NLTZ7LX19BQ268S3C6RkxPHaixUbpixPs2gO23xbdTQEkaQBgb9KblkDPpUlh8zdv7hudUuEWtBDCtRUnYYASc5zVZaznDjZTnmVVBWe/rUCQPi6VcRpnS40XwFNYOkaDk4qIbU2ktrICnBgY8qsahTZSW0xoch3b7jZO+aLReD+JH2V6bY83/Cp0hGO/OoPJFdse2TAQjLQQteEpTvkGnUyt5ZcRjSo5GTg1okcDXNpxJlTbbHAO/iS05p3uE4SXVePxRa0YyMJJVj6VH1oeGNQlZmy0pSAyD76cq35HNJLZYIW5jHIYOTWqjcK2mWpmIzxIh99aiEpZjLUT/pXVM4MsFoeLUzixnxNJ1NtslZHrg0nngnX+iSxSqzFezOdCjHfVTFvxSC2RsNJztyrUxeG+Fprwbb4vCFK5eNGUkfWuq88F2m0ONImcRFtK06kOeyqUhfoobUv/ohdf6BYpGMKS2kpUrBV2O21QCdKgpSgAN9jmtKnhyxrbIRxbF5j42FJxTf0SiqIDPE1pXn+JZT+dT9aIbJGYO4OU8/Om+XXnWo/oNcHP8At51sfHdEtO/1ql7gfiNrOLcXk45srSsfhSWWDfYbJGe0567dqcDeu6RZLtDOJFslt+ZaOK4V6kK0rQpJ7EYqxST6E0xFIIwaLWria72ZJajStUZR96O+PEaV/wC0/pQkKBpz1pSjGSqQJtGpD/Ct9x7UyuxTj/fMDXGWfNPNPyrju/CN0tjXtaUty4Kt0y4y9bZ9e3zoBpz38sUStN6udke8S3S1NZ2WjmhY7FJ2NV+nKH0P9GScoy+pHCrHuBKgQkbq6GmSD/vnWtM/hziE4ucb90TlbCVETllR/mR0+Vcs7hS42xIlthE2BglMqKdaeXUDcfOiOVdS4YnHyuQCI7nVtQOKs0JcSnDgBA0kE4INE7Pw3c7yyZDSQzEQfekyFaGx8zzPpRN7h/h9hZErihoubZ8COpY+tSeWN0LY2Zop0NaQsFRP3dwKYJAAzjPlWnRwvbJnu2viSI8791p9JaKj6nahFwtE60TPZ50dTTmds7pWO4I5ihZYy4T5IuLXZxpZcIBDasHf1rpbirdaCEg6kHJSdtjUCCp1WSeddqR/V2EqzhWalJ0RIxmFxVFS8DWNAHPn1NdfsiU5KVowrnvmpR2NKHCTgY5Vc0zuCRVTkTSOcxVuqU4lKlJJ546U64hSfeSRtRdMUkIxyCRgVf7IS0ARnB/Sq3kHsAHs2ElIB5VSpg8xnIHMVoFw+mPKuRyMBjsfxqUcqE4AkIwApSeuwqognCj18q73W/lvy7VSlrBOTt0xVqdlb4KEoGkk7D8abBUrljtVrg3wBt+dR0lR0pBJJwAKlZFsZP6/WppG4/z3NHWeFJCWUP3SXHtjSsFPjq98j/CN6l+6uHRt/SNRPLKYxxVXrQ6XJJY5MBc+nkTSHcDcUfVwq5IZLlpnxbiEjJbbVpcx/hNA1IU24ptxCkLTsUqGMfKpQnGfTFKLj2RGw5Y70gCTgY3p8ZHnSOd9qmRFsTT/ACP1pbEH/KkCKAFnbY4IPMilzA86WeZ/2KXMUAP1x57UwG+Dt50ts4Ip0kYGB070ASTyFKkMfPpjpSpgFWv7THPnmphpoKGHQf5aqSRuc/dNQI3GOdU0MvWhLqta1hCjuUmkUDQW9XufF4mds1VK/wC5Xvn/AIqJ/wCyznm51orgLJhAby4hfiKA2SKqUy1qJ8UA5+HtTMH+sJPr+Vcrisn/ADp7XYHS4hC9lL0BPupJ+8Kg0zlYZYSX1OkI93n6VXIOUsn+SitqWbPaH7udpLwLcEHp0W78s4HmajOW2PHZKMbf2OxTjHCzSo8Rxt68KGHn8A+D/Ij+buayT4dkOqekO5cWdRLismoFZLoUrUVFWck7k+vWozFDx3Cehox41Hl8sk5WQeTowDjcZ2Oxqdvuky0ShJgPqacHMDdKh2UORFRabelrajx2luuqUdKG05J5cqNKtds4dHiX9wSpoGUWxheQk/8Aqr6f4RTyTiva1f2HCLfKOldgb4piC921DdvYSrE9L2UtsqxkrSeqT26GtnwZYbTBiLuraCmG0klVykp0qdxzKB91PnzNCeEWrtfpRvd2WmJYIrakCMlvDLiCMFIT1HdXlRu/ybrdSiNb7YxIsgbQYzSiEtvDAIWs7YSnonriuXlnJv0r4Rtxxiluo5rje7ZOQ+py2xX4GguuEJKnNBwEBY5p1HfboKwPHPDDXDs2M9FOYU1GtsatXhqHxIz1xWoYgWRqW281fHH5LTiXH40RQxIfJwlsOK2wOiewNd3GXELlm4ctiotrjsPOSHQ0JCA4UpGcrGeRJPPzqWKbxZEodfcU4qUW5Hmdv4bvV0AVEtshTfVxadCR55VtRJXCMaHveeILfFKebTKvGcHyHKpwGuLOOpns7cuS83yW4pRSy2PPGx9K0Sf2dcMmKplu+uuzU5b9oQAWQ7/48dT5VryZ3F1KVfkUwx2uF+5mC7wXAPusXG6uD7zig0g/LnSHGLUT/wDF8O2uJ/MpHiK+poTe7HO4fuTkCegBxO6VjdLif4kntQ3B7belXxxxkruyLm066NC/xtfpTWlVzcjj+FhIQCPlQty4S5ZKH50l/X8SluE4FcXQDfHanR8KwNvd2xVihFdIruT8kxHbznxdZG+Op7VbFtirlNajxxmTIUEobAzue/8AvlXM2nDyD1yK08dX9HbI/dOVyuRUzE7tM8luDzPwj51HJLaqXbJRi2+S2bOZ4dhOWSyvpS5jE24p5uq6toPRI5bc8VlktpaWXEKDqjscHvTKx7K1/jVSjf2wO3wnn6U4Y1FfcUm2Ix2s7vij1mv/ALKyq33RJk2d33XY6zko6a2z0UKzW2M4NXSR76M5+BNOcIzVMUW0zv4gsv7mkNhp32iHJT4saSnk4j/MciOlCdCeqR9K1PD5Re7Q/wAOPqHi5L1uWfuugbo9FD8azGhSVlKklKknBB6VDHLuMu0Tkq5RHGMAbY7VczKksHLMl5v/AALI/WqvlSA57Z7VbtRC2F43FnEEPZm8SgOyl6h+Nd6ePbssaZjEGanr7RHSc/MVmcZ5ZHqKkE7ZOw6ioPFB+CSnJeTTjiDh2Z7s7hdpruuG8UH6VIW3g6fn2a7zbe4r7kpkLQPmKywTjbAqaR7u306VF4q+ltD3/JpVcBznEldrn2+5IAzhl8BfppNBZtpuNrWUT4EmOepdbIG/nyrmQChSVIJSoclJOCKPQeLb/bwG0XBb7I3LMoB1B+SqX4q+GFxfigAEhW4x2z0rX8HLesjTl+kSnmLc0ooDCD/3jn8AB6Dqa6LXMtPFNyahXDh5pl5wkrlwHPC0pAyVKSdsCr7tAt3EamGbFfYqY8VsNMQZQLKhjmQTsSTvnzqnLl3eySr+5KMa90WNMv8AZuLGWo13L1sW1s05G3ZAztqR8+dB7lwjcILRlt+FLgK3RKinWjHmBuPnXJcrBdbQoifAfaSeTmMoV6KGxp7fd7haHku2+W40SgZSlWUq8iDsanGG1Xif6EZSv60cKY523QU7+8DtWjtN5Bji13lQl2wn3TnLsc/xIP6davNysd8juG7QzbZKlAGZBSNCj3U3/lVC+FJ7GiXCUzcoWR9vDVq0j+ZPMUpyhJbcnD/nkUU1zE57nZDbJ6mHZKFIVhxpwfC4g7hQpIaQrS0SQlPwkb5zXoHDPCir5w+GZoJ8BwqjLUN0g/Ej0zuO1B7/AMOm0TEN806cZ+dVw1MW9jfKJvE0t3gDJQ2lJQnJOMH0ruiMAEEpz1PlTMRtSs4z50chws7nc+dRnOhwjZ1Q4EKUlPioU2ccweneiSLIwWQmI8hXX367YtvQlpBcBIIGAOav9KKtRShoaUJG/LH61inld8M1RhxyZOXaZLA+1ZynnkDIoHLtqVAqQoJOMlJ/SvT23ltEIWAUHyoVPtVunPFIxDlHdJ+4uiGoafuFPDfR5S9EUM6tIx1J2PlXE9H0JJG42HunlWw4issi3rQl5vCTyWndJ9D+lZl1v3XPTf610cWRSVoxZI7eAWoZTk7CtACjhWMhZbQ5fHkagFDIiI6HHVZ/Cq7NHai+0XeSgLYhY8NsjZx8/Cn0HM+lBZDrsiS4++srfcUVLUT8RNTf4ktvhf3IL2q/kjIfdlvl+Q6t11R3U4ck96jsDgjNIf8ANLGN9s1ekkqRW+eyba1supcaWptxJyFoOCDWjakN8VteyzNKLwgf1eRjAkY30L8+xrNgnmeVOFEaVJUUqSQU4O4PeoTxKXK4fyOMmvyJLbU24ptaChaSQpJ2KT1FRI5jSN6NXVQu1uZvKQnx0qDE0Affx7rn/uHPzFBM7Z3OaeOe5W+wlGnQ+O2N+1L/AJ50uR5Cl9KmRFSO9I7c+polC4fu1wAVGgOqQfvr9xP1NRc4x5bGot9A3nUgDzPP16Ub/o4xHGbhfbdHPJTbai6sfIbUvZuFo596fcpffwmUoH1NVrPF9W/0Jem/kDAjIAxnHKlRsSeF2x9na7k5vzckgH8KVCyv/wDLHs+5ytbOZGMDnnlip5ilQxrzn3dRwKrSfeUOeEmqs7jY8xsKZWXuFoq/rGorxvoOPSoqLejO/g8vPVmq5Z+3czUCr+qY3+PnRXAyeWjvHBDvTVVLiohUSQsqyc45edQjECQjHPeqFkJJznIzUkqBBKFBN2uLEMnT4qvdUn7qOZUfIAU95uDNwnH2T3YTCAyhB+62nlj1OSfOultSbVwy7PUQmRNT7Kzk7hAOVkeuwritFgn3KO+6ECPECcKkyDobHzPP5VTuW/c3wui3a6peQWDESoFIc1fdCjtnpRiJwyp6MLheHhb4gG7zh3X/AIU8yaL2yBFjECxwFXaWk4VPlJ0Rmu5TnY1y3dVoanrkX66PXmaD/wBtFOlpHkVdvSovM5OoE1jSXJSLsoNfu7hKE8yhQ0qkhOuQ733+4KIWLgJuG63deJ3gmKF+7HzqW6vsSPqa5bddbpxA63a7Qlq0Qiol72YadDY5lSudGZklx1Co0XKLbHQA+xJTpKE4OEpX1WvmT5iqJuS9i4+fktiov3Pn/AavHGriIemxQ478RI8KKlJ951Y2OEfwjv1rOOXOfebFNtdxcMm6RvtHz/ZBLSiNSUkbDTtny2oA+uMwRcH2nrZPdT4cJkpJQ02NtQ+uB570Vsou9nlMMrZ9vjuj/qEgDxEttEboyN84OT15VBYoQja7J7pSdMGxINtuHhM2uYWG0uFmOiSMa1n+0d1eQGB2yK1l/wCG43gW2Rd31O263NBlUZpzdCjurxFdEgADHWqo9vs1oukiXNjKitQCEsN6/ccHNCRnmpR94+goK6pb0tHjNOw5Lyy4xaFKK/a1k51uHz/ShvfNOL4BKo8o6pl3dchiVaX1RrO3nQzHT4bruD8KU9u6tya5Y819T7bsaM2i7KQEqtTZ0ttNZyVoH/k677jnVUqJJi3Jt2ZEfZ4gWB4AabJjx+2/IeldMC1SJE8RXXNN3eIKrmxulZ5+Ek9ScHKhyqXsURJysJ8cQo0z9m8S5eJ7Q5HfAalk5LyVHB/48s15LuQdsjrvXpn7TJ0osRbJGhuohxAHH1NMkNhZHIHHIbnPc15sU5GefnmtGhX4fJVqH7ysYA6Z6VNtI8Q5xpx73pSwe2PxrrZt0t6C7LaiPLjoOguIQSEq22NbHJLspXJdZra1drzGhMlSS4rdajshA3Uo+gFXcRXGLdLu4tKViO0kMR0jklpOyfmeZ9a6LWTa+HJdzG0ier2GKeujYuqHywn5mgTyft3MYG+PSqYvdNy+P4yTVKiSvDDY1Z8H7uDvnrUUJbz9gCF/zHp1rtFouD1tZkIgyFtLUohxDZIPnXLHbIfIUClQB2UMEHFWqSfRB2QIi6+S8eR2p3A3/fZyc4KTjAq390z1W794CG+qHkjx0pykEcwccqqfTlSP8AxRuT6G4tCS6qMWnobikLbcC0qzkpUOVFuK2GpL8e9xUAR7o34qkjkl4bLT9d/nQUJ+yVjuOdaCyJ/etguVkPvPNj26H31IH2ifmnf5VXk9rU/3Jx5TiZogDHOlgbnO3pU0gEZA2IzvTkbk9quIWV6QrAzt6VIAjHn+NTCeeNqklOBjrQKyATgc9+56VLT7w5inwAalzoAjsPOpYJOKWlXI9a6oMFy4XCPCaGXH3Etp7ZPX9aTdKw74DEYfufhF2QPdmXYllsg7pYT8ZH+I7UBLeoHbHajPEcpuXeVNRv8As4aRFjgfwI21fM5Pzoa00p9wNNNqcdWrSlCQSVHsBVOLhb35JSfNIIWziG72hJbiTnPB5Flz7RsjtpPKtLakQuMHfDf4dcZdGy5tvIQhP+JJ2rlasdt4dQl/iNfjzCNSLYyrcdvEV09K4LvxVcbo0IyVJhwR8MWONKMeeOdUtLJ/xKvv/OyxPZ9Rq4/A9kbXJH73/eRa/wD04ikh1W/cnpQ5PFTPC8tSLXwwm3v/AA+JLWpSj8uVYxtJQoOIKkrByClWCK0MTiu5JaEachq5RuXhykhRA8lcxUZYJP6nuX7DjlS64PWuHOMWJ9uSqWptD33tAwD8qH8TxkXmUyuFKjrWpsLQ0pWlSk55jvWFY/cFxH9UkSLO+f7tfvtZ8j0o6ixzv3AC5okKiOktOx1awptfMbbjB3x51jlhjjnujwaFkc40+RM2x+M8ESI62lc/eTt9aPW+KhxxKQeZ7VxWifMZbDZeK0YxodGofjWkt70Z10FUUNrwfebVt9KhlnKuRwir4O5hlKnCdOydkiiaGE6d/oapittgZQvOeihvXYBtWGUrNcVSOR+MCMhO+O/Kgs+OlyKsFJKke8N8bda0i8aTntQSXjK+xSRj5VLHJ2Ka4M6Lx7NGVHmMCVDJ0lCt1JHlQG+cOtiGbhZj7VDVupI+NvyxXXcvdYXnuByrh4fmvwLouQhxSYrLSnZKei0gbD1JxXRjFwW+Bhk03tYGvqkRG4toSnIjJ8R7HIurAJ+gwKzq1JO4GBnlW3vloYvsNy/WYErzmXFJypCuqh3rD746+VbdNJSh9/JmzJqX2GxjlypDGBnf0p9OT33770umNsVqKBHOrJpb56fSlSoHQV4ffaTcDBkqAiTmzGdJ6Z3Sr5KxQ+Sw7ElOxnhpcaWUKHmDipQ4Mu4veFCjuPOfyDIHqeQrX3q22xhUe7XuSVPOthp6PFUFanUDByobDbGRWaeSMMn5lqi3Gvgx0aK/MfDMZlbzp5IbGTRwcORbcAu/XJEY8xFY+0dPltsKdV+uEloxLJAXBjHbTFbJWr1VjnVDPCd8kZcXE8FJ3LklwI+uaHNy+p7RKK8Ky7+kMO3gpsloZYPSTL+1c9cHYGhc+73G5qzOnPPDOQkqwn6Dain9H7dFGblf4ySOaIw8RXpSM7hmDj2W2SJzn8clelP0FKOxO4qwafl0AWWXHlhLDS3Fk7aEk0bjcJ3V5vxJDbcNrq5JWEfhzp3eLbkUFuEliA2RjTGbAP150HefflLLkh5x5efiWomrfxH9v7kfYvuHPYOHYBImXN6a6P7uG3gf/I0qAg9O/IUqXpPzJj3/AGOwLKVZTzHLNIyFZyEpB7gV3p4evLwOi2yMdfcq7+iN5P8AaMNMgfeedSnH40nkxpdiWOT8AxT4bASptK1AZJO3niqy6nR42n3M6fD6ZozI4fiR1ap9/gs7AaWsuK/CumJbrO4yEQbddLwrVnKh4Tfrnniq3mguuSSxNmZbcElwMNN6XFjA0bk+VGofDM+W4z7UyxAQ6vShUxQStZ8kcyaNh9drGJEq3WRGN48FvxZCh2K+h+dcbF6hwrfcrtEt7njtYZYmTll15bx6jOwwMmqZZptexFscUU/cwtOjRGPAU1AaUzDb8JEu6K0MIxzKE81EnNArjxNayvWQ9eHmRlJfHhxkdPdbHP51lbpLlz3G3psl2Q7pwpS1E4PbHSuRoHwn+6kgDzOc4qzHpa5m+Qlmv6UEbjxTcLoA1IcDbPJLTXuIT6AULdcQ2QyWw4se7k8zVKcqWnA3yNq2PCVpaEhy/wAxCFJac8OA0s4TIk490Z7Cr5uOGFpFUU8kqZvuEuGJtrssZKSyxIfy7KStvXkEe6j0HXzrS3KLZo9nfauKI7cBz+18XZJJ71j+Dp3Ej3Evs9xdkGIhLmtTjRCXHTudJ6JHIUY4w4emcRTILDE1UZltDi3CBkKVsE5TyIzXByJvL739zqQpY/agOnhBqaZFztFyblnGIzbgC2UdtPoNvWtFwXY1WK2PxnWUodW+XHFIUSlxRAyRncDpWT4HuibbxFdoVxjM2zBQw2CvSglOdIAO2cZO3PNb2zS2pztwkMOIcZMjQlSCTukAH8aeeU1cW7QY1F8rsyvFUJV5fU421GlvxXC03FW4B4auYdyfvY+6djisxwsZTHFkRiP/ANXw+RMnPtkLjnf3QDugefXpRK6JhxeKbtb1SEtXG85SlpRKmzpH2ZPZSjt6UU4XVbbjPityFvCfCGEtrCkqK0DCyVf3g32Jq1ScMdVwQ4lP7h7iyPIm25qGywt9uQ6G320bEowc+990bZz8qyanZHDU+DZbPBkyiZKA5KMc+FGbJ3S38uZrYcSX2Hw8xGlzpK2mC9pIQjVrODt5DrXkki+e3ftCgKsN0uDsORIbWplS1AIJV7wA7dfnUNNCc4O1wSzSUXfk9M/aM5cG+DpKLY0t195aWlJQjUShRwrA9K88uX7KZMbg+POjFa7o2jxJDHRSTvhPmBXrnEDTD1rWH0vKSFApQy6W1KI5AEYryziLh+4fu9dzsV4uehCPEXEckKJ0dSnO5x1zU9Hlkkop1yLPBN21Z5bnG/4V9C/s2tItnAkXx0DXJ1SHAocwo7Z77YrxThiwucScQRYDY9xatbyxvpQNyf0+dewcUcWt2+POjwAAi2thtRAwC8RhDY9B7x9BWv8AqEnPbij32Z9PUU5s4uKeDmOLmEzbBJYT7IFsCOlISgLCjqxjkrNZ2xfsxXd7N7U/M9nkIcW2tpxvOkpONzUP2TXt+BeZEOQpfskvcuKzpS70yehO9ezhbDkR9TBQoEK1FBGNWN6zZM2bT/hJl0cePL72gDwOkM8EwkJUlaW0OJCk/CrClbjyrwGZPevd0kPuNgSHllai0nnjy9K974BGP2fQNv7pf/2VXgdolvW66olNOONFKiFKQcHBO4z51dofrySKtTW2KPT/ANkEhTse7W6QxpaylwJcSQFZBCtjt0FALjwHLlqvk+1s+JGjylhllSSCtI+LT6Gu7jOLxJYIbN2tt9nP2x8JIyv3myobZ7g1oLpAXE4NiXWTxNcrc+Y6CohwrStwjONPc1H1HHJ6sX9RLanHbJdGMZ/ZtOuvDEK8W5aXFutla4avcOckYSfl1rdcG8HW/hCEqddHY/t7qcLUtY0tJP3Rn8TRzgVxbvAttdWoqWppSlKPMnJOa+fWGrhebqlhvx5Uha1aUFRUSBz5+VOEsup3QlKkhSUMVSS5YU44sVvsl7Sq2Sm3oUtHjtJSrOgE8vMdqzR7H8a0S0fvThMpUkiZZnCkpI39nUf/AOq/wNZ/SACMb+VdLTtqO1u2uDNlq7RHPbFI5G3WrMbDaljlt6VeVkQMGpBISANjU8EedOlO+3z8qVgME4Hc8s0fsA9ggXK9nZTDfs8cn/zODGfUJyfmKBhOANtxWlu8d5lu1cNxmy5IQA4+hHNT7nT5DAqnNJcRfn/BOHHIDgwJFxmtQ4jSnZDh0pSOZ9ewrTuTofCDaotqU3Ku5GH5+MpZ7pb8+6qjOkM8LQ12e2upVcnU6Z0xB3R/6SD08zWYQg5Aqunl+r6R/R12JSnHnFOOuKW4o5UpRySakhpSiMDmOddLEZTmNhRuHaFOADTnlVkpxgiCi5AdmGpe+M5713MWtSvu59K18Hh5aynDZJ7CtDH4daZb1SXmWUp561DYVlyatIvhgbMHGsyjjKM+WK1fDcVdumIWFLSl3Lagk4Aztn1zRtLFmjpbKpIWF7oUnkr0Nd6WYQbz4LuAeYTWLLqlkTRohjUX2cTTmpxTc6I24tskFYGlX4UQiohhYLS1NnlpcHfsanIkWxJacde8JT50I1DGpQ6VcmGhW7LiVeh3rK5JmjadTCFtEZGodwc12jlQ5TbjatWCD3HerBJWhO/vHzqtxvkmn4Op1wNjpk96GPS4iipL7aRt8XQetJ+4J1BJZKiT0OKDXKXbW0qS+JKVEhStBCvlUoY74ITmD72m3xShMmC/4a90uMPe6frQeQqwx7Mr37k0J6ueEqXpQfyJ/KiTE62KkphLlSnmpCggx3GMgk8iDnY0Nv8AbLS4luam7rTBbxFR4bBc8MpzkKPcnJrbDhqMm0ZZO05KjitVwstouCJca6z0FPxoVGBCx1BwavvFksFwiOcQQbg6zBWvDiEMa/CV5jmBQRUbhxHx3eYvPPTE3/Ou+yXrhyxPvBtV0ksSU+G824hIbKT1I7itMote+DdlCkn7Z1QJ/d3DeSTxBJHmIf8ArTogcMrWEou9wdUdgG4YOT9aL39uz8OSWfZbC3KYkI8RiS8+VpWO2PKhDnF10CSiIIlvbUNxEYSk/XnVsHOauN/uiEtsXUgxG4QtbifGkLukaOObspLbI9cE5NcspHBVtdAa9vui0nca9LZ9T1+VZmRJkS3S5KkOvL/icWVH8ar2O4yew6VOOCd++TI741wjYvccwvZPY49gaZjgf2aXinV64xmp2riJcuDPhxLbb2HW2zIjJDWoKWn4ufXFYo43ztXVbpqrdc40xAJLSwogciORHzGactLDa6XI1mlathB7iy+PoKfb1NJ6JZAQB9KFPSJMg6n5Dzp7rWTXdfYKbfd3mmseA4Q6wehQrcfn+FDQPdxy+dW44wq4oqk3dEcAA7U5wemcc6fGBnYnkfOpCrEKxDJOflSx2ONu1OeeRSwcnbp3oEOkKOMAknAAApUX4daQJ6576QY8FsyFg/eI2SPmrFKsuXO4SqKstjjTVtmivl6houjrUuE8tC8ONux5Kk6kKGQcelB3J3DO6lW+e6eeFyKjg3jh0BO8y2ggp6rYJ5+ek/gaAKOobY8sVDDijW3yuyc8ju/DNEriWFB+zt1hitDbC3jrIrkmcTXedH1OTVITnSG2vcT9BQpxpx1XiIGpJAO3SmLaiz4Ax4mrVpz0q/0YLmv9lfqS6sdlTs19EUp1reUEgJ5lR5UR4juHsi2LREUkswQUuKAyFvH4jny5fKrrWx+4oCr5KGiQ4C3BbVzydi78uQrNrjvlRUElYJJ1ZznO+c1Fe+d+F/kdbVT8k3HlMY8MaS4MkkZqAdLyVKcGVNjUnp5Yp3ULd0pbGtSBpVjvUUNKQhxLnuqcGEgnn1q9UQLrYzLu9yYgMjUt5QScD4R1OemBvWyujjSmW7DGcEV2Csw4q1HKFKIy4tXYgdfOifBXDCIXDyZ76D7VcAQNSCQlGRgZHIE7nuKDcVSG13CeqXFWg6/Y4z7acKUDuskcj2z51zp5fVy1HpGtQ2Qt+TQfs+kXWZxI+l995VuiR9DQWdSV7gBQPnzrQ8cW+5T4jbVnneBO8NehnXpLg2zjz/zrn/Zta1Wy0yWvHQ834mApGfix7w8sbDHkaMz2UK4vtb6nEJLcd8BJ+9nSNq5+af47cfBsxxrGkzG2rh1V7sUdx91Um5W5xQksSDnU/pBxq5jA0itvwzAatVlagNJKS1/aZOffV7yt+u5rljXCDC4gvUdag1pbRMddKdKEjTg5PInbNdFgSS7c3hKS+2/J8VsJBwhCkJwPnz271VknKSd9EoRUXweW8TKlx+Kbg7NYMhL0st29QO7KgBlWemnsf0rY2qchEuFNjLExm4OJaQoN4Uhe5WryScZwe9XXOztIjXiZLksBJklxevGEs4AUg9s4znnRPgq7Qbvw+2/Aj+Cw24tpLeRkYO2fMjFXZMieNNLorhD39lnFFigXyEyLm5pjRnPGIKtIVgEAE9BvWet7HDvBw9uiRDIW+4Q7IaAPhZGQkDmOYwOdHOM3JCbU0hhDKtbwSpLpG4xySPvK7D51nuHYjcm33K2xm3Y0jAcQy8Rp1fe97mrc4UrzwKhjv0uXx8EpfXwuTQt3SHxFIZi+zLXHyHg8lYKdSDnG1FJkJtZS+k+GpPxlIHvI6pPlQbg62ORUSpUiCIrrigjQD8QT1x90dhXB+0fiVix2YsNLzcJCVIaSFfACMKUfQVHZuyqGMk3UN0zzrgS8Ow+MI8GE2201MnKDrgGVLb94hA7Dr51uP2oXFq0woCjbIczxnVZD6MgEDnt+tY79n1tj2+92q4XFJ8eW74cFknCjscukfwjkO9aj9r0WRNjWiPGZW88p1eEIGSfd6VuybHqoozRtYZML/s/ch3fg9102yJHbcdWlbLKMJVjr610cBFs8HLLDQab8Z/SjOdI1HrUOAoL9k4DCZzamXPtXlIUMFIOTv9Kb9nKgvgRC0nZa3lD5k1jyU3Jr5NEONqfdHTwMpS+AYBOMlpf/ANjXhFviouspyPJmsRkYUoOOkgEg8hiveOBklHAUFJ+INL6/zKrwu0W9Ei8Nx5bjjCHllsKSkKVqJwMAnzrdo+HkZl1HUEevIS1xZwUxZrbPiPvMeCiUtJJCUp5keZArj4rTZLrPk2+7X+PETFaS3GZSv3kOY3WocjtsB2Jrv/Z9w83w85dGAuWpwlGovsBsbZ+HBIIrOcSOcGtXfiCNdHX1TpDoVrSzuwQkYCT171mhTyuMG6Xx9y6X/HbRuuCEeDwRb0eIl0NtqGtJ2UAo7jyNcHA1otBtTF+hwBHfkNrykrKtI1HYE98V08L5g/s5hqyctw1LGdtsEipfs+B/oDa8jBLSj9VKqid1On2yyNcX8Hkc3iqLI4wNxNtRFZdC481CFZD6CcFR8wKA3m1KtF1diFQW0PfZcHJbZ3SofKuaUjM2QB/5VZz6mtBCT/SSzptiiDc4SSqGVH+2b5lr1HMV3UliSkuvJzW3JteTNDH+XnT6diRUynCikpKSDuCMEH9Kb51puyoYDBP6U4HQ/hUgkjlVseM5JkIjsNqW84rShCRkknpQ3SsaCvDUNpU1y5SxmFbk+O7n7yvuJ+Z/Ki6pDtiguXeRvfrsCtsHnGaVnK/Inp5V2RYcOK2YDqkuW61f1q5Oo5SH/uNA9QOX1rJ3K4P3i5PTpCsrdVnA5JHQDyFYknmm/gu+iP3ONIUpQAySTnnzrvhwlOKG3PltTw4pWsDH+tbCy2YuqRhBOenersuVQRCEXJlNsshc0+7yra26xoa0hadS8fAkfn2rivd1Y4N4ekzUsJkzGG9QbJ91Hr3qizS7/wASwYcpjS2yoIcW5nAUTuflXIzaiUnXg3Y8SNDcg7Atr76FJSGsHw2uxONzXkX7RLm+m1SAy6tYy34mehzvXsN4fc9mdYLOhteQsqG6j5V5jxnAjSra5FScKeSQO2diPxxUtPByTbFOajJJBbg/iOLdOE4dvmM4LTCNAI2Ujf3h86MxLlM4cVqWpyZbXCVahupr/SvKOALkl+3tW9SiifBfIRq+FxhZwtBPQhW48619x4nXaFuQn0KiuMo1aZQ0lxJ5aehHTPeufqMFTtOn8l+z1Pauz0q6wjdLU080MOoKZLO3JWOXzFZaFxDIC9DgKTk/CMYrNR+KLlNlNOfvFwtOFKWUMjWc5G2BRniSLLjA3SMw6lBP9YaUnBbV1OOx5/OrsMlJ7asjlx5IQu6N1GujyG0lQ1NqGQT1z512NSIs4qDZ0vJG7ZODXlMPigPEFSstgDCgc6fPHatLMhPTIbU2HJUzJJAjuBWfFGPyzTyYXB0+COLURydGhnOOtq0IbDZO2rmflWNuL74Wvc5BxvWrh3B9Qbi3xKEOEDw5SdkLPY9jXDcrG8uR4KEfFyV0A7mrsM1F1IWSDauJk2HBCgSLsoJ8QDwWM/8AlUMZHoN/nQu2XhUIuB1pLsVxITIZPJaf8/OinEraXPBiQwTHiJKAM7qPVZ9TWXWhcdCy4CnUMYPXeuligpxbl5/sYcjcXS8HTfbaLdIbUw740F9OuM6PvJ7HzHKhJ3A32rQWV5FwjuWCU4A2+fEiuK/unugz2VyoE4ytl1TLqClxCilST0I5ir8Un9Eu0VzX/ZdM1fDbzV+tDvDEteHBl2A4fur/AIc+dZN1lxh5bLiSlxCilSVbYNSjuuxX25DCil1pQWhQ2wRWn4rZbuUOHxLGRhMtPhyUgfA6Nt/Wq6WPL9pf5/8ASf1x+6MppI3zSAA553pzjI5E560h+HpWopFjApYyknzp87E0ufL8uVAg0Ui6cMJVsqVa/dPdTCjsf/aT+NBduZI+VdtruC7ZPRJ0a0EFDrZ5LQdlJ+lWXa2iBJQ6wS5BkDxIzv8AEn+E/wAw5EeVUQbhNx8Posl7o2DSDjr60ug6dsinGcf606R5DHLFXlYxxvg/PtSGAMkgAjNS0+XyotZoLay5cpwPsETBXn+9V91sevXyFRlLYrY4q3SLJoNrsUa34xIlkSpA6pT/AHaT+KvmKVDZkx6fNelPqy66oqIHIdgPQbYpVDFDavd2OUrfAoc5+3TW5UZYDjZOx+FSeRSR2Ioq5Z418BlWJaEvK3ct7itK0H+QnmOwoAT171DOFAgkEciNiPnRLHb3RdMakkqfQZXw/fw/4KLZLBSAMBO315V2C1xbJHEq+vJdkg/ZwWVgrUegWochQhUy4PtpAuEkNkY0F9Q/WuVTXu+DnKz75UeR+dQ2Tlw3wSuK5RbLukq73LxpawoLGA2kYShI5BI6AUOU86VH7RQOeh2FdAaVHV4pXqCPupOc9KrMRZUSFJAzkZODVySXCI3fZF5awG9BKdQydJxk00cqeKkqUVEEaSdyCTjb61NbIeICSB4fu+9sDRrhC0+3cRR2Vp8VtOXXNH8KN8fM4FRyS2xcn4JRVs9L4lLUWLDhrTJRHjsh3MdeSAgfeR1Gcb1kWLVMWuMqJcIk+LDaU89HkHC/EOVjKVctynfyrUXmezc0pZmIcSlKC+pxDW5bSd05HLJH4Vl5dzZhlU1iUoyJ5KUmTEKVIbG2nI574GfKuRiUlHjs3TScrNnwvcG4zsSzR4z7TQSs+MBqQ85jUsgnfGTsetUftAjplSbWh+JLfjN+I86qIohaQkDbbnk03DNziSOIkW5tlnXFbUA806RkkDVlHrWlucJqZOg6nihbSi6AlRClAdNuYzjNZpfh5bovXuhTM6+s2uyaIoDUh1HtMhDmXC2jGEhSTk4yADjkc0V4NlTpNqcFyH9bbc0uFIAQr3Qfc8t6wSeIZf8ASH2ibHcQtTjjiF6cLQw3kJB6KBUScGvV4TTLERtLCUpbI1ADudzRmjtjT8ixcy48HlnEvtnE1/m2rWi2WGE//W5B28ZeASc9T2H1rUWC6x4ElqzxIiYjIUENpURpKcnfUObiuenpQ3iC4Om4Tm4rzbjcdz7eKWwdzvqA+8s9B0zk1fwU+0uZ7IwhC4zeVqaXgqiO4yRr++o5OT0q2avEuOCEX7/uaq+xIE+K1HnffXhtQOCFYPIjltnfpQS1We6We8N+HI9phL91eojUgY2x2QMABI7kmu3i0yFxorUVnxnlOjDaVaVEdwew2J8vWue6cR2/g63NC4veNNKDobSPfX69vWs8FJxSjzZbJxUrfg00gvJjOmMlKntB0BZ2KumfLNeJ320v2qYu88VhdyuDp1NxGQfBHbWrGNI/hracJftJj3uQuHcktxJSlHwcn3VJ6DPf86L8c35PD/DTslCELfdUGmUrGoaj1x5DerMSyYcmxrsjPZkjuT6PIuFbhKun7RrVLlu63FyBgAYShOlWEpHQCtt+2NTrMG0vsrU2tD6ilaTgg4yK874VmIjcZ2ybJWEpErUtXIZORn6mvoaXCg3NlKJjLMhsHUkLAIz3rVrJLFnjKuKKNOt+OSvk87lftDiXS0wbNCUuRcZ6W2HlBOyNWAs+ZxmuQcZq4FamcPO2lwqadcLCwsBJQo+6f99q9IZs1nhOiQzDitOJ5LCACn59K83vfGcdv9obT0dcd+A2hMZ8KSFBYySSMjmCaqxbJtqMLXf6k5qUUnJ8my4G1/0Ct5cBCiys7jB5mvH+CGVzeNrc0oFxIeLhB3wE75/Kve7hJjW+0vynFJQw00T2GMV882S7mxOypkfSqY40pthY/utR3V9Nqt0e7JHI0uyOo2xcb8HvVtvrN0vdygsaVIg6ELWOqzkkfKsTxLw61xFC4klFpDcy3yFeA8E4K0hCSUq79aOfs2diS+Gfa2IbUaQtwokFsY8RY+986zjvElw/ppc+HIjLTseXM95w/cRpTr/AVmxwnHI9naLZyi4Ld0zSXWV+5P2VhTnuuJgIZCT/ABKSBj8a6P2djH7PrVjoyr/7GvPP2lcVNXeW3aLeoKhRT760nZa+WB5CvRP2f4HAFqGRuyr/AOxqWXE4YFKXbdkYTUsrS8I8Blf95IGf71X51Bpxxl1DrS1IcQdSVpOCCOoq2UnEyQcc3VH8arAweVd2NOKOc+2aTxbbxPgzJDdtvOMGQRhmT5qx8KvPlXLI4Pv0U6v3c4+2fhcYIcSr0IoQE4TuNuVXx5kuInEaU+yOzbhSPwqv05w4i+CW5P6kE4vB97kAKchmKyObspQbQn1zvXQuZB4faXHszvtlxcGhy4JGEtg80tDv01UFfkypn/cSXnh2ccKgaMcJxGlXVU+SnMW3tmS6DsDj4U/M1HIpbXKb68DVXUS7iA/um2Q+H29loAkzTndTqhsk/wCEUEZYK1gDPIVN996bMelyFanXllatupNFrXDLiwCOvWnFenDki3unQUstrLikqKevXr5Vvm2G7PBC8APKH/wB/WqrDAbixjLdThKMBII5qos5DbnuBSySyPi23Ue1cnUahOXPRtjils9vZi73Znb/AGO4sOakIdYVg4ydu3nRH9nC2k2CLGbBCI7ZQUKJzlPU1pXmwBpCUhsDTjHTlXn7FxXwTfJIeYU7GdBcaSnz5Vmc3mVl2LEsPtbPS50+Db4C5dydaajtb6nKwKLNI4pdVO8FUG1rWVNak4ddH8o+6PPnvTQIky+S0XziJCnkNKCo1vB+zaB5LV3rdQZLN1cUsJKPBGGwD907ZI5egpLK4J7GOUVkPnri6wRrBdlzLdrat8geG+gZSWFZwFgdgd80lTJDzbL8yQmVcwgtJMtPjJbbB2UnPU8x03zzr3G+WiLNQ4h5ptaVJKFBYzsehryxm2x+GLs1GmNIchatMOY6P7LP90r58j8qmsU8uLnlr+5Xg1Sjk2S7Cdo4hZh2D2FoNIVjWl50AONkfEFn15GmtXGc+dKZdef8e3IbX4q1oyFpA+Anqc49KCcWW6cm8MyIbCVsSUhl5KNytRH4d6JcJ22BIi3S3PSUSXYzLS9ba8AryRpx5YxnrWeFRe7JwkbNRJRj7Vb+5RcbBHv6vF4YltRpCTl+2SV6Fgk8weRroftV8b4dkQFQrih+Kguw3UglQWnsR0JJwO1Rk8PQFTI6zJVFUEkrUSchXQZ+lWSRdLNBjmNenG5DiVKcQpZU0pPLvlPyrqenHPGMsbtPq0cnDnim1JUzWcOM3aVw/Ff4hWhnW2EuNvpKVct8gndWe1aCNMb920uLeKFp0syVkZX/AC7csefOvKbHchAs7kGap5aQ4XEPlwvAZPw554z+dbe3OwLmhCjKb0adlhWCD8+1VT084L3cNGiM3ufwyF+tymBp3CuuNs1hZjKwXErJIG4zvjcV6ql5i9sy4aXguZb1Bt04+IEZCh61iL3bfAQ4cbnYYrVpc18Psq1GOuTH7pUNJKVA5BBxjFG72P3lDi3xAAcd+xmADYPJHPH8wwflQpxspJyMfnRXh4iV7ZaHPhmtEt5PJ5O6PruPnW3LxU14/wAGOHPt+QEQcEn8q1PCLqJ6JvDspX2U9Gpkk/A8kZB8s4/Cs1oKfiT7w552wasjvuxZLUpk4daWHEeop5YboUv58BCW2VsrdZVHdW04NLrZKVA9COf41HyI+Vaji+GldyYusZOGLk0l70XyUKzhQUkggg8qeKe+KkE47ZUVgZ/5paQfTNT0ch+FP0q0gQA5YolbLoiOyuBOZ9otzp1KQDhTZ/jQeivzrgwO1IbVCcIzVMabTtBtfC7klHjWSU3cGTuEAhLqf8ST+lcaeHr0XNH7rlZzyKD+dcSRoVrSSlX8SSQfqK6DcZ5RoM+UU8seMqq6yLp/uSuHlBJPDiIA8a+SkQ0DlHbOp9zyAHL1NcVzui7gWmWmkxoLGzMdO4Hck9VHvXDnKtRyT3JyaXM01B7t0nbByVUkRAx1J3pVPTtzpVaQORXKoHlVitwN6gdjg7GjwNDv5K8b7JA9Nqck+x+RX3q4oaUAXVlCyN0jfbofnTaWw3o1YZ5689aVjo5on/dJI+9nP0rnVnUTuSd67kttoOtlZccTnSOXrUVsRyokv6e4548s0D4KZHwM53OkGtxwQ0m2cK3i9PJWS+REZCTgnJwceeT+FYl4o1AOJVlOAjSc5FenXFZ4Y4bsdpS004UMOTHw6jVulOofPUofSsmslcVBdsvwLuT8GTnTLciJJLJuCAt4RWyh/PuIG+PU10F9lXEkGCzeJaUMKaa0OthQONzv65rmTKjPu2SG/aYuF/bOFtSkfEo5O3kKpgSLRJvz81TMyOWkvPlSFpWnkQNjv1FJRpdDb54YUt12mNqu9yhXqD4wGW3HG8FOpfp2rR2i5XGfdLW9NkwH3kxiVKS8Un3l42HoKwDUS1p4elEXJxJdebQNcU9ATjY1rLFBtzN+1fvHxSwlpsJEcj4EFZGc1Tnxwq/JZjlLopX+9nrrLeirQ7GflCMwlK0rCGUnUvnv0/Gj104puDMCHbmJSYV1cYEh1x5IDbaCT+NZaFZWpMtmPEurJWG/CCVJUglx4lSj66Pyo+/crTLuUlp+HEudtYIbfkBOFRW0bJCs/FuD65qmai2uLosi3Td1YGfL8yWiQ4VW+5KBW08vZCUci6TyDiulTjF8zfEiarbdY6SlLZ5JSo7qUOReVj4etblxdjgQvFjwWVsSltqSc+6tSlBKNz07dqA3S3iXMYgw0hl1tCno0wlQ+zBwoKKubuxwroKisylxVIbx7ebJRp79w13WbMdjNwgDLa5ZCeSUnuT8Q77dKyibFd+P5c2/uutRImSlC3c4CR0A7Dr50Wl6+LX0QWHERbDGWBLmA49pcHPSevr6miN3vqGY7ESE2qHb2Uf1eUwdQSkDdxQ6p6AHcmpRbx8wXP8AgTSl31/kwl/4LulhZEpzw5EXOC+wchB8+3rQyberlcYUeJMmOvMxzlpKznTnz617fDVFkcMvwnmvsFx1nWndBGMk+R64714GEp30qJSOVa9Lmea965RnywWNLa+GROD2zXQm4TkJCUzZASNgA6dqpxnbP4UtNbXFPtFCbRcufNcSpDkyQpJGCFOHBrmwQBjbFS0nvT6T3p0gts77hfrvdW0tzp777YHwqOE/MChu+kDJOOQqWg4/1qQG1KMIxVJDbb7C9t4svdptpt8CaWI5JICUjOTz3oa1NlMOPONPuJceSUuLB95QJyd/Oq6WwpLHBW0uw3SfFkQnHIb+dG4PFl/ttvTAh3FbUdIIS2lKdgfMig2QedLc+nXNEoRlxJWCk10xZO5OfM0um+x9KfSRzzU9GMDep0KyASOvIczUkpyRttjlViUfTzqQSNgaGKyGjfrWgUk2/ghpOwdukgrUf/Sb2A+aj+FBUoKyAhPvKOB6k0f4pAReG7ej+yt8ZuOn/EBlR+prPk5lGP6k4uk2B4zJU4BvgHlW54bthccbATuSBvWatcUrcTjc5r1CwxBFhOSikDQnCc96zavJSpF2CHkaWXn77bIEI/1eOpSpJ6AY5/XAFaV1tKFJWB7qcnHehlnhKbiOyVD7WSrxM9gPhFFdQdY0n4uxO2e1cbJW7g6WNtxs5pTjEVhbrzgCEp1eteX32PIuzyprqyl4jVHaxySNwD51vJ6P3i+UNJ/qzG5B21q7elB7lHQ6gOIABScnuDVuGKfBCc9vLL+EbnFulpcwQiSy2pLzSj36jyqmy8U2qzEW1xxKEl1SWh11Z3B+fWsJfH5HDyn79D91TST47Y2Bzty7H8DWGuF0l3K5PXGInXFfytA2HgHmUqPQ5386jl07gnKK4LItNKj6Ui3CHfUKUzsvOOeyvnQHiWw64Kw6G3GV7KQoZHzoZwHf5Fx/Z+H4sFqNLHieyNBYPjFPxEeZOas4zvj93lweELcSmdObS5OcR/8Ars4970J5VLTTnGSoyarTRyK/J5oJc5BmwYs3VbtCkMKzqcTjYkd0g5A60L4JMq0cUMsp1R1utrUJDfvhagMjyPXbnvRq+xLfbLgqKxJCpKFJZQ22DnoAkY5Gkt57he/IafU43MQnxGnfCBQtJG+pPTqNQ32rdrNNi1EaxS9zIYcs6amuOrPQWkpk6xfZLDayhKw60nKVE5zv0xyxWfkR47zT6W3cthGE6iMAZ2PzqTPEtuffVPejLbuBSU6AvUy8D/CTsPQ71xcWZg2CRLcimGuY2DoQ4FJylQOpOKwaXU6zBk9LJGkinLpMeRucOBo1oabdYdayUvMNOqAONOoHI+oNFuHoXj3Hw5KW30qJ8NSxyI9K47RdG4cCFJDSpHi2ZwJaJAClNLKhv3wTitNwu7brzaH5sNZbUhxPuH4mzz3rbL+oOcanyyS0+RS9r44NC4g29tE2MwCG8JcQ2n3lo/XHOh/ENvSpCnGseG4nUNqPR1pcQNGEuhBGM9D2+fKuLWzLjSoCCsuspSsaxg4P+zWPHmSmXrG4pxbs8nnRi26QPlmuSO+uHKZkNnC2lhYPoc1pL1D0uq286zq0YPb513sclOFM581tkd/EkdDN7dcaA8GUlMlvHZYz+eaGITlacjOSOdG7in2rhm1yua2FLirPkPeT+tB0g5BGc52ow8wp+OBT+qzRt5unA8lpR1PWyR4qMnfw1c6zbgOUnH3BvmtVwiGP3y/BccwmawtlSDuM42/Gs3KYUxJWyoY8M6Pp1qGLicofr+5KfMVI5tJ55FLT9KtGT1zikAf+a00VFeKWKt0HO2R604Sc8sHuaYFOnypae1XaD5U2jI54x3qIWVY7g1IJJ/4qzw/OkEd+tFishpOKVWBAB5mlUkwB5Tk7D5VBSQRsOlXqRz+mTUFJyPSkMi+PtiQNsD8qcpBiZJ5r5Z8qvJaASHUla9IyU1L7Pw9WPseWnrmo2SOaOP6yjtk/lXMRg5xXcFNEEsoKFacgnrVXiN8yyMnc4OBRfIBLhq1fvbie3RSklrKVuf4U7n8q1/Hk6I7Ml+LFWvRGZYC214I8RZJGPRIqz9mVv8Nm4Xx5ICdPhNEjoN1H9K4+KTbX7q/4iZSS5PYSvTjCdLYwMdhmuZknv1NPpG2K24fzBCmrYq/yCiU8z7HFUgB1GQCEY5jzNDYVoKLXPcanRXfEShhJ14PvHJ2PkK71w4jz1+kNXFOo5bw82RjK+/yrjdsswcOMpaDLxdkqXlDo30pAHPHc1pTSVWV/oXDhye5Gs8MIbPiOqeXhwYwVADr2BrTcPwFRJsi4vuML0+0vlnxASsYCE+g6UD/cU1u9hamEJbgwwAVuJACgj1/iNG4VnRbOHHfFa9vDiW4zjTGSQc6iM+ZKRVOedxq+yeOPPRO2Ni3xJV0nWxMdxptTmpKyrLrm2kJHZH0zWeiqQ4liZAQphton2e2LPvSVciSfvDvmid1Qyw4xCEiVDat+qRIU4PdedX93V+HpXI446p9lV1ihu4yE/wBVfYG0dvHxHpy+dRxrz5Y5O2kbC1NfvewrjJWseE4pl5pJA8DWk5SB/KcY86uvMcrsdqiXFZhtlpLbw16nl8h4YPn941HhQm3xH5UrDqNKWojyT70lJycnzJrhvcmdJUPbY8eUklSEJSChThO4bQrlgbZV5YrHtvJS6RotKHIKuU91EMRzbG3baPs2GYx+M/wpUOn8SuvKuOJguqNvmJEhxzStmQPs3HAPhHTw2x9TVq47bMklp9+3SMBpSyNTbef7pnufOisGzLnvETY6GUpb/wC7aUNKEjfGeRHUnqT5VqbjGJTVsonS/wB0cJXGSqOuJIkj2VtBXkOE/EoDpgfrXl2wFafi++t3eY1GiE/u6Enw2MnJX3WfWs5pOdtq26XE4w3PtmfNJN0uivG9PmpaMDbG/Wn0dMfKtRUVkgczT1MJ2wB8+1No333yetFARztn586XMZHQc6loB35VLHYDPXFAivTuRn51JI3x32qenHpUwk75z60BZVo2z8xUwjlkfSrAkDG+akB2oE2V+Huc1MJwcAb8qn4Zz9RUwjyoFZWE5H5in0bYGPSrkoGx7VMJ5jp6UmwO/hyH7XxLb2lDCfGClZHRPvfpVMx1U27SpJG7zql/UminCqdNylvnP9XhvLz293H60Mit5KTgk9c1nv8AEb+ET/6I0FiigrBxXpzENJgsRlDCVDK8VjuGogW42CMgkV6K0AUZGCCedcnWZLkdHTw9pBwaUaUjAx08ulDJC3GwpDZ/teR/hNFXdxjB/wAqDyihQOobdCOnnWNdGs7/AGZmJGAxq0A743NZ6ax4rQuEVOyRhbZPOi8Gf4qjDkKxIQMpztrHcVyzoUpmSl+ARqKgHGlfCR/FjvS3Tg7RXkSfZhOIo/tUZAawQ6ffSobEdiK8ru/D0vh1x2VDbW9bHhpfZJzj+VX6Gvc7vbkPTC6BpKAQkDYAHntXAqM05J8JTKVNOApIUPiAGST5chXWWojGKjJcHP0+SW907+TyG23+VBgMBiWr93xVF1tYPvp/9JXmTtkc69I4MjXay8Nz+L3Laq6Xe4Euuo8UBTbOMgb/AJdq8qvltYm8UXFFhY/qrKsgZwMjnjPnnFbrhT9pjsdn2J9pDEwaUqCxhLu4BKux0jAFPNpHHE3iV2dGlwzv414ytKrBbrlAaZVJuWhXgpSnW3g+9qx1ztVF44du1w4gauEpAMUQvD8PVuzjl6k5z86zEOxq4o4ikuQeG1Q47k9Drkh93CWEas4AP8XavdbpDWUamUpUrok7ZHb1rFgm45FJ9opz8Y3BdPk8Um2l+1y20LV4kcEFxCNwUncjtnFcotzl9u6YMEPCO8h0JjvPHCEAggpPQ5xXptxtSH8pS0pC8nmnZVYMPi28ZSvBBT7KyhoYOMFRya7nqxzQdq3RzYOeJSkukmWPtvW2Jb4D7D0Z+GXUfbp91aVjkFDY1Hg5y5WR53EdbjTmAoIVkKwf+a9LQW7hZkn4yrche9BXrEwAy+3b2woqPirbUUEAdgOtcTLixrl8HQwZt3C8mygKZdt4fDqWnDg4Ud8VxSrlGgXS1urc1e1PCK4UgHBUCQVHtn86HN2ZptZPjOlOQkA7nNdcu3I/dUhpKCXA3qbWeYUNwR86qWCKfBc8i2nFxHD0OuDA5msK+3pURjnXpM5f7xs8WXzLjYKj51gp7RS4cjn1xXW0s7VM5uoXNlsEB/ha6RzgllxuQkf/AMTQpCffT68qOcOthwXNkjKXISxjrsQaFIbQ4PcKgvGU56mtEJVKSKZ3SZK3vmHdo0kHdt5Kt/WiXFkUR+JZQRshzDifRW9C1KQfeUyCSe/Oj/FafGVa5oH9vDTnHcVGXGWL+UOPONozOk5xilpJPLNXBOw5UtHqKvsqKtJ70gM53q3Rv05b0tGTvv2osRUE7U+k+tWaRjGDTlONsfOgCopHen0jO5q3GTTaSP8AikBXp77Uqt05JzzNKgYO0cxzNRx3H4V06BvyqCkYPLNSsZU8j7XcHkPpinKP6pkJ5LzmuoulpKUaErwnmqm1+742nJ+DT0qNkziaTlfkAfpimZiuSpDUdhGp11QQgDua7NRkHwUtDUvZOgYJPavVuE+FItgionTAFTlI1KUrk0Ow/U1n1GoWKN+S3BieSVFrUf8AdFpZtsWO680w34TzaQBqUU51Anz2zWWuUPXcIyXLS+4VzgpbinsqyltO+30PpWlfT+85CkRXyjGlRCtwpKjkoPfl8s0HaExqVDU+wStDL0hWlQIBJONjv0FcvG3e42zqqMg41b1wLotTsqIXZCQPaGtSdyTgYqJtAdbs0dq4QlBZKt3dJOpfTbsKOuyPB4eZ8XSkOvqKg8kjOE7c8j8a7WW7cbtbELtLDiUstkLSjODgnIIPet0sjSM+1dAWHZkT589Ls9lxUmaGShgqdVpCicH+HkK9K9jg2piChcZeA9lBzqKXVdzQO0XxtEVCoFobackPLC1pbKEJIGdSid8ZNELW+q5TXYr74djOMEFJPxOA+8U/yjIFYM8py76RqxKMeuwTf7JLYuS/ZGfao7gLqYz4wwlecqWs88jYigsSDhSmEJclRZCsyWnf7Rw5HvI7NDv1r0K8RVyI7LEWSWX21BQSk5LiU80Hrg0ImN/1RDgCYs87POIH9mOWhPr0HXnRjyyaoJ41fBmZktmNot8a8ezGNrLjjqfd0k7rHZR+FI6b4rlbusuDj2mOY6HAFKWwdbTEcchg7ZI+ZyO9XSYNyBUieY0xtCPaJCXmtBUfuIzjkNvxrmbiKalLZShyLJUtKnkLVqZkOn4Wk+Q/3yrRFRoobdmjtSYdziKmSksMxo7e+hR8NDf8JSd0KwdyKxvEfFDUmMu0WVKmbZqytaiQp7//ADyorxVITauHGbellMebPPiy0J5YHbsCawWkir9NgUvfLrwQzZWvaisN6evLtUSkgkbn5VbpPfelpP1roox2VFOQMD/WmKck7Yq/SaYjFOx2VBPkfmKcNHntn0qwAkkDmKfRtyOfyosLKdOwGPxqWgYIxU9PXp1NSCfL1xSsGQGE9KkEk4257YqxKN85x+NWBHXIz2osiUJTtVgb69O2Ktx2H1FTDZ3P0pWBUEgE5HWphOdhVwb3qaRgbDeiwKQ3g561YG8Dc+tW6M+lS0YH51FgF7AgJt19d6iHoz6qFD4LX2qdzRizJ/6BfTt/YoHL+YVxW5sBxOOeazJ+6bLvEUb3hhrQrWeYSTRyyJeZblNOq1NofUGVZ3KcA/mTQyyIIhuYxnAAzReEwYsBGk6iMrJHXJrj6inJs6mF0kjolKwgDqo4FBJbowUp5gZ+VEZEhLp1bhIGB60BkrzKI2yf8qhCNlsnRwXa4srId8RbchKgpDo5N7cj3FHLDxIzd0mLJAbuLI99v+MfxJ7isg+G1rU64vQhrCt05BPn5bVk+Jb8pqT4q56RKbGWZ0cY8Mk7DA5p71f6O7gipJqmexzYOVKOkFKjtXmPHN8c4ftEvVqausp0tMhJ90tFI95Pljp3rR8H/tHjXVAt19U3FuKEag4T9m+kfeSf0rzCZNTx9+0vxXVlFqYc0oPRLaTz/wDccVbhg9/4nSKI6eKm5VwD4dtdt9oZRpIW59q53yeX4VXKjR7kAJWUPge7ISMn0UOtenzbbb7m46mA6lejbsM9h8hWSuNkWws/Z4Nd3T6jFkjR56evz49Q5T9r/wBAWFxLeuGEphTVqfgKcS6lSDnJTyIV5djXrVi45t95ivTHp7CPeALQyC0nTuojnua8nWlTILLjYW0rOptYyk0OctOl72q0yFMSBuGlrx/8VdfQ1XqdBDIt/T+Ts4dXizKpcP8AsfSi2dSCpzGgJ16umAM14DAS7ebpdJTJGX5p05PMDOP0qTP7TOIbdCkW6cguKU0toFfukFX3j3IqrhJ0Nw4qmVBakuKU6BzCieo9MVlw6fJhjJy/QerxvHhbSPSra/JgN+C+2pJxnUc4NQt98lGW8txGuMXVNRmkJ94qA3UT2zRv2pqXb0FZHw4yaC8OSI1vYXa7i+0y804p0OZ+JKjnYjka5uaV8SDSQS5iw/ClJlsKccSW9JCiBzBHSio+1Wjb4hvjzoFbH0F2WpgZaKipG3MHlWgtfhlDB8QKU6CDt154+VVb+LNLxuXCBkeIpmyOxVAgMunSD/CaxlzaAdO3+lelTG8OSEHq2Dt5GsBd0YcKu3lWzSTuRk1Eagkc/DCf+qKQRstlxOfVJoQykBYAycZ/KjfDKSniGP0yFA+fumhi1LJUOXvEHAxnetsf+SRlf0JnNp3zj6UfuY8fhKzO8y2pxqgwG2MfhR9adfArR6tzCPqKM3cX9wx9S/IzmNs/PFOE8tvWrcYpsb71cVFejfcdPSlo3ONxVmnfkacAHbH470AVaPpnvSCB/LtVvIUw50AV6M5zilo9Ktx9abvt070AVhHLbApVby7mlQMGnY0x351NQ7ZO/MVEjpsR3pkh3W1KVkAkEA5A8ql4Z9n0kEnVqKeuKmt1bR8NtWEgD8RXRb7e/eJ8eM0cOuqIK+yRzJ9BUJSpWySVvjsM8F2FyTN/eryFezQyVJGN1rA2Hy/OtRdbohBX7W66tDnhpQGeQc67+W+RXHPluMtsWy1OFl2EotpZWMeMcbq88DJx5igCJI8F6TbVhtKSpluG5yUo7rUM8yR8965ri8098jdfpx2xDLTguEhT8ceChSvCYmscvEKcFTg/AetQcmXK3yJAeLrrUSMGNbY1BayCASk/P6UNiKSxPjMR1GKuMwp1+M4fcWojOPLpzoha50ZUVi33STJYelK8UNkZ6kABXmRmiUK5rgUZXwcL8iPJtkRshKXVqW4QyNPPYZQa612tAv3jNpyuJG99bCtKshH8Pqa6LhCDlxW6UNSIMcjUQnWWwkZwoDfn1G1cCHC5DlPtKKFy3AwCFF1HPJ/mHShSte0bXNMjFtqi3FafmTiUMrcUktKUcuEJG/KtrZbdDTJM6OhxBQyWg2rmkk5OfM4FcdomvvTlNLdb8LxNDemQD7qE4Pu8+fTvXXcpi4arkqGgpU00CVBOynVd/PAGT0rNlm5PaXY4xj7iSWmGrsiYHy46HUtFvO6CpGMH86A8UNyG+IG5UEpfeU0CY6/gbSNlLUOtGrYuIbtc/C1eM240/IWDqClFGyR5AfiaAcUPtPXtTDiXIjSAhKXEZzJVzCO+ATuRRh4yDyv2WdtkvSJUVuOX3XIq3NLUhzdalZyUKH8P81GHLPG8FT8tpLSd1OhOyQoblwdicVm7LBekXtDsgiPLQnLqmcFotj7iPwyeVCeL+NHLsHLdBBaiJWUrXndzHT0qawvJk24/1IPIowuZmuIrmb3e5U0A+GToaB6IHKhhRt2FXaNulNpGenyrtRiopRXg5rduynR5bb796WjJ6VcE779KWDv+lSsiU6NsdabQSMYNX6dsU2k/PpTsGVpQNqbRjYfnV4Rvvj57U2jbIFKxFQSkZB5VMJzvjNTDe3XnVgR5fWiwKQkkYFTCM/5ValAzyyamlG9FgVBA2z0qwJ9fTtViUAjcVPT/AKVGwIBGD0qSUgAYznzFWBORv/zUgjPP60BZWE1MIwPWrNGPXvT45b0WFhaxn/p95Z3JXEKh8iKotiB4g2FW2JQTPcbVyeYcbI9Rn9KVtB1gE8sVlaqUi2Lvab21lLcBZUcDbfHSi8Z5D8Btxv4CnbHagsQFVpdHpXRZXlI4YZPIpZx88muRmStnTxXdfYqeklhw+InSy5nBO+KGz0lsqUkhSiNvKjrkREqH4CxjKBgjoaxypqLfPNsvAITuGXc4GOmfKlie3hl8o7uV2C5vjeKvw45eZ0EyEBXvAY20jrtvivNOKYrrCEoLalsu4W2tI5p7ivW7/aE8RQHHIJVHuTbZBbSrT4gxjI8xWE4mua2uDIUKRHxIQ+UFYT7xATuPqa1Rla3Lkzxlztlw/wDKMRhLNndS64XEFSQylXNtfNWD6c/WtLwfJasAcbubAbanBOl/mE9kq7Zzms+1EEi6R4KUlTUdJW6Adycal/oK0MRlUlnxXGS6y8oh1Kgdj/CR0x0PlWl4FlwPFN9l2bOsWOMWu+TcQTGtt0iSnUqXGQ5qQ4g7HIxv/nWuk2uLdUuvsqDza98JGFNfKvHEu3LhlJU2lc20E4UyvdTff5Vr7BxNGDKZMGQ47FTuoA5djeqfvI/KuT6efSOm7j4a/wBlGXT4s8ferQVunACHYSnYDynHcZS0tOkq8h51irp+yTiK7MNOR1ssPNgnwlOYweeDXonEl+ee4PmIigLmSmi1FeaV7iyfvZHLABPlioMWR+6I4XvUK7SEezMhToUokSElIznuc1rWtyyhsu0zLDR49PJTSo8TuzM+NaEwrqwW5qHw2lC+YwNyPI5rjRCTHuHgRJjjM9rBKHBo1eaTW34qcVxT+1yHbwrU3GUhDmfI5UTXqc/h7hp+CDcbe2tBI0uFGVoJ2GDzxXQz62eHHD5fZuxJxgor8/3PLLRxbcYKxGuUbxk8skYJ/Q0aKoNzkmU0oNOKA91eR/s0dkcBtxVmPDccSwFZAlN+IgfPmBXC5w2qI7pWwtAxnW0fEQf1xWLLlxZV71THBQTtKjRWaRHY9kS862CCEqKTkbZrRGXH8UrMhKx9wJHwjpisLDg+JhLTqFJHxHSU6flWjg25aUjUpAGPu5zWeeNUq6JJqHk6mpyp90uTYRpRFbQjV1UVDNZS8Jysnl61oYriY/ENzjJRjxWULKupIGKA3kBKyds1q0sakYtS048HHw4lQvbSv4ULJ/8AiaE8ySO5NGrCMXCQ4f7uM4rPyxQgJISMbelbov8AEZif0IiEnrR9sauAn/KYPyoGQrB3/wBaPoGngVwfxTBj6VHO/p/MeLt/kZzTin6cj2qRzv575qW/I+lXlRWQc9QMU+nNSI35fjTgDuKAK8Z23z0p98VZpA7duVLSOWqgCvT502nAxVgSnfJ5d6Wkct8UAV6eXalVoCT2+lKgAXpwD9OdNy2GPLPOrOp9OdQI60ySJLaCzrDjYBAyCcEGttYICLHw45cJSSXpig00UjdKVbA/r6Cs9wvaBebwhp5OI7I8R4nbboM+ZrbcTPlPsTKiG4slBjoSMEoWeSvQCsGqyXJYl+pswQqLyMys3PvMOveHNR/V4slSj9qnYqJPQk7A1zSUtybjGtc4KakM4St9I5q5q1Af/byqwFtclcSUkJFu9yM4o7avupPcFW9c8eSthmSbihanG/sm1n40qVz9RjNTimuv5ZFu3Z0OvPLYukqWx7S0oJbQ6j4gCeQPXYdavYQFXa3RW1tSW2WUHwXhhxOxVkHvXCiMtm1MohXBCFSHCshR0nA2H60WCJLnEiy7HjyUNBSQtsgKwlGPzpS74/ngaRHht9+K9MfjtOSy03kxHtnACd8H7wxnb8q0EqNbm5EZRjaXG2lLQWxpKXNJUPd5k48zyxWesofbYkpbU8y4kIKEyTsFatgF+fKtoHWrqlLbqA1MUgOBt0A6CNtj9d/OsuobU7NGFLbRTbLYywG5PiIejoGCHU5UDsrPLOcn8K4eIJyrm2YkEOO+K/4aUAYS6UjJJI+6Dz74xRW6um2xIMZlxaW1uhJ76QOp6DvWcZdfYt09KF5kvqK22j7qlJB95f8AKj9BVEFu9/7E5tL2hZcyPZVMBpSAXlpfmPNp2cJ9wJT6kcugBrmuzCXbs+8SX2lJCloWfebRyy3/AAjY5POs2qWqdaXG0LU67DUrwDnCXVKHvaR/KNxWohoZhcMwnpzi1yYscv6QPeKeWD5b43qyWN4+X2QjLdx4Bd+uosNnVb46kl9/KWljm2ycfTyrz4NpG3liuqbLeuExyU8RrWeXIAdAB5VRjG2K6mDD6cfuzDkyb2QCE86RbBOSTU8D+Gl26Zq+ysjoTTFAHSrdO42+dNo57D50CbKyhOMjp58qXhjHI+tWpTjkOnKp6c70CKdHlSCTy6etXBIHf61LOAdqAKtG23LrUg2ME1YBuNtqcI/0zSAiEjoOdOlOTv6VYEgE7YqwI2oAqSjYAgip6OfXyqwAEYHXlUtG3rvRYiAT2yQKkBjpUwBvt6VLT23IosCsJ5Z/OnKM8+dTCdu9S07+ecUhkoavBmsOZxhYz5jlXcy2GZ7jefhWcb0PIynHLFEQvXIQ8PvJGc9xtVU0TgzWtoW7Y5TaHPDV4eoL7EGntLmnhxLQOSCUH118vxqVmw8ytsnGtBT+FB7NJGiYyp7Hs0vUpOeST3+dcTNSk0zr4XaNYt/wo6lpKQrGE6uQPc+mKD3exM8TWVLL76FTAnWy9o0EZ5ZHY13JCXkhBUAnOrnsfL6VJlJakvvObAHJXgD3R8IHkKr53cFjns5+DyKPfrhw/cVWa7hbUlo/YPK6noc9aG/tDuD0u+xFyY7CWWoolJW0chZzjHbOrH0rW8SGFxJHWiY1rSlXuPIGFtb7EHqPKvLuIxcIS2bZKlB+O0nWysDcp6Z6/Kt0MNSTJaeWPVzSjw/50W2JDbUR6S+pQdkq0pwM5AOVH64+laCDBur7qlRn3FNL2UVYGP8AWuGPGPs8RlpaQ2loFCu5PP8AGtjZ0Jba0EoJKRjB511VKKx9HG1uRz1Mmv5Rz2eRNj3Ju336Il5teQiShIBxjr0Pp5UNvfA8yJITc7StMRa8radbXoQ4M9juD5cq9Qhxrei2OKcRrcbSFoJ6qPLHzrz6VOU7dX413UsuKSVBXJIwcAfSuJl1Tx5KidDT45RW6wFaeLptnlLiXGOGSs4ejubNO9ynHwq8xtW3sl8TZbQkWzL1rjpKlNOnKmRuTqHqeY25VgZFxjvx5kCRGTL8BPioUs7pTnHP6Vn5pfj2dJhS3kw5SvCWwo5UDzKc9Qauw48OpacPa/gtjJSls6YV4blqcuVwvzxcS4+4spKRv32/AV6BbeO4glfutanHw42h1tx4ZAcHNBHMHrWT4Rv1phQGbRd4/s77ZUoeKnZZJ236VtGrFbZDhkt7OuD3FoVnTjmQfpUdfvjlfHHFFiiro1cfilhTR9rwhPLl+dTduMV3JiLJCk4BQdgKyv7veZZKHSJQ+6onSR/nXfDhtxGleCsFSx7yuxqhyg1aVMqSkn7g4+lJfaSdIy2pa1K27c6JRWk+GlKV6tgT/Ke1ALcHJBWVHJCeR5gas/kK00ENqW4U5CcDGdqjKTi6+BqHFgAtlPEs1agR9iACaA3XdzPn/wA1p3XA7PuLyVBQBS2kjlsMmsrcjl010NP7nZgz8RIWwFuDdn+WI4bHqpQoVjYbbYounDPDDhIwZEkD5JGfzoYBsK14+5P7mWfCSI4wds86NP8A2fBsVB/vZSlfQUHPPvRq7jwrLZ2O7anD8zSy9xX3DG6UmA8DB7U+kjPP8Kcinxmryojp259qQHUkn55qeNsU2KAIgYA3GabTv+uedTx/vFIDFAEcedME8yDjzNTxvmkdxQBHSOpx2pVLGedKgAMdhk8z+VROMc6kdzjb1orw1aDeb2ywU/YpPiPH+UdPmdqjOahFyl4LYx3NJeTSWmE3arFD9rZUpc5ftDmkkFKEj3fzG1V3V1Ty34beVeGwDC1jClLI1KI+RxWkuwcfkvxnErRHU2lmOkAbrwScfIY+dYiZKKGI1x8Qqft6yyUqOQXD7w+Q5fKuZibyS3Ps6GRbFtRyPtquEFqC1lydFTlaf/MO3mU/75V0SWilDEK6lCG2Bp1KP2pUeeB+G9UylCzy2p8cH2mTh+OlQ/sUk7g/zE5Hp610z324c9L9xSmT44S8iMpGFpB6KX0wc961X1XRnpXyVuJtCuImIqW5LiWnEtoGoDYeX41C2riO3R55MGZnw3V5Cz1ST2867I785XFATDhNNt+Nkrba+6RnJUeVVQFSm5L6Jd5CXFMOhLTSitROPLb8aTfFfYaXP6lcFSE2+eELlsjwk5S8gqR8Q51rrM41NtMMhaE3NhlTrCgrUkjJGM9R3HMVnbKgyWZbfj3lxCmSfEKABsc7AnfNaK1QUuW5iXGeWtUdtzRqY0KCz10999+9Z9Q10XYUy65pN+snhqbUJjZ8VMfOMlP3T5HmO9ZOS6+46JaFpRLThNyJ38MDoPIjYgda26CHHkzUtapyGUpkMt5AUk9d+o3I+lZi6216FLLUVCVrWCt9bgwl9nzPdI5/I1XgmlwyWaLasC+zImymJUBKhCaIDbSfibcznSfXnnsK0Em5xdElbrjrkpEItqUcBGRzPzJrltSGYWiZEUpUFzLMc5xjPxuLPcDYCuOfa5XtZs8RSJDzq/EcKTs22PgCie+6j51ocozlTfRSk4xuuzLAADbpz25V0w4Eu4O+HDjOPK/lTsPnyrVQuGbdFT4850zVeEXMNnSynG26uZydtqPMOPOLTFjKSxmMlSGGU6Ukq5qzz2+VWZNalxBEIadv6jHDgq+lCVGK0M7BJeGaHTbNcIA1yojiEZwVAhSR5EivWP3dEUfA8dwSA2lBUFn3h1xnvvk86COyHYEgsvguKwUqhsJBChjOCTzOASD1wRVEdbNvkulpYro82Cdznyp+uwOTR7iCxewBubGbKYb3JJOS2TyHp2oGBtnYmujjyKcbRhnBxdMjjbIpykjpmrNOPQ9ulS05wD+FSsgQSgd/XanCfnvViU4O30qejrRdgVJRsPIbVMJydhVgSORqWkjcClQENGDvypwBkZqQScdRt2qejcbf60wIYyM9KcDAGR5cqsCSd/8AYqWMczQKysDJPn2qQBz3xvtUgOtPy50AQ05z59afHy9KltmltQIifIYq9lZBAydjVe3anQfezilJWhrs2Fle0rR035Zrl/dsWFxHcilGVyU61AnZWN+VVWh7Ck+fSuriOQIb8C4aNQWQ2o5A267nyOflXD1sJbk4nVwNuHB0CR7Kll9bZajvDkf7pXY+R6UVca9sgOx21BBcbKUqHSuFbrTttG2tpxASUuDIIFAYV+/cUr2eYtaoBVhDytyz5K/l7Glji3DcWZXHdsZnXo/7oLzktRaLAWlbZ/vEAZJSOuK8+uK2rvxS6vOuK2gFOdsjG2fUmvXuPbObxbEyYklLExhJcad2IdaAytPrpz61hOArNaruzcn7shwMzHPDjlA5EHJwe+K0x1FK8nSJaTF6G7Inz0v1ADClxX1ssI6/aQ1n8W1H8qN2t4LPiRJCtCVYXqGFN/4hXHxdw7Ps1y8N0uLZwSw4d1aM7aiOtCGLgoOpU8paH07Jkt/GPJQ5KHrXSlpVmxrJifZnzZcc8j3L9fP6nrFqvDMO4uKkS0tMeEFNhw5SsJ/WqYFsl8QOynLrLjOB0F1lTZGlGVYCUnqnTj51j493ZdZQ3PS2gFWW5TW7SlefVJ8jtRBEuZbW20QHFJba28MJ2UScqA/l5Aehrh59PPck1RsxySg1+x03XhGNaYcyS0rxn3Gy1n7oB3I/CsnwrZF3fjG1WZSdTcXMh8A7A/ER+QrW3HiJ5VqeW8fCjsoLi0qR8Z6AfPauv9jdqeRGm8QPgB+aspQpfIpG/wCf5Vo00XihLJ+xU+G5v8jtvvCsaW863dW2hnJQcb457UofCj9gtzC7XPX7NzCXfeAJ6eVaN5UW4cUTI8pbYeaSlKGs76cZyO4JNFlRvsXA0lIQpIwjGx86slmk4pMyY8jjJxXKMkiTNKf6xCCxy1sKz+FWsvMgYKnEAnk40Riu2THWVAFJQ2OYSd6sS6kRvDTHUEpTklRyDVM8cO6Nkcm5DQJ8VDjqnNYKkqSnA6HAB/CiT8yUu2y3Lc19sWiELd91AOOZojb7ew1DZS5HRlKRuR1rg4nhvzokeE04GoqlgvBOxWByQPU8/IVllscui5r2nCwwYNkZQpzxHXEha1/xKPOs1NX75J7cq01xX4SEspI90BIoO1aXpkhpOnCVrAJx0zvXTwNQjbOVnTlLaii6jwYVuhjmhnxVDzV/pQw9q7ru/wC03aQtIwkK0J9BsK4/P8q14VUOTNkdyIhClKAA+IgUZ4k92exHHKOwhH61y2eOZV2is9NYUfQb011f9qu0p0ElKnDj0GwqDd5kvixrjG/uzhwdjSOegqWKWDtzq/grG+W/Wm6jp86lpNLFMCODjHWljy/GpdOeaRGetFgRx5Gl86ljHU4pt6AGIxzzSqW+Oe1KgQDJJ+fSvT+B7b+64Cy8hQlPJDrm3wD7qfXrWN4TtabjeEqeA9mjDxnSfLkPqK9H8VmZZVuRFBpUxWElSuZO35Cubrsr/wCNHR0mPubAc8uosyn1IX7W24ZIByd1K2Se2BigC22hOmMAJVFdQHI4J2dePvA/XIo/f0r/AHoxbvHIEiGptSk/c23Ue5OABWZCnHbdElssK8eGvwozHkTstQ9QajgVRsnmfuoqYLwt7qFp8W6oV4zSCMltKjhX/u3BA6c6rkBiLZ2lvhMqZHdKFgnKW9XvDV/Ecg/Wul932G4syLe2ZDkwnxVp38ltp7dd/SmYjxbXJkwUkSX32tbRUPs0495PqelaL8lKSLSi43C7W2UtZRGUGlZUrQgHkQBSht2u1uSlQpaHJTTLivHU2fcPL3R0xnnXOESp0a0z5r4aabcKStzbOFAjCetTY9hRdboyxEekOeE8DqOx35YFJr+IF9i2G85KL0qa4mY0hvwythelY1bbJ5VorZGlMoQiI489HEZtLaidKk5V7xz1wOlZ+324PwUoctqI4fkpBKntKiAM7VplNyoCGwEOrdecCk4UMpVuEox1CRvWfO19KLsS4thyBIbme8pkpc8VQBGxOnYE+tXzrbHkwfBV7gSQpJB5HOfp3FUQXVsR0rk6S8QEJyMLXjn/AJ0QU+2hBKlAYBVg9qwO0+DZGmuTPRLO6JRC20Iiq2dZI2ChyKe2fwqu4Q48B5YZQNam1vqWR7ylchv2GeXKup27eMGlJ3Q4+Ug9EgCq3ZAkQWlAIUtLYKVr5LBGCkdTyPzxVqc7TZU9lUgYnSuSylA9yVF8MEbYIH+Yrss01tuAlaQHFoQclJxj3uvkM5rO6lvlcWMhyW40faIrrnut+mPT8RXZCkhUgaSZSJOSllkaWm14wtBPnvV8sdoqU6dorZmvpfeWhY8WIsoekK2SlonJ0ehwc9a0M8Cfb0T4jiUFIw86E4UUDqnzz7woBPjOJlJdZQZbzKSW2R7rRa5e93I5Gi3D88oK0azIiqO2lOzGPuY+8MnmKjkSrchwfO1nPFiNS470RTRUzJScvOqxlXdI7clD51gHmFxpDjC9lNqKCO5FerS48a2KMpwhSWwpw6xnAA2A6DnivLpchc2a/KUkAurUvA6Vp0cm266M+qSjV9lIHSpAdAcetLfG2cVMDHyroMxCHPPenGeQzjypxueVWJTsOm9AEcZ9f0qQGOopwnarADzxzG9FgQCQDy51IDffl3qQBAHKlg8+1MQ2NyevfvSAJ86lvjkPmaWEnYnPzoAbSAeRHpS+gpwN8EZzSwNxjYUCGxtjNMRvtUunLbNIp25CgCJG+SOvepcjy+lLG+wpYwTuN6ACEFwpVzxvRu92wcR8JzLcMeOUeIwey07j/Ks2yspWK1Fpl6Cnfrkb1z9VjtG7S5dskArJxMw9b7WlajpCfZpCVc23AevzrsvduK2lOkDOdKgRkHttULnZLdb7u6+YyixcXQ8VI5IcG5BHbbPzp5fECxGUJ0Iuw1ZAfY3wPSufjyem/sa9TiWVOuzIXiRcrLwzNagqTIiFopcYdPvxSdtSD1Sc8ulGeCn40DgmytG1mcytRWp9pQJaWTvkdCBQPiG4R7pEECMUulxbUcOpOC4lSxzHQ42Na65cNv2eSblwi8I8pH2b8FQPhSMDfHZWOtLK/Wjx7eS/DcYbMnP++C3iyO8h5LjpW9EcaLamgjUUD+I968lXZXZcsMRGlOOKJ0ADp517BYeNI16WqM+2qPc0J0vw5GxyO2eYrju/D3sE1yfDZKYkhlTagjm3qGMiuj/TM/8A80PRrn+xzP6nHJHbkv2L90eTOWa721Q0sFaXAR9kQ4hfkRyrptrk9PjNQmnEqZQVuxHc6Up6lB5p/Kiz0B1tS2WHnIjxBB0E6HMdu1U3Z+TGt0FMmWoTG0ue0OpPvez/AHUrPUk5rqZZLLH3pclGmz7vpZmrrcjcFsWtC3mULeT43jnZPQfIc819J2aBDtlliRIakrYZbSlJScg+fzNfLr0iQGF3BDSVSJS8NhadQQ2PL6D5UZ4f40uFlQSxKXE0nBYXlxpXoOaa5efHHaoJ0kdnJFVsiuv8n0PIs8SZNbnLa0PspKEuJODpPQ+VdIQEM+GFaccietAuH+KFS7XFdns6HHEBSlNHUnfl58q0DT8WUR4b6T151gk2uPBn9N9rs5DHCvfISvfpVa2PGlMRgkJSTrWMfdFdavEZPiFshPIKBzTQSta1yQMrdOEHPwopObaLoY2nydEV/wARlIJUr4iSem52oe0Fq8a4PndRw0Ow6URhxy0qQFKKvEWT6Cht4lJR9kjGlAwKhii5SRPJJRjYHWfaJ6UZ+9yrXNRG2o3up94J2OPKsCJhamJWANjmtQOImVRMZ97GK258c3W3oxYMkedxi7kyG5riQevKuQpGd85713PkzbgrHInJ2+dMmC65lYSSOePKt8ZJRVmCSuTo7LCnwGp09XwsMlKT/Mrag2M88560cnoNv4djRMYdkKLzg8hyFBSD2+lQxctz+SU+Eo/A23bNNin+XSlsPu860FY2B5UiOmafz/KkOeT270WAv986WB1pcux9DSGeooAWBkdaWnfcfjSxy8/KluOmPKgBZx0NKl1pU7CgvaI7UGwJhvK8KVcklwqJxpH3AfXetCiSIUaHGLQUqPjXpwVatsBI689z0oC+4L01FkPSGmFB1TCyU4TpBBIHfA93Nd8n3gCELbKUKSkcnGwU/Ck9VqKa4+T3O32+zqwaS4Bt6Spb0opU84GZPtACTnx9QGEJP8KTjPrXE8tabgVMt+IiekiW4Fe6yPvIB6YO+etdstxXtCZLSGkvMoHiatksxljOPNWc5I70NTHQQq1x1eHZ3gFiWtXxKPIn8tNX4uiqfdlSSiG4qxR/EU0+M+1gHUs9FjsjofLParorBhhqMlpMy7RPtWUgEo0E7hJ+9jnXe1bY7qE2iNNLrYygvMoPioOdwT0TnpUYvsrSk2w+LHik6Ulx1KXAvvkb4J6U3O1x/PuLbyr/AJ9jluMVBbke0KcmvNSgtEdjJKApOQlR6DbpXS4pxN5nMuyW2EuMLUmLEGpxWUg74686u8d24xZ8N9pwulOrUwnwUr09Co89utRZTpnQnG0pbQ/HDa0x06lnYp3WeQFJX0xtE7OwhlqJpYDTgU4vDitbmcYyVckfOtB4a/ES4tecK9waTkHIGeWc9DsK47FGRFiutuIQgx1kaUn3SFY3yfjPnVr77hQRpWpagS2kjGSkJVjHTkedZsj3SbRdFVEskSS3b0lKdRSQkE74BUc775O3/FcL85S7282DqSsFvUVYQjKdgT38hvTPq9sQ6ygFbawUjB0oAV7yCVeuQcUFkpVIjMzMJeeinw1lXuMMqB2OOvb5VPHBeRZJ/BYxJW7AccQEkRn0O+NISUNDorSOZxt3o8pQVGZlthMhTKihx0jQhLROoKxyONjQNa0Ga3cdJlMSkFLi3TpZbHJSUp67gkUXtrLyvsZIclthGg+5oZW2dwQOpA/A08i4shBvo5LlG8dSMOKdcSvUw1G91CHcAlJV2V8Q+dc+G1xFKkktRXiEKhxE5KH85zqHLv8AWtGzblMgMOOZjHKW/BGkBPRJ65TjY/Kq7hapfikRBoQke80lICVg7nHYknc1XHKuibxvsHMTEJSlm4JZLaFggs58EHOx1cys/wAP1o/HeYYeCosQupKcF9JT06eVcKLdboERt6SfYm0J2aUoFKT1IB5k9+dZW+cRNyW1Q7W2GIpGFuJTpLnl5CnHG8rqK4B5PTXJPiziE3OSqHGcJiIVuQfjUP0FZsDf1/Gm25Hb06VMbflXVxY1jioo52Sbm7ZIb9cj8ql+tMMVIDJzUyskkbcsiremaikYPc1NI2O2aAEE9cHJqenO/kPlSGd8danQA2khX50+BnbakOdLFMBbfPvSP4UvzHakNhk0rARG5xS6ntS6d6W9AqFvnypAY5+tKkP9mmMVL/eKWMEGl+ppBQhkEUUgyChSd8eZoXVjSyhQ/SoTjaHF07NulDdzgrjOHcjKVfwmsk7bJcRIhIbV4KVEa84LSjzB8qLW2XpKQVUdWwm4Na21EP6dJ/nT2PnXF1OKnaOrhmppJnkJjohzY1zQ8xIQH0qS2k7qWg56+e9evJkPyrMl2SUxnFt5cShQ91R7H9awt44V9mDz8VoHIz4Cvg1d8dDzqVi4mhsQzGneIpUZJPgrGTsNh6VSnuXHZohNXUu7/sBpw/fl8iwLvb24UqQ4tuHIadxIZKeSlHqFd+VaGPxFfuFGhF4piuXC1fCm4x0FSkD/ANRI/MV0Q51vvr8W5sRC6iG8Uhx1rBBKfiHodsV2yLq8zckRlthTQT9sknUSD+dX490orf2GoUV9K4fg4FxrTxOy6qySdQByMba/MV5PeIzl04kb4bt7gW4XQmS7q2yOmew/OtJ+0ZdssD0aRw289AukpXvNR1e4pJ2J096zdhYk2BqS4ttCpT2kl4nWWupSoefet+CWRrbfBiho8OBvUR78L7/YPSuDriw4EyLe4hpICEKR76dI5bii8P8AZnFWwmTcUKWVjUlgZAx3V/lTQ+OLmyzEaKCp9SiD4Qyko6Z7nNaZHEMx25RF6gWHklL8Z0aS1tzSfOnmjma4oqx51G07s6XLLHajllDIjvoQS28y5lJIHwkelDoc5woBWdXkoZ2rSSUonxVtxVtRnlbFK+3XFAU2WREfSh9I0n4SlQwquZtaTb4ZvjljLsKwg9NCASpCTkkJUcKT8/OjsSKltSUIBH8uchPnXFBaUpwtsDUoH33ce6nyHfFGwG4bOefcnmo1nc5TlUeia+WQlyExI5APvHYb1jblKK1K327USuk4qUo5z5DpWakva1HFdXTYdvLMGpzXwjmcOTnzpeKvBGqo9Rvt6VJtCnHEoRkqUQkDzNb+KMFnda2NSVuE7rOhP6mtzDtjIjp1AbisaHURJ6I6FDQwNJx1V1rbRJra46SVAYHSubqnJ8rpnR0qiuH2jN8VR8vFwjkAEgdAKygHl861fEkxLy9Kdxn6Vl9PUHf0rXprWPky6mnk4IgZGwptPLbapgYJ/wAqWDz6elaSgiBz5CljbYDn351PG4338hTFPPt5UBZHT125d6WATy3qQHIDl2p9JA8z1xQBDGT03+dLB55+dS64I2pgk75/OgCOk9/wpVPHlt60qAO/wE+NPt7aUIwtLzCT8Ix7yU49DkjqdqMySRDhS9XhBSm1Fbg2TkkKI/nOflXCkoaVapD7bhdcUG9TnxKwcZ089Rz8gKguUhdtfS6W0PwXAgrWCppPv593+JYrlyuVHTTSOMaGm4TUht1EYuuxPZTut4E5ClHp1NckhorgLZmpDrsN/wCyhx+SQrbB+Yz86IS0iK4spLrBcuGrVjxHnhjOw+6P0pMxgJtyhJSGUu6sJaVlZIORrc5Jz2q2LpWVtW6OC4h99MZ915TKnUaVRoqcq8RPcjltpNXyI4cUicw0loun7UIHiOJdHPJ5J2waeH4YiKgq8Nth5WWyMpR4nTf4l55E8qZt9EQqjztDUdz3Vh/3Ak9Clsb8+pqV114/wLxZ0+1FTzE5ILyz9lIbQdZJxjc8k5G+auSoSJLbBSJS2Vgt6TpbQ0sEJ5c8EbnzriQypp12HN8dcV33HFHDDSR0WBzNdUBGltUR3w0iOCFtx8hvwzuCVnnpPvbdDVc+CcXzRo7Yy01CEdCQMt+6gHUARjYE/Oh0lC/GQyk+8vdonfDqOWe+R3711xlrDyHEJ6gkJGNufyTufM5FdFxhNuthxoEKeIcbykghwbgntttv5Vm3VLkvatA1LaHkBRRlshRCTvpST7yccvdVuPKp/ulTkpTruHQpIS+lW/otKeXnUi+UguoAHiAuoSSE/aD4079D864nJ/iob8Fbns6t2nWtktHqlaz93PbpUlu8EHSVMIMxIcBte4mgEEoUclJ5Zx0NSbvIeQGbeQ0vJ0+LuD5A9KDNtrlLQ66hwvFQAeipy2pRP3U9Tjmo7U144iYt6lRIBTIkAgGQpI9zHQdzU/T3Pb2xepSvwaCdxA1Z4ZTclIXJVulpjmR+lZOdx1dJIUmOlEZB5HGVVnHHXX3i68srcUdSlK3JqIA3Pl0rZj0kI8y5ZmyamUuuiyRKflO+JJfW8vuo5qvG+/M0+MZ35dKfGOXMVrSrgzN32LtUgNt+nWmPPapDIz3piHAwOecVNIH+Z5YqG2O3rVgyMf50hE0knG43FWpGw2qsDGnY1anH4fOkBLkDt1p8Uw351MDbO3pSsBtPyB86SU9/yqWN+e2OlLc+93OM0ANhOabTjGepqQ5dDSOe/wBetAWR04I/KojG+9TI7H6mlgYyfwoAjjA7/rS2z38qnpwCRyphQAxHUDHnTBO3Lcip9dvxpEHA6UARxnbkTSA33FPpHenGc9KQM6I7xSrmB51obfP043OwrLAkDIIrqYkFHWqsmNSRZjyODN+0Y81A8QAKPPsazHEXArNwPtMYlmSkbOI5/PuKshz8dfPJrRRbklQCV7/nXHzaenwdSGSM1yeIT37zalu264LkQyF60Ps50OkciQKqkcTybZORLuz6H5EcpcjhKt3cj4cDmPWveJtst91ZKJDKHUn6isnN/ZlZ3Ji5jLCPHVjdwasAcgOwxWbYu5HSxa3LjxvGqafyuv1PL4tiulxuK71dm/69IV9m2BkR089h3ow5YYkbw3n5KzkDcnBI68u1a9/hK5Pt6F7oSvICVlKiPUVYqxOrWPaI7jZHI7KAFdXFqUlti6Rwsscjlumr/wBHnDjD1tcUsOcidBVsoj5da6It0yULlRZAb8QankjIBPLevSLfwXCS+ZDwEjKSAlYzj5Ve/wAEwJQYAQtttonKNWArJ6ir5a7HxBL9RQ0k5LfL9jItXk+2BljxZLjrepOlGyUjY5PTetXw9bblOjJk3NAYUokJQlWrCOm9H4NigwU5QyjVjGcbYrofmtMJ0oIJA+VczPP1rilwbYYVCPu7LB4EFkBICQOQFA7hcSrrt0xVU64lZOVE0CkySo7HlV+n01FGbUeEQlSCsk5O9cJ96pLXq26VDpXUjGjnSlbGCRtRO2pTDjO3NYGUZbYBHxLI5/KuWJFXNloYb5qOSeiR1NdFzkoddRHj/wDbMDSj+bur51Vke57F+o4e1b3+hwZVq15JUTkknma7Wri622EBRAxiuLSee9LHerKT4EpNdFr7y3l5USaq5HnmpaduRpBIO1SXAm2yFLYVPRy50ig996LSERzvSODnNT07+lLR6U7CiPMY6VHarNG2f0pBO1FgQ2psDGMip6cnPLtT6cHvvRYEDv50qkUe6c96VFgd8qO+3AJedd1okKQt11wFZOOWofAk9cbnkKsKfFmocCy2maz4YUAdTauyU8kjI5nfeuNjRElyI0lTxLxJWpRyob5C+yQO/OnSpEZhUaWtCYy1a0P5OgK6HPNeetc/bwdN1Z1PNeJ7S02gAyAHk+8RqWnZSVr5qOx2HbzrllOhxlmaFqDzelKkhvKgfuqS30z3V2rscdW5CfW5rRMjJ8YIAHiqwQNaByAUKGyXv3fcHHVhMSDLTqWCdTzoUNxnmMGjGm2EiNwWCn27UYusYeQkeJICj0HRIP60ySqUyFnRAlJThK3R4j76AP8A7fnVaELtDvixktsQ3RkyXzqU+jyH+96gIwRi42sFTW5VOlKypo9sfrV6VV/YqbLo4RNjIbdaAcR/YSbkdXiZ5pCPyrqYkZ8EPuuIlNkpYceSAV55pS3+RVyzXKCxPKpbLiUyRgOypXwHzbHek5I+zU9NQ8w2RpM5wfbO+SR26VBxsLDDM5XtCGVtqRLHvpi6shJ/iWvljsOlHWSHra7GeW6QzgqdJJSVHfHmAcbVjULZajIQmY21BWMoiuj7R7/EfM0Zh3GdHSllxtkBIwiGy8DlPMlRPKs+XE/BdCfydzkSYjQMiW42ToX4g95xQ97n8IHaudy3OtwXUyGkLhoTkmVIOlZPNRA6DoOdFf35FhwhLdabaj6dRWhWdS+wHX1rBX7iSXfHcKBbjJPuMpP4nv6UYceTI6XCJZZwgvuTud7SpTse1oLDCwErcBIKwOiR91PlQMDHLnmkNztuKsA8ieXKupDGoKonOlNydsYAZ/3tTnGPzpbZ3p8ZHYfnU0iI3PoM0vPH1qWnlyx60+Mbk5piGAznBwBUjk5OKWxUO9LA5Y5b0mMcAE4IqaUknGPnUBzB3OasAII6CkRJjc5HOrU86gjbrVgGN8ikBNPepYB2HyxUUjb1qzbIpALAO+cnrT6SAd/lTnGT3pbf80xMgQR/rSI+ean60xFAIj0Gx26U22+dj61PG/MeWDTeVAyO45fOl57jNSxjccqbSOlADc8f50t888iljp+tPgdKAsjv050+/TnTkDJFIj0oDgbBztj0q5iO66coGdqqAyR+lbbhqCyYutSQT6VRmy+nGy3Fi9SW0yw8Rg4UMV2sTCjAyfPejHE0JptkOJTgmskhwpwM/wClVwks0dxKaeGW01ca5YIOog8ue9FWbpkAKwfXY1iG31BWR9a6W5qhj3j23qqemTLoalo3CbgyRkgip+2MHO57cqxiJ5HPYeVW/vE454HmazvSmhapGtM5hPLPyFUOXNI+EAeprMKn5zvvVC5qiOe3WpR0pF6oOSbopQPvkjty/ChUieVHAOaHLlKPI9elUrcJyOnatMMKRlyZpSLXn1KzvgVyqOSTz7U5944yB50gj8PxrSlRnbb7IaSR3NOlpSlJSkEqJAAHU1NKFEgAe8TgAdaLpSiys61YXPWPdTzDQ7nzqM8m3hdkowvl9FT5Taohht4Mp4ZfWPuDokULCcEjH0qxRUtwrUSpROc96cJzRjhtXPYSlb46K9FPp7bVIJ69KlgA7VIgV6R0HKnwKsx0wafQSCe/lRuArA8vSnx8x3AqzQRjAptAGOgHnSuwK8HoKWMdat0fKm0+n0ougK8Glj/mrdHu02jzpbgKyMbaablywT0q7QO1LR/s0bgKiOe1KrCnvk+nWlTUgOBx9bDbEa4RSW14EeO2rKsdFLV1HkanqW04hhwpnaySJAxoi99I5AjrV6oExGtdsQZK5Kj7Q1IV7zI7J8vMdK42mkNRXRBBTbUZE5LwIUv07jt261nTizdTR3QHEtyFRVvF0qZVi6K2TpUNkg9s/PauKOlK0Kh6Cp+OTifLGEoPUb9O1M4I6IKFSUq/cbmDGYRnxQvqT588k8+lSmjDDf769+MCPZURfiCf5h0HLnvTSphfBWhwIeVCkMvXR0K1ZUMIaP8AEny/A4p3kuxJCXC6bksnDbLA+yHkoVN1Mr2JKJ/hi2Y+yZi/2mOmOo89W1OwksNJVBmos8ZzGRI2ec2/H5VLdXRFIqd9kkPo9qIVMGzcRoamUnpnH5VfpucVYWpSJ8o5CGW1BbbQ9O/l0robiStK0otbSGVJAXLCvtnAewT38q6mrZbrNDdffedthcBSPEKVvrB7AfDtnaoSyx6/9JKL8HIlq4JlhTttZfuKyCp1YAQznue/5Vc69GsTixKjMBZHvNI95b57qP3U+XWhj3EDUeN7JZ43htJOfHfOpxR79hQVRU44pa1qUtRyVE5OashhlP6uEQllUfp7Ou4XORdJAdeICUjCG0jCWx2ArmGMnGx57UyQBjv1qWDg5+da4xUVSM7du2OBse9SwBjc0vngelSAGeW5/CmRGAJ5/wDNSB25UscuXzFP0xSCxuWP8qQ75pHYbinAKtgeVIQsnHWmwTsKkE7kZ+dOAAOwJwc0ALlnnjz51NJxypaduQxUuRI32oAkjpjGat2wMGqwMHmOXerRuBvSAmMY61PsetQSPu565qzlyoAWOYpYyCR9acJ+dSxtj5UgIUgafGU7U3LmRRYC2peR+VNyG9PTAWAP970xA8/KnpUCGIGedLAp6VAUMMUgMHA6+dPmlQMQx0o7Zrz7CjSvlQKlvjlVc4KapkoTcHaNRMuce7p9mdc8Ff8AduHlnsf86z0uG9Cd8N9OD0I5K8wetUEZ350Ri3RbbHs8poSYx5IV8SfQ1SoPF9HXwWSmsv1dg5Pzx6VPKsdz3NEzaW5SPFtj4dHMsrOFp/zoe4w6woodQpCh0UMVZHJGXTK5Y3HsYKI33qQcJOCT86ZKNidv86fAA8qnQuh9Rx8X40xOfPNLGVc/WnAJHOlQDHl2pY1dflUwk4/GptsrdWEtpUtR6JGTSbSBJspq5iM9KdDbKCpR7dPWu9NpSwnxLi8lhB5Np3Wfl0pO3D7Ex4bYjsHnj41+pqp5m+IFuzbzMlrj2dJSyUvTcYK+aW/TuaGqKnFKUtSlLPM9TT6BjYZqWkjlTjFR5fLISnu4XCK9G+fxp9J6mrQnfY58u9OEVKyBWEj/AEpwNthVgRj1FIJ232NLcFFeDnJFIJO2Tjzq4J3I5nzp9PypNjKgB3p8b/ltVmnYDp3pafp6UrCivTvty86WnuMGrdJz50gnYc6dhRUUjlypaRgZBq3Scc6bHnvRYUV6c8sUxFWhJ5Zz6U4QdsUWFFO4HWlVoRvSosKOKNNmtQ25FmS9OS2vKjLJJa/w5O486Z++qkSGnpyYLTyDgKaVrVvz93lTqZ1XFU0uu6/DQ54YVhA1J3GB08qMQLdAxHSiCw0HmlLVoTvkdjzqhuMeWjoe7qwMND0p2XaUqDruEr9uASjT3Sn8h06VfBtEgF9yGzKjuFQ8WQ+gOaz/ACD9TWji26Cw6lxMVtbmAda8qPPzNGnl+zr0NJSkKySfPBNUTztcItjgT5YCi8MsMPPOuaUOqQP6wkkLUTzO+wqq6zbFw+lpMtHtUsDI1ALcI8yeldd7luW2xKuLOFSvCCdaxnb0ryZch2U+p99ZW64olSlHJNT02N53cnwRzzWFe1cmlm8aSXC4LdFZhBfxLwCs/PpWcdeckOl15xTjh5rWrJNV4yKmkZBPUDnXTx4oQ+lGCWSU/qYgO4HPappBGOg/0pgAT86kPix5VYVskkd+WcVP9KYfd86kPiHmOdADgZFOOdIDIHmM0u9AIXWphPf6Uk7fSpAc6VCI6MnYfMdacDAB/MU+kYPyp8Yb1b5waQEduZG9Pj/ZqaRyPenIwDQBEfD+dS22V0pwkEj1p0j3dtt8YoAdPpVqd98Y361BPMipo2BweRpDRYmpD0xUU/CD3NSHXbrSETI38xSp/vkeVLA286QC5HGPxpsZOdqXQGnwNjQBADBwMZzTemPlUyMZI2xTK2GaYEelKl0pEbimFCpU+kDVtSwAmgBqWNs7Uvug+tTSORpARSNXL60+NvlUsAgH5UuZpALHltThOTmnQAUZxzzT9fQUgEn3FhYUoKzsQcEUSbvMkI8OU23KbAxhwbj50OTvv51M+6tKe9VzipdonGbj0EUuWaRuth6Mo/wnI+lSFrt7oHg3RPo4kihuBkCnSBk5Gah6ddMkst9oKfuJsD/8jGPXNMbZBaP21zSfJCc0OCQenOnCRlW3w8qjtl5kHqRXUQhqtDHwNvyFD+I4FJd2f0+HFbajN8vs07n51xY3IO+TTHcDO+aPTj55D1ZNccCVlSipSio91HNIJx0wTViQBTp3UBUyFfJAJ25/MU+jyzjpU8Acup3qSUjUB0xmkworCcU4AJwe3erCkaiO3KnwAPXNRsCGnYeuaQRvz2571clIIx3pikHO1FgQ04xmpaM8ql1qVFgVBGOQ9e1OU9sfWp0qQECgZ2504RkYNSpUAR0Z/wBabR6VOlRYENGSNhSCN6nSoAr0gdqVWdaVOw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Documents and Settings\Administrator\桌面\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500"/>
            <a:ext cx="9144000" cy="2857500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642910" y="571480"/>
            <a:ext cx="76438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四、重要</a:t>
            </a:r>
            <a:r>
              <a:rPr lang="zh-CN" altLang="en-US" b="1" dirty="0" smtClean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举措</a:t>
            </a:r>
            <a:endParaRPr lang="zh-CN" altLang="en-US" dirty="0" smtClean="0">
              <a:solidFill>
                <a:srgbClr val="00B0F0"/>
              </a:solidFill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zh-CN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由总则、建设条件与程序、运行和管理、考核评估和动态管理、政策保障、附则等部分组成。</a:t>
            </a:r>
            <a:endParaRPr lang="zh-CN" altLang="en-US" sz="900" dirty="0" smtClean="0"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50"/>
                </a:solidFill>
                <a:latin typeface="Times New Roman" pitchFamily="18" charset="0"/>
                <a:ea typeface="方正仿宋简体" pitchFamily="65" charset="-122"/>
              </a:rPr>
              <a:t>（一）总则。</a:t>
            </a:r>
            <a:r>
              <a:rPr lang="zh-CN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zh-CN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明确了市技术创新中心的重要任务、建设原则和管理机制，指出市技术创新中心要集聚国内外高端创新资源，凝聚领域高层次创新人才，强化</a:t>
            </a:r>
            <a:r>
              <a:rPr lang="zh-CN" altLang="en-US" b="1" dirty="0" smtClean="0">
                <a:solidFill>
                  <a:srgbClr val="333333"/>
                </a:solidFill>
                <a:latin typeface="Arial"/>
                <a:ea typeface="方正仿宋简体" pitchFamily="65" charset="-122"/>
                <a:cs typeface="Times New Roman" pitchFamily="18" charset="0"/>
              </a:rPr>
              <a:t>“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政产学研用金服</a:t>
            </a:r>
            <a:r>
              <a:rPr lang="zh-CN" altLang="en-US" b="1" dirty="0" smtClean="0">
                <a:solidFill>
                  <a:srgbClr val="333333"/>
                </a:solidFill>
                <a:latin typeface="Arial"/>
                <a:ea typeface="方正仿宋简体" pitchFamily="65" charset="-122"/>
                <a:cs typeface="Times New Roman" pitchFamily="18" charset="0"/>
              </a:rPr>
              <a:t>”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协同，开展从应用基础研究、关键技术攻关、成果转化到产业化应用的全链条创新，提升全市重点产业竞争力，引领产业发展。</a:t>
            </a:r>
            <a:endParaRPr lang="zh-CN" altLang="en-US" sz="900" dirty="0" smtClean="0"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50"/>
                </a:solidFill>
                <a:latin typeface="Times New Roman" pitchFamily="18" charset="0"/>
                <a:ea typeface="方正仿宋简体" pitchFamily="65" charset="-122"/>
              </a:rPr>
              <a:t>（二）建设条件与程序。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明确指出市技术创新中心牵头单位与参与建设单位，明确牵头建设单位应具备的十项条件；明确申请组建程序由申请建设、论证审核、批准筹建、编制规划、评估认定五个环节组成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。</a:t>
            </a:r>
            <a:endParaRPr lang="zh-CN" altLang="en-US" sz="900" dirty="0" smtClean="0"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85786" y="4214818"/>
            <a:ext cx="72866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五、</a:t>
            </a:r>
            <a:r>
              <a:rPr lang="zh-CN" altLang="en-US" b="1" dirty="0" smtClean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实施计划</a:t>
            </a:r>
            <a:endParaRPr lang="en-US" altLang="zh-CN" b="1" dirty="0" smtClean="0">
              <a:solidFill>
                <a:srgbClr val="00B0F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 dirty="0" smtClean="0">
              <a:solidFill>
                <a:srgbClr val="00B0F0"/>
              </a:solidFill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本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自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2020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年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7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月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28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日起施行，有效期至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2023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年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7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月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27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日。</a:t>
            </a:r>
            <a:endParaRPr lang="zh-CN" altLang="en-US" dirty="0" smtClean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85786" y="1000108"/>
            <a:ext cx="75009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50"/>
                </a:solidFill>
                <a:latin typeface="Times New Roman" pitchFamily="18" charset="0"/>
                <a:ea typeface="方正仿宋简体" pitchFamily="65" charset="-122"/>
              </a:rPr>
              <a:t>（三）运行和管理。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明确市技术创新中心可采取多种组建模式，实行主任、副主任聘任制，成立专家委员会；明确市技术创新中心的七项主要任务。</a:t>
            </a:r>
            <a:endParaRPr lang="zh-CN" altLang="en-US" sz="900" dirty="0" smtClean="0"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50"/>
                </a:solidFill>
                <a:latin typeface="Times New Roman" pitchFamily="18" charset="0"/>
                <a:ea typeface="方正仿宋简体" pitchFamily="65" charset="-122"/>
              </a:rPr>
              <a:t>（四）考核评估和动态管理。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《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管理办法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》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提出市技术创新中心实行年度报告制度，实行动态管理机制；明确指出评估为不合格等次的技术创新中心需限期整改；更名及调整的报告备案程序；明确了撤销市技术创新中心资格的七种情况。</a:t>
            </a:r>
            <a:endParaRPr lang="zh-CN" altLang="en-US" sz="900" dirty="0" smtClean="0">
              <a:latin typeface="Arial" pitchFamily="34" charset="0"/>
              <a:ea typeface="宋体" pitchFamily="2" charset="-122"/>
            </a:endParaRPr>
          </a:p>
          <a:p>
            <a:pPr lvl="0" indent="40798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00B050"/>
                </a:solidFill>
                <a:latin typeface="Times New Roman" pitchFamily="18" charset="0"/>
                <a:ea typeface="方正仿宋简体" pitchFamily="65" charset="-122"/>
              </a:rPr>
              <a:t>（五）政策保障。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通过建立稳定支持机制，支持中心牵头承担市级以上重大科技创新任务；对新获批的省级、国家级技术创新中心，市财政分别给予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50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万元、</a:t>
            </a:r>
            <a:r>
              <a:rPr lang="en-US" altLang="zh-CN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  <a:cs typeface="Times New Roman" pitchFamily="18" charset="0"/>
              </a:rPr>
              <a:t>100</a:t>
            </a:r>
            <a:r>
              <a:rPr lang="zh-CN" altLang="en-US" b="1" dirty="0" smtClean="0">
                <a:solidFill>
                  <a:srgbClr val="333333"/>
                </a:solidFill>
                <a:latin typeface="Times New Roman" pitchFamily="18" charset="0"/>
                <a:ea typeface="方正仿宋简体" pitchFamily="65" charset="-122"/>
              </a:rPr>
              <a:t>万元经费资助。</a:t>
            </a:r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16</TotalTime>
  <Words>479</Words>
  <Application>Microsoft Office PowerPoint</Application>
  <PresentationFormat>全屏显示(4:3)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龙腾四海</vt:lpstr>
      <vt:lpstr>幻灯片 1</vt:lpstr>
      <vt:lpstr>幻灯片 2</vt:lpstr>
      <vt:lpstr>幻灯片 3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二、主要内容</dc:title>
  <dc:creator>科技局收文</dc:creator>
  <cp:lastModifiedBy>科技局收文</cp:lastModifiedBy>
  <cp:revision>3</cp:revision>
  <dcterms:created xsi:type="dcterms:W3CDTF">2020-11-05T10:02:08Z</dcterms:created>
  <dcterms:modified xsi:type="dcterms:W3CDTF">2020-12-09T13:35:45Z</dcterms:modified>
</cp:coreProperties>
</file>