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xls" ContentType="application/vnd.ms-excel"/>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media/image63.webp" ContentType="image/webp"/>
  <Override PartName="/ppt/media/image64.webp" ContentType="image/webp"/>
  <Override PartName="/ppt/media/image65.webp" ContentType="image/webp"/>
  <Override PartName="/ppt/media/image66.webp" ContentType="image/webp"/>
  <Override PartName="/ppt/media/image67.webp" ContentType="image/webp"/>
  <Override PartName="/ppt/media/image68.webp" ContentType="image/webp"/>
  <Override PartName="/ppt/media/image69.webp" ContentType="image/webp"/>
  <Override PartName="/ppt/media/image82.webp" ContentType="image/webp"/>
  <Override PartName="/ppt/media/image83.webp" ContentType="image/webp"/>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3"/>
    <p:sldMasterId id="2147483678" r:id="rId4"/>
    <p:sldMasterId id="2147483690" r:id="rId5"/>
    <p:sldMasterId id="2147483707" r:id="rId6"/>
  </p:sldMasterIdLst>
  <p:notesMasterIdLst>
    <p:notesMasterId r:id="rId8"/>
  </p:notesMasterIdLst>
  <p:handoutMasterIdLst>
    <p:handoutMasterId r:id="rId76"/>
  </p:handoutMasterIdLst>
  <p:sldIdLst>
    <p:sldId id="1930" r:id="rId7"/>
    <p:sldId id="9271" r:id="rId9"/>
    <p:sldId id="9274" r:id="rId10"/>
    <p:sldId id="5669" r:id="rId11"/>
    <p:sldId id="5668" r:id="rId12"/>
    <p:sldId id="5861" r:id="rId13"/>
    <p:sldId id="7627" r:id="rId14"/>
    <p:sldId id="4953" r:id="rId15"/>
    <p:sldId id="5670" r:id="rId16"/>
    <p:sldId id="8297" r:id="rId17"/>
    <p:sldId id="8298" r:id="rId18"/>
    <p:sldId id="6061" r:id="rId19"/>
    <p:sldId id="6151" r:id="rId20"/>
    <p:sldId id="6026" r:id="rId21"/>
    <p:sldId id="9216" r:id="rId22"/>
    <p:sldId id="6132" r:id="rId23"/>
    <p:sldId id="8948" r:id="rId24"/>
    <p:sldId id="9217" r:id="rId25"/>
    <p:sldId id="9218" r:id="rId26"/>
    <p:sldId id="8943" r:id="rId27"/>
    <p:sldId id="7353" r:id="rId28"/>
    <p:sldId id="7354" r:id="rId29"/>
    <p:sldId id="7355" r:id="rId30"/>
    <p:sldId id="7622" r:id="rId31"/>
    <p:sldId id="7473" r:id="rId32"/>
    <p:sldId id="6066" r:id="rId33"/>
    <p:sldId id="8927" r:id="rId34"/>
    <p:sldId id="5965" r:id="rId35"/>
    <p:sldId id="9219" r:id="rId36"/>
    <p:sldId id="9220" r:id="rId37"/>
    <p:sldId id="9221" r:id="rId38"/>
    <p:sldId id="9222" r:id="rId39"/>
    <p:sldId id="9223" r:id="rId40"/>
    <p:sldId id="9224" r:id="rId41"/>
    <p:sldId id="6067" r:id="rId42"/>
    <p:sldId id="5966" r:id="rId43"/>
    <p:sldId id="8946" r:id="rId44"/>
    <p:sldId id="9058" r:id="rId45"/>
    <p:sldId id="9056" r:id="rId46"/>
    <p:sldId id="8184" r:id="rId47"/>
    <p:sldId id="9226" r:id="rId48"/>
    <p:sldId id="9227" r:id="rId49"/>
    <p:sldId id="8949" r:id="rId50"/>
    <p:sldId id="8950" r:id="rId51"/>
    <p:sldId id="9186" r:id="rId52"/>
    <p:sldId id="8951" r:id="rId53"/>
    <p:sldId id="8952" r:id="rId54"/>
    <p:sldId id="6068" r:id="rId55"/>
    <p:sldId id="9228" r:id="rId56"/>
    <p:sldId id="9229" r:id="rId57"/>
    <p:sldId id="7479" r:id="rId58"/>
    <p:sldId id="7478" r:id="rId59"/>
    <p:sldId id="9230" r:id="rId60"/>
    <p:sldId id="9231" r:id="rId61"/>
    <p:sldId id="7626" r:id="rId62"/>
    <p:sldId id="7881" r:id="rId63"/>
    <p:sldId id="7882" r:id="rId64"/>
    <p:sldId id="4761" r:id="rId65"/>
    <p:sldId id="9232" r:id="rId66"/>
    <p:sldId id="9234" r:id="rId67"/>
    <p:sldId id="9235" r:id="rId68"/>
    <p:sldId id="9225" r:id="rId69"/>
    <p:sldId id="6076" r:id="rId70"/>
    <p:sldId id="6077" r:id="rId71"/>
    <p:sldId id="5801" r:id="rId72"/>
    <p:sldId id="8520" r:id="rId73"/>
    <p:sldId id="8521" r:id="rId74"/>
    <p:sldId id="4971" r:id="rId75"/>
  </p:sldIdLst>
  <p:sldSz cx="9144000" cy="6858000" type="screen4x3"/>
  <p:notesSz cx="6858000" cy="9144000"/>
  <p:custShowLst>
    <p:custShow name="自定义放映 1" id="0">
      <p:sldLst/>
    </p:custShow>
  </p:custShowLst>
  <p:custDataLst>
    <p:tags r:id="rId81"/>
  </p:custDataLst>
  <p:defaultTextStyle>
    <a:defPPr>
      <a:defRPr lang="zh-CN"/>
    </a:defPPr>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Arial" panose="020B0604020202020204" pitchFamily="34" charset="0"/>
        <a:ea typeface="宋体" panose="02010600030101010101" pitchFamily="2" charset="-122"/>
      </a:defRPr>
    </a:lvl9pPr>
  </p:defaultTextStyle>
  <p:extLst>
    <p:ext uri="{EFAFB233-063F-42B5-8137-9DF3F51BA10A}">
      <p15:sldGuideLst xmlns:p15="http://schemas.microsoft.com/office/powerpoint/2012/main">
        <p15:guide id="1" orient="horz" pos="2295" userDrawn="1">
          <p15:clr>
            <a:srgbClr val="A4A3A4"/>
          </p15:clr>
        </p15:guide>
        <p15:guide id="2" pos="290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作" lastIdx="0" clrIdx="1"/>
  <p:cmAuthor id="2" name="幸全" initials="幸" lastIdx="1" clrIdx="0"/>
  <p:cmAuthor id="3" name="foichina" initials="f" lastIdx="1" clrIdx="2"/>
  <p:cmAuthor id="4" name="王习习" initials="王"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FFFFFF"/>
    <a:srgbClr val="FF3300"/>
    <a:srgbClr val="FFFF66"/>
    <a:srgbClr val="0000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napToObjects="1" showGuides="1">
      <p:cViewPr varScale="1">
        <p:scale>
          <a:sx n="69" d="100"/>
          <a:sy n="69" d="100"/>
        </p:scale>
        <p:origin x="-138" y="-102"/>
      </p:cViewPr>
      <p:guideLst>
        <p:guide orient="horz" pos="2295"/>
        <p:guide pos="2901"/>
      </p:guideLst>
    </p:cSldViewPr>
  </p:slideViewPr>
  <p:gridSpacing cx="71999" cy="71999"/>
</p:viewPr>
</file>

<file path=ppt/_rels/presentation.xml.rels><?xml version="1.0" encoding="UTF-8" standalone="yes"?>
<Relationships xmlns="http://schemas.openxmlformats.org/package/2006/relationships"><Relationship Id="rId9" Type="http://schemas.openxmlformats.org/officeDocument/2006/relationships/slide" Target="slides/slide2.xml"/><Relationship Id="rId81" Type="http://schemas.openxmlformats.org/officeDocument/2006/relationships/tags" Target="tags/tag143.xml"/><Relationship Id="rId80" Type="http://schemas.openxmlformats.org/officeDocument/2006/relationships/commentAuthors" Target="commentAuthors.xml"/><Relationship Id="rId8" Type="http://schemas.openxmlformats.org/officeDocument/2006/relationships/notesMaster" Target="notesMasters/notesMaster1.xml"/><Relationship Id="rId79" Type="http://schemas.openxmlformats.org/officeDocument/2006/relationships/tableStyles" Target="tableStyles.xml"/><Relationship Id="rId78" Type="http://schemas.openxmlformats.org/officeDocument/2006/relationships/viewProps" Target="viewProps.xml"/><Relationship Id="rId77" Type="http://schemas.openxmlformats.org/officeDocument/2006/relationships/presProps" Target="presProps.xml"/><Relationship Id="rId76" Type="http://schemas.openxmlformats.org/officeDocument/2006/relationships/handoutMaster" Target="handoutMasters/handoutMaster1.xml"/><Relationship Id="rId75" Type="http://schemas.openxmlformats.org/officeDocument/2006/relationships/slide" Target="slides/slide68.xml"/><Relationship Id="rId74" Type="http://schemas.openxmlformats.org/officeDocument/2006/relationships/slide" Target="slides/slide67.xml"/><Relationship Id="rId73" Type="http://schemas.openxmlformats.org/officeDocument/2006/relationships/slide" Target="slides/slide66.xml"/><Relationship Id="rId72" Type="http://schemas.openxmlformats.org/officeDocument/2006/relationships/slide" Target="slides/slide65.xml"/><Relationship Id="rId71" Type="http://schemas.openxmlformats.org/officeDocument/2006/relationships/slide" Target="slides/slide64.xml"/><Relationship Id="rId70" Type="http://schemas.openxmlformats.org/officeDocument/2006/relationships/slide" Target="slides/slide63.xml"/><Relationship Id="rId7" Type="http://schemas.openxmlformats.org/officeDocument/2006/relationships/slide" Target="slides/slide1.xml"/><Relationship Id="rId69" Type="http://schemas.openxmlformats.org/officeDocument/2006/relationships/slide" Target="slides/slide62.xml"/><Relationship Id="rId68" Type="http://schemas.openxmlformats.org/officeDocument/2006/relationships/slide" Target="slides/slide61.xml"/><Relationship Id="rId67" Type="http://schemas.openxmlformats.org/officeDocument/2006/relationships/slide" Target="slides/slide60.xml"/><Relationship Id="rId66" Type="http://schemas.openxmlformats.org/officeDocument/2006/relationships/slide" Target="slides/slide59.xml"/><Relationship Id="rId65" Type="http://schemas.openxmlformats.org/officeDocument/2006/relationships/slide" Target="slides/slide58.xml"/><Relationship Id="rId64" Type="http://schemas.openxmlformats.org/officeDocument/2006/relationships/slide" Target="slides/slide57.xml"/><Relationship Id="rId63" Type="http://schemas.openxmlformats.org/officeDocument/2006/relationships/slide" Target="slides/slide56.xml"/><Relationship Id="rId62" Type="http://schemas.openxmlformats.org/officeDocument/2006/relationships/slide" Target="slides/slide55.xml"/><Relationship Id="rId61" Type="http://schemas.openxmlformats.org/officeDocument/2006/relationships/slide" Target="slides/slide54.xml"/><Relationship Id="rId60" Type="http://schemas.openxmlformats.org/officeDocument/2006/relationships/slide" Target="slides/slide53.xml"/><Relationship Id="rId6" Type="http://schemas.openxmlformats.org/officeDocument/2006/relationships/slideMaster" Target="slideMasters/slideMaster5.xml"/><Relationship Id="rId59" Type="http://schemas.openxmlformats.org/officeDocument/2006/relationships/slide" Target="slides/slide52.xml"/><Relationship Id="rId58" Type="http://schemas.openxmlformats.org/officeDocument/2006/relationships/slide" Target="slides/slide51.xml"/><Relationship Id="rId57" Type="http://schemas.openxmlformats.org/officeDocument/2006/relationships/slide" Target="slides/slide50.xml"/><Relationship Id="rId56" Type="http://schemas.openxmlformats.org/officeDocument/2006/relationships/slide" Target="slides/slide49.xml"/><Relationship Id="rId55" Type="http://schemas.openxmlformats.org/officeDocument/2006/relationships/slide" Target="slides/slide48.xml"/><Relationship Id="rId54" Type="http://schemas.openxmlformats.org/officeDocument/2006/relationships/slide" Target="slides/slide47.xml"/><Relationship Id="rId53" Type="http://schemas.openxmlformats.org/officeDocument/2006/relationships/slide" Target="slides/slide46.xml"/><Relationship Id="rId52" Type="http://schemas.openxmlformats.org/officeDocument/2006/relationships/slide" Target="slides/slide45.xml"/><Relationship Id="rId51" Type="http://schemas.openxmlformats.org/officeDocument/2006/relationships/slide" Target="slides/slide44.xml"/><Relationship Id="rId50" Type="http://schemas.openxmlformats.org/officeDocument/2006/relationships/slide" Target="slides/slide43.xml"/><Relationship Id="rId5" Type="http://schemas.openxmlformats.org/officeDocument/2006/relationships/slideMaster" Target="slideMasters/slideMaster4.xml"/><Relationship Id="rId49" Type="http://schemas.openxmlformats.org/officeDocument/2006/relationships/slide" Target="slides/slide42.xml"/><Relationship Id="rId48" Type="http://schemas.openxmlformats.org/officeDocument/2006/relationships/slide" Target="slides/slide41.xml"/><Relationship Id="rId47" Type="http://schemas.openxmlformats.org/officeDocument/2006/relationships/slide" Target="slides/slide40.xml"/><Relationship Id="rId46" Type="http://schemas.openxmlformats.org/officeDocument/2006/relationships/slide" Target="slides/slide39.xml"/><Relationship Id="rId45" Type="http://schemas.openxmlformats.org/officeDocument/2006/relationships/slide" Target="slides/slide38.xml"/><Relationship Id="rId44" Type="http://schemas.openxmlformats.org/officeDocument/2006/relationships/slide" Target="slides/slide37.xml"/><Relationship Id="rId43" Type="http://schemas.openxmlformats.org/officeDocument/2006/relationships/slide" Target="slides/slide36.xml"/><Relationship Id="rId42" Type="http://schemas.openxmlformats.org/officeDocument/2006/relationships/slide" Target="slides/slide35.xml"/><Relationship Id="rId41" Type="http://schemas.openxmlformats.org/officeDocument/2006/relationships/slide" Target="slides/slide34.xml"/><Relationship Id="rId40" Type="http://schemas.openxmlformats.org/officeDocument/2006/relationships/slide" Target="slides/slide33.xml"/><Relationship Id="rId4" Type="http://schemas.openxmlformats.org/officeDocument/2006/relationships/slideMaster" Target="slideMasters/slideMaster3.xml"/><Relationship Id="rId39" Type="http://schemas.openxmlformats.org/officeDocument/2006/relationships/slide" Target="slides/slide32.xml"/><Relationship Id="rId38" Type="http://schemas.openxmlformats.org/officeDocument/2006/relationships/slide" Target="slides/slide31.xml"/><Relationship Id="rId37" Type="http://schemas.openxmlformats.org/officeDocument/2006/relationships/slide" Target="slides/slide30.xml"/><Relationship Id="rId36" Type="http://schemas.openxmlformats.org/officeDocument/2006/relationships/slide" Target="slides/slide29.xml"/><Relationship Id="rId35" Type="http://schemas.openxmlformats.org/officeDocument/2006/relationships/slide" Target="slides/slide28.xml"/><Relationship Id="rId34" Type="http://schemas.openxmlformats.org/officeDocument/2006/relationships/slide" Target="slides/slide27.xml"/><Relationship Id="rId33" Type="http://schemas.openxmlformats.org/officeDocument/2006/relationships/slide" Target="slides/slide26.xml"/><Relationship Id="rId32" Type="http://schemas.openxmlformats.org/officeDocument/2006/relationships/slide" Target="slides/slide25.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 Type="http://schemas.openxmlformats.org/officeDocument/2006/relationships/slide" Target="slides/slide4.xml"/><Relationship Id="rId10" Type="http://schemas.openxmlformats.org/officeDocument/2006/relationships/slide" Target="slides/slide3.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zh-CN" altLang="en-US" strike="noStrike" noProof="1"/>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0F9B84EA-7D68-4D60-9CB1-D50884785D1C}" type="datetimeFigureOut">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
        <p:nvSpPr>
          <p:cNvPr id="4" name="页脚占位符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zh-CN" altLang="en-US" strike="noStrike" noProof="1"/>
          </a:p>
        </p:txBody>
      </p:sp>
      <p:sp>
        <p:nvSpPr>
          <p:cNvPr id="5" name="灯片编号占位符 4"/>
          <p:cNvSpPr>
            <a:spLocks noGrp="1"/>
          </p:cNvSpPr>
          <p:nvPr>
            <p:ph type="sldNum" sz="quarter" idx="3"/>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8D4E0FC9-F1F8-4FAE-9988-3BA365CFD46F}" type="slidenum">
              <a:rPr lang="zh-CN" altLang="en-US" strike="noStrike" noProof="1" smtClean="0">
                <a:latin typeface="Arial" panose="020B0604020202020204" pitchFamily="34" charset="0"/>
                <a:ea typeface="宋体" panose="02010600030101010101" pitchFamily="2" charset="-122"/>
                <a:cs typeface="+mn-ea"/>
              </a:rPr>
            </a:fld>
            <a:endParaRPr lang="zh-CN" altLang="en-US" strike="noStrike" noProof="1"/>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098" name="幻灯片图像占位符 2049"/>
          <p:cNvSpPr/>
          <p:nvPr>
            <p:ph type="sldImg"/>
          </p:nvPr>
        </p:nvSpPr>
        <p:spPr>
          <a:xfrm>
            <a:off x="1050925" y="754063"/>
            <a:ext cx="4572000" cy="3294062"/>
          </a:xfrm>
          <a:prstGeom prst="rect">
            <a:avLst/>
          </a:prstGeom>
          <a:noFill/>
          <a:ln w="9525">
            <a:noFill/>
          </a:ln>
        </p:spPr>
      </p:sp>
      <p:sp>
        <p:nvSpPr>
          <p:cNvPr id="4099" name="文本占位符 2050"/>
          <p:cNvSpPr/>
          <p:nvPr>
            <p:ph type="body" sz="quarter"/>
          </p:nvPr>
        </p:nvSpPr>
        <p:spPr>
          <a:xfrm>
            <a:off x="538163" y="4387850"/>
            <a:ext cx="5780087" cy="3952875"/>
          </a:xfrm>
          <a:prstGeom prst="rect">
            <a:avLst/>
          </a:prstGeom>
          <a:noFill/>
          <a:ln w="9525">
            <a:noFill/>
          </a:ln>
        </p:spPr>
        <p:txBody>
          <a:bodyPr anchor="t"/>
          <a:p>
            <a:pPr lvl="0" indent="0"/>
            <a:r>
              <a:rPr lang="zh-CN" altLang="en-US"/>
              <a:t>单击此处编辑母版文本样式
第二级
第三级
第四级
第五级</a:t>
            </a:r>
            <a:endParaRPr lang="zh-CN" altLang="en-US"/>
          </a:p>
        </p:txBody>
      </p:sp>
      <p:sp>
        <p:nvSpPr>
          <p:cNvPr id="2052" name="页眉占位符 2051"/>
          <p:cNvSpPr/>
          <p:nvPr>
            <p:ph type="hdr" sz="quarter"/>
          </p:nvPr>
        </p:nvSpPr>
        <p:spPr>
          <a:xfrm>
            <a:off x="0" y="0"/>
            <a:ext cx="2973388" cy="457200"/>
          </a:xfrm>
          <a:prstGeom prst="rect">
            <a:avLst/>
          </a:prstGeom>
          <a:noFill/>
          <a:ln w="9525">
            <a:noFill/>
            <a:miter/>
          </a:ln>
        </p:spPr>
        <p:txBody>
          <a:bodyPr/>
          <a:p>
            <a:pPr lvl="0" eaLnBrk="1" fontAlgn="base" latinLnBrk="0" hangingPunct="1"/>
            <a:endParaRPr lang="zh-CN" altLang="en-US" sz="1200" strike="noStrike" noProof="1" dirty="0"/>
          </a:p>
        </p:txBody>
      </p:sp>
      <p:sp>
        <p:nvSpPr>
          <p:cNvPr id="2053" name="日期占位符 2052"/>
          <p:cNvSpPr/>
          <p:nvPr>
            <p:ph type="dt" idx="1"/>
          </p:nvPr>
        </p:nvSpPr>
        <p:spPr>
          <a:xfrm>
            <a:off x="3884613" y="0"/>
            <a:ext cx="2973388" cy="457200"/>
          </a:xfrm>
          <a:prstGeom prst="rect">
            <a:avLst/>
          </a:prstGeom>
          <a:noFill/>
          <a:ln w="9525">
            <a:noFill/>
            <a:miter/>
          </a:ln>
        </p:spPr>
        <p:txBody>
          <a:bodyPr/>
          <a:p>
            <a:pPr lvl="0" algn="r" eaLnBrk="1" fontAlgn="base" latinLnBrk="0" hangingPunct="1"/>
            <a:endParaRPr lang="zh-CN" altLang="en-US" sz="1200" strike="noStrike" noProof="1" dirty="0"/>
          </a:p>
        </p:txBody>
      </p:sp>
      <p:sp>
        <p:nvSpPr>
          <p:cNvPr id="2054" name="页脚占位符 2053"/>
          <p:cNvSpPr/>
          <p:nvPr>
            <p:ph type="ftr" sz="quarter" idx="4"/>
          </p:nvPr>
        </p:nvSpPr>
        <p:spPr>
          <a:xfrm>
            <a:off x="0" y="8686800"/>
            <a:ext cx="2973388" cy="457200"/>
          </a:xfrm>
          <a:prstGeom prst="rect">
            <a:avLst/>
          </a:prstGeom>
          <a:noFill/>
          <a:ln w="9525">
            <a:noFill/>
            <a:miter/>
          </a:ln>
        </p:spPr>
        <p:txBody>
          <a:bodyPr/>
          <a:p>
            <a:pPr lvl="0" eaLnBrk="1" fontAlgn="base" latinLnBrk="0" hangingPunct="1"/>
            <a:endParaRPr lang="zh-CN" altLang="en-US" sz="1200" strike="noStrike" noProof="1" dirty="0"/>
          </a:p>
        </p:txBody>
      </p:sp>
      <p:sp>
        <p:nvSpPr>
          <p:cNvPr id="2055" name="灯片编号占位符 2054"/>
          <p:cNvSpPr/>
          <p:nvPr>
            <p:ph type="sldNum" sz="quarter" idx="5"/>
          </p:nvPr>
        </p:nvSpPr>
        <p:spPr>
          <a:xfrm>
            <a:off x="3884613" y="8686800"/>
            <a:ext cx="2973388" cy="457200"/>
          </a:xfrm>
          <a:prstGeom prst="rect">
            <a:avLst/>
          </a:prstGeom>
          <a:noFill/>
          <a:ln w="9525">
            <a:noFill/>
            <a:miter/>
          </a:ln>
        </p:spPr>
        <p:txBody>
          <a:bodyPr/>
          <a:p>
            <a:pPr lvl="0" algn="r" eaLnBrk="1" fontAlgn="base" latinLnBrk="0" hangingPunct="1"/>
            <a:fld id="{9A0DB2DC-4C9A-4742-B13C-FB6460FD3503}" type="slidenum">
              <a:rPr lang="zh-CN" altLang="en-US" sz="1200" strike="noStrike" noProof="1" dirty="0">
                <a:latin typeface="Arial" panose="020B0604020202020204" pitchFamily="34" charset="0"/>
                <a:ea typeface="宋体" panose="02010600030101010101" pitchFamily="2" charset="-122"/>
                <a:cs typeface="+mn-ea"/>
              </a:rPr>
            </a:fld>
            <a:endParaRPr lang="zh-CN" altLang="en-US" sz="1200" strike="noStrike" noProof="1" dirty="0"/>
          </a:p>
        </p:txBody>
      </p:sp>
    </p:spTree>
  </p:cSld>
  <p:clrMap bg1="lt1" tx1="dk1" bg2="lt2" tx2="dk2" accent1="accent1" accent2="accent2" accent3="accent3" accent4="accent4" accent5="accent5" accent6="accent6" hlink="hlink" folHlink="folHlink"/>
  <p:hf sldNum="0" hdr="0" ftr="0" dt="0"/>
  <p:notesStyle>
    <a:lvl1pPr marL="0" lvl="0"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1pPr>
    <a:lvl2pPr marL="457200" lvl="1"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2pPr>
    <a:lvl3pPr marL="914400" lvl="2"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3pPr>
    <a:lvl4pPr marL="1371600" lvl="3"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4pPr>
    <a:lvl5pPr marL="1828800" lvl="4"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5pPr>
    <a:lvl6pPr marL="2286000" lvl="5"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6pPr>
    <a:lvl7pPr marL="2743200" lvl="6"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7pPr>
    <a:lvl8pPr marL="3200400" lvl="7"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8pPr>
    <a:lvl9pPr marL="3657600" lvl="8"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6913" name="幻灯片图像占位符 1"/>
          <p:cNvSpPr/>
          <p:nvPr>
            <p:ph type="sldImg"/>
          </p:nvPr>
        </p:nvSpPr>
        <p:spPr/>
      </p:sp>
      <p:sp>
        <p:nvSpPr>
          <p:cNvPr id="166914" name="文本占位符 2"/>
          <p:cNvSpPr/>
          <p:nvPr>
            <p:ph type="body"/>
          </p:nvPr>
        </p:nvSpPr>
        <p:spPr/>
        <p:txBody>
          <a:bodyPr anchor="t"/>
          <a:p>
            <a:pPr lvl="0"/>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幻灯片图像占位符 1"/>
          <p:cNvSpPr/>
          <p:nvPr>
            <p:ph type="sldImg"/>
          </p:nvPr>
        </p:nvSpPr>
        <p:spPr/>
      </p:sp>
      <p:sp>
        <p:nvSpPr>
          <p:cNvPr id="10242" name="文本占位符 2"/>
          <p:cNvSpPr/>
          <p:nvPr>
            <p:ph type="body"/>
          </p:nvPr>
        </p:nvSpPr>
        <p:spPr/>
        <p:txBody>
          <a:bodyPr anchor="t"/>
          <a:p>
            <a:pPr lvl="0" indent="0"/>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p:nvPr>
        </p:nvSpPr>
        <p:spPr/>
        <p:txBody>
          <a:bodyPr/>
          <a:p>
            <a:pPr marL="0" lvl="1"/>
            <a:r>
              <a:rPr lang="zh-CN" altLang="en-US">
                <a:solidFill>
                  <a:schemeClr val="bg1"/>
                </a:solidFill>
                <a:sym typeface="+mn-ea"/>
              </a:rPr>
              <a:t>第</a:t>
            </a:r>
            <a:r>
              <a:rPr lang="en-US" altLang="zh-CN">
                <a:solidFill>
                  <a:schemeClr val="bg1"/>
                </a:solidFill>
                <a:sym typeface="+mn-ea"/>
              </a:rPr>
              <a:t>43</a:t>
            </a:r>
            <a:r>
              <a:rPr lang="zh-CN" altLang="en-US">
                <a:solidFill>
                  <a:schemeClr val="bg1"/>
                </a:solidFill>
                <a:sym typeface="+mn-ea"/>
              </a:rPr>
              <a:t>条</a:t>
            </a:r>
            <a:r>
              <a:rPr lang="en-US" altLang="zh-CN">
                <a:solidFill>
                  <a:schemeClr val="bg1"/>
                </a:solidFill>
                <a:sym typeface="+mn-ea"/>
              </a:rPr>
              <a:t> </a:t>
            </a:r>
            <a:r>
              <a:rPr lang="zh-CN" altLang="en-US">
                <a:solidFill>
                  <a:schemeClr val="bg1"/>
                </a:solidFill>
                <a:sym typeface="+mn-ea"/>
              </a:rPr>
              <a:t>省、自治区、直辖市人民政府根据本条例制定本行政区域重大行政决策程序的具体制度。</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幻灯片图像占位符 1"/>
          <p:cNvSpPr>
            <a:spLocks noGrp="1" noRot="1" noChangeAspect="1" noTextEdit="1"/>
          </p:cNvSpPr>
          <p:nvPr>
            <p:ph type="sldImg"/>
          </p:nvPr>
        </p:nvSpPr>
        <p:spPr bwMode="auto">
          <a:noFill/>
          <a:ln>
            <a:solidFill>
              <a:srgbClr val="000000"/>
            </a:solidFill>
            <a:miter lim="800000"/>
          </a:ln>
        </p:spPr>
      </p:sp>
      <p:sp>
        <p:nvSpPr>
          <p:cNvPr id="159747" name="备注占位符 2"/>
          <p:cNvSpPr>
            <a:spLocks noGrp="1"/>
          </p:cNvSpPr>
          <p:nvPr>
            <p:ph type="body" idx="1"/>
          </p:nvPr>
        </p:nvSpPr>
        <p:spPr bwMode="auto">
          <a:noFill/>
        </p:spPr>
        <p:txBody>
          <a:bodyPr wrap="square" numCol="1" anchor="t" anchorCtr="0" compatLnSpc="1"/>
          <a:lstStyle/>
          <a:p>
            <a:pPr>
              <a:spcBef>
                <a:spcPct val="0"/>
              </a:spcBef>
            </a:pPr>
            <a:endParaRPr lang="zh-CN" altLang="en-US"/>
          </a:p>
        </p:txBody>
      </p:sp>
      <p:sp>
        <p:nvSpPr>
          <p:cNvPr id="159748" name="灯片编号占位符 3"/>
          <p:cNvSpPr>
            <a:spLocks noGrp="1"/>
          </p:cNvSpPr>
          <p:nvPr>
            <p:ph type="sldNum" sz="quarter" idx="5"/>
          </p:nvPr>
        </p:nvSpPr>
        <p:spPr bwMode="auto">
          <a:noFill/>
          <a:ln>
            <a:miter lim="800000"/>
          </a:ln>
        </p:spPr>
        <p:txBody>
          <a:bodyPr wrap="square" numCol="1" anchorCtr="0" compatLnSpc="1"/>
          <a:lstStyle/>
          <a:p>
            <a:pPr fontAlgn="base">
              <a:spcBef>
                <a:spcPct val="0"/>
              </a:spcBef>
              <a:spcAft>
                <a:spcPct val="0"/>
              </a:spcAft>
            </a:pPr>
            <a:fld id="{FCF8F82B-B069-4187-BC29-D27F532EEAA6}" type="slidenum">
              <a:rPr lang="zh-CN" altLang="en-US">
                <a:cs typeface="等线" panose="02010600030101010101" charset="-122"/>
              </a:rPr>
            </a:fld>
            <a:endParaRPr lang="zh-CN" altLang="en-US">
              <a:cs typeface="等线" panose="02010600030101010101"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p:nvPr>
            <p:ph type="body"/>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幻灯片图像占位符 1"/>
          <p:cNvSpPr>
            <a:spLocks noGrp="1" noRot="1" noChangeAspect="1" noTextEdit="1"/>
          </p:cNvSpPr>
          <p:nvPr>
            <p:ph type="sldImg"/>
          </p:nvPr>
        </p:nvSpPr>
        <p:spPr>
          <a:xfrm>
            <a:off x="917575" y="744538"/>
            <a:ext cx="4962525" cy="3722687"/>
          </a:xfrm>
          <a:ln>
            <a:solidFill>
              <a:srgbClr val="000000">
                <a:alpha val="100000"/>
              </a:srgbClr>
            </a:solidFill>
            <a:miter lim="800000"/>
          </a:ln>
        </p:spPr>
      </p:sp>
      <p:sp>
        <p:nvSpPr>
          <p:cNvPr id="92163" name="备注占位符 2"/>
          <p:cNvSpPr>
            <a:spLocks noGrp="1"/>
          </p:cNvSpPr>
          <p:nvPr>
            <p:ph type="body" idx="1"/>
          </p:nvPr>
        </p:nvSpPr>
        <p:spPr>
          <a:noFill/>
          <a:ln>
            <a:noFill/>
          </a:ln>
        </p:spPr>
        <p:txBody>
          <a:bodyPr wrap="square" lIns="91440" tIns="45720" rIns="91440" bIns="45720" anchor="t"/>
          <a:p>
            <a:pPr lvl="0"/>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5293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表格占位符 2"/>
          <p:cNvSpPr>
            <a:spLocks noGrp="1"/>
          </p:cNvSpPr>
          <p:nvPr>
            <p:ph type="tbl" idx="1"/>
          </p:nvPr>
        </p:nvSpPr>
        <p:spPr/>
        <p:txBody>
          <a:bodyPr/>
          <a:lstStyle/>
          <a:p>
            <a:pPr fontAlgn="base"/>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6286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291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6286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quarter" idx="2"/>
          </p:nvPr>
        </p:nvSpPr>
        <p:spPr>
          <a:xfrm>
            <a:off x="4629150" y="1825625"/>
            <a:ext cx="3886200" cy="2098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内容占位符 4"/>
          <p:cNvSpPr>
            <a:spLocks noGrp="1"/>
          </p:cNvSpPr>
          <p:nvPr>
            <p:ph sz="quarter" idx="3"/>
          </p:nvPr>
        </p:nvSpPr>
        <p:spPr>
          <a:xfrm>
            <a:off x="4629150" y="4076700"/>
            <a:ext cx="3886200" cy="21002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6" name="日期占位符 5"/>
          <p:cNvSpPr>
            <a:spLocks noGrp="1"/>
          </p:cNvSpPr>
          <p:nvPr>
            <p:ph type="dt" sz="half" idx="10"/>
          </p:nvPr>
        </p:nvSpPr>
        <p:spPr/>
        <p:txBody>
          <a:bodyPr/>
          <a:p>
            <a:pPr lvl="0" eaLnBrk="1" fontAlgn="base" hangingPunct="1"/>
            <a:endParaRPr lang="zh-CN" altLang="en-US" strike="noStrike" noProof="1" dirty="0"/>
          </a:p>
        </p:txBody>
      </p:sp>
      <p:sp>
        <p:nvSpPr>
          <p:cNvPr id="7" name="页脚占位符 6"/>
          <p:cNvSpPr>
            <a:spLocks noGrp="1"/>
          </p:cNvSpPr>
          <p:nvPr>
            <p:ph type="ftr" sz="quarter" idx="11"/>
          </p:nvPr>
        </p:nvSpPr>
        <p:spPr/>
        <p:txBody>
          <a:bodyPr/>
          <a:p>
            <a:pPr lvl="0" eaLnBrk="1" fontAlgn="base" hangingPunct="1"/>
            <a:endParaRPr lang="zh-CN" altLang="en-US" strike="noStrike" noProof="1" dirty="0"/>
          </a:p>
        </p:txBody>
      </p:sp>
      <p:sp>
        <p:nvSpPr>
          <p:cNvPr id="8" name="灯片编号占位符 7"/>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29841" y="2505075"/>
            <a:ext cx="3868340" cy="368458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29150" y="2505075"/>
            <a:ext cx="3887391" cy="368458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eaLnBrk="1" fontAlgn="base" hangingPunct="1"/>
            <a:endParaRPr lang="zh-CN" altLang="en-US" strike="noStrike" noProof="1" dirty="0"/>
          </a:p>
        </p:txBody>
      </p:sp>
      <p:sp>
        <p:nvSpPr>
          <p:cNvPr id="8" name="页脚占位符 7"/>
          <p:cNvSpPr>
            <a:spLocks noGrp="1"/>
          </p:cNvSpPr>
          <p:nvPr>
            <p:ph type="ftr" sz="quarter" idx="11"/>
          </p:nvPr>
        </p:nvSpPr>
        <p:spPr/>
        <p:txBody>
          <a:bodyPr/>
          <a:p>
            <a:pPr lvl="0" eaLnBrk="1" fontAlgn="base" hangingPunct="1"/>
            <a:endParaRPr lang="zh-CN" altLang="en-US" strike="noStrike" noProof="1" dirty="0"/>
          </a:p>
        </p:txBody>
      </p:sp>
      <p:sp>
        <p:nvSpPr>
          <p:cNvPr id="9" name="灯片编号占位符 8"/>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eaLnBrk="1" fontAlgn="base" hangingPunct="1"/>
            <a:endParaRPr lang="zh-CN" altLang="en-US" strike="noStrike" noProof="1" dirty="0"/>
          </a:p>
        </p:txBody>
      </p:sp>
      <p:sp>
        <p:nvSpPr>
          <p:cNvPr id="4" name="页脚占位符 3"/>
          <p:cNvSpPr>
            <a:spLocks noGrp="1"/>
          </p:cNvSpPr>
          <p:nvPr>
            <p:ph type="ftr" sz="quarter" idx="11"/>
          </p:nvPr>
        </p:nvSpPr>
        <p:spPr/>
        <p:txBody>
          <a:bodyPr/>
          <a:p>
            <a:pPr lvl="0" eaLnBrk="1" fontAlgn="base" hangingPunct="1"/>
            <a:endParaRPr lang="zh-CN" altLang="en-US" strike="noStrike" noProof="1" dirty="0"/>
          </a:p>
        </p:txBody>
      </p:sp>
      <p:sp>
        <p:nvSpPr>
          <p:cNvPr id="5" name="灯片编号占位符 4"/>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eaLnBrk="1" fontAlgn="base" hangingPunct="1"/>
            <a:endParaRPr lang="zh-CN" altLang="en-US" strike="noStrike" noProof="1" dirty="0"/>
          </a:p>
        </p:txBody>
      </p:sp>
      <p:sp>
        <p:nvSpPr>
          <p:cNvPr id="3" name="页脚占位符 2"/>
          <p:cNvSpPr>
            <a:spLocks noGrp="1"/>
          </p:cNvSpPr>
          <p:nvPr>
            <p:ph type="ftr" sz="quarter" idx="11"/>
          </p:nvPr>
        </p:nvSpPr>
        <p:spPr/>
        <p:txBody>
          <a:bodyPr/>
          <a:p>
            <a:pPr lvl="0" eaLnBrk="1" fontAlgn="base" hangingPunct="1"/>
            <a:endParaRPr lang="zh-CN" altLang="en-US" strike="noStrike" noProof="1" dirty="0"/>
          </a:p>
        </p:txBody>
      </p:sp>
      <p:sp>
        <p:nvSpPr>
          <p:cNvPr id="4" name="灯片编号占位符 3"/>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5293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表格占位符 2"/>
          <p:cNvSpPr>
            <a:spLocks noGrp="1"/>
          </p:cNvSpPr>
          <p:nvPr>
            <p:ph type="tbl" idx="1"/>
          </p:nvPr>
        </p:nvSpPr>
        <p:spPr/>
        <p:txBody>
          <a:bodyPr/>
          <a:lstStyle/>
          <a:p>
            <a:pPr fontAlgn="base"/>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6286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291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6286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quarter" idx="2"/>
          </p:nvPr>
        </p:nvSpPr>
        <p:spPr>
          <a:xfrm>
            <a:off x="4629150" y="1825625"/>
            <a:ext cx="3886200" cy="2098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内容占位符 4"/>
          <p:cNvSpPr>
            <a:spLocks noGrp="1"/>
          </p:cNvSpPr>
          <p:nvPr>
            <p:ph sz="quarter" idx="3"/>
          </p:nvPr>
        </p:nvSpPr>
        <p:spPr>
          <a:xfrm>
            <a:off x="4629150" y="4076700"/>
            <a:ext cx="3886200" cy="21002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6" name="日期占位符 5"/>
          <p:cNvSpPr>
            <a:spLocks noGrp="1"/>
          </p:cNvSpPr>
          <p:nvPr>
            <p:ph type="dt" sz="half" idx="10"/>
          </p:nvPr>
        </p:nvSpPr>
        <p:spPr/>
        <p:txBody>
          <a:bodyPr/>
          <a:p>
            <a:pPr lvl="0" eaLnBrk="1" fontAlgn="base" hangingPunct="1"/>
            <a:endParaRPr lang="zh-CN" altLang="en-US" strike="noStrike" noProof="1" dirty="0"/>
          </a:p>
        </p:txBody>
      </p:sp>
      <p:sp>
        <p:nvSpPr>
          <p:cNvPr id="7" name="页脚占位符 6"/>
          <p:cNvSpPr>
            <a:spLocks noGrp="1"/>
          </p:cNvSpPr>
          <p:nvPr>
            <p:ph type="ftr" sz="quarter" idx="11"/>
          </p:nvPr>
        </p:nvSpPr>
        <p:spPr/>
        <p:txBody>
          <a:bodyPr/>
          <a:p>
            <a:pPr lvl="0" eaLnBrk="1" fontAlgn="base" hangingPunct="1"/>
            <a:endParaRPr lang="zh-CN" altLang="en-US" strike="noStrike" noProof="1" dirty="0"/>
          </a:p>
        </p:txBody>
      </p:sp>
      <p:sp>
        <p:nvSpPr>
          <p:cNvPr id="8" name="灯片编号占位符 7"/>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1484"/>
            <a:ext cx="7772400" cy="1468967"/>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3133"/>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906184"/>
            <a:ext cx="7772400" cy="150071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600200"/>
            <a:ext cx="4038600" cy="452543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600200"/>
            <a:ext cx="4038600" cy="452543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534584"/>
            <a:ext cx="4040188" cy="6413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2175933"/>
            <a:ext cx="4040188" cy="39497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5" y="1534584"/>
            <a:ext cx="4041775" cy="64134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5" y="2175933"/>
            <a:ext cx="4041775" cy="39497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1"/>
            <a:ext cx="3008313" cy="1162049"/>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73051"/>
            <a:ext cx="5111750" cy="585258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0" y="1435100"/>
            <a:ext cx="3008313" cy="46905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7267"/>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613833"/>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867"/>
            <a:ext cx="5486400" cy="80433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5167"/>
            <a:ext cx="2057400" cy="5850467"/>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75167"/>
            <a:ext cx="6019800" cy="5850467"/>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54296" y="1600200"/>
            <a:ext cx="4032504" cy="45259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29841" y="2505075"/>
            <a:ext cx="3868340" cy="368458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29150" y="2505075"/>
            <a:ext cx="3887391" cy="368458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eaLnBrk="1" fontAlgn="base" hangingPunct="1"/>
            <a:endParaRPr lang="zh-CN" altLang="en-US" strike="noStrike" noProof="1" dirty="0"/>
          </a:p>
        </p:txBody>
      </p:sp>
      <p:sp>
        <p:nvSpPr>
          <p:cNvPr id="8" name="页脚占位符 7"/>
          <p:cNvSpPr>
            <a:spLocks noGrp="1"/>
          </p:cNvSpPr>
          <p:nvPr>
            <p:ph type="ftr" sz="quarter" idx="11"/>
          </p:nvPr>
        </p:nvSpPr>
        <p:spPr/>
        <p:txBody>
          <a:bodyPr/>
          <a:p>
            <a:pPr lvl="0" eaLnBrk="1" fontAlgn="base" hangingPunct="1"/>
            <a:endParaRPr lang="zh-CN" altLang="en-US" strike="noStrike" noProof="1" dirty="0"/>
          </a:p>
        </p:txBody>
      </p:sp>
      <p:sp>
        <p:nvSpPr>
          <p:cNvPr id="9" name="灯片编号占位符 8"/>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eaLnBrk="1" fontAlgn="base" hangingPunct="1"/>
            <a:endParaRPr lang="zh-CN" altLang="en-US" strike="noStrike" noProof="1" dirty="0"/>
          </a:p>
        </p:txBody>
      </p:sp>
      <p:sp>
        <p:nvSpPr>
          <p:cNvPr id="4" name="页脚占位符 3"/>
          <p:cNvSpPr>
            <a:spLocks noGrp="1"/>
          </p:cNvSpPr>
          <p:nvPr>
            <p:ph type="ftr" sz="quarter" idx="11"/>
          </p:nvPr>
        </p:nvSpPr>
        <p:spPr/>
        <p:txBody>
          <a:bodyPr/>
          <a:p>
            <a:pPr lvl="0" eaLnBrk="1" fontAlgn="base" hangingPunct="1"/>
            <a:endParaRPr lang="zh-CN" altLang="en-US" strike="noStrike" noProof="1" dirty="0"/>
          </a:p>
        </p:txBody>
      </p:sp>
      <p:sp>
        <p:nvSpPr>
          <p:cNvPr id="5" name="灯片编号占位符 4"/>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eaLnBrk="1" fontAlgn="base" hangingPunct="1"/>
            <a:endParaRPr lang="zh-CN" altLang="en-US" strike="noStrike" noProof="1" dirty="0"/>
          </a:p>
        </p:txBody>
      </p:sp>
      <p:sp>
        <p:nvSpPr>
          <p:cNvPr id="3" name="页脚占位符 2"/>
          <p:cNvSpPr>
            <a:spLocks noGrp="1"/>
          </p:cNvSpPr>
          <p:nvPr>
            <p:ph type="ftr" sz="quarter" idx="11"/>
          </p:nvPr>
        </p:nvSpPr>
        <p:spPr/>
        <p:txBody>
          <a:bodyPr/>
          <a:p>
            <a:pPr lvl="0" eaLnBrk="1" fontAlgn="base" hangingPunct="1"/>
            <a:endParaRPr lang="zh-CN" altLang="en-US" strike="noStrike" noProof="1" dirty="0"/>
          </a:p>
        </p:txBody>
      </p:sp>
      <p:sp>
        <p:nvSpPr>
          <p:cNvPr id="4" name="灯片编号占位符 3"/>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29841" y="2505075"/>
            <a:ext cx="3868340" cy="368458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29150" y="2505075"/>
            <a:ext cx="3887391" cy="368458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lvl="0" eaLnBrk="1" fontAlgn="base" hangingPunct="1"/>
            <a:endParaRPr lang="zh-CN" altLang="en-US" strike="noStrike" noProof="1" dirty="0"/>
          </a:p>
        </p:txBody>
      </p:sp>
      <p:sp>
        <p:nvSpPr>
          <p:cNvPr id="8" name="页脚占位符 7"/>
          <p:cNvSpPr>
            <a:spLocks noGrp="1"/>
          </p:cNvSpPr>
          <p:nvPr>
            <p:ph type="ftr" sz="quarter" idx="11"/>
          </p:nvPr>
        </p:nvSpPr>
        <p:spPr/>
        <p:txBody>
          <a:bodyPr/>
          <a:p>
            <a:pPr lvl="0" eaLnBrk="1" fontAlgn="base" hangingPunct="1"/>
            <a:endParaRPr lang="zh-CN" altLang="en-US" strike="noStrike" noProof="1" dirty="0"/>
          </a:p>
        </p:txBody>
      </p:sp>
      <p:sp>
        <p:nvSpPr>
          <p:cNvPr id="9" name="灯片编号占位符 8"/>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74638"/>
            <a:ext cx="6052930" cy="5851525"/>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表格占位符 2"/>
          <p:cNvSpPr>
            <a:spLocks noGrp="1"/>
          </p:cNvSpPr>
          <p:nvPr>
            <p:ph type="tbl" idx="1"/>
          </p:nvPr>
        </p:nvSpPr>
        <p:spPr/>
        <p:txBody>
          <a:bodyPr/>
          <a:lstStyle/>
          <a:p>
            <a:pPr fontAlgn="base"/>
            <a:endParaRPr lang="zh-CN" altLang="en-US" strike="noStrike" noProof="1"/>
          </a:p>
        </p:txBody>
      </p:sp>
      <p:sp>
        <p:nvSpPr>
          <p:cNvPr id="4" name="日期占位符 3"/>
          <p:cNvSpPr>
            <a:spLocks noGrp="1"/>
          </p:cNvSpPr>
          <p:nvPr>
            <p:ph type="dt" sz="half" idx="10"/>
          </p:nvPr>
        </p:nvSpPr>
        <p:spPr/>
        <p:txBody>
          <a:bodyPr/>
          <a:p>
            <a:pPr lvl="0" eaLnBrk="1" fontAlgn="base" hangingPunct="1"/>
            <a:endParaRPr lang="zh-CN" altLang="en-US" strike="noStrike" noProof="1" dirty="0"/>
          </a:p>
        </p:txBody>
      </p:sp>
      <p:sp>
        <p:nvSpPr>
          <p:cNvPr id="5" name="页脚占位符 4"/>
          <p:cNvSpPr>
            <a:spLocks noGrp="1"/>
          </p:cNvSpPr>
          <p:nvPr>
            <p:ph type="ftr" sz="quarter" idx="11"/>
          </p:nvPr>
        </p:nvSpPr>
        <p:spPr/>
        <p:txBody>
          <a:bodyPr/>
          <a:p>
            <a:pPr lvl="0" eaLnBrk="1" fontAlgn="base" hangingPunct="1"/>
            <a:endParaRPr lang="zh-CN" altLang="en-US" strike="noStrike" noProof="1" dirty="0"/>
          </a:p>
        </p:txBody>
      </p:sp>
      <p:sp>
        <p:nvSpPr>
          <p:cNvPr id="6" name="灯片编号占位符 5"/>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6286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291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6286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quarter" idx="2"/>
          </p:nvPr>
        </p:nvSpPr>
        <p:spPr>
          <a:xfrm>
            <a:off x="4629150" y="1825625"/>
            <a:ext cx="3886200" cy="2098675"/>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内容占位符 4"/>
          <p:cNvSpPr>
            <a:spLocks noGrp="1"/>
          </p:cNvSpPr>
          <p:nvPr>
            <p:ph sz="quarter" idx="3"/>
          </p:nvPr>
        </p:nvSpPr>
        <p:spPr>
          <a:xfrm>
            <a:off x="4629150" y="4076700"/>
            <a:ext cx="3886200" cy="2100263"/>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6" name="日期占位符 5"/>
          <p:cNvSpPr>
            <a:spLocks noGrp="1"/>
          </p:cNvSpPr>
          <p:nvPr>
            <p:ph type="dt" sz="half" idx="10"/>
          </p:nvPr>
        </p:nvSpPr>
        <p:spPr/>
        <p:txBody>
          <a:bodyPr/>
          <a:p>
            <a:pPr lvl="0" eaLnBrk="1" fontAlgn="base" hangingPunct="1"/>
            <a:endParaRPr lang="zh-CN" altLang="en-US" strike="noStrike" noProof="1" dirty="0"/>
          </a:p>
        </p:txBody>
      </p:sp>
      <p:sp>
        <p:nvSpPr>
          <p:cNvPr id="7" name="页脚占位符 6"/>
          <p:cNvSpPr>
            <a:spLocks noGrp="1"/>
          </p:cNvSpPr>
          <p:nvPr>
            <p:ph type="ftr" sz="quarter" idx="11"/>
          </p:nvPr>
        </p:nvSpPr>
        <p:spPr/>
        <p:txBody>
          <a:bodyPr/>
          <a:p>
            <a:pPr lvl="0" eaLnBrk="1" fontAlgn="base" hangingPunct="1"/>
            <a:endParaRPr lang="zh-CN" altLang="en-US" strike="noStrike" noProof="1" dirty="0"/>
          </a:p>
        </p:txBody>
      </p:sp>
      <p:sp>
        <p:nvSpPr>
          <p:cNvPr id="8" name="灯片编号占位符 7"/>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zh-CN" altLang="en-US" dirty="0"/>
          </a:p>
        </p:txBody>
      </p:sp>
      <p:sp>
        <p:nvSpPr>
          <p:cNvPr id="4" name="日期占位符 3"/>
          <p:cNvSpPr>
            <a:spLocks noGrp="1"/>
          </p:cNvSpPr>
          <p:nvPr>
            <p:ph type="dt" sz="half" idx="10"/>
          </p:nvPr>
        </p:nvSpPr>
        <p:spPr/>
        <p:txBody>
          <a:bodyPr/>
          <a:lstStyle>
            <a:lvl1pPr>
              <a:defRPr/>
            </a:lvl1pPr>
          </a:lstStyle>
          <a:p>
            <a:pPr>
              <a:defRPr/>
            </a:pPr>
            <a:fld id="{46B9F7B2-279A-4A84-BE9B-51F31E6C7201}" type="datetimeFigureOut">
              <a:rPr lang="zh-CN" altLang="en-US"/>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pPr>
              <a:defRPr/>
            </a:pPr>
            <a:fld id="{DD3849AF-7AB1-43DE-B1F7-67FC8C3287CE}" type="slidenum">
              <a:rPr lang="zh-CN" altLang="en-US"/>
            </a:fld>
            <a:endParaRPr lang="zh-CN" altLang="en-US"/>
          </a:p>
        </p:txBody>
      </p:sp>
    </p:spTree>
  </p:cSld>
  <p:clrMapOvr>
    <a:masterClrMapping/>
  </p:clrMapOvr>
  <p:transition spd="med">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3" name="图片 7" descr="内页2"/>
          <p:cNvPicPr>
            <a:picLocks noChangeAspect="1"/>
          </p:cNvPicPr>
          <p:nvPr userDrawn="1"/>
        </p:nvPicPr>
        <p:blipFill>
          <a:blip r:embed="rId2"/>
          <a:srcRect/>
          <a:stretch>
            <a:fillRect/>
          </a:stretch>
        </p:blipFill>
        <p:spPr bwMode="auto">
          <a:xfrm>
            <a:off x="-2381" y="-12700"/>
            <a:ext cx="9155906" cy="6865938"/>
          </a:xfrm>
          <a:prstGeom prst="rect">
            <a:avLst/>
          </a:prstGeom>
          <a:noFill/>
          <a:ln w="9525">
            <a:noFill/>
            <a:miter lim="800000"/>
            <a:headEnd/>
            <a:tailEnd/>
          </a:ln>
        </p:spPr>
      </p:pic>
      <p:grpSp>
        <p:nvGrpSpPr>
          <p:cNvPr id="4" name="组合 12"/>
          <p:cNvGrpSpPr/>
          <p:nvPr userDrawn="1"/>
        </p:nvGrpSpPr>
        <p:grpSpPr bwMode="auto">
          <a:xfrm>
            <a:off x="178594" y="66675"/>
            <a:ext cx="1534716" cy="766763"/>
            <a:chOff x="2286000" y="2000250"/>
            <a:chExt cx="7620000" cy="2857500"/>
          </a:xfrm>
        </p:grpSpPr>
        <p:sp>
          <p:nvSpPr>
            <p:cNvPr id="5" name="矩形 4"/>
            <p:cNvSpPr/>
            <p:nvPr userDrawn="1"/>
          </p:nvSpPr>
          <p:spPr>
            <a:xfrm>
              <a:off x="2717546" y="2532703"/>
              <a:ext cx="1318276" cy="19345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pic>
          <p:nvPicPr>
            <p:cNvPr id="6" name="图片 11"/>
            <p:cNvPicPr>
              <a:picLocks noChangeAspect="1"/>
            </p:cNvPicPr>
            <p:nvPr userDrawn="1"/>
          </p:nvPicPr>
          <p:blipFill>
            <a:blip r:embed="rId3"/>
            <a:srcRect/>
            <a:stretch>
              <a:fillRect/>
            </a:stretch>
          </p:blipFill>
          <p:spPr bwMode="auto">
            <a:xfrm>
              <a:off x="2286000" y="2000250"/>
              <a:ext cx="7620000" cy="2857500"/>
            </a:xfrm>
            <a:prstGeom prst="rect">
              <a:avLst/>
            </a:prstGeom>
            <a:noFill/>
            <a:ln w="9525">
              <a:noFill/>
              <a:miter lim="800000"/>
              <a:headEnd/>
              <a:tailEnd/>
            </a:ln>
          </p:spPr>
        </p:pic>
      </p:grpSp>
      <p:sp>
        <p:nvSpPr>
          <p:cNvPr id="2" name="标题 1"/>
          <p:cNvSpPr>
            <a:spLocks noGrp="1"/>
          </p:cNvSpPr>
          <p:nvPr>
            <p:ph type="title"/>
          </p:nvPr>
        </p:nvSpPr>
        <p:spPr>
          <a:xfrm>
            <a:off x="0" y="624361"/>
            <a:ext cx="9143999" cy="1269094"/>
          </a:xfrm>
        </p:spPr>
        <p:txBody>
          <a:bodyPr>
            <a:noAutofit/>
          </a:bodyPr>
          <a:lstStyle>
            <a:lvl1pPr marL="0" algn="ctr" defTabSz="914400" rtl="0" eaLnBrk="1" latinLnBrk="0" hangingPunct="1">
              <a:defRPr kumimoji="1" lang="zh-CN" altLang="en-US" sz="2700" b="1" kern="1200" dirty="0">
                <a:gradFill>
                  <a:gsLst>
                    <a:gs pos="41000">
                      <a:srgbClr val="E9F7FE"/>
                    </a:gs>
                    <a:gs pos="78000">
                      <a:srgbClr val="B4DBE5"/>
                    </a:gs>
                    <a:gs pos="0">
                      <a:srgbClr val="E8F9FF"/>
                    </a:gs>
                  </a:gsLst>
                  <a:lin ang="17760000" scaled="0"/>
                </a:gradFill>
                <a:latin typeface="微软雅黑" panose="020B0503020204020204" charset="-122"/>
                <a:ea typeface="微软雅黑" panose="020B0503020204020204" charset="-122"/>
                <a:cs typeface="微软雅黑" panose="020B0503020204020204" charset="-122"/>
              </a:defRPr>
            </a:lvl1pPr>
          </a:lstStyle>
          <a:p>
            <a:r>
              <a:rPr lang="zh-CN" altLang="en-US" dirty="0"/>
              <a:t>单击此处编辑母版标题样式</a:t>
            </a:r>
            <a:endParaRPr lang="zh-CN" altLang="en-US" dirty="0"/>
          </a:p>
        </p:txBody>
      </p:sp>
      <p:sp>
        <p:nvSpPr>
          <p:cNvPr id="7" name="日期占位符 3"/>
          <p:cNvSpPr>
            <a:spLocks noGrp="1"/>
          </p:cNvSpPr>
          <p:nvPr>
            <p:ph type="dt" sz="half" idx="10"/>
          </p:nvPr>
        </p:nvSpPr>
        <p:spPr/>
        <p:txBody>
          <a:bodyPr/>
          <a:lstStyle>
            <a:lvl1pPr>
              <a:defRPr/>
            </a:lvl1pPr>
          </a:lstStyle>
          <a:p>
            <a:pPr>
              <a:defRPr/>
            </a:pPr>
            <a:fld id="{27596AA7-8379-4739-9CA8-9F7934BED9CD}" type="datetimeFigureOut">
              <a:rPr lang="zh-CN" altLang="en-US"/>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幻灯片编号占位符 5"/>
          <p:cNvSpPr>
            <a:spLocks noGrp="1"/>
          </p:cNvSpPr>
          <p:nvPr>
            <p:ph type="sldNum" sz="quarter" idx="12"/>
          </p:nvPr>
        </p:nvSpPr>
        <p:spPr/>
        <p:txBody>
          <a:bodyPr/>
          <a:lstStyle>
            <a:lvl1pPr>
              <a:defRPr/>
            </a:lvl1pPr>
          </a:lstStyle>
          <a:p>
            <a:pPr>
              <a:defRPr/>
            </a:pPr>
            <a:fld id="{5B06003A-11E9-4DDB-8C87-ED29340EA27C}" type="slidenum">
              <a:rPr lang="zh-CN" altLang="en-US"/>
            </a:fld>
            <a:endParaRPr lang="zh-CN" altLang="en-US"/>
          </a:p>
        </p:txBody>
      </p:sp>
    </p:spTree>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标题和内容">
    <p:spTree>
      <p:nvGrpSpPr>
        <p:cNvPr id="1" name=""/>
        <p:cNvGrpSpPr/>
        <p:nvPr/>
      </p:nvGrpSpPr>
      <p:grpSpPr>
        <a:xfrm>
          <a:off x="0" y="0"/>
          <a:ext cx="0" cy="0"/>
          <a:chOff x="0" y="0"/>
          <a:chExt cx="0" cy="0"/>
        </a:xfrm>
      </p:grpSpPr>
      <p:grpSp>
        <p:nvGrpSpPr>
          <p:cNvPr id="3" name="组合 12"/>
          <p:cNvGrpSpPr/>
          <p:nvPr userDrawn="1"/>
        </p:nvGrpSpPr>
        <p:grpSpPr bwMode="auto">
          <a:xfrm>
            <a:off x="7450931" y="66675"/>
            <a:ext cx="1534716" cy="766763"/>
            <a:chOff x="2286000" y="2000250"/>
            <a:chExt cx="7620000" cy="2857500"/>
          </a:xfrm>
        </p:grpSpPr>
        <p:sp>
          <p:nvSpPr>
            <p:cNvPr id="4" name="矩形 3"/>
            <p:cNvSpPr/>
            <p:nvPr userDrawn="1"/>
          </p:nvSpPr>
          <p:spPr>
            <a:xfrm>
              <a:off x="2717546" y="2532703"/>
              <a:ext cx="1318276" cy="19345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pic>
          <p:nvPicPr>
            <p:cNvPr id="5" name="图片 10"/>
            <p:cNvPicPr>
              <a:picLocks noChangeAspect="1"/>
            </p:cNvPicPr>
            <p:nvPr userDrawn="1"/>
          </p:nvPicPr>
          <p:blipFill>
            <a:blip r:embed="rId2"/>
            <a:srcRect/>
            <a:stretch>
              <a:fillRect/>
            </a:stretch>
          </p:blipFill>
          <p:spPr bwMode="auto">
            <a:xfrm>
              <a:off x="2286000" y="2000250"/>
              <a:ext cx="7620000" cy="2857500"/>
            </a:xfrm>
            <a:prstGeom prst="rect">
              <a:avLst/>
            </a:prstGeom>
            <a:noFill/>
            <a:ln w="9525">
              <a:noFill/>
              <a:miter lim="800000"/>
              <a:headEnd/>
              <a:tailEnd/>
            </a:ln>
          </p:spPr>
        </p:pic>
      </p:grpSp>
      <p:sp>
        <p:nvSpPr>
          <p:cNvPr id="6" name="矩形 5"/>
          <p:cNvSpPr/>
          <p:nvPr userDrawn="1"/>
        </p:nvSpPr>
        <p:spPr>
          <a:xfrm>
            <a:off x="1215629" y="836613"/>
            <a:ext cx="7929563" cy="17938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7" name="矩形 6"/>
          <p:cNvSpPr/>
          <p:nvPr userDrawn="1"/>
        </p:nvSpPr>
        <p:spPr>
          <a:xfrm>
            <a:off x="0" y="836613"/>
            <a:ext cx="1331119" cy="179387"/>
          </a:xfrm>
          <a:prstGeom prst="rect">
            <a:avLst/>
          </a:prstGeom>
          <a:solidFill>
            <a:srgbClr val="C1192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8" name="标题 1"/>
          <p:cNvSpPr>
            <a:spLocks noGrp="1"/>
          </p:cNvSpPr>
          <p:nvPr>
            <p:ph type="title"/>
          </p:nvPr>
        </p:nvSpPr>
        <p:spPr>
          <a:xfrm>
            <a:off x="457200" y="165430"/>
            <a:ext cx="7991380" cy="613015"/>
          </a:xfrm>
        </p:spPr>
        <p:txBody>
          <a:bodyPr>
            <a:normAutofit/>
          </a:bodyPr>
          <a:lstStyle>
            <a:lvl1pPr algn="l">
              <a:defRPr sz="1800">
                <a:solidFill>
                  <a:srgbClr val="FFFFFF"/>
                </a:solidFill>
                <a:latin typeface="微软雅黑" panose="020B0503020204020204" charset="-122"/>
                <a:ea typeface="微软雅黑" panose="020B0503020204020204" charset="-122"/>
              </a:defRPr>
            </a:lvl1pPr>
          </a:lstStyle>
          <a:p>
            <a:r>
              <a:rPr lang="zh-CN" altLang="en-US" dirty="0"/>
              <a:t>单击此处编辑母版标题样式</a:t>
            </a:r>
            <a:endParaRPr lang="zh-CN" altLang="en-US" dirty="0"/>
          </a:p>
        </p:txBody>
      </p:sp>
    </p:spTree>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7_标题和内容">
    <p:spTree>
      <p:nvGrpSpPr>
        <p:cNvPr id="1" name=""/>
        <p:cNvGrpSpPr/>
        <p:nvPr/>
      </p:nvGrpSpPr>
      <p:grpSpPr>
        <a:xfrm>
          <a:off x="0" y="0"/>
          <a:ext cx="0" cy="0"/>
          <a:chOff x="0" y="0"/>
          <a:chExt cx="0" cy="0"/>
        </a:xfrm>
      </p:grpSpPr>
      <p:grpSp>
        <p:nvGrpSpPr>
          <p:cNvPr id="2" name="组合 12"/>
          <p:cNvGrpSpPr/>
          <p:nvPr userDrawn="1"/>
        </p:nvGrpSpPr>
        <p:grpSpPr bwMode="auto">
          <a:xfrm>
            <a:off x="178594" y="66675"/>
            <a:ext cx="1534716" cy="766763"/>
            <a:chOff x="2286000" y="2000250"/>
            <a:chExt cx="7620000" cy="2857500"/>
          </a:xfrm>
        </p:grpSpPr>
        <p:sp>
          <p:nvSpPr>
            <p:cNvPr id="3" name="矩形 2"/>
            <p:cNvSpPr/>
            <p:nvPr userDrawn="1"/>
          </p:nvSpPr>
          <p:spPr>
            <a:xfrm>
              <a:off x="2717546" y="2532703"/>
              <a:ext cx="1318276" cy="19345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pic>
          <p:nvPicPr>
            <p:cNvPr id="4" name="图片 10"/>
            <p:cNvPicPr>
              <a:picLocks noChangeAspect="1"/>
            </p:cNvPicPr>
            <p:nvPr userDrawn="1"/>
          </p:nvPicPr>
          <p:blipFill>
            <a:blip r:embed="rId2"/>
            <a:srcRect/>
            <a:stretch>
              <a:fillRect/>
            </a:stretch>
          </p:blipFill>
          <p:spPr bwMode="auto">
            <a:xfrm>
              <a:off x="2286000" y="2000250"/>
              <a:ext cx="7620000" cy="2857500"/>
            </a:xfrm>
            <a:prstGeom prst="rect">
              <a:avLst/>
            </a:prstGeom>
            <a:noFill/>
            <a:ln w="9525">
              <a:noFill/>
              <a:miter lim="800000"/>
              <a:headEnd/>
              <a:tailEnd/>
            </a:ln>
          </p:spPr>
        </p:pic>
      </p:gr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lvl="0" eaLnBrk="1" fontAlgn="base" hangingPunct="1"/>
            <a:endParaRPr lang="zh-CN" altLang="en-US" strike="noStrike" noProof="1" dirty="0"/>
          </a:p>
        </p:txBody>
      </p:sp>
      <p:sp>
        <p:nvSpPr>
          <p:cNvPr id="4" name="页脚占位符 3"/>
          <p:cNvSpPr>
            <a:spLocks noGrp="1"/>
          </p:cNvSpPr>
          <p:nvPr>
            <p:ph type="ftr" sz="quarter" idx="11"/>
          </p:nvPr>
        </p:nvSpPr>
        <p:spPr/>
        <p:txBody>
          <a:bodyPr/>
          <a:p>
            <a:pPr lvl="0" eaLnBrk="1" fontAlgn="base" hangingPunct="1"/>
            <a:endParaRPr lang="zh-CN" altLang="en-US" strike="noStrike" noProof="1" dirty="0"/>
          </a:p>
        </p:txBody>
      </p:sp>
      <p:sp>
        <p:nvSpPr>
          <p:cNvPr id="5" name="灯片编号占位符 4"/>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_标题和内容">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矩形 2"/>
          <p:cNvSpPr/>
          <p:nvPr/>
        </p:nvSpPr>
        <p:spPr>
          <a:xfrm>
            <a:off x="0" y="6737350"/>
            <a:ext cx="9144000" cy="136525"/>
          </a:xfrm>
          <a:prstGeom prst="rect">
            <a:avLst/>
          </a:prstGeom>
          <a:solidFill>
            <a:srgbClr val="66C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600" fontAlgn="auto">
              <a:spcBef>
                <a:spcPts val="0"/>
              </a:spcBef>
              <a:spcAft>
                <a:spcPts val="0"/>
              </a:spcAft>
              <a:defRPr/>
            </a:pPr>
            <a:endParaRPr kumimoji="1" lang="zh-CN" altLang="en-US" sz="1350" dirty="0"/>
          </a:p>
        </p:txBody>
      </p:sp>
      <p:sp>
        <p:nvSpPr>
          <p:cNvPr id="4" name="矩形 3"/>
          <p:cNvSpPr/>
          <p:nvPr/>
        </p:nvSpPr>
        <p:spPr>
          <a:xfrm>
            <a:off x="0" y="165100"/>
            <a:ext cx="9144000" cy="612775"/>
          </a:xfrm>
          <a:prstGeom prst="rect">
            <a:avLst/>
          </a:prstGeom>
          <a:solidFill>
            <a:srgbClr val="AA000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600" fontAlgn="auto">
              <a:spcBef>
                <a:spcPts val="0"/>
              </a:spcBef>
              <a:spcAft>
                <a:spcPts val="0"/>
              </a:spcAft>
              <a:defRPr/>
            </a:pPr>
            <a:endParaRPr kumimoji="1" lang="zh-CN" altLang="en-US" sz="1350" dirty="0"/>
          </a:p>
        </p:txBody>
      </p:sp>
      <p:sp>
        <p:nvSpPr>
          <p:cNvPr id="2" name="标题 1"/>
          <p:cNvSpPr>
            <a:spLocks noGrp="1"/>
          </p:cNvSpPr>
          <p:nvPr>
            <p:ph type="title"/>
          </p:nvPr>
        </p:nvSpPr>
        <p:spPr>
          <a:xfrm>
            <a:off x="457200" y="165430"/>
            <a:ext cx="7991380" cy="613015"/>
          </a:xfrm>
        </p:spPr>
        <p:txBody>
          <a:bodyPr>
            <a:normAutofit/>
          </a:bodyPr>
          <a:lstStyle>
            <a:lvl1pPr algn="l">
              <a:defRPr sz="1800">
                <a:solidFill>
                  <a:srgbClr val="FFFFFF"/>
                </a:solidFill>
              </a:defRPr>
            </a:lvl1pPr>
          </a:lstStyle>
          <a:p>
            <a:r>
              <a:rPr lang="zh-CN" altLang="en-US" dirty="0"/>
              <a:t>单击此处编辑母版标题样式</a:t>
            </a:r>
            <a:endParaRPr lang="zh-CN" altLang="en-US" dirty="0"/>
          </a:p>
        </p:txBody>
      </p:sp>
      <p:sp>
        <p:nvSpPr>
          <p:cNvPr id="5" name="日期占位符 3"/>
          <p:cNvSpPr>
            <a:spLocks noGrp="1"/>
          </p:cNvSpPr>
          <p:nvPr>
            <p:ph type="dt" sz="half" idx="10"/>
          </p:nvPr>
        </p:nvSpPr>
        <p:spPr>
          <a:xfrm>
            <a:off x="177404" y="6357938"/>
            <a:ext cx="2413397" cy="365125"/>
          </a:xfrm>
        </p:spPr>
        <p:txBody>
          <a:bodyPr wrap="square" numCol="1" anchorCtr="0" compatLnSpc="1"/>
          <a:lstStyle>
            <a:lvl1pPr fontAlgn="base">
              <a:spcBef>
                <a:spcPct val="0"/>
              </a:spcBef>
              <a:spcAft>
                <a:spcPct val="0"/>
              </a:spcAft>
              <a:defRPr sz="1050">
                <a:solidFill>
                  <a:srgbClr val="898989"/>
                </a:solidFill>
                <a:latin typeface="微软雅黑" panose="020B0503020204020204" charset="-122"/>
                <a:ea typeface="微软雅黑" panose="020B0503020204020204" charset="-122"/>
                <a:cs typeface="等线" panose="02010600030101010101" charset="-122"/>
              </a:defRPr>
            </a:lvl1pPr>
          </a:lstStyle>
          <a:p>
            <a:fld id="{A6F8351A-088B-432A-9F98-A34C58A47E22}" type="datetime1">
              <a:rPr lang="zh-CN" altLang="en-US"/>
            </a:fld>
            <a:endParaRPr lang="zh-CN" altLang="en-US"/>
          </a:p>
        </p:txBody>
      </p:sp>
      <p:sp>
        <p:nvSpPr>
          <p:cNvPr id="6" name="幻灯片编号占位符 5"/>
          <p:cNvSpPr>
            <a:spLocks noGrp="1"/>
          </p:cNvSpPr>
          <p:nvPr>
            <p:ph type="sldNum" sz="quarter" idx="11"/>
          </p:nvPr>
        </p:nvSpPr>
        <p:spPr>
          <a:xfrm>
            <a:off x="6553200" y="6357938"/>
            <a:ext cx="2458641" cy="365125"/>
          </a:xfrm>
        </p:spPr>
        <p:txBody>
          <a:bodyPr wrap="square" numCol="1" anchorCtr="0" compatLnSpc="1"/>
          <a:lstStyle>
            <a:lvl1pPr>
              <a:defRPr kumimoji="0" sz="1000" dirty="0">
                <a:latin typeface="微软雅黑" panose="020B0503020204020204" charset="-122"/>
                <a:ea typeface="微软雅黑" panose="020B0503020204020204" charset="-122"/>
              </a:defRPr>
            </a:lvl1pPr>
          </a:lstStyle>
          <a:p>
            <a:pPr>
              <a:defRPr/>
            </a:pPr>
            <a:fld id="{8CB4BE52-B40B-4536-B139-0940ABA48321}" type="slidenum">
              <a:rPr lang="zh-CN" altLang="en-US"/>
            </a:fld>
            <a:endParaRPr lang="zh-CN" altLang="en-US"/>
          </a:p>
        </p:txBody>
      </p:sp>
      <p:sp>
        <p:nvSpPr>
          <p:cNvPr id="7" name="页脚占位符 2"/>
          <p:cNvSpPr>
            <a:spLocks noGrp="1"/>
          </p:cNvSpPr>
          <p:nvPr>
            <p:ph type="ftr" sz="quarter" idx="12"/>
          </p:nvPr>
        </p:nvSpPr>
        <p:spPr/>
        <p:txBody>
          <a:bodyPr wrap="square" numCol="1" anchorCtr="0" compatLnSpc="1"/>
          <a:lstStyle>
            <a:lvl1pPr fontAlgn="base">
              <a:spcBef>
                <a:spcPct val="0"/>
              </a:spcBef>
              <a:spcAft>
                <a:spcPct val="0"/>
              </a:spcAft>
              <a:defRPr sz="1200" smtClean="0">
                <a:solidFill>
                  <a:srgbClr val="898989"/>
                </a:solidFill>
                <a:latin typeface="微软雅黑" panose="020B0503020204020204" charset="-122"/>
                <a:ea typeface="微软雅黑" panose="020B0503020204020204" charset="-122"/>
                <a:cs typeface="等线" panose="02010600030101010101" charset="-122"/>
              </a:defRPr>
            </a:lvl1pPr>
          </a:lstStyle>
          <a:p>
            <a:endParaRPr lang="zh-CN" altLang="en-US"/>
          </a:p>
        </p:txBody>
      </p:sp>
    </p:spTree>
  </p:cSld>
  <p:clrMapOvr>
    <a:masterClrMapping/>
  </p:clrMapOvr>
  <p:transition advClick="0"/>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4_标题和内容">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矩形 2"/>
          <p:cNvSpPr/>
          <p:nvPr/>
        </p:nvSpPr>
        <p:spPr>
          <a:xfrm>
            <a:off x="0" y="6737350"/>
            <a:ext cx="9144000" cy="136525"/>
          </a:xfrm>
          <a:prstGeom prst="rect">
            <a:avLst/>
          </a:prstGeom>
          <a:solidFill>
            <a:srgbClr val="66CC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600" fontAlgn="auto">
              <a:spcBef>
                <a:spcPts val="0"/>
              </a:spcBef>
              <a:spcAft>
                <a:spcPts val="0"/>
              </a:spcAft>
              <a:defRPr/>
            </a:pPr>
            <a:endParaRPr kumimoji="1" lang="zh-CN" altLang="en-US" sz="1350" dirty="0"/>
          </a:p>
        </p:txBody>
      </p:sp>
      <p:sp>
        <p:nvSpPr>
          <p:cNvPr id="4" name="矩形 3"/>
          <p:cNvSpPr/>
          <p:nvPr/>
        </p:nvSpPr>
        <p:spPr>
          <a:xfrm>
            <a:off x="0" y="165100"/>
            <a:ext cx="9144000" cy="612775"/>
          </a:xfrm>
          <a:prstGeom prst="rect">
            <a:avLst/>
          </a:prstGeom>
          <a:solidFill>
            <a:srgbClr val="AA0007"/>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600" fontAlgn="auto">
              <a:spcBef>
                <a:spcPts val="0"/>
              </a:spcBef>
              <a:spcAft>
                <a:spcPts val="0"/>
              </a:spcAft>
              <a:defRPr/>
            </a:pPr>
            <a:endParaRPr kumimoji="1" lang="zh-CN" altLang="en-US" sz="1350" dirty="0"/>
          </a:p>
        </p:txBody>
      </p:sp>
      <p:sp>
        <p:nvSpPr>
          <p:cNvPr id="2" name="标题 1"/>
          <p:cNvSpPr>
            <a:spLocks noGrp="1"/>
          </p:cNvSpPr>
          <p:nvPr>
            <p:ph type="title"/>
          </p:nvPr>
        </p:nvSpPr>
        <p:spPr>
          <a:xfrm>
            <a:off x="457200" y="165430"/>
            <a:ext cx="7991380" cy="613015"/>
          </a:xfrm>
        </p:spPr>
        <p:txBody>
          <a:bodyPr>
            <a:normAutofit/>
          </a:bodyPr>
          <a:lstStyle>
            <a:lvl1pPr algn="l">
              <a:defRPr sz="1800">
                <a:solidFill>
                  <a:srgbClr val="FFFFFF"/>
                </a:solidFill>
              </a:defRPr>
            </a:lvl1pPr>
          </a:lstStyle>
          <a:p>
            <a:r>
              <a:rPr lang="zh-CN" altLang="en-US" dirty="0"/>
              <a:t>单击此处编辑母版标题样式</a:t>
            </a:r>
            <a:endParaRPr lang="zh-CN" altLang="en-US" dirty="0"/>
          </a:p>
        </p:txBody>
      </p:sp>
      <p:sp>
        <p:nvSpPr>
          <p:cNvPr id="5" name="日期占位符 3"/>
          <p:cNvSpPr>
            <a:spLocks noGrp="1"/>
          </p:cNvSpPr>
          <p:nvPr>
            <p:ph type="dt" sz="half" idx="10"/>
          </p:nvPr>
        </p:nvSpPr>
        <p:spPr>
          <a:xfrm>
            <a:off x="177404" y="6357938"/>
            <a:ext cx="2413397" cy="365125"/>
          </a:xfrm>
        </p:spPr>
        <p:txBody>
          <a:bodyPr wrap="square" numCol="1" anchorCtr="0" compatLnSpc="1"/>
          <a:lstStyle>
            <a:lvl1pPr fontAlgn="base">
              <a:spcBef>
                <a:spcPct val="0"/>
              </a:spcBef>
              <a:spcAft>
                <a:spcPct val="0"/>
              </a:spcAft>
              <a:defRPr sz="1050">
                <a:solidFill>
                  <a:srgbClr val="898989"/>
                </a:solidFill>
                <a:latin typeface="微软雅黑" panose="020B0503020204020204" charset="-122"/>
                <a:ea typeface="微软雅黑" panose="020B0503020204020204" charset="-122"/>
                <a:cs typeface="等线" panose="02010600030101010101" charset="-122"/>
              </a:defRPr>
            </a:lvl1pPr>
          </a:lstStyle>
          <a:p>
            <a:fld id="{C027B1C4-A32C-4EC5-BCCB-B7A9C21ACF0B}" type="datetime1">
              <a:rPr lang="zh-CN" altLang="en-US"/>
            </a:fld>
            <a:endParaRPr lang="zh-CN" altLang="en-US"/>
          </a:p>
        </p:txBody>
      </p:sp>
      <p:sp>
        <p:nvSpPr>
          <p:cNvPr id="6" name="幻灯片编号占位符 5"/>
          <p:cNvSpPr>
            <a:spLocks noGrp="1"/>
          </p:cNvSpPr>
          <p:nvPr>
            <p:ph type="sldNum" sz="quarter" idx="11"/>
          </p:nvPr>
        </p:nvSpPr>
        <p:spPr>
          <a:xfrm>
            <a:off x="6553200" y="6357938"/>
            <a:ext cx="2458641" cy="365125"/>
          </a:xfrm>
        </p:spPr>
        <p:txBody>
          <a:bodyPr wrap="square" numCol="1" anchorCtr="0" compatLnSpc="1"/>
          <a:lstStyle>
            <a:lvl1pPr>
              <a:defRPr kumimoji="0" sz="1000" dirty="0">
                <a:latin typeface="微软雅黑" panose="020B0503020204020204" charset="-122"/>
                <a:ea typeface="微软雅黑" panose="020B0503020204020204" charset="-122"/>
              </a:defRPr>
            </a:lvl1pPr>
          </a:lstStyle>
          <a:p>
            <a:pPr>
              <a:defRPr/>
            </a:pPr>
            <a:fld id="{D975C544-EE85-42D6-B7E1-D0BE978F3067}" type="slidenum">
              <a:rPr lang="zh-CN" altLang="en-US"/>
            </a:fld>
            <a:endParaRPr lang="zh-CN" altLang="en-US"/>
          </a:p>
        </p:txBody>
      </p:sp>
      <p:sp>
        <p:nvSpPr>
          <p:cNvPr id="7" name="页脚占位符 2"/>
          <p:cNvSpPr>
            <a:spLocks noGrp="1"/>
          </p:cNvSpPr>
          <p:nvPr>
            <p:ph type="ftr" sz="quarter" idx="12"/>
          </p:nvPr>
        </p:nvSpPr>
        <p:spPr/>
        <p:txBody>
          <a:bodyPr wrap="square" numCol="1" anchorCtr="0" compatLnSpc="1"/>
          <a:lstStyle>
            <a:lvl1pPr fontAlgn="base">
              <a:spcBef>
                <a:spcPct val="0"/>
              </a:spcBef>
              <a:spcAft>
                <a:spcPct val="0"/>
              </a:spcAft>
              <a:defRPr sz="1200" smtClean="0">
                <a:solidFill>
                  <a:srgbClr val="898989"/>
                </a:solidFill>
                <a:latin typeface="微软雅黑" panose="020B0503020204020204" charset="-122"/>
                <a:ea typeface="微软雅黑" panose="020B0503020204020204" charset="-122"/>
                <a:cs typeface="等线" panose="02010600030101010101" charset="-122"/>
              </a:defRPr>
            </a:lvl1pPr>
          </a:lstStyle>
          <a:p>
            <a:endParaRPr lang="zh-CN" altLang="en-US"/>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lvl="0" eaLnBrk="1" fontAlgn="base" hangingPunct="1"/>
            <a:endParaRPr lang="zh-CN" altLang="en-US" strike="noStrike" noProof="1" dirty="0"/>
          </a:p>
        </p:txBody>
      </p:sp>
      <p:sp>
        <p:nvSpPr>
          <p:cNvPr id="3" name="页脚占位符 2"/>
          <p:cNvSpPr>
            <a:spLocks noGrp="1"/>
          </p:cNvSpPr>
          <p:nvPr>
            <p:ph type="ftr" sz="quarter" idx="11"/>
          </p:nvPr>
        </p:nvSpPr>
        <p:spPr/>
        <p:txBody>
          <a:bodyPr/>
          <a:p>
            <a:pPr lvl="0" eaLnBrk="1" fontAlgn="base" hangingPunct="1"/>
            <a:endParaRPr lang="zh-CN" altLang="en-US" strike="noStrike" noProof="1" dirty="0"/>
          </a:p>
        </p:txBody>
      </p:sp>
      <p:sp>
        <p:nvSpPr>
          <p:cNvPr id="4" name="灯片编号占位符 3"/>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lvl="0" eaLnBrk="1" fontAlgn="base" hangingPunct="1"/>
            <a:endParaRPr lang="zh-CN" altLang="en-US" strike="noStrike" noProof="1" dirty="0"/>
          </a:p>
        </p:txBody>
      </p:sp>
      <p:sp>
        <p:nvSpPr>
          <p:cNvPr id="6" name="页脚占位符 5"/>
          <p:cNvSpPr>
            <a:spLocks noGrp="1"/>
          </p:cNvSpPr>
          <p:nvPr>
            <p:ph type="ftr" sz="quarter" idx="11"/>
          </p:nvPr>
        </p:nvSpPr>
        <p:spPr/>
        <p:txBody>
          <a:bodyPr/>
          <a:p>
            <a:pPr lvl="0" eaLnBrk="1" fontAlgn="base" hangingPunct="1"/>
            <a:endParaRPr lang="zh-CN" altLang="en-US" strike="noStrike" noProof="1" dirty="0"/>
          </a:p>
        </p:txBody>
      </p:sp>
      <p:sp>
        <p:nvSpPr>
          <p:cNvPr id="7" name="灯片编号占位符 6"/>
          <p:cNvSpPr>
            <a:spLocks noGrp="1"/>
          </p:cNvSpPr>
          <p:nvPr>
            <p:ph type="sldNum" sz="quarter" idx="12"/>
          </p:nvPr>
        </p:nvSpPr>
        <p:spPr/>
        <p:txBody>
          <a:bodyPr/>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5" Type="http://schemas.openxmlformats.org/officeDocument/2006/relationships/theme" Target="../theme/theme2.xml"/><Relationship Id="rId14" Type="http://schemas.openxmlformats.org/officeDocument/2006/relationships/slideLayout" Target="../slideLayouts/slideLayout28.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7.xml"/><Relationship Id="rId8" Type="http://schemas.openxmlformats.org/officeDocument/2006/relationships/slideLayout" Target="../slideLayouts/slideLayout36.xml"/><Relationship Id="rId7" Type="http://schemas.openxmlformats.org/officeDocument/2006/relationships/slideLayout" Target="../slideLayouts/slideLayout35.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 Id="rId3" Type="http://schemas.openxmlformats.org/officeDocument/2006/relationships/slideLayout" Target="../slideLayouts/slideLayout31.xml"/><Relationship Id="rId2" Type="http://schemas.openxmlformats.org/officeDocument/2006/relationships/slideLayout" Target="../slideLayouts/slideLayout30.xml"/><Relationship Id="rId12" Type="http://schemas.openxmlformats.org/officeDocument/2006/relationships/theme" Target="../theme/theme3.xml"/><Relationship Id="rId11" Type="http://schemas.openxmlformats.org/officeDocument/2006/relationships/slideLayout" Target="../slideLayouts/slideLayout39.xml"/><Relationship Id="rId10" Type="http://schemas.openxmlformats.org/officeDocument/2006/relationships/slideLayout" Target="../slideLayouts/slideLayout38.xml"/><Relationship Id="rId1"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8.xml"/><Relationship Id="rId8" Type="http://schemas.openxmlformats.org/officeDocument/2006/relationships/slideLayout" Target="../slideLayouts/slideLayout47.xml"/><Relationship Id="rId7" Type="http://schemas.openxmlformats.org/officeDocument/2006/relationships/slideLayout" Target="../slideLayouts/slideLayout46.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3" Type="http://schemas.openxmlformats.org/officeDocument/2006/relationships/slideLayout" Target="../slideLayouts/slideLayout42.xml"/><Relationship Id="rId2" Type="http://schemas.openxmlformats.org/officeDocument/2006/relationships/slideLayout" Target="../slideLayouts/slideLayout41.xml"/><Relationship Id="rId17" Type="http://schemas.openxmlformats.org/officeDocument/2006/relationships/theme" Target="../theme/theme4.xml"/><Relationship Id="rId16" Type="http://schemas.openxmlformats.org/officeDocument/2006/relationships/slideLayout" Target="../slideLayouts/slideLayout55.xml"/><Relationship Id="rId15" Type="http://schemas.openxmlformats.org/officeDocument/2006/relationships/slideLayout" Target="../slideLayouts/slideLayout54.xml"/><Relationship Id="rId14" Type="http://schemas.openxmlformats.org/officeDocument/2006/relationships/slideLayout" Target="../slideLayouts/slideLayout53.xml"/><Relationship Id="rId13" Type="http://schemas.openxmlformats.org/officeDocument/2006/relationships/slideLayout" Target="../slideLayouts/slideLayout52.xml"/><Relationship Id="rId12" Type="http://schemas.openxmlformats.org/officeDocument/2006/relationships/slideLayout" Target="../slideLayouts/slideLayout51.xml"/><Relationship Id="rId11" Type="http://schemas.openxmlformats.org/officeDocument/2006/relationships/slideLayout" Target="../slideLayouts/slideLayout50.xml"/><Relationship Id="rId10" Type="http://schemas.openxmlformats.org/officeDocument/2006/relationships/slideLayout" Target="../slideLayouts/slideLayout49.xml"/><Relationship Id="rId1"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9" Type="http://schemas.openxmlformats.org/officeDocument/2006/relationships/theme" Target="../theme/theme5.xml"/><Relationship Id="rId8" Type="http://schemas.openxmlformats.org/officeDocument/2006/relationships/image" Target="../media/image6.jpeg"/><Relationship Id="rId7" Type="http://schemas.openxmlformats.org/officeDocument/2006/relationships/image" Target="../media/image5.jpeg"/><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3" Type="http://schemas.openxmlformats.org/officeDocument/2006/relationships/slideLayout" Target="../slideLayouts/slideLayout58.xml"/><Relationship Id="rId2" Type="http://schemas.openxmlformats.org/officeDocument/2006/relationships/slideLayout" Target="../slideLayouts/slideLayout57.xml"/><Relationship Id="rId1"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0099"/>
        </a:solidFill>
        <a:effectLst/>
      </p:bgPr>
    </p:bg>
    <p:spTree>
      <p:nvGrpSpPr>
        <p:cNvPr id="1" name=""/>
        <p:cNvGrpSpPr/>
        <p:nvPr/>
      </p:nvGrpSpPr>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p>
            <a:pPr lvl="0" indent="0"/>
            <a:r>
              <a:rPr lang="zh-CN" altLang="en-US"/>
              <a:t>单击此处编辑母版标题样式</a:t>
            </a:r>
            <a:endParaRPr lang="zh-CN" altLang="en-US"/>
          </a:p>
        </p:txBody>
      </p:sp>
      <p:sp>
        <p:nvSpPr>
          <p:cNvPr id="1027" name="Rectangle 3"/>
          <p:cNvSpPr>
            <a:spLocks noGrp="1"/>
          </p:cNvSpPr>
          <p:nvPr>
            <p:ph type="body"/>
          </p:nvPr>
        </p:nvSpPr>
        <p:spPr>
          <a:xfrm>
            <a:off x="457200" y="1600200"/>
            <a:ext cx="8229600" cy="4525963"/>
          </a:xfrm>
          <a:prstGeom prst="rect">
            <a:avLst/>
          </a:prstGeom>
          <a:noFill/>
          <a:ln w="9525">
            <a:noFill/>
          </a:ln>
        </p:spPr>
        <p:txBody>
          <a:bodyPr anchor="t"/>
          <a:p>
            <a:pPr lvl="0" indent="-342900"/>
            <a:r>
              <a:rPr lang="zh-CN" altLang="en-US"/>
              <a:t>单击此处编辑母版文本样式</a:t>
            </a:r>
            <a:endParaRPr lang="zh-CN" altLang="en-US"/>
          </a:p>
          <a:p>
            <a:pPr lvl="1" indent="-285750"/>
            <a:r>
              <a:rPr lang="zh-CN" altLang="en-US"/>
              <a:t>第二级</a:t>
            </a:r>
            <a:endParaRPr lang="zh-CN" altLang="en-US"/>
          </a:p>
          <a:p>
            <a:pPr lvl="2" indent="-228600"/>
            <a:r>
              <a:rPr lang="zh-CN" altLang="en-US"/>
              <a:t>第三级</a:t>
            </a:r>
            <a:endParaRPr lang="zh-CN" altLang="en-US"/>
          </a:p>
          <a:p>
            <a:pPr lvl="3" indent="-228600"/>
            <a:r>
              <a:rPr lang="zh-CN" altLang="en-US"/>
              <a:t>第四级</a:t>
            </a:r>
            <a:endParaRPr lang="zh-CN" altLang="en-US"/>
          </a:p>
          <a:p>
            <a:pPr lvl="4" indent="-228600"/>
            <a:r>
              <a:rPr lang="zh-CN" altLang="en-US"/>
              <a:t>第五级</a:t>
            </a:r>
            <a:endParaRPr lang="zh-CN" altLang="en-US"/>
          </a:p>
        </p:txBody>
      </p:sp>
      <p:sp>
        <p:nvSpPr>
          <p:cNvPr id="1028" name="Rectangle 4"/>
          <p:cNvSpPr>
            <a:spLocks noGrp="1"/>
          </p:cNvSpPr>
          <p:nvPr>
            <p:ph type="dt" sz="half" idx="2"/>
          </p:nvPr>
        </p:nvSpPr>
        <p:spPr>
          <a:xfrm>
            <a:off x="457200" y="6245225"/>
            <a:ext cx="2133600" cy="476250"/>
          </a:xfrm>
          <a:prstGeom prst="rect">
            <a:avLst/>
          </a:prstGeom>
          <a:noFill/>
          <a:ln w="9525">
            <a:noFill/>
            <a:miter/>
          </a:ln>
        </p:spPr>
        <p:txBody>
          <a:bodyPr/>
          <a:lstStyle>
            <a:lvl1pPr>
              <a:defRPr sz="1400"/>
            </a:lvl1pPr>
          </a:lstStyle>
          <a:p>
            <a:pPr lvl="0" eaLnBrk="1" fontAlgn="base" hangingPunct="1"/>
            <a:endParaRPr lang="zh-CN" altLang="en-US" strike="noStrike" noProof="1" dirty="0"/>
          </a:p>
        </p:txBody>
      </p:sp>
      <p:sp>
        <p:nvSpPr>
          <p:cNvPr id="1029" name="Rectangle 5"/>
          <p:cNvSpPr>
            <a:spLocks noGrp="1"/>
          </p:cNvSpPr>
          <p:nvPr>
            <p:ph type="ftr" sz="quarter" idx="3"/>
          </p:nvPr>
        </p:nvSpPr>
        <p:spPr>
          <a:xfrm>
            <a:off x="3124200" y="6245225"/>
            <a:ext cx="2895600" cy="476250"/>
          </a:xfrm>
          <a:prstGeom prst="rect">
            <a:avLst/>
          </a:prstGeom>
          <a:noFill/>
          <a:ln w="9525">
            <a:noFill/>
            <a:miter/>
          </a:ln>
        </p:spPr>
        <p:txBody>
          <a:bodyPr/>
          <a:lstStyle>
            <a:lvl1pPr algn="ctr">
              <a:defRPr sz="1400"/>
            </a:lvl1pPr>
          </a:lstStyle>
          <a:p>
            <a:pPr lvl="0" eaLnBrk="1" fontAlgn="base" hangingPunct="1"/>
            <a:endParaRPr lang="zh-CN" altLang="en-US" strike="noStrike" noProof="1" dirty="0"/>
          </a:p>
        </p:txBody>
      </p:sp>
      <p:sp>
        <p:nvSpPr>
          <p:cNvPr id="1030" name="Rectangle 6"/>
          <p:cNvSpPr>
            <a:spLocks noGrp="1"/>
          </p:cNvSpPr>
          <p:nvPr>
            <p:ph type="sldNum" sz="quarter" idx="4"/>
          </p:nvPr>
        </p:nvSpPr>
        <p:spPr>
          <a:xfrm>
            <a:off x="6553200" y="6245225"/>
            <a:ext cx="2133600" cy="476250"/>
          </a:xfrm>
          <a:prstGeom prst="rect">
            <a:avLst/>
          </a:prstGeom>
          <a:noFill/>
          <a:ln w="9525">
            <a:noFill/>
            <a:miter/>
          </a:ln>
        </p:spPr>
        <p:txBody>
          <a:bodyPr/>
          <a:lstStyle>
            <a:lvl1pPr algn="r">
              <a:defRPr sz="1400"/>
            </a:lvl1pPr>
          </a:lstStyle>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hf sldNum="0" hdr="0" ftr="0" dt="0"/>
  <p:txStyles>
    <p:titleStyle>
      <a:lvl1pPr marL="0" lvl="0" indent="0" algn="ctr" defTabSz="914400" eaLnBrk="1" fontAlgn="base" latinLnBrk="0" hangingPunct="1">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2pPr>
      <a:lvl3pPr marL="914400" lvl="2"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3pPr>
      <a:lvl4pPr marL="1371600" lvl="3"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4pPr>
      <a:lvl5pPr marL="1828800" lvl="4"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5pPr>
      <a:lvl6pPr marL="2286000" lvl="5"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6pPr>
      <a:lvl7pPr marL="2743200" lvl="6"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7pPr>
      <a:lvl8pPr marL="3200400" lvl="7"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8pPr>
      <a:lvl9pPr marL="3657600" lvl="8"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99"/>
        </a:solidFill>
        <a:effectLst/>
      </p:bgPr>
    </p:bg>
    <p:spTree>
      <p:nvGrpSpPr>
        <p:cNvPr id="1" name=""/>
        <p:cNvGrpSpPr/>
        <p:nvPr/>
      </p:nvGrpSpPr>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p>
            <a:pPr lvl="0" indent="0"/>
            <a:r>
              <a:rPr lang="zh-CN" altLang="en-US"/>
              <a:t>单击此处编辑母版标题样式</a:t>
            </a:r>
            <a:endParaRPr lang="zh-CN" altLang="en-US"/>
          </a:p>
        </p:txBody>
      </p:sp>
      <p:sp>
        <p:nvSpPr>
          <p:cNvPr id="1027" name="Rectangle 3"/>
          <p:cNvSpPr>
            <a:spLocks noGrp="1"/>
          </p:cNvSpPr>
          <p:nvPr>
            <p:ph type="body"/>
          </p:nvPr>
        </p:nvSpPr>
        <p:spPr>
          <a:xfrm>
            <a:off x="457200" y="1600200"/>
            <a:ext cx="8229600" cy="4525963"/>
          </a:xfrm>
          <a:prstGeom prst="rect">
            <a:avLst/>
          </a:prstGeom>
          <a:noFill/>
          <a:ln w="9525">
            <a:noFill/>
          </a:ln>
        </p:spPr>
        <p:txBody>
          <a:bodyPr anchor="t"/>
          <a:p>
            <a:pPr lvl="0" indent="-342900"/>
            <a:r>
              <a:rPr lang="zh-CN" altLang="en-US"/>
              <a:t>单击此处编辑母版文本样式</a:t>
            </a:r>
            <a:endParaRPr lang="zh-CN" altLang="en-US"/>
          </a:p>
          <a:p>
            <a:pPr lvl="1" indent="-285750"/>
            <a:r>
              <a:rPr lang="zh-CN" altLang="en-US"/>
              <a:t>第二级</a:t>
            </a:r>
            <a:endParaRPr lang="zh-CN" altLang="en-US"/>
          </a:p>
          <a:p>
            <a:pPr lvl="2" indent="-228600"/>
            <a:r>
              <a:rPr lang="zh-CN" altLang="en-US"/>
              <a:t>第三级</a:t>
            </a:r>
            <a:endParaRPr lang="zh-CN" altLang="en-US"/>
          </a:p>
          <a:p>
            <a:pPr lvl="3" indent="-228600"/>
            <a:r>
              <a:rPr lang="zh-CN" altLang="en-US"/>
              <a:t>第四级</a:t>
            </a:r>
            <a:endParaRPr lang="zh-CN" altLang="en-US"/>
          </a:p>
          <a:p>
            <a:pPr lvl="4" indent="-228600"/>
            <a:r>
              <a:rPr lang="zh-CN" altLang="en-US"/>
              <a:t>第五级</a:t>
            </a:r>
            <a:endParaRPr lang="zh-CN" altLang="en-US"/>
          </a:p>
        </p:txBody>
      </p:sp>
      <p:sp>
        <p:nvSpPr>
          <p:cNvPr id="1028" name="Rectangle 4"/>
          <p:cNvSpPr>
            <a:spLocks noGrp="1"/>
          </p:cNvSpPr>
          <p:nvPr>
            <p:ph type="dt" sz="half" idx="2"/>
          </p:nvPr>
        </p:nvSpPr>
        <p:spPr>
          <a:xfrm>
            <a:off x="457200" y="6245225"/>
            <a:ext cx="2133600" cy="476250"/>
          </a:xfrm>
          <a:prstGeom prst="rect">
            <a:avLst/>
          </a:prstGeom>
          <a:noFill/>
          <a:ln w="9525">
            <a:noFill/>
            <a:miter/>
          </a:ln>
        </p:spPr>
        <p:txBody>
          <a:bodyPr/>
          <a:lstStyle>
            <a:lvl1pPr>
              <a:defRPr sz="1400"/>
            </a:lvl1pPr>
          </a:lstStyle>
          <a:p>
            <a:pPr lvl="0" eaLnBrk="1" fontAlgn="base" hangingPunct="1"/>
            <a:endParaRPr lang="zh-CN" altLang="en-US" strike="noStrike" noProof="1" dirty="0"/>
          </a:p>
        </p:txBody>
      </p:sp>
      <p:sp>
        <p:nvSpPr>
          <p:cNvPr id="1029" name="Rectangle 5"/>
          <p:cNvSpPr>
            <a:spLocks noGrp="1"/>
          </p:cNvSpPr>
          <p:nvPr>
            <p:ph type="ftr" sz="quarter" idx="3"/>
          </p:nvPr>
        </p:nvSpPr>
        <p:spPr>
          <a:xfrm>
            <a:off x="3124200" y="6245225"/>
            <a:ext cx="2895600" cy="476250"/>
          </a:xfrm>
          <a:prstGeom prst="rect">
            <a:avLst/>
          </a:prstGeom>
          <a:noFill/>
          <a:ln w="9525">
            <a:noFill/>
            <a:miter/>
          </a:ln>
        </p:spPr>
        <p:txBody>
          <a:bodyPr/>
          <a:lstStyle>
            <a:lvl1pPr algn="ctr">
              <a:defRPr sz="1400"/>
            </a:lvl1pPr>
          </a:lstStyle>
          <a:p>
            <a:pPr lvl="0" eaLnBrk="1" fontAlgn="base" hangingPunct="1"/>
            <a:endParaRPr lang="zh-CN" altLang="en-US" strike="noStrike" noProof="1" dirty="0"/>
          </a:p>
        </p:txBody>
      </p:sp>
      <p:sp>
        <p:nvSpPr>
          <p:cNvPr id="1030" name="Rectangle 6"/>
          <p:cNvSpPr>
            <a:spLocks noGrp="1"/>
          </p:cNvSpPr>
          <p:nvPr>
            <p:ph type="sldNum" sz="quarter" idx="4"/>
          </p:nvPr>
        </p:nvSpPr>
        <p:spPr>
          <a:xfrm>
            <a:off x="6553200" y="6245225"/>
            <a:ext cx="2133600" cy="476250"/>
          </a:xfrm>
          <a:prstGeom prst="rect">
            <a:avLst/>
          </a:prstGeom>
          <a:noFill/>
          <a:ln w="9525">
            <a:noFill/>
            <a:miter/>
          </a:ln>
        </p:spPr>
        <p:txBody>
          <a:bodyPr/>
          <a:lstStyle>
            <a:lvl1pPr algn="r">
              <a:defRPr sz="1400"/>
            </a:lvl1pPr>
          </a:lstStyle>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hf sldNum="0" hdr="0" ftr="0" dt="0"/>
  <p:txStyles>
    <p:titleStyle>
      <a:lvl1pPr marL="0" lvl="0" indent="0" algn="ctr" defTabSz="914400" eaLnBrk="1" fontAlgn="base" latinLnBrk="0" hangingPunct="1">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2pPr>
      <a:lvl3pPr marL="914400" lvl="2"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3pPr>
      <a:lvl4pPr marL="1371600" lvl="3"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4pPr>
      <a:lvl5pPr marL="1828800" lvl="4"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5pPr>
      <a:lvl6pPr marL="2286000" lvl="5"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6pPr>
      <a:lvl7pPr marL="2743200" lvl="6"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7pPr>
      <a:lvl8pPr marL="3200400" lvl="7"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8pPr>
      <a:lvl9pPr marL="3657600" lvl="8"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p:sp>
        <p:nvSpPr>
          <p:cNvPr id="1026" name="Rectangle 2"/>
          <p:cNvSpPr>
            <a:spLocks noGrp="1"/>
          </p:cNvSpPr>
          <p:nvPr>
            <p:ph type="title"/>
          </p:nvPr>
        </p:nvSpPr>
        <p:spPr>
          <a:xfrm>
            <a:off x="457200" y="275167"/>
            <a:ext cx="8229600" cy="1143000"/>
          </a:xfrm>
          <a:prstGeom prst="rect">
            <a:avLst/>
          </a:prstGeom>
          <a:noFill/>
          <a:ln w="9525">
            <a:noFill/>
          </a:ln>
        </p:spPr>
        <p:txBody>
          <a:bodyPr anchor="ctr"/>
          <a:p>
            <a:pPr lvl="0"/>
            <a:r>
              <a:rPr lang="zh-CN" altLang="zh-CN" dirty="0"/>
              <a:t>单击此处编辑母版标题样式</a:t>
            </a:r>
            <a:endParaRPr lang="zh-CN" altLang="zh-CN" dirty="0"/>
          </a:p>
        </p:txBody>
      </p:sp>
      <p:sp>
        <p:nvSpPr>
          <p:cNvPr id="1027" name="Rectangle 3"/>
          <p:cNvSpPr>
            <a:spLocks noGrp="1"/>
          </p:cNvSpPr>
          <p:nvPr>
            <p:ph type="body"/>
          </p:nvPr>
        </p:nvSpPr>
        <p:spPr>
          <a:xfrm>
            <a:off x="457200" y="1600200"/>
            <a:ext cx="8229600" cy="4525433"/>
          </a:xfrm>
          <a:prstGeom prst="rect">
            <a:avLst/>
          </a:prstGeom>
          <a:noFill/>
          <a:ln w="9525">
            <a:noFill/>
          </a:ln>
        </p:spPr>
        <p:txBody>
          <a:bodyPr anchor="t"/>
          <a:p>
            <a:pPr lvl="0"/>
            <a:r>
              <a:rPr lang="zh-CN" altLang="zh-CN" dirty="0"/>
              <a:t>单击此处编辑母版文本样式</a:t>
            </a:r>
            <a:endParaRPr lang="zh-CN" altLang="zh-CN" dirty="0"/>
          </a:p>
          <a:p>
            <a:pPr lvl="1" indent="-285750"/>
            <a:r>
              <a:rPr lang="zh-CN" altLang="zh-CN" dirty="0"/>
              <a:t>第二级</a:t>
            </a:r>
            <a:endParaRPr lang="zh-CN" altLang="zh-CN" dirty="0"/>
          </a:p>
          <a:p>
            <a:pPr lvl="2" indent="-228600"/>
            <a:r>
              <a:rPr lang="zh-CN" altLang="zh-CN" dirty="0"/>
              <a:t>第三级</a:t>
            </a:r>
            <a:endParaRPr lang="zh-CN" altLang="zh-CN" dirty="0"/>
          </a:p>
          <a:p>
            <a:pPr lvl="3" indent="-228600"/>
            <a:r>
              <a:rPr lang="zh-CN" altLang="zh-CN" dirty="0"/>
              <a:t>第四级</a:t>
            </a:r>
            <a:endParaRPr lang="zh-CN" altLang="zh-CN" dirty="0"/>
          </a:p>
          <a:p>
            <a:pPr lvl="4" indent="-228600"/>
            <a:r>
              <a:rPr lang="zh-CN" altLang="zh-CN" dirty="0"/>
              <a:t>第五级</a:t>
            </a:r>
            <a:endParaRPr lang="zh-CN" altLang="zh-CN" dirty="0"/>
          </a:p>
        </p:txBody>
      </p:sp>
      <p:sp>
        <p:nvSpPr>
          <p:cNvPr id="1028" name="Rectangle 4"/>
          <p:cNvSpPr>
            <a:spLocks noGrp="1" noChangeArrowheads="1"/>
          </p:cNvSpPr>
          <p:nvPr>
            <p:ph type="dt" sz="half" idx="2"/>
          </p:nvPr>
        </p:nvSpPr>
        <p:spPr bwMode="auto">
          <a:xfrm>
            <a:off x="457200" y="6244167"/>
            <a:ext cx="2133600" cy="478367"/>
          </a:xfrm>
          <a:prstGeom prst="rect">
            <a:avLst/>
          </a:prstGeom>
          <a:noFill/>
          <a:ln w="9525">
            <a:noFill/>
            <a:miter lim="800000"/>
          </a:ln>
        </p:spPr>
        <p:txBody>
          <a:bodyPr vert="horz" wrap="square" lIns="91440" tIns="45720" rIns="91440" bIns="45720" numCol="1" anchor="t" anchorCtr="0" compatLnSpc="1"/>
          <a:lstStyle>
            <a:lvl1pPr eaLnBrk="1" hangingPunct="1">
              <a:buFont typeface="Arial" panose="020B0604020202020204" pitchFamily="34" charset="0"/>
              <a:buNone/>
              <a:defRPr sz="14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5C67A2B7-ACC7-4806-B002-DE00D872E9F8}" type="datetime1">
              <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Rectangle 5"/>
          <p:cNvSpPr>
            <a:spLocks noGrp="1" noChangeArrowheads="1"/>
          </p:cNvSpPr>
          <p:nvPr>
            <p:ph type="ftr" sz="quarter" idx="3"/>
          </p:nvPr>
        </p:nvSpPr>
        <p:spPr bwMode="auto">
          <a:xfrm>
            <a:off x="3124200" y="6244167"/>
            <a:ext cx="2895600" cy="478367"/>
          </a:xfrm>
          <a:prstGeom prst="rect">
            <a:avLst/>
          </a:prstGeom>
          <a:noFill/>
          <a:ln w="9525">
            <a:noFill/>
            <a:miter lim="800000"/>
          </a:ln>
        </p:spPr>
        <p:txBody>
          <a:bodyPr vert="horz" wrap="square" lIns="91440" tIns="45720" rIns="91440" bIns="45720" numCol="1" anchor="t" anchorCtr="0" compatLnSpc="1"/>
          <a:lstStyle>
            <a:lvl1pPr algn="ctr" eaLnBrk="1" hangingPunct="1">
              <a:buFont typeface="Arial" panose="020B0604020202020204" pitchFamily="34" charset="0"/>
              <a:buNone/>
              <a:defRPr sz="1400"/>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noChangeArrowheads="1"/>
          </p:cNvSpPr>
          <p:nvPr>
            <p:ph type="sldNum" sz="quarter" idx="4"/>
          </p:nvPr>
        </p:nvSpPr>
        <p:spPr bwMode="auto">
          <a:xfrm>
            <a:off x="6553200" y="6244167"/>
            <a:ext cx="2133600" cy="478367"/>
          </a:xfrm>
          <a:prstGeom prst="rect">
            <a:avLst/>
          </a:prstGeom>
          <a:noFill/>
          <a:ln w="9525">
            <a:noFill/>
            <a:miter lim="800000"/>
          </a:ln>
        </p:spPr>
        <p:txBody>
          <a:bodyPr vert="horz" wrap="square" lIns="91440" tIns="45720" rIns="91440" bIns="45720" numCol="1" anchor="t" anchorCtr="0" compatLnSpc="1"/>
          <a:lstStyle>
            <a:lvl1pPr algn="r">
              <a:buFont typeface="Arial" panose="020B0604020202020204" pitchFamily="34" charset="0"/>
              <a:defRPr sz="1400"/>
            </a:lvl1pPr>
          </a:lstStyle>
          <a:p>
            <a:pPr lvl="0" eaLnBrk="1" fontAlgn="base" hangingPunct="1">
              <a:buNone/>
            </a:pPr>
            <a:fld id="{9A0DB2DC-4C9A-4742-B13C-FB6460FD3503}" type="slidenum">
              <a:rPr lang="zh-CN" altLang="en-US" strike="noStrike" noProof="1" dirty="0">
                <a:latin typeface="Arial" panose="020B0604020202020204" pitchFamily="34" charset="0"/>
                <a:ea typeface="宋体" panose="02010600030101010101" pitchFamily="2" charset="-122"/>
                <a:cs typeface="+mn-cs"/>
              </a:rPr>
            </a:fld>
            <a:endParaRPr lang="zh-CN" altLang="en-US" strike="noStrike" noProof="1"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0099"/>
        </a:solidFill>
        <a:effectLst/>
      </p:bgPr>
    </p:bg>
    <p:spTree>
      <p:nvGrpSpPr>
        <p:cNvPr id="1" name=""/>
        <p:cNvGrpSpPr/>
        <p:nvPr/>
      </p:nvGrpSpPr>
      <p:grpSpPr/>
      <p:sp>
        <p:nvSpPr>
          <p:cNvPr id="1026" name="Rectangle 2"/>
          <p:cNvSpPr>
            <a:spLocks noGrp="1"/>
          </p:cNvSpPr>
          <p:nvPr>
            <p:ph type="title"/>
          </p:nvPr>
        </p:nvSpPr>
        <p:spPr>
          <a:xfrm>
            <a:off x="457200" y="274638"/>
            <a:ext cx="8229600" cy="1143000"/>
          </a:xfrm>
          <a:prstGeom prst="rect">
            <a:avLst/>
          </a:prstGeom>
          <a:noFill/>
          <a:ln w="9525">
            <a:noFill/>
          </a:ln>
        </p:spPr>
        <p:txBody>
          <a:bodyPr anchor="ctr"/>
          <a:p>
            <a:pPr lvl="0" indent="0"/>
            <a:r>
              <a:rPr lang="zh-CN" altLang="en-US"/>
              <a:t>单击此处编辑母版标题样式</a:t>
            </a:r>
            <a:endParaRPr lang="zh-CN" altLang="en-US"/>
          </a:p>
        </p:txBody>
      </p:sp>
      <p:sp>
        <p:nvSpPr>
          <p:cNvPr id="1027" name="Rectangle 3"/>
          <p:cNvSpPr>
            <a:spLocks noGrp="1"/>
          </p:cNvSpPr>
          <p:nvPr>
            <p:ph type="body"/>
          </p:nvPr>
        </p:nvSpPr>
        <p:spPr>
          <a:xfrm>
            <a:off x="457200" y="1600200"/>
            <a:ext cx="8229600" cy="4525963"/>
          </a:xfrm>
          <a:prstGeom prst="rect">
            <a:avLst/>
          </a:prstGeom>
          <a:noFill/>
          <a:ln w="9525">
            <a:noFill/>
          </a:ln>
        </p:spPr>
        <p:txBody>
          <a:bodyPr anchor="t"/>
          <a:p>
            <a:pPr lvl="0" indent="-342900"/>
            <a:r>
              <a:rPr lang="zh-CN" altLang="en-US"/>
              <a:t>单击此处编辑母版文本样式</a:t>
            </a:r>
            <a:endParaRPr lang="zh-CN" altLang="en-US"/>
          </a:p>
          <a:p>
            <a:pPr lvl="1" indent="-285750"/>
            <a:r>
              <a:rPr lang="zh-CN" altLang="en-US"/>
              <a:t>第二级</a:t>
            </a:r>
            <a:endParaRPr lang="zh-CN" altLang="en-US"/>
          </a:p>
          <a:p>
            <a:pPr lvl="2" indent="-228600"/>
            <a:r>
              <a:rPr lang="zh-CN" altLang="en-US"/>
              <a:t>第三级</a:t>
            </a:r>
            <a:endParaRPr lang="zh-CN" altLang="en-US"/>
          </a:p>
          <a:p>
            <a:pPr lvl="3" indent="-228600"/>
            <a:r>
              <a:rPr lang="zh-CN" altLang="en-US"/>
              <a:t>第四级</a:t>
            </a:r>
            <a:endParaRPr lang="zh-CN" altLang="en-US"/>
          </a:p>
          <a:p>
            <a:pPr lvl="4" indent="-228600"/>
            <a:r>
              <a:rPr lang="zh-CN" altLang="en-US"/>
              <a:t>第五级</a:t>
            </a:r>
            <a:endParaRPr lang="zh-CN" altLang="en-US"/>
          </a:p>
        </p:txBody>
      </p:sp>
      <p:sp>
        <p:nvSpPr>
          <p:cNvPr id="1028" name="Rectangle 4"/>
          <p:cNvSpPr>
            <a:spLocks noGrp="1"/>
          </p:cNvSpPr>
          <p:nvPr>
            <p:ph type="dt" sz="half" idx="2"/>
          </p:nvPr>
        </p:nvSpPr>
        <p:spPr>
          <a:xfrm>
            <a:off x="457200" y="6245225"/>
            <a:ext cx="2133600" cy="476250"/>
          </a:xfrm>
          <a:prstGeom prst="rect">
            <a:avLst/>
          </a:prstGeom>
          <a:noFill/>
          <a:ln w="9525">
            <a:noFill/>
            <a:miter/>
          </a:ln>
        </p:spPr>
        <p:txBody>
          <a:bodyPr/>
          <a:lstStyle>
            <a:lvl1pPr>
              <a:defRPr sz="1400"/>
            </a:lvl1pPr>
          </a:lstStyle>
          <a:p>
            <a:pPr lvl="0" eaLnBrk="1" fontAlgn="base" hangingPunct="1"/>
            <a:endParaRPr lang="zh-CN" altLang="en-US" strike="noStrike" noProof="1" dirty="0"/>
          </a:p>
        </p:txBody>
      </p:sp>
      <p:sp>
        <p:nvSpPr>
          <p:cNvPr id="1029" name="Rectangle 5"/>
          <p:cNvSpPr>
            <a:spLocks noGrp="1"/>
          </p:cNvSpPr>
          <p:nvPr>
            <p:ph type="ftr" sz="quarter" idx="3"/>
          </p:nvPr>
        </p:nvSpPr>
        <p:spPr>
          <a:xfrm>
            <a:off x="3124200" y="6245225"/>
            <a:ext cx="2895600" cy="476250"/>
          </a:xfrm>
          <a:prstGeom prst="rect">
            <a:avLst/>
          </a:prstGeom>
          <a:noFill/>
          <a:ln w="9525">
            <a:noFill/>
            <a:miter/>
          </a:ln>
        </p:spPr>
        <p:txBody>
          <a:bodyPr/>
          <a:lstStyle>
            <a:lvl1pPr algn="ctr">
              <a:defRPr sz="1400"/>
            </a:lvl1pPr>
          </a:lstStyle>
          <a:p>
            <a:pPr lvl="0" eaLnBrk="1" fontAlgn="base" hangingPunct="1"/>
            <a:endParaRPr lang="zh-CN" altLang="en-US" strike="noStrike" noProof="1" dirty="0"/>
          </a:p>
        </p:txBody>
      </p:sp>
      <p:sp>
        <p:nvSpPr>
          <p:cNvPr id="1030" name="Rectangle 6"/>
          <p:cNvSpPr>
            <a:spLocks noGrp="1"/>
          </p:cNvSpPr>
          <p:nvPr>
            <p:ph type="sldNum" sz="quarter" idx="4"/>
          </p:nvPr>
        </p:nvSpPr>
        <p:spPr>
          <a:xfrm>
            <a:off x="6553200" y="6245225"/>
            <a:ext cx="2133600" cy="476250"/>
          </a:xfrm>
          <a:prstGeom prst="rect">
            <a:avLst/>
          </a:prstGeom>
          <a:noFill/>
          <a:ln w="9525">
            <a:noFill/>
            <a:miter/>
          </a:ln>
        </p:spPr>
        <p:txBody>
          <a:bodyPr/>
          <a:lstStyle>
            <a:lvl1pPr algn="r">
              <a:defRPr sz="1400"/>
            </a:lvl1pPr>
          </a:lstStyle>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ea"/>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Lst>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hf sldNum="0" hdr="0" ftr="0" dt="0"/>
  <p:txStyles>
    <p:titleStyle>
      <a:lvl1pPr marL="0" lvl="0" indent="0" algn="ctr" defTabSz="914400" eaLnBrk="1" fontAlgn="base" latinLnBrk="0" hangingPunct="1">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2pPr>
      <a:lvl3pPr marL="914400" lvl="2"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3pPr>
      <a:lvl4pPr marL="1371600" lvl="3"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4pPr>
      <a:lvl5pPr marL="1828800" lvl="4"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5pPr>
      <a:lvl6pPr marL="2286000" lvl="5"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6pPr>
      <a:lvl7pPr marL="2743200" lvl="6"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7pPr>
      <a:lvl8pPr marL="3200400" lvl="7"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8pPr>
      <a:lvl9pPr marL="3657600" lvl="8" indent="0" algn="l" defTabSz="914400" eaLnBrk="1" fontAlgn="base" latinLnBrk="0" hangingPunct="1">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pic>
        <p:nvPicPr>
          <p:cNvPr id="1026" name="图片 8" descr="E:\yanyanli\1-work\1-大数据中心\一楼大数据中心演示ppt\1-运营一周年汇报\背景原图.jpg背景原图"/>
          <p:cNvPicPr>
            <a:picLocks noChangeAspect="1"/>
          </p:cNvPicPr>
          <p:nvPr userDrawn="1"/>
        </p:nvPicPr>
        <p:blipFill>
          <a:blip r:embed="rId8"/>
          <a:srcRect/>
          <a:stretch>
            <a:fillRect/>
          </a:stretch>
        </p:blipFill>
        <p:spPr bwMode="auto">
          <a:xfrm>
            <a:off x="0" y="0"/>
            <a:ext cx="9144000" cy="6858000"/>
          </a:xfrm>
          <a:prstGeom prst="rect">
            <a:avLst/>
          </a:prstGeom>
          <a:noFill/>
          <a:ln w="9525">
            <a:noFill/>
            <a:miter lim="800000"/>
            <a:headEnd/>
            <a:tailEnd/>
          </a:ln>
        </p:spPr>
      </p:pic>
      <p:sp>
        <p:nvSpPr>
          <p:cNvPr id="1027" name="标题占位符 1"/>
          <p:cNvSpPr>
            <a:spLocks noGrp="1"/>
          </p:cNvSpPr>
          <p:nvPr>
            <p:ph type="title"/>
          </p:nvPr>
        </p:nvSpPr>
        <p:spPr bwMode="auto">
          <a:xfrm>
            <a:off x="628650" y="365125"/>
            <a:ext cx="7886700" cy="1325563"/>
          </a:xfrm>
          <a:prstGeom prst="rect">
            <a:avLst/>
          </a:prstGeom>
          <a:noFill/>
          <a:ln w="9525">
            <a:noFill/>
            <a:miter lim="800000"/>
          </a:ln>
        </p:spPr>
        <p:txBody>
          <a:bodyPr vert="horz" wrap="square" lIns="91440" tIns="45720" rIns="91440" bIns="45720" numCol="1" anchor="ctr" anchorCtr="0" compatLnSpc="1"/>
          <a:lstStyle/>
          <a:p>
            <a:pPr lvl="0"/>
            <a:r>
              <a:rPr lang="zh-CN" altLang="en-US"/>
              <a:t>单击此处编辑母版标题样式</a:t>
            </a:r>
            <a:endParaRPr lang="zh-CN" altLang="en-US"/>
          </a:p>
        </p:txBody>
      </p:sp>
      <p:sp>
        <p:nvSpPr>
          <p:cNvPr id="1028" name="文本占位符 2"/>
          <p:cNvSpPr>
            <a:spLocks noGrp="1"/>
          </p:cNvSpPr>
          <p:nvPr>
            <p:ph type="body" idx="1"/>
          </p:nvPr>
        </p:nvSpPr>
        <p:spPr bwMode="auto">
          <a:xfrm>
            <a:off x="628650" y="1825625"/>
            <a:ext cx="7886700" cy="4351338"/>
          </a:xfrm>
          <a:prstGeom prst="rect">
            <a:avLst/>
          </a:prstGeom>
          <a:noFill/>
          <a:ln w="9525">
            <a:noFill/>
            <a:miter lim="800000"/>
          </a:ln>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kumimoji="1" sz="900" smtClean="0">
                <a:solidFill>
                  <a:schemeClr val="tx1">
                    <a:tint val="75000"/>
                  </a:schemeClr>
                </a:solidFill>
                <a:latin typeface="+mn-lt"/>
                <a:ea typeface="+mn-ea"/>
                <a:cs typeface="+mn-cs"/>
              </a:defRPr>
            </a:lvl1pPr>
          </a:lstStyle>
          <a:p>
            <a:pPr>
              <a:defRPr/>
            </a:pPr>
            <a:fld id="{C363219A-0D04-43A7-9FBC-88E47D26E0E3}" type="datetimeFigureOut">
              <a:rPr lang="zh-CN" altLang="en-US"/>
            </a:fld>
            <a:endParaRPr lang="zh-CN" altLang="en-US"/>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kumimoji="1" sz="900">
                <a:solidFill>
                  <a:schemeClr val="tx1">
                    <a:tint val="75000"/>
                  </a:schemeClr>
                </a:solidFill>
                <a:latin typeface="+mn-lt"/>
                <a:ea typeface="+mn-ea"/>
                <a:cs typeface="+mn-cs"/>
              </a:defRPr>
            </a:lvl1pPr>
          </a:lstStyle>
          <a:p>
            <a:pPr>
              <a:defRPr/>
            </a:pPr>
            <a:endParaRPr lang="zh-CN" altLang="en-US"/>
          </a:p>
        </p:txBody>
      </p:sp>
      <p:sp>
        <p:nvSpPr>
          <p:cNvPr id="6" name="幻灯片编号占位符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kumimoji="1" sz="900" smtClean="0">
                <a:solidFill>
                  <a:schemeClr val="tx1">
                    <a:tint val="75000"/>
                  </a:schemeClr>
                </a:solidFill>
                <a:latin typeface="+mn-lt"/>
                <a:ea typeface="+mn-ea"/>
                <a:cs typeface="+mn-cs"/>
              </a:defRPr>
            </a:lvl1pPr>
          </a:lstStyle>
          <a:p>
            <a:pPr>
              <a:defRPr/>
            </a:pPr>
            <a:fld id="{C376193B-0350-4602-B2E5-91D57CCA45E2}" type="slidenum">
              <a:rPr lang="zh-CN" altLang="en-US"/>
            </a:fld>
            <a:endParaRPr lang="zh-CN" altLang="en-US"/>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Lst>
  <p:transition spd="med">
    <p:fade/>
  </p:transition>
  <p:txStyles>
    <p:titleStyle>
      <a:lvl1pPr algn="l" rtl="0" fontAlgn="base">
        <a:lnSpc>
          <a:spcPct val="90000"/>
        </a:lnSpc>
        <a:spcBef>
          <a:spcPct val="0"/>
        </a:spcBef>
        <a:spcAft>
          <a:spcPct val="0"/>
        </a:spcAft>
        <a:defRPr sz="3300" kern="1200">
          <a:solidFill>
            <a:schemeClr val="tx1"/>
          </a:solidFill>
          <a:latin typeface="+mj-lt"/>
          <a:ea typeface="+mj-ea"/>
          <a:cs typeface="等线 Light" panose="02010600030101010101" charset="-122"/>
        </a:defRPr>
      </a:lvl1pPr>
      <a:lvl2pPr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cs typeface="等线 Light" panose="02010600030101010101" charset="-122"/>
        </a:defRPr>
      </a:lvl2pPr>
      <a:lvl3pPr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cs typeface="等线 Light" panose="02010600030101010101" charset="-122"/>
        </a:defRPr>
      </a:lvl3pPr>
      <a:lvl4pPr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cs typeface="等线 Light" panose="02010600030101010101" charset="-122"/>
        </a:defRPr>
      </a:lvl4pPr>
      <a:lvl5pPr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cs typeface="等线 Light" panose="02010600030101010101" charset="-122"/>
        </a:defRPr>
      </a:lvl5pPr>
      <a:lvl6pPr marL="4572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cs typeface="等线 Light" panose="02010600030101010101" charset="-122"/>
        </a:defRPr>
      </a:lvl6pPr>
      <a:lvl7pPr marL="9144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cs typeface="等线 Light" panose="02010600030101010101" charset="-122"/>
        </a:defRPr>
      </a:lvl7pPr>
      <a:lvl8pPr marL="13716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cs typeface="等线 Light" panose="02010600030101010101" charset="-122"/>
        </a:defRPr>
      </a:lvl8pPr>
      <a:lvl9pPr marL="1828800" algn="l" rtl="0" fontAlgn="base">
        <a:lnSpc>
          <a:spcPct val="90000"/>
        </a:lnSpc>
        <a:spcBef>
          <a:spcPct val="0"/>
        </a:spcBef>
        <a:spcAft>
          <a:spcPct val="0"/>
        </a:spcAft>
        <a:defRPr sz="4400">
          <a:solidFill>
            <a:schemeClr val="tx1"/>
          </a:solidFill>
          <a:latin typeface="等线 Light" panose="02010600030101010101" charset="-122"/>
          <a:ea typeface="等线 Light" panose="02010600030101010101" charset="-122"/>
          <a:cs typeface="等线 Light" panose="02010600030101010101" charset="-122"/>
        </a:defRPr>
      </a:lvl9pPr>
    </p:titleStyle>
    <p:bodyStyle>
      <a:lvl1pPr marL="171450" indent="-171450" algn="l"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等线" panose="02010600030101010101" charset="-122"/>
        </a:defRPr>
      </a:lvl1pPr>
      <a:lvl2pPr marL="514350" indent="-171450" algn="l" rtl="0" fontAlgn="base">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等线" panose="02010600030101010101" charset="-122"/>
        </a:defRPr>
      </a:lvl2pPr>
      <a:lvl3pPr marL="857250" indent="-171450" algn="l"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等线" panose="02010600030101010101" charset="-122"/>
        </a:defRPr>
      </a:lvl3pPr>
      <a:lvl4pPr marL="12001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等线" panose="02010600030101010101" charset="-122"/>
        </a:defRPr>
      </a:lvl4pPr>
      <a:lvl5pPr marL="1543050" indent="-171450" algn="l"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等线" panose="02010600030101010101" charset="-122"/>
        </a:defRPr>
      </a:lvl5pPr>
      <a:lvl6pPr marL="1885950" indent="-171450" algn="l" defTabSz="685800" rtl="0" eaLnBrk="1" latinLnBrk="0" hangingPunct="1">
        <a:lnSpc>
          <a:spcPct val="90000"/>
        </a:lnSpc>
        <a:spcBef>
          <a:spcPts val="375"/>
        </a:spcBef>
        <a:buFont typeface="Arial" panose="020B0604020202020204"/>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tags" Target="../tags/tag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8.jpeg"/><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tags" Target="../tags/tag11.xml"/><Relationship Id="rId3" Type="http://schemas.openxmlformats.org/officeDocument/2006/relationships/image" Target="../media/image19.png"/><Relationship Id="rId2" Type="http://schemas.openxmlformats.org/officeDocument/2006/relationships/tags" Target="../tags/tag10.xml"/><Relationship Id="rId1" Type="http://schemas.openxmlformats.org/officeDocument/2006/relationships/hyperlink" Target="https://www.shpt.gov.cn/shpt/qlchg/" TargetMode="External"/></Relationships>
</file>

<file path=ppt/slides/_rels/slide19.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image" Target="../media/image28.png"/><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media/image24.png"/><Relationship Id="rId20" Type="http://schemas.openxmlformats.org/officeDocument/2006/relationships/slideLayout" Target="../slideLayouts/slideLayout2.xml"/><Relationship Id="rId2" Type="http://schemas.openxmlformats.org/officeDocument/2006/relationships/image" Target="../media/image23.png"/><Relationship Id="rId19" Type="http://schemas.openxmlformats.org/officeDocument/2006/relationships/tags" Target="../tags/tag23.xml"/><Relationship Id="rId18" Type="http://schemas.openxmlformats.org/officeDocument/2006/relationships/tags" Target="../tags/tag22.xml"/><Relationship Id="rId17" Type="http://schemas.openxmlformats.org/officeDocument/2006/relationships/tags" Target="../tags/tag21.xml"/><Relationship Id="rId16" Type="http://schemas.openxmlformats.org/officeDocument/2006/relationships/tags" Target="../tags/tag20.xml"/><Relationship Id="rId15" Type="http://schemas.openxmlformats.org/officeDocument/2006/relationships/tags" Target="../tags/tag19.xml"/><Relationship Id="rId14" Type="http://schemas.openxmlformats.org/officeDocument/2006/relationships/tags" Target="../tags/tag18.xml"/><Relationship Id="rId13" Type="http://schemas.openxmlformats.org/officeDocument/2006/relationships/tags" Target="../tags/tag17.xml"/><Relationship Id="rId12" Type="http://schemas.openxmlformats.org/officeDocument/2006/relationships/tags" Target="../tags/tag16.xml"/><Relationship Id="rId11" Type="http://schemas.openxmlformats.org/officeDocument/2006/relationships/tags" Target="../tags/tag15.xml"/><Relationship Id="rId10" Type="http://schemas.openxmlformats.org/officeDocument/2006/relationships/tags" Target="../tags/tag14.xml"/><Relationship Id="rId1" Type="http://schemas.openxmlformats.org/officeDocument/2006/relationships/image" Target="../media/image22.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tags" Target="../tags/tag1.xml"/><Relationship Id="rId1" Type="http://schemas.openxmlformats.org/officeDocument/2006/relationships/hyperlink" Target="https://mp.weixin.qq.com/s?__biz=MzA4ODk3NDEwMQ==&amp;mid=2650123406&amp;idx=1&amp;sn=0295e4fcc2742b06f1be2db8f843ad62&amp;chksm=8820faf4bf5773e219d2341e11ea462cd3bd949e8b5cb81582fb69314eccd2f0a4b29dfb3cf2&amp;token=2041351627&amp;lang=zh_CN#rd" TargetMode="External"/></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jpeg"/></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image" Target="../media/image37.png"/><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image" Target="../media/image33.png"/><Relationship Id="rId2" Type="http://schemas.openxmlformats.org/officeDocument/2006/relationships/tags" Target="../tags/tag24.xml"/><Relationship Id="rId1" Type="http://schemas.openxmlformats.org/officeDocument/2006/relationships/hyperlink" Target="https://zwdt.sh.gov.cn/qykj/guide_hp/yslb" TargetMode="Externa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8.xml"/><Relationship Id="rId1" Type="http://schemas.openxmlformats.org/officeDocument/2006/relationships/image" Target="../media/image41.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25.xml"/><Relationship Id="rId2" Type="http://schemas.openxmlformats.org/officeDocument/2006/relationships/slide" Target="slide4.xml"/><Relationship Id="rId1" Type="http://schemas.openxmlformats.org/officeDocument/2006/relationships/image" Target="../media/image4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6" Type="http://schemas.openxmlformats.org/officeDocument/2006/relationships/slideLayout" Target="../slideLayouts/slideLayout2.xml"/><Relationship Id="rId15" Type="http://schemas.openxmlformats.org/officeDocument/2006/relationships/tags" Target="../tags/tag40.xml"/><Relationship Id="rId14" Type="http://schemas.openxmlformats.org/officeDocument/2006/relationships/tags" Target="../tags/tag39.xml"/><Relationship Id="rId13" Type="http://schemas.openxmlformats.org/officeDocument/2006/relationships/tags" Target="../tags/tag38.xml"/><Relationship Id="rId12" Type="http://schemas.openxmlformats.org/officeDocument/2006/relationships/tags" Target="../tags/tag37.xml"/><Relationship Id="rId11" Type="http://schemas.openxmlformats.org/officeDocument/2006/relationships/tags" Target="../tags/tag36.xml"/><Relationship Id="rId10" Type="http://schemas.openxmlformats.org/officeDocument/2006/relationships/tags" Target="../tags/tag35.xml"/><Relationship Id="rId1" Type="http://schemas.openxmlformats.org/officeDocument/2006/relationships/tags" Target="../tags/tag26.xml"/></Relationships>
</file>

<file path=ppt/slides/_rels/slide2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image" Target="../media/image43.png"/><Relationship Id="rId1" Type="http://schemas.openxmlformats.org/officeDocument/2006/relationships/tags" Target="../tags/tag41.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image" Target="../media/image9.png"/><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4.png"/><Relationship Id="rId1" Type="http://schemas.openxmlformats.org/officeDocument/2006/relationships/tags" Target="../tags/tag44.xml"/></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8.jpeg"/><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5.jpeg"/></Relationships>
</file>

<file path=ppt/slides/_rels/slide3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45.xml"/><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hyperlink" Target="http://www.chinatax.gov.cn/chinatax/n810219/n810739/c5171409/content.html" TargetMode="Externa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image" Target="../media/image52.png"/><Relationship Id="rId1" Type="http://schemas.openxmlformats.org/officeDocument/2006/relationships/image" Target="../media/image51.png"/></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5.xml"/><Relationship Id="rId5" Type="http://schemas.openxmlformats.org/officeDocument/2006/relationships/tags" Target="../tags/tag46.xml"/><Relationship Id="rId4" Type="http://schemas.openxmlformats.org/officeDocument/2006/relationships/slide" Target="slide4.xml"/><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image" Target="../media/image5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8.png"/><Relationship Id="rId1"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slide" Target="slide4.xml"/></Relationships>
</file>

<file path=ppt/slides/_rels/slide4.xml.rels><?xml version="1.0" encoding="UTF-8" standalone="yes"?>
<Relationships xmlns="http://schemas.openxmlformats.org/package/2006/relationships"><Relationship Id="rId9" Type="http://schemas.openxmlformats.org/officeDocument/2006/relationships/slide" Target="slide63.xml"/><Relationship Id="rId8" Type="http://schemas.openxmlformats.org/officeDocument/2006/relationships/slide" Target="slide48.xml"/><Relationship Id="rId7" Type="http://schemas.openxmlformats.org/officeDocument/2006/relationships/slide" Target="slide35.xml"/><Relationship Id="rId6" Type="http://schemas.openxmlformats.org/officeDocument/2006/relationships/slide" Target="slide26.xml"/><Relationship Id="rId5" Type="http://schemas.openxmlformats.org/officeDocument/2006/relationships/slide" Target="slide12.xml"/><Relationship Id="rId4" Type="http://schemas.openxmlformats.org/officeDocument/2006/relationships/slide" Target="slide10.xml"/><Relationship Id="rId3" Type="http://schemas.openxmlformats.org/officeDocument/2006/relationships/slide" Target="slide58.xml"/><Relationship Id="rId2" Type="http://schemas.openxmlformats.org/officeDocument/2006/relationships/slide" Target="slide66.xml"/><Relationship Id="rId11" Type="http://schemas.openxmlformats.org/officeDocument/2006/relationships/slideLayout" Target="../slideLayouts/slideLayout2.xml"/><Relationship Id="rId10" Type="http://schemas.openxmlformats.org/officeDocument/2006/relationships/slide" Target="slide40.xml"/><Relationship Id="rId1" Type="http://schemas.openxmlformats.org/officeDocument/2006/relationships/slide" Target="slide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0.png"/><Relationship Id="rId3" Type="http://schemas.openxmlformats.org/officeDocument/2006/relationships/tags" Target="../tags/tag49.xml"/><Relationship Id="rId2" Type="http://schemas.openxmlformats.org/officeDocument/2006/relationships/image" Target="../media/image59.png"/><Relationship Id="rId1" Type="http://schemas.openxmlformats.org/officeDocument/2006/relationships/tags" Target="../tags/tag48.xml"/></Relationships>
</file>

<file path=ppt/slides/_rels/slide42.xml.rels><?xml version="1.0" encoding="UTF-8" standalone="yes"?>
<Relationships xmlns="http://schemas.openxmlformats.org/package/2006/relationships"><Relationship Id="rId9" Type="http://schemas.openxmlformats.org/officeDocument/2006/relationships/image" Target="../media/image66.webp"/><Relationship Id="rId8" Type="http://schemas.openxmlformats.org/officeDocument/2006/relationships/image" Target="file:///C:\Users\foichina\AppData\Local\Temp\wps\INetCache\4a28b39122817b731301c9dcc860e281" TargetMode="External"/><Relationship Id="rId7" Type="http://schemas.openxmlformats.org/officeDocument/2006/relationships/image" Target="../media/image65.webp"/><Relationship Id="rId6" Type="http://schemas.openxmlformats.org/officeDocument/2006/relationships/image" Target="file:///C:\Users\foichina\AppData\Local\Temp\wps\INetCache\c87b291a94a9c31033e22f67831fe657" TargetMode="External"/><Relationship Id="rId5" Type="http://schemas.openxmlformats.org/officeDocument/2006/relationships/image" Target="../media/image64.webp"/><Relationship Id="rId4" Type="http://schemas.openxmlformats.org/officeDocument/2006/relationships/image" Target="file:///C:\Users\foichina\AppData\Local\Temp\wps\INetCache\c45e34f0db794c749847c5e85ac47337" TargetMode="External"/><Relationship Id="rId3" Type="http://schemas.openxmlformats.org/officeDocument/2006/relationships/image" Target="../media/image63.webp"/><Relationship Id="rId20" Type="http://schemas.openxmlformats.org/officeDocument/2006/relationships/slideLayout" Target="../slideLayouts/slideLayout4.xml"/><Relationship Id="rId2" Type="http://schemas.openxmlformats.org/officeDocument/2006/relationships/image" Target="../media/image62.png"/><Relationship Id="rId19" Type="http://schemas.openxmlformats.org/officeDocument/2006/relationships/image" Target="../media/image71.jpeg"/><Relationship Id="rId18" Type="http://schemas.openxmlformats.org/officeDocument/2006/relationships/image" Target="../media/image70.png"/><Relationship Id="rId17" Type="http://schemas.openxmlformats.org/officeDocument/2006/relationships/tags" Target="../tags/tag50.xml"/><Relationship Id="rId16" Type="http://schemas.openxmlformats.org/officeDocument/2006/relationships/image" Target="file:///C:\Users\foichina\AppData\Local\Temp\wps\INetCache\95e4ee58527809ccca47cd518c734013" TargetMode="External"/><Relationship Id="rId15" Type="http://schemas.openxmlformats.org/officeDocument/2006/relationships/image" Target="../media/image69.webp"/><Relationship Id="rId14" Type="http://schemas.openxmlformats.org/officeDocument/2006/relationships/image" Target="file:///C:\Users\foichina\AppData\Local\Temp\wps\INetCache\b4c08a892130aa1eada7de6c791c7dce" TargetMode="External"/><Relationship Id="rId13" Type="http://schemas.openxmlformats.org/officeDocument/2006/relationships/image" Target="../media/image68.webp"/><Relationship Id="rId12" Type="http://schemas.openxmlformats.org/officeDocument/2006/relationships/image" Target="file:///C:\Users\foichina\AppData\Local\Temp\wps\INetCache\98db7b5c994d4bb01825f8ec28511077" TargetMode="External"/><Relationship Id="rId11" Type="http://schemas.openxmlformats.org/officeDocument/2006/relationships/image" Target="../media/image67.webp"/><Relationship Id="rId10" Type="http://schemas.openxmlformats.org/officeDocument/2006/relationships/image" Target="file:///C:\Users\foichina\AppData\Local\Temp\wps\INetCache\353505caf50c28f074184d10d9ea3aaf" TargetMode="External"/><Relationship Id="rId1" Type="http://schemas.openxmlformats.org/officeDocument/2006/relationships/image" Target="../media/image6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5.png"/><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image" Target="../media/image72.png"/></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6.png"/></Relationships>
</file>

<file path=ppt/slides/_rels/slide4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slide" Target="slide4.xml"/><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image" Target="../media/image77.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9" Type="http://schemas.openxmlformats.org/officeDocument/2006/relationships/tags" Target="../tags/tag59.xml"/><Relationship Id="rId8" Type="http://schemas.openxmlformats.org/officeDocument/2006/relationships/tags" Target="../tags/tag58.xml"/><Relationship Id="rId7" Type="http://schemas.openxmlformats.org/officeDocument/2006/relationships/tags" Target="../tags/tag57.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2" Type="http://schemas.openxmlformats.org/officeDocument/2006/relationships/slideLayout" Target="../slideLayouts/slideLayout2.xml"/><Relationship Id="rId21" Type="http://schemas.openxmlformats.org/officeDocument/2006/relationships/tags" Target="../tags/tag71.xml"/><Relationship Id="rId20" Type="http://schemas.openxmlformats.org/officeDocument/2006/relationships/tags" Target="../tags/tag70.xml"/><Relationship Id="rId2" Type="http://schemas.openxmlformats.org/officeDocument/2006/relationships/tags" Target="../tags/tag52.xml"/><Relationship Id="rId19" Type="http://schemas.openxmlformats.org/officeDocument/2006/relationships/tags" Target="../tags/tag69.xml"/><Relationship Id="rId18" Type="http://schemas.openxmlformats.org/officeDocument/2006/relationships/tags" Target="../tags/tag68.xml"/><Relationship Id="rId17" Type="http://schemas.openxmlformats.org/officeDocument/2006/relationships/tags" Target="../tags/tag67.xml"/><Relationship Id="rId16" Type="http://schemas.openxmlformats.org/officeDocument/2006/relationships/tags" Target="../tags/tag66.xml"/><Relationship Id="rId15" Type="http://schemas.openxmlformats.org/officeDocument/2006/relationships/tags" Target="../tags/tag65.xml"/><Relationship Id="rId14" Type="http://schemas.openxmlformats.org/officeDocument/2006/relationships/tags" Target="../tags/tag64.xml"/><Relationship Id="rId13" Type="http://schemas.openxmlformats.org/officeDocument/2006/relationships/tags" Target="../tags/tag63.xml"/><Relationship Id="rId12" Type="http://schemas.openxmlformats.org/officeDocument/2006/relationships/tags" Target="../tags/tag62.xml"/><Relationship Id="rId11" Type="http://schemas.openxmlformats.org/officeDocument/2006/relationships/tags" Target="../tags/tag61.xml"/><Relationship Id="rId10" Type="http://schemas.openxmlformats.org/officeDocument/2006/relationships/tags" Target="../tags/tag60.xml"/><Relationship Id="rId1" Type="http://schemas.openxmlformats.org/officeDocument/2006/relationships/tags" Target="../tags/tag5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tags" Target="../tags/tag74.xml"/><Relationship Id="rId27" Type="http://schemas.openxmlformats.org/officeDocument/2006/relationships/notesSlide" Target="../notesSlides/notesSlide6.xml"/><Relationship Id="rId26" Type="http://schemas.openxmlformats.org/officeDocument/2006/relationships/slideLayout" Target="../slideLayouts/slideLayout2.xml"/><Relationship Id="rId25" Type="http://schemas.openxmlformats.org/officeDocument/2006/relationships/tags" Target="../tags/tag96.xml"/><Relationship Id="rId24" Type="http://schemas.openxmlformats.org/officeDocument/2006/relationships/tags" Target="../tags/tag95.xml"/><Relationship Id="rId23" Type="http://schemas.openxmlformats.org/officeDocument/2006/relationships/tags" Target="../tags/tag94.xml"/><Relationship Id="rId22" Type="http://schemas.openxmlformats.org/officeDocument/2006/relationships/tags" Target="../tags/tag93.xml"/><Relationship Id="rId21" Type="http://schemas.openxmlformats.org/officeDocument/2006/relationships/tags" Target="../tags/tag92.xml"/><Relationship Id="rId20" Type="http://schemas.openxmlformats.org/officeDocument/2006/relationships/tags" Target="../tags/tag91.xml"/><Relationship Id="rId2" Type="http://schemas.openxmlformats.org/officeDocument/2006/relationships/tags" Target="../tags/tag73.xml"/><Relationship Id="rId19" Type="http://schemas.openxmlformats.org/officeDocument/2006/relationships/tags" Target="../tags/tag90.xml"/><Relationship Id="rId18" Type="http://schemas.openxmlformats.org/officeDocument/2006/relationships/tags" Target="../tags/tag89.xml"/><Relationship Id="rId17" Type="http://schemas.openxmlformats.org/officeDocument/2006/relationships/tags" Target="../tags/tag88.xml"/><Relationship Id="rId16" Type="http://schemas.openxmlformats.org/officeDocument/2006/relationships/tags" Target="../tags/tag87.xml"/><Relationship Id="rId15" Type="http://schemas.openxmlformats.org/officeDocument/2006/relationships/tags" Target="../tags/tag86.xml"/><Relationship Id="rId14" Type="http://schemas.openxmlformats.org/officeDocument/2006/relationships/tags" Target="../tags/tag85.xml"/><Relationship Id="rId13" Type="http://schemas.openxmlformats.org/officeDocument/2006/relationships/tags" Target="../tags/tag84.xml"/><Relationship Id="rId12" Type="http://schemas.openxmlformats.org/officeDocument/2006/relationships/tags" Target="../tags/tag83.xml"/><Relationship Id="rId11" Type="http://schemas.openxmlformats.org/officeDocument/2006/relationships/tags" Target="../tags/tag82.xml"/><Relationship Id="rId10" Type="http://schemas.openxmlformats.org/officeDocument/2006/relationships/tags" Target="../tags/tag81.xml"/><Relationship Id="rId1" Type="http://schemas.openxmlformats.org/officeDocument/2006/relationships/tags" Target="../tags/tag72.xml"/></Relationships>
</file>

<file path=ppt/slides/_rels/slide52.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vmlDrawing" Target="../drawings/vmlDrawing1.vml"/><Relationship Id="rId4" Type="http://schemas.openxmlformats.org/officeDocument/2006/relationships/slideLayout" Target="../slideLayouts/slideLayout2.xml"/><Relationship Id="rId3" Type="http://schemas.openxmlformats.org/officeDocument/2006/relationships/image" Target="../media/image80.png"/><Relationship Id="rId2" Type="http://schemas.openxmlformats.org/officeDocument/2006/relationships/oleObject" Target="../embeddings/Workbook1.xls"/><Relationship Id="rId1" Type="http://schemas.openxmlformats.org/officeDocument/2006/relationships/tags" Target="../tags/tag97.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8.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1.png"/><Relationship Id="rId1" Type="http://schemas.openxmlformats.org/officeDocument/2006/relationships/tags" Target="../tags/tag9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3.webp"/><Relationship Id="rId1" Type="http://schemas.openxmlformats.org/officeDocument/2006/relationships/image" Target="../media/image82.webp"/></Relationships>
</file>

<file path=ppt/slides/_rels/slide5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slide" Target="slide4.xml"/><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image" Target="../media/image8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tags" Target="../tags/tag100.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s>
</file>

<file path=ppt/slides/_rels/slide6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image" Target="../media/image89.png"/></Relationships>
</file>

<file path=ppt/slides/_rels/slide6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03.xml"/><Relationship Id="rId4" Type="http://schemas.openxmlformats.org/officeDocument/2006/relationships/slide" Target="slide4.xml"/><Relationship Id="rId3" Type="http://schemas.openxmlformats.org/officeDocument/2006/relationships/image" Target="../media/image96.png"/><Relationship Id="rId2" Type="http://schemas.openxmlformats.org/officeDocument/2006/relationships/hyperlink" Target="https://mp.weixin.qq.com/s/pfW4EHbggvh9PY7Dvx-pkg" TargetMode="External"/><Relationship Id="rId1" Type="http://schemas.openxmlformats.org/officeDocument/2006/relationships/image" Target="../media/image9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7" Type="http://schemas.openxmlformats.org/officeDocument/2006/relationships/slideLayout" Target="../slideLayouts/slideLayout2.xml"/><Relationship Id="rId36" Type="http://schemas.openxmlformats.org/officeDocument/2006/relationships/tags" Target="../tags/tag139.xml"/><Relationship Id="rId35" Type="http://schemas.openxmlformats.org/officeDocument/2006/relationships/tags" Target="../tags/tag138.xml"/><Relationship Id="rId34" Type="http://schemas.openxmlformats.org/officeDocument/2006/relationships/tags" Target="../tags/tag137.xml"/><Relationship Id="rId33" Type="http://schemas.openxmlformats.org/officeDocument/2006/relationships/tags" Target="../tags/tag136.xml"/><Relationship Id="rId32" Type="http://schemas.openxmlformats.org/officeDocument/2006/relationships/tags" Target="../tags/tag135.xml"/><Relationship Id="rId31" Type="http://schemas.openxmlformats.org/officeDocument/2006/relationships/tags" Target="../tags/tag134.xml"/><Relationship Id="rId30" Type="http://schemas.openxmlformats.org/officeDocument/2006/relationships/tags" Target="../tags/tag133.xml"/><Relationship Id="rId3" Type="http://schemas.openxmlformats.org/officeDocument/2006/relationships/tags" Target="../tags/tag106.xml"/><Relationship Id="rId29" Type="http://schemas.openxmlformats.org/officeDocument/2006/relationships/tags" Target="../tags/tag132.xml"/><Relationship Id="rId28" Type="http://schemas.openxmlformats.org/officeDocument/2006/relationships/tags" Target="../tags/tag131.xml"/><Relationship Id="rId27" Type="http://schemas.openxmlformats.org/officeDocument/2006/relationships/tags" Target="../tags/tag130.xml"/><Relationship Id="rId26" Type="http://schemas.openxmlformats.org/officeDocument/2006/relationships/tags" Target="../tags/tag129.xml"/><Relationship Id="rId25" Type="http://schemas.openxmlformats.org/officeDocument/2006/relationships/tags" Target="../tags/tag128.xml"/><Relationship Id="rId24" Type="http://schemas.openxmlformats.org/officeDocument/2006/relationships/tags" Target="../tags/tag127.xml"/><Relationship Id="rId23" Type="http://schemas.openxmlformats.org/officeDocument/2006/relationships/tags" Target="../tags/tag126.xml"/><Relationship Id="rId22" Type="http://schemas.openxmlformats.org/officeDocument/2006/relationships/tags" Target="../tags/tag125.xml"/><Relationship Id="rId21" Type="http://schemas.openxmlformats.org/officeDocument/2006/relationships/tags" Target="../tags/tag124.xml"/><Relationship Id="rId20" Type="http://schemas.openxmlformats.org/officeDocument/2006/relationships/tags" Target="../tags/tag123.xml"/><Relationship Id="rId2" Type="http://schemas.openxmlformats.org/officeDocument/2006/relationships/tags" Target="../tags/tag105.xml"/><Relationship Id="rId19" Type="http://schemas.openxmlformats.org/officeDocument/2006/relationships/tags" Target="../tags/tag122.xml"/><Relationship Id="rId18" Type="http://schemas.openxmlformats.org/officeDocument/2006/relationships/tags" Target="../tags/tag121.xml"/><Relationship Id="rId17" Type="http://schemas.openxmlformats.org/officeDocument/2006/relationships/tags" Target="../tags/tag120.xml"/><Relationship Id="rId16" Type="http://schemas.openxmlformats.org/officeDocument/2006/relationships/tags" Target="../tags/tag119.xml"/><Relationship Id="rId15" Type="http://schemas.openxmlformats.org/officeDocument/2006/relationships/tags" Target="../tags/tag118.xml"/><Relationship Id="rId14" Type="http://schemas.openxmlformats.org/officeDocument/2006/relationships/tags" Target="../tags/tag117.xml"/><Relationship Id="rId13" Type="http://schemas.openxmlformats.org/officeDocument/2006/relationships/tags" Target="../tags/tag116.xml"/><Relationship Id="rId12" Type="http://schemas.openxmlformats.org/officeDocument/2006/relationships/tags" Target="../tags/tag115.xml"/><Relationship Id="rId11" Type="http://schemas.openxmlformats.org/officeDocument/2006/relationships/tags" Target="../tags/tag114.xml"/><Relationship Id="rId10" Type="http://schemas.openxmlformats.org/officeDocument/2006/relationships/tags" Target="../tags/tag113.xml"/><Relationship Id="rId1" Type="http://schemas.openxmlformats.org/officeDocument/2006/relationships/tags" Target="../tags/tag104.xml"/></Relationships>
</file>

<file path=ppt/slides/_rels/slide65.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99.png"/><Relationship Id="rId5" Type="http://schemas.openxmlformats.org/officeDocument/2006/relationships/tags" Target="../tags/tag142.xml"/><Relationship Id="rId4" Type="http://schemas.openxmlformats.org/officeDocument/2006/relationships/image" Target="../media/image98.png"/><Relationship Id="rId3" Type="http://schemas.openxmlformats.org/officeDocument/2006/relationships/tags" Target="../tags/tag141.xml"/><Relationship Id="rId2" Type="http://schemas.openxmlformats.org/officeDocument/2006/relationships/image" Target="../media/image97.png"/><Relationship Id="rId1" Type="http://schemas.openxmlformats.org/officeDocument/2006/relationships/tags" Target="../tags/tag14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0.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slide" Target="slide4.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14"/>
          <p:cNvSpPr/>
          <p:nvPr/>
        </p:nvSpPr>
        <p:spPr>
          <a:xfrm>
            <a:off x="4869180" y="3777615"/>
            <a:ext cx="3527425" cy="1995170"/>
          </a:xfrm>
          <a:custGeom>
            <a:avLst/>
            <a:gdLst>
              <a:gd name="connsiteX0" fmla="*/ 0 w 3888432"/>
              <a:gd name="connsiteY0" fmla="*/ 0 h 1944216"/>
              <a:gd name="connsiteX1" fmla="*/ 3888432 w 3888432"/>
              <a:gd name="connsiteY1" fmla="*/ 0 h 1944216"/>
              <a:gd name="connsiteX2" fmla="*/ 3888432 w 3888432"/>
              <a:gd name="connsiteY2" fmla="*/ 1944216 h 1944216"/>
              <a:gd name="connsiteX3" fmla="*/ 0 w 3888432"/>
              <a:gd name="connsiteY3" fmla="*/ 1944216 h 1944216"/>
              <a:gd name="connsiteX4" fmla="*/ 0 w 3888432"/>
              <a:gd name="connsiteY4" fmla="*/ 0 h 1944216"/>
              <a:gd name="connsiteX0-1" fmla="*/ 185737 w 3888432"/>
              <a:gd name="connsiteY0-2" fmla="*/ 0 h 2072803"/>
              <a:gd name="connsiteX1-3" fmla="*/ 3888432 w 3888432"/>
              <a:gd name="connsiteY1-4" fmla="*/ 128587 h 2072803"/>
              <a:gd name="connsiteX2-5" fmla="*/ 3888432 w 3888432"/>
              <a:gd name="connsiteY2-6" fmla="*/ 2072803 h 2072803"/>
              <a:gd name="connsiteX3-7" fmla="*/ 0 w 3888432"/>
              <a:gd name="connsiteY3-8" fmla="*/ 2072803 h 2072803"/>
              <a:gd name="connsiteX4-9" fmla="*/ 185737 w 3888432"/>
              <a:gd name="connsiteY4-10" fmla="*/ 0 h 2072803"/>
              <a:gd name="connsiteX0-11" fmla="*/ 185737 w 3888432"/>
              <a:gd name="connsiteY0-12" fmla="*/ 0 h 2072803"/>
              <a:gd name="connsiteX1-13" fmla="*/ 3745557 w 3888432"/>
              <a:gd name="connsiteY1-14" fmla="*/ 0 h 2072803"/>
              <a:gd name="connsiteX2-15" fmla="*/ 3888432 w 3888432"/>
              <a:gd name="connsiteY2-16" fmla="*/ 2072803 h 2072803"/>
              <a:gd name="connsiteX3-17" fmla="*/ 0 w 3888432"/>
              <a:gd name="connsiteY3-18" fmla="*/ 2072803 h 2072803"/>
              <a:gd name="connsiteX4-19" fmla="*/ 185737 w 3888432"/>
              <a:gd name="connsiteY4-20" fmla="*/ 0 h 2072803"/>
              <a:gd name="connsiteX0-21" fmla="*/ 300037 w 4002732"/>
              <a:gd name="connsiteY0-22" fmla="*/ 0 h 2072803"/>
              <a:gd name="connsiteX1-23" fmla="*/ 3859857 w 4002732"/>
              <a:gd name="connsiteY1-24" fmla="*/ 0 h 2072803"/>
              <a:gd name="connsiteX2-25" fmla="*/ 4002732 w 4002732"/>
              <a:gd name="connsiteY2-26" fmla="*/ 2072803 h 2072803"/>
              <a:gd name="connsiteX3-27" fmla="*/ 0 w 4002732"/>
              <a:gd name="connsiteY3-28" fmla="*/ 2015653 h 2072803"/>
              <a:gd name="connsiteX4-29" fmla="*/ 300037 w 4002732"/>
              <a:gd name="connsiteY4-30" fmla="*/ 0 h 2072803"/>
              <a:gd name="connsiteX0-31" fmla="*/ 300037 w 3859857"/>
              <a:gd name="connsiteY0-32" fmla="*/ 0 h 2058515"/>
              <a:gd name="connsiteX1-33" fmla="*/ 3859857 w 3859857"/>
              <a:gd name="connsiteY1-34" fmla="*/ 0 h 2058515"/>
              <a:gd name="connsiteX2-35" fmla="*/ 3574107 w 3859857"/>
              <a:gd name="connsiteY2-36" fmla="*/ 2058515 h 2058515"/>
              <a:gd name="connsiteX3-37" fmla="*/ 0 w 3859857"/>
              <a:gd name="connsiteY3-38" fmla="*/ 2015653 h 2058515"/>
              <a:gd name="connsiteX4-39" fmla="*/ 300037 w 3859857"/>
              <a:gd name="connsiteY4-40" fmla="*/ 0 h 2058515"/>
              <a:gd name="connsiteX0-41" fmla="*/ 300037 w 3859857"/>
              <a:gd name="connsiteY0-42" fmla="*/ 0 h 2058515"/>
              <a:gd name="connsiteX1-43" fmla="*/ 3859857 w 3859857"/>
              <a:gd name="connsiteY1-44" fmla="*/ 0 h 2058515"/>
              <a:gd name="connsiteX2-45" fmla="*/ 3574107 w 3859857"/>
              <a:gd name="connsiteY2-46" fmla="*/ 2058515 h 2058515"/>
              <a:gd name="connsiteX3-47" fmla="*/ 0 w 3859857"/>
              <a:gd name="connsiteY3-48" fmla="*/ 2015653 h 2058515"/>
              <a:gd name="connsiteX4-49" fmla="*/ 247428 w 3859857"/>
              <a:gd name="connsiteY4-50" fmla="*/ 954981 h 2058515"/>
              <a:gd name="connsiteX5" fmla="*/ 300037 w 3859857"/>
              <a:gd name="connsiteY5" fmla="*/ 0 h 2058515"/>
              <a:gd name="connsiteX0-51" fmla="*/ 300037 w 3859857"/>
              <a:gd name="connsiteY0-52" fmla="*/ 0 h 2058515"/>
              <a:gd name="connsiteX1-53" fmla="*/ 3859857 w 3859857"/>
              <a:gd name="connsiteY1-54" fmla="*/ 0 h 2058515"/>
              <a:gd name="connsiteX2-55" fmla="*/ 3733578 w 3859857"/>
              <a:gd name="connsiteY2-56" fmla="*/ 1240731 h 2058515"/>
              <a:gd name="connsiteX3-57" fmla="*/ 3574107 w 3859857"/>
              <a:gd name="connsiteY3-58" fmla="*/ 2058515 h 2058515"/>
              <a:gd name="connsiteX4-59" fmla="*/ 0 w 3859857"/>
              <a:gd name="connsiteY4-60" fmla="*/ 2015653 h 2058515"/>
              <a:gd name="connsiteX5-61" fmla="*/ 247428 w 3859857"/>
              <a:gd name="connsiteY5-62" fmla="*/ 954981 h 2058515"/>
              <a:gd name="connsiteX6" fmla="*/ 300037 w 3859857"/>
              <a:gd name="connsiteY6" fmla="*/ 0 h 2058515"/>
              <a:gd name="connsiteX0-63" fmla="*/ 300037 w 3859857"/>
              <a:gd name="connsiteY0-64" fmla="*/ 0 h 2115665"/>
              <a:gd name="connsiteX1-65" fmla="*/ 3859857 w 3859857"/>
              <a:gd name="connsiteY1-66" fmla="*/ 0 h 2115665"/>
              <a:gd name="connsiteX2-67" fmla="*/ 3733578 w 3859857"/>
              <a:gd name="connsiteY2-68" fmla="*/ 1240731 h 2115665"/>
              <a:gd name="connsiteX3-69" fmla="*/ 3688407 w 3859857"/>
              <a:gd name="connsiteY3-70" fmla="*/ 2115665 h 2115665"/>
              <a:gd name="connsiteX4-71" fmla="*/ 0 w 3859857"/>
              <a:gd name="connsiteY4-72" fmla="*/ 2015653 h 2115665"/>
              <a:gd name="connsiteX5-73" fmla="*/ 247428 w 3859857"/>
              <a:gd name="connsiteY5-74" fmla="*/ 954981 h 2115665"/>
              <a:gd name="connsiteX6-75" fmla="*/ 300037 w 3859857"/>
              <a:gd name="connsiteY6-76" fmla="*/ 0 h 2115665"/>
              <a:gd name="connsiteX0-77" fmla="*/ 171450 w 3731270"/>
              <a:gd name="connsiteY0-78" fmla="*/ 0 h 2115665"/>
              <a:gd name="connsiteX1-79" fmla="*/ 3731270 w 3731270"/>
              <a:gd name="connsiteY1-80" fmla="*/ 0 h 2115665"/>
              <a:gd name="connsiteX2-81" fmla="*/ 3604991 w 3731270"/>
              <a:gd name="connsiteY2-82" fmla="*/ 1240731 h 2115665"/>
              <a:gd name="connsiteX3-83" fmla="*/ 3559820 w 3731270"/>
              <a:gd name="connsiteY3-84" fmla="*/ 2115665 h 2115665"/>
              <a:gd name="connsiteX4-85" fmla="*/ 0 w 3731270"/>
              <a:gd name="connsiteY4-86" fmla="*/ 2015653 h 2115665"/>
              <a:gd name="connsiteX5-87" fmla="*/ 118841 w 3731270"/>
              <a:gd name="connsiteY5-88" fmla="*/ 954981 h 2115665"/>
              <a:gd name="connsiteX6-89" fmla="*/ 171450 w 3731270"/>
              <a:gd name="connsiteY6-90" fmla="*/ 0 h 2115665"/>
              <a:gd name="connsiteX0-91" fmla="*/ 171450 w 3745557"/>
              <a:gd name="connsiteY0-92" fmla="*/ 0 h 2115665"/>
              <a:gd name="connsiteX1-93" fmla="*/ 3745557 w 3745557"/>
              <a:gd name="connsiteY1-94" fmla="*/ 0 h 2115665"/>
              <a:gd name="connsiteX2-95" fmla="*/ 3604991 w 3745557"/>
              <a:gd name="connsiteY2-96" fmla="*/ 1240731 h 2115665"/>
              <a:gd name="connsiteX3-97" fmla="*/ 3559820 w 3745557"/>
              <a:gd name="connsiteY3-98" fmla="*/ 2115665 h 2115665"/>
              <a:gd name="connsiteX4-99" fmla="*/ 0 w 3745557"/>
              <a:gd name="connsiteY4-100" fmla="*/ 2015653 h 2115665"/>
              <a:gd name="connsiteX5-101" fmla="*/ 118841 w 3745557"/>
              <a:gd name="connsiteY5-102" fmla="*/ 954981 h 2115665"/>
              <a:gd name="connsiteX6-103" fmla="*/ 171450 w 3745557"/>
              <a:gd name="connsiteY6-104" fmla="*/ 0 h 2115665"/>
              <a:gd name="connsiteX0-105" fmla="*/ 185738 w 3745557"/>
              <a:gd name="connsiteY0-106" fmla="*/ 42862 h 2115665"/>
              <a:gd name="connsiteX1-107" fmla="*/ 3745557 w 3745557"/>
              <a:gd name="connsiteY1-108" fmla="*/ 0 h 2115665"/>
              <a:gd name="connsiteX2-109" fmla="*/ 3604991 w 3745557"/>
              <a:gd name="connsiteY2-110" fmla="*/ 1240731 h 2115665"/>
              <a:gd name="connsiteX3-111" fmla="*/ 3559820 w 3745557"/>
              <a:gd name="connsiteY3-112" fmla="*/ 2115665 h 2115665"/>
              <a:gd name="connsiteX4-113" fmla="*/ 0 w 3745557"/>
              <a:gd name="connsiteY4-114" fmla="*/ 2015653 h 2115665"/>
              <a:gd name="connsiteX5-115" fmla="*/ 118841 w 3745557"/>
              <a:gd name="connsiteY5-116" fmla="*/ 954981 h 2115665"/>
              <a:gd name="connsiteX6-117" fmla="*/ 185738 w 3745557"/>
              <a:gd name="connsiteY6-118" fmla="*/ 42862 h 2115665"/>
              <a:gd name="connsiteX0-119" fmla="*/ 185738 w 3859857"/>
              <a:gd name="connsiteY0-120" fmla="*/ 71437 h 2144240"/>
              <a:gd name="connsiteX1-121" fmla="*/ 3859857 w 3859857"/>
              <a:gd name="connsiteY1-122" fmla="*/ 0 h 2144240"/>
              <a:gd name="connsiteX2-123" fmla="*/ 3604991 w 3859857"/>
              <a:gd name="connsiteY2-124" fmla="*/ 1269306 h 2144240"/>
              <a:gd name="connsiteX3-125" fmla="*/ 3559820 w 3859857"/>
              <a:gd name="connsiteY3-126" fmla="*/ 2144240 h 2144240"/>
              <a:gd name="connsiteX4-127" fmla="*/ 0 w 3859857"/>
              <a:gd name="connsiteY4-128" fmla="*/ 2044228 h 2144240"/>
              <a:gd name="connsiteX5-129" fmla="*/ 118841 w 3859857"/>
              <a:gd name="connsiteY5-130" fmla="*/ 983556 h 2144240"/>
              <a:gd name="connsiteX6-131" fmla="*/ 185738 w 3859857"/>
              <a:gd name="connsiteY6-132" fmla="*/ 71437 h 2144240"/>
              <a:gd name="connsiteX0-133" fmla="*/ 185738 w 4103483"/>
              <a:gd name="connsiteY0-134" fmla="*/ 71437 h 2144240"/>
              <a:gd name="connsiteX1-135" fmla="*/ 3859857 w 4103483"/>
              <a:gd name="connsiteY1-136" fmla="*/ 0 h 2144240"/>
              <a:gd name="connsiteX2-137" fmla="*/ 3733577 w 4103483"/>
              <a:gd name="connsiteY2-138" fmla="*/ 540644 h 2144240"/>
              <a:gd name="connsiteX3-139" fmla="*/ 3604991 w 4103483"/>
              <a:gd name="connsiteY3-140" fmla="*/ 1269306 h 2144240"/>
              <a:gd name="connsiteX4-141" fmla="*/ 3559820 w 4103483"/>
              <a:gd name="connsiteY4-142" fmla="*/ 2144240 h 2144240"/>
              <a:gd name="connsiteX5-143" fmla="*/ 0 w 4103483"/>
              <a:gd name="connsiteY5-144" fmla="*/ 2044228 h 2144240"/>
              <a:gd name="connsiteX6-145" fmla="*/ 118841 w 4103483"/>
              <a:gd name="connsiteY6-146" fmla="*/ 983556 h 2144240"/>
              <a:gd name="connsiteX7" fmla="*/ 185738 w 4103483"/>
              <a:gd name="connsiteY7" fmla="*/ 71437 h 2144240"/>
              <a:gd name="connsiteX0-147" fmla="*/ 185738 w 3916760"/>
              <a:gd name="connsiteY0-148" fmla="*/ 72043 h 2144846"/>
              <a:gd name="connsiteX1-149" fmla="*/ 3859857 w 3916760"/>
              <a:gd name="connsiteY1-150" fmla="*/ 606 h 2144846"/>
              <a:gd name="connsiteX2-151" fmla="*/ 3733577 w 3916760"/>
              <a:gd name="connsiteY2-152" fmla="*/ 541250 h 2144846"/>
              <a:gd name="connsiteX3-153" fmla="*/ 3604991 w 3916760"/>
              <a:gd name="connsiteY3-154" fmla="*/ 1269912 h 2144846"/>
              <a:gd name="connsiteX4-155" fmla="*/ 3559820 w 3916760"/>
              <a:gd name="connsiteY4-156" fmla="*/ 2144846 h 2144846"/>
              <a:gd name="connsiteX5-157" fmla="*/ 0 w 3916760"/>
              <a:gd name="connsiteY5-158" fmla="*/ 2044834 h 2144846"/>
              <a:gd name="connsiteX6-159" fmla="*/ 118841 w 3916760"/>
              <a:gd name="connsiteY6-160" fmla="*/ 984162 h 2144846"/>
              <a:gd name="connsiteX7-161" fmla="*/ 185738 w 3916760"/>
              <a:gd name="connsiteY7-162" fmla="*/ 72043 h 2144846"/>
              <a:gd name="connsiteX0-163" fmla="*/ 328613 w 3916760"/>
              <a:gd name="connsiteY0-164" fmla="*/ 14893 h 2144846"/>
              <a:gd name="connsiteX1-165" fmla="*/ 3859857 w 3916760"/>
              <a:gd name="connsiteY1-166" fmla="*/ 606 h 2144846"/>
              <a:gd name="connsiteX2-167" fmla="*/ 3733577 w 3916760"/>
              <a:gd name="connsiteY2-168" fmla="*/ 541250 h 2144846"/>
              <a:gd name="connsiteX3-169" fmla="*/ 3604991 w 3916760"/>
              <a:gd name="connsiteY3-170" fmla="*/ 1269912 h 2144846"/>
              <a:gd name="connsiteX4-171" fmla="*/ 3559820 w 3916760"/>
              <a:gd name="connsiteY4-172" fmla="*/ 2144846 h 2144846"/>
              <a:gd name="connsiteX5-173" fmla="*/ 0 w 3916760"/>
              <a:gd name="connsiteY5-174" fmla="*/ 2044834 h 2144846"/>
              <a:gd name="connsiteX6-175" fmla="*/ 118841 w 3916760"/>
              <a:gd name="connsiteY6-176" fmla="*/ 984162 h 2144846"/>
              <a:gd name="connsiteX7-177" fmla="*/ 328613 w 3916760"/>
              <a:gd name="connsiteY7-178" fmla="*/ 14893 h 2144846"/>
              <a:gd name="connsiteX0-179" fmla="*/ 328613 w 3916760"/>
              <a:gd name="connsiteY0-180" fmla="*/ 14893 h 2144846"/>
              <a:gd name="connsiteX1-181" fmla="*/ 3859857 w 3916760"/>
              <a:gd name="connsiteY1-182" fmla="*/ 606 h 2144846"/>
              <a:gd name="connsiteX2-183" fmla="*/ 3733577 w 3916760"/>
              <a:gd name="connsiteY2-184" fmla="*/ 541250 h 2144846"/>
              <a:gd name="connsiteX3-185" fmla="*/ 3604991 w 3916760"/>
              <a:gd name="connsiteY3-186" fmla="*/ 1269912 h 2144846"/>
              <a:gd name="connsiteX4-187" fmla="*/ 3559820 w 3916760"/>
              <a:gd name="connsiteY4-188" fmla="*/ 2144846 h 2144846"/>
              <a:gd name="connsiteX5-189" fmla="*/ 0 w 3916760"/>
              <a:gd name="connsiteY5-190" fmla="*/ 2044834 h 2144846"/>
              <a:gd name="connsiteX6-191" fmla="*/ 118841 w 3916760"/>
              <a:gd name="connsiteY6-192" fmla="*/ 984162 h 2144846"/>
              <a:gd name="connsiteX7-193" fmla="*/ 328613 w 3916760"/>
              <a:gd name="connsiteY7-194" fmla="*/ 14893 h 2144846"/>
              <a:gd name="connsiteX0-195" fmla="*/ 328613 w 3916760"/>
              <a:gd name="connsiteY0-196" fmla="*/ 14893 h 2144846"/>
              <a:gd name="connsiteX1-197" fmla="*/ 3859857 w 3916760"/>
              <a:gd name="connsiteY1-198" fmla="*/ 606 h 2144846"/>
              <a:gd name="connsiteX2-199" fmla="*/ 3733577 w 3916760"/>
              <a:gd name="connsiteY2-200" fmla="*/ 541250 h 2144846"/>
              <a:gd name="connsiteX3-201" fmla="*/ 3604991 w 3916760"/>
              <a:gd name="connsiteY3-202" fmla="*/ 1269912 h 2144846"/>
              <a:gd name="connsiteX4-203" fmla="*/ 3559820 w 3916760"/>
              <a:gd name="connsiteY4-204" fmla="*/ 2144846 h 2144846"/>
              <a:gd name="connsiteX5-205" fmla="*/ 0 w 3916760"/>
              <a:gd name="connsiteY5-206" fmla="*/ 2044834 h 2144846"/>
              <a:gd name="connsiteX6-207" fmla="*/ 161703 w 3916760"/>
              <a:gd name="connsiteY6-208" fmla="*/ 1098462 h 2144846"/>
              <a:gd name="connsiteX7-209" fmla="*/ 328613 w 3916760"/>
              <a:gd name="connsiteY7-210" fmla="*/ 14893 h 2144846"/>
              <a:gd name="connsiteX0-211" fmla="*/ 328613 w 3916760"/>
              <a:gd name="connsiteY0-212" fmla="*/ 14893 h 2144846"/>
              <a:gd name="connsiteX1-213" fmla="*/ 3859857 w 3916760"/>
              <a:gd name="connsiteY1-214" fmla="*/ 606 h 2144846"/>
              <a:gd name="connsiteX2-215" fmla="*/ 3733577 w 3916760"/>
              <a:gd name="connsiteY2-216" fmla="*/ 541250 h 2144846"/>
              <a:gd name="connsiteX3-217" fmla="*/ 3604991 w 3916760"/>
              <a:gd name="connsiteY3-218" fmla="*/ 1269912 h 2144846"/>
              <a:gd name="connsiteX4-219" fmla="*/ 3559820 w 3916760"/>
              <a:gd name="connsiteY4-220" fmla="*/ 2144846 h 2144846"/>
              <a:gd name="connsiteX5-221" fmla="*/ 0 w 3916760"/>
              <a:gd name="connsiteY5-222" fmla="*/ 2044834 h 2144846"/>
              <a:gd name="connsiteX6-223" fmla="*/ 161703 w 3916760"/>
              <a:gd name="connsiteY6-224" fmla="*/ 1098462 h 2144846"/>
              <a:gd name="connsiteX7-225" fmla="*/ 328613 w 3916760"/>
              <a:gd name="connsiteY7-226" fmla="*/ 14893 h 2144846"/>
              <a:gd name="connsiteX0-227" fmla="*/ 328613 w 3916760"/>
              <a:gd name="connsiteY0-228" fmla="*/ 14893 h 2144846"/>
              <a:gd name="connsiteX1-229" fmla="*/ 3859857 w 3916760"/>
              <a:gd name="connsiteY1-230" fmla="*/ 606 h 2144846"/>
              <a:gd name="connsiteX2-231" fmla="*/ 3733577 w 3916760"/>
              <a:gd name="connsiteY2-232" fmla="*/ 541250 h 2144846"/>
              <a:gd name="connsiteX3-233" fmla="*/ 3604991 w 3916760"/>
              <a:gd name="connsiteY3-234" fmla="*/ 1269912 h 2144846"/>
              <a:gd name="connsiteX4-235" fmla="*/ 3559820 w 3916760"/>
              <a:gd name="connsiteY4-236" fmla="*/ 2144846 h 2144846"/>
              <a:gd name="connsiteX5-237" fmla="*/ 0 w 3916760"/>
              <a:gd name="connsiteY5-238" fmla="*/ 2044834 h 2144846"/>
              <a:gd name="connsiteX6-239" fmla="*/ 161703 w 3916760"/>
              <a:gd name="connsiteY6-240" fmla="*/ 1098462 h 2144846"/>
              <a:gd name="connsiteX7-241" fmla="*/ 328613 w 3916760"/>
              <a:gd name="connsiteY7-242" fmla="*/ 14893 h 2144846"/>
              <a:gd name="connsiteX0-243" fmla="*/ 328613 w 3916760"/>
              <a:gd name="connsiteY0-244" fmla="*/ 14893 h 2144846"/>
              <a:gd name="connsiteX1-245" fmla="*/ 1961927 w 3916760"/>
              <a:gd name="connsiteY1-246" fmla="*/ 84050 h 2144846"/>
              <a:gd name="connsiteX2-247" fmla="*/ 3859857 w 3916760"/>
              <a:gd name="connsiteY2-248" fmla="*/ 606 h 2144846"/>
              <a:gd name="connsiteX3-249" fmla="*/ 3733577 w 3916760"/>
              <a:gd name="connsiteY3-250" fmla="*/ 541250 h 2144846"/>
              <a:gd name="connsiteX4-251" fmla="*/ 3604991 w 3916760"/>
              <a:gd name="connsiteY4-252" fmla="*/ 1269912 h 2144846"/>
              <a:gd name="connsiteX5-253" fmla="*/ 3559820 w 3916760"/>
              <a:gd name="connsiteY5-254" fmla="*/ 2144846 h 2144846"/>
              <a:gd name="connsiteX6-255" fmla="*/ 0 w 3916760"/>
              <a:gd name="connsiteY6-256" fmla="*/ 2044834 h 2144846"/>
              <a:gd name="connsiteX7-257" fmla="*/ 161703 w 3916760"/>
              <a:gd name="connsiteY7-258" fmla="*/ 1098462 h 2144846"/>
              <a:gd name="connsiteX8" fmla="*/ 328613 w 3916760"/>
              <a:gd name="connsiteY8" fmla="*/ 14893 h 2144846"/>
              <a:gd name="connsiteX0-259" fmla="*/ 328613 w 3916760"/>
              <a:gd name="connsiteY0-260" fmla="*/ 14893 h 2171624"/>
              <a:gd name="connsiteX1-261" fmla="*/ 1961927 w 3916760"/>
              <a:gd name="connsiteY1-262" fmla="*/ 84050 h 2171624"/>
              <a:gd name="connsiteX2-263" fmla="*/ 3859857 w 3916760"/>
              <a:gd name="connsiteY2-264" fmla="*/ 606 h 2171624"/>
              <a:gd name="connsiteX3-265" fmla="*/ 3733577 w 3916760"/>
              <a:gd name="connsiteY3-266" fmla="*/ 541250 h 2171624"/>
              <a:gd name="connsiteX4-267" fmla="*/ 3604991 w 3916760"/>
              <a:gd name="connsiteY4-268" fmla="*/ 1269912 h 2171624"/>
              <a:gd name="connsiteX5-269" fmla="*/ 3559820 w 3916760"/>
              <a:gd name="connsiteY5-270" fmla="*/ 2144846 h 2171624"/>
              <a:gd name="connsiteX6-271" fmla="*/ 1376140 w 3916760"/>
              <a:gd name="connsiteY6-272" fmla="*/ 2170025 h 2171624"/>
              <a:gd name="connsiteX7-273" fmla="*/ 0 w 3916760"/>
              <a:gd name="connsiteY7-274" fmla="*/ 2044834 h 2171624"/>
              <a:gd name="connsiteX8-275" fmla="*/ 161703 w 3916760"/>
              <a:gd name="connsiteY8-276" fmla="*/ 1098462 h 2171624"/>
              <a:gd name="connsiteX9" fmla="*/ 328613 w 3916760"/>
              <a:gd name="connsiteY9" fmla="*/ 14893 h 2171624"/>
              <a:gd name="connsiteX0-277" fmla="*/ 328613 w 3916760"/>
              <a:gd name="connsiteY0-278" fmla="*/ 14893 h 2232813"/>
              <a:gd name="connsiteX1-279" fmla="*/ 1961927 w 3916760"/>
              <a:gd name="connsiteY1-280" fmla="*/ 84050 h 2232813"/>
              <a:gd name="connsiteX2-281" fmla="*/ 3859857 w 3916760"/>
              <a:gd name="connsiteY2-282" fmla="*/ 606 h 2232813"/>
              <a:gd name="connsiteX3-283" fmla="*/ 3733577 w 3916760"/>
              <a:gd name="connsiteY3-284" fmla="*/ 541250 h 2232813"/>
              <a:gd name="connsiteX4-285" fmla="*/ 3604991 w 3916760"/>
              <a:gd name="connsiteY4-286" fmla="*/ 1269912 h 2232813"/>
              <a:gd name="connsiteX5-287" fmla="*/ 3559820 w 3916760"/>
              <a:gd name="connsiteY5-288" fmla="*/ 2144846 h 2232813"/>
              <a:gd name="connsiteX6-289" fmla="*/ 1947640 w 3916760"/>
              <a:gd name="connsiteY6-290" fmla="*/ 2212887 h 2232813"/>
              <a:gd name="connsiteX7-291" fmla="*/ 1376140 w 3916760"/>
              <a:gd name="connsiteY7-292" fmla="*/ 2170025 h 2232813"/>
              <a:gd name="connsiteX8-293" fmla="*/ 0 w 3916760"/>
              <a:gd name="connsiteY8-294" fmla="*/ 2044834 h 2232813"/>
              <a:gd name="connsiteX9-295" fmla="*/ 161703 w 3916760"/>
              <a:gd name="connsiteY9-296" fmla="*/ 1098462 h 2232813"/>
              <a:gd name="connsiteX10" fmla="*/ 328613 w 3916760"/>
              <a:gd name="connsiteY10" fmla="*/ 14893 h 2232813"/>
              <a:gd name="connsiteX0-297" fmla="*/ 485776 w 4073923"/>
              <a:gd name="connsiteY0-298" fmla="*/ 14893 h 2232813"/>
              <a:gd name="connsiteX1-299" fmla="*/ 2119090 w 4073923"/>
              <a:gd name="connsiteY1-300" fmla="*/ 84050 h 2232813"/>
              <a:gd name="connsiteX2-301" fmla="*/ 4017020 w 4073923"/>
              <a:gd name="connsiteY2-302" fmla="*/ 606 h 2232813"/>
              <a:gd name="connsiteX3-303" fmla="*/ 3890740 w 4073923"/>
              <a:gd name="connsiteY3-304" fmla="*/ 541250 h 2232813"/>
              <a:gd name="connsiteX4-305" fmla="*/ 3762154 w 4073923"/>
              <a:gd name="connsiteY4-306" fmla="*/ 1269912 h 2232813"/>
              <a:gd name="connsiteX5-307" fmla="*/ 3716983 w 4073923"/>
              <a:gd name="connsiteY5-308" fmla="*/ 2144846 h 2232813"/>
              <a:gd name="connsiteX6-309" fmla="*/ 2104803 w 4073923"/>
              <a:gd name="connsiteY6-310" fmla="*/ 2212887 h 2232813"/>
              <a:gd name="connsiteX7-311" fmla="*/ 1533303 w 4073923"/>
              <a:gd name="connsiteY7-312" fmla="*/ 2170025 h 2232813"/>
              <a:gd name="connsiteX8-313" fmla="*/ 0 w 4073923"/>
              <a:gd name="connsiteY8-314" fmla="*/ 2016259 h 2232813"/>
              <a:gd name="connsiteX9-315" fmla="*/ 318866 w 4073923"/>
              <a:gd name="connsiteY9-316" fmla="*/ 1098462 h 2232813"/>
              <a:gd name="connsiteX10-317" fmla="*/ 485776 w 4073923"/>
              <a:gd name="connsiteY10-318" fmla="*/ 14893 h 2232813"/>
              <a:gd name="connsiteX0-319" fmla="*/ 485776 w 4073923"/>
              <a:gd name="connsiteY0-320" fmla="*/ 14893 h 2213301"/>
              <a:gd name="connsiteX1-321" fmla="*/ 2119090 w 4073923"/>
              <a:gd name="connsiteY1-322" fmla="*/ 84050 h 2213301"/>
              <a:gd name="connsiteX2-323" fmla="*/ 4017020 w 4073923"/>
              <a:gd name="connsiteY2-324" fmla="*/ 606 h 2213301"/>
              <a:gd name="connsiteX3-325" fmla="*/ 3890740 w 4073923"/>
              <a:gd name="connsiteY3-326" fmla="*/ 541250 h 2213301"/>
              <a:gd name="connsiteX4-327" fmla="*/ 3762154 w 4073923"/>
              <a:gd name="connsiteY4-328" fmla="*/ 1269912 h 2213301"/>
              <a:gd name="connsiteX5-329" fmla="*/ 3588396 w 4073923"/>
              <a:gd name="connsiteY5-330" fmla="*/ 2073409 h 2213301"/>
              <a:gd name="connsiteX6-331" fmla="*/ 2104803 w 4073923"/>
              <a:gd name="connsiteY6-332" fmla="*/ 2212887 h 2213301"/>
              <a:gd name="connsiteX7-333" fmla="*/ 1533303 w 4073923"/>
              <a:gd name="connsiteY7-334" fmla="*/ 2170025 h 2213301"/>
              <a:gd name="connsiteX8-335" fmla="*/ 0 w 4073923"/>
              <a:gd name="connsiteY8-336" fmla="*/ 2016259 h 2213301"/>
              <a:gd name="connsiteX9-337" fmla="*/ 318866 w 4073923"/>
              <a:gd name="connsiteY9-338" fmla="*/ 1098462 h 2213301"/>
              <a:gd name="connsiteX10-339" fmla="*/ 485776 w 4073923"/>
              <a:gd name="connsiteY10-340" fmla="*/ 14893 h 221330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61" y="connsiteY5-62"/>
              </a:cxn>
              <a:cxn ang="0">
                <a:pos x="connsiteX6-75" y="connsiteY6-76"/>
              </a:cxn>
              <a:cxn ang="0">
                <a:pos x="connsiteX7-161" y="connsiteY7-162"/>
              </a:cxn>
              <a:cxn ang="0">
                <a:pos x="connsiteX8-275" y="connsiteY8-276"/>
              </a:cxn>
              <a:cxn ang="0">
                <a:pos x="connsiteX9-295" y="connsiteY9-296"/>
              </a:cxn>
              <a:cxn ang="0">
                <a:pos x="connsiteX10-317" y="connsiteY10-318"/>
              </a:cxn>
            </a:cxnLst>
            <a:rect l="l" t="t" r="r" b="b"/>
            <a:pathLst>
              <a:path w="4073923" h="2213301">
                <a:moveTo>
                  <a:pt x="485776" y="14893"/>
                </a:moveTo>
                <a:cubicBezTo>
                  <a:pt x="1030214" y="14133"/>
                  <a:pt x="1574652" y="84810"/>
                  <a:pt x="2119090" y="84050"/>
                </a:cubicBezTo>
                <a:lnTo>
                  <a:pt x="4017020" y="606"/>
                </a:lnTo>
                <a:cubicBezTo>
                  <a:pt x="4184464" y="-16443"/>
                  <a:pt x="3933218" y="329699"/>
                  <a:pt x="3890740" y="541250"/>
                </a:cubicBezTo>
                <a:cubicBezTo>
                  <a:pt x="3848262" y="752801"/>
                  <a:pt x="3795876" y="993121"/>
                  <a:pt x="3762154" y="1269912"/>
                </a:cubicBezTo>
                <a:lnTo>
                  <a:pt x="3588396" y="2073409"/>
                </a:lnTo>
                <a:cubicBezTo>
                  <a:pt x="3285977" y="2221047"/>
                  <a:pt x="2468750" y="2208691"/>
                  <a:pt x="2104803" y="2212887"/>
                </a:cubicBezTo>
                <a:cubicBezTo>
                  <a:pt x="1740856" y="2217083"/>
                  <a:pt x="1831716" y="2188509"/>
                  <a:pt x="1533303" y="2170025"/>
                </a:cubicBezTo>
                <a:lnTo>
                  <a:pt x="0" y="2016259"/>
                </a:lnTo>
                <a:cubicBezTo>
                  <a:pt x="44376" y="1681752"/>
                  <a:pt x="274490" y="1432969"/>
                  <a:pt x="318866" y="1098462"/>
                </a:cubicBezTo>
                <a:cubicBezTo>
                  <a:pt x="403077" y="446760"/>
                  <a:pt x="473002" y="495146"/>
                  <a:pt x="485776" y="14893"/>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任意多边形 15"/>
          <p:cNvSpPr/>
          <p:nvPr/>
        </p:nvSpPr>
        <p:spPr>
          <a:xfrm>
            <a:off x="5372418" y="3225165"/>
            <a:ext cx="527050" cy="552450"/>
          </a:xfrm>
          <a:custGeom>
            <a:avLst/>
            <a:gdLst>
              <a:gd name="connsiteX0" fmla="*/ 75021 w 697038"/>
              <a:gd name="connsiteY0" fmla="*/ 571699 h 743699"/>
              <a:gd name="connsiteX1" fmla="*/ 17871 w 697038"/>
              <a:gd name="connsiteY1" fmla="*/ 171649 h 743699"/>
              <a:gd name="connsiteX2" fmla="*/ 389346 w 697038"/>
              <a:gd name="connsiteY2" fmla="*/ 199 h 743699"/>
              <a:gd name="connsiteX3" fmla="*/ 689383 w 697038"/>
              <a:gd name="connsiteY3" fmla="*/ 200224 h 743699"/>
              <a:gd name="connsiteX4" fmla="*/ 589371 w 697038"/>
              <a:gd name="connsiteY4" fmla="*/ 385961 h 743699"/>
              <a:gd name="connsiteX5" fmla="*/ 389346 w 697038"/>
              <a:gd name="connsiteY5" fmla="*/ 314524 h 743699"/>
              <a:gd name="connsiteX6" fmla="*/ 603658 w 697038"/>
              <a:gd name="connsiteY6" fmla="*/ 428824 h 743699"/>
              <a:gd name="connsiteX7" fmla="*/ 503646 w 697038"/>
              <a:gd name="connsiteY7" fmla="*/ 600274 h 743699"/>
              <a:gd name="connsiteX8" fmla="*/ 246471 w 697038"/>
              <a:gd name="connsiteY8" fmla="*/ 528836 h 743699"/>
              <a:gd name="connsiteX9" fmla="*/ 360771 w 697038"/>
              <a:gd name="connsiteY9" fmla="*/ 600274 h 743699"/>
              <a:gd name="connsiteX10" fmla="*/ 217896 w 697038"/>
              <a:gd name="connsiteY10" fmla="*/ 743149 h 743699"/>
              <a:gd name="connsiteX11" fmla="*/ 75021 w 697038"/>
              <a:gd name="connsiteY11" fmla="*/ 571699 h 74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7038" h="743699">
                <a:moveTo>
                  <a:pt x="75021" y="571699"/>
                </a:moveTo>
                <a:cubicBezTo>
                  <a:pt x="41683" y="476449"/>
                  <a:pt x="-34516" y="266899"/>
                  <a:pt x="17871" y="171649"/>
                </a:cubicBezTo>
                <a:cubicBezTo>
                  <a:pt x="70258" y="76399"/>
                  <a:pt x="277427" y="-4563"/>
                  <a:pt x="389346" y="199"/>
                </a:cubicBezTo>
                <a:cubicBezTo>
                  <a:pt x="501265" y="4961"/>
                  <a:pt x="656046" y="135930"/>
                  <a:pt x="689383" y="200224"/>
                </a:cubicBezTo>
                <a:cubicBezTo>
                  <a:pt x="722720" y="264518"/>
                  <a:pt x="639377" y="366911"/>
                  <a:pt x="589371" y="385961"/>
                </a:cubicBezTo>
                <a:cubicBezTo>
                  <a:pt x="539365" y="405011"/>
                  <a:pt x="386965" y="307380"/>
                  <a:pt x="389346" y="314524"/>
                </a:cubicBezTo>
                <a:cubicBezTo>
                  <a:pt x="391727" y="321668"/>
                  <a:pt x="584608" y="381199"/>
                  <a:pt x="603658" y="428824"/>
                </a:cubicBezTo>
                <a:cubicBezTo>
                  <a:pt x="622708" y="476449"/>
                  <a:pt x="563177" y="583605"/>
                  <a:pt x="503646" y="600274"/>
                </a:cubicBezTo>
                <a:cubicBezTo>
                  <a:pt x="444115" y="616943"/>
                  <a:pt x="270283" y="528836"/>
                  <a:pt x="246471" y="528836"/>
                </a:cubicBezTo>
                <a:cubicBezTo>
                  <a:pt x="222659" y="528836"/>
                  <a:pt x="365533" y="564555"/>
                  <a:pt x="360771" y="600274"/>
                </a:cubicBezTo>
                <a:cubicBezTo>
                  <a:pt x="356009" y="635993"/>
                  <a:pt x="265521" y="752674"/>
                  <a:pt x="217896" y="743149"/>
                </a:cubicBezTo>
                <a:cubicBezTo>
                  <a:pt x="170271" y="733624"/>
                  <a:pt x="108359" y="666949"/>
                  <a:pt x="75021" y="571699"/>
                </a:cubicBezTo>
                <a:close/>
              </a:path>
            </a:pathLst>
          </a:cu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任意多边形 16"/>
          <p:cNvSpPr/>
          <p:nvPr/>
        </p:nvSpPr>
        <p:spPr>
          <a:xfrm flipH="1">
            <a:off x="7912100" y="3225165"/>
            <a:ext cx="484188" cy="552450"/>
          </a:xfrm>
          <a:custGeom>
            <a:avLst/>
            <a:gdLst>
              <a:gd name="connsiteX0" fmla="*/ 75021 w 697038"/>
              <a:gd name="connsiteY0" fmla="*/ 571699 h 743699"/>
              <a:gd name="connsiteX1" fmla="*/ 17871 w 697038"/>
              <a:gd name="connsiteY1" fmla="*/ 171649 h 743699"/>
              <a:gd name="connsiteX2" fmla="*/ 389346 w 697038"/>
              <a:gd name="connsiteY2" fmla="*/ 199 h 743699"/>
              <a:gd name="connsiteX3" fmla="*/ 689383 w 697038"/>
              <a:gd name="connsiteY3" fmla="*/ 200224 h 743699"/>
              <a:gd name="connsiteX4" fmla="*/ 589371 w 697038"/>
              <a:gd name="connsiteY4" fmla="*/ 385961 h 743699"/>
              <a:gd name="connsiteX5" fmla="*/ 389346 w 697038"/>
              <a:gd name="connsiteY5" fmla="*/ 314524 h 743699"/>
              <a:gd name="connsiteX6" fmla="*/ 603658 w 697038"/>
              <a:gd name="connsiteY6" fmla="*/ 428824 h 743699"/>
              <a:gd name="connsiteX7" fmla="*/ 503646 w 697038"/>
              <a:gd name="connsiteY7" fmla="*/ 600274 h 743699"/>
              <a:gd name="connsiteX8" fmla="*/ 246471 w 697038"/>
              <a:gd name="connsiteY8" fmla="*/ 528836 h 743699"/>
              <a:gd name="connsiteX9" fmla="*/ 360771 w 697038"/>
              <a:gd name="connsiteY9" fmla="*/ 600274 h 743699"/>
              <a:gd name="connsiteX10" fmla="*/ 217896 w 697038"/>
              <a:gd name="connsiteY10" fmla="*/ 743149 h 743699"/>
              <a:gd name="connsiteX11" fmla="*/ 75021 w 697038"/>
              <a:gd name="connsiteY11" fmla="*/ 571699 h 74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7038" h="743699">
                <a:moveTo>
                  <a:pt x="75021" y="571699"/>
                </a:moveTo>
                <a:cubicBezTo>
                  <a:pt x="41683" y="476449"/>
                  <a:pt x="-34516" y="266899"/>
                  <a:pt x="17871" y="171649"/>
                </a:cubicBezTo>
                <a:cubicBezTo>
                  <a:pt x="70258" y="76399"/>
                  <a:pt x="277427" y="-4563"/>
                  <a:pt x="389346" y="199"/>
                </a:cubicBezTo>
                <a:cubicBezTo>
                  <a:pt x="501265" y="4961"/>
                  <a:pt x="656046" y="135930"/>
                  <a:pt x="689383" y="200224"/>
                </a:cubicBezTo>
                <a:cubicBezTo>
                  <a:pt x="722720" y="264518"/>
                  <a:pt x="639377" y="366911"/>
                  <a:pt x="589371" y="385961"/>
                </a:cubicBezTo>
                <a:cubicBezTo>
                  <a:pt x="539365" y="405011"/>
                  <a:pt x="386965" y="307380"/>
                  <a:pt x="389346" y="314524"/>
                </a:cubicBezTo>
                <a:cubicBezTo>
                  <a:pt x="391727" y="321668"/>
                  <a:pt x="584608" y="381199"/>
                  <a:pt x="603658" y="428824"/>
                </a:cubicBezTo>
                <a:cubicBezTo>
                  <a:pt x="622708" y="476449"/>
                  <a:pt x="563177" y="583605"/>
                  <a:pt x="503646" y="600274"/>
                </a:cubicBezTo>
                <a:cubicBezTo>
                  <a:pt x="444115" y="616943"/>
                  <a:pt x="270283" y="528836"/>
                  <a:pt x="246471" y="528836"/>
                </a:cubicBezTo>
                <a:cubicBezTo>
                  <a:pt x="222659" y="528836"/>
                  <a:pt x="365533" y="564555"/>
                  <a:pt x="360771" y="600274"/>
                </a:cubicBezTo>
                <a:cubicBezTo>
                  <a:pt x="356009" y="635993"/>
                  <a:pt x="265521" y="752674"/>
                  <a:pt x="217896" y="743149"/>
                </a:cubicBezTo>
                <a:cubicBezTo>
                  <a:pt x="170271" y="733624"/>
                  <a:pt x="108359" y="666949"/>
                  <a:pt x="75021" y="571699"/>
                </a:cubicBezTo>
                <a:close/>
              </a:path>
            </a:pathLst>
          </a:cu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19" name="直接连接符 18"/>
          <p:cNvCxnSpPr/>
          <p:nvPr/>
        </p:nvCxnSpPr>
        <p:spPr>
          <a:xfrm flipV="1">
            <a:off x="1391285" y="2058670"/>
            <a:ext cx="6516688" cy="15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077460" y="4080510"/>
            <a:ext cx="2937510" cy="1753235"/>
          </a:xfrm>
          <a:prstGeom prst="rect">
            <a:avLst/>
          </a:prstGeom>
          <a:noFill/>
          <a:ln w="9525">
            <a:noFill/>
          </a:ln>
        </p:spPr>
        <p:txBody>
          <a:bodyPr wrap="none">
            <a:spAutoFit/>
          </a:bodyPr>
          <a:p>
            <a:pPr algn="ctr"/>
            <a:r>
              <a:rPr lang="zh-CN" altLang="en-US" sz="3600" b="1" dirty="0">
                <a:solidFill>
                  <a:schemeClr val="bg1"/>
                </a:solidFill>
                <a:latin typeface="方正舒体" panose="02010601030101010101" pitchFamily="2" charset="-122"/>
                <a:ea typeface="方正舒体" panose="02010601030101010101" pitchFamily="2" charset="-122"/>
              </a:rPr>
              <a:t>肖卫兵教授</a:t>
            </a:r>
            <a:endParaRPr lang="zh-CN" altLang="en-US" sz="3600" b="1" dirty="0">
              <a:solidFill>
                <a:schemeClr val="bg1"/>
              </a:solidFill>
              <a:latin typeface="方正舒体" panose="02010601030101010101" pitchFamily="2" charset="-122"/>
              <a:ea typeface="方正舒体" panose="02010601030101010101" pitchFamily="2" charset="-122"/>
            </a:endParaRPr>
          </a:p>
          <a:p>
            <a:r>
              <a:rPr lang="zh-CN" altLang="en-US" sz="3600" b="1" dirty="0">
                <a:solidFill>
                  <a:schemeClr val="bg1"/>
                </a:solidFill>
                <a:latin typeface="方正舒体" panose="02010601030101010101" pitchFamily="2" charset="-122"/>
                <a:ea typeface="方正舒体" panose="02010601030101010101" pitchFamily="2" charset="-122"/>
              </a:rPr>
              <a:t>上海政法学院</a:t>
            </a:r>
            <a:endParaRPr lang="zh-CN" altLang="en-US" sz="3600" b="1" dirty="0">
              <a:solidFill>
                <a:schemeClr val="bg1"/>
              </a:solidFill>
              <a:latin typeface="方正舒体" panose="02010601030101010101" pitchFamily="2" charset="-122"/>
              <a:ea typeface="方正舒体" panose="02010601030101010101" pitchFamily="2" charset="-122"/>
            </a:endParaRPr>
          </a:p>
          <a:p>
            <a:endParaRPr lang="zh-CN" altLang="en-US" sz="3600" b="1" dirty="0">
              <a:solidFill>
                <a:schemeClr val="bg1"/>
              </a:solidFill>
              <a:latin typeface="方正舒体" panose="02010601030101010101" pitchFamily="2" charset="-122"/>
              <a:ea typeface="方正舒体" panose="02010601030101010101" pitchFamily="2" charset="-122"/>
            </a:endParaRPr>
          </a:p>
        </p:txBody>
      </p:sp>
      <p:sp>
        <p:nvSpPr>
          <p:cNvPr id="25" name="TextBox 24"/>
          <p:cNvSpPr txBox="1"/>
          <p:nvPr/>
        </p:nvSpPr>
        <p:spPr>
          <a:xfrm>
            <a:off x="998379" y="5436235"/>
            <a:ext cx="3357880" cy="860425"/>
          </a:xfrm>
          <a:prstGeom prst="rect">
            <a:avLst/>
          </a:prstGeom>
          <a:noFill/>
          <a:ln w="9525">
            <a:noFill/>
          </a:ln>
        </p:spPr>
        <p:txBody>
          <a:bodyPr wrap="none">
            <a:spAutoFit/>
          </a:bodyPr>
          <a:p>
            <a:pPr algn="ctr"/>
            <a:endParaRPr lang="en-US" altLang="zh-CN" sz="2500" dirty="0">
              <a:solidFill>
                <a:schemeClr val="bg1"/>
              </a:solidFill>
              <a:latin typeface="微软雅黑" panose="020B0503020204020204" charset="-122"/>
              <a:ea typeface="微软雅黑" panose="020B0503020204020204" charset="-122"/>
            </a:endParaRPr>
          </a:p>
          <a:p>
            <a:pPr algn="ctr"/>
            <a:r>
              <a:rPr lang="zh-CN" altLang="en-US" sz="2500" dirty="0">
                <a:solidFill>
                  <a:srgbClr val="FFFF00"/>
                </a:solidFill>
                <a:sym typeface="+mn-ea"/>
              </a:rPr>
              <a:t>微信公众号：信息公开</a:t>
            </a:r>
            <a:endParaRPr lang="zh-CN" altLang="en-US" sz="2500" dirty="0">
              <a:solidFill>
                <a:schemeClr val="bg1"/>
              </a:solidFill>
              <a:latin typeface="微软雅黑" panose="020B0503020204020204" charset="-122"/>
              <a:ea typeface="微软雅黑" panose="020B0503020204020204" charset="-122"/>
            </a:endParaRPr>
          </a:p>
        </p:txBody>
      </p:sp>
      <p:sp>
        <p:nvSpPr>
          <p:cNvPr id="27" name="Rectangle 8"/>
          <p:cNvSpPr/>
          <p:nvPr/>
        </p:nvSpPr>
        <p:spPr>
          <a:xfrm>
            <a:off x="1806575" y="725170"/>
            <a:ext cx="5686425" cy="2491740"/>
          </a:xfrm>
          <a:prstGeom prst="rect">
            <a:avLst/>
          </a:prstGeom>
          <a:noFill/>
          <a:ln w="9525">
            <a:noFill/>
          </a:ln>
        </p:spPr>
        <p:txBody>
          <a:bodyPr wrap="square">
            <a:spAutoFit/>
          </a:bodyPr>
          <a:p>
            <a:r>
              <a:rPr lang="zh-CN" altLang="en-US" sz="3600" dirty="0">
                <a:solidFill>
                  <a:schemeClr val="bg1"/>
                </a:solidFill>
                <a:latin typeface="微软雅黑" panose="020B0503020204020204" charset="-122"/>
                <a:ea typeface="微软雅黑" panose="020B0503020204020204" charset="-122"/>
              </a:rPr>
              <a:t>     </a:t>
            </a:r>
            <a:endParaRPr lang="en-US" altLang="zh-CN" sz="3600" dirty="0">
              <a:solidFill>
                <a:schemeClr val="bg1"/>
              </a:solidFill>
              <a:latin typeface="微软雅黑" panose="020B0503020204020204" charset="-122"/>
              <a:ea typeface="微软雅黑" panose="020B0503020204020204" charset="-122"/>
            </a:endParaRPr>
          </a:p>
          <a:p>
            <a:pPr algn="ctr"/>
            <a:r>
              <a:rPr lang="zh-CN" altLang="en-US" sz="4800" dirty="0">
                <a:solidFill>
                  <a:srgbClr val="FFFF00"/>
                </a:solidFill>
                <a:latin typeface="微软雅黑" panose="020B0503020204020204" charset="-122"/>
                <a:ea typeface="微软雅黑" panose="020B0503020204020204" charset="-122"/>
              </a:rPr>
              <a:t>新时代政务公开</a:t>
            </a:r>
            <a:endParaRPr lang="zh-CN" altLang="en-US" sz="4800" dirty="0">
              <a:solidFill>
                <a:srgbClr val="FFFF00"/>
              </a:solidFill>
              <a:latin typeface="微软雅黑" panose="020B0503020204020204" charset="-122"/>
              <a:ea typeface="微软雅黑" panose="020B0503020204020204" charset="-122"/>
            </a:endParaRPr>
          </a:p>
          <a:p>
            <a:r>
              <a:rPr lang="zh-CN" altLang="en-US" sz="3600" dirty="0">
                <a:solidFill>
                  <a:schemeClr val="bg1"/>
                </a:solidFill>
                <a:latin typeface="微软雅黑" panose="020B0503020204020204" charset="-122"/>
                <a:ea typeface="微软雅黑" panose="020B0503020204020204" charset="-122"/>
              </a:rPr>
              <a:t>       </a:t>
            </a:r>
            <a:endParaRPr lang="en-US" altLang="zh-CN" sz="3600" dirty="0">
              <a:solidFill>
                <a:schemeClr val="bg1"/>
              </a:solidFill>
              <a:latin typeface="微软雅黑" panose="020B0503020204020204" charset="-122"/>
              <a:ea typeface="微软雅黑" panose="020B0503020204020204" charset="-122"/>
            </a:endParaRPr>
          </a:p>
          <a:p>
            <a:r>
              <a:rPr lang="en-US" altLang="zh-CN" sz="3600" dirty="0">
                <a:solidFill>
                  <a:schemeClr val="bg1"/>
                </a:solidFill>
                <a:latin typeface="微软雅黑" panose="020B0503020204020204" charset="-122"/>
                <a:ea typeface="微软雅黑" panose="020B0503020204020204" charset="-122"/>
              </a:rPr>
              <a:t>       </a:t>
            </a:r>
            <a:endParaRPr lang="zh-CN" altLang="en-US" sz="3000" dirty="0">
              <a:solidFill>
                <a:schemeClr val="bg1"/>
              </a:solidFill>
              <a:latin typeface="微软雅黑" panose="020B0503020204020204" charset="-122"/>
              <a:ea typeface="微软雅黑" panose="020B0503020204020204" charset="-122"/>
            </a:endParaRPr>
          </a:p>
        </p:txBody>
      </p:sp>
      <p:sp>
        <p:nvSpPr>
          <p:cNvPr id="28" name="Rectangle 7"/>
          <p:cNvSpPr/>
          <p:nvPr/>
        </p:nvSpPr>
        <p:spPr>
          <a:xfrm>
            <a:off x="1244600" y="2060575"/>
            <a:ext cx="3111500" cy="646113"/>
          </a:xfrm>
          <a:prstGeom prst="rect">
            <a:avLst/>
          </a:prstGeom>
          <a:noFill/>
          <a:ln w="9525">
            <a:noFill/>
          </a:ln>
        </p:spPr>
        <p:txBody>
          <a:bodyPr>
            <a:spAutoFit/>
          </a:bodyPr>
          <a:p>
            <a:endParaRPr lang="zh-CN" altLang="en-US" sz="3600" dirty="0">
              <a:solidFill>
                <a:schemeClr val="bg1"/>
              </a:solidFill>
              <a:latin typeface="微软雅黑" panose="020B0503020204020204" charset="-122"/>
              <a:ea typeface="微软雅黑" panose="020B0503020204020204" charset="-122"/>
            </a:endParaRPr>
          </a:p>
        </p:txBody>
      </p:sp>
      <p:pic>
        <p:nvPicPr>
          <p:cNvPr id="3077" name="图片 3076"/>
          <p:cNvPicPr>
            <a:picLocks noChangeAspect="1"/>
          </p:cNvPicPr>
          <p:nvPr/>
        </p:nvPicPr>
        <p:blipFill>
          <a:blip r:embed="rId1"/>
          <a:stretch>
            <a:fillRect/>
          </a:stretch>
        </p:blipFill>
        <p:spPr>
          <a:xfrm>
            <a:off x="1605280" y="3537268"/>
            <a:ext cx="2143125" cy="200977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par>
                                <p:cTn id="9" presetID="22" presetClass="exit" presetSubtype="8" fill="hold" nodeType="withEffect">
                                  <p:stCondLst>
                                    <p:cond delay="0"/>
                                  </p:stCondLst>
                                  <p:childTnLst>
                                    <p:animEffect transition="out" filter="wipe(left)">
                                      <p:cBhvr>
                                        <p:cTn id="10" dur="500"/>
                                        <p:tgtEl>
                                          <p:spTgt spid="19"/>
                                        </p:tgtEl>
                                      </p:cBhvr>
                                    </p:animEffect>
                                    <p:set>
                                      <p:cBhvr>
                                        <p:cTn id="11" dur="1" fill="hold">
                                          <p:stCondLst>
                                            <p:cond delay="499"/>
                                          </p:stCondLst>
                                        </p:cTn>
                                        <p:tgtEl>
                                          <p:spTgt spid="19"/>
                                        </p:tgtEl>
                                        <p:attrNameLst>
                                          <p:attrName>style.visibility</p:attrName>
                                        </p:attrNameLst>
                                      </p:cBhvr>
                                      <p:to>
                                        <p:strVal val="hidden"/>
                                      </p:to>
                                    </p:set>
                                  </p:childTnLst>
                                </p:cTn>
                              </p:par>
                            </p:childTnLst>
                          </p:cTn>
                        </p:par>
                        <p:par>
                          <p:cTn id="12" fill="hold">
                            <p:stCondLst>
                              <p:cond delay="500"/>
                            </p:stCondLst>
                            <p:childTnLst>
                              <p:par>
                                <p:cTn id="13" presetID="22" presetClass="entr" presetSubtype="1"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up)">
                                      <p:cBhvr>
                                        <p:cTn id="15" dur="250"/>
                                        <p:tgtEl>
                                          <p:spTgt spid="16"/>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up)">
                                      <p:cBhvr>
                                        <p:cTn id="19" dur="250"/>
                                        <p:tgtEl>
                                          <p:spTgt spid="17"/>
                                        </p:tgtEl>
                                      </p:cBhvr>
                                    </p:animEffect>
                                  </p:childTnLst>
                                </p:cTn>
                              </p:par>
                            </p:childTnLst>
                          </p:cTn>
                        </p:par>
                        <p:par>
                          <p:cTn id="20" fill="hold">
                            <p:stCondLst>
                              <p:cond delay="1500"/>
                            </p:stCondLst>
                            <p:childTnLst>
                              <p:par>
                                <p:cTn id="21" presetID="22" presetClass="entr" presetSubtype="1"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250"/>
                                        <p:tgtEl>
                                          <p:spTgt spid="15"/>
                                        </p:tgtEl>
                                      </p:cBhvr>
                                    </p:animEffect>
                                  </p:childTnLst>
                                </p:cTn>
                              </p:par>
                            </p:childTnLst>
                          </p:cTn>
                        </p:par>
                        <p:par>
                          <p:cTn id="24" fill="hold">
                            <p:stCondLst>
                              <p:cond delay="2000"/>
                            </p:stCondLst>
                            <p:childTnLst>
                              <p:par>
                                <p:cTn id="25" presetID="42" presetClass="entr" presetSubtype="0"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39" presetClass="entr" presetSubtype="0" accel="100000" fill="hold" grpId="0" nodeType="afterEffect" nodePh="1">
                                  <p:stCondLst>
                                    <p:cond delay="0"/>
                                  </p:stCondLst>
                                  <p:endCondLst>
                                    <p:cond evt="begin" delay="0">
                                      <p:tn val="31"/>
                                    </p:cond>
                                  </p:endCondLst>
                                  <p:iterate type="lt">
                                    <p:tmPct val="10000"/>
                                  </p:iterate>
                                  <p:childTnLst>
                                    <p:set>
                                      <p:cBhvr>
                                        <p:cTn id="32" dur="1" fill="hold">
                                          <p:stCondLst>
                                            <p:cond delay="0"/>
                                          </p:stCondLst>
                                        </p:cTn>
                                        <p:tgtEl>
                                          <p:spTgt spid="28"/>
                                        </p:tgtEl>
                                        <p:attrNameLst>
                                          <p:attrName>style.visibility</p:attrName>
                                        </p:attrNameLst>
                                      </p:cBhvr>
                                      <p:to>
                                        <p:strVal val="visible"/>
                                      </p:to>
                                    </p:set>
                                    <p:anim calcmode="lin" valueType="num">
                                      <p:cBhvr>
                                        <p:cTn id="33" dur="300" fill="hold"/>
                                        <p:tgtEl>
                                          <p:spTgt spid="28"/>
                                        </p:tgtEl>
                                        <p:attrNameLst>
                                          <p:attrName>ppt_h</p:attrName>
                                        </p:attrNameLst>
                                      </p:cBhvr>
                                      <p:tavLst>
                                        <p:tav tm="0">
                                          <p:val>
                                            <p:strVal val="#ppt_h/20"/>
                                          </p:val>
                                        </p:tav>
                                        <p:tav tm="50000">
                                          <p:val>
                                            <p:strVal val="#ppt_h/20"/>
                                          </p:val>
                                        </p:tav>
                                        <p:tav tm="100000">
                                          <p:val>
                                            <p:strVal val="#ppt_h"/>
                                          </p:val>
                                        </p:tav>
                                      </p:tavLst>
                                    </p:anim>
                                    <p:anim calcmode="lin" valueType="num">
                                      <p:cBhvr>
                                        <p:cTn id="34" dur="300" fill="hold"/>
                                        <p:tgtEl>
                                          <p:spTgt spid="28"/>
                                        </p:tgtEl>
                                        <p:attrNameLst>
                                          <p:attrName>ppt_w</p:attrName>
                                        </p:attrNameLst>
                                      </p:cBhvr>
                                      <p:tavLst>
                                        <p:tav tm="0">
                                          <p:val>
                                            <p:strVal val="#ppt_w+.3"/>
                                          </p:val>
                                        </p:tav>
                                        <p:tav tm="50000">
                                          <p:val>
                                            <p:strVal val="#ppt_w+.3"/>
                                          </p:val>
                                        </p:tav>
                                        <p:tav tm="100000">
                                          <p:val>
                                            <p:strVal val="#ppt_w"/>
                                          </p:val>
                                        </p:tav>
                                      </p:tavLst>
                                    </p:anim>
                                    <p:anim calcmode="lin" valueType="num">
                                      <p:cBhvr>
                                        <p:cTn id="35" dur="300" fill="hold"/>
                                        <p:tgtEl>
                                          <p:spTgt spid="28"/>
                                        </p:tgtEl>
                                        <p:attrNameLst>
                                          <p:attrName>ppt_x</p:attrName>
                                        </p:attrNameLst>
                                      </p:cBhvr>
                                      <p:tavLst>
                                        <p:tav tm="0">
                                          <p:val>
                                            <p:strVal val="#ppt_x-.3"/>
                                          </p:val>
                                        </p:tav>
                                        <p:tav tm="50000">
                                          <p:val>
                                            <p:strVal val="#ppt_x"/>
                                          </p:val>
                                        </p:tav>
                                        <p:tav tm="100000">
                                          <p:val>
                                            <p:strVal val="#ppt_x"/>
                                          </p:val>
                                        </p:tav>
                                      </p:tavLst>
                                    </p:anim>
                                    <p:anim calcmode="lin" valueType="num">
                                      <p:cBhvr>
                                        <p:cTn id="36" dur="300" fill="hold"/>
                                        <p:tgtEl>
                                          <p:spTgt spid="28"/>
                                        </p:tgtEl>
                                        <p:attrNameLst>
                                          <p:attrName>ppt_y</p:attrName>
                                        </p:attrNameLst>
                                      </p:cBhvr>
                                      <p:tavLst>
                                        <p:tav tm="0">
                                          <p:val>
                                            <p:strVal val="#ppt_y"/>
                                          </p:val>
                                        </p:tav>
                                        <p:tav tm="100000">
                                          <p:val>
                                            <p:strVal val="#ppt_y"/>
                                          </p:val>
                                        </p:tav>
                                      </p:tavLst>
                                    </p:anim>
                                  </p:childTnLst>
                                </p:cTn>
                              </p:par>
                              <p:par>
                                <p:cTn id="37" presetID="50" presetClass="exit" presetSubtype="0" accel="100000" fill="hold" grpId="1" nodeType="withEffect" nodePh="1">
                                  <p:stCondLst>
                                    <p:cond delay="300"/>
                                  </p:stCondLst>
                                  <p:endCondLst>
                                    <p:cond evt="begin" delay="0">
                                      <p:tn val="37"/>
                                    </p:cond>
                                  </p:endCondLst>
                                  <p:iterate type="lt">
                                    <p:tmPct val="0"/>
                                  </p:iterate>
                                  <p:childTnLst>
                                    <p:anim calcmode="lin" valueType="num">
                                      <p:cBhvr>
                                        <p:cTn id="38" dur="500"/>
                                        <p:tgtEl>
                                          <p:spTgt spid="28"/>
                                        </p:tgtEl>
                                        <p:attrNameLst>
                                          <p:attrName>ppt_w</p:attrName>
                                        </p:attrNameLst>
                                      </p:cBhvr>
                                      <p:tavLst>
                                        <p:tav tm="0">
                                          <p:val>
                                            <p:strVal val="ppt_w"/>
                                          </p:val>
                                        </p:tav>
                                        <p:tav tm="100000">
                                          <p:val>
                                            <p:strVal val="ppt_w+.3"/>
                                          </p:val>
                                        </p:tav>
                                      </p:tavLst>
                                    </p:anim>
                                    <p:anim calcmode="lin" valueType="num">
                                      <p:cBhvr>
                                        <p:cTn id="39" dur="500"/>
                                        <p:tgtEl>
                                          <p:spTgt spid="28"/>
                                        </p:tgtEl>
                                        <p:attrNameLst>
                                          <p:attrName>ppt_h</p:attrName>
                                        </p:attrNameLst>
                                      </p:cBhvr>
                                      <p:tavLst>
                                        <p:tav tm="0">
                                          <p:val>
                                            <p:strVal val="ppt_h"/>
                                          </p:val>
                                        </p:tav>
                                        <p:tav tm="100000">
                                          <p:val>
                                            <p:strVal val="ppt_h"/>
                                          </p:val>
                                        </p:tav>
                                      </p:tavLst>
                                    </p:anim>
                                    <p:animEffect transition="out" filter="fade">
                                      <p:cBhvr>
                                        <p:cTn id="40" dur="500"/>
                                        <p:tgtEl>
                                          <p:spTgt spid="28"/>
                                        </p:tgtEl>
                                      </p:cBhvr>
                                    </p:animEffect>
                                    <p:set>
                                      <p:cBhvr>
                                        <p:cTn id="41" dur="1" fill="hold">
                                          <p:stCondLst>
                                            <p:cond delay="499"/>
                                          </p:stCondLst>
                                        </p:cTn>
                                        <p:tgtEl>
                                          <p:spTgt spid="28"/>
                                        </p:tgtEl>
                                        <p:attrNameLst>
                                          <p:attrName>style.visibility</p:attrName>
                                        </p:attrNameLst>
                                      </p:cBhvr>
                                      <p:to>
                                        <p:strVal val="hidden"/>
                                      </p:to>
                                    </p:set>
                                  </p:childTnLst>
                                </p:cTn>
                              </p:par>
                              <p:par>
                                <p:cTn id="42" presetID="10" presetClass="entr" presetSubtype="0" fill="hold" grpId="0" nodeType="withEffect">
                                  <p:stCondLst>
                                    <p:cond delay="30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1000"/>
                                        <p:tgtEl>
                                          <p:spTgt spid="27"/>
                                        </p:tgtEl>
                                      </p:cBhvr>
                                    </p:animEffect>
                                  </p:childTnLst>
                                </p:cTn>
                              </p:par>
                              <p:par>
                                <p:cTn id="45" presetID="26" presetClass="emph" presetSubtype="0" fill="hold" grpId="1" nodeType="withEffect">
                                  <p:stCondLst>
                                    <p:cond delay="300"/>
                                  </p:stCondLst>
                                  <p:childTnLst>
                                    <p:animEffect transition="out" filter="fade">
                                      <p:cBhvr>
                                        <p:cTn id="46" dur="1000" tmFilter="0, 0; .2, .5; .8, .5; 1, 0"/>
                                        <p:tgtEl>
                                          <p:spTgt spid="27"/>
                                        </p:tgtEl>
                                      </p:cBhvr>
                                    </p:animEffect>
                                    <p:animScale>
                                      <p:cBhvr>
                                        <p:cTn id="47" dur="500" autoRev="1" fill="hold"/>
                                        <p:tgtEl>
                                          <p:spTgt spid="27"/>
                                        </p:tgtEl>
                                      </p:cBhvr>
                                      <p:by x="105000" y="105000"/>
                                    </p:animScale>
                                  </p:childTnLst>
                                </p:cTn>
                              </p:par>
                            </p:childTnLst>
                          </p:cTn>
                        </p:par>
                        <p:par>
                          <p:cTn id="48" fill="hold">
                            <p:stCondLst>
                              <p:cond delay="3549"/>
                            </p:stCondLst>
                            <p:childTnLst>
                              <p:par>
                                <p:cTn id="49" presetID="42" presetClass="entr" presetSubtype="0" fill="hold" grpId="0" nodeType="after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1000"/>
                                        <p:tgtEl>
                                          <p:spTgt spid="25"/>
                                        </p:tgtEl>
                                      </p:cBhvr>
                                    </p:animEffect>
                                    <p:anim calcmode="lin" valueType="num">
                                      <p:cBhvr>
                                        <p:cTn id="52" dur="1000" fill="hold"/>
                                        <p:tgtEl>
                                          <p:spTgt spid="25"/>
                                        </p:tgtEl>
                                        <p:attrNameLst>
                                          <p:attrName>ppt_x</p:attrName>
                                        </p:attrNameLst>
                                      </p:cBhvr>
                                      <p:tavLst>
                                        <p:tav tm="0">
                                          <p:val>
                                            <p:strVal val="#ppt_x"/>
                                          </p:val>
                                        </p:tav>
                                        <p:tav tm="100000">
                                          <p:val>
                                            <p:strVal val="#ppt_x"/>
                                          </p:val>
                                        </p:tav>
                                      </p:tavLst>
                                    </p:anim>
                                    <p:anim calcmode="lin" valueType="num">
                                      <p:cBhvr>
                                        <p:cTn id="53" dur="1000" fill="hold"/>
                                        <p:tgtEl>
                                          <p:spTgt spid="25"/>
                                        </p:tgtEl>
                                        <p:attrNameLst>
                                          <p:attrName>ppt_y</p:attrName>
                                        </p:attrNameLst>
                                      </p:cBhvr>
                                      <p:tavLst>
                                        <p:tav tm="0">
                                          <p:val>
                                            <p:strVal val="#ppt_y+.1"/>
                                          </p:val>
                                        </p:tav>
                                        <p:tav tm="100000">
                                          <p:val>
                                            <p:strVal val="#ppt_y"/>
                                          </p:val>
                                        </p:tav>
                                      </p:tavLst>
                                    </p:anim>
                                  </p:childTnLst>
                                </p:cTn>
                              </p:par>
                            </p:childTnLst>
                          </p:cTn>
                        </p:par>
                        <p:par>
                          <p:cTn id="54" fill="hold">
                            <p:stCondLst>
                              <p:cond delay="4549"/>
                            </p:stCondLst>
                            <p:childTnLst>
                              <p:par>
                                <p:cTn id="55" presetID="3" presetClass="entr" presetSubtype="10" fill="hold" nodeType="afterEffect">
                                  <p:stCondLst>
                                    <p:cond delay="0"/>
                                  </p:stCondLst>
                                  <p:childTnLst>
                                    <p:set>
                                      <p:cBhvr>
                                        <p:cTn id="56" dur="1" fill="hold">
                                          <p:stCondLst>
                                            <p:cond delay="0"/>
                                          </p:stCondLst>
                                        </p:cTn>
                                        <p:tgtEl>
                                          <p:spTgt spid="3077"/>
                                        </p:tgtEl>
                                        <p:attrNameLst>
                                          <p:attrName>style.visibility</p:attrName>
                                        </p:attrNameLst>
                                      </p:cBhvr>
                                      <p:to>
                                        <p:strVal val="visible"/>
                                      </p:to>
                                    </p:set>
                                    <p:animEffect transition="in" filter="blinds(horizontal)">
                                      <p:cBhvr>
                                        <p:cTn id="57" dur="5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P spid="16" grpId="0" bldLvl="0" animBg="1"/>
      <p:bldP spid="17" grpId="0" bldLvl="0" animBg="1"/>
      <p:bldP spid="23" grpId="0"/>
      <p:bldP spid="25" grpId="0"/>
      <p:bldP spid="27" grpId="0"/>
      <p:bldP spid="27" grpId="1"/>
      <p:bldP spid="28" grpId="0"/>
      <p:bldP spid="2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Freeform 301"/>
          <p:cNvSpPr/>
          <p:nvPr/>
        </p:nvSpPr>
        <p:spPr>
          <a:xfrm>
            <a:off x="2951163" y="2573338"/>
            <a:ext cx="4406900" cy="1784350"/>
          </a:xfrm>
          <a:custGeom>
            <a:avLst/>
            <a:gdLst/>
            <a:ahLst/>
            <a:cxnLst>
              <a:cxn ang="0">
                <a:pos x="2147483647" y="2147483647"/>
              </a:cxn>
              <a:cxn ang="0">
                <a:pos x="2147483647" y="2147483647"/>
              </a:cxn>
              <a:cxn ang="0">
                <a:pos x="0" y="2147483647"/>
              </a:cxn>
              <a:cxn ang="0">
                <a:pos x="0" y="0"/>
              </a:cxn>
              <a:cxn ang="0">
                <a:pos x="2147483647" y="0"/>
              </a:cxn>
              <a:cxn ang="0">
                <a:pos x="2147483647" y="2147483647"/>
              </a:cxn>
              <a:cxn ang="0">
                <a:pos x="2147483647" y="2147483647"/>
              </a:cxn>
            </a:cxnLst>
            <a:pathLst>
              <a:path w="2041" h="1076">
                <a:moveTo>
                  <a:pt x="2041" y="1076"/>
                </a:moveTo>
                <a:lnTo>
                  <a:pt x="2041" y="1076"/>
                </a:lnTo>
                <a:lnTo>
                  <a:pt x="0" y="1076"/>
                </a:lnTo>
                <a:lnTo>
                  <a:pt x="0" y="0"/>
                </a:lnTo>
                <a:lnTo>
                  <a:pt x="2041" y="0"/>
                </a:lnTo>
                <a:lnTo>
                  <a:pt x="2041" y="1076"/>
                </a:lnTo>
                <a:close/>
              </a:path>
            </a:pathLst>
          </a:custGeom>
          <a:solidFill>
            <a:srgbClr val="0079C5"/>
          </a:solidFill>
          <a:ln w="7938" cap="flat" cmpd="sng">
            <a:solidFill>
              <a:srgbClr val="FFFFFF"/>
            </a:solidFill>
            <a:prstDash val="solid"/>
            <a:miter/>
            <a:headEnd type="none" w="med" len="med"/>
            <a:tailEnd type="none" w="med" len="med"/>
          </a:ln>
        </p:spPr>
        <p:txBody>
          <a:bodyPr/>
          <a:p>
            <a:endParaRPr lang="zh-CN" altLang="en-US"/>
          </a:p>
        </p:txBody>
      </p:sp>
      <p:sp>
        <p:nvSpPr>
          <p:cNvPr id="17410" name="Freeform 9"/>
          <p:cNvSpPr/>
          <p:nvPr/>
        </p:nvSpPr>
        <p:spPr>
          <a:xfrm>
            <a:off x="1801813" y="3425825"/>
            <a:ext cx="1587" cy="835025"/>
          </a:xfrm>
          <a:custGeom>
            <a:avLst/>
            <a:gdLst/>
            <a:ahLst/>
            <a:cxnLst>
              <a:cxn ang="0">
                <a:pos x="0" y="2147483647"/>
              </a:cxn>
              <a:cxn ang="0">
                <a:pos x="0" y="0"/>
              </a:cxn>
              <a:cxn ang="0">
                <a:pos x="0" y="2147483647"/>
              </a:cxn>
            </a:cxnLst>
            <a:pathLst>
              <a:path w="1587" h="526">
                <a:moveTo>
                  <a:pt x="0" y="526"/>
                </a:moveTo>
                <a:lnTo>
                  <a:pt x="0" y="0"/>
                </a:lnTo>
                <a:lnTo>
                  <a:pt x="0" y="526"/>
                </a:lnTo>
                <a:close/>
              </a:path>
            </a:pathLst>
          </a:custGeom>
          <a:solidFill>
            <a:srgbClr val="0079C1"/>
          </a:solidFill>
          <a:ln w="9525">
            <a:noFill/>
          </a:ln>
        </p:spPr>
        <p:txBody>
          <a:bodyPr/>
          <a:p>
            <a:endParaRPr lang="zh-CN" altLang="en-US"/>
          </a:p>
        </p:txBody>
      </p:sp>
      <p:sp>
        <p:nvSpPr>
          <p:cNvPr id="14340" name="Line 10"/>
          <p:cNvSpPr/>
          <p:nvPr/>
        </p:nvSpPr>
        <p:spPr>
          <a:xfrm flipV="1">
            <a:off x="2879725" y="3427413"/>
            <a:ext cx="1588" cy="835025"/>
          </a:xfrm>
          <a:prstGeom prst="line">
            <a:avLst/>
          </a:prstGeom>
          <a:ln w="25400" cap="flat" cmpd="sng">
            <a:solidFill>
              <a:srgbClr val="FFFF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41" name="Freeform 11"/>
          <p:cNvSpPr/>
          <p:nvPr/>
        </p:nvSpPr>
        <p:spPr>
          <a:xfrm>
            <a:off x="2879725" y="4260850"/>
            <a:ext cx="3382963" cy="92075"/>
          </a:xfrm>
          <a:custGeom>
            <a:avLst/>
            <a:gdLst/>
            <a:ahLst/>
            <a:cxnLst>
              <a:cxn ang="0">
                <a:pos x="2147483647" y="0"/>
              </a:cxn>
              <a:cxn ang="0">
                <a:pos x="2147483647" y="2147483647"/>
              </a:cxn>
              <a:cxn ang="0">
                <a:pos x="2147483647" y="2147483647"/>
              </a:cxn>
              <a:cxn ang="0">
                <a:pos x="2147483647" y="2147483647"/>
              </a:cxn>
              <a:cxn ang="0">
                <a:pos x="0" y="2147483647"/>
              </a:cxn>
              <a:cxn ang="0">
                <a:pos x="0" y="0"/>
              </a:cxn>
            </a:cxnLst>
            <a:pathLst>
              <a:path w="1520" h="41">
                <a:moveTo>
                  <a:pt x="1520" y="0"/>
                </a:moveTo>
                <a:cubicBezTo>
                  <a:pt x="1520" y="9"/>
                  <a:pt x="1520" y="9"/>
                  <a:pt x="1520" y="9"/>
                </a:cubicBezTo>
                <a:cubicBezTo>
                  <a:pt x="1520" y="26"/>
                  <a:pt x="1506" y="41"/>
                  <a:pt x="1488" y="41"/>
                </a:cubicBezTo>
                <a:cubicBezTo>
                  <a:pt x="32" y="41"/>
                  <a:pt x="32" y="41"/>
                  <a:pt x="32" y="41"/>
                </a:cubicBezTo>
                <a:cubicBezTo>
                  <a:pt x="14" y="41"/>
                  <a:pt x="0" y="26"/>
                  <a:pt x="0" y="9"/>
                </a:cubicBezTo>
                <a:cubicBezTo>
                  <a:pt x="0" y="0"/>
                  <a:pt x="0" y="0"/>
                  <a:pt x="0"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2" name="Freeform 13"/>
          <p:cNvSpPr/>
          <p:nvPr/>
        </p:nvSpPr>
        <p:spPr>
          <a:xfrm>
            <a:off x="3214688" y="2500313"/>
            <a:ext cx="4105275" cy="1784350"/>
          </a:xfrm>
          <a:custGeom>
            <a:avLst/>
            <a:gdLst/>
            <a:ahLst/>
            <a:cxnLst>
              <a:cxn ang="0">
                <a:pos x="0" y="0"/>
              </a:cxn>
              <a:cxn ang="0">
                <a:pos x="2147483647" y="0"/>
              </a:cxn>
              <a:cxn ang="0">
                <a:pos x="2147483647" y="2147483647"/>
              </a:cxn>
              <a:cxn ang="0">
                <a:pos x="2147483647" y="2147483647"/>
              </a:cxn>
            </a:cxnLst>
            <a:pathLst>
              <a:path w="2077" h="1121">
                <a:moveTo>
                  <a:pt x="0" y="0"/>
                </a:moveTo>
                <a:cubicBezTo>
                  <a:pt x="2031" y="0"/>
                  <a:pt x="2031" y="0"/>
                  <a:pt x="2031" y="0"/>
                </a:cubicBezTo>
                <a:cubicBezTo>
                  <a:pt x="2056" y="0"/>
                  <a:pt x="2076" y="20"/>
                  <a:pt x="2076" y="45"/>
                </a:cubicBezTo>
                <a:cubicBezTo>
                  <a:pt x="2076" y="1108"/>
                  <a:pt x="2077" y="1121"/>
                  <a:pt x="2077" y="1121"/>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3" name="Freeform 15"/>
          <p:cNvSpPr/>
          <p:nvPr/>
        </p:nvSpPr>
        <p:spPr>
          <a:xfrm>
            <a:off x="2879725" y="2503488"/>
            <a:ext cx="87313" cy="923925"/>
          </a:xfrm>
          <a:custGeom>
            <a:avLst/>
            <a:gdLst/>
            <a:ahLst/>
            <a:cxnLst>
              <a:cxn ang="0">
                <a:pos x="0" y="2147483647"/>
              </a:cxn>
              <a:cxn ang="0">
                <a:pos x="0" y="2147483647"/>
              </a:cxn>
              <a:cxn ang="0">
                <a:pos x="2147483647" y="0"/>
              </a:cxn>
              <a:cxn ang="0">
                <a:pos x="2147483647" y="0"/>
              </a:cxn>
            </a:cxnLst>
            <a:pathLst>
              <a:path w="39" h="415">
                <a:moveTo>
                  <a:pt x="0" y="415"/>
                </a:moveTo>
                <a:cubicBezTo>
                  <a:pt x="0" y="32"/>
                  <a:pt x="0" y="32"/>
                  <a:pt x="0" y="32"/>
                </a:cubicBezTo>
                <a:cubicBezTo>
                  <a:pt x="0" y="14"/>
                  <a:pt x="14" y="0"/>
                  <a:pt x="32" y="0"/>
                </a:cubicBezTo>
                <a:cubicBezTo>
                  <a:pt x="39" y="0"/>
                  <a:pt x="39" y="0"/>
                  <a:pt x="39"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7415" name="Freeform 34"/>
          <p:cNvSpPr/>
          <p:nvPr/>
        </p:nvSpPr>
        <p:spPr>
          <a:xfrm>
            <a:off x="2813050" y="1150938"/>
            <a:ext cx="3175" cy="1587"/>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7">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6" name="Freeform 37"/>
          <p:cNvSpPr/>
          <p:nvPr/>
        </p:nvSpPr>
        <p:spPr>
          <a:xfrm>
            <a:off x="4284663" y="1152525"/>
            <a:ext cx="9525"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4" h="1588">
                <a:moveTo>
                  <a:pt x="0" y="0"/>
                </a:moveTo>
                <a:cubicBezTo>
                  <a:pt x="1" y="0"/>
                  <a:pt x="1" y="0"/>
                  <a:pt x="1" y="0"/>
                </a:cubicBezTo>
                <a:cubicBezTo>
                  <a:pt x="1" y="0"/>
                  <a:pt x="2" y="0"/>
                  <a:pt x="2" y="0"/>
                </a:cubicBezTo>
                <a:cubicBezTo>
                  <a:pt x="2" y="0"/>
                  <a:pt x="2" y="0"/>
                  <a:pt x="3" y="0"/>
                </a:cubicBezTo>
                <a:cubicBezTo>
                  <a:pt x="3" y="0"/>
                  <a:pt x="3" y="0"/>
                  <a:pt x="4" y="0"/>
                </a:cubicBezTo>
                <a:cubicBezTo>
                  <a:pt x="3" y="0"/>
                  <a:pt x="3" y="0"/>
                  <a:pt x="3" y="0"/>
                </a:cubicBezTo>
                <a:cubicBezTo>
                  <a:pt x="2" y="0"/>
                  <a:pt x="2" y="0"/>
                  <a:pt x="2" y="0"/>
                </a:cubicBezTo>
                <a:cubicBezTo>
                  <a:pt x="2"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17" name="Freeform 39"/>
          <p:cNvSpPr/>
          <p:nvPr/>
        </p:nvSpPr>
        <p:spPr>
          <a:xfrm>
            <a:off x="4668838" y="1155700"/>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18" name="Freeform 40"/>
          <p:cNvSpPr/>
          <p:nvPr/>
        </p:nvSpPr>
        <p:spPr>
          <a:xfrm>
            <a:off x="2947988" y="1168400"/>
            <a:ext cx="4762"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1" y="0"/>
                  <a:pt x="1" y="0"/>
                </a:cubicBezTo>
                <a:cubicBezTo>
                  <a:pt x="1" y="0"/>
                  <a:pt x="0" y="0"/>
                  <a:pt x="0" y="0"/>
                </a:cubicBezTo>
                <a:cubicBezTo>
                  <a:pt x="0" y="0"/>
                  <a:pt x="1" y="0"/>
                  <a:pt x="1" y="0"/>
                </a:cubicBezTo>
                <a:cubicBezTo>
                  <a:pt x="1"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9" name="Freeform 43"/>
          <p:cNvSpPr/>
          <p:nvPr/>
        </p:nvSpPr>
        <p:spPr>
          <a:xfrm>
            <a:off x="3244850" y="1171575"/>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2" y="0"/>
                </a:cubicBezTo>
                <a:close/>
              </a:path>
            </a:pathLst>
          </a:custGeom>
          <a:solidFill>
            <a:srgbClr val="FFFFFF"/>
          </a:solidFill>
          <a:ln w="9525">
            <a:noFill/>
          </a:ln>
        </p:spPr>
        <p:txBody>
          <a:bodyPr/>
          <a:p>
            <a:endParaRPr lang="zh-CN" altLang="en-US"/>
          </a:p>
        </p:txBody>
      </p:sp>
      <p:sp>
        <p:nvSpPr>
          <p:cNvPr id="17420" name="Freeform 45"/>
          <p:cNvSpPr/>
          <p:nvPr/>
        </p:nvSpPr>
        <p:spPr>
          <a:xfrm>
            <a:off x="3890963" y="1173163"/>
            <a:ext cx="4762" cy="1587"/>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7">
                <a:moveTo>
                  <a:pt x="0" y="0"/>
                </a:moveTo>
                <a:cubicBezTo>
                  <a:pt x="1" y="0"/>
                  <a:pt x="1" y="0"/>
                  <a:pt x="1"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21" name="Freeform 54"/>
          <p:cNvSpPr/>
          <p:nvPr/>
        </p:nvSpPr>
        <p:spPr>
          <a:xfrm>
            <a:off x="4826000" y="117316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2" name="Freeform 55"/>
          <p:cNvSpPr/>
          <p:nvPr/>
        </p:nvSpPr>
        <p:spPr>
          <a:xfrm>
            <a:off x="4433888" y="1177925"/>
            <a:ext cx="1587"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3" name="Freeform 87"/>
          <p:cNvSpPr/>
          <p:nvPr/>
        </p:nvSpPr>
        <p:spPr>
          <a:xfrm>
            <a:off x="2808288" y="1273175"/>
            <a:ext cx="4762"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24" name="Freeform 88"/>
          <p:cNvSpPr/>
          <p:nvPr/>
        </p:nvSpPr>
        <p:spPr>
          <a:xfrm>
            <a:off x="3090863" y="1273175"/>
            <a:ext cx="7937"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4" h="1588">
                <a:moveTo>
                  <a:pt x="4" y="0"/>
                </a:moveTo>
                <a:cubicBezTo>
                  <a:pt x="3" y="0"/>
                  <a:pt x="3" y="0"/>
                  <a:pt x="3" y="0"/>
                </a:cubicBezTo>
                <a:cubicBezTo>
                  <a:pt x="2" y="0"/>
                  <a:pt x="2" y="0"/>
                  <a:pt x="2" y="0"/>
                </a:cubicBezTo>
                <a:cubicBezTo>
                  <a:pt x="2" y="0"/>
                  <a:pt x="1" y="0"/>
                  <a:pt x="1" y="0"/>
                </a:cubicBezTo>
                <a:cubicBezTo>
                  <a:pt x="1" y="0"/>
                  <a:pt x="0" y="0"/>
                  <a:pt x="0" y="0"/>
                </a:cubicBezTo>
                <a:cubicBezTo>
                  <a:pt x="0" y="0"/>
                  <a:pt x="1" y="0"/>
                  <a:pt x="1" y="0"/>
                </a:cubicBezTo>
                <a:cubicBezTo>
                  <a:pt x="1" y="0"/>
                  <a:pt x="2" y="0"/>
                  <a:pt x="2" y="0"/>
                </a:cubicBezTo>
                <a:cubicBezTo>
                  <a:pt x="2" y="0"/>
                  <a:pt x="2" y="0"/>
                  <a:pt x="3" y="0"/>
                </a:cubicBezTo>
                <a:cubicBezTo>
                  <a:pt x="3" y="0"/>
                  <a:pt x="3" y="0"/>
                  <a:pt x="4" y="0"/>
                </a:cubicBezTo>
                <a:close/>
              </a:path>
            </a:pathLst>
          </a:custGeom>
          <a:solidFill>
            <a:srgbClr val="FFFFFF"/>
          </a:solidFill>
          <a:ln w="9525">
            <a:noFill/>
          </a:ln>
        </p:spPr>
        <p:txBody>
          <a:bodyPr/>
          <a:p>
            <a:endParaRPr lang="zh-CN" altLang="en-US"/>
          </a:p>
        </p:txBody>
      </p:sp>
      <p:sp>
        <p:nvSpPr>
          <p:cNvPr id="17425" name="Freeform 102"/>
          <p:cNvSpPr/>
          <p:nvPr/>
        </p:nvSpPr>
        <p:spPr>
          <a:xfrm>
            <a:off x="4832350" y="1277938"/>
            <a:ext cx="3175" cy="1587"/>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7">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6" name="Freeform 116"/>
          <p:cNvSpPr/>
          <p:nvPr/>
        </p:nvSpPr>
        <p:spPr>
          <a:xfrm>
            <a:off x="4511675" y="1295400"/>
            <a:ext cx="7938"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1" y="0"/>
                </a:cubicBezTo>
                <a:cubicBezTo>
                  <a:pt x="1" y="0"/>
                  <a:pt x="1" y="0"/>
                  <a:pt x="2" y="0"/>
                </a:cubicBezTo>
                <a:cubicBezTo>
                  <a:pt x="2" y="0"/>
                  <a:pt x="2" y="0"/>
                  <a:pt x="2" y="0"/>
                </a:cubicBezTo>
                <a:cubicBezTo>
                  <a:pt x="3" y="0"/>
                  <a:pt x="3" y="0"/>
                  <a:pt x="3" y="0"/>
                </a:cubicBezTo>
                <a:cubicBezTo>
                  <a:pt x="3" y="0"/>
                  <a:pt x="3" y="0"/>
                  <a:pt x="2" y="0"/>
                </a:cubicBezTo>
                <a:cubicBezTo>
                  <a:pt x="2" y="0"/>
                  <a:pt x="2" y="0"/>
                  <a:pt x="2" y="0"/>
                </a:cubicBezTo>
                <a:cubicBezTo>
                  <a:pt x="1" y="0"/>
                  <a:pt x="1" y="0"/>
                  <a:pt x="1" y="0"/>
                </a:cubicBezTo>
                <a:cubicBezTo>
                  <a:pt x="0" y="0"/>
                  <a:pt x="0" y="0"/>
                  <a:pt x="0" y="0"/>
                </a:cubicBezTo>
                <a:close/>
              </a:path>
            </a:pathLst>
          </a:custGeom>
          <a:solidFill>
            <a:srgbClr val="FFFFFF"/>
          </a:solidFill>
          <a:ln w="9525">
            <a:noFill/>
          </a:ln>
        </p:spPr>
        <p:txBody>
          <a:bodyPr/>
          <a:p>
            <a:endParaRPr lang="zh-CN" altLang="en-US"/>
          </a:p>
        </p:txBody>
      </p:sp>
      <p:sp>
        <p:nvSpPr>
          <p:cNvPr id="17427" name="Freeform 117"/>
          <p:cNvSpPr/>
          <p:nvPr/>
        </p:nvSpPr>
        <p:spPr>
          <a:xfrm>
            <a:off x="4676775" y="1296988"/>
            <a:ext cx="4763" cy="1587"/>
          </a:xfrm>
          <a:custGeom>
            <a:avLst/>
            <a:gdLst/>
            <a:ahLst/>
            <a:cxnLst>
              <a:cxn ang="0">
                <a:pos x="0" y="0"/>
              </a:cxn>
              <a:cxn ang="0">
                <a:pos x="0" y="0"/>
              </a:cxn>
              <a:cxn ang="0">
                <a:pos x="0" y="0"/>
              </a:cxn>
              <a:cxn ang="0">
                <a:pos x="2147483647" y="0"/>
              </a:cxn>
              <a:cxn ang="0">
                <a:pos x="2147483647" y="0"/>
              </a:cxn>
              <a:cxn ang="0">
                <a:pos x="2147483647" y="0"/>
              </a:cxn>
              <a:cxn ang="0">
                <a:pos x="2147483647" y="0"/>
              </a:cxn>
              <a:cxn ang="0">
                <a:pos x="2147483647" y="0"/>
              </a:cxn>
              <a:cxn ang="0">
                <a:pos x="0" y="0"/>
              </a:cxn>
              <a:cxn ang="0">
                <a:pos x="0" y="0"/>
              </a:cxn>
            </a:cxnLst>
            <a:pathLst>
              <a:path w="2" h="1587">
                <a:moveTo>
                  <a:pt x="0" y="0"/>
                </a:moveTo>
                <a:cubicBezTo>
                  <a:pt x="0" y="0"/>
                  <a:pt x="0" y="0"/>
                  <a:pt x="0" y="0"/>
                </a:cubicBezTo>
                <a:cubicBezTo>
                  <a:pt x="0" y="0"/>
                  <a:pt x="0" y="0"/>
                  <a:pt x="0"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0" y="0"/>
                </a:cubicBezTo>
                <a:cubicBezTo>
                  <a:pt x="0" y="0"/>
                  <a:pt x="0" y="0"/>
                  <a:pt x="0" y="0"/>
                </a:cubicBezTo>
                <a:close/>
              </a:path>
            </a:pathLst>
          </a:custGeom>
          <a:solidFill>
            <a:srgbClr val="FFFFFF"/>
          </a:solidFill>
          <a:ln w="9525">
            <a:noFill/>
          </a:ln>
        </p:spPr>
        <p:txBody>
          <a:bodyPr/>
          <a:p>
            <a:endParaRPr lang="zh-CN" altLang="en-US"/>
          </a:p>
        </p:txBody>
      </p:sp>
      <p:sp>
        <p:nvSpPr>
          <p:cNvPr id="17428" name="Freeform 122"/>
          <p:cNvSpPr/>
          <p:nvPr/>
        </p:nvSpPr>
        <p:spPr>
          <a:xfrm>
            <a:off x="2582863" y="1123950"/>
            <a:ext cx="6350" cy="1588"/>
          </a:xfrm>
          <a:custGeom>
            <a:avLst/>
            <a:gdLst/>
            <a:ahLst/>
            <a:cxnLst>
              <a:cxn ang="0">
                <a:pos x="0" y="0"/>
              </a:cxn>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0" y="0"/>
                </a:cubicBezTo>
                <a:cubicBezTo>
                  <a:pt x="0" y="0"/>
                  <a:pt x="1" y="0"/>
                  <a:pt x="1" y="0"/>
                </a:cubicBezTo>
                <a:cubicBezTo>
                  <a:pt x="1" y="0"/>
                  <a:pt x="2" y="0"/>
                  <a:pt x="2" y="0"/>
                </a:cubicBezTo>
                <a:cubicBezTo>
                  <a:pt x="2" y="0"/>
                  <a:pt x="2" y="0"/>
                  <a:pt x="3" y="0"/>
                </a:cubicBezTo>
                <a:cubicBezTo>
                  <a:pt x="3" y="0"/>
                  <a:pt x="3" y="0"/>
                  <a:pt x="3" y="0"/>
                </a:cubicBezTo>
                <a:cubicBezTo>
                  <a:pt x="3" y="0"/>
                  <a:pt x="3" y="0"/>
                  <a:pt x="3" y="0"/>
                </a:cubicBezTo>
                <a:cubicBezTo>
                  <a:pt x="2" y="0"/>
                  <a:pt x="2" y="0"/>
                  <a:pt x="2" y="0"/>
                </a:cubicBezTo>
                <a:cubicBezTo>
                  <a:pt x="2" y="0"/>
                  <a:pt x="1" y="0"/>
                  <a:pt x="1" y="0"/>
                </a:cubicBezTo>
                <a:cubicBezTo>
                  <a:pt x="1" y="0"/>
                  <a:pt x="0" y="0"/>
                  <a:pt x="0" y="0"/>
                </a:cubicBezTo>
                <a:close/>
              </a:path>
            </a:pathLst>
          </a:custGeom>
          <a:solidFill>
            <a:srgbClr val="FFFFFF"/>
          </a:solidFill>
          <a:ln w="9525">
            <a:noFill/>
          </a:ln>
        </p:spPr>
        <p:txBody>
          <a:bodyPr/>
          <a:p>
            <a:endParaRPr lang="zh-CN" altLang="en-US"/>
          </a:p>
        </p:txBody>
      </p:sp>
      <p:sp>
        <p:nvSpPr>
          <p:cNvPr id="17429" name="Freeform 167"/>
          <p:cNvSpPr/>
          <p:nvPr/>
        </p:nvSpPr>
        <p:spPr>
          <a:xfrm>
            <a:off x="3690938" y="5697538"/>
            <a:ext cx="1587"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0" name="Freeform 180"/>
          <p:cNvSpPr/>
          <p:nvPr/>
        </p:nvSpPr>
        <p:spPr>
          <a:xfrm>
            <a:off x="4376738" y="5686425"/>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1" name="Freeform 214"/>
          <p:cNvSpPr/>
          <p:nvPr/>
        </p:nvSpPr>
        <p:spPr>
          <a:xfrm>
            <a:off x="4862513" y="5634038"/>
            <a:ext cx="1587" cy="6350"/>
          </a:xfrm>
          <a:custGeom>
            <a:avLst/>
            <a:gdLst/>
            <a:ahLst/>
            <a:cxnLst>
              <a:cxn ang="0">
                <a:pos x="0" y="0"/>
              </a:cxn>
              <a:cxn ang="0">
                <a:pos x="0" y="2147483647"/>
              </a:cxn>
              <a:cxn ang="0">
                <a:pos x="0" y="2147483647"/>
              </a:cxn>
              <a:cxn ang="0">
                <a:pos x="0" y="2147483647"/>
              </a:cxn>
              <a:cxn ang="0">
                <a:pos x="0" y="2147483647"/>
              </a:cxn>
              <a:cxn ang="0">
                <a:pos x="0" y="2147483647"/>
              </a:cxn>
              <a:cxn ang="0">
                <a:pos x="0" y="2147483647"/>
              </a:cxn>
              <a:cxn ang="0">
                <a:pos x="0" y="2147483647"/>
              </a:cxn>
              <a:cxn ang="0">
                <a:pos x="0" y="0"/>
              </a:cxn>
            </a:cxnLst>
            <a:pathLst>
              <a:path w="1587" h="3">
                <a:moveTo>
                  <a:pt x="0" y="0"/>
                </a:moveTo>
                <a:cubicBezTo>
                  <a:pt x="0" y="0"/>
                  <a:pt x="0" y="1"/>
                  <a:pt x="0" y="1"/>
                </a:cubicBezTo>
                <a:cubicBezTo>
                  <a:pt x="0" y="1"/>
                  <a:pt x="0" y="1"/>
                  <a:pt x="0" y="1"/>
                </a:cubicBezTo>
                <a:cubicBezTo>
                  <a:pt x="0" y="2"/>
                  <a:pt x="0" y="2"/>
                  <a:pt x="0" y="2"/>
                </a:cubicBezTo>
                <a:cubicBezTo>
                  <a:pt x="0" y="2"/>
                  <a:pt x="0" y="3"/>
                  <a:pt x="0" y="3"/>
                </a:cubicBezTo>
                <a:cubicBezTo>
                  <a:pt x="0" y="3"/>
                  <a:pt x="0" y="2"/>
                  <a:pt x="0" y="2"/>
                </a:cubicBezTo>
                <a:cubicBezTo>
                  <a:pt x="0" y="2"/>
                  <a:pt x="0" y="2"/>
                  <a:pt x="0" y="1"/>
                </a:cubicBezTo>
                <a:cubicBezTo>
                  <a:pt x="0" y="1"/>
                  <a:pt x="0" y="1"/>
                  <a:pt x="0" y="1"/>
                </a:cubicBezTo>
                <a:cubicBezTo>
                  <a:pt x="0" y="1"/>
                  <a:pt x="0" y="0"/>
                  <a:pt x="0" y="0"/>
                </a:cubicBezTo>
                <a:close/>
              </a:path>
            </a:pathLst>
          </a:custGeom>
          <a:solidFill>
            <a:srgbClr val="FFFFFF"/>
          </a:solidFill>
          <a:ln w="9525">
            <a:noFill/>
          </a:ln>
        </p:spPr>
        <p:txBody>
          <a:bodyPr/>
          <a:p>
            <a:endParaRPr lang="zh-CN" altLang="en-US"/>
          </a:p>
        </p:txBody>
      </p:sp>
      <p:sp>
        <p:nvSpPr>
          <p:cNvPr id="17432" name="Freeform 233"/>
          <p:cNvSpPr/>
          <p:nvPr/>
        </p:nvSpPr>
        <p:spPr>
          <a:xfrm>
            <a:off x="2314575" y="558641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3" name="Freeform 234"/>
          <p:cNvSpPr/>
          <p:nvPr/>
        </p:nvSpPr>
        <p:spPr>
          <a:xfrm>
            <a:off x="2843213" y="5581650"/>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1" h="1588">
                <a:moveTo>
                  <a:pt x="1"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lose/>
              </a:path>
            </a:pathLst>
          </a:custGeom>
          <a:solidFill>
            <a:srgbClr val="FFFFFF"/>
          </a:solidFill>
          <a:ln w="9525">
            <a:noFill/>
          </a:ln>
        </p:spPr>
        <p:txBody>
          <a:bodyPr/>
          <a:p>
            <a:endParaRPr lang="zh-CN" altLang="en-US"/>
          </a:p>
        </p:txBody>
      </p:sp>
      <p:sp>
        <p:nvSpPr>
          <p:cNvPr id="17434" name="Freeform 238"/>
          <p:cNvSpPr/>
          <p:nvPr/>
        </p:nvSpPr>
        <p:spPr>
          <a:xfrm>
            <a:off x="3895725" y="5581650"/>
            <a:ext cx="4763"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8">
                <a:moveTo>
                  <a:pt x="0" y="0"/>
                </a:moveTo>
                <a:cubicBezTo>
                  <a:pt x="1" y="0"/>
                  <a:pt x="1" y="0"/>
                  <a:pt x="1" y="0"/>
                </a:cubicBezTo>
                <a:cubicBezTo>
                  <a:pt x="1" y="0"/>
                  <a:pt x="1" y="0"/>
                  <a:pt x="1" y="0"/>
                </a:cubicBezTo>
                <a:cubicBezTo>
                  <a:pt x="1" y="0"/>
                  <a:pt x="1" y="0"/>
                  <a:pt x="1" y="0"/>
                </a:cubicBezTo>
                <a:cubicBezTo>
                  <a:pt x="1" y="0"/>
                  <a:pt x="1" y="0"/>
                  <a:pt x="2" y="0"/>
                </a:cubicBezTo>
                <a:cubicBezTo>
                  <a:pt x="1" y="0"/>
                  <a:pt x="1"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35" name="Freeform 239"/>
          <p:cNvSpPr/>
          <p:nvPr/>
        </p:nvSpPr>
        <p:spPr>
          <a:xfrm>
            <a:off x="3062288" y="5581650"/>
            <a:ext cx="3175"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2" y="0"/>
                </a:cubicBezTo>
                <a:cubicBezTo>
                  <a:pt x="1" y="0"/>
                  <a:pt x="1" y="0"/>
                  <a:pt x="1" y="0"/>
                </a:cubicBezTo>
                <a:cubicBezTo>
                  <a:pt x="1" y="0"/>
                  <a:pt x="1" y="0"/>
                  <a:pt x="1" y="0"/>
                </a:cubicBezTo>
                <a:cubicBezTo>
                  <a:pt x="0" y="0"/>
                  <a:pt x="0" y="0"/>
                  <a:pt x="0" y="0"/>
                </a:cubicBezTo>
                <a:cubicBezTo>
                  <a:pt x="0" y="0"/>
                  <a:pt x="0" y="0"/>
                  <a:pt x="1" y="0"/>
                </a:cubicBezTo>
                <a:cubicBezTo>
                  <a:pt x="1" y="0"/>
                  <a:pt x="1" y="0"/>
                  <a:pt x="1" y="0"/>
                </a:cubicBezTo>
                <a:cubicBezTo>
                  <a:pt x="1" y="0"/>
                  <a:pt x="1" y="0"/>
                  <a:pt x="2" y="0"/>
                </a:cubicBezTo>
                <a:cubicBezTo>
                  <a:pt x="2" y="0"/>
                  <a:pt x="2" y="0"/>
                  <a:pt x="2" y="0"/>
                </a:cubicBezTo>
                <a:close/>
              </a:path>
            </a:pathLst>
          </a:custGeom>
          <a:solidFill>
            <a:srgbClr val="FFFFFF"/>
          </a:solidFill>
          <a:ln w="9525">
            <a:noFill/>
          </a:ln>
        </p:spPr>
        <p:txBody>
          <a:bodyPr/>
          <a:p>
            <a:endParaRPr lang="zh-CN" altLang="en-US"/>
          </a:p>
        </p:txBody>
      </p:sp>
      <p:sp>
        <p:nvSpPr>
          <p:cNvPr id="17436" name="Freeform 241"/>
          <p:cNvSpPr/>
          <p:nvPr/>
        </p:nvSpPr>
        <p:spPr>
          <a:xfrm>
            <a:off x="4516438" y="5581650"/>
            <a:ext cx="3175"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7" name="Freeform 243"/>
          <p:cNvSpPr/>
          <p:nvPr/>
        </p:nvSpPr>
        <p:spPr>
          <a:xfrm>
            <a:off x="4043363" y="5581650"/>
            <a:ext cx="1587" cy="1588"/>
          </a:xfrm>
          <a:custGeom>
            <a:avLst/>
            <a:gdLst/>
            <a:ahLst/>
            <a:cxnLst>
              <a:cxn ang="0">
                <a:pos x="0" y="0"/>
              </a:cxn>
              <a:cxn ang="0">
                <a:pos x="0" y="0"/>
              </a:cxn>
              <a:cxn ang="0">
                <a:pos x="0" y="0"/>
              </a:cxn>
              <a:cxn ang="0">
                <a:pos x="0" y="0"/>
              </a:cxn>
              <a:cxn ang="0">
                <a:pos x="2147483647" y="0"/>
              </a:cxn>
              <a:cxn ang="0">
                <a:pos x="0"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0" y="0"/>
                </a:cubicBezTo>
                <a:cubicBezTo>
                  <a:pt x="0" y="0"/>
                  <a:pt x="1" y="0"/>
                  <a:pt x="1" y="0"/>
                </a:cubicBezTo>
                <a:cubicBezTo>
                  <a:pt x="1"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8" name="Freeform 262"/>
          <p:cNvSpPr/>
          <p:nvPr/>
        </p:nvSpPr>
        <p:spPr>
          <a:xfrm>
            <a:off x="2314575" y="55626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4368" name="Line 300"/>
          <p:cNvSpPr/>
          <p:nvPr/>
        </p:nvSpPr>
        <p:spPr>
          <a:xfrm>
            <a:off x="0" y="3427413"/>
            <a:ext cx="2863850" cy="0"/>
          </a:xfrm>
          <a:prstGeom prst="line">
            <a:avLst/>
          </a:prstGeom>
          <a:ln w="28575" cap="rnd" cmpd="sng">
            <a:solidFill>
              <a:schemeClr val="bg1"/>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70" name="TextBox 302"/>
          <p:cNvSpPr txBox="1"/>
          <p:nvPr/>
        </p:nvSpPr>
        <p:spPr>
          <a:xfrm>
            <a:off x="3215005" y="2866390"/>
            <a:ext cx="3603625" cy="1198880"/>
          </a:xfrm>
          <a:prstGeom prst="rect">
            <a:avLst/>
          </a:prstGeom>
          <a:noFill/>
          <a:ln w="9525">
            <a:noFill/>
          </a:ln>
        </p:spPr>
        <p:txBody>
          <a:bodyPr wrap="square" anchor="t">
            <a:spAutoFit/>
          </a:bodyPr>
          <a:p>
            <a:pPr algn="ctr">
              <a:buSzTx/>
            </a:pPr>
            <a:r>
              <a:rPr lang="zh-CN" altLang="en-US" sz="3600">
                <a:solidFill>
                  <a:schemeClr val="bg1"/>
                </a:solidFill>
                <a:latin typeface="微软雅黑" panose="020B0503020204020204" charset="-122"/>
                <a:ea typeface="微软雅黑" panose="020B0503020204020204" charset="-122"/>
              </a:rPr>
              <a:t>公开为常态，不公开为例外</a:t>
            </a:r>
            <a:r>
              <a:rPr lang="zh-CN" altLang="en-US" sz="3600">
                <a:solidFill>
                  <a:schemeClr val="bg1"/>
                </a:solidFill>
                <a:latin typeface="微软雅黑" panose="020B0503020204020204" charset="-122"/>
                <a:ea typeface="微软雅黑" panose="020B0503020204020204" charset="-122"/>
              </a:rPr>
              <a:t>原则</a:t>
            </a:r>
            <a:endParaRPr lang="zh-CN" altLang="en-US" sz="3600">
              <a:solidFill>
                <a:schemeClr val="bg1"/>
              </a:solidFill>
              <a:latin typeface="微软雅黑" panose="020B0503020204020204" charset="-122"/>
              <a:ea typeface="微软雅黑" panose="020B0503020204020204" charset="-122"/>
            </a:endParaRPr>
          </a:p>
        </p:txBody>
      </p:sp>
      <p:sp>
        <p:nvSpPr>
          <p:cNvPr id="14371" name="Freeform 297"/>
          <p:cNvSpPr/>
          <p:nvPr/>
        </p:nvSpPr>
        <p:spPr>
          <a:xfrm>
            <a:off x="7215188" y="3357563"/>
            <a:ext cx="1928812" cy="1714500"/>
          </a:xfrm>
          <a:custGeom>
            <a:avLst/>
            <a:gdLst/>
            <a:ahLst/>
            <a:cxnLst>
              <a:cxn ang="0">
                <a:pos x="0" y="0"/>
              </a:cxn>
              <a:cxn ang="0">
                <a:pos x="2147483647" y="0"/>
              </a:cxn>
              <a:cxn ang="0">
                <a:pos x="2147483647" y="2147483647"/>
              </a:cxn>
              <a:cxn ang="0">
                <a:pos x="2147483647" y="2147483647"/>
              </a:cxn>
            </a:cxnLst>
            <a:pathLst>
              <a:path w="2454" h="1222">
                <a:moveTo>
                  <a:pt x="0" y="0"/>
                </a:moveTo>
                <a:lnTo>
                  <a:pt x="322" y="0"/>
                </a:lnTo>
                <a:lnTo>
                  <a:pt x="1544" y="1222"/>
                </a:lnTo>
                <a:lnTo>
                  <a:pt x="2454" y="1222"/>
                </a:lnTo>
              </a:path>
            </a:pathLst>
          </a:custGeom>
          <a:noFill/>
          <a:ln w="28575" cap="flat" cmpd="sng">
            <a:solidFill>
              <a:schemeClr val="bg1"/>
            </a:solidFill>
            <a:prstDash val="solid"/>
            <a:miter/>
            <a:headEnd type="none" w="med" len="med"/>
            <a:tailEnd type="none" w="med" len="med"/>
          </a:ln>
        </p:spPr>
        <p:txBody>
          <a:bodyPr/>
          <a:p>
            <a:endParaRPr lang="zh-CN" altLang="en-US"/>
          </a:p>
        </p:txBody>
      </p:sp>
      <p:sp>
        <p:nvSpPr>
          <p:cNvPr id="14372" name="TextBox 305"/>
          <p:cNvSpPr txBox="1"/>
          <p:nvPr/>
        </p:nvSpPr>
        <p:spPr>
          <a:xfrm>
            <a:off x="1571625" y="2786063"/>
            <a:ext cx="687070" cy="768350"/>
          </a:xfrm>
          <a:prstGeom prst="rect">
            <a:avLst/>
          </a:prstGeom>
          <a:noFill/>
          <a:ln w="9525">
            <a:noFill/>
          </a:ln>
        </p:spPr>
        <p:txBody>
          <a:bodyPr wrap="none" anchor="t">
            <a:spAutoFit/>
          </a:bodyPr>
          <a:p>
            <a:r>
              <a:rPr lang="en-US" altLang="zh-CN" sz="4400" b="1" dirty="0">
                <a:solidFill>
                  <a:schemeClr val="bg1"/>
                </a:solidFill>
                <a:latin typeface="微软雅黑" panose="020B0503020204020204" charset="-122"/>
                <a:ea typeface="微软雅黑" panose="020B0503020204020204" charset="-122"/>
              </a:rPr>
              <a:t>2.</a:t>
            </a:r>
            <a:endParaRPr lang="zh-CN" altLang="en-US" sz="4400" b="1"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368"/>
                                        </p:tgtEl>
                                        <p:attrNameLst>
                                          <p:attrName>style.visibility</p:attrName>
                                        </p:attrNameLst>
                                      </p:cBhvr>
                                      <p:to>
                                        <p:strVal val="visible"/>
                                      </p:to>
                                    </p:set>
                                    <p:animEffect transition="in" filter="wipe(left)">
                                      <p:cBhvr>
                                        <p:cTn id="7" dur="300"/>
                                        <p:tgtEl>
                                          <p:spTgt spid="14368"/>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4343"/>
                                        </p:tgtEl>
                                        <p:attrNameLst>
                                          <p:attrName>style.visibility</p:attrName>
                                        </p:attrNameLst>
                                      </p:cBhvr>
                                      <p:to>
                                        <p:strVal val="visible"/>
                                      </p:to>
                                    </p:set>
                                    <p:animEffect transition="in" filter="wipe(down)">
                                      <p:cBhvr>
                                        <p:cTn id="10" dur="200"/>
                                        <p:tgtEl>
                                          <p:spTgt spid="14343"/>
                                        </p:tgtEl>
                                      </p:cBhvr>
                                    </p:animEffect>
                                  </p:childTnLst>
                                </p:cTn>
                              </p:par>
                              <p:par>
                                <p:cTn id="11" presetID="18" presetClass="entr" presetSubtype="6" fill="hold" grpId="0" nodeType="withEffect">
                                  <p:stCondLst>
                                    <p:cond delay="500"/>
                                  </p:stCondLst>
                                  <p:childTnLst>
                                    <p:set>
                                      <p:cBhvr>
                                        <p:cTn id="12" dur="1" fill="hold">
                                          <p:stCondLst>
                                            <p:cond delay="0"/>
                                          </p:stCondLst>
                                        </p:cTn>
                                        <p:tgtEl>
                                          <p:spTgt spid="14342"/>
                                        </p:tgtEl>
                                        <p:attrNameLst>
                                          <p:attrName>style.visibility</p:attrName>
                                        </p:attrNameLst>
                                      </p:cBhvr>
                                      <p:to>
                                        <p:strVal val="visible"/>
                                      </p:to>
                                    </p:set>
                                    <p:animEffect transition="in" filter="strips(downRight)">
                                      <p:cBhvr>
                                        <p:cTn id="13" dur="500"/>
                                        <p:tgtEl>
                                          <p:spTgt spid="14342"/>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4341"/>
                                        </p:tgtEl>
                                        <p:attrNameLst>
                                          <p:attrName>style.visibility</p:attrName>
                                        </p:attrNameLst>
                                      </p:cBhvr>
                                      <p:to>
                                        <p:strVal val="visible"/>
                                      </p:to>
                                    </p:set>
                                    <p:animEffect transition="in" filter="wipe(right)">
                                      <p:cBhvr>
                                        <p:cTn id="16" dur="300"/>
                                        <p:tgtEl>
                                          <p:spTgt spid="14341"/>
                                        </p:tgtEl>
                                      </p:cBhvr>
                                    </p:animEffect>
                                  </p:childTnLst>
                                </p:cTn>
                              </p:par>
                              <p:par>
                                <p:cTn id="17" presetID="22" presetClass="entr" presetSubtype="4" fill="hold" nodeType="withEffect">
                                  <p:stCondLst>
                                    <p:cond delay="1300"/>
                                  </p:stCondLst>
                                  <p:childTnLst>
                                    <p:set>
                                      <p:cBhvr>
                                        <p:cTn id="18" dur="1" fill="hold">
                                          <p:stCondLst>
                                            <p:cond delay="0"/>
                                          </p:stCondLst>
                                        </p:cTn>
                                        <p:tgtEl>
                                          <p:spTgt spid="14340"/>
                                        </p:tgtEl>
                                        <p:attrNameLst>
                                          <p:attrName>style.visibility</p:attrName>
                                        </p:attrNameLst>
                                      </p:cBhvr>
                                      <p:to>
                                        <p:strVal val="visible"/>
                                      </p:to>
                                    </p:set>
                                    <p:animEffect transition="in" filter="wipe(down)">
                                      <p:cBhvr>
                                        <p:cTn id="19" dur="200"/>
                                        <p:tgtEl>
                                          <p:spTgt spid="14340"/>
                                        </p:tgtEl>
                                      </p:cBhvr>
                                    </p:animEffect>
                                  </p:childTnLst>
                                </p:cTn>
                              </p:par>
                              <p:par>
                                <p:cTn id="20" presetID="18" presetClass="entr" presetSubtype="6" fill="hold" grpId="0" nodeType="withEffect">
                                  <p:stCondLst>
                                    <p:cond delay="1500"/>
                                  </p:stCondLst>
                                  <p:childTnLst>
                                    <p:set>
                                      <p:cBhvr>
                                        <p:cTn id="21" dur="1" fill="hold">
                                          <p:stCondLst>
                                            <p:cond delay="0"/>
                                          </p:stCondLst>
                                        </p:cTn>
                                        <p:tgtEl>
                                          <p:spTgt spid="14338"/>
                                        </p:tgtEl>
                                        <p:attrNameLst>
                                          <p:attrName>style.visibility</p:attrName>
                                        </p:attrNameLst>
                                      </p:cBhvr>
                                      <p:to>
                                        <p:strVal val="visible"/>
                                      </p:to>
                                    </p:set>
                                    <p:animEffect transition="in" filter="strips(downRight)">
                                      <p:cBhvr>
                                        <p:cTn id="22" dur="500"/>
                                        <p:tgtEl>
                                          <p:spTgt spid="14338"/>
                                        </p:tgtEl>
                                      </p:cBhvr>
                                    </p:animEffect>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14372"/>
                                        </p:tgtEl>
                                        <p:attrNameLst>
                                          <p:attrName>style.visibility</p:attrName>
                                        </p:attrNameLst>
                                      </p:cBhvr>
                                      <p:to>
                                        <p:strVal val="visible"/>
                                      </p:to>
                                    </p:set>
                                    <p:animEffect transition="in" filter="fade">
                                      <p:cBhvr>
                                        <p:cTn id="26" dur="500"/>
                                        <p:tgtEl>
                                          <p:spTgt spid="14372"/>
                                        </p:tgtEl>
                                      </p:cBhvr>
                                    </p:animEffect>
                                    <p:anim calcmode="lin" valueType="num">
                                      <p:cBhvr>
                                        <p:cTn id="27" dur="500" fill="hold"/>
                                        <p:tgtEl>
                                          <p:spTgt spid="14372"/>
                                        </p:tgtEl>
                                        <p:attrNameLst>
                                          <p:attrName>ppt_x</p:attrName>
                                        </p:attrNameLst>
                                      </p:cBhvr>
                                      <p:tavLst>
                                        <p:tav tm="0">
                                          <p:val>
                                            <p:strVal val="#ppt_x"/>
                                          </p:val>
                                        </p:tav>
                                        <p:tav tm="100000">
                                          <p:val>
                                            <p:strVal val="#ppt_x"/>
                                          </p:val>
                                        </p:tav>
                                      </p:tavLst>
                                    </p:anim>
                                    <p:anim calcmode="lin" valueType="num">
                                      <p:cBhvr>
                                        <p:cTn id="28" dur="500" fill="hold"/>
                                        <p:tgtEl>
                                          <p:spTgt spid="14372"/>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4370"/>
                                        </p:tgtEl>
                                        <p:attrNameLst>
                                          <p:attrName>style.visibility</p:attrName>
                                        </p:attrNameLst>
                                      </p:cBhvr>
                                      <p:to>
                                        <p:strVal val="visible"/>
                                      </p:to>
                                    </p:set>
                                    <p:animEffect transition="in" filter="fade">
                                      <p:cBhvr>
                                        <p:cTn id="31" dur="250"/>
                                        <p:tgtEl>
                                          <p:spTgt spid="1437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371"/>
                                        </p:tgtEl>
                                        <p:attrNameLst>
                                          <p:attrName>style.visibility</p:attrName>
                                        </p:attrNameLst>
                                      </p:cBhvr>
                                      <p:to>
                                        <p:strVal val="visible"/>
                                      </p:to>
                                    </p:set>
                                    <p:animEffect transition="in" filter="wipe(left)">
                                      <p:cBhvr>
                                        <p:cTn id="36" dur="250"/>
                                        <p:tgtEl>
                                          <p:spTgt spid="14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41" grpId="0" bldLvl="0" animBg="1"/>
      <p:bldP spid="14342" grpId="0" bldLvl="0" animBg="1"/>
      <p:bldP spid="14343" grpId="0" bldLvl="0" animBg="1"/>
      <p:bldP spid="14370" grpId="0"/>
      <p:bldP spid="14371" grpId="0" bldLvl="0" animBg="1"/>
      <p:bldP spid="1437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内容占位符 2"/>
          <p:cNvSpPr>
            <a:spLocks noGrp="1"/>
          </p:cNvSpPr>
          <p:nvPr>
            <p:ph idx="1"/>
          </p:nvPr>
        </p:nvSpPr>
        <p:spPr>
          <a:xfrm>
            <a:off x="325120" y="454025"/>
            <a:ext cx="8493760" cy="5949315"/>
          </a:xfrm>
        </p:spPr>
        <p:txBody>
          <a:bodyPr anchor="t"/>
          <a:p>
            <a:pPr marL="457200" marR="0" lvl="1" indent="0" algn="ctr" defTabSz="914400" rtl="0" eaLnBrk="0" fontAlgn="base" latinLnBrk="0" hangingPunct="0">
              <a:lnSpc>
                <a:spcPct val="100000"/>
              </a:lnSpc>
              <a:spcBef>
                <a:spcPct val="20000"/>
              </a:spcBef>
              <a:spcAft>
                <a:spcPct val="0"/>
              </a:spcAft>
              <a:buClrTx/>
              <a:buSzTx/>
              <a:buFont typeface="Arial" panose="020B0604020202020204" pitchFamily="34" charset="0"/>
              <a:buNone/>
            </a:pPr>
            <a:r>
              <a:rPr kumimoji="0" lang="zh-CN" altLang="en-US" sz="4000" b="1" i="0" u="none" strike="noStrike" kern="1200" cap="none" spc="0" normalizeH="0" baseline="0" noProof="1">
                <a:solidFill>
                  <a:srgbClr val="FFFF00"/>
                </a:solidFill>
                <a:latin typeface="+mn-lt"/>
                <a:ea typeface="+mn-ea"/>
                <a:cs typeface="+mn-cs"/>
              </a:rPr>
              <a:t>公开为常态、不公开为例外</a:t>
            </a:r>
            <a:endParaRPr kumimoji="0" lang="zh-CN" altLang="en-US" sz="4000" b="1" i="0" u="none" strike="noStrike" kern="1200" cap="none" spc="0" normalizeH="0" baseline="0" noProof="1">
              <a:solidFill>
                <a:srgbClr val="FFFF00"/>
              </a:solidFill>
              <a:latin typeface="+mn-lt"/>
              <a:ea typeface="+mn-ea"/>
              <a:cs typeface="+mn-cs"/>
            </a:endParaRPr>
          </a:p>
          <a:p>
            <a:pPr marL="457200" marR="0" lvl="1" indent="0" algn="r" defTabSz="914400" rtl="0" eaLnBrk="0" fontAlgn="base" latinLnBrk="0" hangingPunct="0">
              <a:lnSpc>
                <a:spcPct val="100000"/>
              </a:lnSpc>
              <a:spcBef>
                <a:spcPct val="20000"/>
              </a:spcBef>
              <a:spcAft>
                <a:spcPct val="0"/>
              </a:spcAft>
              <a:buClrTx/>
              <a:buSzTx/>
              <a:buFont typeface="Arial" panose="020B0604020202020204" pitchFamily="34" charset="0"/>
              <a:buNone/>
            </a:pPr>
            <a:r>
              <a:rPr lang="en-US" altLang="zh-CN" i="1">
                <a:solidFill>
                  <a:schemeClr val="bg1"/>
                </a:solidFill>
                <a:sym typeface="+mn-ea"/>
              </a:rPr>
              <a:t>——</a:t>
            </a:r>
            <a:r>
              <a:rPr lang="zh-CN" altLang="en-US" i="1">
                <a:solidFill>
                  <a:schemeClr val="bg1"/>
                </a:solidFill>
                <a:sym typeface="+mn-ea"/>
              </a:rPr>
              <a:t>《政府信息公开条例》第</a:t>
            </a:r>
            <a:r>
              <a:rPr lang="en-US" altLang="zh-CN" i="1">
                <a:solidFill>
                  <a:schemeClr val="bg1"/>
                </a:solidFill>
                <a:sym typeface="+mn-ea"/>
              </a:rPr>
              <a:t>5</a:t>
            </a:r>
            <a:r>
              <a:rPr lang="zh-CN" altLang="en-US" i="1">
                <a:solidFill>
                  <a:schemeClr val="bg1"/>
                </a:solidFill>
                <a:sym typeface="+mn-ea"/>
              </a:rPr>
              <a:t>条</a:t>
            </a:r>
            <a:endParaRPr kumimoji="0" lang="zh-CN" altLang="en-US" b="0" i="1" u="none" strike="noStrike" kern="1200" cap="none" spc="0" normalizeH="0" baseline="0" noProof="1">
              <a:solidFill>
                <a:schemeClr val="bg1"/>
              </a:solidFill>
              <a:latin typeface="+mn-lt"/>
              <a:ea typeface="+mn-ea"/>
              <a:cs typeface="+mn-cs"/>
            </a:endParaRPr>
          </a:p>
          <a:p>
            <a:pPr marL="800100" marR="0" lvl="1" indent="-342900" algn="ctr" defTabSz="914400" rtl="0" eaLnBrk="0" fontAlgn="base" latinLnBrk="0" hangingPunct="0">
              <a:lnSpc>
                <a:spcPct val="100000"/>
              </a:lnSpc>
              <a:spcBef>
                <a:spcPct val="20000"/>
              </a:spcBef>
              <a:spcAft>
                <a:spcPct val="0"/>
              </a:spcAft>
              <a:buClrTx/>
              <a:buSzTx/>
              <a:buFont typeface="Arial" panose="020B0604020202020204" pitchFamily="34" charset="0"/>
              <a:buChar char="•"/>
            </a:pPr>
            <a:endParaRPr kumimoji="0" lang="zh-CN" altLang="en-US" sz="3200" b="0" i="0" u="none" strike="noStrike" kern="1200" cap="none" spc="0" normalizeH="0" baseline="0" noProof="1">
              <a:solidFill>
                <a:srgbClr val="FFFF00"/>
              </a:solidFill>
              <a:latin typeface="+mn-lt"/>
              <a:ea typeface="+mn-ea"/>
              <a:cs typeface="+mn-cs"/>
              <a:sym typeface="+mn-ea"/>
            </a:endParaRPr>
          </a:p>
          <a:p>
            <a:pPr marL="342900" marR="0" lvl="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pPr>
            <a:r>
              <a:rPr kumimoji="0" lang="zh-CN" altLang="en-US" b="0" i="0" u="none" strike="noStrike" kern="1200" cap="none" spc="0" normalizeH="0" baseline="0" noProof="1">
                <a:solidFill>
                  <a:srgbClr val="FFFF00"/>
                </a:solidFill>
                <a:latin typeface="+mn-lt"/>
                <a:ea typeface="+mn-ea"/>
                <a:cs typeface="+mn-cs"/>
                <a:sym typeface="+mn-ea"/>
              </a:rPr>
              <a:t>常规理解：</a:t>
            </a:r>
            <a:r>
              <a:rPr kumimoji="0" lang="zh-CN" altLang="en-US" b="0" i="0" u="none" strike="noStrike" kern="1200" cap="none" spc="0" normalizeH="0" baseline="0" noProof="1">
                <a:solidFill>
                  <a:schemeClr val="bg1"/>
                </a:solidFill>
                <a:latin typeface="+mn-lt"/>
                <a:ea typeface="+mn-ea"/>
                <a:cs typeface="+mn-cs"/>
                <a:sym typeface="+mn-ea"/>
              </a:rPr>
              <a:t>最大化公开，一味强调公开量</a:t>
            </a:r>
            <a:endParaRPr kumimoji="0" lang="en-US" altLang="zh-CN" b="0" i="0" u="none" strike="noStrike" kern="1200" cap="none" spc="0" normalizeH="0" baseline="0" noProof="1">
              <a:solidFill>
                <a:schemeClr val="bg1"/>
              </a:solidFill>
              <a:latin typeface="+mn-lt"/>
              <a:ea typeface="+mn-ea"/>
              <a:cs typeface="+mn-cs"/>
              <a:sym typeface="+mn-ea"/>
            </a:endParaRPr>
          </a:p>
          <a:p>
            <a:pPr marL="342900" marR="0" indent="-342900" algn="l" defTabSz="914400" rtl="0" eaLnBrk="0" fontAlgn="base" latinLnBrk="0" hangingPunct="0">
              <a:lnSpc>
                <a:spcPct val="100000"/>
              </a:lnSpc>
              <a:spcBef>
                <a:spcPct val="20000"/>
              </a:spcBef>
              <a:spcAft>
                <a:spcPct val="0"/>
              </a:spcAft>
              <a:buClrTx/>
              <a:buSzTx/>
              <a:buFont typeface="Arial" panose="020B0604020202020204" pitchFamily="34" charset="0"/>
              <a:buChar char="•"/>
            </a:pPr>
            <a:r>
              <a:rPr kumimoji="0" lang="zh-CN" altLang="en-US" sz="3200" b="0" i="0" u="none" strike="noStrike" kern="1200" cap="none" spc="0" normalizeH="0" baseline="0" noProof="1">
                <a:solidFill>
                  <a:srgbClr val="FFFF00"/>
                </a:solidFill>
                <a:latin typeface="+mn-lt"/>
                <a:ea typeface="+mn-ea"/>
                <a:cs typeface="+mn-cs"/>
                <a:sym typeface="+mn-ea"/>
              </a:rPr>
              <a:t>新的理解：</a:t>
            </a:r>
            <a:r>
              <a:rPr lang="zh-CN" altLang="en-US">
                <a:solidFill>
                  <a:schemeClr val="bg1"/>
                </a:solidFill>
                <a:sym typeface="+mn-ea"/>
              </a:rPr>
              <a:t>最优化公开（</a:t>
            </a:r>
            <a:r>
              <a:rPr kumimoji="0" lang="zh-CN" altLang="en-US" sz="3200" b="0" i="0" u="none" strike="noStrike" kern="1200" cap="none" spc="0" normalizeH="0" baseline="0" noProof="1">
                <a:solidFill>
                  <a:schemeClr val="bg1"/>
                </a:solidFill>
                <a:latin typeface="+mn-lt"/>
                <a:ea typeface="+mn-ea"/>
                <a:cs typeface="+mn-cs"/>
                <a:sym typeface="+mn-ea"/>
              </a:rPr>
              <a:t>六层含义）</a:t>
            </a:r>
            <a:endParaRPr kumimoji="0" lang="zh-CN" altLang="en-US" sz="3200" b="0" i="0" u="none" strike="noStrike" kern="1200" cap="none" spc="0" normalizeH="0" baseline="0" noProof="1">
              <a:solidFill>
                <a:schemeClr val="bg1"/>
              </a:solidFill>
              <a:latin typeface="+mn-lt"/>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pPr>
            <a:r>
              <a:rPr kumimoji="0" lang="zh-CN" altLang="en-US" b="0" i="0" u="none" strike="noStrike" kern="1200" cap="none" spc="0" normalizeH="0" baseline="0" noProof="1">
                <a:solidFill>
                  <a:schemeClr val="bg1"/>
                </a:solidFill>
                <a:latin typeface="+mn-lt"/>
                <a:ea typeface="+mn-ea"/>
                <a:cs typeface="+mn-cs"/>
                <a:sym typeface="+mn-ea"/>
              </a:rPr>
              <a:t>不公开清单外尽公开（</a:t>
            </a:r>
            <a:r>
              <a:rPr kumimoji="0" lang="en-US" altLang="zh-CN" b="0" i="0" u="none" strike="noStrike" kern="1200" cap="none" spc="0" normalizeH="0" baseline="0" noProof="1">
                <a:solidFill>
                  <a:schemeClr val="bg1"/>
                </a:solidFill>
                <a:latin typeface="+mn-lt"/>
                <a:ea typeface="+mn-ea"/>
                <a:cs typeface="+mn-cs"/>
                <a:sym typeface="+mn-ea"/>
              </a:rPr>
              <a:t>S13</a:t>
            </a:r>
            <a:r>
              <a:rPr kumimoji="0" lang="zh-CN" altLang="en-US" b="0" i="0" u="none" strike="noStrike" kern="1200" cap="none" spc="0" normalizeH="0" baseline="0" noProof="1">
                <a:solidFill>
                  <a:schemeClr val="bg1"/>
                </a:solidFill>
                <a:latin typeface="+mn-lt"/>
                <a:ea typeface="+mn-ea"/>
                <a:cs typeface="+mn-cs"/>
                <a:sym typeface="+mn-ea"/>
              </a:rPr>
              <a:t>）</a:t>
            </a:r>
            <a:endParaRPr kumimoji="0" lang="en-US" altLang="zh-CN" b="0" i="0" u="none" strike="noStrike" kern="1200" cap="none" spc="0" normalizeH="0" baseline="0" noProof="1">
              <a:solidFill>
                <a:schemeClr val="bg1"/>
              </a:solidFill>
              <a:latin typeface="+mn-lt"/>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pPr>
            <a:r>
              <a:rPr kumimoji="0" lang="zh-CN" altLang="en-US" b="0" i="0" u="none" strike="noStrike" kern="1200" cap="none" spc="0" normalizeH="0" baseline="0" noProof="1">
                <a:solidFill>
                  <a:schemeClr val="bg1"/>
                </a:solidFill>
                <a:latin typeface="+mn-lt"/>
                <a:ea typeface="+mn-ea"/>
                <a:cs typeface="+mn-cs"/>
                <a:sym typeface="+mn-ea"/>
              </a:rPr>
              <a:t>部分公开</a:t>
            </a:r>
            <a:r>
              <a:rPr kumimoji="0" lang="en-US" altLang="zh-CN" b="0" i="0" u="none" strike="noStrike" kern="1200" cap="none" spc="0" normalizeH="0" baseline="0" noProof="1">
                <a:solidFill>
                  <a:schemeClr val="bg1"/>
                </a:solidFill>
                <a:latin typeface="+mn-lt"/>
                <a:ea typeface="+mn-ea"/>
                <a:cs typeface="+mn-cs"/>
                <a:sym typeface="+mn-ea"/>
              </a:rPr>
              <a:t>&gt;</a:t>
            </a:r>
            <a:r>
              <a:rPr kumimoji="0" lang="zh-CN" altLang="en-US" b="0" i="0" u="none" strike="noStrike" kern="1200" cap="none" spc="0" normalizeH="0" baseline="0" noProof="1">
                <a:solidFill>
                  <a:schemeClr val="bg1"/>
                </a:solidFill>
                <a:latin typeface="+mn-lt"/>
                <a:ea typeface="+mn-ea"/>
                <a:cs typeface="+mn-cs"/>
                <a:sym typeface="+mn-ea"/>
              </a:rPr>
              <a:t>不公开（</a:t>
            </a:r>
            <a:r>
              <a:rPr kumimoji="0" lang="en-US" altLang="zh-CN" b="0" i="0" u="none" strike="noStrike" kern="1200" cap="none" spc="0" normalizeH="0" baseline="0" noProof="1">
                <a:solidFill>
                  <a:schemeClr val="bg1"/>
                </a:solidFill>
                <a:latin typeface="+mn-lt"/>
                <a:ea typeface="+mn-ea"/>
                <a:cs typeface="+mn-cs"/>
                <a:sym typeface="+mn-ea"/>
              </a:rPr>
              <a:t>S37</a:t>
            </a:r>
            <a:r>
              <a:rPr kumimoji="0" lang="zh-CN" altLang="en-US" b="0" i="0" u="none" strike="noStrike" kern="1200" cap="none" spc="0" normalizeH="0" baseline="0" noProof="1">
                <a:solidFill>
                  <a:schemeClr val="bg1"/>
                </a:solidFill>
                <a:latin typeface="+mn-lt"/>
                <a:ea typeface="+mn-ea"/>
                <a:cs typeface="+mn-cs"/>
                <a:sym typeface="+mn-ea"/>
              </a:rPr>
              <a:t>）</a:t>
            </a:r>
            <a:endParaRPr kumimoji="0" lang="zh-CN" altLang="en-US" b="0" i="0" u="none" strike="noStrike" kern="1200" cap="none" spc="0" normalizeH="0" baseline="0" noProof="1">
              <a:solidFill>
                <a:schemeClr val="bg1"/>
              </a:solidFill>
              <a:latin typeface="+mn-lt"/>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pPr>
            <a:r>
              <a:rPr kumimoji="0" lang="zh-CN" altLang="en-US" b="0" i="0" u="none" strike="noStrike" kern="1200" cap="none" spc="0" normalizeH="0" baseline="0" noProof="1">
                <a:solidFill>
                  <a:schemeClr val="bg1"/>
                </a:solidFill>
                <a:latin typeface="+mn-lt"/>
                <a:ea typeface="+mn-ea"/>
                <a:cs typeface="+mn-cs"/>
                <a:sym typeface="+mn-ea"/>
              </a:rPr>
              <a:t>可公开可不公开（无害原则</a:t>
            </a:r>
            <a:r>
              <a:rPr kumimoji="0" lang="zh-CN" altLang="en-US" b="0" i="0" u="none" strike="noStrike" kern="1200" cap="none" spc="0" normalizeH="0" baseline="0" noProof="1">
                <a:solidFill>
                  <a:schemeClr val="bg1"/>
                </a:solidFill>
                <a:latin typeface="+mn-lt"/>
                <a:ea typeface="+mn-ea"/>
                <a:cs typeface="+mn-cs"/>
                <a:sym typeface="+mn-ea"/>
              </a:rPr>
              <a:t>）</a:t>
            </a:r>
            <a:r>
              <a:rPr kumimoji="0" lang="en-US" altLang="zh-CN" b="0" i="0" u="none" strike="noStrike" kern="1200" cap="none" spc="0" normalizeH="0" baseline="0" noProof="1">
                <a:solidFill>
                  <a:schemeClr val="bg1"/>
                </a:solidFill>
                <a:latin typeface="+mn-lt"/>
                <a:ea typeface="+mn-ea"/>
                <a:cs typeface="+mn-cs"/>
                <a:sym typeface="+mn-ea"/>
              </a:rPr>
              <a:t>=</a:t>
            </a:r>
            <a:r>
              <a:rPr kumimoji="0" lang="zh-CN" altLang="en-US" b="0" i="0" u="none" strike="noStrike" kern="1200" cap="none" spc="0" normalizeH="0" baseline="0" noProof="1">
                <a:solidFill>
                  <a:schemeClr val="bg1"/>
                </a:solidFill>
                <a:latin typeface="+mn-lt"/>
                <a:ea typeface="+mn-ea"/>
                <a:cs typeface="+mn-cs"/>
                <a:sym typeface="+mn-ea"/>
              </a:rPr>
              <a:t>公开（</a:t>
            </a:r>
            <a:r>
              <a:rPr kumimoji="0" lang="en-US" altLang="zh-CN" b="0" i="0" u="none" strike="noStrike" kern="1200" cap="none" spc="0" normalizeH="0" baseline="0" noProof="1">
                <a:solidFill>
                  <a:schemeClr val="bg1"/>
                </a:solidFill>
                <a:latin typeface="+mn-lt"/>
                <a:ea typeface="+mn-ea"/>
                <a:cs typeface="+mn-cs"/>
                <a:sym typeface="+mn-ea"/>
              </a:rPr>
              <a:t>S16</a:t>
            </a:r>
            <a:r>
              <a:rPr kumimoji="0" lang="zh-CN" altLang="en-US" b="0" i="0" u="none" strike="noStrike" kern="1200" cap="none" spc="0" normalizeH="0" baseline="0" noProof="1">
                <a:solidFill>
                  <a:schemeClr val="bg1"/>
                </a:solidFill>
                <a:latin typeface="+mn-lt"/>
                <a:ea typeface="+mn-ea"/>
                <a:cs typeface="+mn-cs"/>
                <a:sym typeface="+mn-ea"/>
              </a:rPr>
              <a:t>）</a:t>
            </a:r>
            <a:endParaRPr kumimoji="0" lang="zh-CN" altLang="en-US" b="0" i="0" u="none" strike="noStrike" kern="1200" cap="none" spc="0" normalizeH="0" baseline="0" noProof="1">
              <a:solidFill>
                <a:schemeClr val="bg1"/>
              </a:solidFill>
              <a:latin typeface="+mn-lt"/>
              <a:ea typeface="+mn-ea"/>
              <a:cs typeface="+mn-cs"/>
              <a:sym typeface="+mn-ea"/>
            </a:endParaRPr>
          </a:p>
          <a:p>
            <a:pPr marL="742950" marR="0" lvl="1"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pPr>
            <a:r>
              <a:rPr kumimoji="0" lang="zh-CN" altLang="en-US" b="0" i="0" u="none" strike="noStrike" kern="1200" cap="none" spc="0" normalizeH="0" baseline="0" noProof="1">
                <a:solidFill>
                  <a:schemeClr val="bg1"/>
                </a:solidFill>
                <a:latin typeface="+mn-lt"/>
                <a:ea typeface="+mn-ea"/>
                <a:cs typeface="+mn-cs"/>
                <a:sym typeface="+mn-ea"/>
              </a:rPr>
              <a:t>公共利益衡量（</a:t>
            </a:r>
            <a:r>
              <a:rPr kumimoji="0" lang="en-US" altLang="zh-CN" b="0" i="0" u="none" strike="noStrike" kern="1200" cap="none" spc="0" normalizeH="0" baseline="0" noProof="1">
                <a:solidFill>
                  <a:schemeClr val="bg1"/>
                </a:solidFill>
                <a:latin typeface="+mn-lt"/>
                <a:ea typeface="+mn-ea"/>
                <a:cs typeface="+mn-cs"/>
                <a:sym typeface="+mn-ea"/>
              </a:rPr>
              <a:t>S6,S15</a:t>
            </a:r>
            <a:r>
              <a:rPr kumimoji="0" lang="zh-CN" altLang="en-US" b="0" i="0" u="none" strike="noStrike" kern="1200" cap="none" spc="0" normalizeH="0" baseline="0" noProof="1">
                <a:solidFill>
                  <a:schemeClr val="bg1"/>
                </a:solidFill>
                <a:latin typeface="+mn-lt"/>
                <a:ea typeface="+mn-ea"/>
                <a:cs typeface="+mn-cs"/>
                <a:sym typeface="+mn-ea"/>
              </a:rPr>
              <a:t>）</a:t>
            </a:r>
            <a:endParaRPr kumimoji="0" lang="zh-CN" altLang="en-US" b="0" i="0" u="none" strike="noStrike" kern="1200" cap="none" spc="0" normalizeH="0" baseline="0" noProof="1">
              <a:solidFill>
                <a:schemeClr val="bg1"/>
              </a:solidFill>
              <a:latin typeface="+mn-lt"/>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pPr>
            <a:r>
              <a:rPr kumimoji="0" lang="zh-CN" altLang="en-US" b="0" i="0" u="none" strike="noStrike" kern="1200" cap="none" spc="0" normalizeH="0" baseline="0" noProof="1">
                <a:solidFill>
                  <a:schemeClr val="bg1"/>
                </a:solidFill>
                <a:latin typeface="+mn-lt"/>
                <a:ea typeface="+mn-ea"/>
                <a:cs typeface="+mn-cs"/>
                <a:sym typeface="+mn-ea"/>
              </a:rPr>
              <a:t>主动公开为常态，降低依申请公开（</a:t>
            </a:r>
            <a:r>
              <a:rPr kumimoji="0" lang="en-US" altLang="zh-CN" b="0" i="0" u="none" strike="noStrike" kern="1200" cap="none" spc="0" normalizeH="0" baseline="0" noProof="1">
                <a:solidFill>
                  <a:schemeClr val="bg1"/>
                </a:solidFill>
                <a:latin typeface="+mn-lt"/>
                <a:ea typeface="+mn-ea"/>
                <a:cs typeface="+mn-cs"/>
                <a:sym typeface="+mn-ea"/>
              </a:rPr>
              <a:t>S13, S44</a:t>
            </a:r>
            <a:r>
              <a:rPr kumimoji="0" lang="zh-CN" altLang="en-US" b="0" i="0" u="none" strike="noStrike" kern="1200" cap="none" spc="0" normalizeH="0" baseline="0" noProof="1">
                <a:solidFill>
                  <a:schemeClr val="bg1"/>
                </a:solidFill>
                <a:latin typeface="+mn-lt"/>
                <a:ea typeface="+mn-ea"/>
                <a:cs typeface="+mn-cs"/>
                <a:sym typeface="+mn-ea"/>
              </a:rPr>
              <a:t>）</a:t>
            </a:r>
            <a:endParaRPr kumimoji="0" lang="zh-CN" altLang="en-US" b="0" i="0" u="none" strike="noStrike" kern="1200" cap="none" spc="0" normalizeH="0" baseline="0" noProof="1">
              <a:solidFill>
                <a:schemeClr val="bg1"/>
              </a:solidFill>
              <a:latin typeface="+mn-lt"/>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 typeface="Arial" panose="020B0604020202020204" pitchFamily="34" charset="0"/>
              <a:buChar char="–"/>
            </a:pPr>
            <a:r>
              <a:rPr kumimoji="0" lang="zh-CN" altLang="en-US" b="0" i="0" u="none" strike="noStrike" kern="1200" cap="none" spc="0" normalizeH="0" baseline="0" noProof="1">
                <a:solidFill>
                  <a:schemeClr val="bg1"/>
                </a:solidFill>
                <a:latin typeface="+mn-lt"/>
                <a:ea typeface="+mn-ea"/>
                <a:cs typeface="+mn-cs"/>
                <a:sym typeface="+mn-ea"/>
              </a:rPr>
              <a:t>主动公开的质</a:t>
            </a:r>
            <a:r>
              <a:rPr kumimoji="0" lang="en-US" altLang="zh-CN" b="0" i="0" u="none" strike="noStrike" kern="1200" cap="none" spc="0" normalizeH="0" baseline="0" noProof="1">
                <a:solidFill>
                  <a:schemeClr val="bg1"/>
                </a:solidFill>
                <a:latin typeface="+mn-lt"/>
                <a:ea typeface="+mn-ea"/>
                <a:cs typeface="+mn-cs"/>
                <a:sym typeface="+mn-ea"/>
              </a:rPr>
              <a:t>&gt;</a:t>
            </a:r>
            <a:r>
              <a:rPr kumimoji="0" lang="zh-CN" altLang="en-US" b="0" i="0" u="none" strike="noStrike" kern="1200" cap="none" spc="0" normalizeH="0" baseline="0" noProof="1">
                <a:solidFill>
                  <a:schemeClr val="bg1"/>
                </a:solidFill>
                <a:latin typeface="+mn-lt"/>
                <a:ea typeface="+mn-ea"/>
                <a:cs typeface="+mn-cs"/>
                <a:sym typeface="+mn-ea"/>
              </a:rPr>
              <a:t>主动公开的量（第三章）</a:t>
            </a:r>
            <a:endParaRPr kumimoji="0" lang="zh-CN" altLang="en-US" b="0" i="0" u="none" strike="noStrike" kern="1200" cap="none" spc="0" normalizeH="0" baseline="0" noProof="1">
              <a:solidFill>
                <a:schemeClr val="bg1"/>
              </a:solidFill>
              <a:latin typeface="+mn-lt"/>
              <a:ea typeface="+mn-ea"/>
              <a:cs typeface="+mn-cs"/>
            </a:endParaRPr>
          </a:p>
        </p:txBody>
      </p:sp>
      <p:sp>
        <p:nvSpPr>
          <p:cNvPr id="4" name="动作按钮: 后退或前一项 3">
            <a:hlinkClick r:id="rId1" action="ppaction://hlinksldjump"/>
          </p:cNvPr>
          <p:cNvSpPr/>
          <p:nvPr/>
        </p:nvSpPr>
        <p:spPr>
          <a:xfrm>
            <a:off x="8375015" y="742315"/>
            <a:ext cx="311785" cy="208280"/>
          </a:xfrm>
          <a:prstGeom prst="actionButtonBackPrevious">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Freeform 301"/>
          <p:cNvSpPr/>
          <p:nvPr/>
        </p:nvSpPr>
        <p:spPr>
          <a:xfrm>
            <a:off x="2951163" y="2573338"/>
            <a:ext cx="4406900" cy="1784350"/>
          </a:xfrm>
          <a:custGeom>
            <a:avLst/>
            <a:gdLst/>
            <a:ahLst/>
            <a:cxnLst>
              <a:cxn ang="0">
                <a:pos x="2147483647" y="2147483647"/>
              </a:cxn>
              <a:cxn ang="0">
                <a:pos x="2147483647" y="2147483647"/>
              </a:cxn>
              <a:cxn ang="0">
                <a:pos x="0" y="2147483647"/>
              </a:cxn>
              <a:cxn ang="0">
                <a:pos x="0" y="0"/>
              </a:cxn>
              <a:cxn ang="0">
                <a:pos x="2147483647" y="0"/>
              </a:cxn>
              <a:cxn ang="0">
                <a:pos x="2147483647" y="2147483647"/>
              </a:cxn>
              <a:cxn ang="0">
                <a:pos x="2147483647" y="2147483647"/>
              </a:cxn>
            </a:cxnLst>
            <a:pathLst>
              <a:path w="2041" h="1076">
                <a:moveTo>
                  <a:pt x="2041" y="1076"/>
                </a:moveTo>
                <a:lnTo>
                  <a:pt x="2041" y="1076"/>
                </a:lnTo>
                <a:lnTo>
                  <a:pt x="0" y="1076"/>
                </a:lnTo>
                <a:lnTo>
                  <a:pt x="0" y="0"/>
                </a:lnTo>
                <a:lnTo>
                  <a:pt x="2041" y="0"/>
                </a:lnTo>
                <a:lnTo>
                  <a:pt x="2041" y="1076"/>
                </a:lnTo>
                <a:close/>
              </a:path>
            </a:pathLst>
          </a:custGeom>
          <a:solidFill>
            <a:srgbClr val="0079C5"/>
          </a:solidFill>
          <a:ln w="7938" cap="flat" cmpd="sng">
            <a:solidFill>
              <a:srgbClr val="FFFFFF"/>
            </a:solidFill>
            <a:prstDash val="solid"/>
            <a:miter/>
            <a:headEnd type="none" w="med" len="med"/>
            <a:tailEnd type="none" w="med" len="med"/>
          </a:ln>
        </p:spPr>
        <p:txBody>
          <a:bodyPr/>
          <a:p>
            <a:endParaRPr lang="zh-CN" altLang="en-US"/>
          </a:p>
        </p:txBody>
      </p:sp>
      <p:sp>
        <p:nvSpPr>
          <p:cNvPr id="17410" name="Freeform 9"/>
          <p:cNvSpPr/>
          <p:nvPr/>
        </p:nvSpPr>
        <p:spPr>
          <a:xfrm>
            <a:off x="1801813" y="3425825"/>
            <a:ext cx="1587" cy="835025"/>
          </a:xfrm>
          <a:custGeom>
            <a:avLst/>
            <a:gdLst/>
            <a:ahLst/>
            <a:cxnLst>
              <a:cxn ang="0">
                <a:pos x="0" y="2147483647"/>
              </a:cxn>
              <a:cxn ang="0">
                <a:pos x="0" y="0"/>
              </a:cxn>
              <a:cxn ang="0">
                <a:pos x="0" y="2147483647"/>
              </a:cxn>
            </a:cxnLst>
            <a:pathLst>
              <a:path w="1587" h="526">
                <a:moveTo>
                  <a:pt x="0" y="526"/>
                </a:moveTo>
                <a:lnTo>
                  <a:pt x="0" y="0"/>
                </a:lnTo>
                <a:lnTo>
                  <a:pt x="0" y="526"/>
                </a:lnTo>
                <a:close/>
              </a:path>
            </a:pathLst>
          </a:custGeom>
          <a:solidFill>
            <a:srgbClr val="0079C1"/>
          </a:solidFill>
          <a:ln w="9525">
            <a:noFill/>
          </a:ln>
        </p:spPr>
        <p:txBody>
          <a:bodyPr/>
          <a:p>
            <a:endParaRPr lang="zh-CN" altLang="en-US"/>
          </a:p>
        </p:txBody>
      </p:sp>
      <p:sp>
        <p:nvSpPr>
          <p:cNvPr id="14340" name="Line 10"/>
          <p:cNvSpPr/>
          <p:nvPr/>
        </p:nvSpPr>
        <p:spPr>
          <a:xfrm flipV="1">
            <a:off x="2879725" y="3427413"/>
            <a:ext cx="1588" cy="835025"/>
          </a:xfrm>
          <a:prstGeom prst="line">
            <a:avLst/>
          </a:prstGeom>
          <a:ln w="25400" cap="flat" cmpd="sng">
            <a:solidFill>
              <a:srgbClr val="FFFF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41" name="Freeform 11"/>
          <p:cNvSpPr/>
          <p:nvPr/>
        </p:nvSpPr>
        <p:spPr>
          <a:xfrm>
            <a:off x="2879725" y="4260850"/>
            <a:ext cx="3382963" cy="92075"/>
          </a:xfrm>
          <a:custGeom>
            <a:avLst/>
            <a:gdLst/>
            <a:ahLst/>
            <a:cxnLst>
              <a:cxn ang="0">
                <a:pos x="2147483647" y="0"/>
              </a:cxn>
              <a:cxn ang="0">
                <a:pos x="2147483647" y="2147483647"/>
              </a:cxn>
              <a:cxn ang="0">
                <a:pos x="2147483647" y="2147483647"/>
              </a:cxn>
              <a:cxn ang="0">
                <a:pos x="2147483647" y="2147483647"/>
              </a:cxn>
              <a:cxn ang="0">
                <a:pos x="0" y="2147483647"/>
              </a:cxn>
              <a:cxn ang="0">
                <a:pos x="0" y="0"/>
              </a:cxn>
            </a:cxnLst>
            <a:pathLst>
              <a:path w="1520" h="41">
                <a:moveTo>
                  <a:pt x="1520" y="0"/>
                </a:moveTo>
                <a:cubicBezTo>
                  <a:pt x="1520" y="9"/>
                  <a:pt x="1520" y="9"/>
                  <a:pt x="1520" y="9"/>
                </a:cubicBezTo>
                <a:cubicBezTo>
                  <a:pt x="1520" y="26"/>
                  <a:pt x="1506" y="41"/>
                  <a:pt x="1488" y="41"/>
                </a:cubicBezTo>
                <a:cubicBezTo>
                  <a:pt x="32" y="41"/>
                  <a:pt x="32" y="41"/>
                  <a:pt x="32" y="41"/>
                </a:cubicBezTo>
                <a:cubicBezTo>
                  <a:pt x="14" y="41"/>
                  <a:pt x="0" y="26"/>
                  <a:pt x="0" y="9"/>
                </a:cubicBezTo>
                <a:cubicBezTo>
                  <a:pt x="0" y="0"/>
                  <a:pt x="0" y="0"/>
                  <a:pt x="0"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2" name="Freeform 13"/>
          <p:cNvSpPr/>
          <p:nvPr/>
        </p:nvSpPr>
        <p:spPr>
          <a:xfrm>
            <a:off x="3214688" y="2500313"/>
            <a:ext cx="4105275" cy="1784350"/>
          </a:xfrm>
          <a:custGeom>
            <a:avLst/>
            <a:gdLst/>
            <a:ahLst/>
            <a:cxnLst>
              <a:cxn ang="0">
                <a:pos x="0" y="0"/>
              </a:cxn>
              <a:cxn ang="0">
                <a:pos x="2147483647" y="0"/>
              </a:cxn>
              <a:cxn ang="0">
                <a:pos x="2147483647" y="2147483647"/>
              </a:cxn>
              <a:cxn ang="0">
                <a:pos x="2147483647" y="2147483647"/>
              </a:cxn>
            </a:cxnLst>
            <a:pathLst>
              <a:path w="2077" h="1121">
                <a:moveTo>
                  <a:pt x="0" y="0"/>
                </a:moveTo>
                <a:cubicBezTo>
                  <a:pt x="2031" y="0"/>
                  <a:pt x="2031" y="0"/>
                  <a:pt x="2031" y="0"/>
                </a:cubicBezTo>
                <a:cubicBezTo>
                  <a:pt x="2056" y="0"/>
                  <a:pt x="2076" y="20"/>
                  <a:pt x="2076" y="45"/>
                </a:cubicBezTo>
                <a:cubicBezTo>
                  <a:pt x="2076" y="1108"/>
                  <a:pt x="2077" y="1121"/>
                  <a:pt x="2077" y="1121"/>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3" name="Freeform 15"/>
          <p:cNvSpPr/>
          <p:nvPr/>
        </p:nvSpPr>
        <p:spPr>
          <a:xfrm>
            <a:off x="2879725" y="2503488"/>
            <a:ext cx="87313" cy="923925"/>
          </a:xfrm>
          <a:custGeom>
            <a:avLst/>
            <a:gdLst/>
            <a:ahLst/>
            <a:cxnLst>
              <a:cxn ang="0">
                <a:pos x="0" y="2147483647"/>
              </a:cxn>
              <a:cxn ang="0">
                <a:pos x="0" y="2147483647"/>
              </a:cxn>
              <a:cxn ang="0">
                <a:pos x="2147483647" y="0"/>
              </a:cxn>
              <a:cxn ang="0">
                <a:pos x="2147483647" y="0"/>
              </a:cxn>
            </a:cxnLst>
            <a:pathLst>
              <a:path w="39" h="415">
                <a:moveTo>
                  <a:pt x="0" y="415"/>
                </a:moveTo>
                <a:cubicBezTo>
                  <a:pt x="0" y="32"/>
                  <a:pt x="0" y="32"/>
                  <a:pt x="0" y="32"/>
                </a:cubicBezTo>
                <a:cubicBezTo>
                  <a:pt x="0" y="14"/>
                  <a:pt x="14" y="0"/>
                  <a:pt x="32" y="0"/>
                </a:cubicBezTo>
                <a:cubicBezTo>
                  <a:pt x="39" y="0"/>
                  <a:pt x="39" y="0"/>
                  <a:pt x="39"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7415" name="Freeform 34"/>
          <p:cNvSpPr/>
          <p:nvPr/>
        </p:nvSpPr>
        <p:spPr>
          <a:xfrm>
            <a:off x="2813050" y="1150938"/>
            <a:ext cx="3175" cy="1587"/>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7">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6" name="Freeform 37"/>
          <p:cNvSpPr/>
          <p:nvPr/>
        </p:nvSpPr>
        <p:spPr>
          <a:xfrm>
            <a:off x="4284663" y="1152525"/>
            <a:ext cx="9525"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4" h="1588">
                <a:moveTo>
                  <a:pt x="0" y="0"/>
                </a:moveTo>
                <a:cubicBezTo>
                  <a:pt x="1" y="0"/>
                  <a:pt x="1" y="0"/>
                  <a:pt x="1" y="0"/>
                </a:cubicBezTo>
                <a:cubicBezTo>
                  <a:pt x="1" y="0"/>
                  <a:pt x="2" y="0"/>
                  <a:pt x="2" y="0"/>
                </a:cubicBezTo>
                <a:cubicBezTo>
                  <a:pt x="2" y="0"/>
                  <a:pt x="2" y="0"/>
                  <a:pt x="3" y="0"/>
                </a:cubicBezTo>
                <a:cubicBezTo>
                  <a:pt x="3" y="0"/>
                  <a:pt x="3" y="0"/>
                  <a:pt x="4" y="0"/>
                </a:cubicBezTo>
                <a:cubicBezTo>
                  <a:pt x="3" y="0"/>
                  <a:pt x="3" y="0"/>
                  <a:pt x="3" y="0"/>
                </a:cubicBezTo>
                <a:cubicBezTo>
                  <a:pt x="2" y="0"/>
                  <a:pt x="2" y="0"/>
                  <a:pt x="2" y="0"/>
                </a:cubicBezTo>
                <a:cubicBezTo>
                  <a:pt x="2"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17" name="Freeform 39"/>
          <p:cNvSpPr/>
          <p:nvPr/>
        </p:nvSpPr>
        <p:spPr>
          <a:xfrm>
            <a:off x="4668838" y="1155700"/>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18" name="Freeform 40"/>
          <p:cNvSpPr/>
          <p:nvPr/>
        </p:nvSpPr>
        <p:spPr>
          <a:xfrm>
            <a:off x="2947988" y="1168400"/>
            <a:ext cx="4762"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1" y="0"/>
                  <a:pt x="1" y="0"/>
                </a:cubicBezTo>
                <a:cubicBezTo>
                  <a:pt x="1" y="0"/>
                  <a:pt x="0" y="0"/>
                  <a:pt x="0" y="0"/>
                </a:cubicBezTo>
                <a:cubicBezTo>
                  <a:pt x="0" y="0"/>
                  <a:pt x="1" y="0"/>
                  <a:pt x="1" y="0"/>
                </a:cubicBezTo>
                <a:cubicBezTo>
                  <a:pt x="1"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9" name="Freeform 43"/>
          <p:cNvSpPr/>
          <p:nvPr/>
        </p:nvSpPr>
        <p:spPr>
          <a:xfrm>
            <a:off x="3244850" y="1171575"/>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2" y="0"/>
                </a:cubicBezTo>
                <a:close/>
              </a:path>
            </a:pathLst>
          </a:custGeom>
          <a:solidFill>
            <a:srgbClr val="FFFFFF"/>
          </a:solidFill>
          <a:ln w="9525">
            <a:noFill/>
          </a:ln>
        </p:spPr>
        <p:txBody>
          <a:bodyPr/>
          <a:p>
            <a:endParaRPr lang="zh-CN" altLang="en-US"/>
          </a:p>
        </p:txBody>
      </p:sp>
      <p:sp>
        <p:nvSpPr>
          <p:cNvPr id="17420" name="Freeform 45"/>
          <p:cNvSpPr/>
          <p:nvPr/>
        </p:nvSpPr>
        <p:spPr>
          <a:xfrm>
            <a:off x="3890963" y="1173163"/>
            <a:ext cx="4762" cy="1587"/>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7">
                <a:moveTo>
                  <a:pt x="0" y="0"/>
                </a:moveTo>
                <a:cubicBezTo>
                  <a:pt x="1" y="0"/>
                  <a:pt x="1" y="0"/>
                  <a:pt x="1"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21" name="Freeform 54"/>
          <p:cNvSpPr/>
          <p:nvPr/>
        </p:nvSpPr>
        <p:spPr>
          <a:xfrm>
            <a:off x="4826000" y="117316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2" name="Freeform 55"/>
          <p:cNvSpPr/>
          <p:nvPr/>
        </p:nvSpPr>
        <p:spPr>
          <a:xfrm>
            <a:off x="4433888" y="1177925"/>
            <a:ext cx="1587"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3" name="Freeform 87"/>
          <p:cNvSpPr/>
          <p:nvPr/>
        </p:nvSpPr>
        <p:spPr>
          <a:xfrm>
            <a:off x="2808288" y="1273175"/>
            <a:ext cx="4762"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24" name="Freeform 88"/>
          <p:cNvSpPr/>
          <p:nvPr/>
        </p:nvSpPr>
        <p:spPr>
          <a:xfrm>
            <a:off x="3090863" y="1273175"/>
            <a:ext cx="7937"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4" h="1588">
                <a:moveTo>
                  <a:pt x="4" y="0"/>
                </a:moveTo>
                <a:cubicBezTo>
                  <a:pt x="3" y="0"/>
                  <a:pt x="3" y="0"/>
                  <a:pt x="3" y="0"/>
                </a:cubicBezTo>
                <a:cubicBezTo>
                  <a:pt x="2" y="0"/>
                  <a:pt x="2" y="0"/>
                  <a:pt x="2" y="0"/>
                </a:cubicBezTo>
                <a:cubicBezTo>
                  <a:pt x="2" y="0"/>
                  <a:pt x="1" y="0"/>
                  <a:pt x="1" y="0"/>
                </a:cubicBezTo>
                <a:cubicBezTo>
                  <a:pt x="1" y="0"/>
                  <a:pt x="0" y="0"/>
                  <a:pt x="0" y="0"/>
                </a:cubicBezTo>
                <a:cubicBezTo>
                  <a:pt x="0" y="0"/>
                  <a:pt x="1" y="0"/>
                  <a:pt x="1" y="0"/>
                </a:cubicBezTo>
                <a:cubicBezTo>
                  <a:pt x="1" y="0"/>
                  <a:pt x="2" y="0"/>
                  <a:pt x="2" y="0"/>
                </a:cubicBezTo>
                <a:cubicBezTo>
                  <a:pt x="2" y="0"/>
                  <a:pt x="2" y="0"/>
                  <a:pt x="3" y="0"/>
                </a:cubicBezTo>
                <a:cubicBezTo>
                  <a:pt x="3" y="0"/>
                  <a:pt x="3" y="0"/>
                  <a:pt x="4" y="0"/>
                </a:cubicBezTo>
                <a:close/>
              </a:path>
            </a:pathLst>
          </a:custGeom>
          <a:solidFill>
            <a:srgbClr val="FFFFFF"/>
          </a:solidFill>
          <a:ln w="9525">
            <a:noFill/>
          </a:ln>
        </p:spPr>
        <p:txBody>
          <a:bodyPr/>
          <a:p>
            <a:endParaRPr lang="zh-CN" altLang="en-US"/>
          </a:p>
        </p:txBody>
      </p:sp>
      <p:sp>
        <p:nvSpPr>
          <p:cNvPr id="17425" name="Freeform 102"/>
          <p:cNvSpPr/>
          <p:nvPr/>
        </p:nvSpPr>
        <p:spPr>
          <a:xfrm>
            <a:off x="4832350" y="1277938"/>
            <a:ext cx="3175" cy="1587"/>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7">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6" name="Freeform 116"/>
          <p:cNvSpPr/>
          <p:nvPr/>
        </p:nvSpPr>
        <p:spPr>
          <a:xfrm>
            <a:off x="4511675" y="1295400"/>
            <a:ext cx="7938"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1" y="0"/>
                </a:cubicBezTo>
                <a:cubicBezTo>
                  <a:pt x="1" y="0"/>
                  <a:pt x="1" y="0"/>
                  <a:pt x="2" y="0"/>
                </a:cubicBezTo>
                <a:cubicBezTo>
                  <a:pt x="2" y="0"/>
                  <a:pt x="2" y="0"/>
                  <a:pt x="2" y="0"/>
                </a:cubicBezTo>
                <a:cubicBezTo>
                  <a:pt x="3" y="0"/>
                  <a:pt x="3" y="0"/>
                  <a:pt x="3" y="0"/>
                </a:cubicBezTo>
                <a:cubicBezTo>
                  <a:pt x="3" y="0"/>
                  <a:pt x="3" y="0"/>
                  <a:pt x="2" y="0"/>
                </a:cubicBezTo>
                <a:cubicBezTo>
                  <a:pt x="2" y="0"/>
                  <a:pt x="2" y="0"/>
                  <a:pt x="2" y="0"/>
                </a:cubicBezTo>
                <a:cubicBezTo>
                  <a:pt x="1" y="0"/>
                  <a:pt x="1" y="0"/>
                  <a:pt x="1" y="0"/>
                </a:cubicBezTo>
                <a:cubicBezTo>
                  <a:pt x="0" y="0"/>
                  <a:pt x="0" y="0"/>
                  <a:pt x="0" y="0"/>
                </a:cubicBezTo>
                <a:close/>
              </a:path>
            </a:pathLst>
          </a:custGeom>
          <a:solidFill>
            <a:srgbClr val="FFFFFF"/>
          </a:solidFill>
          <a:ln w="9525">
            <a:noFill/>
          </a:ln>
        </p:spPr>
        <p:txBody>
          <a:bodyPr/>
          <a:p>
            <a:endParaRPr lang="zh-CN" altLang="en-US"/>
          </a:p>
        </p:txBody>
      </p:sp>
      <p:sp>
        <p:nvSpPr>
          <p:cNvPr id="17427" name="Freeform 117"/>
          <p:cNvSpPr/>
          <p:nvPr/>
        </p:nvSpPr>
        <p:spPr>
          <a:xfrm>
            <a:off x="4676775" y="1296988"/>
            <a:ext cx="4763" cy="1587"/>
          </a:xfrm>
          <a:custGeom>
            <a:avLst/>
            <a:gdLst/>
            <a:ahLst/>
            <a:cxnLst>
              <a:cxn ang="0">
                <a:pos x="0" y="0"/>
              </a:cxn>
              <a:cxn ang="0">
                <a:pos x="0" y="0"/>
              </a:cxn>
              <a:cxn ang="0">
                <a:pos x="0" y="0"/>
              </a:cxn>
              <a:cxn ang="0">
                <a:pos x="2147483647" y="0"/>
              </a:cxn>
              <a:cxn ang="0">
                <a:pos x="2147483647" y="0"/>
              </a:cxn>
              <a:cxn ang="0">
                <a:pos x="2147483647" y="0"/>
              </a:cxn>
              <a:cxn ang="0">
                <a:pos x="2147483647" y="0"/>
              </a:cxn>
              <a:cxn ang="0">
                <a:pos x="2147483647" y="0"/>
              </a:cxn>
              <a:cxn ang="0">
                <a:pos x="0" y="0"/>
              </a:cxn>
              <a:cxn ang="0">
                <a:pos x="0" y="0"/>
              </a:cxn>
            </a:cxnLst>
            <a:pathLst>
              <a:path w="2" h="1587">
                <a:moveTo>
                  <a:pt x="0" y="0"/>
                </a:moveTo>
                <a:cubicBezTo>
                  <a:pt x="0" y="0"/>
                  <a:pt x="0" y="0"/>
                  <a:pt x="0" y="0"/>
                </a:cubicBezTo>
                <a:cubicBezTo>
                  <a:pt x="0" y="0"/>
                  <a:pt x="0" y="0"/>
                  <a:pt x="0"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0" y="0"/>
                </a:cubicBezTo>
                <a:cubicBezTo>
                  <a:pt x="0" y="0"/>
                  <a:pt x="0" y="0"/>
                  <a:pt x="0" y="0"/>
                </a:cubicBezTo>
                <a:close/>
              </a:path>
            </a:pathLst>
          </a:custGeom>
          <a:solidFill>
            <a:srgbClr val="FFFFFF"/>
          </a:solidFill>
          <a:ln w="9525">
            <a:noFill/>
          </a:ln>
        </p:spPr>
        <p:txBody>
          <a:bodyPr/>
          <a:p>
            <a:endParaRPr lang="zh-CN" altLang="en-US"/>
          </a:p>
        </p:txBody>
      </p:sp>
      <p:sp>
        <p:nvSpPr>
          <p:cNvPr id="17428" name="Freeform 122"/>
          <p:cNvSpPr/>
          <p:nvPr/>
        </p:nvSpPr>
        <p:spPr>
          <a:xfrm>
            <a:off x="2582863" y="1123950"/>
            <a:ext cx="6350" cy="1588"/>
          </a:xfrm>
          <a:custGeom>
            <a:avLst/>
            <a:gdLst/>
            <a:ahLst/>
            <a:cxnLst>
              <a:cxn ang="0">
                <a:pos x="0" y="0"/>
              </a:cxn>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0" y="0"/>
                </a:cubicBezTo>
                <a:cubicBezTo>
                  <a:pt x="0" y="0"/>
                  <a:pt x="1" y="0"/>
                  <a:pt x="1" y="0"/>
                </a:cubicBezTo>
                <a:cubicBezTo>
                  <a:pt x="1" y="0"/>
                  <a:pt x="2" y="0"/>
                  <a:pt x="2" y="0"/>
                </a:cubicBezTo>
                <a:cubicBezTo>
                  <a:pt x="2" y="0"/>
                  <a:pt x="2" y="0"/>
                  <a:pt x="3" y="0"/>
                </a:cubicBezTo>
                <a:cubicBezTo>
                  <a:pt x="3" y="0"/>
                  <a:pt x="3" y="0"/>
                  <a:pt x="3" y="0"/>
                </a:cubicBezTo>
                <a:cubicBezTo>
                  <a:pt x="3" y="0"/>
                  <a:pt x="3" y="0"/>
                  <a:pt x="3" y="0"/>
                </a:cubicBezTo>
                <a:cubicBezTo>
                  <a:pt x="2" y="0"/>
                  <a:pt x="2" y="0"/>
                  <a:pt x="2" y="0"/>
                </a:cubicBezTo>
                <a:cubicBezTo>
                  <a:pt x="2" y="0"/>
                  <a:pt x="1" y="0"/>
                  <a:pt x="1" y="0"/>
                </a:cubicBezTo>
                <a:cubicBezTo>
                  <a:pt x="1" y="0"/>
                  <a:pt x="0" y="0"/>
                  <a:pt x="0" y="0"/>
                </a:cubicBezTo>
                <a:close/>
              </a:path>
            </a:pathLst>
          </a:custGeom>
          <a:solidFill>
            <a:srgbClr val="FFFFFF"/>
          </a:solidFill>
          <a:ln w="9525">
            <a:noFill/>
          </a:ln>
        </p:spPr>
        <p:txBody>
          <a:bodyPr/>
          <a:p>
            <a:endParaRPr lang="zh-CN" altLang="en-US"/>
          </a:p>
        </p:txBody>
      </p:sp>
      <p:sp>
        <p:nvSpPr>
          <p:cNvPr id="17429" name="Freeform 167"/>
          <p:cNvSpPr/>
          <p:nvPr/>
        </p:nvSpPr>
        <p:spPr>
          <a:xfrm>
            <a:off x="3690938" y="5697538"/>
            <a:ext cx="1587"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0" name="Freeform 180"/>
          <p:cNvSpPr/>
          <p:nvPr/>
        </p:nvSpPr>
        <p:spPr>
          <a:xfrm>
            <a:off x="4376738" y="5686425"/>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1" name="Freeform 214"/>
          <p:cNvSpPr/>
          <p:nvPr/>
        </p:nvSpPr>
        <p:spPr>
          <a:xfrm>
            <a:off x="4862513" y="5634038"/>
            <a:ext cx="1587" cy="6350"/>
          </a:xfrm>
          <a:custGeom>
            <a:avLst/>
            <a:gdLst/>
            <a:ahLst/>
            <a:cxnLst>
              <a:cxn ang="0">
                <a:pos x="0" y="0"/>
              </a:cxn>
              <a:cxn ang="0">
                <a:pos x="0" y="2147483647"/>
              </a:cxn>
              <a:cxn ang="0">
                <a:pos x="0" y="2147483647"/>
              </a:cxn>
              <a:cxn ang="0">
                <a:pos x="0" y="2147483647"/>
              </a:cxn>
              <a:cxn ang="0">
                <a:pos x="0" y="2147483647"/>
              </a:cxn>
              <a:cxn ang="0">
                <a:pos x="0" y="2147483647"/>
              </a:cxn>
              <a:cxn ang="0">
                <a:pos x="0" y="2147483647"/>
              </a:cxn>
              <a:cxn ang="0">
                <a:pos x="0" y="2147483647"/>
              </a:cxn>
              <a:cxn ang="0">
                <a:pos x="0" y="0"/>
              </a:cxn>
            </a:cxnLst>
            <a:pathLst>
              <a:path w="1587" h="3">
                <a:moveTo>
                  <a:pt x="0" y="0"/>
                </a:moveTo>
                <a:cubicBezTo>
                  <a:pt x="0" y="0"/>
                  <a:pt x="0" y="1"/>
                  <a:pt x="0" y="1"/>
                </a:cubicBezTo>
                <a:cubicBezTo>
                  <a:pt x="0" y="1"/>
                  <a:pt x="0" y="1"/>
                  <a:pt x="0" y="1"/>
                </a:cubicBezTo>
                <a:cubicBezTo>
                  <a:pt x="0" y="2"/>
                  <a:pt x="0" y="2"/>
                  <a:pt x="0" y="2"/>
                </a:cubicBezTo>
                <a:cubicBezTo>
                  <a:pt x="0" y="2"/>
                  <a:pt x="0" y="3"/>
                  <a:pt x="0" y="3"/>
                </a:cubicBezTo>
                <a:cubicBezTo>
                  <a:pt x="0" y="3"/>
                  <a:pt x="0" y="2"/>
                  <a:pt x="0" y="2"/>
                </a:cubicBezTo>
                <a:cubicBezTo>
                  <a:pt x="0" y="2"/>
                  <a:pt x="0" y="2"/>
                  <a:pt x="0" y="1"/>
                </a:cubicBezTo>
                <a:cubicBezTo>
                  <a:pt x="0" y="1"/>
                  <a:pt x="0" y="1"/>
                  <a:pt x="0" y="1"/>
                </a:cubicBezTo>
                <a:cubicBezTo>
                  <a:pt x="0" y="1"/>
                  <a:pt x="0" y="0"/>
                  <a:pt x="0" y="0"/>
                </a:cubicBezTo>
                <a:close/>
              </a:path>
            </a:pathLst>
          </a:custGeom>
          <a:solidFill>
            <a:srgbClr val="FFFFFF"/>
          </a:solidFill>
          <a:ln w="9525">
            <a:noFill/>
          </a:ln>
        </p:spPr>
        <p:txBody>
          <a:bodyPr/>
          <a:p>
            <a:endParaRPr lang="zh-CN" altLang="en-US"/>
          </a:p>
        </p:txBody>
      </p:sp>
      <p:sp>
        <p:nvSpPr>
          <p:cNvPr id="17432" name="Freeform 233"/>
          <p:cNvSpPr/>
          <p:nvPr/>
        </p:nvSpPr>
        <p:spPr>
          <a:xfrm>
            <a:off x="2314575" y="558641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3" name="Freeform 234"/>
          <p:cNvSpPr/>
          <p:nvPr/>
        </p:nvSpPr>
        <p:spPr>
          <a:xfrm>
            <a:off x="2843213" y="5581650"/>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1" h="1588">
                <a:moveTo>
                  <a:pt x="1"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lose/>
              </a:path>
            </a:pathLst>
          </a:custGeom>
          <a:solidFill>
            <a:srgbClr val="FFFFFF"/>
          </a:solidFill>
          <a:ln w="9525">
            <a:noFill/>
          </a:ln>
        </p:spPr>
        <p:txBody>
          <a:bodyPr/>
          <a:p>
            <a:endParaRPr lang="zh-CN" altLang="en-US"/>
          </a:p>
        </p:txBody>
      </p:sp>
      <p:sp>
        <p:nvSpPr>
          <p:cNvPr id="17434" name="Freeform 238"/>
          <p:cNvSpPr/>
          <p:nvPr/>
        </p:nvSpPr>
        <p:spPr>
          <a:xfrm>
            <a:off x="3895725" y="5581650"/>
            <a:ext cx="4763"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8">
                <a:moveTo>
                  <a:pt x="0" y="0"/>
                </a:moveTo>
                <a:cubicBezTo>
                  <a:pt x="1" y="0"/>
                  <a:pt x="1" y="0"/>
                  <a:pt x="1" y="0"/>
                </a:cubicBezTo>
                <a:cubicBezTo>
                  <a:pt x="1" y="0"/>
                  <a:pt x="1" y="0"/>
                  <a:pt x="1" y="0"/>
                </a:cubicBezTo>
                <a:cubicBezTo>
                  <a:pt x="1" y="0"/>
                  <a:pt x="1" y="0"/>
                  <a:pt x="1" y="0"/>
                </a:cubicBezTo>
                <a:cubicBezTo>
                  <a:pt x="1" y="0"/>
                  <a:pt x="1" y="0"/>
                  <a:pt x="2" y="0"/>
                </a:cubicBezTo>
                <a:cubicBezTo>
                  <a:pt x="1" y="0"/>
                  <a:pt x="1"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35" name="Freeform 239"/>
          <p:cNvSpPr/>
          <p:nvPr/>
        </p:nvSpPr>
        <p:spPr>
          <a:xfrm>
            <a:off x="3062288" y="5581650"/>
            <a:ext cx="3175"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2" y="0"/>
                </a:cubicBezTo>
                <a:cubicBezTo>
                  <a:pt x="1" y="0"/>
                  <a:pt x="1" y="0"/>
                  <a:pt x="1" y="0"/>
                </a:cubicBezTo>
                <a:cubicBezTo>
                  <a:pt x="1" y="0"/>
                  <a:pt x="1" y="0"/>
                  <a:pt x="1" y="0"/>
                </a:cubicBezTo>
                <a:cubicBezTo>
                  <a:pt x="0" y="0"/>
                  <a:pt x="0" y="0"/>
                  <a:pt x="0" y="0"/>
                </a:cubicBezTo>
                <a:cubicBezTo>
                  <a:pt x="0" y="0"/>
                  <a:pt x="0" y="0"/>
                  <a:pt x="1" y="0"/>
                </a:cubicBezTo>
                <a:cubicBezTo>
                  <a:pt x="1" y="0"/>
                  <a:pt x="1" y="0"/>
                  <a:pt x="1" y="0"/>
                </a:cubicBezTo>
                <a:cubicBezTo>
                  <a:pt x="1" y="0"/>
                  <a:pt x="1" y="0"/>
                  <a:pt x="2" y="0"/>
                </a:cubicBezTo>
                <a:cubicBezTo>
                  <a:pt x="2" y="0"/>
                  <a:pt x="2" y="0"/>
                  <a:pt x="2" y="0"/>
                </a:cubicBezTo>
                <a:close/>
              </a:path>
            </a:pathLst>
          </a:custGeom>
          <a:solidFill>
            <a:srgbClr val="FFFFFF"/>
          </a:solidFill>
          <a:ln w="9525">
            <a:noFill/>
          </a:ln>
        </p:spPr>
        <p:txBody>
          <a:bodyPr/>
          <a:p>
            <a:endParaRPr lang="zh-CN" altLang="en-US"/>
          </a:p>
        </p:txBody>
      </p:sp>
      <p:sp>
        <p:nvSpPr>
          <p:cNvPr id="17436" name="Freeform 241"/>
          <p:cNvSpPr/>
          <p:nvPr/>
        </p:nvSpPr>
        <p:spPr>
          <a:xfrm>
            <a:off x="4516438" y="5581650"/>
            <a:ext cx="3175"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7" name="Freeform 243"/>
          <p:cNvSpPr/>
          <p:nvPr/>
        </p:nvSpPr>
        <p:spPr>
          <a:xfrm>
            <a:off x="4043363" y="5581650"/>
            <a:ext cx="1587" cy="1588"/>
          </a:xfrm>
          <a:custGeom>
            <a:avLst/>
            <a:gdLst/>
            <a:ahLst/>
            <a:cxnLst>
              <a:cxn ang="0">
                <a:pos x="0" y="0"/>
              </a:cxn>
              <a:cxn ang="0">
                <a:pos x="0" y="0"/>
              </a:cxn>
              <a:cxn ang="0">
                <a:pos x="0" y="0"/>
              </a:cxn>
              <a:cxn ang="0">
                <a:pos x="0" y="0"/>
              </a:cxn>
              <a:cxn ang="0">
                <a:pos x="2147483647" y="0"/>
              </a:cxn>
              <a:cxn ang="0">
                <a:pos x="0"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0" y="0"/>
                </a:cubicBezTo>
                <a:cubicBezTo>
                  <a:pt x="0" y="0"/>
                  <a:pt x="1" y="0"/>
                  <a:pt x="1" y="0"/>
                </a:cubicBezTo>
                <a:cubicBezTo>
                  <a:pt x="1"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8" name="Freeform 262"/>
          <p:cNvSpPr/>
          <p:nvPr/>
        </p:nvSpPr>
        <p:spPr>
          <a:xfrm>
            <a:off x="2314575" y="55626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4368" name="Line 300"/>
          <p:cNvSpPr/>
          <p:nvPr/>
        </p:nvSpPr>
        <p:spPr>
          <a:xfrm>
            <a:off x="0" y="3427413"/>
            <a:ext cx="2863850" cy="0"/>
          </a:xfrm>
          <a:prstGeom prst="line">
            <a:avLst/>
          </a:prstGeom>
          <a:ln w="28575" cap="rnd" cmpd="sng">
            <a:solidFill>
              <a:schemeClr val="bg1"/>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70" name="TextBox 302"/>
          <p:cNvSpPr txBox="1"/>
          <p:nvPr/>
        </p:nvSpPr>
        <p:spPr>
          <a:xfrm>
            <a:off x="3215005" y="2866390"/>
            <a:ext cx="3603625" cy="768350"/>
          </a:xfrm>
          <a:prstGeom prst="rect">
            <a:avLst/>
          </a:prstGeom>
          <a:noFill/>
          <a:ln w="9525">
            <a:noFill/>
          </a:ln>
        </p:spPr>
        <p:txBody>
          <a:bodyPr wrap="square" anchor="t">
            <a:spAutoFit/>
          </a:bodyPr>
          <a:p>
            <a:pPr algn="ctr">
              <a:buSzTx/>
            </a:pPr>
            <a:r>
              <a:rPr lang="zh-CN" altLang="en-US" sz="4400">
                <a:solidFill>
                  <a:schemeClr val="bg1"/>
                </a:solidFill>
                <a:latin typeface="微软雅黑" panose="020B0503020204020204" charset="-122"/>
                <a:ea typeface="微软雅黑" panose="020B0503020204020204" charset="-122"/>
              </a:rPr>
              <a:t>五公开</a:t>
            </a:r>
            <a:endParaRPr lang="zh-CN" altLang="en-US" sz="4400">
              <a:solidFill>
                <a:schemeClr val="bg1"/>
              </a:solidFill>
              <a:latin typeface="微软雅黑" panose="020B0503020204020204" charset="-122"/>
              <a:ea typeface="微软雅黑" panose="020B0503020204020204" charset="-122"/>
            </a:endParaRPr>
          </a:p>
        </p:txBody>
      </p:sp>
      <p:sp>
        <p:nvSpPr>
          <p:cNvPr id="14371" name="Freeform 297"/>
          <p:cNvSpPr/>
          <p:nvPr/>
        </p:nvSpPr>
        <p:spPr>
          <a:xfrm>
            <a:off x="7215188" y="3357563"/>
            <a:ext cx="1928812" cy="1714500"/>
          </a:xfrm>
          <a:custGeom>
            <a:avLst/>
            <a:gdLst/>
            <a:ahLst/>
            <a:cxnLst>
              <a:cxn ang="0">
                <a:pos x="0" y="0"/>
              </a:cxn>
              <a:cxn ang="0">
                <a:pos x="2147483647" y="0"/>
              </a:cxn>
              <a:cxn ang="0">
                <a:pos x="2147483647" y="2147483647"/>
              </a:cxn>
              <a:cxn ang="0">
                <a:pos x="2147483647" y="2147483647"/>
              </a:cxn>
            </a:cxnLst>
            <a:pathLst>
              <a:path w="2454" h="1222">
                <a:moveTo>
                  <a:pt x="0" y="0"/>
                </a:moveTo>
                <a:lnTo>
                  <a:pt x="322" y="0"/>
                </a:lnTo>
                <a:lnTo>
                  <a:pt x="1544" y="1222"/>
                </a:lnTo>
                <a:lnTo>
                  <a:pt x="2454" y="1222"/>
                </a:lnTo>
              </a:path>
            </a:pathLst>
          </a:custGeom>
          <a:noFill/>
          <a:ln w="28575" cap="flat" cmpd="sng">
            <a:solidFill>
              <a:schemeClr val="bg1"/>
            </a:solidFill>
            <a:prstDash val="solid"/>
            <a:miter/>
            <a:headEnd type="none" w="med" len="med"/>
            <a:tailEnd type="none" w="med" len="med"/>
          </a:ln>
        </p:spPr>
        <p:txBody>
          <a:bodyPr/>
          <a:p>
            <a:endParaRPr lang="zh-CN" altLang="en-US"/>
          </a:p>
        </p:txBody>
      </p:sp>
      <p:sp>
        <p:nvSpPr>
          <p:cNvPr id="14372" name="TextBox 305"/>
          <p:cNvSpPr txBox="1"/>
          <p:nvPr/>
        </p:nvSpPr>
        <p:spPr>
          <a:xfrm>
            <a:off x="1571625" y="2786063"/>
            <a:ext cx="687070" cy="768350"/>
          </a:xfrm>
          <a:prstGeom prst="rect">
            <a:avLst/>
          </a:prstGeom>
          <a:noFill/>
          <a:ln w="9525">
            <a:noFill/>
          </a:ln>
        </p:spPr>
        <p:txBody>
          <a:bodyPr wrap="none" anchor="t">
            <a:spAutoFit/>
          </a:bodyPr>
          <a:p>
            <a:r>
              <a:rPr lang="en-US" altLang="zh-CN" sz="4400" b="1" dirty="0">
                <a:solidFill>
                  <a:schemeClr val="bg1"/>
                </a:solidFill>
                <a:latin typeface="微软雅黑" panose="020B0503020204020204" charset="-122"/>
                <a:ea typeface="微软雅黑" panose="020B0503020204020204" charset="-122"/>
              </a:rPr>
              <a:t>3.</a:t>
            </a:r>
            <a:endParaRPr lang="zh-CN" altLang="en-US" sz="4400" b="1"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368"/>
                                        </p:tgtEl>
                                        <p:attrNameLst>
                                          <p:attrName>style.visibility</p:attrName>
                                        </p:attrNameLst>
                                      </p:cBhvr>
                                      <p:to>
                                        <p:strVal val="visible"/>
                                      </p:to>
                                    </p:set>
                                    <p:animEffect transition="in" filter="wipe(left)">
                                      <p:cBhvr>
                                        <p:cTn id="7" dur="300"/>
                                        <p:tgtEl>
                                          <p:spTgt spid="14368"/>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4343"/>
                                        </p:tgtEl>
                                        <p:attrNameLst>
                                          <p:attrName>style.visibility</p:attrName>
                                        </p:attrNameLst>
                                      </p:cBhvr>
                                      <p:to>
                                        <p:strVal val="visible"/>
                                      </p:to>
                                    </p:set>
                                    <p:animEffect transition="in" filter="wipe(down)">
                                      <p:cBhvr>
                                        <p:cTn id="10" dur="200"/>
                                        <p:tgtEl>
                                          <p:spTgt spid="14343"/>
                                        </p:tgtEl>
                                      </p:cBhvr>
                                    </p:animEffect>
                                  </p:childTnLst>
                                </p:cTn>
                              </p:par>
                              <p:par>
                                <p:cTn id="11" presetID="18" presetClass="entr" presetSubtype="6" fill="hold" grpId="0" nodeType="withEffect">
                                  <p:stCondLst>
                                    <p:cond delay="500"/>
                                  </p:stCondLst>
                                  <p:childTnLst>
                                    <p:set>
                                      <p:cBhvr>
                                        <p:cTn id="12" dur="1" fill="hold">
                                          <p:stCondLst>
                                            <p:cond delay="0"/>
                                          </p:stCondLst>
                                        </p:cTn>
                                        <p:tgtEl>
                                          <p:spTgt spid="14342"/>
                                        </p:tgtEl>
                                        <p:attrNameLst>
                                          <p:attrName>style.visibility</p:attrName>
                                        </p:attrNameLst>
                                      </p:cBhvr>
                                      <p:to>
                                        <p:strVal val="visible"/>
                                      </p:to>
                                    </p:set>
                                    <p:animEffect transition="in" filter="strips(downRight)">
                                      <p:cBhvr>
                                        <p:cTn id="13" dur="500"/>
                                        <p:tgtEl>
                                          <p:spTgt spid="14342"/>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4341"/>
                                        </p:tgtEl>
                                        <p:attrNameLst>
                                          <p:attrName>style.visibility</p:attrName>
                                        </p:attrNameLst>
                                      </p:cBhvr>
                                      <p:to>
                                        <p:strVal val="visible"/>
                                      </p:to>
                                    </p:set>
                                    <p:animEffect transition="in" filter="wipe(right)">
                                      <p:cBhvr>
                                        <p:cTn id="16" dur="300"/>
                                        <p:tgtEl>
                                          <p:spTgt spid="14341"/>
                                        </p:tgtEl>
                                      </p:cBhvr>
                                    </p:animEffect>
                                  </p:childTnLst>
                                </p:cTn>
                              </p:par>
                              <p:par>
                                <p:cTn id="17" presetID="22" presetClass="entr" presetSubtype="4" fill="hold" nodeType="withEffect">
                                  <p:stCondLst>
                                    <p:cond delay="1300"/>
                                  </p:stCondLst>
                                  <p:childTnLst>
                                    <p:set>
                                      <p:cBhvr>
                                        <p:cTn id="18" dur="1" fill="hold">
                                          <p:stCondLst>
                                            <p:cond delay="0"/>
                                          </p:stCondLst>
                                        </p:cTn>
                                        <p:tgtEl>
                                          <p:spTgt spid="14340"/>
                                        </p:tgtEl>
                                        <p:attrNameLst>
                                          <p:attrName>style.visibility</p:attrName>
                                        </p:attrNameLst>
                                      </p:cBhvr>
                                      <p:to>
                                        <p:strVal val="visible"/>
                                      </p:to>
                                    </p:set>
                                    <p:animEffect transition="in" filter="wipe(down)">
                                      <p:cBhvr>
                                        <p:cTn id="19" dur="200"/>
                                        <p:tgtEl>
                                          <p:spTgt spid="14340"/>
                                        </p:tgtEl>
                                      </p:cBhvr>
                                    </p:animEffect>
                                  </p:childTnLst>
                                </p:cTn>
                              </p:par>
                              <p:par>
                                <p:cTn id="20" presetID="18" presetClass="entr" presetSubtype="6" fill="hold" grpId="0" nodeType="withEffect">
                                  <p:stCondLst>
                                    <p:cond delay="1500"/>
                                  </p:stCondLst>
                                  <p:childTnLst>
                                    <p:set>
                                      <p:cBhvr>
                                        <p:cTn id="21" dur="1" fill="hold">
                                          <p:stCondLst>
                                            <p:cond delay="0"/>
                                          </p:stCondLst>
                                        </p:cTn>
                                        <p:tgtEl>
                                          <p:spTgt spid="14338"/>
                                        </p:tgtEl>
                                        <p:attrNameLst>
                                          <p:attrName>style.visibility</p:attrName>
                                        </p:attrNameLst>
                                      </p:cBhvr>
                                      <p:to>
                                        <p:strVal val="visible"/>
                                      </p:to>
                                    </p:set>
                                    <p:animEffect transition="in" filter="strips(downRight)">
                                      <p:cBhvr>
                                        <p:cTn id="22" dur="500"/>
                                        <p:tgtEl>
                                          <p:spTgt spid="14338"/>
                                        </p:tgtEl>
                                      </p:cBhvr>
                                    </p:animEffect>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14372"/>
                                        </p:tgtEl>
                                        <p:attrNameLst>
                                          <p:attrName>style.visibility</p:attrName>
                                        </p:attrNameLst>
                                      </p:cBhvr>
                                      <p:to>
                                        <p:strVal val="visible"/>
                                      </p:to>
                                    </p:set>
                                    <p:animEffect transition="in" filter="fade">
                                      <p:cBhvr>
                                        <p:cTn id="26" dur="500"/>
                                        <p:tgtEl>
                                          <p:spTgt spid="14372"/>
                                        </p:tgtEl>
                                      </p:cBhvr>
                                    </p:animEffect>
                                    <p:anim calcmode="lin" valueType="num">
                                      <p:cBhvr>
                                        <p:cTn id="27" dur="500" fill="hold"/>
                                        <p:tgtEl>
                                          <p:spTgt spid="14372"/>
                                        </p:tgtEl>
                                        <p:attrNameLst>
                                          <p:attrName>ppt_x</p:attrName>
                                        </p:attrNameLst>
                                      </p:cBhvr>
                                      <p:tavLst>
                                        <p:tav tm="0">
                                          <p:val>
                                            <p:strVal val="#ppt_x"/>
                                          </p:val>
                                        </p:tav>
                                        <p:tav tm="100000">
                                          <p:val>
                                            <p:strVal val="#ppt_x"/>
                                          </p:val>
                                        </p:tav>
                                      </p:tavLst>
                                    </p:anim>
                                    <p:anim calcmode="lin" valueType="num">
                                      <p:cBhvr>
                                        <p:cTn id="28" dur="500" fill="hold"/>
                                        <p:tgtEl>
                                          <p:spTgt spid="14372"/>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4370"/>
                                        </p:tgtEl>
                                        <p:attrNameLst>
                                          <p:attrName>style.visibility</p:attrName>
                                        </p:attrNameLst>
                                      </p:cBhvr>
                                      <p:to>
                                        <p:strVal val="visible"/>
                                      </p:to>
                                    </p:set>
                                    <p:animEffect transition="in" filter="fade">
                                      <p:cBhvr>
                                        <p:cTn id="31" dur="250"/>
                                        <p:tgtEl>
                                          <p:spTgt spid="1437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371"/>
                                        </p:tgtEl>
                                        <p:attrNameLst>
                                          <p:attrName>style.visibility</p:attrName>
                                        </p:attrNameLst>
                                      </p:cBhvr>
                                      <p:to>
                                        <p:strVal val="visible"/>
                                      </p:to>
                                    </p:set>
                                    <p:animEffect transition="in" filter="wipe(left)">
                                      <p:cBhvr>
                                        <p:cTn id="36" dur="250"/>
                                        <p:tgtEl>
                                          <p:spTgt spid="14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41" grpId="0" bldLvl="0" animBg="1"/>
      <p:bldP spid="14342" grpId="0" bldLvl="0" animBg="1"/>
      <p:bldP spid="14343" grpId="0" bldLvl="0" animBg="1"/>
      <p:bldP spid="14370" grpId="0"/>
      <p:bldP spid="14371" grpId="0" bldLvl="0" animBg="1"/>
      <p:bldP spid="1437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标题 1"/>
          <p:cNvSpPr>
            <a:spLocks noGrp="1"/>
          </p:cNvSpPr>
          <p:nvPr>
            <p:ph type="title"/>
          </p:nvPr>
        </p:nvSpPr>
        <p:spPr/>
        <p:txBody>
          <a:bodyPr anchor="ctr"/>
          <a:p>
            <a:r>
              <a:rPr lang="zh-CN" altLang="en-US" b="1">
                <a:solidFill>
                  <a:srgbClr val="FFFF00"/>
                </a:solidFill>
              </a:rPr>
              <a:t>何为五公开</a:t>
            </a:r>
            <a:endParaRPr lang="zh-CN" altLang="en-US" b="1">
              <a:solidFill>
                <a:srgbClr val="FFFF00"/>
              </a:solidFill>
            </a:endParaRPr>
          </a:p>
        </p:txBody>
      </p:sp>
      <p:sp>
        <p:nvSpPr>
          <p:cNvPr id="52226" name="内容占位符 2"/>
          <p:cNvSpPr>
            <a:spLocks noGrp="1"/>
          </p:cNvSpPr>
          <p:nvPr>
            <p:ph idx="1"/>
          </p:nvPr>
        </p:nvSpPr>
        <p:spPr>
          <a:xfrm>
            <a:off x="457200" y="1417955"/>
            <a:ext cx="8229600" cy="5152390"/>
          </a:xfrm>
        </p:spPr>
        <p:txBody>
          <a:bodyPr anchor="t"/>
          <a:p>
            <a:pPr lvl="0"/>
            <a:r>
              <a:rPr lang="zh-CN" altLang="en-US" sz="2800" dirty="0">
                <a:solidFill>
                  <a:srgbClr val="FF0000"/>
                </a:solidFill>
              </a:rPr>
              <a:t>决策公开：</a:t>
            </a:r>
            <a:r>
              <a:rPr lang="zh-CN" altLang="en-US" sz="2800" dirty="0">
                <a:solidFill>
                  <a:schemeClr val="bg1"/>
                </a:solidFill>
              </a:rPr>
              <a:t>重大行政决策事项的事前、事中和事后的全过程公开</a:t>
            </a:r>
            <a:endParaRPr lang="zh-CN" altLang="en-US" sz="2800" dirty="0">
              <a:solidFill>
                <a:schemeClr val="bg1"/>
              </a:solidFill>
            </a:endParaRPr>
          </a:p>
          <a:p>
            <a:pPr lvl="0"/>
            <a:r>
              <a:rPr lang="zh-CN" altLang="en-US" sz="2800" dirty="0">
                <a:solidFill>
                  <a:srgbClr val="FF0000"/>
                </a:solidFill>
              </a:rPr>
              <a:t>执行公开：</a:t>
            </a:r>
            <a:r>
              <a:rPr lang="zh-CN" altLang="en-US" sz="2800" dirty="0">
                <a:solidFill>
                  <a:schemeClr val="bg1"/>
                </a:solidFill>
              </a:rPr>
              <a:t>任务分解、工作进展及成效、执行力保障等一系列措施的全过程公开</a:t>
            </a:r>
            <a:endParaRPr lang="zh-CN" altLang="en-US" sz="2800" dirty="0">
              <a:solidFill>
                <a:schemeClr val="bg1"/>
              </a:solidFill>
            </a:endParaRPr>
          </a:p>
          <a:p>
            <a:pPr lvl="0"/>
            <a:r>
              <a:rPr lang="zh-CN" altLang="en-US" sz="2800" dirty="0">
                <a:solidFill>
                  <a:srgbClr val="FF0000"/>
                </a:solidFill>
              </a:rPr>
              <a:t>管理公开：</a:t>
            </a:r>
            <a:r>
              <a:rPr lang="zh-CN" altLang="en-US" sz="2800" dirty="0">
                <a:solidFill>
                  <a:schemeClr val="bg1"/>
                </a:solidFill>
              </a:rPr>
              <a:t>涉公开用权的包括权责等各类清单以及阳光执法等监管执法信息的全过程公开</a:t>
            </a:r>
            <a:endParaRPr lang="zh-CN" altLang="en-US" sz="2800" dirty="0">
              <a:solidFill>
                <a:schemeClr val="bg1"/>
              </a:solidFill>
            </a:endParaRPr>
          </a:p>
          <a:p>
            <a:pPr lvl="0"/>
            <a:r>
              <a:rPr lang="zh-CN" altLang="en-US" sz="2800" dirty="0">
                <a:solidFill>
                  <a:srgbClr val="FF0000"/>
                </a:solidFill>
              </a:rPr>
              <a:t>服务公开：</a:t>
            </a:r>
            <a:r>
              <a:rPr lang="zh-CN" altLang="en-US" sz="2800" dirty="0">
                <a:solidFill>
                  <a:schemeClr val="bg1"/>
                </a:solidFill>
              </a:rPr>
              <a:t>为实现全过程透明化办事，嵌入政务服务的各个环节和流程的涵盖事前、事中和事后服务的全过程公开</a:t>
            </a:r>
            <a:endParaRPr lang="zh-CN" altLang="en-US" sz="2800" dirty="0">
              <a:solidFill>
                <a:schemeClr val="bg1"/>
              </a:solidFill>
            </a:endParaRPr>
          </a:p>
          <a:p>
            <a:pPr lvl="0"/>
            <a:r>
              <a:rPr lang="zh-CN" altLang="en-US" sz="2800" dirty="0">
                <a:solidFill>
                  <a:srgbClr val="FF0000"/>
                </a:solidFill>
              </a:rPr>
              <a:t>结果公开：</a:t>
            </a:r>
            <a:r>
              <a:rPr lang="zh-CN" altLang="en-US" sz="2800" dirty="0">
                <a:solidFill>
                  <a:schemeClr val="bg1"/>
                </a:solidFill>
              </a:rPr>
              <a:t>无法归入决策、执行、管理和服务结果的其他事项方面的结果公开</a:t>
            </a:r>
            <a:endParaRPr lang="zh-CN" altLang="en-US">
              <a:solidFill>
                <a:schemeClr val="bg1"/>
              </a:solidFill>
            </a:endParaRPr>
          </a:p>
        </p:txBody>
      </p:sp>
      <p:pic>
        <p:nvPicPr>
          <p:cNvPr id="2" name="图片 1"/>
          <p:cNvPicPr>
            <a:picLocks noChangeAspect="1"/>
          </p:cNvPicPr>
          <p:nvPr>
            <p:custDataLst>
              <p:tags r:id="rId1"/>
            </p:custDataLst>
          </p:nvPr>
        </p:nvPicPr>
        <p:blipFill>
          <a:blip r:embed="rId2"/>
          <a:srcRect t="4577" b="2603"/>
          <a:stretch>
            <a:fillRect/>
          </a:stretch>
        </p:blipFill>
        <p:spPr>
          <a:xfrm>
            <a:off x="275590" y="1417955"/>
            <a:ext cx="8703310" cy="501523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标题 1"/>
          <p:cNvSpPr>
            <a:spLocks noGrp="1"/>
          </p:cNvSpPr>
          <p:nvPr>
            <p:ph type="title"/>
          </p:nvPr>
        </p:nvSpPr>
        <p:spPr/>
        <p:txBody>
          <a:bodyPr anchor="ctr"/>
          <a:p>
            <a:r>
              <a:rPr lang="zh-CN" altLang="en-US" b="1">
                <a:solidFill>
                  <a:srgbClr val="FFFF00"/>
                </a:solidFill>
              </a:rPr>
              <a:t>决策</a:t>
            </a:r>
            <a:r>
              <a:rPr lang="zh-CN" altLang="en-US" b="1">
                <a:solidFill>
                  <a:srgbClr val="FFFF00"/>
                </a:solidFill>
              </a:rPr>
              <a:t>公开</a:t>
            </a:r>
            <a:endParaRPr lang="zh-CN" altLang="en-US" b="1">
              <a:solidFill>
                <a:srgbClr val="FFFF00"/>
              </a:solidFill>
            </a:endParaRPr>
          </a:p>
        </p:txBody>
      </p:sp>
      <p:sp>
        <p:nvSpPr>
          <p:cNvPr id="52226" name="内容占位符 2"/>
          <p:cNvSpPr>
            <a:spLocks noGrp="1"/>
          </p:cNvSpPr>
          <p:nvPr>
            <p:ph idx="1"/>
          </p:nvPr>
        </p:nvSpPr>
        <p:spPr>
          <a:xfrm>
            <a:off x="457200" y="1165543"/>
            <a:ext cx="8229600" cy="4525962"/>
          </a:xfrm>
        </p:spPr>
        <p:txBody>
          <a:bodyPr anchor="t"/>
          <a:p>
            <a:pPr lvl="0"/>
            <a:r>
              <a:rPr lang="zh-CN" altLang="en-US" sz="2800" dirty="0">
                <a:solidFill>
                  <a:srgbClr val="FFFF00"/>
                </a:solidFill>
              </a:rPr>
              <a:t>公开范围：</a:t>
            </a:r>
            <a:r>
              <a:rPr lang="zh-CN" altLang="en-US" sz="2800" dirty="0">
                <a:solidFill>
                  <a:schemeClr val="bg1"/>
                </a:solidFill>
              </a:rPr>
              <a:t>年度</a:t>
            </a:r>
            <a:r>
              <a:rPr lang="zh-CN" altLang="en-US" sz="2800" dirty="0">
                <a:solidFill>
                  <a:schemeClr val="bg1"/>
                </a:solidFill>
                <a:sym typeface="宋体" panose="02010600030101010101" pitchFamily="2" charset="-122"/>
              </a:rPr>
              <a:t>重大行政决策事项目录</a:t>
            </a:r>
            <a:endParaRPr lang="zh-CN" altLang="en-US" sz="2800" dirty="0">
              <a:solidFill>
                <a:schemeClr val="bg1"/>
              </a:solidFill>
            </a:endParaRPr>
          </a:p>
          <a:p>
            <a:pPr lvl="0" indent="-342900"/>
            <a:r>
              <a:rPr lang="zh-CN" altLang="en-US" sz="2800" dirty="0">
                <a:solidFill>
                  <a:srgbClr val="FFFF00"/>
                </a:solidFill>
              </a:rPr>
              <a:t>会议开放：</a:t>
            </a:r>
            <a:r>
              <a:rPr lang="zh-CN" altLang="en-US" sz="2800" dirty="0">
                <a:solidFill>
                  <a:schemeClr val="bg1"/>
                </a:solidFill>
              </a:rPr>
              <a:t>要求利益相关方</a:t>
            </a:r>
            <a:r>
              <a:rPr lang="zh-CN" altLang="en-US" sz="2800" dirty="0">
                <a:solidFill>
                  <a:schemeClr val="bg1"/>
                </a:solidFill>
              </a:rPr>
              <a:t>代表列席单位决策</a:t>
            </a:r>
            <a:r>
              <a:rPr lang="zh-CN" altLang="en-US" sz="2800" dirty="0">
                <a:solidFill>
                  <a:schemeClr val="bg1"/>
                </a:solidFill>
                <a:sym typeface="+mn-ea"/>
              </a:rPr>
              <a:t>会议</a:t>
            </a:r>
            <a:r>
              <a:rPr lang="zh-CN" altLang="en-US" sz="2800" dirty="0">
                <a:solidFill>
                  <a:schemeClr val="bg1"/>
                </a:solidFill>
              </a:rPr>
              <a:t>（不得少于</a:t>
            </a:r>
            <a:r>
              <a:rPr lang="en-US" altLang="zh-CN" sz="2800" dirty="0">
                <a:solidFill>
                  <a:schemeClr val="bg1"/>
                </a:solidFill>
              </a:rPr>
              <a:t>3</a:t>
            </a:r>
            <a:r>
              <a:rPr lang="zh-CN" altLang="en-US" sz="2800" dirty="0">
                <a:solidFill>
                  <a:schemeClr val="bg1"/>
                </a:solidFill>
              </a:rPr>
              <a:t>次）</a:t>
            </a:r>
            <a:endParaRPr lang="zh-CN" altLang="en-US" sz="2800" dirty="0">
              <a:solidFill>
                <a:schemeClr val="bg1"/>
              </a:solidFill>
            </a:endParaRPr>
          </a:p>
          <a:p>
            <a:pPr lvl="0" indent="-342900"/>
            <a:r>
              <a:rPr lang="zh-CN" altLang="en-US" sz="2800" dirty="0">
                <a:solidFill>
                  <a:srgbClr val="FFFF00"/>
                </a:solidFill>
              </a:rPr>
              <a:t>公开内容：</a:t>
            </a:r>
            <a:r>
              <a:rPr lang="zh-CN" altLang="en-US" sz="2800" dirty="0">
                <a:solidFill>
                  <a:schemeClr val="bg1"/>
                </a:solidFill>
              </a:rPr>
              <a:t>决策草案、依据公开</a:t>
            </a:r>
            <a:endParaRPr lang="zh-CN" altLang="en-US" sz="2800" dirty="0">
              <a:solidFill>
                <a:schemeClr val="bg1"/>
              </a:solidFill>
            </a:endParaRPr>
          </a:p>
          <a:p>
            <a:pPr lvl="0" indent="-342900"/>
            <a:r>
              <a:rPr lang="zh-CN" altLang="en-US" sz="2800" dirty="0">
                <a:solidFill>
                  <a:srgbClr val="FFFF00"/>
                </a:solidFill>
              </a:rPr>
              <a:t>公开方式：</a:t>
            </a:r>
            <a:r>
              <a:rPr lang="zh-CN" altLang="en-US" sz="2800" dirty="0">
                <a:solidFill>
                  <a:schemeClr val="bg1"/>
                </a:solidFill>
              </a:rPr>
              <a:t>通过“一网通办”总门户、“人民建议征集信箱”“随申办”移动端、政务新媒体等平台广泛听取公众意见</a:t>
            </a:r>
            <a:endParaRPr lang="zh-CN" altLang="en-US" sz="2800" dirty="0">
              <a:solidFill>
                <a:schemeClr val="bg1"/>
              </a:solidFill>
            </a:endParaRPr>
          </a:p>
          <a:p>
            <a:pPr lvl="0" indent="-342900"/>
            <a:r>
              <a:rPr lang="zh-CN" altLang="en-US" sz="2800" dirty="0">
                <a:solidFill>
                  <a:srgbClr val="FFFF00"/>
                </a:solidFill>
              </a:rPr>
              <a:t>后续公开：</a:t>
            </a:r>
            <a:r>
              <a:rPr lang="zh-CN" altLang="en-US" sz="2800" dirty="0">
                <a:solidFill>
                  <a:schemeClr val="bg1"/>
                </a:solidFill>
              </a:rPr>
              <a:t>向社会公开前期意见的收集、采纳情况及较为集中意见不予采纳的原因（</a:t>
            </a:r>
            <a:r>
              <a:rPr lang="en-US" altLang="zh-CN" sz="2800" dirty="0">
                <a:solidFill>
                  <a:schemeClr val="bg1"/>
                </a:solidFill>
              </a:rPr>
              <a:t>10</a:t>
            </a:r>
            <a:r>
              <a:rPr lang="zh-CN" altLang="en-US" sz="2800" dirty="0">
                <a:solidFill>
                  <a:schemeClr val="bg1"/>
                </a:solidFill>
              </a:rPr>
              <a:t>个工作日内公开）</a:t>
            </a:r>
            <a:endParaRPr lang="zh-CN" altLang="en-US" sz="2800" dirty="0">
              <a:solidFill>
                <a:schemeClr val="bg1"/>
              </a:solidFill>
            </a:endParaRPr>
          </a:p>
          <a:p>
            <a:pPr lvl="1" indent="-342900"/>
            <a:endParaRPr lang="zh-CN" altLang="en-US" sz="2450" dirty="0">
              <a:solidFill>
                <a:schemeClr val="bg1"/>
              </a:solidFill>
            </a:endParaRPr>
          </a:p>
          <a:p>
            <a:endParaRPr lang="zh-CN" altLang="en-US" sz="2800" dirty="0">
              <a:solidFill>
                <a:schemeClr val="bg1"/>
              </a:solidFill>
            </a:endParaRPr>
          </a:p>
          <a:p>
            <a:pPr lvl="1"/>
            <a:endParaRPr lang="zh-CN" altLang="en-US">
              <a:solidFill>
                <a:schemeClr val="bg1"/>
              </a:solidFill>
            </a:endParaRPr>
          </a:p>
        </p:txBody>
      </p:sp>
      <p:sp>
        <p:nvSpPr>
          <p:cNvPr id="2" name="文本框 1"/>
          <p:cNvSpPr txBox="1"/>
          <p:nvPr/>
        </p:nvSpPr>
        <p:spPr>
          <a:xfrm>
            <a:off x="-635" y="5781675"/>
            <a:ext cx="9144635" cy="1076325"/>
          </a:xfrm>
          <a:prstGeom prst="rect">
            <a:avLst/>
          </a:prstGeom>
          <a:gradFill>
            <a:gsLst>
              <a:gs pos="0">
                <a:srgbClr val="FE4444"/>
              </a:gs>
              <a:gs pos="100000">
                <a:srgbClr val="832B2B"/>
              </a:gs>
            </a:gsLst>
            <a:lin ang="5400000" scaled="0"/>
          </a:gradFill>
          <a:ln w="9525">
            <a:noFill/>
          </a:ln>
        </p:spPr>
        <p:txBody>
          <a:bodyPr wrap="square" anchor="t">
            <a:spAutoFit/>
          </a:bodyPr>
          <a:p>
            <a:pPr algn="ctr"/>
            <a:r>
              <a:rPr lang="zh-CN" altLang="en-US" sz="3200">
                <a:solidFill>
                  <a:schemeClr val="bg1"/>
                </a:solidFill>
                <a:latin typeface="Arial" panose="020B0604020202020204" pitchFamily="34" charset="0"/>
                <a:ea typeface="宋体" panose="02010600030101010101" pitchFamily="2" charset="-122"/>
              </a:rPr>
              <a:t>人民城市人民建，人民城市为</a:t>
            </a:r>
            <a:r>
              <a:rPr lang="zh-CN" altLang="en-US" sz="3200">
                <a:solidFill>
                  <a:schemeClr val="bg1"/>
                </a:solidFill>
                <a:latin typeface="Arial" panose="020B0604020202020204" pitchFamily="34" charset="0"/>
                <a:ea typeface="宋体" panose="02010600030101010101" pitchFamily="2" charset="-122"/>
              </a:rPr>
              <a:t>人民</a:t>
            </a:r>
            <a:endParaRPr lang="zh-CN" altLang="en-US" sz="3200">
              <a:solidFill>
                <a:schemeClr val="bg1"/>
              </a:solidFill>
              <a:latin typeface="Arial" panose="020B0604020202020204" pitchFamily="34" charset="0"/>
              <a:ea typeface="宋体" panose="02010600030101010101" pitchFamily="2" charset="-122"/>
            </a:endParaRPr>
          </a:p>
          <a:p>
            <a:pPr algn="ctr"/>
            <a:r>
              <a:rPr lang="zh-CN" altLang="en-US" sz="3200">
                <a:solidFill>
                  <a:schemeClr val="bg1"/>
                </a:solidFill>
                <a:latin typeface="Arial" panose="020B0604020202020204" pitchFamily="34" charset="0"/>
                <a:ea typeface="宋体" panose="02010600030101010101" pitchFamily="2" charset="-122"/>
              </a:rPr>
              <a:t>变</a:t>
            </a:r>
            <a:r>
              <a:rPr lang="en-US" altLang="zh-CN" sz="3200">
                <a:solidFill>
                  <a:schemeClr val="bg1"/>
                </a:solidFill>
                <a:latin typeface="Arial" panose="020B0604020202020204" pitchFamily="34" charset="0"/>
                <a:ea typeface="宋体" panose="02010600030101010101" pitchFamily="2" charset="-122"/>
              </a:rPr>
              <a:t>“</a:t>
            </a:r>
            <a:r>
              <a:rPr lang="zh-CN" altLang="en-US" sz="3200">
                <a:solidFill>
                  <a:schemeClr val="bg1"/>
                </a:solidFill>
                <a:latin typeface="Arial" panose="020B0604020202020204" pitchFamily="34" charset="0"/>
                <a:ea typeface="宋体" panose="02010600030101010101" pitchFamily="2" charset="-122"/>
              </a:rPr>
              <a:t>我公开</a:t>
            </a:r>
            <a:r>
              <a:rPr lang="en-US" altLang="zh-CN" sz="3200">
                <a:solidFill>
                  <a:schemeClr val="bg1"/>
                </a:solidFill>
                <a:latin typeface="Arial" panose="020B0604020202020204" pitchFamily="34" charset="0"/>
                <a:ea typeface="宋体" panose="02010600030101010101" pitchFamily="2" charset="-122"/>
              </a:rPr>
              <a:t>”</a:t>
            </a:r>
            <a:r>
              <a:rPr lang="zh-CN" altLang="en-US" sz="3200">
                <a:solidFill>
                  <a:schemeClr val="bg1"/>
                </a:solidFill>
                <a:latin typeface="Arial" panose="020B0604020202020204" pitchFamily="34" charset="0"/>
                <a:ea typeface="宋体" panose="02010600030101010101" pitchFamily="2" charset="-122"/>
              </a:rPr>
              <a:t>到</a:t>
            </a:r>
            <a:r>
              <a:rPr lang="en-US" altLang="zh-CN" sz="3200">
                <a:solidFill>
                  <a:schemeClr val="bg1"/>
                </a:solidFill>
                <a:latin typeface="Arial" panose="020B0604020202020204" pitchFamily="34" charset="0"/>
                <a:ea typeface="宋体" panose="02010600030101010101" pitchFamily="2" charset="-122"/>
              </a:rPr>
              <a:t>“</a:t>
            </a:r>
            <a:r>
              <a:rPr lang="zh-CN" altLang="en-US" sz="3200">
                <a:solidFill>
                  <a:schemeClr val="bg1"/>
                </a:solidFill>
                <a:latin typeface="Arial" panose="020B0604020202020204" pitchFamily="34" charset="0"/>
                <a:ea typeface="宋体" panose="02010600030101010101" pitchFamily="2" charset="-122"/>
              </a:rPr>
              <a:t>我决策</a:t>
            </a:r>
            <a:r>
              <a:rPr lang="en-US" altLang="zh-CN" sz="3200">
                <a:solidFill>
                  <a:schemeClr val="bg1"/>
                </a:solidFill>
                <a:latin typeface="Arial" panose="020B0604020202020204" pitchFamily="34" charset="0"/>
                <a:ea typeface="宋体" panose="02010600030101010101" pitchFamily="2" charset="-122"/>
              </a:rPr>
              <a:t>” </a:t>
            </a:r>
            <a:r>
              <a:rPr lang="zh-CN" altLang="en-US" sz="3200">
                <a:solidFill>
                  <a:schemeClr val="bg1"/>
                </a:solidFill>
                <a:latin typeface="Arial" panose="020B0604020202020204" pitchFamily="34" charset="0"/>
                <a:ea typeface="宋体" panose="02010600030101010101" pitchFamily="2" charset="-122"/>
              </a:rPr>
              <a:t>让决策经得起事后公开推敲</a:t>
            </a:r>
            <a:endParaRPr lang="zh-CN" altLang="en-US" sz="3200">
              <a:solidFill>
                <a:schemeClr val="bg1"/>
              </a:solidFill>
              <a:latin typeface="Arial" panose="020B0604020202020204" pitchFamily="34" charset="0"/>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决策公开：落实</a:t>
            </a:r>
            <a:r>
              <a:rPr lang="zh-CN" altLang="en-US">
                <a:solidFill>
                  <a:srgbClr val="FFFF00"/>
                </a:solidFill>
                <a:sym typeface="+mn-ea"/>
              </a:rPr>
              <a:t>全过程</a:t>
            </a:r>
            <a:r>
              <a:rPr lang="zh-CN" altLang="en-US">
                <a:solidFill>
                  <a:srgbClr val="FFFF00"/>
                </a:solidFill>
                <a:sym typeface="+mn-ea"/>
              </a:rPr>
              <a:t>人民民主</a:t>
            </a:r>
            <a:endParaRPr lang="zh-CN" altLang="en-US">
              <a:solidFill>
                <a:srgbClr val="FFFF00"/>
              </a:solidFill>
            </a:endParaRPr>
          </a:p>
        </p:txBody>
      </p:sp>
      <p:sp>
        <p:nvSpPr>
          <p:cNvPr id="3" name="内容占位符 2"/>
          <p:cNvSpPr>
            <a:spLocks noGrp="1"/>
          </p:cNvSpPr>
          <p:nvPr>
            <p:ph idx="1"/>
          </p:nvPr>
        </p:nvSpPr>
        <p:spPr>
          <a:xfrm>
            <a:off x="457200" y="1341120"/>
            <a:ext cx="8229600" cy="4525963"/>
          </a:xfrm>
        </p:spPr>
        <p:txBody>
          <a:bodyPr/>
          <a:p>
            <a:r>
              <a:rPr lang="zh-CN" altLang="en-US" sz="2600">
                <a:solidFill>
                  <a:schemeClr val="bg1"/>
                </a:solidFill>
              </a:rPr>
              <a:t>2019年11月2日，习近平总书记在考察上海长宁区虹桥街道古北市民中心时指出，我们走的是一条中国特色社会主义政治发展道路，人民民主是一种全过程的民主，所有的重大立法决策都是依照程序、经过民主酝酿，通过科学决策、民主决策产生的。</a:t>
            </a:r>
            <a:endParaRPr lang="zh-CN" altLang="en-US" sz="2600">
              <a:solidFill>
                <a:schemeClr val="bg1"/>
              </a:solidFill>
            </a:endParaRPr>
          </a:p>
          <a:p>
            <a:r>
              <a:rPr lang="zh-CN" altLang="en-US" sz="2600">
                <a:solidFill>
                  <a:schemeClr val="bg1"/>
                </a:solidFill>
              </a:rPr>
              <a:t>2021年3月5日，全国人大组织法修正草案提请十三届全国人大四次会议审议，其中，拟将“全过程民主”思想作为完善人民当家作主原则的重要条款写入全国人大组织法。</a:t>
            </a:r>
            <a:endParaRPr lang="zh-CN" altLang="en-US" sz="2600">
              <a:solidFill>
                <a:schemeClr val="bg1"/>
              </a:solidFill>
            </a:endParaRPr>
          </a:p>
          <a:p>
            <a:r>
              <a:rPr lang="en-US" altLang="zh-CN" sz="2600">
                <a:solidFill>
                  <a:schemeClr val="bg1"/>
                </a:solidFill>
              </a:rPr>
              <a:t>2015</a:t>
            </a:r>
            <a:r>
              <a:rPr lang="zh-CN" altLang="en-US" sz="2600">
                <a:solidFill>
                  <a:schemeClr val="bg1"/>
                </a:solidFill>
              </a:rPr>
              <a:t>年</a:t>
            </a:r>
            <a:r>
              <a:rPr lang="en-US" altLang="zh-CN" sz="2600">
                <a:solidFill>
                  <a:schemeClr val="bg1"/>
                </a:solidFill>
              </a:rPr>
              <a:t>9</a:t>
            </a:r>
            <a:r>
              <a:rPr lang="zh-CN" altLang="en-US" sz="2600">
                <a:solidFill>
                  <a:schemeClr val="bg1"/>
                </a:solidFill>
              </a:rPr>
              <a:t>月</a:t>
            </a:r>
            <a:r>
              <a:rPr lang="zh-CN" altLang="en-US" sz="2600">
                <a:solidFill>
                  <a:schemeClr val="bg1"/>
                </a:solidFill>
              </a:rPr>
              <a:t>，上海诞生了全国首个设立在街道的基层立法联系点。全市基层立法联系点扩大至25家，覆盖16个区。</a:t>
            </a:r>
            <a:endParaRPr lang="zh-CN" altLang="en-US" sz="2600">
              <a:solidFill>
                <a:schemeClr val="bg1"/>
              </a:solidFill>
            </a:endParaRPr>
          </a:p>
        </p:txBody>
      </p:sp>
      <p:pic>
        <p:nvPicPr>
          <p:cNvPr id="4" name="图片 3"/>
          <p:cNvPicPr>
            <a:picLocks noChangeAspect="1"/>
          </p:cNvPicPr>
          <p:nvPr/>
        </p:nvPicPr>
        <p:blipFill>
          <a:blip r:embed="rId1"/>
          <a:stretch>
            <a:fillRect/>
          </a:stretch>
        </p:blipFill>
        <p:spPr>
          <a:xfrm>
            <a:off x="457200" y="1417955"/>
            <a:ext cx="4184650" cy="4968875"/>
          </a:xfrm>
          <a:prstGeom prst="rect">
            <a:avLst/>
          </a:prstGeom>
        </p:spPr>
      </p:pic>
      <p:pic>
        <p:nvPicPr>
          <p:cNvPr id="5" name="图片 4"/>
          <p:cNvPicPr>
            <a:picLocks noChangeAspect="1"/>
          </p:cNvPicPr>
          <p:nvPr/>
        </p:nvPicPr>
        <p:blipFill>
          <a:blip r:embed="rId2"/>
          <a:stretch>
            <a:fillRect/>
          </a:stretch>
        </p:blipFill>
        <p:spPr>
          <a:xfrm>
            <a:off x="4641850" y="1417955"/>
            <a:ext cx="4114165" cy="496824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 presetClass="exit" presetSubtype="4" fill="hold" nodeType="clickEffect">
                                  <p:stCondLst>
                                    <p:cond delay="0"/>
                                  </p:stCondLst>
                                  <p:childTnLst>
                                    <p:anim calcmode="lin" valueType="num">
                                      <p:cBhvr additive="base">
                                        <p:cTn id="17" dur="500"/>
                                        <p:tgtEl>
                                          <p:spTgt spid="4"/>
                                        </p:tgtEl>
                                        <p:attrNameLst>
                                          <p:attrName>ppt_x</p:attrName>
                                        </p:attrNameLst>
                                      </p:cBhvr>
                                      <p:tavLst>
                                        <p:tav tm="0">
                                          <p:val>
                                            <p:strVal val="ppt_x"/>
                                          </p:val>
                                        </p:tav>
                                        <p:tav tm="100000">
                                          <p:val>
                                            <p:strVal val="ppt_x"/>
                                          </p:val>
                                        </p:tav>
                                      </p:tavLst>
                                    </p:anim>
                                    <p:anim calcmode="lin" valueType="num">
                                      <p:cBhvr additive="base">
                                        <p:cTn id="18" dur="500"/>
                                        <p:tgtEl>
                                          <p:spTgt spid="4"/>
                                        </p:tgtEl>
                                        <p:attrNameLst>
                                          <p:attrName>ppt_y</p:attrName>
                                        </p:attrNameLst>
                                      </p:cBhvr>
                                      <p:tavLst>
                                        <p:tav tm="0">
                                          <p:val>
                                            <p:strVal val="ppt_y"/>
                                          </p:val>
                                        </p:tav>
                                        <p:tav tm="100000">
                                          <p:val>
                                            <p:strVal val="1+ppt_h/2"/>
                                          </p:val>
                                        </p:tav>
                                      </p:tavLst>
                                    </p:anim>
                                    <p:set>
                                      <p:cBhvr>
                                        <p:cTn id="19" dur="1" fill="hold">
                                          <p:stCondLst>
                                            <p:cond delay="499"/>
                                          </p:stCondLst>
                                        </p:cTn>
                                        <p:tgtEl>
                                          <p:spTgt spid="4"/>
                                        </p:tgtEl>
                                        <p:attrNameLst>
                                          <p:attrName>style.visibility</p:attrName>
                                        </p:attrNameLst>
                                      </p:cBhvr>
                                      <p:to>
                                        <p:strVal val="hidden"/>
                                      </p:to>
                                    </p:set>
                                  </p:childTnLst>
                                </p:cTn>
                              </p:par>
                            </p:childTnLst>
                          </p:cTn>
                        </p:par>
                        <p:par>
                          <p:cTn id="20" fill="hold">
                            <p:stCondLst>
                              <p:cond delay="500"/>
                            </p:stCondLst>
                            <p:childTnLst>
                              <p:par>
                                <p:cTn id="21" presetID="2" presetClass="exit" presetSubtype="4" fill="hold" nodeType="afterEffect">
                                  <p:stCondLst>
                                    <p:cond delay="0"/>
                                  </p:stCondLst>
                                  <p:childTnLst>
                                    <p:anim calcmode="lin" valueType="num">
                                      <p:cBhvr additive="base">
                                        <p:cTn id="22" dur="500"/>
                                        <p:tgtEl>
                                          <p:spTgt spid="5"/>
                                        </p:tgtEl>
                                        <p:attrNameLst>
                                          <p:attrName>ppt_x</p:attrName>
                                        </p:attrNameLst>
                                      </p:cBhvr>
                                      <p:tavLst>
                                        <p:tav tm="0">
                                          <p:val>
                                            <p:strVal val="ppt_x"/>
                                          </p:val>
                                        </p:tav>
                                        <p:tav tm="100000">
                                          <p:val>
                                            <p:strVal val="ppt_x"/>
                                          </p:val>
                                        </p:tav>
                                      </p:tavLst>
                                    </p:anim>
                                    <p:anim calcmode="lin" valueType="num">
                                      <p:cBhvr additive="base">
                                        <p:cTn id="23" dur="500"/>
                                        <p:tgtEl>
                                          <p:spTgt spid="5"/>
                                        </p:tgtEl>
                                        <p:attrNameLst>
                                          <p:attrName>ppt_y</p:attrName>
                                        </p:attrNameLst>
                                      </p:cBhvr>
                                      <p:tavLst>
                                        <p:tav tm="0">
                                          <p:val>
                                            <p:strVal val="ppt_y"/>
                                          </p:val>
                                        </p:tav>
                                        <p:tav tm="100000">
                                          <p:val>
                                            <p:strVal val="1+ppt_h/2"/>
                                          </p:val>
                                        </p:tav>
                                      </p:tavLst>
                                    </p:anim>
                                    <p:set>
                                      <p:cBhvr>
                                        <p:cTn id="24" dur="1" fill="hold">
                                          <p:stCondLst>
                                            <p:cond delay="499"/>
                                          </p:stCondLst>
                                        </p:cTn>
                                        <p:tgtEl>
                                          <p:spTgt spid="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矩形 9"/>
          <p:cNvSpPr/>
          <p:nvPr/>
        </p:nvSpPr>
        <p:spPr>
          <a:xfrm>
            <a:off x="3698875" y="6240780"/>
            <a:ext cx="1572895" cy="46291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9" name="矩形 8"/>
          <p:cNvSpPr/>
          <p:nvPr/>
        </p:nvSpPr>
        <p:spPr>
          <a:xfrm>
            <a:off x="3698875" y="5842635"/>
            <a:ext cx="1264285" cy="3981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8" name="矩形 7"/>
          <p:cNvSpPr/>
          <p:nvPr/>
        </p:nvSpPr>
        <p:spPr>
          <a:xfrm>
            <a:off x="4375785" y="5404485"/>
            <a:ext cx="1503045" cy="4381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7" name="矩形 6"/>
          <p:cNvSpPr/>
          <p:nvPr/>
        </p:nvSpPr>
        <p:spPr>
          <a:xfrm>
            <a:off x="4375785" y="4956175"/>
            <a:ext cx="1214755" cy="4483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6" name="矩形 5"/>
          <p:cNvSpPr/>
          <p:nvPr/>
        </p:nvSpPr>
        <p:spPr>
          <a:xfrm>
            <a:off x="4375785" y="4498340"/>
            <a:ext cx="1214755" cy="45783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5" name="矩形 4"/>
          <p:cNvSpPr/>
          <p:nvPr/>
        </p:nvSpPr>
        <p:spPr>
          <a:xfrm>
            <a:off x="4375785" y="4080510"/>
            <a:ext cx="1214755" cy="4178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4" name="矩形 3"/>
          <p:cNvSpPr/>
          <p:nvPr/>
        </p:nvSpPr>
        <p:spPr>
          <a:xfrm>
            <a:off x="3698875" y="3632835"/>
            <a:ext cx="1264285" cy="4476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
        <p:nvSpPr>
          <p:cNvPr id="2" name="标题 1"/>
          <p:cNvSpPr>
            <a:spLocks noGrp="1"/>
          </p:cNvSpPr>
          <p:nvPr>
            <p:ph type="title"/>
          </p:nvPr>
        </p:nvSpPr>
        <p:spPr/>
        <p:txBody>
          <a:bodyPr/>
          <a:p>
            <a:r>
              <a:rPr lang="zh-CN" altLang="en-US">
                <a:solidFill>
                  <a:srgbClr val="FFFF00"/>
                </a:solidFill>
              </a:rPr>
              <a:t>重大行政决策程序制度</a:t>
            </a:r>
            <a:r>
              <a:rPr lang="zh-CN" altLang="en-US">
                <a:solidFill>
                  <a:srgbClr val="FFFF00"/>
                </a:solidFill>
              </a:rPr>
              <a:t>体系</a:t>
            </a:r>
            <a:endParaRPr lang="zh-CN" altLang="en-US">
              <a:solidFill>
                <a:srgbClr val="FFFF00"/>
              </a:solidFill>
            </a:endParaRPr>
          </a:p>
        </p:txBody>
      </p:sp>
      <p:sp>
        <p:nvSpPr>
          <p:cNvPr id="3" name="内容占位符 2"/>
          <p:cNvSpPr>
            <a:spLocks noGrp="1"/>
          </p:cNvSpPr>
          <p:nvPr>
            <p:ph idx="1"/>
          </p:nvPr>
        </p:nvSpPr>
        <p:spPr>
          <a:xfrm>
            <a:off x="457200" y="1351280"/>
            <a:ext cx="8229600" cy="5352415"/>
          </a:xfrm>
        </p:spPr>
        <p:txBody>
          <a:bodyPr/>
          <a:p>
            <a:r>
              <a:rPr lang="zh-CN" altLang="en-US" sz="2800">
                <a:solidFill>
                  <a:schemeClr val="bg1"/>
                </a:solidFill>
              </a:rPr>
              <a:t>国家</a:t>
            </a:r>
            <a:r>
              <a:rPr lang="zh-CN" altLang="en-US" sz="2800">
                <a:solidFill>
                  <a:schemeClr val="bg1"/>
                </a:solidFill>
              </a:rPr>
              <a:t>：《重大行政决策程序暂行条例》2019年9月1日起施行</a:t>
            </a:r>
            <a:endParaRPr lang="zh-CN" altLang="en-US" sz="2800">
              <a:solidFill>
                <a:schemeClr val="bg1"/>
              </a:solidFill>
            </a:endParaRPr>
          </a:p>
          <a:p>
            <a:r>
              <a:rPr lang="zh-CN" altLang="en-US" sz="2800">
                <a:solidFill>
                  <a:schemeClr val="bg1"/>
                </a:solidFill>
              </a:rPr>
              <a:t>上海市：2016年《上海市重大行政决策程序暂行规定》，</a:t>
            </a:r>
            <a:r>
              <a:rPr lang="en-US" altLang="zh-CN" sz="2800">
                <a:solidFill>
                  <a:schemeClr val="bg1"/>
                </a:solidFill>
              </a:rPr>
              <a:t>2020</a:t>
            </a:r>
            <a:r>
              <a:rPr lang="zh-CN" altLang="en-US" sz="2800">
                <a:solidFill>
                  <a:schemeClr val="bg1"/>
                </a:solidFill>
              </a:rPr>
              <a:t>年《上海市重大行政决策程序规定》</a:t>
            </a:r>
            <a:r>
              <a:rPr lang="zh-CN" altLang="en-US" sz="2800">
                <a:solidFill>
                  <a:schemeClr val="bg1"/>
                </a:solidFill>
                <a:sym typeface="+mn-ea"/>
              </a:rPr>
              <a:t>20</a:t>
            </a:r>
            <a:r>
              <a:rPr lang="en-US" altLang="zh-CN" sz="2800">
                <a:solidFill>
                  <a:schemeClr val="bg1"/>
                </a:solidFill>
                <a:sym typeface="+mn-ea"/>
              </a:rPr>
              <a:t>20</a:t>
            </a:r>
            <a:r>
              <a:rPr lang="zh-CN" altLang="en-US" sz="2800">
                <a:solidFill>
                  <a:schemeClr val="bg1"/>
                </a:solidFill>
                <a:sym typeface="+mn-ea"/>
              </a:rPr>
              <a:t>年9月1日起施行，建立起了</a:t>
            </a:r>
            <a:r>
              <a:rPr lang="en-US" altLang="zh-CN" sz="2800">
                <a:solidFill>
                  <a:schemeClr val="bg1"/>
                </a:solidFill>
                <a:sym typeface="+mn-ea"/>
              </a:rPr>
              <a:t>“1+7</a:t>
            </a:r>
            <a:r>
              <a:rPr lang="zh-CN" altLang="en-US" sz="2800">
                <a:solidFill>
                  <a:schemeClr val="bg1"/>
                </a:solidFill>
                <a:sym typeface="+mn-ea"/>
              </a:rPr>
              <a:t>制度体系</a:t>
            </a:r>
            <a:r>
              <a:rPr lang="en-US" altLang="zh-CN" sz="2800">
                <a:solidFill>
                  <a:schemeClr val="bg1"/>
                </a:solidFill>
                <a:sym typeface="+mn-ea"/>
              </a:rPr>
              <a:t>”</a:t>
            </a:r>
            <a:endParaRPr lang="zh-CN" altLang="en-US" sz="2800">
              <a:solidFill>
                <a:schemeClr val="bg1"/>
              </a:solidFill>
            </a:endParaRPr>
          </a:p>
          <a:p>
            <a:pPr lvl="1"/>
            <a:r>
              <a:rPr lang="zh-CN" altLang="en-US" sz="2400">
                <a:solidFill>
                  <a:schemeClr val="bg1"/>
                </a:solidFill>
              </a:rPr>
              <a:t>《上海市重大行政决策目录管理办法》</a:t>
            </a:r>
            <a:endParaRPr lang="zh-CN" altLang="en-US" sz="2400">
              <a:solidFill>
                <a:schemeClr val="bg1"/>
              </a:solidFill>
            </a:endParaRPr>
          </a:p>
          <a:p>
            <a:pPr lvl="1"/>
            <a:r>
              <a:rPr lang="zh-CN" altLang="en-US" sz="2400">
                <a:solidFill>
                  <a:schemeClr val="bg1"/>
                </a:solidFill>
              </a:rPr>
              <a:t>《上海市重大行政决策公众参与工作规则》</a:t>
            </a:r>
            <a:endParaRPr lang="zh-CN" altLang="en-US" sz="2400">
              <a:solidFill>
                <a:schemeClr val="bg1"/>
              </a:solidFill>
            </a:endParaRPr>
          </a:p>
          <a:p>
            <a:pPr lvl="1"/>
            <a:r>
              <a:rPr lang="zh-CN" altLang="en-US" sz="2400">
                <a:solidFill>
                  <a:schemeClr val="bg1"/>
                </a:solidFill>
              </a:rPr>
              <a:t>《上海市重大行政决策咨询论证专家库管理办法》</a:t>
            </a:r>
            <a:endParaRPr lang="zh-CN" altLang="en-US" sz="2400">
              <a:solidFill>
                <a:schemeClr val="bg1"/>
              </a:solidFill>
            </a:endParaRPr>
          </a:p>
          <a:p>
            <a:pPr lvl="1"/>
            <a:r>
              <a:rPr lang="zh-CN" altLang="en-US" sz="2400">
                <a:solidFill>
                  <a:schemeClr val="bg1"/>
                </a:solidFill>
              </a:rPr>
              <a:t>《上海市重大行政决策风险评估工作规则》</a:t>
            </a:r>
            <a:endParaRPr lang="zh-CN" altLang="en-US" sz="2400">
              <a:solidFill>
                <a:schemeClr val="bg1"/>
              </a:solidFill>
            </a:endParaRPr>
          </a:p>
          <a:p>
            <a:pPr lvl="1"/>
            <a:r>
              <a:rPr lang="zh-CN" altLang="en-US" sz="2400">
                <a:solidFill>
                  <a:schemeClr val="bg1"/>
                </a:solidFill>
              </a:rPr>
              <a:t>《上海市重大行政决策合法性审查工作规则》</a:t>
            </a:r>
            <a:endParaRPr lang="zh-CN" altLang="en-US" sz="2400">
              <a:solidFill>
                <a:schemeClr val="bg1"/>
              </a:solidFill>
            </a:endParaRPr>
          </a:p>
          <a:p>
            <a:pPr lvl="1"/>
            <a:r>
              <a:rPr lang="zh-CN" altLang="en-US" sz="2400">
                <a:solidFill>
                  <a:schemeClr val="bg1"/>
                </a:solidFill>
              </a:rPr>
              <a:t>《上海市重大行政决策督查工作规则》</a:t>
            </a:r>
            <a:endParaRPr lang="zh-CN" altLang="en-US" sz="2400">
              <a:solidFill>
                <a:schemeClr val="bg1"/>
              </a:solidFill>
            </a:endParaRPr>
          </a:p>
          <a:p>
            <a:pPr lvl="1"/>
            <a:r>
              <a:rPr lang="zh-CN" altLang="en-US" sz="2400">
                <a:solidFill>
                  <a:schemeClr val="bg1"/>
                </a:solidFill>
              </a:rPr>
              <a:t>《上海市重大行政决策后评估工作规则》</a:t>
            </a:r>
            <a:endParaRPr lang="zh-CN" altLang="en-US" sz="2400">
              <a:solidFill>
                <a:schemeClr val="bg1"/>
              </a:solidFill>
            </a:endParaRPr>
          </a:p>
          <a:p>
            <a:endParaRPr lang="zh-CN" altLang="en-US" sz="2800">
              <a:solidFill>
                <a:schemeClr val="bg1"/>
              </a:solidFill>
            </a:endParaRPr>
          </a:p>
          <a:p>
            <a:endParaRPr lang="zh-CN" altLang="en-US" sz="280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会议开放</a:t>
            </a:r>
            <a:endParaRPr lang="zh-CN" altLang="en-US">
              <a:solidFill>
                <a:srgbClr val="FFFF00"/>
              </a:solidFill>
            </a:endParaRPr>
          </a:p>
        </p:txBody>
      </p:sp>
      <p:sp>
        <p:nvSpPr>
          <p:cNvPr id="3" name="内容占位符 2"/>
          <p:cNvSpPr/>
          <p:nvPr>
            <p:ph idx="1"/>
          </p:nvPr>
        </p:nvSpPr>
        <p:spPr/>
        <p:txBody>
          <a:bodyPr/>
          <a:p>
            <a:r>
              <a:rPr lang="en-US" altLang="zh-CN" sz="2800">
                <a:solidFill>
                  <a:schemeClr val="bg1"/>
                </a:solidFill>
              </a:rPr>
              <a:t>2019</a:t>
            </a:r>
            <a:r>
              <a:rPr lang="zh-CN" altLang="en-US" sz="2800">
                <a:solidFill>
                  <a:schemeClr val="bg1"/>
                </a:solidFill>
              </a:rPr>
              <a:t>年</a:t>
            </a:r>
            <a:r>
              <a:rPr lang="en-US" altLang="zh-CN" sz="2800">
                <a:solidFill>
                  <a:schemeClr val="bg1"/>
                </a:solidFill>
              </a:rPr>
              <a:t>8</a:t>
            </a:r>
            <a:r>
              <a:rPr lang="zh-CN" altLang="en-US" sz="2800">
                <a:solidFill>
                  <a:schemeClr val="bg1"/>
                </a:solidFill>
              </a:rPr>
              <a:t>月</a:t>
            </a:r>
            <a:r>
              <a:rPr lang="en-US" altLang="zh-CN" sz="2800">
                <a:solidFill>
                  <a:schemeClr val="bg1"/>
                </a:solidFill>
              </a:rPr>
              <a:t>16</a:t>
            </a:r>
            <a:r>
              <a:rPr lang="zh-CN" altLang="en-US" sz="2800">
                <a:solidFill>
                  <a:schemeClr val="bg1"/>
                </a:solidFill>
              </a:rPr>
              <a:t>日，市政府常务会议审议《上海市公共</a:t>
            </a:r>
            <a:r>
              <a:rPr lang="zh-CN" altLang="en-US" sz="2800">
                <a:solidFill>
                  <a:srgbClr val="FF0000"/>
                </a:solidFill>
              </a:rPr>
              <a:t>数据开放</a:t>
            </a:r>
            <a:r>
              <a:rPr lang="zh-CN" altLang="en-US" sz="2800">
                <a:solidFill>
                  <a:schemeClr val="bg1"/>
                </a:solidFill>
              </a:rPr>
              <a:t>暂行办法》，5位公众代表列席</a:t>
            </a:r>
            <a:endParaRPr lang="zh-CN" altLang="en-US" sz="2800">
              <a:solidFill>
                <a:schemeClr val="bg1"/>
              </a:solidFill>
            </a:endParaRPr>
          </a:p>
          <a:p>
            <a:endParaRPr lang="zh-CN" altLang="en-US" sz="2800">
              <a:solidFill>
                <a:schemeClr val="bg1"/>
              </a:solidFill>
            </a:endParaRPr>
          </a:p>
          <a:p>
            <a:r>
              <a:rPr lang="en-US" altLang="zh-CN" sz="2800">
                <a:solidFill>
                  <a:schemeClr val="bg1"/>
                </a:solidFill>
              </a:rPr>
              <a:t>2020</a:t>
            </a:r>
            <a:r>
              <a:rPr lang="zh-CN" altLang="en-US" sz="2800">
                <a:solidFill>
                  <a:schemeClr val="bg1"/>
                </a:solidFill>
              </a:rPr>
              <a:t>年</a:t>
            </a:r>
            <a:r>
              <a:rPr lang="en-US" altLang="zh-CN" sz="2800">
                <a:solidFill>
                  <a:schemeClr val="bg1"/>
                </a:solidFill>
              </a:rPr>
              <a:t>4</a:t>
            </a:r>
            <a:r>
              <a:rPr lang="zh-CN" altLang="en-US" sz="2800">
                <a:solidFill>
                  <a:schemeClr val="bg1"/>
                </a:solidFill>
              </a:rPr>
              <a:t>月</a:t>
            </a:r>
            <a:r>
              <a:rPr lang="en-US" altLang="zh-CN" sz="2800">
                <a:solidFill>
                  <a:schemeClr val="bg1"/>
                </a:solidFill>
              </a:rPr>
              <a:t>13</a:t>
            </a:r>
            <a:r>
              <a:rPr lang="zh-CN" altLang="en-US" sz="2800">
                <a:solidFill>
                  <a:schemeClr val="bg1"/>
                </a:solidFill>
              </a:rPr>
              <a:t>日，市政府常务会议审议《上海市政府</a:t>
            </a:r>
            <a:r>
              <a:rPr lang="zh-CN" altLang="en-US" sz="2800">
                <a:solidFill>
                  <a:srgbClr val="FF0000"/>
                </a:solidFill>
              </a:rPr>
              <a:t>信息公开</a:t>
            </a:r>
            <a:r>
              <a:rPr lang="zh-CN" altLang="en-US" sz="2800">
                <a:solidFill>
                  <a:schemeClr val="bg1"/>
                </a:solidFill>
              </a:rPr>
              <a:t>规定》（修正草案），5位公众代表列席</a:t>
            </a:r>
            <a:endParaRPr lang="zh-CN" altLang="en-US" sz="2800">
              <a:solidFill>
                <a:schemeClr val="bg1"/>
              </a:solidFill>
            </a:endParaRPr>
          </a:p>
          <a:p>
            <a:endParaRPr lang="zh-CN" altLang="en-US" sz="2800">
              <a:solidFill>
                <a:schemeClr val="bg1"/>
              </a:solidFill>
            </a:endParaRPr>
          </a:p>
          <a:p>
            <a:r>
              <a:rPr lang="en-US" altLang="zh-CN" sz="2800">
                <a:solidFill>
                  <a:schemeClr val="bg1"/>
                </a:solidFill>
              </a:rPr>
              <a:t>2021</a:t>
            </a:r>
            <a:r>
              <a:rPr lang="zh-CN" altLang="en-US" sz="2800">
                <a:solidFill>
                  <a:schemeClr val="bg1"/>
                </a:solidFill>
              </a:rPr>
              <a:t>年</a:t>
            </a:r>
            <a:r>
              <a:rPr lang="en-US" altLang="zh-CN" sz="2800">
                <a:solidFill>
                  <a:schemeClr val="bg1"/>
                </a:solidFill>
              </a:rPr>
              <a:t>8</a:t>
            </a:r>
            <a:r>
              <a:rPr lang="zh-CN" altLang="en-US" sz="2800">
                <a:solidFill>
                  <a:schemeClr val="bg1"/>
                </a:solidFill>
              </a:rPr>
              <a:t>月23日，三位公众代表受邀列席市政府常务会议，参与审议本市</a:t>
            </a:r>
            <a:r>
              <a:rPr lang="zh-CN" altLang="en-US" sz="2800">
                <a:solidFill>
                  <a:srgbClr val="FF0000"/>
                </a:solidFill>
              </a:rPr>
              <a:t>数据</a:t>
            </a:r>
            <a:r>
              <a:rPr lang="zh-CN" altLang="en-US" sz="2800">
                <a:solidFill>
                  <a:schemeClr val="bg1"/>
                </a:solidFill>
              </a:rPr>
              <a:t>条例相关审查报告</a:t>
            </a:r>
            <a:endParaRPr lang="zh-CN" altLang="en-US" sz="2800">
              <a:solidFill>
                <a:schemeClr val="bg1"/>
              </a:solidFill>
            </a:endParaRPr>
          </a:p>
        </p:txBody>
      </p:sp>
      <p:pic>
        <p:nvPicPr>
          <p:cNvPr id="100" name="图片 99"/>
          <p:cNvPicPr/>
          <p:nvPr/>
        </p:nvPicPr>
        <p:blipFill>
          <a:blip r:embed="rId1"/>
          <a:stretch>
            <a:fillRect/>
          </a:stretch>
        </p:blipFill>
        <p:spPr>
          <a:xfrm>
            <a:off x="1609725" y="1443038"/>
            <a:ext cx="5924550" cy="3971925"/>
          </a:xfrm>
          <a:prstGeom prst="rect">
            <a:avLst/>
          </a:prstGeom>
          <a:noFill/>
          <a:ln w="9525">
            <a:noFill/>
          </a:ln>
        </p:spPr>
      </p:pic>
      <p:pic>
        <p:nvPicPr>
          <p:cNvPr id="7" name="图片 6"/>
          <p:cNvPicPr>
            <a:picLocks noChangeAspect="1"/>
          </p:cNvPicPr>
          <p:nvPr/>
        </p:nvPicPr>
        <p:blipFill>
          <a:blip r:embed="rId2"/>
          <a:stretch>
            <a:fillRect/>
          </a:stretch>
        </p:blipFill>
        <p:spPr>
          <a:xfrm>
            <a:off x="1397000" y="1311275"/>
            <a:ext cx="6350000" cy="4235450"/>
          </a:xfrm>
          <a:prstGeom prst="rect">
            <a:avLst/>
          </a:prstGeom>
        </p:spPr>
      </p:pic>
      <p:pic>
        <p:nvPicPr>
          <p:cNvPr id="101" name="图片 100"/>
          <p:cNvPicPr/>
          <p:nvPr/>
        </p:nvPicPr>
        <p:blipFill>
          <a:blip r:embed="rId3"/>
          <a:stretch>
            <a:fillRect/>
          </a:stretch>
        </p:blipFill>
        <p:spPr>
          <a:xfrm>
            <a:off x="1423670" y="1311275"/>
            <a:ext cx="6200140" cy="4206875"/>
          </a:xfrm>
          <a:prstGeom prst="rect">
            <a:avLst/>
          </a:prstGeom>
          <a:noFill/>
          <a:ln w="9525">
            <a:noFill/>
          </a:ln>
        </p:spPr>
      </p:pic>
      <p:pic>
        <p:nvPicPr>
          <p:cNvPr id="102" name="图片 101"/>
          <p:cNvPicPr/>
          <p:nvPr/>
        </p:nvPicPr>
        <p:blipFill>
          <a:blip r:embed="rId4"/>
          <a:stretch>
            <a:fillRect/>
          </a:stretch>
        </p:blipFill>
        <p:spPr>
          <a:xfrm>
            <a:off x="546735" y="1885950"/>
            <a:ext cx="6858000" cy="3632200"/>
          </a:xfrm>
          <a:prstGeom prst="rect">
            <a:avLst/>
          </a:prstGeom>
          <a:noFill/>
          <a:ln w="9525">
            <a:noFill/>
          </a:ln>
        </p:spPr>
      </p:pic>
      <p:sp>
        <p:nvSpPr>
          <p:cNvPr id="6" name="波形 5"/>
          <p:cNvSpPr/>
          <p:nvPr/>
        </p:nvSpPr>
        <p:spPr>
          <a:xfrm>
            <a:off x="509270" y="3221355"/>
            <a:ext cx="2997200" cy="1883410"/>
          </a:xfrm>
          <a:prstGeom prst="wav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r>
              <a:rPr lang="zh-CN" altLang="en-US" sz="3200"/>
              <a:t>普陀区政府常务会议直播</a:t>
            </a:r>
            <a:endParaRPr lang="zh-CN" altLang="en-US" sz="320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nodeType="clickEffect">
                                  <p:stCondLst>
                                    <p:cond delay="0"/>
                                  </p:stCondLst>
                                  <p:childTnLst>
                                    <p:anim calcmode="lin" valueType="num">
                                      <p:cBhvr additive="base">
                                        <p:cTn id="14" dur="500"/>
                                        <p:tgtEl>
                                          <p:spTgt spid="100"/>
                                        </p:tgtEl>
                                        <p:attrNameLst>
                                          <p:attrName>ppt_x</p:attrName>
                                        </p:attrNameLst>
                                      </p:cBhvr>
                                      <p:tavLst>
                                        <p:tav tm="0">
                                          <p:val>
                                            <p:strVal val="ppt_x"/>
                                          </p:val>
                                        </p:tav>
                                        <p:tav tm="100000">
                                          <p:val>
                                            <p:strVal val="ppt_x"/>
                                          </p:val>
                                        </p:tav>
                                      </p:tavLst>
                                    </p:anim>
                                    <p:anim calcmode="lin" valueType="num">
                                      <p:cBhvr additive="base">
                                        <p:cTn id="15" dur="500"/>
                                        <p:tgtEl>
                                          <p:spTgt spid="100"/>
                                        </p:tgtEl>
                                        <p:attrNameLst>
                                          <p:attrName>ppt_y</p:attrName>
                                        </p:attrNameLst>
                                      </p:cBhvr>
                                      <p:tavLst>
                                        <p:tav tm="0">
                                          <p:val>
                                            <p:strVal val="ppt_y"/>
                                          </p:val>
                                        </p:tav>
                                        <p:tav tm="100000">
                                          <p:val>
                                            <p:strVal val="1+ppt_h/2"/>
                                          </p:val>
                                        </p:tav>
                                      </p:tavLst>
                                    </p:anim>
                                    <p:set>
                                      <p:cBhvr>
                                        <p:cTn id="16" dur="1" fill="hold">
                                          <p:stCondLst>
                                            <p:cond delay="499"/>
                                          </p:stCondLst>
                                        </p:cTn>
                                        <p:tgtEl>
                                          <p:spTgt spid="10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7"/>
                                        </p:tgtEl>
                                        <p:attrNameLst>
                                          <p:attrName>ppt_x</p:attrName>
                                        </p:attrNameLst>
                                      </p:cBhvr>
                                      <p:tavLst>
                                        <p:tav tm="0">
                                          <p:val>
                                            <p:strVal val="ppt_x"/>
                                          </p:val>
                                        </p:tav>
                                        <p:tav tm="100000">
                                          <p:val>
                                            <p:strVal val="ppt_x"/>
                                          </p:val>
                                        </p:tav>
                                      </p:tavLst>
                                    </p:anim>
                                    <p:anim calcmode="lin" valueType="num">
                                      <p:cBhvr additive="base">
                                        <p:cTn id="31" dur="500"/>
                                        <p:tgtEl>
                                          <p:spTgt spid="7"/>
                                        </p:tgtEl>
                                        <p:attrNameLst>
                                          <p:attrName>ppt_y</p:attrName>
                                        </p:attrNameLst>
                                      </p:cBhvr>
                                      <p:tavLst>
                                        <p:tav tm="0">
                                          <p:val>
                                            <p:strVal val="ppt_y"/>
                                          </p:val>
                                        </p:tav>
                                        <p:tav tm="100000">
                                          <p:val>
                                            <p:strVal val="1+ppt_h/2"/>
                                          </p:val>
                                        </p:tav>
                                      </p:tavLst>
                                    </p:anim>
                                    <p:set>
                                      <p:cBhvr>
                                        <p:cTn id="32" dur="1" fill="hold">
                                          <p:stCondLst>
                                            <p:cond delay="499"/>
                                          </p:stCondLst>
                                        </p:cTn>
                                        <p:tgtEl>
                                          <p:spTgt spid="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 grpId="1" build="p"/>
      <p:bldP spid="6"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sym typeface="+mn-ea"/>
                <a:hlinkClick r:id="rId1" action="ppaction://hlinkfile"/>
              </a:rPr>
              <a:t>重大行政决策栏目建设</a:t>
            </a:r>
            <a:endParaRPr lang="zh-CN" altLang="en-US">
              <a:solidFill>
                <a:srgbClr val="FFFF00"/>
              </a:solidFill>
              <a:sym typeface="+mn-ea"/>
            </a:endParaRPr>
          </a:p>
        </p:txBody>
      </p:sp>
      <p:sp>
        <p:nvSpPr>
          <p:cNvPr id="3" name="内容占位符 2"/>
          <p:cNvSpPr>
            <a:spLocks noGrp="1"/>
          </p:cNvSpPr>
          <p:nvPr>
            <p:ph idx="1"/>
          </p:nvPr>
        </p:nvSpPr>
        <p:spPr>
          <a:xfrm>
            <a:off x="457200" y="1445895"/>
            <a:ext cx="8229600" cy="4727575"/>
          </a:xfrm>
        </p:spPr>
        <p:txBody>
          <a:bodyPr/>
          <a:p>
            <a:r>
              <a:rPr lang="zh-CN" altLang="en-US" sz="2800">
                <a:solidFill>
                  <a:srgbClr val="FF0000"/>
                </a:solidFill>
              </a:rPr>
              <a:t>块模式：</a:t>
            </a:r>
            <a:r>
              <a:rPr lang="zh-CN" altLang="en-US" sz="2800">
                <a:solidFill>
                  <a:schemeClr val="bg1"/>
                </a:solidFill>
              </a:rPr>
              <a:t>事前、事中和事后</a:t>
            </a:r>
            <a:r>
              <a:rPr lang="zh-CN" altLang="en-US" sz="2800">
                <a:solidFill>
                  <a:schemeClr val="bg1"/>
                </a:solidFill>
              </a:rPr>
              <a:t>建设决策公开栏目</a:t>
            </a:r>
            <a:endParaRPr lang="zh-CN" altLang="en-US" sz="2800">
              <a:solidFill>
                <a:schemeClr val="bg1"/>
              </a:solidFill>
            </a:endParaRPr>
          </a:p>
          <a:p>
            <a:pPr lvl="1"/>
            <a:r>
              <a:rPr lang="zh-CN" altLang="en-US" sz="2400">
                <a:solidFill>
                  <a:schemeClr val="bg1"/>
                </a:solidFill>
              </a:rPr>
              <a:t>事前环节：年度重大决策事项目录</a:t>
            </a:r>
            <a:endParaRPr lang="zh-CN" altLang="en-US" sz="2400">
              <a:solidFill>
                <a:schemeClr val="bg1"/>
              </a:solidFill>
            </a:endParaRPr>
          </a:p>
          <a:p>
            <a:pPr lvl="1"/>
            <a:r>
              <a:rPr lang="zh-CN" altLang="en-US" sz="2400">
                <a:solidFill>
                  <a:schemeClr val="bg1"/>
                </a:solidFill>
              </a:rPr>
              <a:t>事中环节：征求意见（</a:t>
            </a:r>
            <a:r>
              <a:rPr lang="zh-CN" altLang="en-US" sz="2400">
                <a:solidFill>
                  <a:schemeClr val="bg1"/>
                </a:solidFill>
                <a:sym typeface="+mn-ea"/>
              </a:rPr>
              <a:t>决策草案及说明等材料）和</a:t>
            </a:r>
            <a:r>
              <a:rPr lang="zh-CN" altLang="en-US" sz="2400">
                <a:solidFill>
                  <a:schemeClr val="bg1"/>
                </a:solidFill>
              </a:rPr>
              <a:t>会议开放，视情公开重大决策风险评估、专家论证、效果评估等信息</a:t>
            </a:r>
            <a:endParaRPr lang="zh-CN" altLang="en-US" sz="2400">
              <a:solidFill>
                <a:schemeClr val="bg1"/>
              </a:solidFill>
            </a:endParaRPr>
          </a:p>
          <a:p>
            <a:pPr lvl="1"/>
            <a:r>
              <a:rPr lang="zh-CN" altLang="en-US" sz="2400">
                <a:solidFill>
                  <a:schemeClr val="bg1"/>
                </a:solidFill>
              </a:rPr>
              <a:t>事后环节：决策结果、决策解读、意见征集和采纳情况和决策后评估</a:t>
            </a:r>
            <a:endParaRPr lang="zh-CN" altLang="en-US" sz="2400">
              <a:solidFill>
                <a:schemeClr val="bg1"/>
              </a:solidFill>
            </a:endParaRPr>
          </a:p>
          <a:p>
            <a:pPr lvl="0"/>
            <a:r>
              <a:rPr lang="zh-CN" altLang="en-US" sz="2800">
                <a:solidFill>
                  <a:srgbClr val="FF0000"/>
                </a:solidFill>
              </a:rPr>
              <a:t>条模式：</a:t>
            </a:r>
            <a:r>
              <a:rPr lang="zh-CN" altLang="en-US" sz="2800">
                <a:solidFill>
                  <a:schemeClr val="bg1"/>
                </a:solidFill>
              </a:rPr>
              <a:t>基于年度重大决策事项目录中一项项决策事项这一事前环节，从决策全周期管理角度，以链接等方式展示其事中和事后各环节内容，让各项公开内容以目录树的方式串联起来，一目了然，提升公众获得感。</a:t>
            </a:r>
            <a:endParaRPr lang="zh-CN" altLang="en-US" sz="2800">
              <a:solidFill>
                <a:schemeClr val="bg1"/>
              </a:solidFill>
            </a:endParaRPr>
          </a:p>
        </p:txBody>
      </p:sp>
      <p:pic>
        <p:nvPicPr>
          <p:cNvPr id="4" name="图片 3"/>
          <p:cNvPicPr>
            <a:picLocks noChangeAspect="1"/>
          </p:cNvPicPr>
          <p:nvPr>
            <p:custDataLst>
              <p:tags r:id="rId2"/>
            </p:custDataLst>
          </p:nvPr>
        </p:nvPicPr>
        <p:blipFill>
          <a:blip r:embed="rId3"/>
          <a:stretch>
            <a:fillRect/>
          </a:stretch>
        </p:blipFill>
        <p:spPr>
          <a:xfrm>
            <a:off x="381000" y="1417955"/>
            <a:ext cx="8382000" cy="4944745"/>
          </a:xfrm>
          <a:prstGeom prst="rect">
            <a:avLst/>
          </a:prstGeom>
        </p:spPr>
      </p:pic>
      <p:pic>
        <p:nvPicPr>
          <p:cNvPr id="5" name="图片 4"/>
          <p:cNvPicPr>
            <a:picLocks noChangeAspect="1"/>
          </p:cNvPicPr>
          <p:nvPr>
            <p:custDataLst>
              <p:tags r:id="rId4"/>
            </p:custDataLst>
          </p:nvPr>
        </p:nvPicPr>
        <p:blipFill>
          <a:blip r:embed="rId5"/>
          <a:stretch>
            <a:fillRect/>
          </a:stretch>
        </p:blipFill>
        <p:spPr>
          <a:xfrm>
            <a:off x="0" y="1630680"/>
            <a:ext cx="9094470" cy="4648835"/>
          </a:xfrm>
          <a:prstGeom prst="rect">
            <a:avLst/>
          </a:prstGeom>
        </p:spPr>
      </p:pic>
      <p:pic>
        <p:nvPicPr>
          <p:cNvPr id="8" name="图片 7"/>
          <p:cNvPicPr>
            <a:picLocks noChangeAspect="1"/>
          </p:cNvPicPr>
          <p:nvPr/>
        </p:nvPicPr>
        <p:blipFill>
          <a:blip r:embed="rId6"/>
          <a:stretch>
            <a:fillRect/>
          </a:stretch>
        </p:blipFill>
        <p:spPr>
          <a:xfrm>
            <a:off x="586105" y="1943100"/>
            <a:ext cx="7972425" cy="423037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4"/>
                                        </p:tgtEl>
                                        <p:attrNameLst>
                                          <p:attrName>ppt_x</p:attrName>
                                        </p:attrNameLst>
                                      </p:cBhvr>
                                      <p:tavLst>
                                        <p:tav tm="0">
                                          <p:val>
                                            <p:strVal val="ppt_x"/>
                                          </p:val>
                                        </p:tav>
                                        <p:tav tm="100000">
                                          <p:val>
                                            <p:strVal val="ppt_x"/>
                                          </p:val>
                                        </p:tav>
                                      </p:tavLst>
                                    </p:anim>
                                    <p:anim calcmode="lin" valueType="num">
                                      <p:cBhvr additive="base">
                                        <p:cTn id="21" dur="500"/>
                                        <p:tgtEl>
                                          <p:spTgt spid="4"/>
                                        </p:tgtEl>
                                        <p:attrNameLst>
                                          <p:attrName>ppt_y</p:attrName>
                                        </p:attrNameLst>
                                      </p:cBhvr>
                                      <p:tavLst>
                                        <p:tav tm="0">
                                          <p:val>
                                            <p:strVal val="ppt_y"/>
                                          </p:val>
                                        </p:tav>
                                        <p:tav tm="100000">
                                          <p:val>
                                            <p:strVal val="1+ppt_h/2"/>
                                          </p:val>
                                        </p:tav>
                                      </p:tavLst>
                                    </p:anim>
                                    <p:set>
                                      <p:cBhvr>
                                        <p:cTn id="22" dur="1" fill="hold">
                                          <p:stCondLst>
                                            <p:cond delay="499"/>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5"/>
                                        </p:tgtEl>
                                        <p:attrNameLst>
                                          <p:attrName>ppt_x</p:attrName>
                                        </p:attrNameLst>
                                      </p:cBhvr>
                                      <p:tavLst>
                                        <p:tav tm="0">
                                          <p:val>
                                            <p:strVal val="ppt_x"/>
                                          </p:val>
                                        </p:tav>
                                        <p:tav tm="100000">
                                          <p:val>
                                            <p:strVal val="ppt_x"/>
                                          </p:val>
                                        </p:tav>
                                      </p:tavLst>
                                    </p:anim>
                                    <p:anim calcmode="lin" valueType="num">
                                      <p:cBhvr additive="base">
                                        <p:cTn id="37" dur="500"/>
                                        <p:tgtEl>
                                          <p:spTgt spid="5"/>
                                        </p:tgtEl>
                                        <p:attrNameLst>
                                          <p:attrName>ppt_y</p:attrName>
                                        </p:attrNameLst>
                                      </p:cBhvr>
                                      <p:tavLst>
                                        <p:tav tm="0">
                                          <p:val>
                                            <p:strVal val="ppt_y"/>
                                          </p:val>
                                        </p:tav>
                                        <p:tav tm="100000">
                                          <p:val>
                                            <p:strVal val="1+ppt_h/2"/>
                                          </p:val>
                                        </p:tav>
                                      </p:tavLst>
                                    </p:anim>
                                    <p:set>
                                      <p:cBhvr>
                                        <p:cTn id="38" dur="1" fill="hold">
                                          <p:stCondLst>
                                            <p:cond delay="499"/>
                                          </p:stCondLst>
                                        </p:cTn>
                                        <p:tgtEl>
                                          <p:spTgt spid="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执行公开：上海实</a:t>
            </a:r>
            <a:r>
              <a:rPr lang="zh-CN" altLang="en-US">
                <a:solidFill>
                  <a:srgbClr val="FFFF00"/>
                </a:solidFill>
              </a:rPr>
              <a:t>事项目</a:t>
            </a:r>
            <a:endParaRPr lang="zh-CN" altLang="en-US">
              <a:solidFill>
                <a:srgbClr val="FFFF00"/>
              </a:solidFill>
            </a:endParaRPr>
          </a:p>
        </p:txBody>
      </p:sp>
      <p:sp>
        <p:nvSpPr>
          <p:cNvPr id="3" name="内容占位符 2"/>
          <p:cNvSpPr>
            <a:spLocks noGrp="1"/>
          </p:cNvSpPr>
          <p:nvPr>
            <p:ph idx="1"/>
          </p:nvPr>
        </p:nvSpPr>
        <p:spPr/>
        <p:txBody>
          <a:bodyPr/>
          <a:p>
            <a:r>
              <a:rPr lang="zh-CN" altLang="en-US">
                <a:solidFill>
                  <a:schemeClr val="bg1"/>
                </a:solidFill>
              </a:rPr>
              <a:t>实事项目的由来</a:t>
            </a:r>
            <a:endParaRPr lang="zh-CN" altLang="en-US">
              <a:solidFill>
                <a:schemeClr val="bg1"/>
              </a:solidFill>
            </a:endParaRPr>
          </a:p>
          <a:p>
            <a:pPr lvl="2"/>
            <a:r>
              <a:rPr lang="zh-CN" altLang="en-US">
                <a:solidFill>
                  <a:schemeClr val="bg1"/>
                </a:solidFill>
              </a:rPr>
              <a:t>1986年，时任市长的江泽民同志提出：要少说空话、扎扎实实，从上海经济发展战略出发来选择恰当的近期目标，用每年限时完成十几件看得见、摸得着实事的办法，处理好治标与治本的关系，最大限度地解除市民的后顾之忧。当年3月7日，江泽民同志主持召开市长办公会议，讨论通过1986年上海要完成的与人民生活密切相关的15件实事。他在会上强调，每年所办的实事，第二年年初要公布结果，接受人民群众的监督检查。从此，如何办好十几件使市民群众受益的实事，成为历届市委、市政府日常工作的重要内容，并且作为一项制度坚持了下来</a:t>
            </a:r>
            <a:endParaRPr lang="zh-CN" altLang="en-US">
              <a:solidFill>
                <a:schemeClr val="bg1"/>
              </a:solidFill>
            </a:endParaRPr>
          </a:p>
        </p:txBody>
      </p:sp>
      <p:pic>
        <p:nvPicPr>
          <p:cNvPr id="4" name="图片 3"/>
          <p:cNvPicPr>
            <a:picLocks noChangeAspect="1"/>
          </p:cNvPicPr>
          <p:nvPr/>
        </p:nvPicPr>
        <p:blipFill>
          <a:blip r:embed="rId1"/>
          <a:stretch>
            <a:fillRect/>
          </a:stretch>
        </p:blipFill>
        <p:spPr>
          <a:xfrm>
            <a:off x="151130" y="1625600"/>
            <a:ext cx="8842375" cy="4883150"/>
          </a:xfrm>
          <a:prstGeom prst="rect">
            <a:avLst/>
          </a:prstGeom>
        </p:spPr>
      </p:pic>
      <p:pic>
        <p:nvPicPr>
          <p:cNvPr id="5" name="图片 4"/>
          <p:cNvPicPr>
            <a:picLocks noChangeAspect="1"/>
          </p:cNvPicPr>
          <p:nvPr/>
        </p:nvPicPr>
        <p:blipFill>
          <a:blip r:embed="rId2"/>
          <a:stretch>
            <a:fillRect/>
          </a:stretch>
        </p:blipFill>
        <p:spPr>
          <a:xfrm>
            <a:off x="151765" y="1614805"/>
            <a:ext cx="8854440" cy="4884420"/>
          </a:xfrm>
          <a:prstGeom prst="rect">
            <a:avLst/>
          </a:prstGeom>
        </p:spPr>
      </p:pic>
      <p:pic>
        <p:nvPicPr>
          <p:cNvPr id="6" name="图片 5"/>
          <p:cNvPicPr>
            <a:picLocks noChangeAspect="1"/>
          </p:cNvPicPr>
          <p:nvPr/>
        </p:nvPicPr>
        <p:blipFill>
          <a:blip r:embed="rId3"/>
          <a:stretch>
            <a:fillRect/>
          </a:stretch>
        </p:blipFill>
        <p:spPr>
          <a:xfrm>
            <a:off x="457835" y="1600200"/>
            <a:ext cx="3569335" cy="4901565"/>
          </a:xfrm>
          <a:prstGeom prst="rect">
            <a:avLst/>
          </a:prstGeom>
        </p:spPr>
      </p:pic>
      <p:pic>
        <p:nvPicPr>
          <p:cNvPr id="7" name="图片 6"/>
          <p:cNvPicPr>
            <a:picLocks noChangeAspect="1"/>
          </p:cNvPicPr>
          <p:nvPr/>
        </p:nvPicPr>
        <p:blipFill>
          <a:blip r:embed="rId4"/>
          <a:srcRect b="19852"/>
          <a:stretch>
            <a:fillRect/>
          </a:stretch>
        </p:blipFill>
        <p:spPr>
          <a:xfrm>
            <a:off x="1266825" y="1647825"/>
            <a:ext cx="7446645" cy="4500245"/>
          </a:xfrm>
          <a:prstGeom prst="rect">
            <a:avLst/>
          </a:prstGeom>
        </p:spPr>
      </p:pic>
      <p:pic>
        <p:nvPicPr>
          <p:cNvPr id="8" name="图片 7"/>
          <p:cNvPicPr>
            <a:picLocks noChangeAspect="1"/>
          </p:cNvPicPr>
          <p:nvPr/>
        </p:nvPicPr>
        <p:blipFill>
          <a:blip r:embed="rId5"/>
          <a:stretch>
            <a:fillRect/>
          </a:stretch>
        </p:blipFill>
        <p:spPr>
          <a:xfrm>
            <a:off x="1627505" y="1786890"/>
            <a:ext cx="6343650" cy="4527550"/>
          </a:xfrm>
          <a:prstGeom prst="rect">
            <a:avLst/>
          </a:prstGeom>
        </p:spPr>
      </p:pic>
      <p:pic>
        <p:nvPicPr>
          <p:cNvPr id="9" name="图片 8"/>
          <p:cNvPicPr>
            <a:picLocks noChangeAspect="1"/>
          </p:cNvPicPr>
          <p:nvPr/>
        </p:nvPicPr>
        <p:blipFill>
          <a:blip r:embed="rId6"/>
          <a:stretch>
            <a:fillRect/>
          </a:stretch>
        </p:blipFill>
        <p:spPr>
          <a:xfrm>
            <a:off x="641985" y="1786890"/>
            <a:ext cx="8140700" cy="4413250"/>
          </a:xfrm>
          <a:prstGeom prst="rect">
            <a:avLst/>
          </a:prstGeom>
        </p:spPr>
      </p:pic>
      <p:pic>
        <p:nvPicPr>
          <p:cNvPr id="10" name="图片 9"/>
          <p:cNvPicPr>
            <a:picLocks noChangeAspect="1"/>
          </p:cNvPicPr>
          <p:nvPr/>
        </p:nvPicPr>
        <p:blipFill>
          <a:blip r:embed="rId7"/>
          <a:stretch>
            <a:fillRect/>
          </a:stretch>
        </p:blipFill>
        <p:spPr>
          <a:xfrm>
            <a:off x="2629535" y="2029460"/>
            <a:ext cx="5596255" cy="4284345"/>
          </a:xfrm>
          <a:prstGeom prst="rect">
            <a:avLst/>
          </a:prstGeom>
        </p:spPr>
      </p:pic>
      <p:grpSp>
        <p:nvGrpSpPr>
          <p:cNvPr id="11" name="组合 10"/>
          <p:cNvGrpSpPr/>
          <p:nvPr>
            <p:custDataLst>
              <p:tags r:id="rId8"/>
            </p:custDataLst>
          </p:nvPr>
        </p:nvGrpSpPr>
        <p:grpSpPr>
          <a:xfrm>
            <a:off x="1540391" y="2844800"/>
            <a:ext cx="1635755" cy="2713957"/>
            <a:chOff x="2053854" y="1219200"/>
            <a:chExt cx="2181007" cy="3618609"/>
          </a:xfrm>
        </p:grpSpPr>
        <p:sp>
          <p:nvSpPr>
            <p:cNvPr id="12" name="任意多边形 11"/>
            <p:cNvSpPr/>
            <p:nvPr>
              <p:custDataLst>
                <p:tags r:id="rId9"/>
              </p:custDataLst>
            </p:nvPr>
          </p:nvSpPr>
          <p:spPr>
            <a:xfrm>
              <a:off x="2053854" y="1219200"/>
              <a:ext cx="2181007" cy="2636245"/>
            </a:xfrm>
            <a:custGeom>
              <a:avLst/>
              <a:gdLst>
                <a:gd name="connsiteX0" fmla="*/ 788019 w 1576037"/>
                <a:gd name="connsiteY0" fmla="*/ 148697 h 1905000"/>
                <a:gd name="connsiteX1" fmla="*/ 153283 w 1576037"/>
                <a:gd name="connsiteY1" fmla="*/ 783433 h 1905000"/>
                <a:gd name="connsiteX2" fmla="*/ 788019 w 1576037"/>
                <a:gd name="connsiteY2" fmla="*/ 1418169 h 1905000"/>
                <a:gd name="connsiteX3" fmla="*/ 1422755 w 1576037"/>
                <a:gd name="connsiteY3" fmla="*/ 783433 h 1905000"/>
                <a:gd name="connsiteX4" fmla="*/ 788019 w 1576037"/>
                <a:gd name="connsiteY4" fmla="*/ 148697 h 1905000"/>
                <a:gd name="connsiteX5" fmla="*/ 788019 w 1576037"/>
                <a:gd name="connsiteY5" fmla="*/ 0 h 1905000"/>
                <a:gd name="connsiteX6" fmla="*/ 1345231 w 1576037"/>
                <a:gd name="connsiteY6" fmla="*/ 231116 h 1905000"/>
                <a:gd name="connsiteX7" fmla="*/ 1345231 w 1576037"/>
                <a:gd name="connsiteY7" fmla="*/ 1347039 h 1905000"/>
                <a:gd name="connsiteX8" fmla="*/ 788019 w 1576037"/>
                <a:gd name="connsiteY8" fmla="*/ 1905000 h 1905000"/>
                <a:gd name="connsiteX9" fmla="*/ 230806 w 1576037"/>
                <a:gd name="connsiteY9" fmla="*/ 1347039 h 1905000"/>
                <a:gd name="connsiteX10" fmla="*/ 230806 w 1576037"/>
                <a:gd name="connsiteY10" fmla="*/ 231116 h 1905000"/>
                <a:gd name="connsiteX11" fmla="*/ 788019 w 1576037"/>
                <a:gd name="connsiteY11" fmla="*/ 0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6037" h="1905000">
                  <a:moveTo>
                    <a:pt x="788019" y="148697"/>
                  </a:moveTo>
                  <a:cubicBezTo>
                    <a:pt x="437464" y="148697"/>
                    <a:pt x="153283" y="432878"/>
                    <a:pt x="153283" y="783433"/>
                  </a:cubicBezTo>
                  <a:cubicBezTo>
                    <a:pt x="153283" y="1133988"/>
                    <a:pt x="437464" y="1418169"/>
                    <a:pt x="788019" y="1418169"/>
                  </a:cubicBezTo>
                  <a:cubicBezTo>
                    <a:pt x="1138574" y="1418169"/>
                    <a:pt x="1422755" y="1133988"/>
                    <a:pt x="1422755" y="783433"/>
                  </a:cubicBezTo>
                  <a:cubicBezTo>
                    <a:pt x="1422755" y="432878"/>
                    <a:pt x="1138574" y="148697"/>
                    <a:pt x="788019" y="148697"/>
                  </a:cubicBezTo>
                  <a:close/>
                  <a:moveTo>
                    <a:pt x="788019" y="0"/>
                  </a:moveTo>
                  <a:cubicBezTo>
                    <a:pt x="989689" y="-2"/>
                    <a:pt x="1191361" y="77039"/>
                    <a:pt x="1345231" y="231116"/>
                  </a:cubicBezTo>
                  <a:cubicBezTo>
                    <a:pt x="1652973" y="539269"/>
                    <a:pt x="1652973" y="1038884"/>
                    <a:pt x="1345231" y="1347039"/>
                  </a:cubicBezTo>
                  <a:lnTo>
                    <a:pt x="788019" y="1905000"/>
                  </a:lnTo>
                  <a:lnTo>
                    <a:pt x="230806" y="1347039"/>
                  </a:lnTo>
                  <a:cubicBezTo>
                    <a:pt x="-76936" y="1038884"/>
                    <a:pt x="-76936" y="539269"/>
                    <a:pt x="230806" y="231116"/>
                  </a:cubicBezTo>
                  <a:cubicBezTo>
                    <a:pt x="384676" y="77039"/>
                    <a:pt x="586348" y="-2"/>
                    <a:pt x="788019" y="0"/>
                  </a:cubicBezTo>
                  <a:close/>
                </a:path>
              </a:pathLst>
            </a:custGeom>
            <a:solidFill>
              <a:srgbClr val="628EE3"/>
            </a:solidFill>
            <a:ln w="12700" cap="flat" cmpd="sng" algn="ctr">
              <a:noFill/>
              <a:prstDash val="solid"/>
              <a:miter lim="800000"/>
            </a:ln>
            <a:effectLst/>
          </p:spPr>
          <p:txBody>
            <a:bodyPr wrap="square" bIns="243000" anchor="ctr">
              <a:normAutofit/>
              <a:scene3d>
                <a:camera prst="orthographicFront"/>
                <a:lightRig rig="threePt" dir="t"/>
              </a:scene3d>
              <a:sp3d contourW="12700">
                <a:contourClr>
                  <a:srgbClr val="FFFFFF"/>
                </a:contourClr>
              </a:sp3d>
            </a:bodyPr>
            <a:p>
              <a:pPr algn="ctr">
                <a:defRPr/>
              </a:pPr>
              <a:r>
                <a:rPr lang="en-US" altLang="zh-CN" sz="2800" b="1" smtClean="0">
                  <a:solidFill>
                    <a:srgbClr val="FF0000"/>
                  </a:solidFill>
                  <a:sym typeface="Arial" panose="020B0604020202020204" pitchFamily="34" charset="0"/>
                </a:rPr>
                <a:t>公开透明</a:t>
              </a:r>
              <a:endParaRPr lang="en-US" altLang="zh-CN" sz="2800" b="1" smtClean="0">
                <a:solidFill>
                  <a:srgbClr val="FF0000"/>
                </a:solidFill>
                <a:sym typeface="Arial" panose="020B0604020202020204" pitchFamily="34" charset="0"/>
              </a:endParaRPr>
            </a:p>
          </p:txBody>
        </p:sp>
        <p:sp>
          <p:nvSpPr>
            <p:cNvPr id="13" name="任意多边形 12"/>
            <p:cNvSpPr/>
            <p:nvPr>
              <p:custDataLst>
                <p:tags r:id="rId10"/>
              </p:custDataLst>
            </p:nvPr>
          </p:nvSpPr>
          <p:spPr>
            <a:xfrm rot="16200000">
              <a:off x="2795376" y="3648162"/>
              <a:ext cx="697961" cy="290720"/>
            </a:xfrm>
            <a:custGeom>
              <a:avLst/>
              <a:gdLst>
                <a:gd name="connsiteX0" fmla="*/ 0 w 284318"/>
                <a:gd name="connsiteY0" fmla="*/ 0 h 164768"/>
                <a:gd name="connsiteX1" fmla="*/ 7916 w 284318"/>
                <a:gd name="connsiteY1" fmla="*/ 0 h 164768"/>
                <a:gd name="connsiteX2" fmla="*/ 36481 w 284318"/>
                <a:gd name="connsiteY2" fmla="*/ 19259 h 164768"/>
                <a:gd name="connsiteX3" fmla="*/ 142159 w 284318"/>
                <a:gd name="connsiteY3" fmla="*/ 40594 h 164768"/>
                <a:gd name="connsiteX4" fmla="*/ 247838 w 284318"/>
                <a:gd name="connsiteY4" fmla="*/ 19259 h 164768"/>
                <a:gd name="connsiteX5" fmla="*/ 276402 w 284318"/>
                <a:gd name="connsiteY5" fmla="*/ 0 h 164768"/>
                <a:gd name="connsiteX6" fmla="*/ 284318 w 284318"/>
                <a:gd name="connsiteY6" fmla="*/ 0 h 164768"/>
                <a:gd name="connsiteX7" fmla="*/ 284318 w 284318"/>
                <a:gd name="connsiteY7" fmla="*/ 164768 h 164768"/>
                <a:gd name="connsiteX8" fmla="*/ 271691 w 284318"/>
                <a:gd name="connsiteY8" fmla="*/ 164768 h 164768"/>
                <a:gd name="connsiteX9" fmla="*/ 247838 w 284318"/>
                <a:gd name="connsiteY9" fmla="*/ 148686 h 164768"/>
                <a:gd name="connsiteX10" fmla="*/ 142159 w 284318"/>
                <a:gd name="connsiteY10" fmla="*/ 127350 h 164768"/>
                <a:gd name="connsiteX11" fmla="*/ 36481 w 284318"/>
                <a:gd name="connsiteY11" fmla="*/ 148686 h 164768"/>
                <a:gd name="connsiteX12" fmla="*/ 12627 w 284318"/>
                <a:gd name="connsiteY12" fmla="*/ 164768 h 164768"/>
                <a:gd name="connsiteX13" fmla="*/ 0 w 284318"/>
                <a:gd name="connsiteY13" fmla="*/ 164768 h 164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4318" h="164768">
                  <a:moveTo>
                    <a:pt x="0" y="0"/>
                  </a:moveTo>
                  <a:lnTo>
                    <a:pt x="7916" y="0"/>
                  </a:lnTo>
                  <a:lnTo>
                    <a:pt x="36481" y="19259"/>
                  </a:lnTo>
                  <a:cubicBezTo>
                    <a:pt x="68962" y="32997"/>
                    <a:pt x="104673" y="40594"/>
                    <a:pt x="142159" y="40594"/>
                  </a:cubicBezTo>
                  <a:cubicBezTo>
                    <a:pt x="179645" y="40594"/>
                    <a:pt x="215356" y="32997"/>
                    <a:pt x="247838" y="19259"/>
                  </a:cubicBezTo>
                  <a:lnTo>
                    <a:pt x="276402" y="0"/>
                  </a:lnTo>
                  <a:lnTo>
                    <a:pt x="284318" y="0"/>
                  </a:lnTo>
                  <a:lnTo>
                    <a:pt x="284318" y="164768"/>
                  </a:lnTo>
                  <a:lnTo>
                    <a:pt x="271691" y="164768"/>
                  </a:lnTo>
                  <a:lnTo>
                    <a:pt x="247838" y="148686"/>
                  </a:lnTo>
                  <a:cubicBezTo>
                    <a:pt x="215356" y="134947"/>
                    <a:pt x="179645" y="127350"/>
                    <a:pt x="142159" y="127350"/>
                  </a:cubicBezTo>
                  <a:cubicBezTo>
                    <a:pt x="104673" y="127350"/>
                    <a:pt x="68962" y="134947"/>
                    <a:pt x="36481" y="148686"/>
                  </a:cubicBezTo>
                  <a:lnTo>
                    <a:pt x="12627" y="164768"/>
                  </a:lnTo>
                  <a:lnTo>
                    <a:pt x="0" y="164768"/>
                  </a:lnTo>
                  <a:close/>
                </a:path>
              </a:pathLst>
            </a:custGeom>
            <a:solidFill>
              <a:srgbClr val="628EE3"/>
            </a:solidFill>
            <a:ln w="12700" cap="flat" cmpd="sng" algn="ctr">
              <a:noFill/>
              <a:prstDash val="solid"/>
              <a:miter lim="800000"/>
            </a:ln>
            <a:effectLst/>
          </p:spPr>
          <p:txBody>
            <a:bodyPr lIns="0" tIns="0" rIns="0" bIns="0" anchor="ctr">
              <a:normAutofit/>
            </a:bodyPr>
            <a:p>
              <a:pPr algn="ctr">
                <a:defRPr/>
              </a:pPr>
              <a:endParaRPr lang="zh-CN" altLang="en-US" sz="1350" b="1" dirty="0">
                <a:solidFill>
                  <a:srgbClr val="5F5F5F">
                    <a:lumMod val="65000"/>
                    <a:lumOff val="35000"/>
                  </a:srgbClr>
                </a:solidFill>
                <a:sym typeface="Arial" panose="020B0604020202020204" pitchFamily="34" charset="0"/>
              </a:endParaRPr>
            </a:p>
          </p:txBody>
        </p:sp>
        <p:sp>
          <p:nvSpPr>
            <p:cNvPr id="14" name="椭圆 13"/>
            <p:cNvSpPr/>
            <p:nvPr>
              <p:custDataLst>
                <p:tags r:id="rId11"/>
              </p:custDataLst>
            </p:nvPr>
          </p:nvSpPr>
          <p:spPr>
            <a:xfrm>
              <a:off x="2726402" y="4001899"/>
              <a:ext cx="835909" cy="835910"/>
            </a:xfrm>
            <a:prstGeom prst="ellipse">
              <a:avLst/>
            </a:prstGeom>
            <a:solidFill>
              <a:srgbClr val="628EE3"/>
            </a:solidFill>
            <a:ln w="12700" cap="flat" cmpd="sng" algn="ctr">
              <a:solidFill>
                <a:srgbClr val="FFFFFF"/>
              </a:solidFill>
              <a:prstDash val="solid"/>
              <a:miter lim="800000"/>
            </a:ln>
            <a:effectLst/>
          </p:spPr>
          <p:txBody>
            <a:bodyPr rtlCol="0" anchor="ctr">
              <a:normAutofit/>
            </a:bodyPr>
            <a:p>
              <a:pPr algn="ctr"/>
              <a:r>
                <a:rPr lang="en-US" altLang="zh-CN" sz="1350" dirty="0">
                  <a:solidFill>
                    <a:srgbClr val="FFFFFF"/>
                  </a:solidFill>
                  <a:sym typeface="Arial" panose="020B0604020202020204" pitchFamily="34" charset="0"/>
                </a:rPr>
                <a:t>A</a:t>
              </a:r>
              <a:endParaRPr lang="zh-CN" altLang="en-US" sz="1350" dirty="0">
                <a:solidFill>
                  <a:srgbClr val="FFFFFF"/>
                </a:solidFill>
                <a:sym typeface="Arial" panose="020B0604020202020204" pitchFamily="34" charset="0"/>
              </a:endParaRPr>
            </a:p>
          </p:txBody>
        </p:sp>
      </p:grpSp>
      <p:grpSp>
        <p:nvGrpSpPr>
          <p:cNvPr id="15" name="组合 14"/>
          <p:cNvGrpSpPr/>
          <p:nvPr>
            <p:custDataLst>
              <p:tags r:id="rId12"/>
            </p:custDataLst>
          </p:nvPr>
        </p:nvGrpSpPr>
        <p:grpSpPr>
          <a:xfrm>
            <a:off x="3754123" y="2844800"/>
            <a:ext cx="1635755" cy="2713957"/>
            <a:chOff x="5005497" y="1219200"/>
            <a:chExt cx="2181007" cy="3618609"/>
          </a:xfrm>
        </p:grpSpPr>
        <p:sp>
          <p:nvSpPr>
            <p:cNvPr id="16" name="任意多边形 15"/>
            <p:cNvSpPr/>
            <p:nvPr>
              <p:custDataLst>
                <p:tags r:id="rId13"/>
              </p:custDataLst>
            </p:nvPr>
          </p:nvSpPr>
          <p:spPr>
            <a:xfrm>
              <a:off x="5005497" y="1219200"/>
              <a:ext cx="2181007" cy="2636245"/>
            </a:xfrm>
            <a:custGeom>
              <a:avLst/>
              <a:gdLst>
                <a:gd name="connsiteX0" fmla="*/ 788019 w 1576037"/>
                <a:gd name="connsiteY0" fmla="*/ 148697 h 1905000"/>
                <a:gd name="connsiteX1" fmla="*/ 153283 w 1576037"/>
                <a:gd name="connsiteY1" fmla="*/ 783433 h 1905000"/>
                <a:gd name="connsiteX2" fmla="*/ 788019 w 1576037"/>
                <a:gd name="connsiteY2" fmla="*/ 1418169 h 1905000"/>
                <a:gd name="connsiteX3" fmla="*/ 1422755 w 1576037"/>
                <a:gd name="connsiteY3" fmla="*/ 783433 h 1905000"/>
                <a:gd name="connsiteX4" fmla="*/ 788019 w 1576037"/>
                <a:gd name="connsiteY4" fmla="*/ 148697 h 1905000"/>
                <a:gd name="connsiteX5" fmla="*/ 788019 w 1576037"/>
                <a:gd name="connsiteY5" fmla="*/ 0 h 1905000"/>
                <a:gd name="connsiteX6" fmla="*/ 1345231 w 1576037"/>
                <a:gd name="connsiteY6" fmla="*/ 231116 h 1905000"/>
                <a:gd name="connsiteX7" fmla="*/ 1345231 w 1576037"/>
                <a:gd name="connsiteY7" fmla="*/ 1347039 h 1905000"/>
                <a:gd name="connsiteX8" fmla="*/ 788019 w 1576037"/>
                <a:gd name="connsiteY8" fmla="*/ 1905000 h 1905000"/>
                <a:gd name="connsiteX9" fmla="*/ 230806 w 1576037"/>
                <a:gd name="connsiteY9" fmla="*/ 1347039 h 1905000"/>
                <a:gd name="connsiteX10" fmla="*/ 230806 w 1576037"/>
                <a:gd name="connsiteY10" fmla="*/ 231116 h 1905000"/>
                <a:gd name="connsiteX11" fmla="*/ 788019 w 1576037"/>
                <a:gd name="connsiteY11" fmla="*/ 0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6037" h="1905000">
                  <a:moveTo>
                    <a:pt x="788019" y="148697"/>
                  </a:moveTo>
                  <a:cubicBezTo>
                    <a:pt x="437464" y="148697"/>
                    <a:pt x="153283" y="432878"/>
                    <a:pt x="153283" y="783433"/>
                  </a:cubicBezTo>
                  <a:cubicBezTo>
                    <a:pt x="153283" y="1133988"/>
                    <a:pt x="437464" y="1418169"/>
                    <a:pt x="788019" y="1418169"/>
                  </a:cubicBezTo>
                  <a:cubicBezTo>
                    <a:pt x="1138574" y="1418169"/>
                    <a:pt x="1422755" y="1133988"/>
                    <a:pt x="1422755" y="783433"/>
                  </a:cubicBezTo>
                  <a:cubicBezTo>
                    <a:pt x="1422755" y="432878"/>
                    <a:pt x="1138574" y="148697"/>
                    <a:pt x="788019" y="148697"/>
                  </a:cubicBezTo>
                  <a:close/>
                  <a:moveTo>
                    <a:pt x="788019" y="0"/>
                  </a:moveTo>
                  <a:cubicBezTo>
                    <a:pt x="989689" y="-2"/>
                    <a:pt x="1191361" y="77039"/>
                    <a:pt x="1345231" y="231116"/>
                  </a:cubicBezTo>
                  <a:cubicBezTo>
                    <a:pt x="1652973" y="539269"/>
                    <a:pt x="1652973" y="1038884"/>
                    <a:pt x="1345231" y="1347039"/>
                  </a:cubicBezTo>
                  <a:lnTo>
                    <a:pt x="788019" y="1905000"/>
                  </a:lnTo>
                  <a:lnTo>
                    <a:pt x="230806" y="1347039"/>
                  </a:lnTo>
                  <a:cubicBezTo>
                    <a:pt x="-76936" y="1038884"/>
                    <a:pt x="-76936" y="539269"/>
                    <a:pt x="230806" y="231116"/>
                  </a:cubicBezTo>
                  <a:cubicBezTo>
                    <a:pt x="384676" y="77039"/>
                    <a:pt x="586348" y="-2"/>
                    <a:pt x="788019" y="0"/>
                  </a:cubicBezTo>
                  <a:close/>
                </a:path>
              </a:pathLst>
            </a:custGeom>
            <a:solidFill>
              <a:srgbClr val="37AFE5"/>
            </a:solidFill>
            <a:ln w="12700" cap="flat" cmpd="sng" algn="ctr">
              <a:noFill/>
              <a:prstDash val="solid"/>
              <a:miter lim="800000"/>
            </a:ln>
            <a:effectLst/>
          </p:spPr>
          <p:txBody>
            <a:bodyPr wrap="square" bIns="243000" anchor="ctr">
              <a:normAutofit/>
              <a:scene3d>
                <a:camera prst="orthographicFront"/>
                <a:lightRig rig="threePt" dir="t"/>
              </a:scene3d>
              <a:sp3d contourW="12700">
                <a:contourClr>
                  <a:srgbClr val="FFFFFF"/>
                </a:contourClr>
              </a:sp3d>
            </a:bodyPr>
            <a:p>
              <a:pPr algn="ctr">
                <a:defRPr/>
              </a:pPr>
              <a:r>
                <a:rPr lang="en-US" altLang="zh-CN" sz="2800" b="1" smtClean="0">
                  <a:solidFill>
                    <a:srgbClr val="FF0000"/>
                  </a:solidFill>
                  <a:sym typeface="Arial" panose="020B0604020202020204" pitchFamily="34" charset="0"/>
                </a:rPr>
                <a:t>权威及时</a:t>
              </a:r>
              <a:endParaRPr lang="en-US" altLang="zh-CN" sz="2800" b="1" smtClean="0">
                <a:solidFill>
                  <a:srgbClr val="FF0000"/>
                </a:solidFill>
                <a:sym typeface="Arial" panose="020B0604020202020204" pitchFamily="34" charset="0"/>
              </a:endParaRPr>
            </a:p>
          </p:txBody>
        </p:sp>
        <p:sp>
          <p:nvSpPr>
            <p:cNvPr id="17" name="任意多边形 16"/>
            <p:cNvSpPr/>
            <p:nvPr>
              <p:custDataLst>
                <p:tags r:id="rId14"/>
              </p:custDataLst>
            </p:nvPr>
          </p:nvSpPr>
          <p:spPr>
            <a:xfrm rot="16200000">
              <a:off x="5747019" y="3648162"/>
              <a:ext cx="697961" cy="290720"/>
            </a:xfrm>
            <a:custGeom>
              <a:avLst/>
              <a:gdLst>
                <a:gd name="connsiteX0" fmla="*/ 0 w 284318"/>
                <a:gd name="connsiteY0" fmla="*/ 0 h 164768"/>
                <a:gd name="connsiteX1" fmla="*/ 7916 w 284318"/>
                <a:gd name="connsiteY1" fmla="*/ 0 h 164768"/>
                <a:gd name="connsiteX2" fmla="*/ 36481 w 284318"/>
                <a:gd name="connsiteY2" fmla="*/ 19259 h 164768"/>
                <a:gd name="connsiteX3" fmla="*/ 142159 w 284318"/>
                <a:gd name="connsiteY3" fmla="*/ 40594 h 164768"/>
                <a:gd name="connsiteX4" fmla="*/ 247838 w 284318"/>
                <a:gd name="connsiteY4" fmla="*/ 19259 h 164768"/>
                <a:gd name="connsiteX5" fmla="*/ 276402 w 284318"/>
                <a:gd name="connsiteY5" fmla="*/ 0 h 164768"/>
                <a:gd name="connsiteX6" fmla="*/ 284318 w 284318"/>
                <a:gd name="connsiteY6" fmla="*/ 0 h 164768"/>
                <a:gd name="connsiteX7" fmla="*/ 284318 w 284318"/>
                <a:gd name="connsiteY7" fmla="*/ 164768 h 164768"/>
                <a:gd name="connsiteX8" fmla="*/ 271691 w 284318"/>
                <a:gd name="connsiteY8" fmla="*/ 164768 h 164768"/>
                <a:gd name="connsiteX9" fmla="*/ 247838 w 284318"/>
                <a:gd name="connsiteY9" fmla="*/ 148686 h 164768"/>
                <a:gd name="connsiteX10" fmla="*/ 142159 w 284318"/>
                <a:gd name="connsiteY10" fmla="*/ 127350 h 164768"/>
                <a:gd name="connsiteX11" fmla="*/ 36481 w 284318"/>
                <a:gd name="connsiteY11" fmla="*/ 148686 h 164768"/>
                <a:gd name="connsiteX12" fmla="*/ 12627 w 284318"/>
                <a:gd name="connsiteY12" fmla="*/ 164768 h 164768"/>
                <a:gd name="connsiteX13" fmla="*/ 0 w 284318"/>
                <a:gd name="connsiteY13" fmla="*/ 164768 h 164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4318" h="164768">
                  <a:moveTo>
                    <a:pt x="0" y="0"/>
                  </a:moveTo>
                  <a:lnTo>
                    <a:pt x="7916" y="0"/>
                  </a:lnTo>
                  <a:lnTo>
                    <a:pt x="36481" y="19259"/>
                  </a:lnTo>
                  <a:cubicBezTo>
                    <a:pt x="68962" y="32997"/>
                    <a:pt x="104673" y="40594"/>
                    <a:pt x="142159" y="40594"/>
                  </a:cubicBezTo>
                  <a:cubicBezTo>
                    <a:pt x="179645" y="40594"/>
                    <a:pt x="215356" y="32997"/>
                    <a:pt x="247838" y="19259"/>
                  </a:cubicBezTo>
                  <a:lnTo>
                    <a:pt x="276402" y="0"/>
                  </a:lnTo>
                  <a:lnTo>
                    <a:pt x="284318" y="0"/>
                  </a:lnTo>
                  <a:lnTo>
                    <a:pt x="284318" y="164768"/>
                  </a:lnTo>
                  <a:lnTo>
                    <a:pt x="271691" y="164768"/>
                  </a:lnTo>
                  <a:lnTo>
                    <a:pt x="247838" y="148686"/>
                  </a:lnTo>
                  <a:cubicBezTo>
                    <a:pt x="215356" y="134947"/>
                    <a:pt x="179645" y="127350"/>
                    <a:pt x="142159" y="127350"/>
                  </a:cubicBezTo>
                  <a:cubicBezTo>
                    <a:pt x="104673" y="127350"/>
                    <a:pt x="68962" y="134947"/>
                    <a:pt x="36481" y="148686"/>
                  </a:cubicBezTo>
                  <a:lnTo>
                    <a:pt x="12627" y="164768"/>
                  </a:lnTo>
                  <a:lnTo>
                    <a:pt x="0" y="164768"/>
                  </a:lnTo>
                  <a:close/>
                </a:path>
              </a:pathLst>
            </a:custGeom>
            <a:solidFill>
              <a:srgbClr val="37AFE5"/>
            </a:solidFill>
            <a:ln w="12700" cap="flat" cmpd="sng" algn="ctr">
              <a:noFill/>
              <a:prstDash val="solid"/>
              <a:miter lim="800000"/>
            </a:ln>
            <a:effectLst/>
          </p:spPr>
          <p:txBody>
            <a:bodyPr lIns="0" tIns="0" rIns="0" bIns="0" anchor="ctr">
              <a:normAutofit/>
            </a:bodyPr>
            <a:p>
              <a:pPr algn="ctr">
                <a:defRPr/>
              </a:pPr>
              <a:endParaRPr lang="zh-CN" altLang="en-US" sz="1350" b="1" dirty="0">
                <a:solidFill>
                  <a:srgbClr val="5F5F5F">
                    <a:lumMod val="65000"/>
                    <a:lumOff val="35000"/>
                  </a:srgbClr>
                </a:solidFill>
                <a:sym typeface="Arial" panose="020B0604020202020204" pitchFamily="34" charset="0"/>
              </a:endParaRPr>
            </a:p>
          </p:txBody>
        </p:sp>
        <p:sp>
          <p:nvSpPr>
            <p:cNvPr id="18" name="椭圆 17"/>
            <p:cNvSpPr/>
            <p:nvPr>
              <p:custDataLst>
                <p:tags r:id="rId15"/>
              </p:custDataLst>
            </p:nvPr>
          </p:nvSpPr>
          <p:spPr>
            <a:xfrm>
              <a:off x="5678045" y="4001899"/>
              <a:ext cx="835909" cy="835910"/>
            </a:xfrm>
            <a:prstGeom prst="ellipse">
              <a:avLst/>
            </a:prstGeom>
            <a:solidFill>
              <a:srgbClr val="37AFE5"/>
            </a:solidFill>
            <a:ln w="12700" cap="flat" cmpd="sng" algn="ctr">
              <a:solidFill>
                <a:srgbClr val="FFFFFF"/>
              </a:solidFill>
              <a:prstDash val="solid"/>
              <a:miter lim="800000"/>
            </a:ln>
            <a:effectLst/>
          </p:spPr>
          <p:txBody>
            <a:bodyPr rtlCol="0" anchor="ctr">
              <a:normAutofit/>
            </a:bodyPr>
            <a:p>
              <a:pPr algn="ctr"/>
              <a:r>
                <a:rPr lang="en-US" altLang="zh-CN" sz="1350" dirty="0">
                  <a:solidFill>
                    <a:srgbClr val="FFFFFF"/>
                  </a:solidFill>
                  <a:sym typeface="Arial" panose="020B0604020202020204" pitchFamily="34" charset="0"/>
                </a:rPr>
                <a:t>B</a:t>
              </a:r>
              <a:endParaRPr lang="zh-CN" altLang="en-US" sz="1350" dirty="0">
                <a:solidFill>
                  <a:srgbClr val="FFFFFF"/>
                </a:solidFill>
                <a:sym typeface="Arial" panose="020B0604020202020204" pitchFamily="34" charset="0"/>
              </a:endParaRPr>
            </a:p>
          </p:txBody>
        </p:sp>
      </p:grpSp>
      <p:grpSp>
        <p:nvGrpSpPr>
          <p:cNvPr id="19" name="组合 18"/>
          <p:cNvGrpSpPr/>
          <p:nvPr>
            <p:custDataLst>
              <p:tags r:id="rId16"/>
            </p:custDataLst>
          </p:nvPr>
        </p:nvGrpSpPr>
        <p:grpSpPr>
          <a:xfrm>
            <a:off x="6158801" y="2844800"/>
            <a:ext cx="1635755" cy="2713957"/>
            <a:chOff x="8211734" y="1219200"/>
            <a:chExt cx="2181007" cy="3618609"/>
          </a:xfrm>
        </p:grpSpPr>
        <p:sp>
          <p:nvSpPr>
            <p:cNvPr id="20" name="任意多边形 19"/>
            <p:cNvSpPr/>
            <p:nvPr>
              <p:custDataLst>
                <p:tags r:id="rId17"/>
              </p:custDataLst>
            </p:nvPr>
          </p:nvSpPr>
          <p:spPr>
            <a:xfrm>
              <a:off x="8211734" y="1219200"/>
              <a:ext cx="2181007" cy="2636245"/>
            </a:xfrm>
            <a:custGeom>
              <a:avLst/>
              <a:gdLst>
                <a:gd name="connsiteX0" fmla="*/ 788019 w 1576037"/>
                <a:gd name="connsiteY0" fmla="*/ 148697 h 1905000"/>
                <a:gd name="connsiteX1" fmla="*/ 153283 w 1576037"/>
                <a:gd name="connsiteY1" fmla="*/ 783433 h 1905000"/>
                <a:gd name="connsiteX2" fmla="*/ 788019 w 1576037"/>
                <a:gd name="connsiteY2" fmla="*/ 1418169 h 1905000"/>
                <a:gd name="connsiteX3" fmla="*/ 1422755 w 1576037"/>
                <a:gd name="connsiteY3" fmla="*/ 783433 h 1905000"/>
                <a:gd name="connsiteX4" fmla="*/ 788019 w 1576037"/>
                <a:gd name="connsiteY4" fmla="*/ 148697 h 1905000"/>
                <a:gd name="connsiteX5" fmla="*/ 788019 w 1576037"/>
                <a:gd name="connsiteY5" fmla="*/ 0 h 1905000"/>
                <a:gd name="connsiteX6" fmla="*/ 1345231 w 1576037"/>
                <a:gd name="connsiteY6" fmla="*/ 231116 h 1905000"/>
                <a:gd name="connsiteX7" fmla="*/ 1345231 w 1576037"/>
                <a:gd name="connsiteY7" fmla="*/ 1347039 h 1905000"/>
                <a:gd name="connsiteX8" fmla="*/ 788019 w 1576037"/>
                <a:gd name="connsiteY8" fmla="*/ 1905000 h 1905000"/>
                <a:gd name="connsiteX9" fmla="*/ 230806 w 1576037"/>
                <a:gd name="connsiteY9" fmla="*/ 1347039 h 1905000"/>
                <a:gd name="connsiteX10" fmla="*/ 230806 w 1576037"/>
                <a:gd name="connsiteY10" fmla="*/ 231116 h 1905000"/>
                <a:gd name="connsiteX11" fmla="*/ 788019 w 1576037"/>
                <a:gd name="connsiteY11" fmla="*/ 0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6037" h="1905000">
                  <a:moveTo>
                    <a:pt x="788019" y="148697"/>
                  </a:moveTo>
                  <a:cubicBezTo>
                    <a:pt x="437464" y="148697"/>
                    <a:pt x="153283" y="432878"/>
                    <a:pt x="153283" y="783433"/>
                  </a:cubicBezTo>
                  <a:cubicBezTo>
                    <a:pt x="153283" y="1133988"/>
                    <a:pt x="437464" y="1418169"/>
                    <a:pt x="788019" y="1418169"/>
                  </a:cubicBezTo>
                  <a:cubicBezTo>
                    <a:pt x="1138574" y="1418169"/>
                    <a:pt x="1422755" y="1133988"/>
                    <a:pt x="1422755" y="783433"/>
                  </a:cubicBezTo>
                  <a:cubicBezTo>
                    <a:pt x="1422755" y="432878"/>
                    <a:pt x="1138574" y="148697"/>
                    <a:pt x="788019" y="148697"/>
                  </a:cubicBezTo>
                  <a:close/>
                  <a:moveTo>
                    <a:pt x="788019" y="0"/>
                  </a:moveTo>
                  <a:cubicBezTo>
                    <a:pt x="989689" y="-2"/>
                    <a:pt x="1191361" y="77039"/>
                    <a:pt x="1345231" y="231116"/>
                  </a:cubicBezTo>
                  <a:cubicBezTo>
                    <a:pt x="1652973" y="539269"/>
                    <a:pt x="1652973" y="1038884"/>
                    <a:pt x="1345231" y="1347039"/>
                  </a:cubicBezTo>
                  <a:lnTo>
                    <a:pt x="788019" y="1905000"/>
                  </a:lnTo>
                  <a:lnTo>
                    <a:pt x="230806" y="1347039"/>
                  </a:lnTo>
                  <a:cubicBezTo>
                    <a:pt x="-76936" y="1038884"/>
                    <a:pt x="-76936" y="539269"/>
                    <a:pt x="230806" y="231116"/>
                  </a:cubicBezTo>
                  <a:cubicBezTo>
                    <a:pt x="384676" y="77039"/>
                    <a:pt x="586348" y="-2"/>
                    <a:pt x="788019" y="0"/>
                  </a:cubicBezTo>
                  <a:close/>
                </a:path>
              </a:pathLst>
            </a:custGeom>
            <a:solidFill>
              <a:srgbClr val="628EE3"/>
            </a:solidFill>
            <a:ln w="12700" cap="flat" cmpd="sng" algn="ctr">
              <a:noFill/>
              <a:prstDash val="solid"/>
              <a:miter lim="800000"/>
            </a:ln>
            <a:effectLst/>
          </p:spPr>
          <p:txBody>
            <a:bodyPr wrap="square" bIns="243000" anchor="ctr">
              <a:normAutofit/>
              <a:scene3d>
                <a:camera prst="orthographicFront"/>
                <a:lightRig rig="threePt" dir="t"/>
              </a:scene3d>
              <a:sp3d contourW="12700">
                <a:contourClr>
                  <a:srgbClr val="FFFFFF"/>
                </a:contourClr>
              </a:sp3d>
            </a:bodyPr>
            <a:p>
              <a:pPr algn="ctr">
                <a:defRPr/>
              </a:pPr>
              <a:r>
                <a:rPr lang="en-US" altLang="zh-CN" sz="2400" b="1" smtClean="0">
                  <a:solidFill>
                    <a:srgbClr val="FF0000"/>
                  </a:solidFill>
                  <a:sym typeface="Arial" panose="020B0604020202020204" pitchFamily="34" charset="0"/>
                </a:rPr>
                <a:t>方便浏览和查询</a:t>
              </a:r>
              <a:endParaRPr lang="en-US" altLang="zh-CN" sz="2400" b="1" smtClean="0">
                <a:solidFill>
                  <a:srgbClr val="FF0000"/>
                </a:solidFill>
                <a:sym typeface="Arial" panose="020B0604020202020204" pitchFamily="34" charset="0"/>
              </a:endParaRPr>
            </a:p>
          </p:txBody>
        </p:sp>
        <p:sp>
          <p:nvSpPr>
            <p:cNvPr id="21" name="任意多边形 20"/>
            <p:cNvSpPr/>
            <p:nvPr>
              <p:custDataLst>
                <p:tags r:id="rId18"/>
              </p:custDataLst>
            </p:nvPr>
          </p:nvSpPr>
          <p:spPr>
            <a:xfrm rot="16200000">
              <a:off x="8953256" y="3648162"/>
              <a:ext cx="697961" cy="290720"/>
            </a:xfrm>
            <a:custGeom>
              <a:avLst/>
              <a:gdLst>
                <a:gd name="connsiteX0" fmla="*/ 0 w 284318"/>
                <a:gd name="connsiteY0" fmla="*/ 0 h 164768"/>
                <a:gd name="connsiteX1" fmla="*/ 7916 w 284318"/>
                <a:gd name="connsiteY1" fmla="*/ 0 h 164768"/>
                <a:gd name="connsiteX2" fmla="*/ 36481 w 284318"/>
                <a:gd name="connsiteY2" fmla="*/ 19259 h 164768"/>
                <a:gd name="connsiteX3" fmla="*/ 142159 w 284318"/>
                <a:gd name="connsiteY3" fmla="*/ 40594 h 164768"/>
                <a:gd name="connsiteX4" fmla="*/ 247838 w 284318"/>
                <a:gd name="connsiteY4" fmla="*/ 19259 h 164768"/>
                <a:gd name="connsiteX5" fmla="*/ 276402 w 284318"/>
                <a:gd name="connsiteY5" fmla="*/ 0 h 164768"/>
                <a:gd name="connsiteX6" fmla="*/ 284318 w 284318"/>
                <a:gd name="connsiteY6" fmla="*/ 0 h 164768"/>
                <a:gd name="connsiteX7" fmla="*/ 284318 w 284318"/>
                <a:gd name="connsiteY7" fmla="*/ 164768 h 164768"/>
                <a:gd name="connsiteX8" fmla="*/ 271691 w 284318"/>
                <a:gd name="connsiteY8" fmla="*/ 164768 h 164768"/>
                <a:gd name="connsiteX9" fmla="*/ 247838 w 284318"/>
                <a:gd name="connsiteY9" fmla="*/ 148686 h 164768"/>
                <a:gd name="connsiteX10" fmla="*/ 142159 w 284318"/>
                <a:gd name="connsiteY10" fmla="*/ 127350 h 164768"/>
                <a:gd name="connsiteX11" fmla="*/ 36481 w 284318"/>
                <a:gd name="connsiteY11" fmla="*/ 148686 h 164768"/>
                <a:gd name="connsiteX12" fmla="*/ 12627 w 284318"/>
                <a:gd name="connsiteY12" fmla="*/ 164768 h 164768"/>
                <a:gd name="connsiteX13" fmla="*/ 0 w 284318"/>
                <a:gd name="connsiteY13" fmla="*/ 164768 h 164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4318" h="164768">
                  <a:moveTo>
                    <a:pt x="0" y="0"/>
                  </a:moveTo>
                  <a:lnTo>
                    <a:pt x="7916" y="0"/>
                  </a:lnTo>
                  <a:lnTo>
                    <a:pt x="36481" y="19259"/>
                  </a:lnTo>
                  <a:cubicBezTo>
                    <a:pt x="68962" y="32997"/>
                    <a:pt x="104673" y="40594"/>
                    <a:pt x="142159" y="40594"/>
                  </a:cubicBezTo>
                  <a:cubicBezTo>
                    <a:pt x="179645" y="40594"/>
                    <a:pt x="215356" y="32997"/>
                    <a:pt x="247838" y="19259"/>
                  </a:cubicBezTo>
                  <a:lnTo>
                    <a:pt x="276402" y="0"/>
                  </a:lnTo>
                  <a:lnTo>
                    <a:pt x="284318" y="0"/>
                  </a:lnTo>
                  <a:lnTo>
                    <a:pt x="284318" y="164768"/>
                  </a:lnTo>
                  <a:lnTo>
                    <a:pt x="271691" y="164768"/>
                  </a:lnTo>
                  <a:lnTo>
                    <a:pt x="247838" y="148686"/>
                  </a:lnTo>
                  <a:cubicBezTo>
                    <a:pt x="215356" y="134947"/>
                    <a:pt x="179645" y="127350"/>
                    <a:pt x="142159" y="127350"/>
                  </a:cubicBezTo>
                  <a:cubicBezTo>
                    <a:pt x="104673" y="127350"/>
                    <a:pt x="68962" y="134947"/>
                    <a:pt x="36481" y="148686"/>
                  </a:cubicBezTo>
                  <a:lnTo>
                    <a:pt x="12627" y="164768"/>
                  </a:lnTo>
                  <a:lnTo>
                    <a:pt x="0" y="164768"/>
                  </a:lnTo>
                  <a:close/>
                </a:path>
              </a:pathLst>
            </a:custGeom>
            <a:solidFill>
              <a:srgbClr val="628EE3"/>
            </a:solidFill>
            <a:ln w="12700" cap="flat" cmpd="sng" algn="ctr">
              <a:noFill/>
              <a:prstDash val="solid"/>
              <a:miter lim="800000"/>
            </a:ln>
            <a:effectLst/>
          </p:spPr>
          <p:txBody>
            <a:bodyPr lIns="0" tIns="0" rIns="0" bIns="0" anchor="ctr">
              <a:normAutofit/>
            </a:bodyPr>
            <a:p>
              <a:pPr algn="ctr">
                <a:defRPr/>
              </a:pPr>
              <a:endParaRPr lang="zh-CN" altLang="en-US" sz="1350" b="1" dirty="0">
                <a:solidFill>
                  <a:srgbClr val="5F5F5F">
                    <a:lumMod val="65000"/>
                    <a:lumOff val="35000"/>
                  </a:srgbClr>
                </a:solidFill>
                <a:sym typeface="Arial" panose="020B0604020202020204" pitchFamily="34" charset="0"/>
              </a:endParaRPr>
            </a:p>
          </p:txBody>
        </p:sp>
        <p:sp>
          <p:nvSpPr>
            <p:cNvPr id="22" name="椭圆 21"/>
            <p:cNvSpPr/>
            <p:nvPr>
              <p:custDataLst>
                <p:tags r:id="rId19"/>
              </p:custDataLst>
            </p:nvPr>
          </p:nvSpPr>
          <p:spPr>
            <a:xfrm>
              <a:off x="8884282" y="4001899"/>
              <a:ext cx="835909" cy="835910"/>
            </a:xfrm>
            <a:prstGeom prst="ellipse">
              <a:avLst/>
            </a:prstGeom>
            <a:solidFill>
              <a:srgbClr val="628EE3"/>
            </a:solidFill>
            <a:ln w="12700" cap="flat" cmpd="sng" algn="ctr">
              <a:solidFill>
                <a:srgbClr val="FFFFFF"/>
              </a:solidFill>
              <a:prstDash val="solid"/>
              <a:miter lim="800000"/>
            </a:ln>
            <a:effectLst/>
          </p:spPr>
          <p:txBody>
            <a:bodyPr rtlCol="0" anchor="ctr">
              <a:normAutofit/>
            </a:bodyPr>
            <a:p>
              <a:pPr algn="ctr"/>
              <a:r>
                <a:rPr lang="en-US" altLang="zh-CN" sz="1350" dirty="0">
                  <a:solidFill>
                    <a:srgbClr val="FFFFFF"/>
                  </a:solidFill>
                  <a:sym typeface="Arial" panose="020B0604020202020204" pitchFamily="34" charset="0"/>
                </a:rPr>
                <a:t>C</a:t>
              </a:r>
              <a:endParaRPr lang="zh-CN" altLang="en-US" sz="1350" dirty="0">
                <a:solidFill>
                  <a:srgbClr val="FFFFFF"/>
                </a:solidFill>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additive="base">
                                        <p:cTn id="47" dur="500" fill="hold"/>
                                        <p:tgtEl>
                                          <p:spTgt spid="19"/>
                                        </p:tgtEl>
                                        <p:attrNameLst>
                                          <p:attrName>ppt_x</p:attrName>
                                        </p:attrNameLst>
                                      </p:cBhvr>
                                      <p:tavLst>
                                        <p:tav tm="0">
                                          <p:val>
                                            <p:strVal val="#ppt_x"/>
                                          </p:val>
                                        </p:tav>
                                        <p:tav tm="100000">
                                          <p:val>
                                            <p:strVal val="#ppt_x"/>
                                          </p:val>
                                        </p:tav>
                                      </p:tavLst>
                                    </p:anim>
                                    <p:anim calcmode="lin" valueType="num">
                                      <p:cBhvr additive="base">
                                        <p:cTn id="4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 name="图片 22" descr="placingpictureplaceholder">
            <a:hlinkClick r:id="rId1" tooltip="" action="ppaction://hlinkfile"/>
          </p:cNvPr>
          <p:cNvPicPr>
            <a:picLocks noChangeAspect="1"/>
          </p:cNvPicPr>
          <p:nvPr>
            <p:custDataLst>
              <p:tags r:id="rId2"/>
            </p:custDataLst>
          </p:nvPr>
        </p:nvPicPr>
        <p:blipFill>
          <a:blip r:embed="rId3"/>
          <a:srcRect/>
          <a:stretch>
            <a:fillRect/>
          </a:stretch>
        </p:blipFill>
        <p:spPr>
          <a:xfrm>
            <a:off x="0" y="0"/>
            <a:ext cx="9143365" cy="698563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管理公开</a:t>
            </a:r>
            <a:endParaRPr lang="zh-CN" altLang="en-US">
              <a:solidFill>
                <a:srgbClr val="FFFF00"/>
              </a:solidFill>
            </a:endParaRPr>
          </a:p>
        </p:txBody>
      </p:sp>
      <p:sp>
        <p:nvSpPr>
          <p:cNvPr id="3" name="内容占位符 2"/>
          <p:cNvSpPr>
            <a:spLocks noGrp="1"/>
          </p:cNvSpPr>
          <p:nvPr>
            <p:ph idx="1"/>
          </p:nvPr>
        </p:nvSpPr>
        <p:spPr>
          <a:xfrm>
            <a:off x="457200" y="1331595"/>
            <a:ext cx="8229600" cy="4525963"/>
          </a:xfrm>
        </p:spPr>
        <p:txBody>
          <a:bodyPr/>
          <a:p>
            <a:r>
              <a:rPr lang="zh-CN" altLang="en-US" sz="2800">
                <a:solidFill>
                  <a:schemeClr val="bg1"/>
                </a:solidFill>
              </a:rPr>
              <a:t>机构</a:t>
            </a:r>
            <a:r>
              <a:rPr lang="zh-CN" altLang="en-US" sz="2800">
                <a:solidFill>
                  <a:schemeClr val="bg1"/>
                </a:solidFill>
              </a:rPr>
              <a:t>职能、权责清单公开（法无授权不可为）</a:t>
            </a:r>
            <a:endParaRPr lang="zh-CN" altLang="en-US" sz="2800">
              <a:solidFill>
                <a:schemeClr val="bg1"/>
              </a:solidFill>
            </a:endParaRPr>
          </a:p>
          <a:p>
            <a:r>
              <a:rPr lang="zh-CN" altLang="en-US" sz="2800">
                <a:solidFill>
                  <a:schemeClr val="bg1"/>
                </a:solidFill>
              </a:rPr>
              <a:t>行政执法</a:t>
            </a:r>
            <a:r>
              <a:rPr lang="zh-CN" altLang="en-US" sz="2800">
                <a:solidFill>
                  <a:schemeClr val="bg1"/>
                </a:solidFill>
              </a:rPr>
              <a:t>时出示执法证件成为标配</a:t>
            </a:r>
            <a:endParaRPr lang="zh-CN" altLang="en-US" sz="2800">
              <a:solidFill>
                <a:schemeClr val="bg1"/>
              </a:solidFill>
            </a:endParaRPr>
          </a:p>
          <a:p>
            <a:r>
              <a:rPr lang="zh-CN" altLang="en-US" sz="2800">
                <a:solidFill>
                  <a:schemeClr val="bg1"/>
                </a:solidFill>
              </a:rPr>
              <a:t>双随机一公开（抽查情况及查处结果向社会公开）</a:t>
            </a:r>
            <a:endParaRPr lang="zh-CN" altLang="en-US" sz="2800">
              <a:solidFill>
                <a:schemeClr val="bg1"/>
              </a:solidFill>
            </a:endParaRPr>
          </a:p>
          <a:p>
            <a:r>
              <a:rPr lang="zh-CN" altLang="en-US" sz="2800">
                <a:solidFill>
                  <a:schemeClr val="bg1"/>
                </a:solidFill>
              </a:rPr>
              <a:t>行政许可和行政处罚双公示</a:t>
            </a:r>
            <a:r>
              <a:rPr lang="en-US" altLang="zh-CN" sz="2800">
                <a:solidFill>
                  <a:schemeClr val="bg1"/>
                </a:solidFill>
              </a:rPr>
              <a:t>7</a:t>
            </a:r>
            <a:r>
              <a:rPr lang="zh-CN" altLang="en-US" sz="2800">
                <a:solidFill>
                  <a:schemeClr val="bg1"/>
                </a:solidFill>
              </a:rPr>
              <a:t>个工作日内公开</a:t>
            </a:r>
            <a:endParaRPr lang="zh-CN" altLang="en-US" sz="2800">
              <a:solidFill>
                <a:schemeClr val="bg1"/>
              </a:solidFill>
            </a:endParaRPr>
          </a:p>
          <a:p>
            <a:r>
              <a:rPr lang="zh-CN" altLang="en-US" sz="2800">
                <a:solidFill>
                  <a:schemeClr val="bg1"/>
                </a:solidFill>
                <a:sym typeface="+mn-ea"/>
              </a:rPr>
              <a:t>执法证主动公开查询</a:t>
            </a:r>
            <a:endParaRPr lang="zh-CN" altLang="en-US" sz="2800">
              <a:solidFill>
                <a:schemeClr val="bg1"/>
              </a:solidFill>
              <a:sym typeface="+mn-ea"/>
            </a:endParaRPr>
          </a:p>
          <a:p>
            <a:r>
              <a:rPr lang="zh-CN" altLang="en-US" sz="2800" dirty="0">
                <a:solidFill>
                  <a:schemeClr val="bg1"/>
                </a:solidFill>
                <a:sym typeface="+mn-ea"/>
              </a:rPr>
              <a:t>行政执法统计年报和数据公开</a:t>
            </a:r>
            <a:endParaRPr lang="zh-CN" altLang="en-US" sz="2800">
              <a:solidFill>
                <a:schemeClr val="bg1"/>
              </a:solidFill>
              <a:sym typeface="+mn-ea"/>
            </a:endParaRPr>
          </a:p>
          <a:p>
            <a:r>
              <a:rPr lang="zh-CN" altLang="en-US" sz="2800">
                <a:solidFill>
                  <a:schemeClr val="bg1"/>
                </a:solidFill>
                <a:sym typeface="+mn-ea"/>
              </a:rPr>
              <a:t>未经公开发布的规范性文件不能作为执法依据</a:t>
            </a:r>
            <a:endParaRPr lang="zh-CN" altLang="en-US" sz="2800">
              <a:solidFill>
                <a:schemeClr val="bg1"/>
              </a:solidFill>
              <a:sym typeface="+mn-ea"/>
            </a:endParaRPr>
          </a:p>
          <a:p>
            <a:endParaRPr lang="zh-CN" altLang="en-US" sz="2800">
              <a:solidFill>
                <a:schemeClr val="bg1"/>
              </a:solidFill>
            </a:endParaRPr>
          </a:p>
          <a:p>
            <a:pPr algn="ctr"/>
            <a:r>
              <a:rPr lang="zh-CN" altLang="en-US">
                <a:solidFill>
                  <a:srgbClr val="FF0000"/>
                </a:solidFill>
                <a:sym typeface="+mn-ea"/>
              </a:rPr>
              <a:t>习惯在镜头下执法！！！</a:t>
            </a:r>
            <a:endParaRPr lang="zh-CN" altLang="en-US">
              <a:solidFill>
                <a:srgbClr val="FF0000"/>
              </a:solidFill>
            </a:endParaRPr>
          </a:p>
          <a:p>
            <a:endParaRPr lang="zh-CN" altLang="en-US">
              <a:solidFill>
                <a:schemeClr val="bg1"/>
              </a:solidFill>
            </a:endParaRPr>
          </a:p>
          <a:p>
            <a:endParaRPr lang="zh-CN" altLang="en-US">
              <a:solidFill>
                <a:schemeClr val="bg1"/>
              </a:solidFill>
            </a:endParaRPr>
          </a:p>
        </p:txBody>
      </p:sp>
      <p:pic>
        <p:nvPicPr>
          <p:cNvPr id="7" name="内容占位符 6"/>
          <p:cNvPicPr>
            <a:picLocks noGrp="1" noChangeAspect="1"/>
          </p:cNvPicPr>
          <p:nvPr/>
        </p:nvPicPr>
        <p:blipFill>
          <a:blip r:embed="rId1"/>
          <a:stretch>
            <a:fillRect/>
          </a:stretch>
        </p:blipFill>
        <p:spPr>
          <a:xfrm>
            <a:off x="457172" y="1418908"/>
            <a:ext cx="6375577" cy="4351338"/>
          </a:xfrm>
          <a:prstGeom prst="rect">
            <a:avLst/>
          </a:prstGeom>
        </p:spPr>
      </p:pic>
      <p:pic>
        <p:nvPicPr>
          <p:cNvPr id="9" name="图片 8"/>
          <p:cNvPicPr>
            <a:picLocks noChangeAspect="1"/>
          </p:cNvPicPr>
          <p:nvPr/>
        </p:nvPicPr>
        <p:blipFill>
          <a:blip r:embed="rId2"/>
          <a:stretch>
            <a:fillRect/>
          </a:stretch>
        </p:blipFill>
        <p:spPr>
          <a:xfrm>
            <a:off x="3268415" y="1419471"/>
            <a:ext cx="5193798" cy="5373329"/>
          </a:xfrm>
          <a:prstGeom prst="rect">
            <a:avLst/>
          </a:prstGeom>
        </p:spPr>
      </p:pic>
      <p:sp>
        <p:nvSpPr>
          <p:cNvPr id="5" name="标题 1"/>
          <p:cNvSpPr>
            <a:spLocks noGrp="1"/>
          </p:cNvSpPr>
          <p:nvPr/>
        </p:nvSpPr>
        <p:spPr>
          <a:xfrm>
            <a:off x="123066" y="3511345"/>
            <a:ext cx="10169013" cy="11892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zh-CN" altLang="en-US" dirty="0"/>
          </a:p>
        </p:txBody>
      </p:sp>
      <p:pic>
        <p:nvPicPr>
          <p:cNvPr id="8" name="图片 7"/>
          <p:cNvPicPr>
            <a:picLocks noChangeAspect="1"/>
          </p:cNvPicPr>
          <p:nvPr/>
        </p:nvPicPr>
        <p:blipFill>
          <a:blip r:embed="rId3"/>
          <a:stretch>
            <a:fillRect/>
          </a:stretch>
        </p:blipFill>
        <p:spPr>
          <a:xfrm>
            <a:off x="820420" y="1509395"/>
            <a:ext cx="7641590" cy="417131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主题服务包-养老服务包.jpg"/>
          <p:cNvPicPr>
            <a:picLocks noChangeAspect="1"/>
          </p:cNvPicPr>
          <p:nvPr/>
        </p:nvPicPr>
        <p:blipFill>
          <a:blip r:embed="rId1"/>
          <a:stretch>
            <a:fillRect/>
          </a:stretch>
        </p:blipFill>
        <p:spPr>
          <a:xfrm>
            <a:off x="-60960" y="908720"/>
            <a:ext cx="4498417" cy="56951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extBox 5"/>
          <p:cNvSpPr txBox="1"/>
          <p:nvPr/>
        </p:nvSpPr>
        <p:spPr>
          <a:xfrm>
            <a:off x="4375150" y="836613"/>
            <a:ext cx="4286250" cy="5205413"/>
          </a:xfrm>
          <a:prstGeom prst="roundRect">
            <a:avLst/>
          </a:prstGeom>
        </p:spPr>
        <p:style>
          <a:lnRef idx="2">
            <a:schemeClr val="accent2"/>
          </a:lnRef>
          <a:fillRef idx="1">
            <a:schemeClr val="lt1"/>
          </a:fillRef>
          <a:effectRef idx="0">
            <a:schemeClr val="accent2"/>
          </a:effectRef>
          <a:fontRef idx="minor">
            <a:schemeClr val="dk1"/>
          </a:fontRef>
        </p:style>
        <p:txBody>
          <a:bodyPr>
            <a:spAutoFit/>
          </a:bodyPr>
          <a:lstStyle/>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1.</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享受老年综合津贴</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2.</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长寿补贴</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3.</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徐汇区“银发无忧”老年人意外伤害专项保险</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4.</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享受异地护理补贴</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5.</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长期护理保险</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6.</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日间照护机构</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7.</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长者照护之家</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8.</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“牵线搭桥”服务</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9.</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主动关爱、紧急救助服务</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10.</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紧急救助服务</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11.</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电动爬楼机服务</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12.</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助餐服务</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13.</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助浴服务</a:t>
            </a:r>
            <a:endParaRPr kumimoji="0" lang="zh-CN" altLang="en-US" sz="2200" b="1"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sp>
        <p:nvSpPr>
          <p:cNvPr id="7" name="TextBox 6"/>
          <p:cNvSpPr txBox="1"/>
          <p:nvPr/>
        </p:nvSpPr>
        <p:spPr>
          <a:xfrm>
            <a:off x="5219700" y="2154238"/>
            <a:ext cx="3890963" cy="4516438"/>
          </a:xfrm>
          <a:prstGeom prst="roundRect">
            <a:avLst/>
          </a:prstGeom>
        </p:spPr>
        <p:style>
          <a:lnRef idx="2">
            <a:schemeClr val="accent2"/>
          </a:lnRef>
          <a:fillRef idx="1">
            <a:schemeClr val="lt1"/>
          </a:fillRef>
          <a:effectRef idx="0">
            <a:schemeClr val="accent2"/>
          </a:effectRef>
          <a:fontRef idx="minor">
            <a:schemeClr val="dk1"/>
          </a:fontRef>
        </p:style>
        <p:txBody>
          <a:bodyPr>
            <a:spAutoFit/>
          </a:bodyPr>
          <a:lstStyle/>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14.</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助老关怀服务</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15.</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短期托护</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16.</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“老伙伴”计划</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17.</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社区睦邻点</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18.</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家庭安装无障碍扶手</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19.</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适老性住房改造</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20.</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免费健康体检</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21.</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大肠癌筛查</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22.</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免费接种肺炎疫苗</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23.</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妇科病、乳腺病筛查</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24.</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助医服务</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a:p>
            <a:pPr marL="0" marR="0" lvl="0" indent="0" algn="l" defTabSz="457200" rtl="0" eaLnBrk="1" fontAlgn="base" latinLnBrk="0" hangingPunct="1">
              <a:lnSpc>
                <a:spcPct val="100000"/>
              </a:lnSpc>
              <a:spcBef>
                <a:spcPct val="0"/>
              </a:spcBef>
              <a:spcAft>
                <a:spcPct val="0"/>
              </a:spcAft>
              <a:buClrTx/>
              <a:buSzTx/>
              <a:buFontTx/>
              <a:buNone/>
              <a:defRPr/>
            </a:pPr>
            <a:r>
              <a:rPr kumimoji="0" lang="en-US" altLang="zh-CN"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25.</a:t>
            </a:r>
            <a:r>
              <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rPr>
              <a:t>办理老年优待证</a:t>
            </a:r>
            <a:endParaRPr kumimoji="0" lang="zh-CN" altLang="en-US" sz="2200" b="0" i="0" u="none" strike="noStrike" kern="12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cs"/>
            </a:endParaRPr>
          </a:p>
        </p:txBody>
      </p:sp>
      <p:sp>
        <p:nvSpPr>
          <p:cNvPr id="68612" name="标题 1"/>
          <p:cNvSpPr>
            <a:spLocks noGrp="1"/>
          </p:cNvSpPr>
          <p:nvPr>
            <p:ph type="title"/>
          </p:nvPr>
        </p:nvSpPr>
        <p:spPr>
          <a:xfrm>
            <a:off x="457200" y="274955"/>
            <a:ext cx="8229600" cy="633095"/>
          </a:xfrm>
        </p:spPr>
        <p:txBody>
          <a:bodyPr vert="horz" wrap="square" lIns="91440" tIns="45720" rIns="91440" bIns="45720" anchor="ctr" anchorCtr="0"/>
          <a:p>
            <a:pPr defTabSz="457200"/>
            <a:r>
              <a:rPr lang="zh-CN" altLang="en-US">
                <a:solidFill>
                  <a:srgbClr val="FFFF00"/>
                </a:solidFill>
                <a:sym typeface="+mn-ea"/>
              </a:rPr>
              <a:t>服务公开：常办政策服务包</a:t>
            </a:r>
            <a:endParaRPr lang="zh-CN" altLang="en-US" kern="1200" dirty="0">
              <a:solidFill>
                <a:srgbClr val="FFFFFF"/>
              </a:solidFill>
              <a:latin typeface="微软雅黑" panose="020B0503020204020204" pitchFamily="82" charset="2"/>
              <a:ea typeface="微软雅黑" panose="020B0503020204020204" pitchFamily="82" charset="2"/>
              <a:cs typeface="微软雅黑" panose="020B0503020204020204" pitchFamily="82" charset="2"/>
            </a:endParaRPr>
          </a:p>
        </p:txBody>
      </p:sp>
    </p:spTree>
  </p:cSld>
  <p:clrMapOvr>
    <a:masterClrMapping/>
  </p:clrMapOvr>
  <p:transition spd="slow"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hlinkClick r:id="rId1" action="ppaction://hlinkfile"/>
              </a:rPr>
              <a:t>生命树</a:t>
            </a:r>
            <a:r>
              <a:rPr lang="en-US" altLang="zh-CN">
                <a:solidFill>
                  <a:srgbClr val="FFFF00"/>
                </a:solidFill>
                <a:hlinkClick r:id="rId1" action="ppaction://hlinkfile"/>
              </a:rPr>
              <a:t>-</a:t>
            </a:r>
            <a:r>
              <a:rPr lang="zh-CN" altLang="en-US">
                <a:solidFill>
                  <a:srgbClr val="FFFF00"/>
                </a:solidFill>
                <a:hlinkClick r:id="rId1" action="ppaction://hlinkfile"/>
              </a:rPr>
              <a:t>高效办成一件事</a:t>
            </a:r>
            <a:endParaRPr lang="zh-CN" altLang="en-US">
              <a:solidFill>
                <a:srgbClr val="FFFF00"/>
              </a:solidFill>
            </a:endParaRPr>
          </a:p>
        </p:txBody>
      </p:sp>
      <p:pic>
        <p:nvPicPr>
          <p:cNvPr id="5" name="内容占位符 4"/>
          <p:cNvPicPr>
            <a:picLocks noChangeAspect="1"/>
          </p:cNvPicPr>
          <p:nvPr>
            <p:ph sz="half" idx="1"/>
            <p:custDataLst>
              <p:tags r:id="rId2"/>
            </p:custDataLst>
          </p:nvPr>
        </p:nvPicPr>
        <p:blipFill>
          <a:blip r:embed="rId3"/>
          <a:stretch>
            <a:fillRect/>
          </a:stretch>
        </p:blipFill>
        <p:spPr>
          <a:xfrm>
            <a:off x="457200" y="1417955"/>
            <a:ext cx="8437880" cy="5295265"/>
          </a:xfrm>
          <a:prstGeom prst="rect">
            <a:avLst/>
          </a:prstGeom>
        </p:spPr>
      </p:pic>
      <p:pic>
        <p:nvPicPr>
          <p:cNvPr id="6" name="内容占位符 5"/>
          <p:cNvPicPr>
            <a:picLocks noChangeAspect="1"/>
          </p:cNvPicPr>
          <p:nvPr>
            <p:ph sz="half" idx="2"/>
          </p:nvPr>
        </p:nvPicPr>
        <p:blipFill>
          <a:blip r:embed="rId4"/>
          <a:stretch>
            <a:fillRect/>
          </a:stretch>
        </p:blipFill>
        <p:spPr>
          <a:xfrm>
            <a:off x="466090" y="1450975"/>
            <a:ext cx="8428355" cy="5222875"/>
          </a:xfrm>
          <a:prstGeom prst="rect">
            <a:avLst/>
          </a:prstGeom>
        </p:spPr>
      </p:pic>
      <p:pic>
        <p:nvPicPr>
          <p:cNvPr id="3" name="图片 2"/>
          <p:cNvPicPr>
            <a:picLocks noChangeAspect="1"/>
          </p:cNvPicPr>
          <p:nvPr/>
        </p:nvPicPr>
        <p:blipFill>
          <a:blip r:embed="rId5"/>
          <a:stretch>
            <a:fillRect/>
          </a:stretch>
        </p:blipFill>
        <p:spPr>
          <a:xfrm>
            <a:off x="419735" y="1450340"/>
            <a:ext cx="8559165" cy="5198745"/>
          </a:xfrm>
          <a:prstGeom prst="rect">
            <a:avLst/>
          </a:prstGeom>
        </p:spPr>
      </p:pic>
      <p:pic>
        <p:nvPicPr>
          <p:cNvPr id="4" name="图片 3"/>
          <p:cNvPicPr>
            <a:picLocks noChangeAspect="1"/>
          </p:cNvPicPr>
          <p:nvPr/>
        </p:nvPicPr>
        <p:blipFill>
          <a:blip r:embed="rId6"/>
          <a:stretch>
            <a:fillRect/>
          </a:stretch>
        </p:blipFill>
        <p:spPr>
          <a:xfrm>
            <a:off x="0" y="1397635"/>
            <a:ext cx="9210675" cy="5460365"/>
          </a:xfrm>
          <a:prstGeom prst="rect">
            <a:avLst/>
          </a:prstGeom>
        </p:spPr>
      </p:pic>
      <p:pic>
        <p:nvPicPr>
          <p:cNvPr id="7" name="图片 6"/>
          <p:cNvPicPr>
            <a:picLocks noChangeAspect="1"/>
          </p:cNvPicPr>
          <p:nvPr/>
        </p:nvPicPr>
        <p:blipFill>
          <a:blip r:embed="rId7"/>
          <a:stretch>
            <a:fillRect/>
          </a:stretch>
        </p:blipFill>
        <p:spPr>
          <a:xfrm>
            <a:off x="1420495" y="2759075"/>
            <a:ext cx="6077585" cy="2865755"/>
          </a:xfrm>
          <a:prstGeom prst="rect">
            <a:avLst/>
          </a:prstGeom>
        </p:spPr>
      </p:pic>
      <p:sp>
        <p:nvSpPr>
          <p:cNvPr id="100" name="文本框 99"/>
          <p:cNvSpPr txBox="1"/>
          <p:nvPr/>
        </p:nvSpPr>
        <p:spPr>
          <a:xfrm>
            <a:off x="1409700" y="2758440"/>
            <a:ext cx="6098540" cy="953135"/>
          </a:xfrm>
          <a:prstGeom prst="rect">
            <a:avLst/>
          </a:prstGeom>
          <a:noFill/>
          <a:ln w="9525">
            <a:noFill/>
          </a:ln>
        </p:spPr>
        <p:txBody>
          <a:bodyPr wrap="square">
            <a:spAutoFit/>
          </a:bodyPr>
          <a:p>
            <a:r>
              <a:rPr lang="zh-CN" sz="2800" b="1">
                <a:gradFill>
                  <a:gsLst>
                    <a:gs pos="0">
                      <a:srgbClr val="14CD68"/>
                    </a:gs>
                    <a:gs pos="100000">
                      <a:srgbClr val="0B6E38"/>
                    </a:gs>
                  </a:gsLst>
                  <a:lin scaled="0"/>
                </a:gradFill>
                <a:ea typeface="宋体" panose="02010600030101010101" pitchFamily="2" charset="-122"/>
              </a:rPr>
              <a:t>让群众对事前准备清晰明了、事中进展实时掌握、事后结果及时获知</a:t>
            </a:r>
            <a:endParaRPr lang="zh-CN" altLang="en-US" sz="2800" b="1">
              <a:gradFill>
                <a:gsLst>
                  <a:gs pos="0">
                    <a:srgbClr val="14CD68"/>
                  </a:gs>
                  <a:gs pos="100000">
                    <a:srgbClr val="0B6E38"/>
                  </a:gs>
                </a:gsLst>
                <a:lin scaled="0"/>
              </a:gradFill>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sym typeface="+mn-ea"/>
              </a:rPr>
              <a:t>“快递式”公开</a:t>
            </a:r>
            <a:endParaRPr lang="zh-CN" altLang="en-US">
              <a:solidFill>
                <a:srgbClr val="FFFF00"/>
              </a:solidFill>
              <a:sym typeface="+mn-ea"/>
            </a:endParaRPr>
          </a:p>
        </p:txBody>
      </p:sp>
      <p:sp>
        <p:nvSpPr>
          <p:cNvPr id="3" name="内容占位符 2"/>
          <p:cNvSpPr>
            <a:spLocks noGrp="1"/>
          </p:cNvSpPr>
          <p:nvPr>
            <p:ph sz="half" idx="1"/>
          </p:nvPr>
        </p:nvSpPr>
        <p:spPr/>
        <p:txBody>
          <a:bodyPr/>
          <a:p>
            <a:r>
              <a:rPr lang="zh-CN" altLang="en-US" sz="2400">
                <a:solidFill>
                  <a:srgbClr val="FFFFFF"/>
                </a:solidFill>
              </a:rPr>
              <a:t>服务预期：“我的办件进展如何？是否可以像查快递信息一样实时查询？”</a:t>
            </a:r>
            <a:endParaRPr lang="zh-CN" altLang="en-US" sz="2400">
              <a:solidFill>
                <a:srgbClr val="FFFFFF"/>
              </a:solidFill>
            </a:endParaRPr>
          </a:p>
          <a:p>
            <a:r>
              <a:rPr lang="zh-CN" altLang="en-US" sz="2400">
                <a:solidFill>
                  <a:srgbClr val="FFFFFF"/>
                </a:solidFill>
              </a:rPr>
              <a:t>群众到政府部门提交办事材料后，往往得“默默”等待结果，中间办理流程有哪些、办到哪一步，无从知晓，徒增等待焦虑。</a:t>
            </a:r>
            <a:endParaRPr lang="zh-CN" altLang="en-US" sz="2400">
              <a:solidFill>
                <a:srgbClr val="FFFFFF"/>
              </a:solidFill>
            </a:endParaRPr>
          </a:p>
          <a:p>
            <a:r>
              <a:rPr lang="zh-CN" altLang="en-US" sz="2400">
                <a:solidFill>
                  <a:srgbClr val="FFFFFF"/>
                </a:solidFill>
              </a:rPr>
              <a:t>审批服务信息全节点公开，事情办到哪一步，就将信息推送到哪一歩，让群众随时查询办事信息，享受“快递式”公开和服务。</a:t>
            </a:r>
            <a:endParaRPr lang="zh-CN" altLang="en-US" sz="2400">
              <a:solidFill>
                <a:srgbClr val="FFFFFF"/>
              </a:solidFill>
            </a:endParaRPr>
          </a:p>
        </p:txBody>
      </p:sp>
      <p:pic>
        <p:nvPicPr>
          <p:cNvPr id="5" name="内容占位符 4" descr="微信图片_20181111104244"/>
          <p:cNvPicPr>
            <a:picLocks noChangeAspect="1"/>
          </p:cNvPicPr>
          <p:nvPr>
            <p:ph sz="half" idx="2"/>
          </p:nvPr>
        </p:nvPicPr>
        <p:blipFill>
          <a:blip r:embed="rId1"/>
          <a:stretch>
            <a:fillRect/>
          </a:stretch>
        </p:blipFill>
        <p:spPr>
          <a:xfrm>
            <a:off x="4972685" y="1600200"/>
            <a:ext cx="3394710" cy="4526280"/>
          </a:xfrm>
          <a:prstGeom prst="rect">
            <a:avLst/>
          </a:prstGeom>
        </p:spPr>
      </p:pic>
      <p:sp>
        <p:nvSpPr>
          <p:cNvPr id="4" name="动作按钮: 后退或前一项 3">
            <a:hlinkClick r:id=""/>
          </p:cNvPr>
          <p:cNvSpPr/>
          <p:nvPr/>
        </p:nvSpPr>
        <p:spPr>
          <a:xfrm>
            <a:off x="7851775" y="6467475"/>
            <a:ext cx="311785" cy="208280"/>
          </a:xfrm>
          <a:prstGeom prst="actionButtonBackPrevious">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073742878" name="图片 1073742877" descr="QQ图片20181030132933"/>
          <p:cNvPicPr>
            <a:picLocks noChangeAspect="1"/>
          </p:cNvPicPr>
          <p:nvPr/>
        </p:nvPicPr>
        <p:blipFill>
          <a:blip r:embed="rId2"/>
          <a:stretch>
            <a:fillRect/>
          </a:stretch>
        </p:blipFill>
        <p:spPr>
          <a:xfrm>
            <a:off x="4489450" y="1600200"/>
            <a:ext cx="4559935" cy="4526280"/>
          </a:xfrm>
          <a:prstGeom prst="rect">
            <a:avLst/>
          </a:prstGeom>
          <a:noFill/>
          <a:ln w="9525">
            <a:noFill/>
          </a:ln>
        </p:spPr>
      </p:pic>
      <p:pic>
        <p:nvPicPr>
          <p:cNvPr id="6" name="图片 5"/>
          <p:cNvPicPr>
            <a:picLocks noChangeAspect="1"/>
          </p:cNvPicPr>
          <p:nvPr/>
        </p:nvPicPr>
        <p:blipFill>
          <a:blip r:embed="rId3"/>
          <a:stretch>
            <a:fillRect/>
          </a:stretch>
        </p:blipFill>
        <p:spPr>
          <a:xfrm>
            <a:off x="454660" y="1171575"/>
            <a:ext cx="8576945" cy="556641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37428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nodeType="clickEffect">
                                  <p:stCondLst>
                                    <p:cond delay="0"/>
                                  </p:stCondLst>
                                  <p:childTnLst>
                                    <p:anim calcmode="lin" valueType="num">
                                      <p:cBhvr additive="base">
                                        <p:cTn id="10" dur="500"/>
                                        <p:tgtEl>
                                          <p:spTgt spid="6"/>
                                        </p:tgtEl>
                                        <p:attrNameLst>
                                          <p:attrName>ppt_x</p:attrName>
                                        </p:attrNameLst>
                                      </p:cBhvr>
                                      <p:tavLst>
                                        <p:tav tm="0">
                                          <p:val>
                                            <p:strVal val="ppt_x"/>
                                          </p:val>
                                        </p:tav>
                                        <p:tav tm="100000">
                                          <p:val>
                                            <p:strVal val="ppt_x"/>
                                          </p:val>
                                        </p:tav>
                                      </p:tavLst>
                                    </p:anim>
                                    <p:anim calcmode="lin" valueType="num">
                                      <p:cBhvr additive="base">
                                        <p:cTn id="11" dur="500"/>
                                        <p:tgtEl>
                                          <p:spTgt spid="6"/>
                                        </p:tgtEl>
                                        <p:attrNameLst>
                                          <p:attrName>ppt_y</p:attrName>
                                        </p:attrNameLst>
                                      </p:cBhvr>
                                      <p:tavLst>
                                        <p:tav tm="0">
                                          <p:val>
                                            <p:strVal val="ppt_y"/>
                                          </p:val>
                                        </p:tav>
                                        <p:tav tm="100000">
                                          <p:val>
                                            <p:strVal val="1+ppt_h/2"/>
                                          </p:val>
                                        </p:tav>
                                      </p:tavLst>
                                    </p:anim>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矩形 3"/>
          <p:cNvSpPr>
            <a:spLocks noChangeArrowheads="1"/>
          </p:cNvSpPr>
          <p:nvPr/>
        </p:nvSpPr>
        <p:spPr bwMode="auto">
          <a:xfrm>
            <a:off x="783582" y="1757208"/>
            <a:ext cx="4734472" cy="4003675"/>
          </a:xfrm>
          <a:prstGeom prst="rect">
            <a:avLst/>
          </a:prstGeom>
          <a:noFill/>
          <a:ln w="9525">
            <a:noFill/>
            <a:miter lim="800000"/>
          </a:ln>
        </p:spPr>
        <p:txBody>
          <a:bodyPr wrap="square">
            <a:spAutoFit/>
          </a:bodyPr>
          <a:lstStyle/>
          <a:p>
            <a:pPr algn="ctr">
              <a:lnSpc>
                <a:spcPct val="150000"/>
              </a:lnSpc>
            </a:pPr>
            <a:r>
              <a:rPr lang="zh-CN" altLang="en-US" sz="2100" b="1" dirty="0">
                <a:solidFill>
                  <a:srgbClr val="FFC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“好差评”制度</a:t>
            </a:r>
            <a:endParaRPr lang="zh-CN" altLang="en-US" sz="2100" b="1" dirty="0">
              <a:solidFill>
                <a:srgbClr val="FFC000"/>
              </a:solidFill>
              <a:effectLst>
                <a:outerShdw blurRad="38100" dist="38100" dir="2700000" algn="tl">
                  <a:srgbClr val="000000">
                    <a:alpha val="43137"/>
                  </a:srgbClr>
                </a:outerShdw>
              </a:effectLst>
              <a:latin typeface="微软雅黑" panose="020B0503020204020204" charset="-122"/>
              <a:ea typeface="微软雅黑" panose="020B0503020204020204" charset="-122"/>
            </a:endParaRPr>
          </a:p>
          <a:p>
            <a:pPr>
              <a:lnSpc>
                <a:spcPct val="150000"/>
              </a:lnSpc>
            </a:pPr>
            <a:endParaRPr lang="en-US" altLang="zh-CN" sz="1650" b="1" dirty="0">
              <a:solidFill>
                <a:schemeClr val="bg1"/>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ü"/>
            </a:pPr>
            <a:r>
              <a:rPr lang="zh-CN" altLang="en-US" sz="1650" b="1" dirty="0">
                <a:solidFill>
                  <a:schemeClr val="bg1"/>
                </a:solidFill>
                <a:latin typeface="微软雅黑" panose="020B0503020204020204" charset="-122"/>
                <a:ea typeface="微软雅黑" panose="020B0503020204020204" charset="-122"/>
              </a:rPr>
              <a:t>服务事项、服务渠道、评价对象</a:t>
            </a:r>
            <a:r>
              <a:rPr lang="zh-CN" altLang="en-US" sz="1650" b="1" dirty="0">
                <a:solidFill>
                  <a:srgbClr val="FFC000"/>
                </a:solidFill>
                <a:latin typeface="微软雅黑" panose="020B0503020204020204" charset="-122"/>
                <a:ea typeface="微软雅黑" panose="020B0503020204020204" charset="-122"/>
              </a:rPr>
              <a:t>全覆盖</a:t>
            </a:r>
            <a:endParaRPr lang="en-US" altLang="zh-CN" sz="1650" b="1" dirty="0">
              <a:solidFill>
                <a:srgbClr val="FFC000"/>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ü"/>
            </a:pPr>
            <a:r>
              <a:rPr lang="zh-CN" altLang="en-US" sz="1650" b="1" dirty="0">
                <a:solidFill>
                  <a:schemeClr val="bg1"/>
                </a:solidFill>
                <a:latin typeface="微软雅黑" panose="020B0503020204020204" charset="-122"/>
                <a:ea typeface="微软雅黑" panose="020B0503020204020204" charset="-122"/>
              </a:rPr>
              <a:t>评价、回复</a:t>
            </a:r>
            <a:r>
              <a:rPr lang="zh-CN" altLang="en-US" sz="1650" b="1" dirty="0">
                <a:solidFill>
                  <a:srgbClr val="FFC000"/>
                </a:solidFill>
                <a:latin typeface="微软雅黑" panose="020B0503020204020204" charset="-122"/>
                <a:ea typeface="微软雅黑" panose="020B0503020204020204" charset="-122"/>
              </a:rPr>
              <a:t>“双公开”</a:t>
            </a:r>
            <a:endParaRPr lang="en-US" altLang="zh-CN" sz="1650" b="1" dirty="0">
              <a:solidFill>
                <a:srgbClr val="FFC000"/>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ü"/>
            </a:pPr>
            <a:r>
              <a:rPr lang="zh-CN" altLang="en-US" sz="1650" b="1" dirty="0">
                <a:solidFill>
                  <a:schemeClr val="bg1"/>
                </a:solidFill>
                <a:latin typeface="微软雅黑" panose="020B0503020204020204" charset="-122"/>
                <a:ea typeface="微软雅黑" panose="020B0503020204020204" charset="-122"/>
              </a:rPr>
              <a:t>办事人、服务事项、窗口工作人员</a:t>
            </a:r>
            <a:r>
              <a:rPr lang="zh-CN" altLang="en-US" sz="1650" b="1" dirty="0">
                <a:solidFill>
                  <a:srgbClr val="FFC000"/>
                </a:solidFill>
                <a:latin typeface="微软雅黑" panose="020B0503020204020204" charset="-122"/>
                <a:ea typeface="微软雅黑" panose="020B0503020204020204" charset="-122"/>
              </a:rPr>
              <a:t>“三对应”</a:t>
            </a:r>
            <a:endParaRPr lang="en-US" altLang="zh-CN" sz="1650" b="1" dirty="0">
              <a:solidFill>
                <a:schemeClr val="bg1"/>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ü"/>
            </a:pPr>
            <a:r>
              <a:rPr lang="zh-CN" altLang="en-US" sz="1650" b="1" dirty="0">
                <a:solidFill>
                  <a:srgbClr val="FFC000"/>
                </a:solidFill>
                <a:latin typeface="微软雅黑" panose="020B0503020204020204" charset="-122"/>
                <a:ea typeface="微软雅黑" panose="020B0503020204020204" charset="-122"/>
              </a:rPr>
              <a:t>“一次一评”“一事一评”</a:t>
            </a:r>
            <a:endParaRPr lang="en-US" altLang="zh-CN" sz="1650" b="1" dirty="0">
              <a:solidFill>
                <a:srgbClr val="FFC000"/>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ü"/>
            </a:pPr>
            <a:r>
              <a:rPr lang="zh-CN" altLang="en-US" sz="1650" b="1" dirty="0">
                <a:solidFill>
                  <a:srgbClr val="FFC000"/>
                </a:solidFill>
                <a:latin typeface="微软雅黑" panose="020B0503020204020204" charset="-122"/>
                <a:ea typeface="微软雅黑" panose="020B0503020204020204" charset="-122"/>
              </a:rPr>
              <a:t>自愿自主评价</a:t>
            </a:r>
            <a:endParaRPr lang="en-US" altLang="zh-CN" sz="1650" b="1" dirty="0">
              <a:solidFill>
                <a:srgbClr val="FFC000"/>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ü"/>
            </a:pPr>
            <a:r>
              <a:rPr lang="zh-CN" altLang="en-US" sz="1650" b="1" dirty="0">
                <a:solidFill>
                  <a:srgbClr val="FFC000"/>
                </a:solidFill>
                <a:latin typeface="微软雅黑" panose="020B0503020204020204" charset="-122"/>
                <a:ea typeface="微软雅黑" panose="020B0503020204020204" charset="-122"/>
              </a:rPr>
              <a:t>申诉复核、转办机制</a:t>
            </a:r>
            <a:endParaRPr lang="en-US" altLang="zh-CN" sz="1650" b="1" dirty="0">
              <a:solidFill>
                <a:srgbClr val="FFC000"/>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ü"/>
            </a:pPr>
            <a:r>
              <a:rPr lang="zh-CN" altLang="en-US" sz="1650" b="1" dirty="0">
                <a:solidFill>
                  <a:schemeClr val="bg1"/>
                </a:solidFill>
                <a:latin typeface="微软雅黑" panose="020B0503020204020204" charset="-122"/>
                <a:ea typeface="微软雅黑" panose="020B0503020204020204" charset="-122"/>
              </a:rPr>
              <a:t>评价、反馈、整改、监督</a:t>
            </a:r>
            <a:r>
              <a:rPr lang="zh-CN" altLang="en-US" sz="1650" b="1" dirty="0">
                <a:solidFill>
                  <a:srgbClr val="FFC000"/>
                </a:solidFill>
                <a:latin typeface="微软雅黑" panose="020B0503020204020204" charset="-122"/>
                <a:ea typeface="微软雅黑" panose="020B0503020204020204" charset="-122"/>
              </a:rPr>
              <a:t>闭环管理</a:t>
            </a:r>
            <a:endParaRPr lang="en-US" altLang="zh-CN" sz="1650" b="1" dirty="0">
              <a:solidFill>
                <a:schemeClr val="bg1"/>
              </a:solidFill>
              <a:latin typeface="微软雅黑" panose="020B0503020204020204" charset="-122"/>
              <a:ea typeface="微软雅黑" panose="020B0503020204020204" charset="-122"/>
            </a:endParaRPr>
          </a:p>
          <a:p>
            <a:pPr marL="342900" indent="-342900">
              <a:lnSpc>
                <a:spcPct val="150000"/>
              </a:lnSpc>
              <a:buFont typeface="Wingdings" panose="05000000000000000000" pitchFamily="2" charset="2"/>
              <a:buChar char="ü"/>
            </a:pPr>
            <a:r>
              <a:rPr lang="zh-CN" altLang="en-US" sz="1650" b="1" dirty="0">
                <a:solidFill>
                  <a:schemeClr val="bg1"/>
                </a:solidFill>
                <a:latin typeface="微软雅黑" panose="020B0503020204020204" charset="-122"/>
                <a:ea typeface="微软雅黑" panose="020B0503020204020204" charset="-122"/>
              </a:rPr>
              <a:t>分析研判，</a:t>
            </a:r>
            <a:r>
              <a:rPr lang="zh-CN" altLang="en-US" sz="1650" b="1" dirty="0">
                <a:solidFill>
                  <a:srgbClr val="FFC000"/>
                </a:solidFill>
                <a:latin typeface="微软雅黑" panose="020B0503020204020204" charset="-122"/>
                <a:ea typeface="微软雅黑" panose="020B0503020204020204" charset="-122"/>
              </a:rPr>
              <a:t>以评促改</a:t>
            </a:r>
            <a:endParaRPr lang="en-US" altLang="zh-CN" sz="1650" b="1" dirty="0">
              <a:solidFill>
                <a:srgbClr val="FFC000"/>
              </a:solidFill>
              <a:latin typeface="微软雅黑" panose="020B0503020204020204" charset="-122"/>
              <a:ea typeface="微软雅黑" panose="020B0503020204020204" charset="-122"/>
            </a:endParaRPr>
          </a:p>
        </p:txBody>
      </p:sp>
      <p:grpSp>
        <p:nvGrpSpPr>
          <p:cNvPr id="78853" name="组合 5"/>
          <p:cNvGrpSpPr/>
          <p:nvPr/>
        </p:nvGrpSpPr>
        <p:grpSpPr bwMode="auto">
          <a:xfrm>
            <a:off x="5818364" y="2651522"/>
            <a:ext cx="2393553" cy="2346722"/>
            <a:chOff x="1335355" y="3251559"/>
            <a:chExt cx="3647908" cy="3575961"/>
          </a:xfrm>
        </p:grpSpPr>
        <p:grpSp>
          <p:nvGrpSpPr>
            <p:cNvPr id="78854" name="组合 4"/>
            <p:cNvGrpSpPr/>
            <p:nvPr/>
          </p:nvGrpSpPr>
          <p:grpSpPr bwMode="auto">
            <a:xfrm>
              <a:off x="1335355" y="3251559"/>
              <a:ext cx="3647908" cy="3575961"/>
              <a:chOff x="1335355" y="3251559"/>
              <a:chExt cx="3902464" cy="3825496"/>
            </a:xfrm>
          </p:grpSpPr>
          <p:sp>
            <p:nvSpPr>
              <p:cNvPr id="9" name="Block Arc 42"/>
              <p:cNvSpPr/>
              <p:nvPr/>
            </p:nvSpPr>
            <p:spPr>
              <a:xfrm>
                <a:off x="1356709" y="3251559"/>
                <a:ext cx="3826109" cy="3825496"/>
              </a:xfrm>
              <a:prstGeom prst="blockArc">
                <a:avLst>
                  <a:gd name="adj1" fmla="val 5400000"/>
                  <a:gd name="adj2" fmla="val 10800000"/>
                  <a:gd name="adj3" fmla="val 4642"/>
                </a:avLst>
              </a:prstGeom>
              <a:gradFill>
                <a:gsLst>
                  <a:gs pos="0">
                    <a:srgbClr val="004A8B"/>
                  </a:gs>
                  <a:gs pos="100000">
                    <a:srgbClr val="09308F"/>
                  </a:gs>
                </a:gsLst>
                <a:lin ang="3600000" scaled="0"/>
              </a:gradFill>
              <a:ln>
                <a:noFill/>
              </a:ln>
              <a:effectLst/>
            </p:spPr>
          </p:sp>
          <p:sp>
            <p:nvSpPr>
              <p:cNvPr id="10" name="Block Arc 43"/>
              <p:cNvSpPr/>
              <p:nvPr/>
            </p:nvSpPr>
            <p:spPr>
              <a:xfrm>
                <a:off x="1356709" y="3251559"/>
                <a:ext cx="3826109" cy="3825496"/>
              </a:xfrm>
              <a:prstGeom prst="blockArc">
                <a:avLst>
                  <a:gd name="adj1" fmla="val 0"/>
                  <a:gd name="adj2" fmla="val 5400000"/>
                  <a:gd name="adj3" fmla="val 4642"/>
                </a:avLst>
              </a:prstGeom>
              <a:gradFill>
                <a:gsLst>
                  <a:gs pos="0">
                    <a:srgbClr val="00B0F0"/>
                  </a:gs>
                  <a:gs pos="100000">
                    <a:srgbClr val="002060"/>
                  </a:gs>
                </a:gsLst>
                <a:lin ang="3600000" scaled="0"/>
              </a:gradFill>
              <a:ln>
                <a:noFill/>
              </a:ln>
              <a:effectLst/>
            </p:spPr>
          </p:sp>
          <p:sp>
            <p:nvSpPr>
              <p:cNvPr id="11" name="Block Arc 45"/>
              <p:cNvSpPr/>
              <p:nvPr/>
            </p:nvSpPr>
            <p:spPr>
              <a:xfrm>
                <a:off x="1356709" y="3251559"/>
                <a:ext cx="3826109" cy="3825496"/>
              </a:xfrm>
              <a:prstGeom prst="blockArc">
                <a:avLst>
                  <a:gd name="adj1" fmla="val 10800000"/>
                  <a:gd name="adj2" fmla="val 16200000"/>
                  <a:gd name="adj3" fmla="val 4642"/>
                </a:avLst>
              </a:prstGeom>
              <a:gradFill>
                <a:gsLst>
                  <a:gs pos="0">
                    <a:srgbClr val="00B0F0"/>
                  </a:gs>
                  <a:gs pos="100000">
                    <a:srgbClr val="002060"/>
                  </a:gs>
                </a:gsLst>
                <a:lin ang="3600000" scaled="0"/>
              </a:gradFill>
              <a:ln>
                <a:noFill/>
              </a:ln>
              <a:effectLst/>
            </p:spPr>
          </p:sp>
          <p:sp>
            <p:nvSpPr>
              <p:cNvPr id="12" name="Block Arc 46"/>
              <p:cNvSpPr/>
              <p:nvPr/>
            </p:nvSpPr>
            <p:spPr>
              <a:xfrm>
                <a:off x="1356709" y="3251559"/>
                <a:ext cx="3826109" cy="3825496"/>
              </a:xfrm>
              <a:prstGeom prst="blockArc">
                <a:avLst>
                  <a:gd name="adj1" fmla="val 16200000"/>
                  <a:gd name="adj2" fmla="val 0"/>
                  <a:gd name="adj3" fmla="val 4642"/>
                </a:avLst>
              </a:prstGeom>
              <a:gradFill>
                <a:gsLst>
                  <a:gs pos="0">
                    <a:srgbClr val="004A8B"/>
                  </a:gs>
                  <a:gs pos="100000">
                    <a:srgbClr val="09308F"/>
                  </a:gs>
                </a:gsLst>
                <a:lin ang="3600000" scaled="0"/>
              </a:gradFill>
              <a:ln>
                <a:noFill/>
              </a:ln>
              <a:effectLst/>
            </p:spPr>
          </p:sp>
          <p:sp>
            <p:nvSpPr>
              <p:cNvPr id="13" name="Freeform 40"/>
              <p:cNvSpPr/>
              <p:nvPr/>
            </p:nvSpPr>
            <p:spPr>
              <a:xfrm>
                <a:off x="4097687" y="3387421"/>
                <a:ext cx="1079308" cy="1079136"/>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gradFill>
                <a:gsLst>
                  <a:gs pos="0">
                    <a:srgbClr val="0070C0"/>
                  </a:gs>
                  <a:gs pos="100000">
                    <a:srgbClr val="09308F"/>
                  </a:gs>
                </a:gsLst>
                <a:lin ang="3600000" scaled="0"/>
              </a:gradFill>
              <a:ln w="12700" cap="flat" cmpd="sng" algn="ctr">
                <a:noFill/>
                <a:prstDash val="solid"/>
                <a:miter lim="800000"/>
              </a:ln>
              <a:effectLst/>
            </p:spPr>
            <p:txBody>
              <a:bodyPr lIns="124425" tIns="107503" rIns="107503" bIns="107503" spcCol="1270" anchor="ctr"/>
              <a:lstStyle/>
              <a:p>
                <a:pPr algn="ctr" defTabSz="806450" fontAlgn="auto">
                  <a:lnSpc>
                    <a:spcPct val="90000"/>
                  </a:lnSpc>
                  <a:spcAft>
                    <a:spcPct val="35000"/>
                  </a:spcAft>
                  <a:defRPr/>
                </a:pPr>
                <a:endParaRPr lang="en-US" sz="2180" kern="0" dirty="0">
                  <a:solidFill>
                    <a:prstClr val="white"/>
                  </a:solidFill>
                  <a:latin typeface="Agency FB" panose="020B0503020202020204" pitchFamily="34" charset="0"/>
                  <a:ea typeface="+mn-ea"/>
                  <a:cs typeface="+mn-cs"/>
                </a:endParaRPr>
              </a:p>
            </p:txBody>
          </p:sp>
          <p:sp>
            <p:nvSpPr>
              <p:cNvPr id="14" name="Freeform 36"/>
              <p:cNvSpPr/>
              <p:nvPr/>
            </p:nvSpPr>
            <p:spPr>
              <a:xfrm>
                <a:off x="4097687" y="5908638"/>
                <a:ext cx="1079308" cy="1079136"/>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gradFill>
                <a:gsLst>
                  <a:gs pos="0">
                    <a:srgbClr val="00B0F0"/>
                  </a:gs>
                  <a:gs pos="100000">
                    <a:srgbClr val="002060"/>
                  </a:gs>
                </a:gsLst>
                <a:lin ang="3600000" scaled="0"/>
              </a:gradFill>
              <a:ln w="12700" cap="flat" cmpd="sng" algn="ctr">
                <a:noFill/>
                <a:prstDash val="solid"/>
                <a:miter lim="800000"/>
              </a:ln>
              <a:effectLst/>
            </p:spPr>
            <p:txBody>
              <a:bodyPr lIns="124425" tIns="186639" rIns="107503" bIns="107503" spcCol="1270" anchor="ctr"/>
              <a:lstStyle/>
              <a:p>
                <a:pPr algn="ctr" defTabSz="806450" fontAlgn="auto">
                  <a:lnSpc>
                    <a:spcPct val="90000"/>
                  </a:lnSpc>
                  <a:spcAft>
                    <a:spcPct val="35000"/>
                  </a:spcAft>
                  <a:defRPr/>
                </a:pPr>
                <a:endParaRPr lang="en-US" sz="2180" kern="0" dirty="0">
                  <a:solidFill>
                    <a:prstClr val="white"/>
                  </a:solidFill>
                  <a:latin typeface="Agency FB" panose="020B0503020202020204" pitchFamily="34" charset="0"/>
                  <a:ea typeface="+mn-ea"/>
                  <a:cs typeface="+mn-cs"/>
                </a:endParaRPr>
              </a:p>
            </p:txBody>
          </p:sp>
          <p:sp>
            <p:nvSpPr>
              <p:cNvPr id="15" name="Freeform 34"/>
              <p:cNvSpPr/>
              <p:nvPr/>
            </p:nvSpPr>
            <p:spPr>
              <a:xfrm>
                <a:off x="1335355" y="5908638"/>
                <a:ext cx="1077368" cy="1079136"/>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gradFill>
                <a:gsLst>
                  <a:gs pos="0">
                    <a:schemeClr val="accent1"/>
                  </a:gs>
                  <a:gs pos="100000">
                    <a:srgbClr val="09308F"/>
                  </a:gs>
                </a:gsLst>
                <a:lin ang="3600000" scaled="0"/>
              </a:gradFill>
              <a:ln w="12700" cap="flat" cmpd="sng" algn="ctr">
                <a:noFill/>
                <a:prstDash val="solid"/>
                <a:miter lim="800000"/>
              </a:ln>
              <a:effectLst/>
            </p:spPr>
            <p:txBody>
              <a:bodyPr lIns="0" tIns="62213" rIns="0" bIns="0" spcCol="1270" anchor="ctr"/>
              <a:lstStyle/>
              <a:p>
                <a:pPr algn="ctr" defTabSz="806450" fontAlgn="auto">
                  <a:lnSpc>
                    <a:spcPct val="90000"/>
                  </a:lnSpc>
                  <a:spcAft>
                    <a:spcPct val="35000"/>
                  </a:spcAft>
                  <a:defRPr/>
                </a:pPr>
                <a:endParaRPr lang="en-US" sz="2180" kern="0" dirty="0">
                  <a:solidFill>
                    <a:prstClr val="white"/>
                  </a:solidFill>
                  <a:latin typeface="Agency FB" panose="020B0503020202020204" pitchFamily="34" charset="0"/>
                  <a:ea typeface="+mn-ea"/>
                  <a:cs typeface="+mn-cs"/>
                </a:endParaRPr>
              </a:p>
            </p:txBody>
          </p:sp>
          <p:sp>
            <p:nvSpPr>
              <p:cNvPr id="16" name="Freeform 29"/>
              <p:cNvSpPr/>
              <p:nvPr/>
            </p:nvSpPr>
            <p:spPr>
              <a:xfrm>
                <a:off x="1335355" y="3387421"/>
                <a:ext cx="1077368" cy="1079136"/>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gradFill>
                <a:gsLst>
                  <a:gs pos="0">
                    <a:srgbClr val="00B0F0"/>
                  </a:gs>
                  <a:gs pos="100000">
                    <a:schemeClr val="accent1">
                      <a:lumMod val="75000"/>
                    </a:schemeClr>
                  </a:gs>
                </a:gsLst>
                <a:lin ang="3600000" scaled="0"/>
              </a:gradFill>
              <a:ln w="12700" cap="flat" cmpd="sng" algn="ctr">
                <a:noFill/>
                <a:prstDash val="solid"/>
                <a:miter lim="800000"/>
              </a:ln>
              <a:effectLst/>
            </p:spPr>
            <p:txBody>
              <a:bodyPr lIns="124425" tIns="124425" rIns="107503" bIns="107503" spcCol="1270" anchor="ctr"/>
              <a:lstStyle/>
              <a:p>
                <a:pPr algn="ctr" defTabSz="806450" fontAlgn="auto">
                  <a:lnSpc>
                    <a:spcPct val="90000"/>
                  </a:lnSpc>
                  <a:spcAft>
                    <a:spcPct val="35000"/>
                  </a:spcAft>
                  <a:defRPr/>
                </a:pPr>
                <a:endParaRPr lang="en-US" sz="1905" kern="0" dirty="0">
                  <a:solidFill>
                    <a:prstClr val="white"/>
                  </a:solidFill>
                  <a:latin typeface="Agency FB" panose="020B0503020202020204" pitchFamily="34" charset="0"/>
                  <a:ea typeface="+mn-ea"/>
                  <a:cs typeface="+mn-cs"/>
                </a:endParaRPr>
              </a:p>
            </p:txBody>
          </p:sp>
          <p:sp>
            <p:nvSpPr>
              <p:cNvPr id="17" name="Oval 22"/>
              <p:cNvSpPr>
                <a:spLocks noChangeAspect="1"/>
              </p:cNvSpPr>
              <p:nvPr/>
            </p:nvSpPr>
            <p:spPr>
              <a:xfrm>
                <a:off x="2340898" y="4208418"/>
                <a:ext cx="1892673" cy="1890428"/>
              </a:xfrm>
              <a:prstGeom prst="ellipse">
                <a:avLst/>
              </a:prstGeom>
              <a:noFill/>
              <a:ln w="19050">
                <a:solidFill>
                  <a:srgbClr val="B6B6B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29310" fontAlgn="auto">
                  <a:spcBef>
                    <a:spcPts val="0"/>
                  </a:spcBef>
                  <a:spcAft>
                    <a:spcPts val="0"/>
                  </a:spcAft>
                  <a:defRPr/>
                </a:pPr>
                <a:endParaRPr lang="en-US" sz="1225" dirty="0">
                  <a:solidFill>
                    <a:prstClr val="white"/>
                  </a:solidFill>
                  <a:latin typeface="Agency FB" panose="020B0503020202020204" pitchFamily="34" charset="0"/>
                </a:endParaRPr>
              </a:p>
            </p:txBody>
          </p:sp>
          <p:sp>
            <p:nvSpPr>
              <p:cNvPr id="18" name="矩形 17"/>
              <p:cNvSpPr/>
              <p:nvPr/>
            </p:nvSpPr>
            <p:spPr>
              <a:xfrm>
                <a:off x="1469299" y="3696022"/>
                <a:ext cx="973189" cy="556906"/>
              </a:xfrm>
              <a:prstGeom prst="rect">
                <a:avLst/>
              </a:prstGeom>
            </p:spPr>
            <p:txBody>
              <a:bodyPr wrap="none">
                <a:spAutoFit/>
              </a:bodyPr>
              <a:lstStyle/>
              <a:p>
                <a:pPr fontAlgn="auto">
                  <a:spcBef>
                    <a:spcPts val="0"/>
                  </a:spcBef>
                  <a:spcAft>
                    <a:spcPts val="0"/>
                  </a:spcAft>
                  <a:defRPr/>
                </a:pPr>
                <a:r>
                  <a:rPr kumimoji="1" lang="zh-CN" altLang="en-US" sz="163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监督</a:t>
                </a:r>
                <a:endParaRPr lang="zh-CN" altLang="en-US" sz="1630" dirty="0">
                  <a:effectLst>
                    <a:outerShdw blurRad="38100" dist="38100" dir="2700000" algn="tl">
                      <a:srgbClr val="000000">
                        <a:alpha val="43137"/>
                      </a:srgbClr>
                    </a:outerShdw>
                  </a:effectLst>
                  <a:latin typeface="+mn-lt"/>
                  <a:ea typeface="+mn-ea"/>
                  <a:cs typeface="+mn-cs"/>
                </a:endParaRPr>
              </a:p>
            </p:txBody>
          </p:sp>
          <p:sp>
            <p:nvSpPr>
              <p:cNvPr id="19" name="矩形 18"/>
              <p:cNvSpPr/>
              <p:nvPr/>
            </p:nvSpPr>
            <p:spPr>
              <a:xfrm>
                <a:off x="4264630" y="3694082"/>
                <a:ext cx="973189" cy="556906"/>
              </a:xfrm>
              <a:prstGeom prst="rect">
                <a:avLst/>
              </a:prstGeom>
            </p:spPr>
            <p:txBody>
              <a:bodyPr wrap="none">
                <a:spAutoFit/>
              </a:bodyPr>
              <a:lstStyle/>
              <a:p>
                <a:pPr fontAlgn="auto">
                  <a:spcBef>
                    <a:spcPts val="0"/>
                  </a:spcBef>
                  <a:spcAft>
                    <a:spcPts val="0"/>
                  </a:spcAft>
                  <a:defRPr/>
                </a:pPr>
                <a:r>
                  <a:rPr kumimoji="1" lang="zh-CN" altLang="en-US" sz="163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评价</a:t>
                </a:r>
                <a:endParaRPr lang="zh-CN" altLang="en-US" sz="1630" dirty="0">
                  <a:effectLst>
                    <a:outerShdw blurRad="38100" dist="38100" dir="2700000" algn="tl">
                      <a:srgbClr val="000000">
                        <a:alpha val="43137"/>
                      </a:srgbClr>
                    </a:outerShdw>
                  </a:effectLst>
                  <a:latin typeface="+mn-lt"/>
                  <a:ea typeface="+mn-ea"/>
                  <a:cs typeface="+mn-cs"/>
                </a:endParaRPr>
              </a:p>
            </p:txBody>
          </p:sp>
          <p:sp>
            <p:nvSpPr>
              <p:cNvPr id="20" name="矩形 19"/>
              <p:cNvSpPr/>
              <p:nvPr/>
            </p:nvSpPr>
            <p:spPr>
              <a:xfrm>
                <a:off x="4231629" y="6230826"/>
                <a:ext cx="973189" cy="556906"/>
              </a:xfrm>
              <a:prstGeom prst="rect">
                <a:avLst/>
              </a:prstGeom>
            </p:spPr>
            <p:txBody>
              <a:bodyPr wrap="none">
                <a:spAutoFit/>
              </a:bodyPr>
              <a:lstStyle/>
              <a:p>
                <a:pPr fontAlgn="auto">
                  <a:spcBef>
                    <a:spcPts val="0"/>
                  </a:spcBef>
                  <a:spcAft>
                    <a:spcPts val="0"/>
                  </a:spcAft>
                  <a:defRPr/>
                </a:pPr>
                <a:r>
                  <a:rPr kumimoji="1" lang="zh-CN" altLang="en-US" sz="163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整改</a:t>
                </a:r>
                <a:endParaRPr lang="zh-CN" altLang="en-US" sz="1630" dirty="0">
                  <a:effectLst>
                    <a:outerShdw blurRad="38100" dist="38100" dir="2700000" algn="tl">
                      <a:srgbClr val="000000">
                        <a:alpha val="43137"/>
                      </a:srgbClr>
                    </a:outerShdw>
                  </a:effectLst>
                  <a:latin typeface="+mn-lt"/>
                  <a:ea typeface="+mn-ea"/>
                  <a:cs typeface="+mn-cs"/>
                </a:endParaRPr>
              </a:p>
            </p:txBody>
          </p:sp>
          <p:sp>
            <p:nvSpPr>
              <p:cNvPr id="21" name="矩形 20"/>
              <p:cNvSpPr/>
              <p:nvPr/>
            </p:nvSpPr>
            <p:spPr>
              <a:xfrm>
                <a:off x="1473181" y="6217241"/>
                <a:ext cx="973189" cy="556906"/>
              </a:xfrm>
              <a:prstGeom prst="rect">
                <a:avLst/>
              </a:prstGeom>
            </p:spPr>
            <p:txBody>
              <a:bodyPr wrap="none">
                <a:spAutoFit/>
              </a:bodyPr>
              <a:lstStyle/>
              <a:p>
                <a:pPr fontAlgn="auto">
                  <a:spcBef>
                    <a:spcPts val="0"/>
                  </a:spcBef>
                  <a:spcAft>
                    <a:spcPts val="0"/>
                  </a:spcAft>
                  <a:defRPr/>
                </a:pPr>
                <a:r>
                  <a:rPr kumimoji="1" lang="zh-CN" altLang="en-US" sz="1630" b="1" dirty="0">
                    <a:solidFill>
                      <a:schemeClr val="bg1"/>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反馈</a:t>
                </a:r>
                <a:endParaRPr lang="zh-CN" altLang="en-US" sz="1630" dirty="0">
                  <a:effectLst>
                    <a:outerShdw blurRad="38100" dist="38100" dir="2700000" algn="tl">
                      <a:srgbClr val="000000">
                        <a:alpha val="43137"/>
                      </a:srgbClr>
                    </a:outerShdw>
                  </a:effectLst>
                  <a:latin typeface="+mn-lt"/>
                  <a:ea typeface="+mn-ea"/>
                  <a:cs typeface="+mn-cs"/>
                </a:endParaRPr>
              </a:p>
            </p:txBody>
          </p:sp>
          <p:sp>
            <p:nvSpPr>
              <p:cNvPr id="22" name="矩形 21"/>
              <p:cNvSpPr/>
              <p:nvPr/>
            </p:nvSpPr>
            <p:spPr>
              <a:xfrm>
                <a:off x="2581248" y="5002630"/>
                <a:ext cx="1652351" cy="695615"/>
              </a:xfrm>
              <a:prstGeom prst="rect">
                <a:avLst/>
              </a:prstGeom>
            </p:spPr>
            <p:txBody>
              <a:bodyPr wrap="none">
                <a:spAutoFit/>
              </a:bodyPr>
              <a:lstStyle/>
              <a:p>
                <a:pPr fontAlgn="auto">
                  <a:spcBef>
                    <a:spcPts val="0"/>
                  </a:spcBef>
                  <a:spcAft>
                    <a:spcPts val="0"/>
                  </a:spcAft>
                  <a:defRPr/>
                </a:pPr>
                <a:r>
                  <a:rPr kumimoji="1" lang="zh-CN" altLang="en-US" sz="2180" b="1" dirty="0">
                    <a:gradFill>
                      <a:gsLst>
                        <a:gs pos="41000">
                          <a:srgbClr val="E9F7FE"/>
                        </a:gs>
                        <a:gs pos="78000">
                          <a:srgbClr val="B4DBE5"/>
                        </a:gs>
                        <a:gs pos="0">
                          <a:srgbClr val="E8F9FF"/>
                        </a:gs>
                      </a:gsLst>
                      <a:lin ang="17760000" scaled="0"/>
                    </a:gradFill>
                    <a:latin typeface="微软雅黑" panose="020B0503020204020204" charset="-122"/>
                    <a:ea typeface="微软雅黑" panose="020B0503020204020204" charset="-122"/>
                    <a:cs typeface="+mn-cs"/>
                  </a:rPr>
                  <a:t>好差评</a:t>
                </a:r>
                <a:endParaRPr kumimoji="1" lang="zh-CN" altLang="en-US" sz="2180" b="1" dirty="0">
                  <a:gradFill>
                    <a:gsLst>
                      <a:gs pos="41000">
                        <a:srgbClr val="E9F7FE"/>
                      </a:gs>
                      <a:gs pos="78000">
                        <a:srgbClr val="B4DBE5"/>
                      </a:gs>
                      <a:gs pos="0">
                        <a:srgbClr val="E8F9FF"/>
                      </a:gs>
                    </a:gsLst>
                    <a:lin ang="17760000" scaled="0"/>
                  </a:gradFill>
                  <a:latin typeface="微软雅黑" panose="020B0503020204020204" charset="-122"/>
                  <a:ea typeface="微软雅黑" panose="020B0503020204020204" charset="-122"/>
                  <a:cs typeface="+mn-cs"/>
                </a:endParaRPr>
              </a:p>
            </p:txBody>
          </p:sp>
        </p:grpSp>
        <p:sp>
          <p:nvSpPr>
            <p:cNvPr id="8" name="Freeform 37"/>
            <p:cNvSpPr>
              <a:spLocks noEditPoints="1"/>
            </p:cNvSpPr>
            <p:nvPr/>
          </p:nvSpPr>
          <p:spPr bwMode="auto">
            <a:xfrm>
              <a:off x="2850529" y="4305660"/>
              <a:ext cx="700427" cy="582387"/>
            </a:xfrm>
            <a:custGeom>
              <a:avLst/>
              <a:gdLst>
                <a:gd name="T0" fmla="*/ 274 w 309"/>
                <a:gd name="T1" fmla="*/ 0 h 257"/>
                <a:gd name="T2" fmla="*/ 309 w 309"/>
                <a:gd name="T3" fmla="*/ 34 h 257"/>
                <a:gd name="T4" fmla="*/ 299 w 309"/>
                <a:gd name="T5" fmla="*/ 129 h 257"/>
                <a:gd name="T6" fmla="*/ 247 w 309"/>
                <a:gd name="T7" fmla="*/ 139 h 257"/>
                <a:gd name="T8" fmla="*/ 195 w 309"/>
                <a:gd name="T9" fmla="*/ 202 h 257"/>
                <a:gd name="T10" fmla="*/ 195 w 309"/>
                <a:gd name="T11" fmla="*/ 139 h 257"/>
                <a:gd name="T12" fmla="*/ 168 w 309"/>
                <a:gd name="T13" fmla="*/ 123 h 257"/>
                <a:gd name="T14" fmla="*/ 211 w 309"/>
                <a:gd name="T15" fmla="*/ 123 h 257"/>
                <a:gd name="T16" fmla="*/ 211 w 309"/>
                <a:gd name="T17" fmla="*/ 157 h 257"/>
                <a:gd name="T18" fmla="*/ 239 w 309"/>
                <a:gd name="T19" fmla="*/ 123 h 257"/>
                <a:gd name="T20" fmla="*/ 274 w 309"/>
                <a:gd name="T21" fmla="*/ 123 h 257"/>
                <a:gd name="T22" fmla="*/ 293 w 309"/>
                <a:gd name="T23" fmla="*/ 104 h 257"/>
                <a:gd name="T24" fmla="*/ 287 w 309"/>
                <a:gd name="T25" fmla="*/ 21 h 257"/>
                <a:gd name="T26" fmla="*/ 102 w 309"/>
                <a:gd name="T27" fmla="*/ 16 h 257"/>
                <a:gd name="T28" fmla="*/ 83 w 309"/>
                <a:gd name="T29" fmla="*/ 34 h 257"/>
                <a:gd name="T30" fmla="*/ 76 w 309"/>
                <a:gd name="T31" fmla="*/ 118 h 257"/>
                <a:gd name="T32" fmla="*/ 67 w 309"/>
                <a:gd name="T33" fmla="*/ 104 h 257"/>
                <a:gd name="T34" fmla="*/ 77 w 309"/>
                <a:gd name="T35" fmla="*/ 10 h 257"/>
                <a:gd name="T36" fmla="*/ 44 w 309"/>
                <a:gd name="T37" fmla="*/ 115 h 257"/>
                <a:gd name="T38" fmla="*/ 44 w 309"/>
                <a:gd name="T39" fmla="*/ 171 h 257"/>
                <a:gd name="T40" fmla="*/ 44 w 309"/>
                <a:gd name="T41" fmla="*/ 115 h 257"/>
                <a:gd name="T42" fmla="*/ 88 w 309"/>
                <a:gd name="T43" fmla="*/ 123 h 257"/>
                <a:gd name="T44" fmla="*/ 156 w 309"/>
                <a:gd name="T45" fmla="*/ 123 h 257"/>
                <a:gd name="T46" fmla="*/ 92 w 309"/>
                <a:gd name="T47" fmla="*/ 250 h 257"/>
                <a:gd name="T48" fmla="*/ 96 w 309"/>
                <a:gd name="T49" fmla="*/ 201 h 257"/>
                <a:gd name="T50" fmla="*/ 96 w 309"/>
                <a:gd name="T51" fmla="*/ 257 h 257"/>
                <a:gd name="T52" fmla="*/ 149 w 309"/>
                <a:gd name="T53" fmla="*/ 250 h 257"/>
                <a:gd name="T54" fmla="*/ 153 w 309"/>
                <a:gd name="T55" fmla="*/ 201 h 257"/>
                <a:gd name="T56" fmla="*/ 175 w 309"/>
                <a:gd name="T57" fmla="*/ 250 h 257"/>
                <a:gd name="T58" fmla="*/ 153 w 309"/>
                <a:gd name="T59" fmla="*/ 161 h 257"/>
                <a:gd name="T60" fmla="*/ 70 w 309"/>
                <a:gd name="T61" fmla="*/ 183 h 257"/>
                <a:gd name="T62" fmla="*/ 92 w 309"/>
                <a:gd name="T63" fmla="*/ 250 h 257"/>
                <a:gd name="T64" fmla="*/ 19 w 309"/>
                <a:gd name="T65" fmla="*/ 207 h 257"/>
                <a:gd name="T66" fmla="*/ 22 w 309"/>
                <a:gd name="T67" fmla="*/ 248 h 257"/>
                <a:gd name="T68" fmla="*/ 58 w 309"/>
                <a:gd name="T69" fmla="*/ 252 h 257"/>
                <a:gd name="T70" fmla="*/ 59 w 309"/>
                <a:gd name="T71" fmla="*/ 175 h 257"/>
                <a:gd name="T72" fmla="*/ 0 w 309"/>
                <a:gd name="T73" fmla="*/ 193 h 257"/>
                <a:gd name="T74" fmla="*/ 19 w 309"/>
                <a:gd name="T75" fmla="*/ 24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9" h="257">
                  <a:moveTo>
                    <a:pt x="102" y="0"/>
                  </a:moveTo>
                  <a:cubicBezTo>
                    <a:pt x="274" y="0"/>
                    <a:pt x="274" y="0"/>
                    <a:pt x="274" y="0"/>
                  </a:cubicBezTo>
                  <a:cubicBezTo>
                    <a:pt x="284" y="0"/>
                    <a:pt x="292" y="4"/>
                    <a:pt x="299" y="10"/>
                  </a:cubicBezTo>
                  <a:cubicBezTo>
                    <a:pt x="305" y="16"/>
                    <a:pt x="309" y="25"/>
                    <a:pt x="309" y="34"/>
                  </a:cubicBezTo>
                  <a:cubicBezTo>
                    <a:pt x="309" y="104"/>
                    <a:pt x="309" y="104"/>
                    <a:pt x="309" y="104"/>
                  </a:cubicBezTo>
                  <a:cubicBezTo>
                    <a:pt x="309" y="114"/>
                    <a:pt x="305" y="122"/>
                    <a:pt x="299" y="129"/>
                  </a:cubicBezTo>
                  <a:cubicBezTo>
                    <a:pt x="292" y="135"/>
                    <a:pt x="284" y="139"/>
                    <a:pt x="274" y="139"/>
                  </a:cubicBezTo>
                  <a:cubicBezTo>
                    <a:pt x="247" y="139"/>
                    <a:pt x="247" y="139"/>
                    <a:pt x="247" y="139"/>
                  </a:cubicBezTo>
                  <a:cubicBezTo>
                    <a:pt x="210" y="184"/>
                    <a:pt x="210" y="184"/>
                    <a:pt x="210" y="184"/>
                  </a:cubicBezTo>
                  <a:cubicBezTo>
                    <a:pt x="195" y="202"/>
                    <a:pt x="195" y="202"/>
                    <a:pt x="195" y="202"/>
                  </a:cubicBezTo>
                  <a:cubicBezTo>
                    <a:pt x="195" y="179"/>
                    <a:pt x="195" y="179"/>
                    <a:pt x="195" y="179"/>
                  </a:cubicBezTo>
                  <a:cubicBezTo>
                    <a:pt x="195" y="139"/>
                    <a:pt x="195" y="139"/>
                    <a:pt x="195" y="139"/>
                  </a:cubicBezTo>
                  <a:cubicBezTo>
                    <a:pt x="165" y="139"/>
                    <a:pt x="165" y="139"/>
                    <a:pt x="165" y="139"/>
                  </a:cubicBezTo>
                  <a:cubicBezTo>
                    <a:pt x="167" y="134"/>
                    <a:pt x="168" y="128"/>
                    <a:pt x="168" y="123"/>
                  </a:cubicBezTo>
                  <a:cubicBezTo>
                    <a:pt x="203" y="123"/>
                    <a:pt x="203" y="123"/>
                    <a:pt x="203" y="123"/>
                  </a:cubicBezTo>
                  <a:cubicBezTo>
                    <a:pt x="211" y="123"/>
                    <a:pt x="211" y="123"/>
                    <a:pt x="211" y="123"/>
                  </a:cubicBezTo>
                  <a:cubicBezTo>
                    <a:pt x="211" y="131"/>
                    <a:pt x="211" y="131"/>
                    <a:pt x="211" y="131"/>
                  </a:cubicBezTo>
                  <a:cubicBezTo>
                    <a:pt x="211" y="157"/>
                    <a:pt x="211" y="157"/>
                    <a:pt x="211" y="157"/>
                  </a:cubicBezTo>
                  <a:cubicBezTo>
                    <a:pt x="237" y="126"/>
                    <a:pt x="237" y="126"/>
                    <a:pt x="237" y="126"/>
                  </a:cubicBezTo>
                  <a:cubicBezTo>
                    <a:pt x="239" y="123"/>
                    <a:pt x="239" y="123"/>
                    <a:pt x="239" y="123"/>
                  </a:cubicBezTo>
                  <a:cubicBezTo>
                    <a:pt x="243" y="123"/>
                    <a:pt x="243" y="123"/>
                    <a:pt x="243" y="123"/>
                  </a:cubicBezTo>
                  <a:cubicBezTo>
                    <a:pt x="274" y="123"/>
                    <a:pt x="274" y="123"/>
                    <a:pt x="274" y="123"/>
                  </a:cubicBezTo>
                  <a:cubicBezTo>
                    <a:pt x="279" y="123"/>
                    <a:pt x="284" y="121"/>
                    <a:pt x="287" y="117"/>
                  </a:cubicBezTo>
                  <a:cubicBezTo>
                    <a:pt x="291" y="114"/>
                    <a:pt x="293" y="109"/>
                    <a:pt x="293" y="104"/>
                  </a:cubicBezTo>
                  <a:cubicBezTo>
                    <a:pt x="293" y="34"/>
                    <a:pt x="293" y="34"/>
                    <a:pt x="293" y="34"/>
                  </a:cubicBezTo>
                  <a:cubicBezTo>
                    <a:pt x="293" y="29"/>
                    <a:pt x="291" y="25"/>
                    <a:pt x="287" y="21"/>
                  </a:cubicBezTo>
                  <a:cubicBezTo>
                    <a:pt x="284" y="18"/>
                    <a:pt x="279" y="16"/>
                    <a:pt x="274" y="16"/>
                  </a:cubicBezTo>
                  <a:cubicBezTo>
                    <a:pt x="102" y="16"/>
                    <a:pt x="102" y="16"/>
                    <a:pt x="102" y="16"/>
                  </a:cubicBezTo>
                  <a:cubicBezTo>
                    <a:pt x="96" y="16"/>
                    <a:pt x="92" y="18"/>
                    <a:pt x="88" y="21"/>
                  </a:cubicBezTo>
                  <a:cubicBezTo>
                    <a:pt x="85" y="25"/>
                    <a:pt x="83" y="29"/>
                    <a:pt x="83" y="34"/>
                  </a:cubicBezTo>
                  <a:cubicBezTo>
                    <a:pt x="83" y="97"/>
                    <a:pt x="83" y="97"/>
                    <a:pt x="83" y="97"/>
                  </a:cubicBezTo>
                  <a:cubicBezTo>
                    <a:pt x="79" y="104"/>
                    <a:pt x="76" y="111"/>
                    <a:pt x="76" y="118"/>
                  </a:cubicBezTo>
                  <a:cubicBezTo>
                    <a:pt x="73" y="115"/>
                    <a:pt x="71" y="113"/>
                    <a:pt x="68" y="110"/>
                  </a:cubicBezTo>
                  <a:cubicBezTo>
                    <a:pt x="67" y="108"/>
                    <a:pt x="67" y="106"/>
                    <a:pt x="67" y="104"/>
                  </a:cubicBezTo>
                  <a:cubicBezTo>
                    <a:pt x="67" y="34"/>
                    <a:pt x="67" y="34"/>
                    <a:pt x="67" y="34"/>
                  </a:cubicBezTo>
                  <a:cubicBezTo>
                    <a:pt x="67" y="25"/>
                    <a:pt x="71" y="16"/>
                    <a:pt x="77" y="10"/>
                  </a:cubicBezTo>
                  <a:cubicBezTo>
                    <a:pt x="83" y="4"/>
                    <a:pt x="92" y="0"/>
                    <a:pt x="102" y="0"/>
                  </a:cubicBezTo>
                  <a:close/>
                  <a:moveTo>
                    <a:pt x="44" y="115"/>
                  </a:moveTo>
                  <a:cubicBezTo>
                    <a:pt x="28" y="115"/>
                    <a:pt x="15" y="127"/>
                    <a:pt x="15" y="143"/>
                  </a:cubicBezTo>
                  <a:cubicBezTo>
                    <a:pt x="15" y="159"/>
                    <a:pt x="28" y="171"/>
                    <a:pt x="44" y="171"/>
                  </a:cubicBezTo>
                  <a:cubicBezTo>
                    <a:pt x="59" y="171"/>
                    <a:pt x="72" y="159"/>
                    <a:pt x="72" y="143"/>
                  </a:cubicBezTo>
                  <a:cubicBezTo>
                    <a:pt x="72" y="127"/>
                    <a:pt x="59" y="115"/>
                    <a:pt x="44" y="115"/>
                  </a:cubicBezTo>
                  <a:close/>
                  <a:moveTo>
                    <a:pt x="122" y="88"/>
                  </a:moveTo>
                  <a:cubicBezTo>
                    <a:pt x="103" y="88"/>
                    <a:pt x="88" y="104"/>
                    <a:pt x="88" y="123"/>
                  </a:cubicBezTo>
                  <a:cubicBezTo>
                    <a:pt x="88" y="141"/>
                    <a:pt x="103" y="157"/>
                    <a:pt x="122" y="157"/>
                  </a:cubicBezTo>
                  <a:cubicBezTo>
                    <a:pt x="141" y="157"/>
                    <a:pt x="156" y="141"/>
                    <a:pt x="156" y="123"/>
                  </a:cubicBezTo>
                  <a:cubicBezTo>
                    <a:pt x="156" y="104"/>
                    <a:pt x="141" y="88"/>
                    <a:pt x="122" y="88"/>
                  </a:cubicBezTo>
                  <a:close/>
                  <a:moveTo>
                    <a:pt x="92" y="250"/>
                  </a:moveTo>
                  <a:cubicBezTo>
                    <a:pt x="92" y="201"/>
                    <a:pt x="92" y="201"/>
                    <a:pt x="92" y="201"/>
                  </a:cubicBezTo>
                  <a:cubicBezTo>
                    <a:pt x="96" y="201"/>
                    <a:pt x="96" y="201"/>
                    <a:pt x="96" y="201"/>
                  </a:cubicBezTo>
                  <a:cubicBezTo>
                    <a:pt x="96" y="250"/>
                    <a:pt x="96" y="250"/>
                    <a:pt x="96" y="250"/>
                  </a:cubicBezTo>
                  <a:cubicBezTo>
                    <a:pt x="96" y="257"/>
                    <a:pt x="96" y="257"/>
                    <a:pt x="96" y="257"/>
                  </a:cubicBezTo>
                  <a:cubicBezTo>
                    <a:pt x="149" y="257"/>
                    <a:pt x="149" y="257"/>
                    <a:pt x="149" y="257"/>
                  </a:cubicBezTo>
                  <a:cubicBezTo>
                    <a:pt x="149" y="250"/>
                    <a:pt x="149" y="250"/>
                    <a:pt x="149" y="250"/>
                  </a:cubicBezTo>
                  <a:cubicBezTo>
                    <a:pt x="149" y="201"/>
                    <a:pt x="149" y="201"/>
                    <a:pt x="149" y="201"/>
                  </a:cubicBezTo>
                  <a:cubicBezTo>
                    <a:pt x="153" y="201"/>
                    <a:pt x="153" y="201"/>
                    <a:pt x="153" y="201"/>
                  </a:cubicBezTo>
                  <a:cubicBezTo>
                    <a:pt x="153" y="250"/>
                    <a:pt x="153" y="250"/>
                    <a:pt x="153" y="250"/>
                  </a:cubicBezTo>
                  <a:cubicBezTo>
                    <a:pt x="175" y="250"/>
                    <a:pt x="175" y="250"/>
                    <a:pt x="175" y="250"/>
                  </a:cubicBezTo>
                  <a:cubicBezTo>
                    <a:pt x="175" y="183"/>
                    <a:pt x="175" y="183"/>
                    <a:pt x="175" y="183"/>
                  </a:cubicBezTo>
                  <a:cubicBezTo>
                    <a:pt x="175" y="171"/>
                    <a:pt x="165" y="161"/>
                    <a:pt x="153" y="161"/>
                  </a:cubicBezTo>
                  <a:cubicBezTo>
                    <a:pt x="88" y="161"/>
                    <a:pt x="157" y="161"/>
                    <a:pt x="91" y="161"/>
                  </a:cubicBezTo>
                  <a:cubicBezTo>
                    <a:pt x="79" y="161"/>
                    <a:pt x="70" y="171"/>
                    <a:pt x="70" y="183"/>
                  </a:cubicBezTo>
                  <a:cubicBezTo>
                    <a:pt x="70" y="250"/>
                    <a:pt x="70" y="250"/>
                    <a:pt x="70" y="250"/>
                  </a:cubicBezTo>
                  <a:cubicBezTo>
                    <a:pt x="73" y="250"/>
                    <a:pt x="82" y="250"/>
                    <a:pt x="92" y="250"/>
                  </a:cubicBezTo>
                  <a:close/>
                  <a:moveTo>
                    <a:pt x="19" y="248"/>
                  </a:moveTo>
                  <a:cubicBezTo>
                    <a:pt x="19" y="207"/>
                    <a:pt x="19" y="207"/>
                    <a:pt x="19" y="207"/>
                  </a:cubicBezTo>
                  <a:cubicBezTo>
                    <a:pt x="22" y="207"/>
                    <a:pt x="22" y="207"/>
                    <a:pt x="22" y="207"/>
                  </a:cubicBezTo>
                  <a:cubicBezTo>
                    <a:pt x="22" y="248"/>
                    <a:pt x="22" y="248"/>
                    <a:pt x="22" y="248"/>
                  </a:cubicBezTo>
                  <a:cubicBezTo>
                    <a:pt x="22" y="252"/>
                    <a:pt x="22" y="252"/>
                    <a:pt x="22" y="252"/>
                  </a:cubicBezTo>
                  <a:cubicBezTo>
                    <a:pt x="58" y="252"/>
                    <a:pt x="58" y="252"/>
                    <a:pt x="58" y="252"/>
                  </a:cubicBezTo>
                  <a:cubicBezTo>
                    <a:pt x="58" y="183"/>
                    <a:pt x="58" y="183"/>
                    <a:pt x="58" y="183"/>
                  </a:cubicBezTo>
                  <a:cubicBezTo>
                    <a:pt x="58" y="180"/>
                    <a:pt x="59" y="177"/>
                    <a:pt x="59" y="175"/>
                  </a:cubicBezTo>
                  <a:cubicBezTo>
                    <a:pt x="18" y="175"/>
                    <a:pt x="18" y="175"/>
                    <a:pt x="18" y="175"/>
                  </a:cubicBezTo>
                  <a:cubicBezTo>
                    <a:pt x="8" y="175"/>
                    <a:pt x="0" y="183"/>
                    <a:pt x="0" y="193"/>
                  </a:cubicBezTo>
                  <a:cubicBezTo>
                    <a:pt x="0" y="248"/>
                    <a:pt x="0" y="248"/>
                    <a:pt x="0" y="248"/>
                  </a:cubicBezTo>
                  <a:cubicBezTo>
                    <a:pt x="4" y="248"/>
                    <a:pt x="11" y="248"/>
                    <a:pt x="19" y="248"/>
                  </a:cubicBezTo>
                  <a:close/>
                </a:path>
              </a:pathLst>
            </a:custGeom>
            <a:gradFill flip="none" rotWithShape="1">
              <a:gsLst>
                <a:gs pos="0">
                  <a:srgbClr val="2C4AC6"/>
                </a:gs>
                <a:gs pos="100000">
                  <a:srgbClr val="62BCEE"/>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lnSpc>
                  <a:spcPct val="130000"/>
                </a:lnSpc>
                <a:spcBef>
                  <a:spcPts val="0"/>
                </a:spcBef>
                <a:spcAft>
                  <a:spcPts val="0"/>
                </a:spcAft>
                <a:defRPr/>
              </a:pPr>
              <a:endParaRPr lang="zh-CN" altLang="en-US" sz="1630">
                <a:solidFill>
                  <a:schemeClr val="bg1"/>
                </a:solidFill>
                <a:latin typeface="微软雅黑" panose="020B0503020204020204" charset="-122"/>
                <a:ea typeface="微软雅黑" panose="020B0503020204020204" charset="-122"/>
              </a:endParaRPr>
            </a:p>
          </p:txBody>
        </p:sp>
      </p:grpSp>
      <p:pic>
        <p:nvPicPr>
          <p:cNvPr id="3" name="图片 2"/>
          <p:cNvPicPr>
            <a:picLocks noChangeAspect="1"/>
          </p:cNvPicPr>
          <p:nvPr/>
        </p:nvPicPr>
        <p:blipFill>
          <a:blip r:embed="rId1"/>
          <a:stretch>
            <a:fillRect/>
          </a:stretch>
        </p:blipFill>
        <p:spPr>
          <a:xfrm>
            <a:off x="5447665" y="1757045"/>
            <a:ext cx="3604260" cy="4340225"/>
          </a:xfrm>
          <a:prstGeom prst="rect">
            <a:avLst/>
          </a:prstGeom>
        </p:spPr>
      </p:pic>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标题 1"/>
          <p:cNvSpPr>
            <a:spLocks noGrp="1"/>
          </p:cNvSpPr>
          <p:nvPr>
            <p:ph type="title"/>
          </p:nvPr>
        </p:nvSpPr>
        <p:spPr/>
        <p:txBody>
          <a:bodyPr anchor="ctr"/>
          <a:p>
            <a:r>
              <a:rPr lang="zh-CN" altLang="en-US" b="1">
                <a:solidFill>
                  <a:srgbClr val="FFFF00"/>
                </a:solidFill>
              </a:rPr>
              <a:t>五公开</a:t>
            </a:r>
            <a:r>
              <a:rPr lang="zh-CN" altLang="en-US" b="1">
                <a:solidFill>
                  <a:srgbClr val="FFFF00"/>
                </a:solidFill>
              </a:rPr>
              <a:t>关系</a:t>
            </a:r>
            <a:endParaRPr lang="zh-CN" altLang="en-US" b="1">
              <a:solidFill>
                <a:srgbClr val="FFFF00"/>
              </a:solidFill>
            </a:endParaRPr>
          </a:p>
        </p:txBody>
      </p:sp>
      <p:sp>
        <p:nvSpPr>
          <p:cNvPr id="2" name="文本框 1"/>
          <p:cNvSpPr txBox="1"/>
          <p:nvPr/>
        </p:nvSpPr>
        <p:spPr>
          <a:xfrm>
            <a:off x="-635" y="6212840"/>
            <a:ext cx="9144635" cy="645160"/>
          </a:xfrm>
          <a:prstGeom prst="rect">
            <a:avLst/>
          </a:prstGeom>
          <a:solidFill>
            <a:srgbClr val="1FAECD"/>
          </a:solidFill>
          <a:ln w="9525">
            <a:noFill/>
          </a:ln>
        </p:spPr>
        <p:txBody>
          <a:bodyPr wrap="square" anchor="t">
            <a:spAutoFit/>
          </a:bodyPr>
          <a:p>
            <a:pPr algn="ctr"/>
            <a:r>
              <a:rPr lang="en-US" altLang="zh-CN" sz="3600" b="1">
                <a:solidFill>
                  <a:srgbClr val="FF0000"/>
                </a:solidFill>
                <a:latin typeface="Arial" panose="020B0604020202020204" pitchFamily="34" charset="0"/>
                <a:ea typeface="宋体" panose="02010600030101010101" pitchFamily="2" charset="-122"/>
              </a:rPr>
              <a:t>“</a:t>
            </a:r>
            <a:r>
              <a:rPr lang="zh-CN" altLang="en-US" sz="3600" b="1">
                <a:solidFill>
                  <a:srgbClr val="FF0000"/>
                </a:solidFill>
                <a:latin typeface="Arial" panose="020B0604020202020204" pitchFamily="34" charset="0"/>
                <a:ea typeface="宋体" panose="02010600030101010101" pitchFamily="2" charset="-122"/>
              </a:rPr>
              <a:t>五公开</a:t>
            </a:r>
            <a:r>
              <a:rPr lang="en-US" altLang="zh-CN" sz="3600" b="1">
                <a:solidFill>
                  <a:srgbClr val="FF0000"/>
                </a:solidFill>
                <a:latin typeface="Arial" panose="020B0604020202020204" pitchFamily="34" charset="0"/>
                <a:ea typeface="宋体" panose="02010600030101010101" pitchFamily="2" charset="-122"/>
              </a:rPr>
              <a:t>”</a:t>
            </a:r>
            <a:r>
              <a:rPr lang="zh-CN" altLang="en-US" sz="3600" b="1">
                <a:solidFill>
                  <a:srgbClr val="FF0000"/>
                </a:solidFill>
                <a:latin typeface="Arial" panose="020B0604020202020204" pitchFamily="34" charset="0"/>
                <a:ea typeface="宋体" panose="02010600030101010101" pitchFamily="2" charset="-122"/>
              </a:rPr>
              <a:t>的全过程公开思维比内容更重要</a:t>
            </a:r>
            <a:r>
              <a:rPr lang="en-US" altLang="zh-CN" sz="3200">
                <a:solidFill>
                  <a:schemeClr val="bg1"/>
                </a:solidFill>
                <a:latin typeface="Arial" panose="020B0604020202020204" pitchFamily="34" charset="0"/>
                <a:ea typeface="宋体" panose="02010600030101010101" pitchFamily="2" charset="-122"/>
              </a:rPr>
              <a:t> </a:t>
            </a:r>
            <a:endParaRPr lang="zh-CN" altLang="en-US" sz="3200">
              <a:solidFill>
                <a:schemeClr val="bg1"/>
              </a:solidFill>
              <a:latin typeface="Arial" panose="020B0604020202020204" pitchFamily="34" charset="0"/>
              <a:ea typeface="宋体" panose="02010600030101010101" pitchFamily="2" charset="-122"/>
            </a:endParaRPr>
          </a:p>
        </p:txBody>
      </p:sp>
      <p:pic>
        <p:nvPicPr>
          <p:cNvPr id="8" name="图片 1"/>
          <p:cNvPicPr>
            <a:picLocks noChangeAspect="1"/>
          </p:cNvPicPr>
          <p:nvPr/>
        </p:nvPicPr>
        <p:blipFill>
          <a:blip r:embed="rId1"/>
          <a:stretch>
            <a:fillRect/>
          </a:stretch>
        </p:blipFill>
        <p:spPr>
          <a:xfrm>
            <a:off x="618490" y="1171575"/>
            <a:ext cx="7907655" cy="5041265"/>
          </a:xfrm>
          <a:prstGeom prst="rect">
            <a:avLst/>
          </a:prstGeom>
          <a:noFill/>
          <a:ln>
            <a:noFill/>
          </a:ln>
        </p:spPr>
      </p:pic>
      <p:sp>
        <p:nvSpPr>
          <p:cNvPr id="4" name="动作按钮: 后退或前一项 3">
            <a:hlinkClick r:id=""/>
          </p:cNvPr>
          <p:cNvSpPr/>
          <p:nvPr/>
        </p:nvSpPr>
        <p:spPr>
          <a:xfrm>
            <a:off x="8284210" y="742315"/>
            <a:ext cx="311785" cy="208280"/>
          </a:xfrm>
          <a:prstGeom prst="actionButtonBackPrevious">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nvSpPr>
        <p:spPr>
          <a:xfrm>
            <a:off x="8115300" y="0"/>
            <a:ext cx="829310" cy="5114290"/>
          </a:xfrm>
          <a:prstGeom prst="rect">
            <a:avLst/>
          </a:prstGeom>
          <a:solidFill>
            <a:srgbClr val="000099"/>
          </a:solidFill>
          <a:ln w="41275" cap="flat" cmpd="sng">
            <a:solidFill>
              <a:schemeClr val="bg1"/>
            </a:solidFill>
            <a:prstDash val="solid"/>
            <a:miter/>
            <a:headEnd type="none" w="med" len="med"/>
            <a:tailEnd type="none" w="med" len="med"/>
          </a:ln>
        </p:spPr>
        <p:txBody>
          <a:bodyPr wrap="none" anchor="ctr"/>
          <a:p>
            <a:pPr lvl="0" indent="0" algn="ctr"/>
            <a:r>
              <a:rPr lang="zh-CN" altLang="en-US" sz="2800">
                <a:solidFill>
                  <a:schemeClr val="bg1"/>
                </a:solidFill>
                <a:sym typeface="+mn-ea"/>
              </a:rPr>
              <a:t>不</a:t>
            </a:r>
            <a:endParaRPr lang="zh-CN" altLang="en-US" sz="2800">
              <a:solidFill>
                <a:schemeClr val="bg1"/>
              </a:solidFill>
              <a:sym typeface="+mn-ea"/>
            </a:endParaRPr>
          </a:p>
          <a:p>
            <a:pPr lvl="0" indent="0" algn="ctr"/>
            <a:r>
              <a:rPr lang="zh-CN" altLang="en-US" sz="2800">
                <a:solidFill>
                  <a:schemeClr val="bg1"/>
                </a:solidFill>
                <a:sym typeface="+mn-ea"/>
              </a:rPr>
              <a:t>应</a:t>
            </a:r>
            <a:endParaRPr lang="zh-CN" altLang="en-US" sz="2800">
              <a:solidFill>
                <a:schemeClr val="bg1"/>
              </a:solidFill>
              <a:sym typeface="+mn-ea"/>
            </a:endParaRPr>
          </a:p>
          <a:p>
            <a:pPr lvl="0" indent="0" algn="ctr"/>
            <a:r>
              <a:rPr lang="zh-CN" altLang="en-US" sz="2800">
                <a:solidFill>
                  <a:schemeClr val="bg1"/>
                </a:solidFill>
                <a:sym typeface="+mn-ea"/>
              </a:rPr>
              <a:t>为</a:t>
            </a:r>
            <a:endParaRPr lang="zh-CN" altLang="en-US" sz="2800">
              <a:solidFill>
                <a:schemeClr val="bg1"/>
              </a:solidFill>
              <a:sym typeface="+mn-ea"/>
            </a:endParaRPr>
          </a:p>
          <a:p>
            <a:pPr lvl="0" indent="0" algn="ctr"/>
            <a:r>
              <a:rPr lang="zh-CN" altLang="en-US" sz="2800">
                <a:solidFill>
                  <a:schemeClr val="bg1"/>
                </a:solidFill>
                <a:sym typeface="+mn-ea"/>
              </a:rPr>
              <a:t>区</a:t>
            </a:r>
            <a:endParaRPr lang="zh-CN" altLang="en-US" sz="2800">
              <a:solidFill>
                <a:schemeClr val="bg1"/>
              </a:solidFill>
              <a:sym typeface="+mn-ea"/>
            </a:endParaRPr>
          </a:p>
          <a:p>
            <a:pPr lvl="0" indent="0" algn="ctr"/>
            <a:r>
              <a:rPr lang="zh-CN" altLang="en-US" sz="2800">
                <a:solidFill>
                  <a:schemeClr val="bg1"/>
                </a:solidFill>
                <a:sym typeface="+mn-ea"/>
              </a:rPr>
              <a:t>分</a:t>
            </a:r>
            <a:endParaRPr lang="zh-CN" altLang="en-US" sz="2800">
              <a:solidFill>
                <a:schemeClr val="bg1"/>
              </a:solidFill>
              <a:sym typeface="+mn-ea"/>
            </a:endParaRPr>
          </a:p>
          <a:p>
            <a:pPr lvl="0" indent="0" algn="ctr"/>
            <a:r>
              <a:rPr lang="zh-CN" altLang="en-US" sz="2800">
                <a:solidFill>
                  <a:schemeClr val="bg1"/>
                </a:solidFill>
                <a:sym typeface="+mn-ea"/>
              </a:rPr>
              <a:t>五</a:t>
            </a:r>
            <a:endParaRPr lang="zh-CN" altLang="en-US" sz="2800">
              <a:solidFill>
                <a:schemeClr val="bg1"/>
              </a:solidFill>
              <a:sym typeface="+mn-ea"/>
            </a:endParaRPr>
          </a:p>
          <a:p>
            <a:pPr lvl="0" indent="0" algn="ctr"/>
            <a:r>
              <a:rPr lang="zh-CN" altLang="en-US" sz="2800">
                <a:solidFill>
                  <a:schemeClr val="bg1"/>
                </a:solidFill>
                <a:sym typeface="+mn-ea"/>
              </a:rPr>
              <a:t>公</a:t>
            </a:r>
            <a:endParaRPr lang="zh-CN" altLang="en-US" sz="2800">
              <a:solidFill>
                <a:schemeClr val="bg1"/>
              </a:solidFill>
              <a:sym typeface="+mn-ea"/>
            </a:endParaRPr>
          </a:p>
          <a:p>
            <a:pPr lvl="0" indent="0" algn="ctr"/>
            <a:r>
              <a:rPr lang="zh-CN" altLang="en-US" sz="2800">
                <a:solidFill>
                  <a:schemeClr val="bg1"/>
                </a:solidFill>
                <a:sym typeface="+mn-ea"/>
              </a:rPr>
              <a:t>开</a:t>
            </a:r>
            <a:endParaRPr lang="zh-CN" altLang="en-US" sz="2800">
              <a:solidFill>
                <a:schemeClr val="bg1"/>
              </a:solidFill>
              <a:sym typeface="+mn-ea"/>
            </a:endParaRPr>
          </a:p>
          <a:p>
            <a:pPr lvl="0" indent="0" algn="ctr"/>
            <a:r>
              <a:rPr lang="zh-CN" altLang="en-US" sz="2800">
                <a:solidFill>
                  <a:schemeClr val="bg1"/>
                </a:solidFill>
                <a:sym typeface="+mn-ea"/>
              </a:rPr>
              <a:t>而</a:t>
            </a:r>
            <a:endParaRPr lang="zh-CN" altLang="en-US" sz="2800">
              <a:solidFill>
                <a:schemeClr val="bg1"/>
              </a:solidFill>
              <a:sym typeface="+mn-ea"/>
            </a:endParaRPr>
          </a:p>
          <a:p>
            <a:pPr lvl="0" indent="0" algn="ctr"/>
            <a:r>
              <a:rPr lang="zh-CN" altLang="en-US" sz="2800">
                <a:solidFill>
                  <a:schemeClr val="bg1"/>
                </a:solidFill>
                <a:sym typeface="+mn-ea"/>
              </a:rPr>
              <a:t>五</a:t>
            </a:r>
            <a:endParaRPr lang="zh-CN" altLang="en-US" sz="2800">
              <a:solidFill>
                <a:schemeClr val="bg1"/>
              </a:solidFill>
              <a:sym typeface="+mn-ea"/>
            </a:endParaRPr>
          </a:p>
          <a:p>
            <a:pPr lvl="0" indent="0" algn="ctr"/>
            <a:r>
              <a:rPr lang="zh-CN" altLang="en-US" sz="2800">
                <a:solidFill>
                  <a:schemeClr val="bg1"/>
                </a:solidFill>
                <a:sym typeface="+mn-ea"/>
              </a:rPr>
              <a:t>公</a:t>
            </a:r>
            <a:endParaRPr lang="zh-CN" altLang="en-US" sz="2800">
              <a:solidFill>
                <a:schemeClr val="bg1"/>
              </a:solidFill>
              <a:sym typeface="+mn-ea"/>
            </a:endParaRPr>
          </a:p>
          <a:p>
            <a:pPr lvl="0" indent="0" algn="ctr"/>
            <a:r>
              <a:rPr lang="zh-CN" altLang="en-US" sz="2800">
                <a:solidFill>
                  <a:schemeClr val="bg1"/>
                </a:solidFill>
                <a:sym typeface="+mn-ea"/>
              </a:rPr>
              <a:t>开</a:t>
            </a:r>
            <a:endParaRPr lang="zh-CN" altLang="en-US" sz="2800" dirty="0">
              <a:solidFill>
                <a:schemeClr val="bg1"/>
              </a:solidFill>
              <a:latin typeface="Arial" panose="020B0604020202020204" pitchFamily="34" charset="0"/>
              <a:ea typeface="宋体" panose="02010600030101010101" pitchFamily="2" charset="-122"/>
            </a:endParaRPr>
          </a:p>
        </p:txBody>
      </p:sp>
      <p:sp>
        <p:nvSpPr>
          <p:cNvPr id="5" name="动作按钮: 后退或前一项 4">
            <a:hlinkClick r:id="rId2" action="ppaction://hlinksldjump"/>
          </p:cNvPr>
          <p:cNvSpPr/>
          <p:nvPr>
            <p:custDataLst>
              <p:tags r:id="rId3"/>
            </p:custDataLst>
          </p:nvPr>
        </p:nvSpPr>
        <p:spPr>
          <a:xfrm>
            <a:off x="8375015" y="742315"/>
            <a:ext cx="311785" cy="208280"/>
          </a:xfrm>
          <a:prstGeom prst="actionButtonBackPrevious">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ox(in)">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1"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Freeform 301"/>
          <p:cNvSpPr/>
          <p:nvPr/>
        </p:nvSpPr>
        <p:spPr>
          <a:xfrm>
            <a:off x="2951163" y="2573338"/>
            <a:ext cx="4406900" cy="1784350"/>
          </a:xfrm>
          <a:custGeom>
            <a:avLst/>
            <a:gdLst/>
            <a:ahLst/>
            <a:cxnLst>
              <a:cxn ang="0">
                <a:pos x="2147483647" y="2147483647"/>
              </a:cxn>
              <a:cxn ang="0">
                <a:pos x="2147483647" y="2147483647"/>
              </a:cxn>
              <a:cxn ang="0">
                <a:pos x="0" y="2147483647"/>
              </a:cxn>
              <a:cxn ang="0">
                <a:pos x="0" y="0"/>
              </a:cxn>
              <a:cxn ang="0">
                <a:pos x="2147483647" y="0"/>
              </a:cxn>
              <a:cxn ang="0">
                <a:pos x="2147483647" y="2147483647"/>
              </a:cxn>
              <a:cxn ang="0">
                <a:pos x="2147483647" y="2147483647"/>
              </a:cxn>
            </a:cxnLst>
            <a:pathLst>
              <a:path w="2041" h="1076">
                <a:moveTo>
                  <a:pt x="2041" y="1076"/>
                </a:moveTo>
                <a:lnTo>
                  <a:pt x="2041" y="1076"/>
                </a:lnTo>
                <a:lnTo>
                  <a:pt x="0" y="1076"/>
                </a:lnTo>
                <a:lnTo>
                  <a:pt x="0" y="0"/>
                </a:lnTo>
                <a:lnTo>
                  <a:pt x="2041" y="0"/>
                </a:lnTo>
                <a:lnTo>
                  <a:pt x="2041" y="1076"/>
                </a:lnTo>
                <a:close/>
              </a:path>
            </a:pathLst>
          </a:custGeom>
          <a:solidFill>
            <a:srgbClr val="0079C5"/>
          </a:solidFill>
          <a:ln w="7938" cap="flat" cmpd="sng">
            <a:solidFill>
              <a:srgbClr val="FFFFFF"/>
            </a:solidFill>
            <a:prstDash val="solid"/>
            <a:miter/>
            <a:headEnd type="none" w="med" len="med"/>
            <a:tailEnd type="none" w="med" len="med"/>
          </a:ln>
        </p:spPr>
        <p:txBody>
          <a:bodyPr/>
          <a:p>
            <a:endParaRPr lang="zh-CN" altLang="en-US"/>
          </a:p>
        </p:txBody>
      </p:sp>
      <p:sp>
        <p:nvSpPr>
          <p:cNvPr id="17410" name="Freeform 9"/>
          <p:cNvSpPr/>
          <p:nvPr/>
        </p:nvSpPr>
        <p:spPr>
          <a:xfrm>
            <a:off x="1801813" y="3425825"/>
            <a:ext cx="1587" cy="835025"/>
          </a:xfrm>
          <a:custGeom>
            <a:avLst/>
            <a:gdLst/>
            <a:ahLst/>
            <a:cxnLst>
              <a:cxn ang="0">
                <a:pos x="0" y="2147483647"/>
              </a:cxn>
              <a:cxn ang="0">
                <a:pos x="0" y="0"/>
              </a:cxn>
              <a:cxn ang="0">
                <a:pos x="0" y="2147483647"/>
              </a:cxn>
            </a:cxnLst>
            <a:pathLst>
              <a:path w="1587" h="526">
                <a:moveTo>
                  <a:pt x="0" y="526"/>
                </a:moveTo>
                <a:lnTo>
                  <a:pt x="0" y="0"/>
                </a:lnTo>
                <a:lnTo>
                  <a:pt x="0" y="526"/>
                </a:lnTo>
                <a:close/>
              </a:path>
            </a:pathLst>
          </a:custGeom>
          <a:solidFill>
            <a:srgbClr val="0079C1"/>
          </a:solidFill>
          <a:ln w="9525">
            <a:noFill/>
          </a:ln>
        </p:spPr>
        <p:txBody>
          <a:bodyPr/>
          <a:p>
            <a:endParaRPr lang="zh-CN" altLang="en-US"/>
          </a:p>
        </p:txBody>
      </p:sp>
      <p:sp>
        <p:nvSpPr>
          <p:cNvPr id="14340" name="Line 10"/>
          <p:cNvSpPr/>
          <p:nvPr/>
        </p:nvSpPr>
        <p:spPr>
          <a:xfrm flipV="1">
            <a:off x="2879725" y="3427413"/>
            <a:ext cx="1588" cy="835025"/>
          </a:xfrm>
          <a:prstGeom prst="line">
            <a:avLst/>
          </a:prstGeom>
          <a:ln w="25400" cap="flat" cmpd="sng">
            <a:solidFill>
              <a:srgbClr val="FFFF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41" name="Freeform 11"/>
          <p:cNvSpPr/>
          <p:nvPr/>
        </p:nvSpPr>
        <p:spPr>
          <a:xfrm>
            <a:off x="2879725" y="4260850"/>
            <a:ext cx="3382963" cy="92075"/>
          </a:xfrm>
          <a:custGeom>
            <a:avLst/>
            <a:gdLst/>
            <a:ahLst/>
            <a:cxnLst>
              <a:cxn ang="0">
                <a:pos x="2147483647" y="0"/>
              </a:cxn>
              <a:cxn ang="0">
                <a:pos x="2147483647" y="2147483647"/>
              </a:cxn>
              <a:cxn ang="0">
                <a:pos x="2147483647" y="2147483647"/>
              </a:cxn>
              <a:cxn ang="0">
                <a:pos x="2147483647" y="2147483647"/>
              </a:cxn>
              <a:cxn ang="0">
                <a:pos x="0" y="2147483647"/>
              </a:cxn>
              <a:cxn ang="0">
                <a:pos x="0" y="0"/>
              </a:cxn>
            </a:cxnLst>
            <a:pathLst>
              <a:path w="1520" h="41">
                <a:moveTo>
                  <a:pt x="1520" y="0"/>
                </a:moveTo>
                <a:cubicBezTo>
                  <a:pt x="1520" y="9"/>
                  <a:pt x="1520" y="9"/>
                  <a:pt x="1520" y="9"/>
                </a:cubicBezTo>
                <a:cubicBezTo>
                  <a:pt x="1520" y="26"/>
                  <a:pt x="1506" y="41"/>
                  <a:pt x="1488" y="41"/>
                </a:cubicBezTo>
                <a:cubicBezTo>
                  <a:pt x="32" y="41"/>
                  <a:pt x="32" y="41"/>
                  <a:pt x="32" y="41"/>
                </a:cubicBezTo>
                <a:cubicBezTo>
                  <a:pt x="14" y="41"/>
                  <a:pt x="0" y="26"/>
                  <a:pt x="0" y="9"/>
                </a:cubicBezTo>
                <a:cubicBezTo>
                  <a:pt x="0" y="0"/>
                  <a:pt x="0" y="0"/>
                  <a:pt x="0"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2" name="Freeform 13"/>
          <p:cNvSpPr/>
          <p:nvPr/>
        </p:nvSpPr>
        <p:spPr>
          <a:xfrm>
            <a:off x="3214688" y="2500313"/>
            <a:ext cx="4105275" cy="1784350"/>
          </a:xfrm>
          <a:custGeom>
            <a:avLst/>
            <a:gdLst/>
            <a:ahLst/>
            <a:cxnLst>
              <a:cxn ang="0">
                <a:pos x="0" y="0"/>
              </a:cxn>
              <a:cxn ang="0">
                <a:pos x="2147483647" y="0"/>
              </a:cxn>
              <a:cxn ang="0">
                <a:pos x="2147483647" y="2147483647"/>
              </a:cxn>
              <a:cxn ang="0">
                <a:pos x="2147483647" y="2147483647"/>
              </a:cxn>
            </a:cxnLst>
            <a:pathLst>
              <a:path w="2077" h="1121">
                <a:moveTo>
                  <a:pt x="0" y="0"/>
                </a:moveTo>
                <a:cubicBezTo>
                  <a:pt x="2031" y="0"/>
                  <a:pt x="2031" y="0"/>
                  <a:pt x="2031" y="0"/>
                </a:cubicBezTo>
                <a:cubicBezTo>
                  <a:pt x="2056" y="0"/>
                  <a:pt x="2076" y="20"/>
                  <a:pt x="2076" y="45"/>
                </a:cubicBezTo>
                <a:cubicBezTo>
                  <a:pt x="2076" y="1108"/>
                  <a:pt x="2077" y="1121"/>
                  <a:pt x="2077" y="1121"/>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3" name="Freeform 15"/>
          <p:cNvSpPr/>
          <p:nvPr/>
        </p:nvSpPr>
        <p:spPr>
          <a:xfrm>
            <a:off x="2879725" y="2503488"/>
            <a:ext cx="87313" cy="923925"/>
          </a:xfrm>
          <a:custGeom>
            <a:avLst/>
            <a:gdLst/>
            <a:ahLst/>
            <a:cxnLst>
              <a:cxn ang="0">
                <a:pos x="0" y="2147483647"/>
              </a:cxn>
              <a:cxn ang="0">
                <a:pos x="0" y="2147483647"/>
              </a:cxn>
              <a:cxn ang="0">
                <a:pos x="2147483647" y="0"/>
              </a:cxn>
              <a:cxn ang="0">
                <a:pos x="2147483647" y="0"/>
              </a:cxn>
            </a:cxnLst>
            <a:pathLst>
              <a:path w="39" h="415">
                <a:moveTo>
                  <a:pt x="0" y="415"/>
                </a:moveTo>
                <a:cubicBezTo>
                  <a:pt x="0" y="32"/>
                  <a:pt x="0" y="32"/>
                  <a:pt x="0" y="32"/>
                </a:cubicBezTo>
                <a:cubicBezTo>
                  <a:pt x="0" y="14"/>
                  <a:pt x="14" y="0"/>
                  <a:pt x="32" y="0"/>
                </a:cubicBezTo>
                <a:cubicBezTo>
                  <a:pt x="39" y="0"/>
                  <a:pt x="39" y="0"/>
                  <a:pt x="39"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7415" name="Freeform 34"/>
          <p:cNvSpPr/>
          <p:nvPr/>
        </p:nvSpPr>
        <p:spPr>
          <a:xfrm>
            <a:off x="2813050" y="1150938"/>
            <a:ext cx="3175" cy="1587"/>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7">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6" name="Freeform 37"/>
          <p:cNvSpPr/>
          <p:nvPr/>
        </p:nvSpPr>
        <p:spPr>
          <a:xfrm>
            <a:off x="4284663" y="1152525"/>
            <a:ext cx="9525"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4" h="1588">
                <a:moveTo>
                  <a:pt x="0" y="0"/>
                </a:moveTo>
                <a:cubicBezTo>
                  <a:pt x="1" y="0"/>
                  <a:pt x="1" y="0"/>
                  <a:pt x="1" y="0"/>
                </a:cubicBezTo>
                <a:cubicBezTo>
                  <a:pt x="1" y="0"/>
                  <a:pt x="2" y="0"/>
                  <a:pt x="2" y="0"/>
                </a:cubicBezTo>
                <a:cubicBezTo>
                  <a:pt x="2" y="0"/>
                  <a:pt x="2" y="0"/>
                  <a:pt x="3" y="0"/>
                </a:cubicBezTo>
                <a:cubicBezTo>
                  <a:pt x="3" y="0"/>
                  <a:pt x="3" y="0"/>
                  <a:pt x="4" y="0"/>
                </a:cubicBezTo>
                <a:cubicBezTo>
                  <a:pt x="3" y="0"/>
                  <a:pt x="3" y="0"/>
                  <a:pt x="3" y="0"/>
                </a:cubicBezTo>
                <a:cubicBezTo>
                  <a:pt x="2" y="0"/>
                  <a:pt x="2" y="0"/>
                  <a:pt x="2" y="0"/>
                </a:cubicBezTo>
                <a:cubicBezTo>
                  <a:pt x="2"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17" name="Freeform 39"/>
          <p:cNvSpPr/>
          <p:nvPr/>
        </p:nvSpPr>
        <p:spPr>
          <a:xfrm>
            <a:off x="4668838" y="1155700"/>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18" name="Freeform 40"/>
          <p:cNvSpPr/>
          <p:nvPr/>
        </p:nvSpPr>
        <p:spPr>
          <a:xfrm>
            <a:off x="2947988" y="1168400"/>
            <a:ext cx="4762"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1" y="0"/>
                  <a:pt x="1" y="0"/>
                </a:cubicBezTo>
                <a:cubicBezTo>
                  <a:pt x="1" y="0"/>
                  <a:pt x="0" y="0"/>
                  <a:pt x="0" y="0"/>
                </a:cubicBezTo>
                <a:cubicBezTo>
                  <a:pt x="0" y="0"/>
                  <a:pt x="1" y="0"/>
                  <a:pt x="1" y="0"/>
                </a:cubicBezTo>
                <a:cubicBezTo>
                  <a:pt x="1"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9" name="Freeform 43"/>
          <p:cNvSpPr/>
          <p:nvPr/>
        </p:nvSpPr>
        <p:spPr>
          <a:xfrm>
            <a:off x="3244850" y="1171575"/>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2" y="0"/>
                </a:cubicBezTo>
                <a:close/>
              </a:path>
            </a:pathLst>
          </a:custGeom>
          <a:solidFill>
            <a:srgbClr val="FFFFFF"/>
          </a:solidFill>
          <a:ln w="9525">
            <a:noFill/>
          </a:ln>
        </p:spPr>
        <p:txBody>
          <a:bodyPr/>
          <a:p>
            <a:endParaRPr lang="zh-CN" altLang="en-US"/>
          </a:p>
        </p:txBody>
      </p:sp>
      <p:sp>
        <p:nvSpPr>
          <p:cNvPr id="17420" name="Freeform 45"/>
          <p:cNvSpPr/>
          <p:nvPr/>
        </p:nvSpPr>
        <p:spPr>
          <a:xfrm>
            <a:off x="3890963" y="1173163"/>
            <a:ext cx="4762" cy="1587"/>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7">
                <a:moveTo>
                  <a:pt x="0" y="0"/>
                </a:moveTo>
                <a:cubicBezTo>
                  <a:pt x="1" y="0"/>
                  <a:pt x="1" y="0"/>
                  <a:pt x="1"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21" name="Freeform 54"/>
          <p:cNvSpPr/>
          <p:nvPr/>
        </p:nvSpPr>
        <p:spPr>
          <a:xfrm>
            <a:off x="4826000" y="117316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2" name="Freeform 55"/>
          <p:cNvSpPr/>
          <p:nvPr/>
        </p:nvSpPr>
        <p:spPr>
          <a:xfrm>
            <a:off x="4433888" y="1177925"/>
            <a:ext cx="1587"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3" name="Freeform 87"/>
          <p:cNvSpPr/>
          <p:nvPr/>
        </p:nvSpPr>
        <p:spPr>
          <a:xfrm>
            <a:off x="2808288" y="1273175"/>
            <a:ext cx="4762"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24" name="Freeform 88"/>
          <p:cNvSpPr/>
          <p:nvPr/>
        </p:nvSpPr>
        <p:spPr>
          <a:xfrm>
            <a:off x="3090863" y="1273175"/>
            <a:ext cx="7937"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4" h="1588">
                <a:moveTo>
                  <a:pt x="4" y="0"/>
                </a:moveTo>
                <a:cubicBezTo>
                  <a:pt x="3" y="0"/>
                  <a:pt x="3" y="0"/>
                  <a:pt x="3" y="0"/>
                </a:cubicBezTo>
                <a:cubicBezTo>
                  <a:pt x="2" y="0"/>
                  <a:pt x="2" y="0"/>
                  <a:pt x="2" y="0"/>
                </a:cubicBezTo>
                <a:cubicBezTo>
                  <a:pt x="2" y="0"/>
                  <a:pt x="1" y="0"/>
                  <a:pt x="1" y="0"/>
                </a:cubicBezTo>
                <a:cubicBezTo>
                  <a:pt x="1" y="0"/>
                  <a:pt x="0" y="0"/>
                  <a:pt x="0" y="0"/>
                </a:cubicBezTo>
                <a:cubicBezTo>
                  <a:pt x="0" y="0"/>
                  <a:pt x="1" y="0"/>
                  <a:pt x="1" y="0"/>
                </a:cubicBezTo>
                <a:cubicBezTo>
                  <a:pt x="1" y="0"/>
                  <a:pt x="2" y="0"/>
                  <a:pt x="2" y="0"/>
                </a:cubicBezTo>
                <a:cubicBezTo>
                  <a:pt x="2" y="0"/>
                  <a:pt x="2" y="0"/>
                  <a:pt x="3" y="0"/>
                </a:cubicBezTo>
                <a:cubicBezTo>
                  <a:pt x="3" y="0"/>
                  <a:pt x="3" y="0"/>
                  <a:pt x="4" y="0"/>
                </a:cubicBezTo>
                <a:close/>
              </a:path>
            </a:pathLst>
          </a:custGeom>
          <a:solidFill>
            <a:srgbClr val="FFFFFF"/>
          </a:solidFill>
          <a:ln w="9525">
            <a:noFill/>
          </a:ln>
        </p:spPr>
        <p:txBody>
          <a:bodyPr/>
          <a:p>
            <a:endParaRPr lang="zh-CN" altLang="en-US"/>
          </a:p>
        </p:txBody>
      </p:sp>
      <p:sp>
        <p:nvSpPr>
          <p:cNvPr id="17425" name="Freeform 102"/>
          <p:cNvSpPr/>
          <p:nvPr/>
        </p:nvSpPr>
        <p:spPr>
          <a:xfrm>
            <a:off x="4832350" y="1277938"/>
            <a:ext cx="3175" cy="1587"/>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7">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6" name="Freeform 116"/>
          <p:cNvSpPr/>
          <p:nvPr/>
        </p:nvSpPr>
        <p:spPr>
          <a:xfrm>
            <a:off x="4511675" y="1295400"/>
            <a:ext cx="7938"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1" y="0"/>
                </a:cubicBezTo>
                <a:cubicBezTo>
                  <a:pt x="1" y="0"/>
                  <a:pt x="1" y="0"/>
                  <a:pt x="2" y="0"/>
                </a:cubicBezTo>
                <a:cubicBezTo>
                  <a:pt x="2" y="0"/>
                  <a:pt x="2" y="0"/>
                  <a:pt x="2" y="0"/>
                </a:cubicBezTo>
                <a:cubicBezTo>
                  <a:pt x="3" y="0"/>
                  <a:pt x="3" y="0"/>
                  <a:pt x="3" y="0"/>
                </a:cubicBezTo>
                <a:cubicBezTo>
                  <a:pt x="3" y="0"/>
                  <a:pt x="3" y="0"/>
                  <a:pt x="2" y="0"/>
                </a:cubicBezTo>
                <a:cubicBezTo>
                  <a:pt x="2" y="0"/>
                  <a:pt x="2" y="0"/>
                  <a:pt x="2" y="0"/>
                </a:cubicBezTo>
                <a:cubicBezTo>
                  <a:pt x="1" y="0"/>
                  <a:pt x="1" y="0"/>
                  <a:pt x="1" y="0"/>
                </a:cubicBezTo>
                <a:cubicBezTo>
                  <a:pt x="0" y="0"/>
                  <a:pt x="0" y="0"/>
                  <a:pt x="0" y="0"/>
                </a:cubicBezTo>
                <a:close/>
              </a:path>
            </a:pathLst>
          </a:custGeom>
          <a:solidFill>
            <a:srgbClr val="FFFFFF"/>
          </a:solidFill>
          <a:ln w="9525">
            <a:noFill/>
          </a:ln>
        </p:spPr>
        <p:txBody>
          <a:bodyPr/>
          <a:p>
            <a:endParaRPr lang="zh-CN" altLang="en-US"/>
          </a:p>
        </p:txBody>
      </p:sp>
      <p:sp>
        <p:nvSpPr>
          <p:cNvPr id="17427" name="Freeform 117"/>
          <p:cNvSpPr/>
          <p:nvPr/>
        </p:nvSpPr>
        <p:spPr>
          <a:xfrm>
            <a:off x="4676775" y="1296988"/>
            <a:ext cx="4763" cy="1587"/>
          </a:xfrm>
          <a:custGeom>
            <a:avLst/>
            <a:gdLst/>
            <a:ahLst/>
            <a:cxnLst>
              <a:cxn ang="0">
                <a:pos x="0" y="0"/>
              </a:cxn>
              <a:cxn ang="0">
                <a:pos x="0" y="0"/>
              </a:cxn>
              <a:cxn ang="0">
                <a:pos x="0" y="0"/>
              </a:cxn>
              <a:cxn ang="0">
                <a:pos x="2147483647" y="0"/>
              </a:cxn>
              <a:cxn ang="0">
                <a:pos x="2147483647" y="0"/>
              </a:cxn>
              <a:cxn ang="0">
                <a:pos x="2147483647" y="0"/>
              </a:cxn>
              <a:cxn ang="0">
                <a:pos x="2147483647" y="0"/>
              </a:cxn>
              <a:cxn ang="0">
                <a:pos x="2147483647" y="0"/>
              </a:cxn>
              <a:cxn ang="0">
                <a:pos x="0" y="0"/>
              </a:cxn>
              <a:cxn ang="0">
                <a:pos x="0" y="0"/>
              </a:cxn>
            </a:cxnLst>
            <a:pathLst>
              <a:path w="2" h="1587">
                <a:moveTo>
                  <a:pt x="0" y="0"/>
                </a:moveTo>
                <a:cubicBezTo>
                  <a:pt x="0" y="0"/>
                  <a:pt x="0" y="0"/>
                  <a:pt x="0" y="0"/>
                </a:cubicBezTo>
                <a:cubicBezTo>
                  <a:pt x="0" y="0"/>
                  <a:pt x="0" y="0"/>
                  <a:pt x="0"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0" y="0"/>
                </a:cubicBezTo>
                <a:cubicBezTo>
                  <a:pt x="0" y="0"/>
                  <a:pt x="0" y="0"/>
                  <a:pt x="0" y="0"/>
                </a:cubicBezTo>
                <a:close/>
              </a:path>
            </a:pathLst>
          </a:custGeom>
          <a:solidFill>
            <a:srgbClr val="FFFFFF"/>
          </a:solidFill>
          <a:ln w="9525">
            <a:noFill/>
          </a:ln>
        </p:spPr>
        <p:txBody>
          <a:bodyPr/>
          <a:p>
            <a:endParaRPr lang="zh-CN" altLang="en-US"/>
          </a:p>
        </p:txBody>
      </p:sp>
      <p:sp>
        <p:nvSpPr>
          <p:cNvPr id="17428" name="Freeform 122"/>
          <p:cNvSpPr/>
          <p:nvPr/>
        </p:nvSpPr>
        <p:spPr>
          <a:xfrm>
            <a:off x="2582863" y="1123950"/>
            <a:ext cx="6350" cy="1588"/>
          </a:xfrm>
          <a:custGeom>
            <a:avLst/>
            <a:gdLst/>
            <a:ahLst/>
            <a:cxnLst>
              <a:cxn ang="0">
                <a:pos x="0" y="0"/>
              </a:cxn>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0" y="0"/>
                </a:cubicBezTo>
                <a:cubicBezTo>
                  <a:pt x="0" y="0"/>
                  <a:pt x="1" y="0"/>
                  <a:pt x="1" y="0"/>
                </a:cubicBezTo>
                <a:cubicBezTo>
                  <a:pt x="1" y="0"/>
                  <a:pt x="2" y="0"/>
                  <a:pt x="2" y="0"/>
                </a:cubicBezTo>
                <a:cubicBezTo>
                  <a:pt x="2" y="0"/>
                  <a:pt x="2" y="0"/>
                  <a:pt x="3" y="0"/>
                </a:cubicBezTo>
                <a:cubicBezTo>
                  <a:pt x="3" y="0"/>
                  <a:pt x="3" y="0"/>
                  <a:pt x="3" y="0"/>
                </a:cubicBezTo>
                <a:cubicBezTo>
                  <a:pt x="3" y="0"/>
                  <a:pt x="3" y="0"/>
                  <a:pt x="3" y="0"/>
                </a:cubicBezTo>
                <a:cubicBezTo>
                  <a:pt x="2" y="0"/>
                  <a:pt x="2" y="0"/>
                  <a:pt x="2" y="0"/>
                </a:cubicBezTo>
                <a:cubicBezTo>
                  <a:pt x="2" y="0"/>
                  <a:pt x="1" y="0"/>
                  <a:pt x="1" y="0"/>
                </a:cubicBezTo>
                <a:cubicBezTo>
                  <a:pt x="1" y="0"/>
                  <a:pt x="0" y="0"/>
                  <a:pt x="0" y="0"/>
                </a:cubicBezTo>
                <a:close/>
              </a:path>
            </a:pathLst>
          </a:custGeom>
          <a:solidFill>
            <a:srgbClr val="FFFFFF"/>
          </a:solidFill>
          <a:ln w="9525">
            <a:noFill/>
          </a:ln>
        </p:spPr>
        <p:txBody>
          <a:bodyPr/>
          <a:p>
            <a:endParaRPr lang="zh-CN" altLang="en-US"/>
          </a:p>
        </p:txBody>
      </p:sp>
      <p:sp>
        <p:nvSpPr>
          <p:cNvPr id="17429" name="Freeform 167"/>
          <p:cNvSpPr/>
          <p:nvPr/>
        </p:nvSpPr>
        <p:spPr>
          <a:xfrm>
            <a:off x="3690938" y="5697538"/>
            <a:ext cx="1587"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0" name="Freeform 180"/>
          <p:cNvSpPr/>
          <p:nvPr/>
        </p:nvSpPr>
        <p:spPr>
          <a:xfrm>
            <a:off x="4376738" y="5686425"/>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1" name="Freeform 214"/>
          <p:cNvSpPr/>
          <p:nvPr/>
        </p:nvSpPr>
        <p:spPr>
          <a:xfrm>
            <a:off x="4862513" y="5634038"/>
            <a:ext cx="1587" cy="6350"/>
          </a:xfrm>
          <a:custGeom>
            <a:avLst/>
            <a:gdLst/>
            <a:ahLst/>
            <a:cxnLst>
              <a:cxn ang="0">
                <a:pos x="0" y="0"/>
              </a:cxn>
              <a:cxn ang="0">
                <a:pos x="0" y="2147483647"/>
              </a:cxn>
              <a:cxn ang="0">
                <a:pos x="0" y="2147483647"/>
              </a:cxn>
              <a:cxn ang="0">
                <a:pos x="0" y="2147483647"/>
              </a:cxn>
              <a:cxn ang="0">
                <a:pos x="0" y="2147483647"/>
              </a:cxn>
              <a:cxn ang="0">
                <a:pos x="0" y="2147483647"/>
              </a:cxn>
              <a:cxn ang="0">
                <a:pos x="0" y="2147483647"/>
              </a:cxn>
              <a:cxn ang="0">
                <a:pos x="0" y="2147483647"/>
              </a:cxn>
              <a:cxn ang="0">
                <a:pos x="0" y="0"/>
              </a:cxn>
            </a:cxnLst>
            <a:pathLst>
              <a:path w="1587" h="3">
                <a:moveTo>
                  <a:pt x="0" y="0"/>
                </a:moveTo>
                <a:cubicBezTo>
                  <a:pt x="0" y="0"/>
                  <a:pt x="0" y="1"/>
                  <a:pt x="0" y="1"/>
                </a:cubicBezTo>
                <a:cubicBezTo>
                  <a:pt x="0" y="1"/>
                  <a:pt x="0" y="1"/>
                  <a:pt x="0" y="1"/>
                </a:cubicBezTo>
                <a:cubicBezTo>
                  <a:pt x="0" y="2"/>
                  <a:pt x="0" y="2"/>
                  <a:pt x="0" y="2"/>
                </a:cubicBezTo>
                <a:cubicBezTo>
                  <a:pt x="0" y="2"/>
                  <a:pt x="0" y="3"/>
                  <a:pt x="0" y="3"/>
                </a:cubicBezTo>
                <a:cubicBezTo>
                  <a:pt x="0" y="3"/>
                  <a:pt x="0" y="2"/>
                  <a:pt x="0" y="2"/>
                </a:cubicBezTo>
                <a:cubicBezTo>
                  <a:pt x="0" y="2"/>
                  <a:pt x="0" y="2"/>
                  <a:pt x="0" y="1"/>
                </a:cubicBezTo>
                <a:cubicBezTo>
                  <a:pt x="0" y="1"/>
                  <a:pt x="0" y="1"/>
                  <a:pt x="0" y="1"/>
                </a:cubicBezTo>
                <a:cubicBezTo>
                  <a:pt x="0" y="1"/>
                  <a:pt x="0" y="0"/>
                  <a:pt x="0" y="0"/>
                </a:cubicBezTo>
                <a:close/>
              </a:path>
            </a:pathLst>
          </a:custGeom>
          <a:solidFill>
            <a:srgbClr val="FFFFFF"/>
          </a:solidFill>
          <a:ln w="9525">
            <a:noFill/>
          </a:ln>
        </p:spPr>
        <p:txBody>
          <a:bodyPr/>
          <a:p>
            <a:endParaRPr lang="zh-CN" altLang="en-US"/>
          </a:p>
        </p:txBody>
      </p:sp>
      <p:sp>
        <p:nvSpPr>
          <p:cNvPr id="17432" name="Freeform 233"/>
          <p:cNvSpPr/>
          <p:nvPr/>
        </p:nvSpPr>
        <p:spPr>
          <a:xfrm>
            <a:off x="2314575" y="558641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3" name="Freeform 234"/>
          <p:cNvSpPr/>
          <p:nvPr/>
        </p:nvSpPr>
        <p:spPr>
          <a:xfrm>
            <a:off x="2843213" y="5581650"/>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1" h="1588">
                <a:moveTo>
                  <a:pt x="1"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lose/>
              </a:path>
            </a:pathLst>
          </a:custGeom>
          <a:solidFill>
            <a:srgbClr val="FFFFFF"/>
          </a:solidFill>
          <a:ln w="9525">
            <a:noFill/>
          </a:ln>
        </p:spPr>
        <p:txBody>
          <a:bodyPr/>
          <a:p>
            <a:endParaRPr lang="zh-CN" altLang="en-US"/>
          </a:p>
        </p:txBody>
      </p:sp>
      <p:sp>
        <p:nvSpPr>
          <p:cNvPr id="17434" name="Freeform 238"/>
          <p:cNvSpPr/>
          <p:nvPr/>
        </p:nvSpPr>
        <p:spPr>
          <a:xfrm>
            <a:off x="3895725" y="5581650"/>
            <a:ext cx="4763"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8">
                <a:moveTo>
                  <a:pt x="0" y="0"/>
                </a:moveTo>
                <a:cubicBezTo>
                  <a:pt x="1" y="0"/>
                  <a:pt x="1" y="0"/>
                  <a:pt x="1" y="0"/>
                </a:cubicBezTo>
                <a:cubicBezTo>
                  <a:pt x="1" y="0"/>
                  <a:pt x="1" y="0"/>
                  <a:pt x="1" y="0"/>
                </a:cubicBezTo>
                <a:cubicBezTo>
                  <a:pt x="1" y="0"/>
                  <a:pt x="1" y="0"/>
                  <a:pt x="1" y="0"/>
                </a:cubicBezTo>
                <a:cubicBezTo>
                  <a:pt x="1" y="0"/>
                  <a:pt x="1" y="0"/>
                  <a:pt x="2" y="0"/>
                </a:cubicBezTo>
                <a:cubicBezTo>
                  <a:pt x="1" y="0"/>
                  <a:pt x="1"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35" name="Freeform 239"/>
          <p:cNvSpPr/>
          <p:nvPr/>
        </p:nvSpPr>
        <p:spPr>
          <a:xfrm>
            <a:off x="3062288" y="5581650"/>
            <a:ext cx="3175"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2" y="0"/>
                </a:cubicBezTo>
                <a:cubicBezTo>
                  <a:pt x="1" y="0"/>
                  <a:pt x="1" y="0"/>
                  <a:pt x="1" y="0"/>
                </a:cubicBezTo>
                <a:cubicBezTo>
                  <a:pt x="1" y="0"/>
                  <a:pt x="1" y="0"/>
                  <a:pt x="1" y="0"/>
                </a:cubicBezTo>
                <a:cubicBezTo>
                  <a:pt x="0" y="0"/>
                  <a:pt x="0" y="0"/>
                  <a:pt x="0" y="0"/>
                </a:cubicBezTo>
                <a:cubicBezTo>
                  <a:pt x="0" y="0"/>
                  <a:pt x="0" y="0"/>
                  <a:pt x="1" y="0"/>
                </a:cubicBezTo>
                <a:cubicBezTo>
                  <a:pt x="1" y="0"/>
                  <a:pt x="1" y="0"/>
                  <a:pt x="1" y="0"/>
                </a:cubicBezTo>
                <a:cubicBezTo>
                  <a:pt x="1" y="0"/>
                  <a:pt x="1" y="0"/>
                  <a:pt x="2" y="0"/>
                </a:cubicBezTo>
                <a:cubicBezTo>
                  <a:pt x="2" y="0"/>
                  <a:pt x="2" y="0"/>
                  <a:pt x="2" y="0"/>
                </a:cubicBezTo>
                <a:close/>
              </a:path>
            </a:pathLst>
          </a:custGeom>
          <a:solidFill>
            <a:srgbClr val="FFFFFF"/>
          </a:solidFill>
          <a:ln w="9525">
            <a:noFill/>
          </a:ln>
        </p:spPr>
        <p:txBody>
          <a:bodyPr/>
          <a:p>
            <a:endParaRPr lang="zh-CN" altLang="en-US"/>
          </a:p>
        </p:txBody>
      </p:sp>
      <p:sp>
        <p:nvSpPr>
          <p:cNvPr id="17436" name="Freeform 241"/>
          <p:cNvSpPr/>
          <p:nvPr/>
        </p:nvSpPr>
        <p:spPr>
          <a:xfrm>
            <a:off x="4516438" y="5581650"/>
            <a:ext cx="3175"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7" name="Freeform 243"/>
          <p:cNvSpPr/>
          <p:nvPr/>
        </p:nvSpPr>
        <p:spPr>
          <a:xfrm>
            <a:off x="4043363" y="5581650"/>
            <a:ext cx="1587" cy="1588"/>
          </a:xfrm>
          <a:custGeom>
            <a:avLst/>
            <a:gdLst/>
            <a:ahLst/>
            <a:cxnLst>
              <a:cxn ang="0">
                <a:pos x="0" y="0"/>
              </a:cxn>
              <a:cxn ang="0">
                <a:pos x="0" y="0"/>
              </a:cxn>
              <a:cxn ang="0">
                <a:pos x="0" y="0"/>
              </a:cxn>
              <a:cxn ang="0">
                <a:pos x="0" y="0"/>
              </a:cxn>
              <a:cxn ang="0">
                <a:pos x="2147483647" y="0"/>
              </a:cxn>
              <a:cxn ang="0">
                <a:pos x="0"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0" y="0"/>
                </a:cubicBezTo>
                <a:cubicBezTo>
                  <a:pt x="0" y="0"/>
                  <a:pt x="1" y="0"/>
                  <a:pt x="1" y="0"/>
                </a:cubicBezTo>
                <a:cubicBezTo>
                  <a:pt x="1"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8" name="Freeform 262"/>
          <p:cNvSpPr/>
          <p:nvPr/>
        </p:nvSpPr>
        <p:spPr>
          <a:xfrm>
            <a:off x="2314575" y="55626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4368" name="Line 300"/>
          <p:cNvSpPr/>
          <p:nvPr/>
        </p:nvSpPr>
        <p:spPr>
          <a:xfrm>
            <a:off x="0" y="3427413"/>
            <a:ext cx="2863850" cy="0"/>
          </a:xfrm>
          <a:prstGeom prst="line">
            <a:avLst/>
          </a:prstGeom>
          <a:ln w="28575" cap="rnd" cmpd="sng">
            <a:solidFill>
              <a:schemeClr val="bg1"/>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70" name="TextBox 302"/>
          <p:cNvSpPr txBox="1"/>
          <p:nvPr/>
        </p:nvSpPr>
        <p:spPr>
          <a:xfrm>
            <a:off x="3215005" y="2866390"/>
            <a:ext cx="3603625" cy="768350"/>
          </a:xfrm>
          <a:prstGeom prst="rect">
            <a:avLst/>
          </a:prstGeom>
          <a:noFill/>
          <a:ln w="9525">
            <a:noFill/>
          </a:ln>
        </p:spPr>
        <p:txBody>
          <a:bodyPr wrap="square" anchor="t">
            <a:spAutoFit/>
          </a:bodyPr>
          <a:p>
            <a:pPr algn="ctr">
              <a:buSzTx/>
            </a:pPr>
            <a:r>
              <a:rPr lang="zh-CN" altLang="en-US" sz="4400">
                <a:solidFill>
                  <a:schemeClr val="bg1"/>
                </a:solidFill>
                <a:latin typeface="微软雅黑" panose="020B0503020204020204" charset="-122"/>
                <a:ea typeface="微软雅黑" panose="020B0503020204020204" charset="-122"/>
              </a:rPr>
              <a:t>政策解读</a:t>
            </a:r>
            <a:endParaRPr lang="zh-CN" altLang="en-US" sz="4400">
              <a:solidFill>
                <a:schemeClr val="bg1"/>
              </a:solidFill>
              <a:latin typeface="微软雅黑" panose="020B0503020204020204" charset="-122"/>
              <a:ea typeface="微软雅黑" panose="020B0503020204020204" charset="-122"/>
            </a:endParaRPr>
          </a:p>
        </p:txBody>
      </p:sp>
      <p:sp>
        <p:nvSpPr>
          <p:cNvPr id="14371" name="Freeform 297"/>
          <p:cNvSpPr/>
          <p:nvPr/>
        </p:nvSpPr>
        <p:spPr>
          <a:xfrm>
            <a:off x="7215188" y="3357563"/>
            <a:ext cx="1928812" cy="1714500"/>
          </a:xfrm>
          <a:custGeom>
            <a:avLst/>
            <a:gdLst/>
            <a:ahLst/>
            <a:cxnLst>
              <a:cxn ang="0">
                <a:pos x="0" y="0"/>
              </a:cxn>
              <a:cxn ang="0">
                <a:pos x="2147483647" y="0"/>
              </a:cxn>
              <a:cxn ang="0">
                <a:pos x="2147483647" y="2147483647"/>
              </a:cxn>
              <a:cxn ang="0">
                <a:pos x="2147483647" y="2147483647"/>
              </a:cxn>
            </a:cxnLst>
            <a:pathLst>
              <a:path w="2454" h="1222">
                <a:moveTo>
                  <a:pt x="0" y="0"/>
                </a:moveTo>
                <a:lnTo>
                  <a:pt x="322" y="0"/>
                </a:lnTo>
                <a:lnTo>
                  <a:pt x="1544" y="1222"/>
                </a:lnTo>
                <a:lnTo>
                  <a:pt x="2454" y="1222"/>
                </a:lnTo>
              </a:path>
            </a:pathLst>
          </a:custGeom>
          <a:noFill/>
          <a:ln w="28575" cap="flat" cmpd="sng">
            <a:solidFill>
              <a:schemeClr val="bg1"/>
            </a:solidFill>
            <a:prstDash val="solid"/>
            <a:miter/>
            <a:headEnd type="none" w="med" len="med"/>
            <a:tailEnd type="none" w="med" len="med"/>
          </a:ln>
        </p:spPr>
        <p:txBody>
          <a:bodyPr/>
          <a:p>
            <a:endParaRPr lang="zh-CN" altLang="en-US"/>
          </a:p>
        </p:txBody>
      </p:sp>
      <p:sp>
        <p:nvSpPr>
          <p:cNvPr id="14372" name="TextBox 305"/>
          <p:cNvSpPr txBox="1"/>
          <p:nvPr/>
        </p:nvSpPr>
        <p:spPr>
          <a:xfrm>
            <a:off x="1571625" y="2786063"/>
            <a:ext cx="687070" cy="768350"/>
          </a:xfrm>
          <a:prstGeom prst="rect">
            <a:avLst/>
          </a:prstGeom>
          <a:noFill/>
          <a:ln w="9525">
            <a:noFill/>
          </a:ln>
        </p:spPr>
        <p:txBody>
          <a:bodyPr wrap="none" anchor="t">
            <a:spAutoFit/>
          </a:bodyPr>
          <a:p>
            <a:r>
              <a:rPr lang="en-US" altLang="zh-CN" sz="4400" b="1" dirty="0">
                <a:solidFill>
                  <a:schemeClr val="bg1"/>
                </a:solidFill>
                <a:latin typeface="微软雅黑" panose="020B0503020204020204" charset="-122"/>
                <a:ea typeface="微软雅黑" panose="020B0503020204020204" charset="-122"/>
              </a:rPr>
              <a:t>4.</a:t>
            </a:r>
            <a:endParaRPr lang="zh-CN" altLang="en-US" sz="4400" b="1"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368"/>
                                        </p:tgtEl>
                                        <p:attrNameLst>
                                          <p:attrName>style.visibility</p:attrName>
                                        </p:attrNameLst>
                                      </p:cBhvr>
                                      <p:to>
                                        <p:strVal val="visible"/>
                                      </p:to>
                                    </p:set>
                                    <p:animEffect transition="in" filter="wipe(left)">
                                      <p:cBhvr>
                                        <p:cTn id="7" dur="300"/>
                                        <p:tgtEl>
                                          <p:spTgt spid="14368"/>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4343"/>
                                        </p:tgtEl>
                                        <p:attrNameLst>
                                          <p:attrName>style.visibility</p:attrName>
                                        </p:attrNameLst>
                                      </p:cBhvr>
                                      <p:to>
                                        <p:strVal val="visible"/>
                                      </p:to>
                                    </p:set>
                                    <p:animEffect transition="in" filter="wipe(down)">
                                      <p:cBhvr>
                                        <p:cTn id="10" dur="200"/>
                                        <p:tgtEl>
                                          <p:spTgt spid="14343"/>
                                        </p:tgtEl>
                                      </p:cBhvr>
                                    </p:animEffect>
                                  </p:childTnLst>
                                </p:cTn>
                              </p:par>
                              <p:par>
                                <p:cTn id="11" presetID="18" presetClass="entr" presetSubtype="6" fill="hold" grpId="0" nodeType="withEffect">
                                  <p:stCondLst>
                                    <p:cond delay="500"/>
                                  </p:stCondLst>
                                  <p:childTnLst>
                                    <p:set>
                                      <p:cBhvr>
                                        <p:cTn id="12" dur="1" fill="hold">
                                          <p:stCondLst>
                                            <p:cond delay="0"/>
                                          </p:stCondLst>
                                        </p:cTn>
                                        <p:tgtEl>
                                          <p:spTgt spid="14342"/>
                                        </p:tgtEl>
                                        <p:attrNameLst>
                                          <p:attrName>style.visibility</p:attrName>
                                        </p:attrNameLst>
                                      </p:cBhvr>
                                      <p:to>
                                        <p:strVal val="visible"/>
                                      </p:to>
                                    </p:set>
                                    <p:animEffect transition="in" filter="strips(downRight)">
                                      <p:cBhvr>
                                        <p:cTn id="13" dur="500"/>
                                        <p:tgtEl>
                                          <p:spTgt spid="14342"/>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4341"/>
                                        </p:tgtEl>
                                        <p:attrNameLst>
                                          <p:attrName>style.visibility</p:attrName>
                                        </p:attrNameLst>
                                      </p:cBhvr>
                                      <p:to>
                                        <p:strVal val="visible"/>
                                      </p:to>
                                    </p:set>
                                    <p:animEffect transition="in" filter="wipe(right)">
                                      <p:cBhvr>
                                        <p:cTn id="16" dur="300"/>
                                        <p:tgtEl>
                                          <p:spTgt spid="14341"/>
                                        </p:tgtEl>
                                      </p:cBhvr>
                                    </p:animEffect>
                                  </p:childTnLst>
                                </p:cTn>
                              </p:par>
                              <p:par>
                                <p:cTn id="17" presetID="22" presetClass="entr" presetSubtype="4" fill="hold" nodeType="withEffect">
                                  <p:stCondLst>
                                    <p:cond delay="1300"/>
                                  </p:stCondLst>
                                  <p:childTnLst>
                                    <p:set>
                                      <p:cBhvr>
                                        <p:cTn id="18" dur="1" fill="hold">
                                          <p:stCondLst>
                                            <p:cond delay="0"/>
                                          </p:stCondLst>
                                        </p:cTn>
                                        <p:tgtEl>
                                          <p:spTgt spid="14340"/>
                                        </p:tgtEl>
                                        <p:attrNameLst>
                                          <p:attrName>style.visibility</p:attrName>
                                        </p:attrNameLst>
                                      </p:cBhvr>
                                      <p:to>
                                        <p:strVal val="visible"/>
                                      </p:to>
                                    </p:set>
                                    <p:animEffect transition="in" filter="wipe(down)">
                                      <p:cBhvr>
                                        <p:cTn id="19" dur="200"/>
                                        <p:tgtEl>
                                          <p:spTgt spid="14340"/>
                                        </p:tgtEl>
                                      </p:cBhvr>
                                    </p:animEffect>
                                  </p:childTnLst>
                                </p:cTn>
                              </p:par>
                              <p:par>
                                <p:cTn id="20" presetID="18" presetClass="entr" presetSubtype="6" fill="hold" grpId="0" nodeType="withEffect">
                                  <p:stCondLst>
                                    <p:cond delay="1500"/>
                                  </p:stCondLst>
                                  <p:childTnLst>
                                    <p:set>
                                      <p:cBhvr>
                                        <p:cTn id="21" dur="1" fill="hold">
                                          <p:stCondLst>
                                            <p:cond delay="0"/>
                                          </p:stCondLst>
                                        </p:cTn>
                                        <p:tgtEl>
                                          <p:spTgt spid="14338"/>
                                        </p:tgtEl>
                                        <p:attrNameLst>
                                          <p:attrName>style.visibility</p:attrName>
                                        </p:attrNameLst>
                                      </p:cBhvr>
                                      <p:to>
                                        <p:strVal val="visible"/>
                                      </p:to>
                                    </p:set>
                                    <p:animEffect transition="in" filter="strips(downRight)">
                                      <p:cBhvr>
                                        <p:cTn id="22" dur="500"/>
                                        <p:tgtEl>
                                          <p:spTgt spid="14338"/>
                                        </p:tgtEl>
                                      </p:cBhvr>
                                    </p:animEffect>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14372"/>
                                        </p:tgtEl>
                                        <p:attrNameLst>
                                          <p:attrName>style.visibility</p:attrName>
                                        </p:attrNameLst>
                                      </p:cBhvr>
                                      <p:to>
                                        <p:strVal val="visible"/>
                                      </p:to>
                                    </p:set>
                                    <p:animEffect transition="in" filter="fade">
                                      <p:cBhvr>
                                        <p:cTn id="26" dur="500"/>
                                        <p:tgtEl>
                                          <p:spTgt spid="14372"/>
                                        </p:tgtEl>
                                      </p:cBhvr>
                                    </p:animEffect>
                                    <p:anim calcmode="lin" valueType="num">
                                      <p:cBhvr>
                                        <p:cTn id="27" dur="500" fill="hold"/>
                                        <p:tgtEl>
                                          <p:spTgt spid="14372"/>
                                        </p:tgtEl>
                                        <p:attrNameLst>
                                          <p:attrName>ppt_x</p:attrName>
                                        </p:attrNameLst>
                                      </p:cBhvr>
                                      <p:tavLst>
                                        <p:tav tm="0">
                                          <p:val>
                                            <p:strVal val="#ppt_x"/>
                                          </p:val>
                                        </p:tav>
                                        <p:tav tm="100000">
                                          <p:val>
                                            <p:strVal val="#ppt_x"/>
                                          </p:val>
                                        </p:tav>
                                      </p:tavLst>
                                    </p:anim>
                                    <p:anim calcmode="lin" valueType="num">
                                      <p:cBhvr>
                                        <p:cTn id="28" dur="500" fill="hold"/>
                                        <p:tgtEl>
                                          <p:spTgt spid="14372"/>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4370"/>
                                        </p:tgtEl>
                                        <p:attrNameLst>
                                          <p:attrName>style.visibility</p:attrName>
                                        </p:attrNameLst>
                                      </p:cBhvr>
                                      <p:to>
                                        <p:strVal val="visible"/>
                                      </p:to>
                                    </p:set>
                                    <p:animEffect transition="in" filter="fade">
                                      <p:cBhvr>
                                        <p:cTn id="31" dur="250"/>
                                        <p:tgtEl>
                                          <p:spTgt spid="1437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371"/>
                                        </p:tgtEl>
                                        <p:attrNameLst>
                                          <p:attrName>style.visibility</p:attrName>
                                        </p:attrNameLst>
                                      </p:cBhvr>
                                      <p:to>
                                        <p:strVal val="visible"/>
                                      </p:to>
                                    </p:set>
                                    <p:animEffect transition="in" filter="wipe(left)">
                                      <p:cBhvr>
                                        <p:cTn id="36" dur="250"/>
                                        <p:tgtEl>
                                          <p:spTgt spid="14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41" grpId="0" bldLvl="0" animBg="1"/>
      <p:bldP spid="14342" grpId="0" bldLvl="0" animBg="1"/>
      <p:bldP spid="14343" grpId="0" bldLvl="0" animBg="1"/>
      <p:bldP spid="14370" grpId="0"/>
      <p:bldP spid="14371" grpId="0" bldLvl="0" animBg="1"/>
      <p:bldP spid="1437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政策解读</a:t>
            </a:r>
            <a:r>
              <a:rPr lang="zh-CN" altLang="en-US">
                <a:solidFill>
                  <a:srgbClr val="FFFF00"/>
                </a:solidFill>
              </a:rPr>
              <a:t>定义</a:t>
            </a:r>
            <a:endParaRPr lang="zh-CN" altLang="en-US">
              <a:solidFill>
                <a:srgbClr val="FFFF00"/>
              </a:solidFill>
            </a:endParaRPr>
          </a:p>
        </p:txBody>
      </p:sp>
      <p:sp>
        <p:nvSpPr>
          <p:cNvPr id="5" name="内容占位符 4"/>
          <p:cNvSpPr/>
          <p:nvPr>
            <p:ph idx="1"/>
          </p:nvPr>
        </p:nvSpPr>
        <p:spPr>
          <a:xfrm>
            <a:off x="250825" y="1261110"/>
            <a:ext cx="8710295" cy="5137785"/>
          </a:xfrm>
        </p:spPr>
        <p:txBody>
          <a:bodyPr/>
          <a:p>
            <a:r>
              <a:rPr lang="zh-CN" altLang="en-US" sz="2600">
                <a:solidFill>
                  <a:srgbClr val="FFFF66"/>
                </a:solidFill>
              </a:rPr>
              <a:t>政策解读：</a:t>
            </a:r>
            <a:r>
              <a:rPr lang="zh-CN" altLang="en-US" sz="2600">
                <a:solidFill>
                  <a:schemeClr val="bg1"/>
                </a:solidFill>
              </a:rPr>
              <a:t>为行政机关稳定预期、促落实和避免误解误读目的，围绕涉及面广、社会关注度高、实施难度大、专业性强的政策性文件，基于老百姓看得懂、愿意看的图表图解、音频视频和政策咨询问答等方式，及时诠释其中涉及到的政策措施的背景依据、目标任务、主要内容、涉及范围、执行标准，以及注意事项、关键词诠释、惠民利民举措、新旧政策差异等内容的主动公开制度。</a:t>
            </a:r>
            <a:endParaRPr lang="zh-CN" altLang="en-US" sz="2600">
              <a:solidFill>
                <a:schemeClr val="bg1"/>
              </a:solidFill>
            </a:endParaRPr>
          </a:p>
          <a:p>
            <a:endParaRPr lang="zh-CN" altLang="en-US" sz="2600">
              <a:solidFill>
                <a:schemeClr val="bg1"/>
              </a:solidFill>
            </a:endParaRPr>
          </a:p>
          <a:p>
            <a:r>
              <a:rPr lang="zh-CN" altLang="en-US" sz="2600">
                <a:solidFill>
                  <a:srgbClr val="FFFF66"/>
                </a:solidFill>
              </a:rPr>
              <a:t>政策解读发展三阶段：</a:t>
            </a:r>
            <a:r>
              <a:rPr lang="zh-CN" altLang="en-US" sz="2600">
                <a:solidFill>
                  <a:schemeClr val="bg1"/>
                </a:solidFill>
              </a:rPr>
              <a:t>原则性要求（</a:t>
            </a:r>
            <a:r>
              <a:rPr lang="en-US" altLang="zh-CN" sz="2600">
                <a:solidFill>
                  <a:schemeClr val="bg1"/>
                </a:solidFill>
              </a:rPr>
              <a:t>2009-2012</a:t>
            </a:r>
            <a:r>
              <a:rPr lang="zh-CN" altLang="en-US" sz="2600">
                <a:solidFill>
                  <a:schemeClr val="bg1"/>
                </a:solidFill>
              </a:rPr>
              <a:t>）、更为细化要求（</a:t>
            </a:r>
            <a:r>
              <a:rPr lang="en-US" altLang="zh-CN" sz="2600">
                <a:solidFill>
                  <a:schemeClr val="bg1"/>
                </a:solidFill>
              </a:rPr>
              <a:t>2013-2015</a:t>
            </a:r>
            <a:r>
              <a:rPr lang="zh-CN" altLang="en-US" sz="2600">
                <a:solidFill>
                  <a:schemeClr val="bg1"/>
                </a:solidFill>
              </a:rPr>
              <a:t>）到全方位多维度要求（</a:t>
            </a:r>
            <a:r>
              <a:rPr lang="en-US" altLang="zh-CN" sz="2600">
                <a:solidFill>
                  <a:schemeClr val="bg1"/>
                </a:solidFill>
              </a:rPr>
              <a:t>2016-</a:t>
            </a:r>
            <a:r>
              <a:rPr lang="zh-CN" altLang="en-US" sz="2600">
                <a:solidFill>
                  <a:schemeClr val="bg1"/>
                </a:solidFill>
              </a:rPr>
              <a:t>）</a:t>
            </a:r>
            <a:endParaRPr lang="zh-CN" altLang="en-US" sz="2600">
              <a:solidFill>
                <a:schemeClr val="bg1"/>
              </a:solidFill>
            </a:endParaRPr>
          </a:p>
          <a:p>
            <a:r>
              <a:rPr lang="zh-CN" altLang="en-US" sz="2600">
                <a:solidFill>
                  <a:srgbClr val="FFFF66"/>
                </a:solidFill>
              </a:rPr>
              <a:t>做好政策解读工作：</a:t>
            </a:r>
            <a:r>
              <a:rPr lang="zh-CN" altLang="en-US" sz="2600">
                <a:solidFill>
                  <a:schemeClr val="bg1"/>
                </a:solidFill>
              </a:rPr>
              <a:t>解读范围、解读主体、解读内容、解读方式、解读时间、解读渠道、解读效果、解读机制。</a:t>
            </a:r>
            <a:endParaRPr lang="zh-CN" altLang="en-US" sz="260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 name="同心圆 50"/>
          <p:cNvSpPr/>
          <p:nvPr>
            <p:custDataLst>
              <p:tags r:id="rId1"/>
            </p:custDataLst>
          </p:nvPr>
        </p:nvSpPr>
        <p:spPr>
          <a:xfrm>
            <a:off x="2870200" y="2209800"/>
            <a:ext cx="3111500" cy="3113088"/>
          </a:xfrm>
          <a:prstGeom prst="donut">
            <a:avLst>
              <a:gd name="adj" fmla="val 8835"/>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fontAlgn="base">
              <a:lnSpc>
                <a:spcPct val="110000"/>
              </a:lnSpc>
            </a:pPr>
            <a:endParaRPr lang="zh-CN" altLang="en-US" sz="1500" strike="noStrike" noProof="1" dirty="0">
              <a:solidFill>
                <a:schemeClr val="accent1">
                  <a:lumMod val="75000"/>
                </a:schemeClr>
              </a:solidFill>
              <a:latin typeface="Arial" panose="020B0604020202020204" pitchFamily="34" charset="0"/>
              <a:ea typeface="微软雅黑" panose="020B0503020204020204" charset="-122"/>
              <a:cs typeface="+mj-cs"/>
              <a:sym typeface="Arial" panose="020B0604020202020204" pitchFamily="34" charset="0"/>
            </a:endParaRPr>
          </a:p>
        </p:txBody>
      </p:sp>
      <p:sp>
        <p:nvSpPr>
          <p:cNvPr id="38" name="任意多边形 37"/>
          <p:cNvSpPr/>
          <p:nvPr>
            <p:custDataLst>
              <p:tags r:id="rId2"/>
            </p:custDataLst>
          </p:nvPr>
        </p:nvSpPr>
        <p:spPr>
          <a:xfrm rot="-5400000">
            <a:off x="2760663" y="3524250"/>
            <a:ext cx="485775" cy="485775"/>
          </a:xfrm>
          <a:custGeom>
            <a:avLst/>
            <a:gdLst>
              <a:gd name="connsiteX0" fmla="*/ 257175 w 514350"/>
              <a:gd name="connsiteY0" fmla="*/ 89086 h 514350"/>
              <a:gd name="connsiteX1" fmla="*/ 114170 w 514350"/>
              <a:gd name="connsiteY1" fmla="*/ 232090 h 514350"/>
              <a:gd name="connsiteX2" fmla="*/ 114170 w 514350"/>
              <a:gd name="connsiteY2" fmla="*/ 375095 h 514350"/>
              <a:gd name="connsiteX3" fmla="*/ 257175 w 514350"/>
              <a:gd name="connsiteY3" fmla="*/ 232090 h 514350"/>
              <a:gd name="connsiteX4" fmla="*/ 400179 w 514350"/>
              <a:gd name="connsiteY4" fmla="*/ 375095 h 514350"/>
              <a:gd name="connsiteX5" fmla="*/ 400179 w 514350"/>
              <a:gd name="connsiteY5" fmla="*/ 232090 h 514350"/>
              <a:gd name="connsiteX6" fmla="*/ 257175 w 514350"/>
              <a:gd name="connsiteY6" fmla="*/ 0 h 514350"/>
              <a:gd name="connsiteX7" fmla="*/ 514350 w 514350"/>
              <a:gd name="connsiteY7" fmla="*/ 257175 h 514350"/>
              <a:gd name="connsiteX8" fmla="*/ 257175 w 514350"/>
              <a:gd name="connsiteY8" fmla="*/ 514350 h 514350"/>
              <a:gd name="connsiteX9" fmla="*/ 0 w 514350"/>
              <a:gd name="connsiteY9" fmla="*/ 257175 h 514350"/>
              <a:gd name="connsiteX10" fmla="*/ 257175 w 514350"/>
              <a:gd name="connsiteY10" fmla="*/ 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89086"/>
                </a:moveTo>
                <a:lnTo>
                  <a:pt x="114170" y="232090"/>
                </a:lnTo>
                <a:lnTo>
                  <a:pt x="114170" y="375095"/>
                </a:lnTo>
                <a:lnTo>
                  <a:pt x="257175" y="232090"/>
                </a:lnTo>
                <a:lnTo>
                  <a:pt x="400179" y="375095"/>
                </a:lnTo>
                <a:lnTo>
                  <a:pt x="400179" y="232090"/>
                </a:lnTo>
                <a:close/>
                <a:moveTo>
                  <a:pt x="257175" y="0"/>
                </a:moveTo>
                <a:cubicBezTo>
                  <a:pt x="399209" y="0"/>
                  <a:pt x="514350" y="115141"/>
                  <a:pt x="514350" y="257175"/>
                </a:cubicBezTo>
                <a:cubicBezTo>
                  <a:pt x="514350" y="399209"/>
                  <a:pt x="399209" y="514350"/>
                  <a:pt x="257175" y="514350"/>
                </a:cubicBezTo>
                <a:cubicBezTo>
                  <a:pt x="115141" y="514350"/>
                  <a:pt x="0" y="399209"/>
                  <a:pt x="0" y="257175"/>
                </a:cubicBezTo>
                <a:cubicBezTo>
                  <a:pt x="0" y="115141"/>
                  <a:pt x="115141" y="0"/>
                  <a:pt x="257175" y="0"/>
                </a:cubicBezTo>
                <a:close/>
              </a:path>
            </a:pathLst>
          </a:cu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fontAlgn="base"/>
            <a:endParaRPr lang="zh-CN" altLang="en-US" sz="1350" strike="noStrike" noProof="1">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45" name="任意多边形 44"/>
          <p:cNvSpPr/>
          <p:nvPr>
            <p:custDataLst>
              <p:tags r:id="rId3"/>
            </p:custDataLst>
          </p:nvPr>
        </p:nvSpPr>
        <p:spPr>
          <a:xfrm rot="-1800000">
            <a:off x="3471863" y="2292350"/>
            <a:ext cx="485775" cy="485775"/>
          </a:xfrm>
          <a:custGeom>
            <a:avLst/>
            <a:gdLst>
              <a:gd name="connsiteX0" fmla="*/ 257175 w 514350"/>
              <a:gd name="connsiteY0" fmla="*/ 89086 h 514350"/>
              <a:gd name="connsiteX1" fmla="*/ 114170 w 514350"/>
              <a:gd name="connsiteY1" fmla="*/ 232090 h 514350"/>
              <a:gd name="connsiteX2" fmla="*/ 114170 w 514350"/>
              <a:gd name="connsiteY2" fmla="*/ 375095 h 514350"/>
              <a:gd name="connsiteX3" fmla="*/ 257175 w 514350"/>
              <a:gd name="connsiteY3" fmla="*/ 232090 h 514350"/>
              <a:gd name="connsiteX4" fmla="*/ 400179 w 514350"/>
              <a:gd name="connsiteY4" fmla="*/ 375095 h 514350"/>
              <a:gd name="connsiteX5" fmla="*/ 400179 w 514350"/>
              <a:gd name="connsiteY5" fmla="*/ 232090 h 514350"/>
              <a:gd name="connsiteX6" fmla="*/ 257175 w 514350"/>
              <a:gd name="connsiteY6" fmla="*/ 0 h 514350"/>
              <a:gd name="connsiteX7" fmla="*/ 514350 w 514350"/>
              <a:gd name="connsiteY7" fmla="*/ 257175 h 514350"/>
              <a:gd name="connsiteX8" fmla="*/ 257175 w 514350"/>
              <a:gd name="connsiteY8" fmla="*/ 514350 h 514350"/>
              <a:gd name="connsiteX9" fmla="*/ 0 w 514350"/>
              <a:gd name="connsiteY9" fmla="*/ 257175 h 514350"/>
              <a:gd name="connsiteX10" fmla="*/ 257175 w 514350"/>
              <a:gd name="connsiteY10" fmla="*/ 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89086"/>
                </a:moveTo>
                <a:lnTo>
                  <a:pt x="114170" y="232090"/>
                </a:lnTo>
                <a:lnTo>
                  <a:pt x="114170" y="375095"/>
                </a:lnTo>
                <a:lnTo>
                  <a:pt x="257175" y="232090"/>
                </a:lnTo>
                <a:lnTo>
                  <a:pt x="400179" y="375095"/>
                </a:lnTo>
                <a:lnTo>
                  <a:pt x="400179" y="232090"/>
                </a:lnTo>
                <a:close/>
                <a:moveTo>
                  <a:pt x="257175" y="0"/>
                </a:moveTo>
                <a:cubicBezTo>
                  <a:pt x="399209" y="0"/>
                  <a:pt x="514350" y="115141"/>
                  <a:pt x="514350" y="257175"/>
                </a:cubicBezTo>
                <a:cubicBezTo>
                  <a:pt x="514350" y="399209"/>
                  <a:pt x="399209" y="514350"/>
                  <a:pt x="257175" y="514350"/>
                </a:cubicBezTo>
                <a:cubicBezTo>
                  <a:pt x="115141" y="514350"/>
                  <a:pt x="0" y="399209"/>
                  <a:pt x="0" y="257175"/>
                </a:cubicBezTo>
                <a:cubicBezTo>
                  <a:pt x="0" y="115141"/>
                  <a:pt x="115141" y="0"/>
                  <a:pt x="257175" y="0"/>
                </a:cubicBezTo>
                <a:close/>
              </a:path>
            </a:pathLst>
          </a:cu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fontAlgn="base"/>
            <a:endParaRPr lang="zh-CN" altLang="en-US" sz="1350" strike="noStrike" noProof="1">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46" name="任意多边形 45"/>
          <p:cNvSpPr/>
          <p:nvPr>
            <p:custDataLst>
              <p:tags r:id="rId4"/>
            </p:custDataLst>
          </p:nvPr>
        </p:nvSpPr>
        <p:spPr>
          <a:xfrm rot="1800000">
            <a:off x="4894263" y="2292350"/>
            <a:ext cx="485775" cy="485775"/>
          </a:xfrm>
          <a:custGeom>
            <a:avLst/>
            <a:gdLst>
              <a:gd name="connsiteX0" fmla="*/ 257175 w 514350"/>
              <a:gd name="connsiteY0" fmla="*/ 89086 h 514350"/>
              <a:gd name="connsiteX1" fmla="*/ 114170 w 514350"/>
              <a:gd name="connsiteY1" fmla="*/ 232090 h 514350"/>
              <a:gd name="connsiteX2" fmla="*/ 114170 w 514350"/>
              <a:gd name="connsiteY2" fmla="*/ 375095 h 514350"/>
              <a:gd name="connsiteX3" fmla="*/ 257175 w 514350"/>
              <a:gd name="connsiteY3" fmla="*/ 232090 h 514350"/>
              <a:gd name="connsiteX4" fmla="*/ 400179 w 514350"/>
              <a:gd name="connsiteY4" fmla="*/ 375095 h 514350"/>
              <a:gd name="connsiteX5" fmla="*/ 400179 w 514350"/>
              <a:gd name="connsiteY5" fmla="*/ 232090 h 514350"/>
              <a:gd name="connsiteX6" fmla="*/ 257175 w 514350"/>
              <a:gd name="connsiteY6" fmla="*/ 0 h 514350"/>
              <a:gd name="connsiteX7" fmla="*/ 514350 w 514350"/>
              <a:gd name="connsiteY7" fmla="*/ 257175 h 514350"/>
              <a:gd name="connsiteX8" fmla="*/ 257175 w 514350"/>
              <a:gd name="connsiteY8" fmla="*/ 514350 h 514350"/>
              <a:gd name="connsiteX9" fmla="*/ 0 w 514350"/>
              <a:gd name="connsiteY9" fmla="*/ 257175 h 514350"/>
              <a:gd name="connsiteX10" fmla="*/ 257175 w 514350"/>
              <a:gd name="connsiteY10" fmla="*/ 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89086"/>
                </a:moveTo>
                <a:lnTo>
                  <a:pt x="114170" y="232090"/>
                </a:lnTo>
                <a:lnTo>
                  <a:pt x="114170" y="375095"/>
                </a:lnTo>
                <a:lnTo>
                  <a:pt x="257175" y="232090"/>
                </a:lnTo>
                <a:lnTo>
                  <a:pt x="400179" y="375095"/>
                </a:lnTo>
                <a:lnTo>
                  <a:pt x="400179" y="232090"/>
                </a:lnTo>
                <a:close/>
                <a:moveTo>
                  <a:pt x="257175" y="0"/>
                </a:moveTo>
                <a:cubicBezTo>
                  <a:pt x="399209" y="0"/>
                  <a:pt x="514350" y="115141"/>
                  <a:pt x="514350" y="257175"/>
                </a:cubicBezTo>
                <a:cubicBezTo>
                  <a:pt x="514350" y="399209"/>
                  <a:pt x="399209" y="514350"/>
                  <a:pt x="257175" y="514350"/>
                </a:cubicBezTo>
                <a:cubicBezTo>
                  <a:pt x="115141" y="514350"/>
                  <a:pt x="0" y="399209"/>
                  <a:pt x="0" y="257175"/>
                </a:cubicBezTo>
                <a:cubicBezTo>
                  <a:pt x="0" y="115141"/>
                  <a:pt x="115141" y="0"/>
                  <a:pt x="257175" y="0"/>
                </a:cubicBezTo>
                <a:close/>
              </a:path>
            </a:pathLst>
          </a:cu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fontAlgn="base"/>
            <a:endParaRPr lang="zh-CN" altLang="en-US" sz="1350" strike="noStrike" noProof="1">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47" name="任意多边形 46"/>
          <p:cNvSpPr/>
          <p:nvPr>
            <p:custDataLst>
              <p:tags r:id="rId5"/>
            </p:custDataLst>
          </p:nvPr>
        </p:nvSpPr>
        <p:spPr>
          <a:xfrm rot="5400000">
            <a:off x="5605463" y="3524250"/>
            <a:ext cx="485775" cy="485775"/>
          </a:xfrm>
          <a:custGeom>
            <a:avLst/>
            <a:gdLst>
              <a:gd name="connsiteX0" fmla="*/ 257175 w 514350"/>
              <a:gd name="connsiteY0" fmla="*/ 89086 h 514350"/>
              <a:gd name="connsiteX1" fmla="*/ 114170 w 514350"/>
              <a:gd name="connsiteY1" fmla="*/ 232090 h 514350"/>
              <a:gd name="connsiteX2" fmla="*/ 114170 w 514350"/>
              <a:gd name="connsiteY2" fmla="*/ 375095 h 514350"/>
              <a:gd name="connsiteX3" fmla="*/ 257175 w 514350"/>
              <a:gd name="connsiteY3" fmla="*/ 232090 h 514350"/>
              <a:gd name="connsiteX4" fmla="*/ 400179 w 514350"/>
              <a:gd name="connsiteY4" fmla="*/ 375095 h 514350"/>
              <a:gd name="connsiteX5" fmla="*/ 400179 w 514350"/>
              <a:gd name="connsiteY5" fmla="*/ 232090 h 514350"/>
              <a:gd name="connsiteX6" fmla="*/ 257175 w 514350"/>
              <a:gd name="connsiteY6" fmla="*/ 0 h 514350"/>
              <a:gd name="connsiteX7" fmla="*/ 514350 w 514350"/>
              <a:gd name="connsiteY7" fmla="*/ 257175 h 514350"/>
              <a:gd name="connsiteX8" fmla="*/ 257175 w 514350"/>
              <a:gd name="connsiteY8" fmla="*/ 514350 h 514350"/>
              <a:gd name="connsiteX9" fmla="*/ 0 w 514350"/>
              <a:gd name="connsiteY9" fmla="*/ 257175 h 514350"/>
              <a:gd name="connsiteX10" fmla="*/ 257175 w 514350"/>
              <a:gd name="connsiteY10" fmla="*/ 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89086"/>
                </a:moveTo>
                <a:lnTo>
                  <a:pt x="114170" y="232090"/>
                </a:lnTo>
                <a:lnTo>
                  <a:pt x="114170" y="375095"/>
                </a:lnTo>
                <a:lnTo>
                  <a:pt x="257175" y="232090"/>
                </a:lnTo>
                <a:lnTo>
                  <a:pt x="400179" y="375095"/>
                </a:lnTo>
                <a:lnTo>
                  <a:pt x="400179" y="232090"/>
                </a:lnTo>
                <a:close/>
                <a:moveTo>
                  <a:pt x="257175" y="0"/>
                </a:moveTo>
                <a:cubicBezTo>
                  <a:pt x="399209" y="0"/>
                  <a:pt x="514350" y="115141"/>
                  <a:pt x="514350" y="257175"/>
                </a:cubicBezTo>
                <a:cubicBezTo>
                  <a:pt x="514350" y="399209"/>
                  <a:pt x="399209" y="514350"/>
                  <a:pt x="257175" y="514350"/>
                </a:cubicBezTo>
                <a:cubicBezTo>
                  <a:pt x="115141" y="514350"/>
                  <a:pt x="0" y="399209"/>
                  <a:pt x="0" y="257175"/>
                </a:cubicBezTo>
                <a:cubicBezTo>
                  <a:pt x="0" y="115141"/>
                  <a:pt x="115141" y="0"/>
                  <a:pt x="257175" y="0"/>
                </a:cubicBezTo>
                <a:close/>
              </a:path>
            </a:pathLst>
          </a:cu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fontAlgn="base"/>
            <a:endParaRPr lang="zh-CN" altLang="en-US" sz="1350" strike="noStrike" noProof="1">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48" name="任意多边形 47"/>
          <p:cNvSpPr/>
          <p:nvPr>
            <p:custDataLst>
              <p:tags r:id="rId6"/>
            </p:custDataLst>
          </p:nvPr>
        </p:nvSpPr>
        <p:spPr>
          <a:xfrm rot="9000000">
            <a:off x="4894263" y="4754563"/>
            <a:ext cx="485775" cy="487363"/>
          </a:xfrm>
          <a:custGeom>
            <a:avLst/>
            <a:gdLst>
              <a:gd name="connsiteX0" fmla="*/ 257175 w 514350"/>
              <a:gd name="connsiteY0" fmla="*/ 89086 h 514350"/>
              <a:gd name="connsiteX1" fmla="*/ 114170 w 514350"/>
              <a:gd name="connsiteY1" fmla="*/ 232090 h 514350"/>
              <a:gd name="connsiteX2" fmla="*/ 114170 w 514350"/>
              <a:gd name="connsiteY2" fmla="*/ 375095 h 514350"/>
              <a:gd name="connsiteX3" fmla="*/ 257175 w 514350"/>
              <a:gd name="connsiteY3" fmla="*/ 232090 h 514350"/>
              <a:gd name="connsiteX4" fmla="*/ 400179 w 514350"/>
              <a:gd name="connsiteY4" fmla="*/ 375095 h 514350"/>
              <a:gd name="connsiteX5" fmla="*/ 400179 w 514350"/>
              <a:gd name="connsiteY5" fmla="*/ 232090 h 514350"/>
              <a:gd name="connsiteX6" fmla="*/ 257175 w 514350"/>
              <a:gd name="connsiteY6" fmla="*/ 0 h 514350"/>
              <a:gd name="connsiteX7" fmla="*/ 514350 w 514350"/>
              <a:gd name="connsiteY7" fmla="*/ 257175 h 514350"/>
              <a:gd name="connsiteX8" fmla="*/ 257175 w 514350"/>
              <a:gd name="connsiteY8" fmla="*/ 514350 h 514350"/>
              <a:gd name="connsiteX9" fmla="*/ 0 w 514350"/>
              <a:gd name="connsiteY9" fmla="*/ 257175 h 514350"/>
              <a:gd name="connsiteX10" fmla="*/ 257175 w 514350"/>
              <a:gd name="connsiteY10" fmla="*/ 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89086"/>
                </a:moveTo>
                <a:lnTo>
                  <a:pt x="114170" y="232090"/>
                </a:lnTo>
                <a:lnTo>
                  <a:pt x="114170" y="375095"/>
                </a:lnTo>
                <a:lnTo>
                  <a:pt x="257175" y="232090"/>
                </a:lnTo>
                <a:lnTo>
                  <a:pt x="400179" y="375095"/>
                </a:lnTo>
                <a:lnTo>
                  <a:pt x="400179" y="232090"/>
                </a:lnTo>
                <a:close/>
                <a:moveTo>
                  <a:pt x="257175" y="0"/>
                </a:moveTo>
                <a:cubicBezTo>
                  <a:pt x="399209" y="0"/>
                  <a:pt x="514350" y="115141"/>
                  <a:pt x="514350" y="257175"/>
                </a:cubicBezTo>
                <a:cubicBezTo>
                  <a:pt x="514350" y="399209"/>
                  <a:pt x="399209" y="514350"/>
                  <a:pt x="257175" y="514350"/>
                </a:cubicBezTo>
                <a:cubicBezTo>
                  <a:pt x="115141" y="514350"/>
                  <a:pt x="0" y="399209"/>
                  <a:pt x="0" y="257175"/>
                </a:cubicBezTo>
                <a:cubicBezTo>
                  <a:pt x="0" y="115141"/>
                  <a:pt x="115141" y="0"/>
                  <a:pt x="257175" y="0"/>
                </a:cubicBezTo>
                <a:close/>
              </a:path>
            </a:pathLst>
          </a:cu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fontAlgn="base"/>
            <a:endParaRPr lang="zh-CN" altLang="en-US" sz="1350" strike="noStrike" noProof="1">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49" name="任意多边形 48"/>
          <p:cNvSpPr/>
          <p:nvPr>
            <p:custDataLst>
              <p:tags r:id="rId7"/>
            </p:custDataLst>
          </p:nvPr>
        </p:nvSpPr>
        <p:spPr>
          <a:xfrm rot="12600000">
            <a:off x="3471863" y="4754563"/>
            <a:ext cx="485775" cy="487363"/>
          </a:xfrm>
          <a:custGeom>
            <a:avLst/>
            <a:gdLst>
              <a:gd name="connsiteX0" fmla="*/ 257175 w 514350"/>
              <a:gd name="connsiteY0" fmla="*/ 89086 h 514350"/>
              <a:gd name="connsiteX1" fmla="*/ 114170 w 514350"/>
              <a:gd name="connsiteY1" fmla="*/ 232090 h 514350"/>
              <a:gd name="connsiteX2" fmla="*/ 114170 w 514350"/>
              <a:gd name="connsiteY2" fmla="*/ 375095 h 514350"/>
              <a:gd name="connsiteX3" fmla="*/ 257175 w 514350"/>
              <a:gd name="connsiteY3" fmla="*/ 232090 h 514350"/>
              <a:gd name="connsiteX4" fmla="*/ 400179 w 514350"/>
              <a:gd name="connsiteY4" fmla="*/ 375095 h 514350"/>
              <a:gd name="connsiteX5" fmla="*/ 400179 w 514350"/>
              <a:gd name="connsiteY5" fmla="*/ 232090 h 514350"/>
              <a:gd name="connsiteX6" fmla="*/ 257175 w 514350"/>
              <a:gd name="connsiteY6" fmla="*/ 0 h 514350"/>
              <a:gd name="connsiteX7" fmla="*/ 514350 w 514350"/>
              <a:gd name="connsiteY7" fmla="*/ 257175 h 514350"/>
              <a:gd name="connsiteX8" fmla="*/ 257175 w 514350"/>
              <a:gd name="connsiteY8" fmla="*/ 514350 h 514350"/>
              <a:gd name="connsiteX9" fmla="*/ 0 w 514350"/>
              <a:gd name="connsiteY9" fmla="*/ 257175 h 514350"/>
              <a:gd name="connsiteX10" fmla="*/ 257175 w 514350"/>
              <a:gd name="connsiteY10" fmla="*/ 0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4350" h="514350">
                <a:moveTo>
                  <a:pt x="257175" y="89086"/>
                </a:moveTo>
                <a:lnTo>
                  <a:pt x="114170" y="232090"/>
                </a:lnTo>
                <a:lnTo>
                  <a:pt x="114170" y="375095"/>
                </a:lnTo>
                <a:lnTo>
                  <a:pt x="257175" y="232090"/>
                </a:lnTo>
                <a:lnTo>
                  <a:pt x="400179" y="375095"/>
                </a:lnTo>
                <a:lnTo>
                  <a:pt x="400179" y="232090"/>
                </a:lnTo>
                <a:close/>
                <a:moveTo>
                  <a:pt x="257175" y="0"/>
                </a:moveTo>
                <a:cubicBezTo>
                  <a:pt x="399209" y="0"/>
                  <a:pt x="514350" y="115141"/>
                  <a:pt x="514350" y="257175"/>
                </a:cubicBezTo>
                <a:cubicBezTo>
                  <a:pt x="514350" y="399209"/>
                  <a:pt x="399209" y="514350"/>
                  <a:pt x="257175" y="514350"/>
                </a:cubicBezTo>
                <a:cubicBezTo>
                  <a:pt x="115141" y="514350"/>
                  <a:pt x="0" y="399209"/>
                  <a:pt x="0" y="257175"/>
                </a:cubicBezTo>
                <a:cubicBezTo>
                  <a:pt x="0" y="115141"/>
                  <a:pt x="115141" y="0"/>
                  <a:pt x="257175" y="0"/>
                </a:cubicBezTo>
                <a:close/>
              </a:path>
            </a:pathLst>
          </a:cu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fontAlgn="base"/>
            <a:endParaRPr lang="zh-CN" altLang="en-US" sz="1350" strike="noStrike" noProof="1">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53" name="矩形 52"/>
          <p:cNvSpPr/>
          <p:nvPr>
            <p:custDataLst>
              <p:tags r:id="rId8"/>
            </p:custDataLst>
          </p:nvPr>
        </p:nvSpPr>
        <p:spPr>
          <a:xfrm>
            <a:off x="577850" y="1279525"/>
            <a:ext cx="2946400" cy="1225550"/>
          </a:xfrm>
          <a:prstGeom prst="rect">
            <a:avLst/>
          </a:prstGeom>
        </p:spPr>
        <p:txBody>
          <a:bodyPr anchor="ctr" anchorCtr="0">
            <a:normAutofit/>
          </a:bodyPr>
          <a:p>
            <a:pPr marL="285750" lvl="1" algn="just" fontAlgn="ctr">
              <a:lnSpc>
                <a:spcPct val="130000"/>
              </a:lnSpc>
              <a:spcBef>
                <a:spcPts val="0"/>
              </a:spcBef>
              <a:spcAft>
                <a:spcPts val="0"/>
              </a:spcAft>
              <a:buSzPct val="100000"/>
              <a:buFont typeface="Arial" panose="020B0604020202020204" pitchFamily="34" charset="0"/>
            </a:pPr>
            <a:r>
              <a:rPr lang="zh-CN" altLang="en-US" u="none" strike="noStrike" spc="150" baseline="0" noProof="1" dirty="0">
                <a:solidFill>
                  <a:srgbClr val="FF0000"/>
                </a:solidFill>
                <a:latin typeface="Arial" panose="020B0604020202020204" pitchFamily="34" charset="0"/>
                <a:ea typeface="微软雅黑" panose="020B0503020204020204" charset="-122"/>
                <a:cs typeface="+mn-cs"/>
                <a:sym typeface="+mn-ea"/>
              </a:rPr>
              <a:t>解读范围</a:t>
            </a:r>
            <a:r>
              <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rPr>
              <a:t>：面向企业和市民的主动公开政策性文件均要开展解读</a:t>
            </a:r>
            <a:endPar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endParaRPr>
          </a:p>
        </p:txBody>
      </p:sp>
      <p:sp>
        <p:nvSpPr>
          <p:cNvPr id="54" name="矩形 53"/>
          <p:cNvSpPr/>
          <p:nvPr>
            <p:custDataLst>
              <p:tags r:id="rId9"/>
            </p:custDataLst>
          </p:nvPr>
        </p:nvSpPr>
        <p:spPr>
          <a:xfrm>
            <a:off x="33338" y="3367088"/>
            <a:ext cx="2727325" cy="1225550"/>
          </a:xfrm>
          <a:prstGeom prst="rect">
            <a:avLst/>
          </a:prstGeom>
        </p:spPr>
        <p:txBody>
          <a:bodyPr anchor="ctr" anchorCtr="0">
            <a:noAutofit/>
          </a:bodyPr>
          <a:p>
            <a:pPr marL="285750" lvl="1" algn="just" fontAlgn="ctr">
              <a:lnSpc>
                <a:spcPct val="130000"/>
              </a:lnSpc>
              <a:spcBef>
                <a:spcPts val="0"/>
              </a:spcBef>
              <a:spcAft>
                <a:spcPts val="0"/>
              </a:spcAft>
              <a:buSzPct val="100000"/>
              <a:buFont typeface="Arial" panose="020B0604020202020204" pitchFamily="34" charset="0"/>
            </a:pPr>
            <a:r>
              <a:rPr lang="zh-CN" altLang="en-US" u="none" strike="noStrike" spc="150" baseline="0" noProof="1" dirty="0">
                <a:solidFill>
                  <a:srgbClr val="FF0000"/>
                </a:solidFill>
                <a:latin typeface="Arial" panose="020B0604020202020204" pitchFamily="34" charset="0"/>
                <a:ea typeface="微软雅黑" panose="020B0503020204020204" charset="-122"/>
                <a:cs typeface="+mn-cs"/>
                <a:sym typeface="+mn-ea"/>
              </a:rPr>
              <a:t>解读效果</a:t>
            </a:r>
            <a:r>
              <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rPr>
              <a:t>：</a:t>
            </a:r>
            <a:r>
              <a:rPr lang="en-US" altLang="zh-CN" u="none" strike="noStrike" spc="150" baseline="0" noProof="1" dirty="0">
                <a:solidFill>
                  <a:srgbClr val="FFFFFF"/>
                </a:solidFill>
                <a:latin typeface="Arial" panose="020B0604020202020204" pitchFamily="34" charset="0"/>
                <a:ea typeface="微软雅黑" panose="020B0503020204020204" charset="-122"/>
                <a:cs typeface="+mn-cs"/>
                <a:sym typeface="+mn-ea"/>
              </a:rPr>
              <a:t>1.</a:t>
            </a:r>
            <a:r>
              <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rPr>
              <a:t>可用性、实用性、易用性；</a:t>
            </a:r>
            <a:r>
              <a:rPr lang="en-US" altLang="zh-CN" u="none" strike="noStrike" spc="150" baseline="0" noProof="1" dirty="0">
                <a:solidFill>
                  <a:srgbClr val="FFFFFF"/>
                </a:solidFill>
                <a:latin typeface="Arial" panose="020B0604020202020204" pitchFamily="34" charset="0"/>
                <a:ea typeface="微软雅黑" panose="020B0503020204020204" charset="-122"/>
                <a:cs typeface="+mn-cs"/>
                <a:sym typeface="+mn-ea"/>
              </a:rPr>
              <a:t>2.</a:t>
            </a:r>
            <a:r>
              <a:rPr lang="zh-CN" altLang="en-US" strike="noStrike" spc="150" noProof="1">
                <a:solidFill>
                  <a:srgbClr val="FFFFFF"/>
                </a:solidFill>
                <a:latin typeface="Arial" panose="020B0604020202020204" pitchFamily="34" charset="0"/>
                <a:ea typeface="微软雅黑" panose="020B0503020204020204" charset="-122"/>
                <a:cs typeface="+mn-cs"/>
                <a:sym typeface="宋体" panose="02010600030101010101" pitchFamily="2" charset="-122"/>
              </a:rPr>
              <a:t>用权威同步解读减少误解误读、稳定预期；</a:t>
            </a:r>
            <a:r>
              <a:rPr lang="en-US" altLang="zh-CN" strike="noStrike" spc="150" noProof="1">
                <a:solidFill>
                  <a:srgbClr val="FFFFFF"/>
                </a:solidFill>
                <a:latin typeface="Arial" panose="020B0604020202020204" pitchFamily="34" charset="0"/>
                <a:ea typeface="微软雅黑" panose="020B0503020204020204" charset="-122"/>
                <a:cs typeface="+mn-cs"/>
                <a:sym typeface="宋体" panose="02010600030101010101" pitchFamily="2" charset="-122"/>
              </a:rPr>
              <a:t>3.</a:t>
            </a:r>
            <a:r>
              <a:rPr lang="zh-CN" altLang="en-US" strike="noStrike" spc="150" noProof="1">
                <a:solidFill>
                  <a:srgbClr val="FFFFFF"/>
                </a:solidFill>
                <a:latin typeface="Arial" panose="020B0604020202020204" pitchFamily="34" charset="0"/>
                <a:ea typeface="微软雅黑" panose="020B0503020204020204" charset="-122"/>
                <a:cs typeface="+mn-cs"/>
                <a:sym typeface="宋体" panose="02010600030101010101" pitchFamily="2" charset="-122"/>
              </a:rPr>
              <a:t>精准</a:t>
            </a:r>
            <a:r>
              <a:rPr lang="zh-CN" altLang="en-US" strike="noStrike" spc="150" noProof="1">
                <a:solidFill>
                  <a:srgbClr val="FFFFFF"/>
                </a:solidFill>
                <a:latin typeface="Arial" panose="020B0604020202020204" pitchFamily="34" charset="0"/>
                <a:ea typeface="微软雅黑" panose="020B0503020204020204" charset="-122"/>
                <a:cs typeface="+mn-cs"/>
                <a:sym typeface="宋体" panose="02010600030101010101" pitchFamily="2" charset="-122"/>
              </a:rPr>
              <a:t>推送</a:t>
            </a:r>
            <a:endParaRPr lang="zh-CN" altLang="en-US" strike="noStrike" spc="150" noProof="1">
              <a:solidFill>
                <a:srgbClr val="FFFFFF"/>
              </a:solidFill>
              <a:latin typeface="Arial" panose="020B0604020202020204" pitchFamily="34" charset="0"/>
              <a:ea typeface="微软雅黑" panose="020B0503020204020204" charset="-122"/>
              <a:cs typeface="+mn-cs"/>
              <a:sym typeface="宋体" panose="02010600030101010101" pitchFamily="2" charset="-122"/>
            </a:endParaRPr>
          </a:p>
        </p:txBody>
      </p:sp>
      <p:sp>
        <p:nvSpPr>
          <p:cNvPr id="55" name="矩形 54"/>
          <p:cNvSpPr/>
          <p:nvPr>
            <p:custDataLst>
              <p:tags r:id="rId10"/>
            </p:custDataLst>
          </p:nvPr>
        </p:nvSpPr>
        <p:spPr>
          <a:xfrm>
            <a:off x="728663" y="5233988"/>
            <a:ext cx="3786188" cy="1225550"/>
          </a:xfrm>
          <a:prstGeom prst="rect">
            <a:avLst/>
          </a:prstGeom>
        </p:spPr>
        <p:txBody>
          <a:bodyPr anchor="ctr" anchorCtr="0">
            <a:noAutofit/>
          </a:bodyPr>
          <a:p>
            <a:pPr marL="285750" lvl="1" algn="l" fontAlgn="ctr">
              <a:lnSpc>
                <a:spcPct val="130000"/>
              </a:lnSpc>
              <a:spcBef>
                <a:spcPts val="0"/>
              </a:spcBef>
              <a:spcAft>
                <a:spcPts val="0"/>
              </a:spcAft>
              <a:buSzPct val="100000"/>
              <a:buFont typeface="Arial" panose="020B0604020202020204" pitchFamily="34" charset="0"/>
            </a:pPr>
            <a:r>
              <a:rPr lang="zh-CN" altLang="en-US" u="none" strike="noStrike" spc="150" baseline="0" noProof="1" dirty="0">
                <a:solidFill>
                  <a:srgbClr val="FF0000"/>
                </a:solidFill>
                <a:latin typeface="Arial" panose="020B0604020202020204" pitchFamily="34" charset="0"/>
                <a:ea typeface="微软雅黑" panose="020B0503020204020204" charset="-122"/>
                <a:cs typeface="+mn-cs"/>
                <a:sym typeface="+mn-ea"/>
              </a:rPr>
              <a:t>解读形式</a:t>
            </a:r>
            <a:r>
              <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rPr>
              <a:t>：</a:t>
            </a:r>
            <a:r>
              <a:rPr lang="en-US" altLang="zh-CN" u="none" strike="noStrike" spc="150" baseline="0" noProof="1" dirty="0">
                <a:solidFill>
                  <a:srgbClr val="FFFFFF"/>
                </a:solidFill>
                <a:latin typeface="Arial" panose="020B0604020202020204" pitchFamily="34" charset="0"/>
                <a:ea typeface="微软雅黑" panose="020B0503020204020204" charset="-122"/>
                <a:cs typeface="+mn-cs"/>
                <a:sym typeface="+mn-ea"/>
              </a:rPr>
              <a:t>1.</a:t>
            </a:r>
            <a:r>
              <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rPr>
              <a:t>喜闻乐见</a:t>
            </a:r>
            <a:endPar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endParaRPr>
          </a:p>
          <a:p>
            <a:pPr marL="285750" lvl="1" algn="l" fontAlgn="ctr">
              <a:lnSpc>
                <a:spcPct val="130000"/>
              </a:lnSpc>
              <a:spcBef>
                <a:spcPts val="0"/>
              </a:spcBef>
              <a:spcAft>
                <a:spcPts val="0"/>
              </a:spcAft>
              <a:buSzPct val="100000"/>
              <a:buFont typeface="Arial" panose="020B0604020202020204" pitchFamily="34" charset="0"/>
            </a:pPr>
            <a:r>
              <a:rPr lang="en-US" altLang="zh-CN" u="none" strike="noStrike" spc="150" baseline="0" noProof="1" dirty="0">
                <a:solidFill>
                  <a:srgbClr val="FFFFFF"/>
                </a:solidFill>
                <a:latin typeface="Arial" panose="020B0604020202020204" pitchFamily="34" charset="0"/>
                <a:ea typeface="微软雅黑" panose="020B0503020204020204" charset="-122"/>
                <a:cs typeface="+mn-cs"/>
                <a:sym typeface="+mn-ea"/>
              </a:rPr>
              <a:t>2.</a:t>
            </a:r>
            <a:r>
              <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rPr>
              <a:t>多元化：数字化、图表图解、音视频、访谈交流</a:t>
            </a:r>
            <a:endParaRPr lang="zh-CN" altLang="en-US" u="none" strike="noStrike" spc="150" baseline="0" noProof="1" dirty="0">
              <a:solidFill>
                <a:srgbClr val="FFFFFF"/>
              </a:solidFill>
              <a:latin typeface="Arial" panose="020B0604020202020204" pitchFamily="34" charset="0"/>
              <a:ea typeface="微软雅黑" panose="020B0503020204020204" charset="-122"/>
              <a:sym typeface="+mn-ea"/>
            </a:endParaRPr>
          </a:p>
        </p:txBody>
      </p:sp>
      <p:sp>
        <p:nvSpPr>
          <p:cNvPr id="56" name="矩形 55"/>
          <p:cNvSpPr/>
          <p:nvPr>
            <p:custDataLst>
              <p:tags r:id="rId11"/>
            </p:custDataLst>
          </p:nvPr>
        </p:nvSpPr>
        <p:spPr>
          <a:xfrm>
            <a:off x="4514850" y="1176338"/>
            <a:ext cx="3321050" cy="1225550"/>
          </a:xfrm>
          <a:prstGeom prst="rect">
            <a:avLst/>
          </a:prstGeom>
        </p:spPr>
        <p:txBody>
          <a:bodyPr anchor="ctr" anchorCtr="0">
            <a:normAutofit/>
          </a:bodyPr>
          <a:p>
            <a:pPr marL="285750" lvl="1" algn="r" fontAlgn="ctr">
              <a:lnSpc>
                <a:spcPct val="130000"/>
              </a:lnSpc>
              <a:spcBef>
                <a:spcPts val="0"/>
              </a:spcBef>
              <a:spcAft>
                <a:spcPts val="0"/>
              </a:spcAft>
              <a:buSzPct val="100000"/>
              <a:buFont typeface="Arial" panose="020B0604020202020204" pitchFamily="34" charset="0"/>
            </a:pPr>
            <a:r>
              <a:rPr lang="zh-CN" altLang="en-US" u="none" strike="noStrike" spc="150" baseline="0" noProof="1" dirty="0">
                <a:solidFill>
                  <a:srgbClr val="FF0000"/>
                </a:solidFill>
                <a:latin typeface="Arial" panose="020B0604020202020204" pitchFamily="34" charset="0"/>
                <a:ea typeface="微软雅黑" panose="020B0503020204020204" charset="-122"/>
                <a:cs typeface="+mn-cs"/>
                <a:sym typeface="+mn-ea"/>
              </a:rPr>
              <a:t>解读时间</a:t>
            </a:r>
            <a:r>
              <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rPr>
              <a:t>：</a:t>
            </a:r>
            <a:r>
              <a:rPr lang="en-US" altLang="zh-CN" u="none" strike="noStrike" spc="150" baseline="0" noProof="1" dirty="0">
                <a:solidFill>
                  <a:srgbClr val="FFFFFF"/>
                </a:solidFill>
                <a:latin typeface="Arial" panose="020B0604020202020204" pitchFamily="34" charset="0"/>
                <a:ea typeface="微软雅黑" panose="020B0503020204020204" charset="-122"/>
                <a:cs typeface="+mn-cs"/>
                <a:sym typeface="+mn-ea"/>
              </a:rPr>
              <a:t>1.</a:t>
            </a:r>
            <a:r>
              <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rPr>
              <a:t>三同步（同步起草、审签、发布）；</a:t>
            </a:r>
            <a:r>
              <a:rPr lang="en-US" altLang="zh-CN" u="none" strike="noStrike" spc="150" baseline="0" noProof="1" dirty="0">
                <a:solidFill>
                  <a:srgbClr val="FFFFFF"/>
                </a:solidFill>
                <a:latin typeface="Arial" panose="020B0604020202020204" pitchFamily="34" charset="0"/>
                <a:ea typeface="微软雅黑" panose="020B0503020204020204" charset="-122"/>
                <a:cs typeface="+mn-cs"/>
                <a:sym typeface="+mn-ea"/>
              </a:rPr>
              <a:t>2.</a:t>
            </a:r>
            <a:r>
              <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rPr>
              <a:t>二次解读，跟踪解读</a:t>
            </a:r>
            <a:endPar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endParaRPr>
          </a:p>
        </p:txBody>
      </p:sp>
      <p:sp>
        <p:nvSpPr>
          <p:cNvPr id="57" name="矩形 56"/>
          <p:cNvSpPr/>
          <p:nvPr>
            <p:custDataLst>
              <p:tags r:id="rId12"/>
            </p:custDataLst>
          </p:nvPr>
        </p:nvSpPr>
        <p:spPr>
          <a:xfrm>
            <a:off x="5605463" y="3105150"/>
            <a:ext cx="3478213" cy="1403350"/>
          </a:xfrm>
          <a:prstGeom prst="rect">
            <a:avLst/>
          </a:prstGeom>
        </p:spPr>
        <p:txBody>
          <a:bodyPr anchor="ctr" anchorCtr="0">
            <a:normAutofit/>
          </a:bodyPr>
          <a:p>
            <a:pPr marL="285750" lvl="1" algn="r" fontAlgn="ctr">
              <a:lnSpc>
                <a:spcPct val="130000"/>
              </a:lnSpc>
              <a:spcBef>
                <a:spcPts val="0"/>
              </a:spcBef>
              <a:spcAft>
                <a:spcPts val="0"/>
              </a:spcAft>
              <a:buSzPct val="100000"/>
              <a:buFont typeface="Arial" panose="020B0604020202020204" pitchFamily="34" charset="0"/>
            </a:pPr>
            <a:r>
              <a:rPr lang="zh-CN" altLang="en-US" u="none" strike="noStrike" spc="150" baseline="0" noProof="1" dirty="0">
                <a:solidFill>
                  <a:srgbClr val="FF0000"/>
                </a:solidFill>
                <a:latin typeface="Arial" panose="020B0604020202020204" pitchFamily="34" charset="0"/>
                <a:ea typeface="微软雅黑" panose="020B0503020204020204" charset="-122"/>
                <a:cs typeface="+mn-cs"/>
                <a:sym typeface="+mn-ea"/>
              </a:rPr>
              <a:t>解读主体</a:t>
            </a:r>
            <a:r>
              <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rPr>
              <a:t>：主要负责人解读（年内≥1次）、专家解读</a:t>
            </a:r>
            <a:endParaRPr lang="zh-CN" altLang="en-US" u="none" strike="noStrike" spc="150" baseline="0" noProof="1" dirty="0">
              <a:solidFill>
                <a:srgbClr val="FFFFFF"/>
              </a:solidFill>
              <a:latin typeface="Arial" panose="020B0604020202020204" pitchFamily="34" charset="0"/>
              <a:ea typeface="微软雅黑" panose="020B0503020204020204" charset="-122"/>
              <a:sym typeface="+mn-ea"/>
            </a:endParaRPr>
          </a:p>
        </p:txBody>
      </p:sp>
      <p:sp>
        <p:nvSpPr>
          <p:cNvPr id="58" name="矩形 57"/>
          <p:cNvSpPr/>
          <p:nvPr>
            <p:custDataLst>
              <p:tags r:id="rId13"/>
            </p:custDataLst>
          </p:nvPr>
        </p:nvSpPr>
        <p:spPr>
          <a:xfrm>
            <a:off x="5172075" y="4992688"/>
            <a:ext cx="3670300" cy="1225550"/>
          </a:xfrm>
          <a:prstGeom prst="rect">
            <a:avLst/>
          </a:prstGeom>
        </p:spPr>
        <p:txBody>
          <a:bodyPr anchor="ctr" anchorCtr="0">
            <a:normAutofit/>
          </a:bodyPr>
          <a:p>
            <a:pPr marL="285750" lvl="1" algn="l" fontAlgn="ctr">
              <a:lnSpc>
                <a:spcPct val="130000"/>
              </a:lnSpc>
              <a:spcBef>
                <a:spcPts val="0"/>
              </a:spcBef>
              <a:spcAft>
                <a:spcPts val="0"/>
              </a:spcAft>
              <a:buSzPct val="100000"/>
              <a:buFont typeface="Arial" panose="020B0604020202020204" pitchFamily="34" charset="0"/>
            </a:pPr>
            <a:r>
              <a:rPr lang="zh-CN" altLang="en-US" u="none" strike="noStrike" spc="150" baseline="0" noProof="1" dirty="0">
                <a:solidFill>
                  <a:srgbClr val="FF0000"/>
                </a:solidFill>
                <a:latin typeface="Arial" panose="020B0604020202020204" pitchFamily="34" charset="0"/>
                <a:ea typeface="微软雅黑" panose="020B0503020204020204" charset="-122"/>
                <a:cs typeface="+mn-cs"/>
                <a:sym typeface="+mn-ea"/>
              </a:rPr>
              <a:t>解读渠道</a:t>
            </a:r>
            <a:r>
              <a:rPr lang="zh-CN" altLang="en-US" u="none" strike="noStrike" spc="150" baseline="0" noProof="1" dirty="0">
                <a:solidFill>
                  <a:srgbClr val="FFFFFF"/>
                </a:solidFill>
                <a:latin typeface="Arial" panose="020B0604020202020204" pitchFamily="34" charset="0"/>
                <a:ea typeface="微软雅黑" panose="020B0503020204020204" charset="-122"/>
                <a:cs typeface="+mn-cs"/>
                <a:sym typeface="+mn-ea"/>
              </a:rPr>
              <a:t>：新闻发布、政策吹风、接受访谈、发表文章</a:t>
            </a:r>
            <a:endParaRPr lang="zh-CN" altLang="en-US" u="none" strike="noStrike" spc="150" baseline="0" noProof="1" dirty="0">
              <a:solidFill>
                <a:srgbClr val="FFFFFF"/>
              </a:solidFill>
              <a:latin typeface="Arial" panose="020B0604020202020204" pitchFamily="34" charset="0"/>
              <a:ea typeface="微软雅黑" panose="020B0503020204020204" charset="-122"/>
              <a:sym typeface="+mn-ea"/>
            </a:endParaRPr>
          </a:p>
        </p:txBody>
      </p:sp>
      <p:sp>
        <p:nvSpPr>
          <p:cNvPr id="18" name="矩形 17"/>
          <p:cNvSpPr/>
          <p:nvPr>
            <p:custDataLst>
              <p:tags r:id="rId14"/>
            </p:custDataLst>
          </p:nvPr>
        </p:nvSpPr>
        <p:spPr>
          <a:xfrm>
            <a:off x="3524250" y="3024188"/>
            <a:ext cx="1803400" cy="1485900"/>
          </a:xfrm>
          <a:prstGeom prst="rect">
            <a:avLst/>
          </a:prstGeom>
        </p:spPr>
        <p:txBody>
          <a:bodyPr wrap="square" anchor="ctr">
            <a:normAutofit/>
          </a:bodyPr>
          <a:p>
            <a:pPr marL="0" indent="0" algn="l" fontAlgn="base">
              <a:lnSpc>
                <a:spcPct val="100000"/>
              </a:lnSpc>
              <a:spcBef>
                <a:spcPts val="0"/>
              </a:spcBef>
              <a:spcAft>
                <a:spcPts val="0"/>
              </a:spcAft>
              <a:buSzPct val="100000"/>
            </a:pPr>
            <a:r>
              <a:rPr lang="zh-CN" altLang="en-US" sz="2800" b="1" u="none" strike="noStrike" spc="300" noProof="1">
                <a:solidFill>
                  <a:schemeClr val="bg1"/>
                </a:solidFill>
                <a:latin typeface="Arial" panose="020B0604020202020204" pitchFamily="34" charset="0"/>
                <a:ea typeface="微软雅黑" panose="020B0503020204020204" charset="-122"/>
                <a:cs typeface="+mn-cs"/>
              </a:rPr>
              <a:t>政策解读</a:t>
            </a:r>
            <a:endParaRPr lang="zh-CN" altLang="en-US" sz="2800" b="1" u="none" strike="noStrike" spc="300" noProof="1">
              <a:solidFill>
                <a:schemeClr val="bg1"/>
              </a:solidFill>
              <a:latin typeface="Arial" panose="020B0604020202020204" pitchFamily="34" charset="0"/>
              <a:ea typeface="微软雅黑" panose="020B0503020204020204" charset="-122"/>
              <a:cs typeface="+mn-cs"/>
            </a:endParaRPr>
          </a:p>
        </p:txBody>
      </p:sp>
      <p:sp>
        <p:nvSpPr>
          <p:cNvPr id="2" name="标题 1"/>
          <p:cNvSpPr>
            <a:spLocks noGrp="1"/>
          </p:cNvSpPr>
          <p:nvPr>
            <p:ph type="title"/>
          </p:nvPr>
        </p:nvSpPr>
        <p:spPr/>
        <p:txBody>
          <a:bodyPr/>
          <a:p>
            <a:r>
              <a:rPr lang="zh-CN" altLang="en-US" sz="4000">
                <a:solidFill>
                  <a:srgbClr val="FFFF00"/>
                </a:solidFill>
              </a:rPr>
              <a:t>政策解读</a:t>
            </a:r>
            <a:endParaRPr lang="zh-CN" altLang="en-US" sz="4000">
              <a:solidFill>
                <a:srgbClr val="FFFF00"/>
              </a:solidFill>
            </a:endParaRPr>
          </a:p>
        </p:txBody>
      </p:sp>
    </p:spTree>
    <p:custDataLst>
      <p:tags r:id="rId15"/>
    </p:custDataLst>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多元解读</a:t>
            </a:r>
            <a:endParaRPr lang="zh-CN" altLang="en-US">
              <a:solidFill>
                <a:srgbClr val="FFFF00"/>
              </a:solidFill>
            </a:endParaRPr>
          </a:p>
        </p:txBody>
      </p:sp>
      <p:pic>
        <p:nvPicPr>
          <p:cNvPr id="4" name="内容占位符 3"/>
          <p:cNvPicPr>
            <a:picLocks noChangeAspect="1"/>
          </p:cNvPicPr>
          <p:nvPr>
            <p:ph idx="1"/>
            <p:custDataLst>
              <p:tags r:id="rId1"/>
            </p:custDataLst>
          </p:nvPr>
        </p:nvPicPr>
        <p:blipFill>
          <a:blip r:embed="rId2"/>
          <a:stretch>
            <a:fillRect/>
          </a:stretch>
        </p:blipFill>
        <p:spPr>
          <a:xfrm>
            <a:off x="394335" y="2061845"/>
            <a:ext cx="8292465" cy="4639310"/>
          </a:xfrm>
          <a:prstGeom prst="rect">
            <a:avLst/>
          </a:prstGeom>
        </p:spPr>
      </p:pic>
      <p:sp>
        <p:nvSpPr>
          <p:cNvPr id="11" name="文本框 10"/>
          <p:cNvSpPr txBox="1"/>
          <p:nvPr>
            <p:custDataLst>
              <p:tags r:id="rId3"/>
            </p:custDataLst>
          </p:nvPr>
        </p:nvSpPr>
        <p:spPr>
          <a:xfrm>
            <a:off x="1844675" y="2583815"/>
            <a:ext cx="5548630" cy="125349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nchor="t">
            <a:noAutofit/>
          </a:bodyPr>
          <a:p>
            <a:pPr algn="ctr"/>
            <a:r>
              <a:rPr lang="zh-CN" altLang="en-US" sz="3600"/>
              <a:t>文字、图解、视频解读</a:t>
            </a:r>
            <a:endParaRPr lang="zh-CN" altLang="en-US" sz="3600"/>
          </a:p>
          <a:p>
            <a:pPr algn="ctr"/>
            <a:r>
              <a:rPr lang="zh-CN" altLang="en-US" sz="3600"/>
              <a:t>一个都不少</a:t>
            </a:r>
            <a:endParaRPr lang="zh-CN" altLang="en-US" sz="3600"/>
          </a:p>
        </p:txBody>
      </p:sp>
      <p:sp>
        <p:nvSpPr>
          <p:cNvPr id="3" name="标题 1"/>
          <p:cNvSpPr>
            <a:spLocks noGrp="1"/>
          </p:cNvSpPr>
          <p:nvPr>
            <p:custDataLst>
              <p:tags r:id="rId4"/>
            </p:custDataLst>
          </p:nvPr>
        </p:nvSpPr>
        <p:spPr>
          <a:xfrm>
            <a:off x="394335" y="1189990"/>
            <a:ext cx="8229600" cy="871855"/>
          </a:xfrm>
          <a:prstGeom prst="rect">
            <a:avLst/>
          </a:prstGeom>
          <a:gradFill>
            <a:gsLst>
              <a:gs pos="0">
                <a:srgbClr val="14CD68"/>
              </a:gs>
              <a:gs pos="100000">
                <a:srgbClr val="035C7D"/>
              </a:gs>
            </a:gsLst>
            <a:lin ang="5400000" scaled="0"/>
          </a:gradFill>
          <a:ln w="9525">
            <a:noFill/>
          </a:ln>
        </p:spPr>
        <p:txBody>
          <a:bodyPr anchor="ctr"/>
          <a:lstStyle>
            <a:lvl1pPr marL="0" lvl="0" indent="0" algn="ctr" defTabSz="914400" eaLnBrk="1" fontAlgn="base" latinLnBrk="0" hangingPunct="1">
              <a:spcBef>
                <a:spcPct val="0"/>
              </a:spcBef>
              <a:spcAft>
                <a:spcPct val="0"/>
              </a:spcAft>
              <a:buNone/>
              <a:defRPr sz="4400" b="0" i="0" u="none" kern="1200" baseline="0">
                <a:solidFill>
                  <a:schemeClr val="tx2"/>
                </a:solidFill>
                <a:latin typeface="+mj-lt"/>
                <a:ea typeface="+mj-ea"/>
                <a:cs typeface="+mj-cs"/>
              </a:defRPr>
            </a:lvl1pPr>
          </a:lstStyle>
          <a:p>
            <a:r>
              <a:rPr lang="zh-CN" altLang="en-US" sz="3200">
                <a:solidFill>
                  <a:srgbClr val="FFFF00"/>
                </a:solidFill>
              </a:rPr>
              <a:t>普陀区加快发展网络安全产业实施意见</a:t>
            </a:r>
            <a:endParaRPr lang="zh-CN" altLang="en-US" sz="3200">
              <a:solidFill>
                <a:srgbClr val="FFFF00"/>
              </a:solidFill>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custDataLst>
              <p:tags r:id="rId1"/>
            </p:custDataLst>
          </p:nvPr>
        </p:nvSpPr>
        <p:spPr>
          <a:xfrm>
            <a:off x="0" y="0"/>
            <a:ext cx="211455" cy="6858000"/>
          </a:xfrm>
          <a:prstGeom prst="rect">
            <a:avLst/>
          </a:prstGeom>
          <a:pattFill prst="wdDnDiag">
            <a:fgClr>
              <a:schemeClr val="bg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latin typeface="Arial" panose="020B0604020202020204" pitchFamily="34" charset="0"/>
              <a:ea typeface="微软雅黑" panose="020B0503020204020204" charset="-122"/>
              <a:sym typeface="Arial" panose="020B0604020202020204" pitchFamily="34" charset="0"/>
            </a:endParaRPr>
          </a:p>
        </p:txBody>
      </p:sp>
      <p:sp>
        <p:nvSpPr>
          <p:cNvPr id="6" name="矩形 5"/>
          <p:cNvSpPr/>
          <p:nvPr>
            <p:custDataLst>
              <p:tags r:id="rId2"/>
            </p:custDataLst>
          </p:nvPr>
        </p:nvSpPr>
        <p:spPr>
          <a:xfrm>
            <a:off x="232410" y="547370"/>
            <a:ext cx="2990215" cy="2079625"/>
          </a:xfrm>
          <a:prstGeom prst="rect">
            <a:avLst/>
          </a:prstGeom>
          <a:solidFill>
            <a:schemeClr val="bg1"/>
          </a:solidFill>
          <a:ln w="317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latin typeface="Arial" panose="020B0604020202020204" pitchFamily="34" charset="0"/>
              <a:ea typeface="微软雅黑" panose="020B0503020204020204" charset="-122"/>
              <a:sym typeface="Arial" panose="020B0604020202020204" pitchFamily="34" charset="0"/>
            </a:endParaRPr>
          </a:p>
        </p:txBody>
      </p:sp>
      <p:pic>
        <p:nvPicPr>
          <p:cNvPr id="4" name="图片 3"/>
          <p:cNvPicPr>
            <a:picLocks noChangeAspect="1"/>
          </p:cNvPicPr>
          <p:nvPr>
            <p:custDataLst>
              <p:tags r:id="rId3"/>
            </p:custDataLst>
          </p:nvPr>
        </p:nvPicPr>
        <p:blipFill rotWithShape="1">
          <a:blip r:embed="rId4"/>
          <a:srcRect/>
          <a:stretch>
            <a:fillRect/>
          </a:stretch>
        </p:blipFill>
        <p:spPr>
          <a:xfrm>
            <a:off x="328942" y="631460"/>
            <a:ext cx="2796878" cy="1912620"/>
          </a:xfrm>
          <a:prstGeom prst="rect">
            <a:avLst/>
          </a:prstGeom>
        </p:spPr>
      </p:pic>
      <p:sp>
        <p:nvSpPr>
          <p:cNvPr id="9" name="标题 1"/>
          <p:cNvSpPr>
            <a:spLocks noGrp="1"/>
          </p:cNvSpPr>
          <p:nvPr>
            <p:custDataLst>
              <p:tags r:id="rId5"/>
            </p:custDataLst>
          </p:nvPr>
        </p:nvSpPr>
        <p:spPr>
          <a:xfrm>
            <a:off x="4113073" y="881075"/>
            <a:ext cx="4479131" cy="392906"/>
          </a:xfrm>
          <a:prstGeom prst="rect">
            <a:avLst/>
          </a:prstGeom>
          <a:noFill/>
          <a:ln w="9525">
            <a:noFill/>
          </a:ln>
        </p:spPr>
        <p:txBody>
          <a:bodyPr lIns="67500" tIns="35100" rIns="67500" bIns="35100" anchor="ctr">
            <a:noAutofit/>
          </a:bodyPr>
          <a:lstStyle>
            <a:lvl1pPr marL="0" lvl="0" indent="0" algn="ctr" defTabSz="914400" eaLnBrk="1" fontAlgn="base" latinLnBrk="0" hangingPunct="1">
              <a:spcBef>
                <a:spcPct val="0"/>
              </a:spcBef>
              <a:spcAft>
                <a:spcPct val="0"/>
              </a:spcAft>
              <a:buNone/>
              <a:defRPr sz="4400" b="0" i="0" u="none" kern="1200" baseline="0">
                <a:solidFill>
                  <a:schemeClr val="tx2"/>
                </a:solidFill>
                <a:latin typeface="+mj-lt"/>
                <a:ea typeface="+mj-ea"/>
                <a:cs typeface="+mj-cs"/>
              </a:defRPr>
            </a:lvl1pPr>
          </a:lstStyle>
          <a:p>
            <a:pPr marL="0" indent="0" algn="ctr">
              <a:lnSpc>
                <a:spcPct val="100000"/>
              </a:lnSpc>
              <a:spcBef>
                <a:spcPts val="0"/>
              </a:spcBef>
              <a:spcAft>
                <a:spcPts val="0"/>
              </a:spcAft>
              <a:buSzPct val="100000"/>
              <a:buNone/>
            </a:pPr>
            <a:r>
              <a:rPr lang="zh-CN" altLang="en-US" sz="3200" spc="120">
                <a:solidFill>
                  <a:srgbClr val="FFFF00"/>
                </a:solidFill>
              </a:rPr>
              <a:t>肖卫兵教授简介</a:t>
            </a:r>
            <a:endParaRPr lang="zh-CN" altLang="en-US" sz="3200" spc="120">
              <a:solidFill>
                <a:srgbClr val="FFFF00"/>
              </a:solidFill>
            </a:endParaRPr>
          </a:p>
        </p:txBody>
      </p:sp>
      <p:cxnSp>
        <p:nvCxnSpPr>
          <p:cNvPr id="3" name="直接连接符 2"/>
          <p:cNvCxnSpPr/>
          <p:nvPr>
            <p:custDataLst>
              <p:tags r:id="rId6"/>
            </p:custDataLst>
          </p:nvPr>
        </p:nvCxnSpPr>
        <p:spPr>
          <a:xfrm>
            <a:off x="4112880" y="1513372"/>
            <a:ext cx="4478848"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7"/>
            </p:custDataLst>
          </p:nvPr>
        </p:nvSpPr>
        <p:spPr>
          <a:xfrm>
            <a:off x="727075" y="2627630"/>
            <a:ext cx="8241030" cy="4292600"/>
          </a:xfrm>
          <a:prstGeom prst="rect">
            <a:avLst/>
          </a:prstGeom>
          <a:noFill/>
        </p:spPr>
        <p:txBody>
          <a:bodyPr vert="horz" lIns="67500" tIns="35100" rIns="67500" bIns="35100" rtlCol="0" anchor="t" anchorCtr="0">
            <a:noAutofit/>
          </a:bodyPr>
          <a:lstStyle>
            <a:lvl1pPr marL="285750" indent="-285750" fontAlgn="auto">
              <a:lnSpc>
                <a:spcPct val="120000"/>
              </a:lnSpc>
              <a:spcBef>
                <a:spcPts val="0"/>
              </a:spcBef>
              <a:spcAft>
                <a:spcPts val="800"/>
              </a:spcAft>
              <a:buFont typeface="+mj-ea"/>
              <a:buAutoNum type="ea1JpnChsDbPeriod"/>
              <a:defRPr sz="1050" u="none" strike="noStrike" cap="none" spc="150" normalizeH="0" baseline="0">
                <a:solidFill>
                  <a:schemeClr val="tx1">
                    <a:lumMod val="85000"/>
                    <a:lumOff val="15000"/>
                  </a:schemeClr>
                </a:solidFill>
                <a:uFillTx/>
                <a:latin typeface="微软雅黑" panose="020B0503020204020204" charset="-122"/>
                <a:ea typeface="微软雅黑" panose="020B0503020204020204" charset="-122"/>
              </a:defRPr>
            </a:lvl1pPr>
            <a:lvl2pPr marL="685800" indent="-228600" fontAlgn="auto">
              <a:lnSpc>
                <a:spcPct val="130000"/>
              </a:lnSpc>
              <a:spcBef>
                <a:spcPts val="0"/>
              </a:spcBef>
              <a:spcAft>
                <a:spcPts val="1000"/>
              </a:spcAft>
              <a:buFont typeface="Arial" panose="020B0604020202020204" pitchFamily="34" charset="0"/>
              <a:buChar char="•"/>
              <a:tabLst>
                <a:tab pos="1609725" algn="l"/>
              </a:tabLst>
              <a:defRPr sz="1600" u="none" strike="noStrike" cap="none" spc="150" normalizeH="0" baseline="0">
                <a:uFillTx/>
                <a:latin typeface="Arial" panose="020B0604020202020204" pitchFamily="34" charset="0"/>
                <a:ea typeface="微软雅黑" panose="020B0503020204020204" charset="-122"/>
              </a:defRPr>
            </a:lvl2pPr>
            <a:lvl3pPr marL="11430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Arial" panose="020B0604020202020204" pitchFamily="34" charset="0"/>
                <a:ea typeface="微软雅黑" panose="020B0503020204020204" charset="-122"/>
              </a:defRPr>
            </a:lvl3pPr>
            <a:lvl4pPr marL="16002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Arial" panose="020B0604020202020204" pitchFamily="34" charset="0"/>
                <a:ea typeface="微软雅黑" panose="020B0503020204020204" charset="-122"/>
              </a:defRPr>
            </a:lvl4pPr>
            <a:lvl5pPr marL="2057400" indent="-228600" fontAlgn="auto">
              <a:lnSpc>
                <a:spcPct val="130000"/>
              </a:lnSpc>
              <a:spcBef>
                <a:spcPts val="0"/>
              </a:spcBef>
              <a:spcAft>
                <a:spcPts val="1000"/>
              </a:spcAft>
              <a:buFont typeface="Arial" panose="020B0604020202020204" pitchFamily="34" charset="0"/>
              <a:buChar char="•"/>
              <a:defRPr sz="1600" u="none" strike="noStrike" cap="none" spc="150" normalizeH="0" baseline="0">
                <a:uFillTx/>
                <a:latin typeface="Arial" panose="020B0604020202020204" pitchFamily="34" charset="0"/>
                <a:ea typeface="微软雅黑" panose="020B0503020204020204" charset="-122"/>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lvl="0" indent="-285750" algn="just">
              <a:lnSpc>
                <a:spcPct val="120000"/>
              </a:lnSpc>
              <a:buClr>
                <a:schemeClr val="tx1">
                  <a:lumMod val="85000"/>
                  <a:lumOff val="15000"/>
                </a:schemeClr>
              </a:buClr>
              <a:buSzPct val="100000"/>
              <a:buNone/>
            </a:pPr>
            <a:r>
              <a:rPr lang="zh-CN" altLang="en-US" sz="2000" spc="40">
                <a:solidFill>
                  <a:schemeClr val="lt1"/>
                </a:solidFill>
                <a:latin typeface="Arial" panose="020B0604020202020204" pitchFamily="34" charset="0"/>
                <a:ea typeface="微软雅黑" panose="020B0503020204020204" charset="-122"/>
              </a:rPr>
              <a:t>上海政法学院教授，澳大利亚塔斯马尼亚大学法学博士，教育部留学归国人员科研启动基金获得者，上海市浦江人才，上海市公共数据开放专家委员会委员。主要研究领域为政府信息公开、政府数据开放、政府数据授权运营和社会信用法制。参与过《中华人民共和国政府信息公开条例》修改和《上海市社会信用条例》起草工作。在国内外出版过“Freedom of Information Reform in China:Information Flow Analysis”、《政府信息公开热点专题实证研究》《政府信息公开研究的多维视角》《新时代政务公开》等中英文专著和评议报告八本，在“International Review of Administrative Sciences”、“Government Information Quarterly”、《政法论坛》《当代法学》《中国行政管理》等杂志发表期刊论文50多篇，曾获得中国法学会主题征文一等奖。</a:t>
            </a:r>
            <a:endParaRPr lang="zh-CN" altLang="en-US" sz="2000" spc="40">
              <a:solidFill>
                <a:schemeClr val="lt1"/>
              </a:solidFill>
              <a:latin typeface="Arial" panose="020B0604020202020204" pitchFamily="34" charset="0"/>
              <a:ea typeface="微软雅黑" panose="020B0503020204020204" charset="-122"/>
            </a:endParaRPr>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标题 1"/>
          <p:cNvSpPr>
            <a:spLocks noGrp="1"/>
          </p:cNvSpPr>
          <p:nvPr>
            <p:ph type="title"/>
          </p:nvPr>
        </p:nvSpPr>
        <p:spPr/>
        <p:txBody>
          <a:bodyPr anchor="ctr"/>
          <a:p>
            <a:r>
              <a:rPr lang="zh-CN" altLang="en-US">
                <a:solidFill>
                  <a:srgbClr val="FFFF00"/>
                </a:solidFill>
                <a:latin typeface="宋体" panose="02010600030101010101" pitchFamily="2" charset="-122"/>
                <a:ea typeface="宋体" panose="02010600030101010101" pitchFamily="2" charset="-122"/>
                <a:cs typeface="+mn-ea"/>
                <a:sym typeface="+mn-ea"/>
              </a:rPr>
              <a:t>草案解读</a:t>
            </a:r>
            <a:endParaRPr lang="zh-CN" altLang="en-US">
              <a:solidFill>
                <a:srgbClr val="FFFF00"/>
              </a:solidFill>
              <a:latin typeface="宋体" panose="02010600030101010101" pitchFamily="2" charset="-122"/>
              <a:ea typeface="宋体" panose="02010600030101010101" pitchFamily="2" charset="-122"/>
              <a:cs typeface="+mn-ea"/>
              <a:sym typeface="+mn-ea"/>
            </a:endParaRPr>
          </a:p>
        </p:txBody>
      </p:sp>
      <p:sp>
        <p:nvSpPr>
          <p:cNvPr id="3" name="内容占位符 2"/>
          <p:cNvSpPr>
            <a:spLocks noGrp="1"/>
          </p:cNvSpPr>
          <p:nvPr>
            <p:ph idx="1"/>
          </p:nvPr>
        </p:nvSpPr>
        <p:spPr>
          <a:xfrm>
            <a:off x="457200" y="1417955"/>
            <a:ext cx="8229600" cy="4525963"/>
          </a:xfrm>
        </p:spPr>
        <p:txBody>
          <a:bodyPr anchor="t"/>
          <a:p>
            <a:endParaRPr lang="zh-CN" altLang="en-US" sz="2800">
              <a:solidFill>
                <a:schemeClr val="bg1"/>
              </a:solidFill>
            </a:endParaRPr>
          </a:p>
          <a:p>
            <a:endParaRPr lang="zh-CN" altLang="en-US" sz="2800">
              <a:solidFill>
                <a:schemeClr val="bg1"/>
              </a:solidFill>
            </a:endParaRPr>
          </a:p>
        </p:txBody>
      </p:sp>
      <p:pic>
        <p:nvPicPr>
          <p:cNvPr id="2" name="图片 1"/>
          <p:cNvPicPr>
            <a:picLocks noChangeAspect="1"/>
          </p:cNvPicPr>
          <p:nvPr>
            <p:custDataLst>
              <p:tags r:id="rId1"/>
            </p:custDataLst>
          </p:nvPr>
        </p:nvPicPr>
        <p:blipFill>
          <a:blip r:embed="rId2"/>
          <a:stretch>
            <a:fillRect/>
          </a:stretch>
        </p:blipFill>
        <p:spPr>
          <a:xfrm>
            <a:off x="511810" y="1409065"/>
            <a:ext cx="8209915" cy="510857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标题 1"/>
          <p:cNvSpPr>
            <a:spLocks noGrp="1"/>
          </p:cNvSpPr>
          <p:nvPr>
            <p:ph type="title"/>
          </p:nvPr>
        </p:nvSpPr>
        <p:spPr/>
        <p:txBody>
          <a:bodyPr vert="horz" wrap="square" lIns="91440" tIns="45720" rIns="91440" bIns="45720" anchor="ctr" anchorCtr="0"/>
          <a:p>
            <a:pPr defTabSz="457200"/>
            <a:r>
              <a:rPr lang="zh-CN" altLang="en-US" kern="1200" dirty="0">
                <a:solidFill>
                  <a:srgbClr val="FFFF00"/>
                </a:solidFill>
                <a:latin typeface="宋体" panose="02010600030101010101" pitchFamily="2" charset="-122"/>
                <a:ea typeface="宋体" panose="02010600030101010101" pitchFamily="2" charset="-122"/>
                <a:cs typeface="微软雅黑" panose="020B0503020204020204" pitchFamily="82" charset="2"/>
              </a:rPr>
              <a:t>多轮解读</a:t>
            </a:r>
            <a:endParaRPr lang="zh-CN" altLang="en-US" kern="1200" dirty="0">
              <a:solidFill>
                <a:srgbClr val="FFFF00"/>
              </a:solidFill>
              <a:latin typeface="宋体" panose="02010600030101010101" pitchFamily="2" charset="-122"/>
              <a:ea typeface="宋体" panose="02010600030101010101" pitchFamily="2" charset="-122"/>
              <a:cs typeface="微软雅黑" panose="020B0503020204020204" pitchFamily="82" charset="2"/>
            </a:endParaRPr>
          </a:p>
        </p:txBody>
      </p:sp>
      <p:sp>
        <p:nvSpPr>
          <p:cNvPr id="54274" name="灯片编号占位符 2"/>
          <p:cNvSpPr>
            <a:spLocks noGrp="1"/>
          </p:cNvSpPr>
          <p:nvPr>
            <p:ph type="sldNum" sz="quarter" idx="4"/>
          </p:nvPr>
        </p:nvSpPr>
        <p:spPr>
          <a:noFill/>
          <a:ln>
            <a:noFill/>
          </a:ln>
        </p:spPr>
        <p:txBody>
          <a:bodyPr wrap="square" lIns="91440" tIns="45720" rIns="91440" bIns="45720" anchor="ctr" anchorCtr="0"/>
          <a:lstStyle>
            <a:lvl1pPr marL="0" lvl="0" indent="0" algn="l" defTabSz="4572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4572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r"/>
            <a:fld id="{9A0DB2DC-4C9A-4742-B13C-FB6460FD3503}" type="slidenum">
              <a:rPr lang="zh-CN" altLang="en-US" sz="1000" dirty="0">
                <a:solidFill>
                  <a:srgbClr val="898989"/>
                </a:solidFill>
                <a:latin typeface="微软雅黑" panose="020B0503020204020204" charset="-122"/>
                <a:ea typeface="微软雅黑" panose="020B0503020204020204" charset="-122"/>
              </a:rPr>
            </a:fld>
            <a:endParaRPr lang="zh-CN" altLang="en-US" sz="1000" dirty="0">
              <a:solidFill>
                <a:srgbClr val="898989"/>
              </a:solidFill>
              <a:latin typeface="微软雅黑" panose="020B0503020204020204" charset="-122"/>
              <a:ea typeface="微软雅黑" panose="020B0503020204020204" charset="-122"/>
            </a:endParaRPr>
          </a:p>
        </p:txBody>
      </p:sp>
      <p:sp>
        <p:nvSpPr>
          <p:cNvPr id="4" name="TextBox 3"/>
          <p:cNvSpPr txBox="1"/>
          <p:nvPr/>
        </p:nvSpPr>
        <p:spPr>
          <a:xfrm>
            <a:off x="844550" y="1539875"/>
            <a:ext cx="7604125" cy="398780"/>
          </a:xfrm>
          <a:prstGeom prst="rect">
            <a:avLst/>
          </a:prstGeom>
          <a:noFill/>
          <a:ln w="9525">
            <a:noFill/>
          </a:ln>
        </p:spPr>
        <p:txBody>
          <a:bodyPr anchor="t" anchorCtr="0">
            <a:spAutoFit/>
          </a:bodyPr>
          <a:p>
            <a:r>
              <a:rPr lang="zh-CN" altLang="en-US" sz="2000" dirty="0">
                <a:solidFill>
                  <a:schemeClr val="bg1"/>
                </a:solidFill>
                <a:latin typeface="微软雅黑" panose="020B0503020204020204" charset="-122"/>
                <a:ea typeface="微软雅黑" panose="020B0503020204020204" charset="-122"/>
              </a:rPr>
              <a:t>有针对性地开展跟踪解读、多轮解读，使政策内涵透明、信号清晰</a:t>
            </a:r>
            <a:r>
              <a:rPr lang="zh-CN" altLang="en-US" sz="2000" dirty="0">
                <a:latin typeface="微软雅黑" panose="020B0503020204020204" charset="-122"/>
                <a:ea typeface="微软雅黑" panose="020B0503020204020204" charset="-122"/>
              </a:rPr>
              <a:t>。</a:t>
            </a:r>
            <a:endParaRPr lang="zh-CN" altLang="en-US" sz="2000" b="1" dirty="0">
              <a:latin typeface="微软雅黑" panose="020B0503020204020204" charset="-122"/>
              <a:ea typeface="微软雅黑" panose="020B0503020204020204" charset="-122"/>
            </a:endParaRPr>
          </a:p>
        </p:txBody>
      </p:sp>
      <p:pic>
        <p:nvPicPr>
          <p:cNvPr id="5" name="图片 4" descr="高温解读1.jpg"/>
          <p:cNvPicPr>
            <a:picLocks noChangeAspect="1"/>
          </p:cNvPicPr>
          <p:nvPr/>
        </p:nvPicPr>
        <p:blipFill>
          <a:blip r:embed="rId1"/>
          <a:stretch>
            <a:fillRect/>
          </a:stretch>
        </p:blipFill>
        <p:spPr>
          <a:xfrm>
            <a:off x="142875" y="1315085"/>
            <a:ext cx="3857625" cy="5471795"/>
          </a:xfrm>
          <a:prstGeom prst="rect">
            <a:avLst/>
          </a:prstGeom>
          <a:noFill/>
          <a:ln w="9525">
            <a:noFill/>
          </a:ln>
        </p:spPr>
      </p:pic>
      <p:pic>
        <p:nvPicPr>
          <p:cNvPr id="6" name="图片 5" descr="高温解读2.jpg"/>
          <p:cNvPicPr>
            <a:picLocks noChangeAspect="1"/>
          </p:cNvPicPr>
          <p:nvPr/>
        </p:nvPicPr>
        <p:blipFill>
          <a:blip r:embed="rId2"/>
          <a:stretch>
            <a:fillRect/>
          </a:stretch>
        </p:blipFill>
        <p:spPr>
          <a:xfrm>
            <a:off x="4342130" y="1445260"/>
            <a:ext cx="3857625" cy="5024755"/>
          </a:xfrm>
          <a:prstGeom prst="rect">
            <a:avLst/>
          </a:prstGeom>
          <a:noFill/>
          <a:ln w="9525">
            <a:noFill/>
          </a:ln>
        </p:spPr>
      </p:pic>
      <p:pic>
        <p:nvPicPr>
          <p:cNvPr id="7" name="图片 6" descr="高温解毒3.jpg"/>
          <p:cNvPicPr>
            <a:picLocks noChangeAspect="1"/>
          </p:cNvPicPr>
          <p:nvPr/>
        </p:nvPicPr>
        <p:blipFill>
          <a:blip r:embed="rId3"/>
          <a:stretch>
            <a:fillRect/>
          </a:stretch>
        </p:blipFill>
        <p:spPr>
          <a:xfrm>
            <a:off x="652145" y="1243965"/>
            <a:ext cx="3857625" cy="5614035"/>
          </a:xfrm>
          <a:prstGeom prst="rect">
            <a:avLst/>
          </a:prstGeom>
          <a:noFill/>
          <a:ln w="9525">
            <a:noFill/>
          </a:ln>
        </p:spPr>
      </p:pic>
      <p:pic>
        <p:nvPicPr>
          <p:cNvPr id="8" name="图片 7" descr="高温解毒4.jpg"/>
          <p:cNvPicPr>
            <a:picLocks noChangeAspect="1"/>
          </p:cNvPicPr>
          <p:nvPr/>
        </p:nvPicPr>
        <p:blipFill>
          <a:blip r:embed="rId4"/>
          <a:stretch>
            <a:fillRect/>
          </a:stretch>
        </p:blipFill>
        <p:spPr>
          <a:xfrm>
            <a:off x="5175885" y="1244600"/>
            <a:ext cx="3857625" cy="5225415"/>
          </a:xfrm>
          <a:prstGeom prst="rect">
            <a:avLst/>
          </a:prstGeom>
          <a:noFill/>
          <a:ln w="9525">
            <a:noFill/>
          </a:ln>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charRg st="0" end="33"/>
                                            </p:txEl>
                                          </p:spTgt>
                                        </p:tgtEl>
                                        <p:attrNameLst>
                                          <p:attrName>style.visibility</p:attrName>
                                        </p:attrNameLst>
                                      </p:cBhvr>
                                      <p:to>
                                        <p:strVal val="visible"/>
                                      </p:to>
                                    </p:set>
                                    <p:anim calcmode="lin" valueType="num">
                                      <p:cBhvr additive="base">
                                        <p:cTn id="7" dur="500" fill="hold"/>
                                        <p:tgtEl>
                                          <p:spTgt spid="4">
                                            <p:txEl>
                                              <p:charRg st="0" end="3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charRg st="0" end="3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hlinkClick r:id="rId1"/>
              </a:rPr>
              <a:t>精准推送</a:t>
            </a:r>
            <a:endParaRPr lang="zh-CN" altLang="en-US">
              <a:solidFill>
                <a:srgbClr val="FFFF00"/>
              </a:solidFill>
            </a:endParaRPr>
          </a:p>
        </p:txBody>
      </p:sp>
      <p:sp>
        <p:nvSpPr>
          <p:cNvPr id="3" name="内容占位符 2"/>
          <p:cNvSpPr>
            <a:spLocks noGrp="1"/>
          </p:cNvSpPr>
          <p:nvPr>
            <p:ph idx="1"/>
          </p:nvPr>
        </p:nvSpPr>
        <p:spPr>
          <a:xfrm>
            <a:off x="457200" y="1600200"/>
            <a:ext cx="8229600" cy="3987165"/>
          </a:xfrm>
        </p:spPr>
        <p:txBody>
          <a:bodyPr/>
          <a:p>
            <a:r>
              <a:rPr lang="zh-CN" altLang="en-US" sz="2400">
                <a:solidFill>
                  <a:schemeClr val="bg1"/>
                </a:solidFill>
              </a:rPr>
              <a:t>政策有标签 精准找企业</a:t>
            </a:r>
            <a:endParaRPr lang="zh-CN" altLang="en-US" sz="2400">
              <a:solidFill>
                <a:schemeClr val="bg1"/>
              </a:solidFill>
            </a:endParaRPr>
          </a:p>
          <a:p>
            <a:r>
              <a:rPr lang="zh-CN" altLang="en-US" sz="2400">
                <a:solidFill>
                  <a:schemeClr val="bg1"/>
                </a:solidFill>
              </a:rPr>
              <a:t>上海税务部门建立精准推送机制，以大数据应用分析为抓手，搭建标签管理平台，形成基础征管、风险管理、纳税服务、政策支持4大类，按内容特征标注的348个标签。在新的税费政策出台后，系统自动将政策特征标签与适用企业进行匹配，智能识别企业适用政策和办税需求，形成针对不同纳税人的“政策包”，并依托覆盖电子税务局、微工作台、电子申报系统的多渠道、交互式推送模式，分批次推送给纳税人，实现“政策找人”。</a:t>
            </a:r>
            <a:endParaRPr lang="zh-CN" altLang="en-US" sz="2400">
              <a:solidFill>
                <a:schemeClr val="bg1"/>
              </a:solidFill>
            </a:endParaRPr>
          </a:p>
        </p:txBody>
      </p:sp>
      <p:pic>
        <p:nvPicPr>
          <p:cNvPr id="4" name="图片 3"/>
          <p:cNvPicPr>
            <a:picLocks noChangeAspect="1"/>
          </p:cNvPicPr>
          <p:nvPr/>
        </p:nvPicPr>
        <p:blipFill>
          <a:blip r:embed="rId2"/>
          <a:stretch>
            <a:fillRect/>
          </a:stretch>
        </p:blipFill>
        <p:spPr>
          <a:xfrm>
            <a:off x="1075055" y="2066925"/>
            <a:ext cx="5238750" cy="3503295"/>
          </a:xfrm>
          <a:prstGeom prst="rect">
            <a:avLst/>
          </a:prstGeom>
        </p:spPr>
      </p:pic>
      <p:pic>
        <p:nvPicPr>
          <p:cNvPr id="5" name="图片 4"/>
          <p:cNvPicPr>
            <a:picLocks noChangeAspect="1"/>
          </p:cNvPicPr>
          <p:nvPr/>
        </p:nvPicPr>
        <p:blipFill>
          <a:blip r:embed="rId3"/>
          <a:stretch>
            <a:fillRect/>
          </a:stretch>
        </p:blipFill>
        <p:spPr>
          <a:xfrm>
            <a:off x="4055745" y="1817370"/>
            <a:ext cx="4592320" cy="4002405"/>
          </a:xfrm>
          <a:prstGeom prst="rect">
            <a:avLst/>
          </a:prstGeom>
        </p:spPr>
      </p:pic>
      <p:sp>
        <p:nvSpPr>
          <p:cNvPr id="6" name="内容占位符 2"/>
          <p:cNvSpPr>
            <a:spLocks noGrp="1"/>
          </p:cNvSpPr>
          <p:nvPr>
            <p:custDataLst>
              <p:tags r:id="rId4"/>
            </p:custDataLst>
          </p:nvPr>
        </p:nvSpPr>
        <p:spPr>
          <a:xfrm>
            <a:off x="457200" y="5814060"/>
            <a:ext cx="8229600" cy="1156970"/>
          </a:xfrm>
          <a:prstGeom prst="rect">
            <a:avLst/>
          </a:prstGeom>
          <a:noFill/>
          <a:ln w="9525">
            <a:noFill/>
          </a:ln>
        </p:spPr>
        <p:txBody>
          <a:bodyPr anchor="t"/>
          <a:lstStyle>
            <a:lvl1pPr marL="342900" lvl="0" indent="-342900" algn="l" defTabSz="914400" eaLnBrk="1" fontAlgn="base" latinLnBrk="0" hangingPunct="1">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9pPr>
          </a:lstStyle>
          <a:p>
            <a:endParaRPr lang="zh-CN" altLang="en-US" sz="2400">
              <a:solidFill>
                <a:schemeClr val="bg1"/>
              </a:solidFill>
            </a:endParaRPr>
          </a:p>
        </p:txBody>
      </p:sp>
      <p:sp>
        <p:nvSpPr>
          <p:cNvPr id="7" name="矩形 6"/>
          <p:cNvSpPr/>
          <p:nvPr/>
        </p:nvSpPr>
        <p:spPr>
          <a:xfrm>
            <a:off x="832485" y="5819775"/>
            <a:ext cx="7815580" cy="8102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r>
              <a:rPr lang="en-US" altLang="zh-CN" sz="3200"/>
              <a:t>2020-2021-2022-2023</a:t>
            </a:r>
            <a:endParaRPr lang="en-US" altLang="zh-CN" sz="320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政策</a:t>
            </a:r>
            <a:r>
              <a:rPr lang="zh-CN" altLang="en-US">
                <a:solidFill>
                  <a:srgbClr val="FFFF00"/>
                </a:solidFill>
              </a:rPr>
              <a:t>咨询问答</a:t>
            </a:r>
            <a:endParaRPr lang="zh-CN" altLang="en-US">
              <a:solidFill>
                <a:srgbClr val="FFFF00"/>
              </a:solidFill>
            </a:endParaRPr>
          </a:p>
        </p:txBody>
      </p:sp>
      <p:sp>
        <p:nvSpPr>
          <p:cNvPr id="5" name="文本占位符 4"/>
          <p:cNvSpPr>
            <a:spLocks noGrp="1"/>
          </p:cNvSpPr>
          <p:nvPr>
            <p:ph type="body" sz="quarter" idx="3"/>
          </p:nvPr>
        </p:nvSpPr>
        <p:spPr/>
        <p:txBody>
          <a:bodyPr/>
          <a:p>
            <a:endParaRPr lang="zh-CN" altLang="en-US"/>
          </a:p>
        </p:txBody>
      </p:sp>
      <p:pic>
        <p:nvPicPr>
          <p:cNvPr id="4" name="图片 3"/>
          <p:cNvPicPr>
            <a:picLocks noChangeAspect="1"/>
          </p:cNvPicPr>
          <p:nvPr/>
        </p:nvPicPr>
        <p:blipFill>
          <a:blip r:embed="rId1"/>
          <a:stretch>
            <a:fillRect/>
          </a:stretch>
        </p:blipFill>
        <p:spPr>
          <a:xfrm>
            <a:off x="614045" y="1774825"/>
            <a:ext cx="3667125" cy="4907280"/>
          </a:xfrm>
          <a:prstGeom prst="rect">
            <a:avLst/>
          </a:prstGeom>
        </p:spPr>
      </p:pic>
      <p:pic>
        <p:nvPicPr>
          <p:cNvPr id="11" name="内容占位符 10"/>
          <p:cNvPicPr>
            <a:picLocks noChangeAspect="1"/>
          </p:cNvPicPr>
          <p:nvPr>
            <p:ph sz="quarter" idx="4"/>
          </p:nvPr>
        </p:nvPicPr>
        <p:blipFill>
          <a:blip r:embed="rId2"/>
          <a:stretch>
            <a:fillRect/>
          </a:stretch>
        </p:blipFill>
        <p:spPr>
          <a:xfrm>
            <a:off x="4291965" y="1774825"/>
            <a:ext cx="4562475" cy="4736465"/>
          </a:xfrm>
          <a:prstGeom prst="rect">
            <a:avLst/>
          </a:prstGeom>
        </p:spPr>
      </p:pic>
      <p:sp>
        <p:nvSpPr>
          <p:cNvPr id="12" name="爆炸形 1 11"/>
          <p:cNvSpPr/>
          <p:nvPr/>
        </p:nvSpPr>
        <p:spPr>
          <a:xfrm>
            <a:off x="743585" y="1132840"/>
            <a:ext cx="7964805" cy="5198110"/>
          </a:xfrm>
          <a:prstGeom prst="irregularSeal1">
            <a:avLst/>
          </a:prstGeom>
        </p:spPr>
        <p:style>
          <a:lnRef idx="0">
            <a:schemeClr val="accent2"/>
          </a:lnRef>
          <a:fillRef idx="3">
            <a:schemeClr val="accent2"/>
          </a:fillRef>
          <a:effectRef idx="3">
            <a:schemeClr val="accent2"/>
          </a:effectRef>
          <a:fontRef idx="minor">
            <a:schemeClr val="lt1"/>
          </a:fontRef>
        </p:style>
        <p:txBody>
          <a:bodyPr rtlCol="0" anchor="ctr"/>
          <a:p>
            <a:pPr algn="ctr"/>
            <a:r>
              <a:rPr lang="zh-CN" altLang="en-US" sz="4000"/>
              <a:t>强调</a:t>
            </a:r>
            <a:r>
              <a:rPr lang="zh-CN" altLang="en-US" sz="4000"/>
              <a:t>互动！</a:t>
            </a:r>
            <a:endParaRPr lang="zh-CN" altLang="en-US" sz="400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4929" name="标题 1"/>
          <p:cNvSpPr>
            <a:spLocks noGrp="1"/>
          </p:cNvSpPr>
          <p:nvPr>
            <p:ph type="title"/>
          </p:nvPr>
        </p:nvSpPr>
        <p:spPr>
          <a:xfrm>
            <a:off x="630238" y="365125"/>
            <a:ext cx="7886700" cy="1325563"/>
          </a:xfrm>
        </p:spPr>
        <p:txBody>
          <a:bodyPr anchor="ctr"/>
          <a:p>
            <a:r>
              <a:rPr lang="zh-CN" altLang="en-US" sz="4000">
                <a:solidFill>
                  <a:srgbClr val="FFFF00"/>
                </a:solidFill>
                <a:sym typeface="宋体" panose="02010600030101010101" pitchFamily="2" charset="-122"/>
              </a:rPr>
              <a:t>微博江苏：</a:t>
            </a:r>
            <a:r>
              <a:rPr lang="en-US" altLang="zh-CN" sz="4000">
                <a:solidFill>
                  <a:schemeClr val="bg1"/>
                </a:solidFill>
                <a:sym typeface="宋体" panose="02010600030101010101" pitchFamily="2" charset="-122"/>
              </a:rPr>
              <a:t>#</a:t>
            </a:r>
            <a:r>
              <a:rPr lang="zh-CN" altLang="en-US" sz="4000">
                <a:solidFill>
                  <a:schemeClr val="bg1"/>
                </a:solidFill>
                <a:sym typeface="宋体" panose="02010600030101010101" pitchFamily="2" charset="-122"/>
              </a:rPr>
              <a:t>政策简明问答</a:t>
            </a:r>
            <a:r>
              <a:rPr lang="en-US" altLang="zh-CN" sz="4000">
                <a:solidFill>
                  <a:schemeClr val="bg1"/>
                </a:solidFill>
                <a:sym typeface="宋体" panose="02010600030101010101" pitchFamily="2" charset="-122"/>
              </a:rPr>
              <a:t>#</a:t>
            </a:r>
            <a:endParaRPr lang="zh-CN" altLang="en-US" sz="4000">
              <a:solidFill>
                <a:srgbClr val="FFFF00"/>
              </a:solidFill>
              <a:sym typeface="宋体" panose="02010600030101010101" pitchFamily="2" charset="-122"/>
            </a:endParaRPr>
          </a:p>
        </p:txBody>
      </p:sp>
      <p:sp>
        <p:nvSpPr>
          <p:cNvPr id="124930" name="文本占位符 6"/>
          <p:cNvSpPr>
            <a:spLocks noGrp="1"/>
          </p:cNvSpPr>
          <p:nvPr>
            <p:ph type="body" idx="1"/>
          </p:nvPr>
        </p:nvSpPr>
        <p:spPr>
          <a:xfrm>
            <a:off x="447675" y="1655763"/>
            <a:ext cx="3868738" cy="823912"/>
          </a:xfrm>
          <a:solidFill>
            <a:schemeClr val="accent1"/>
          </a:solidFill>
        </p:spPr>
        <p:txBody>
          <a:bodyPr anchor="b"/>
          <a:p>
            <a:pPr defTabSz="914400"/>
            <a:r>
              <a:rPr lang="zh-CN" altLang="en-US" sz="2400" kern="1200" baseline="0">
                <a:solidFill>
                  <a:schemeClr val="bg1"/>
                </a:solidFill>
                <a:latin typeface="+mn-lt"/>
                <a:ea typeface="+mn-ea"/>
                <a:cs typeface="+mn-cs"/>
                <a:sym typeface="宋体" panose="02010600030101010101" pitchFamily="2" charset="-122"/>
              </a:rPr>
              <a:t>《江苏省老年人照顾服务政策问答》，</a:t>
            </a:r>
            <a:r>
              <a:rPr lang="en-US" altLang="zh-CN" sz="2400" kern="1200" baseline="0">
                <a:solidFill>
                  <a:schemeClr val="bg1"/>
                </a:solidFill>
                <a:latin typeface="+mn-lt"/>
                <a:ea typeface="+mn-ea"/>
                <a:cs typeface="+mn-cs"/>
                <a:sym typeface="宋体" panose="02010600030101010101" pitchFamily="2" charset="-122"/>
              </a:rPr>
              <a:t>120</a:t>
            </a:r>
            <a:r>
              <a:rPr lang="zh-CN" altLang="en-US" sz="2400" kern="1200" baseline="0">
                <a:solidFill>
                  <a:schemeClr val="bg1"/>
                </a:solidFill>
                <a:latin typeface="+mn-lt"/>
                <a:ea typeface="+mn-ea"/>
                <a:cs typeface="+mn-cs"/>
                <a:sym typeface="宋体" panose="02010600030101010101" pitchFamily="2" charset="-122"/>
              </a:rPr>
              <a:t>万</a:t>
            </a:r>
            <a:r>
              <a:rPr lang="en-US" altLang="zh-CN" sz="2400" kern="1200" baseline="0">
                <a:solidFill>
                  <a:schemeClr val="bg1"/>
                </a:solidFill>
                <a:latin typeface="+mn-lt"/>
                <a:ea typeface="+mn-ea"/>
                <a:cs typeface="+mn-cs"/>
                <a:sym typeface="宋体" panose="02010600030101010101" pitchFamily="2" charset="-122"/>
              </a:rPr>
              <a:t>+/</a:t>
            </a:r>
            <a:r>
              <a:rPr lang="zh-CN" altLang="en-US" sz="2400" kern="1200" baseline="0">
                <a:solidFill>
                  <a:schemeClr val="bg1"/>
                </a:solidFill>
                <a:latin typeface="+mn-lt"/>
                <a:ea typeface="+mn-ea"/>
                <a:cs typeface="+mn-cs"/>
                <a:sym typeface="宋体" panose="02010600030101010101" pitchFamily="2" charset="-122"/>
              </a:rPr>
              <a:t>当天</a:t>
            </a:r>
            <a:endParaRPr lang="zh-CN" altLang="en-US" sz="2400" kern="1200" baseline="0">
              <a:latin typeface="+mn-lt"/>
              <a:ea typeface="+mn-ea"/>
              <a:cs typeface="+mn-cs"/>
            </a:endParaRPr>
          </a:p>
        </p:txBody>
      </p:sp>
      <p:sp>
        <p:nvSpPr>
          <p:cNvPr id="124931" name="内容占位符 2"/>
          <p:cNvSpPr>
            <a:spLocks noGrp="1"/>
          </p:cNvSpPr>
          <p:nvPr>
            <p:ph sz="half" idx="2"/>
          </p:nvPr>
        </p:nvSpPr>
        <p:spPr>
          <a:xfrm>
            <a:off x="630555" y="2479675"/>
            <a:ext cx="3868738" cy="3684588"/>
          </a:xfrm>
        </p:spPr>
        <p:txBody>
          <a:bodyPr anchor="t"/>
          <a:p>
            <a:endParaRPr lang="en-US" altLang="zh-CN">
              <a:solidFill>
                <a:schemeClr val="bg1"/>
              </a:solidFill>
            </a:endParaRPr>
          </a:p>
          <a:p>
            <a:pPr lvl="1"/>
            <a:endParaRPr lang="zh-CN" altLang="en-US" sz="3200">
              <a:solidFill>
                <a:schemeClr val="bg1"/>
              </a:solidFill>
              <a:sym typeface="宋体" panose="02010600030101010101" pitchFamily="2" charset="-122"/>
            </a:endParaRPr>
          </a:p>
          <a:p>
            <a:pPr lvl="1"/>
            <a:endParaRPr lang="zh-CN" altLang="en-US" sz="3200">
              <a:solidFill>
                <a:schemeClr val="bg1"/>
              </a:solidFill>
              <a:sym typeface="宋体" panose="02010600030101010101" pitchFamily="2" charset="-122"/>
            </a:endParaRPr>
          </a:p>
          <a:p>
            <a:endParaRPr lang="en-US" altLang="zh-CN">
              <a:solidFill>
                <a:schemeClr val="bg1"/>
              </a:solidFill>
            </a:endParaRPr>
          </a:p>
          <a:p>
            <a:endParaRPr lang="zh-CN" altLang="en-US">
              <a:solidFill>
                <a:schemeClr val="bg1"/>
              </a:solidFill>
            </a:endParaRPr>
          </a:p>
        </p:txBody>
      </p:sp>
      <p:sp>
        <p:nvSpPr>
          <p:cNvPr id="124932" name="文本占位符 7"/>
          <p:cNvSpPr>
            <a:spLocks noGrp="1"/>
          </p:cNvSpPr>
          <p:nvPr>
            <p:ph type="body" sz="quarter" idx="3"/>
          </p:nvPr>
        </p:nvSpPr>
        <p:spPr>
          <a:xfrm>
            <a:off x="4879975" y="1655763"/>
            <a:ext cx="3887788" cy="823912"/>
          </a:xfrm>
          <a:solidFill>
            <a:schemeClr val="accent2"/>
          </a:solidFill>
        </p:spPr>
        <p:txBody>
          <a:bodyPr anchor="b"/>
          <a:p>
            <a:pPr defTabSz="914400"/>
            <a:r>
              <a:rPr lang="zh-CN" altLang="en-US" sz="2400" kern="1200" baseline="0">
                <a:solidFill>
                  <a:schemeClr val="bg1"/>
                </a:solidFill>
                <a:latin typeface="+mn-lt"/>
                <a:ea typeface="+mn-ea"/>
                <a:cs typeface="+mn-cs"/>
                <a:sym typeface="宋体" panose="02010600030101010101" pitchFamily="2" charset="-122"/>
              </a:rPr>
              <a:t>《江苏医保支付新规问答》，</a:t>
            </a:r>
            <a:r>
              <a:rPr lang="en-US" altLang="zh-CN" sz="2400" kern="1200" baseline="0">
                <a:solidFill>
                  <a:schemeClr val="bg1"/>
                </a:solidFill>
                <a:latin typeface="+mn-lt"/>
                <a:ea typeface="+mn-ea"/>
                <a:cs typeface="+mn-cs"/>
                <a:sym typeface="宋体" panose="02010600030101010101" pitchFamily="2" charset="-122"/>
              </a:rPr>
              <a:t>10</a:t>
            </a:r>
            <a:r>
              <a:rPr lang="zh-CN" altLang="en-US" sz="2400" kern="1200" baseline="0">
                <a:solidFill>
                  <a:schemeClr val="bg1"/>
                </a:solidFill>
                <a:latin typeface="+mn-lt"/>
                <a:ea typeface="+mn-ea"/>
                <a:cs typeface="+mn-cs"/>
                <a:sym typeface="宋体" panose="02010600030101010101" pitchFamily="2" charset="-122"/>
              </a:rPr>
              <a:t>万</a:t>
            </a:r>
            <a:r>
              <a:rPr lang="en-US" altLang="zh-CN" sz="2400" kern="1200" baseline="0">
                <a:solidFill>
                  <a:schemeClr val="bg1"/>
                </a:solidFill>
                <a:latin typeface="+mn-lt"/>
                <a:ea typeface="+mn-ea"/>
                <a:cs typeface="+mn-cs"/>
                <a:sym typeface="宋体" panose="02010600030101010101" pitchFamily="2" charset="-122"/>
              </a:rPr>
              <a:t>+/</a:t>
            </a:r>
            <a:r>
              <a:rPr lang="zh-CN" altLang="en-US" sz="2400" kern="1200" baseline="0">
                <a:solidFill>
                  <a:schemeClr val="bg1"/>
                </a:solidFill>
                <a:latin typeface="+mn-lt"/>
                <a:ea typeface="+mn-ea"/>
                <a:cs typeface="+mn-cs"/>
                <a:sym typeface="宋体" panose="02010600030101010101" pitchFamily="2" charset="-122"/>
              </a:rPr>
              <a:t>半天</a:t>
            </a:r>
            <a:endParaRPr lang="zh-CN" altLang="en-US" sz="2400" kern="1200" baseline="0">
              <a:solidFill>
                <a:schemeClr val="bg1"/>
              </a:solidFill>
              <a:latin typeface="+mn-lt"/>
              <a:ea typeface="+mn-ea"/>
              <a:cs typeface="+mn-cs"/>
              <a:sym typeface="宋体" panose="02010600030101010101" pitchFamily="2" charset="-122"/>
            </a:endParaRPr>
          </a:p>
        </p:txBody>
      </p:sp>
      <p:pic>
        <p:nvPicPr>
          <p:cNvPr id="124933" name="图片 3"/>
          <p:cNvPicPr>
            <a:picLocks noChangeAspect="1"/>
          </p:cNvPicPr>
          <p:nvPr/>
        </p:nvPicPr>
        <p:blipFill>
          <a:blip r:embed="rId1"/>
          <a:stretch>
            <a:fillRect/>
          </a:stretch>
        </p:blipFill>
        <p:spPr>
          <a:xfrm>
            <a:off x="1588" y="2547938"/>
            <a:ext cx="4751387" cy="4313237"/>
          </a:xfrm>
          <a:prstGeom prst="rect">
            <a:avLst/>
          </a:prstGeom>
          <a:noFill/>
          <a:ln w="9525">
            <a:noFill/>
          </a:ln>
        </p:spPr>
      </p:pic>
      <p:pic>
        <p:nvPicPr>
          <p:cNvPr id="124934" name="内容占位符 5"/>
          <p:cNvPicPr>
            <a:picLocks noGrp="1" noChangeAspect="1"/>
          </p:cNvPicPr>
          <p:nvPr>
            <p:ph sz="quarter" idx="4"/>
          </p:nvPr>
        </p:nvPicPr>
        <p:blipFill>
          <a:blip r:embed="rId2"/>
          <a:stretch>
            <a:fillRect/>
          </a:stretch>
        </p:blipFill>
        <p:spPr>
          <a:xfrm>
            <a:off x="4752975" y="2549525"/>
            <a:ext cx="4378325" cy="4311650"/>
          </a:xfrm>
        </p:spPr>
      </p:pic>
      <p:pic>
        <p:nvPicPr>
          <p:cNvPr id="10" name="图片 9"/>
          <p:cNvPicPr>
            <a:picLocks noChangeAspect="1"/>
          </p:cNvPicPr>
          <p:nvPr/>
        </p:nvPicPr>
        <p:blipFill>
          <a:blip r:embed="rId3"/>
          <a:stretch>
            <a:fillRect/>
          </a:stretch>
        </p:blipFill>
        <p:spPr>
          <a:xfrm>
            <a:off x="1588" y="363538"/>
            <a:ext cx="3889375" cy="1292225"/>
          </a:xfrm>
          <a:prstGeom prst="rect">
            <a:avLst/>
          </a:prstGeom>
          <a:noFill/>
          <a:ln w="9525">
            <a:noFill/>
          </a:ln>
        </p:spPr>
      </p:pic>
      <p:sp>
        <p:nvSpPr>
          <p:cNvPr id="3" name="内容占位符 2"/>
          <p:cNvSpPr>
            <a:spLocks noGrp="1"/>
          </p:cNvSpPr>
          <p:nvPr/>
        </p:nvSpPr>
        <p:spPr>
          <a:xfrm>
            <a:off x="1092835" y="3178810"/>
            <a:ext cx="7424420" cy="2338070"/>
          </a:xfrm>
          <a:prstGeom prst="rect">
            <a:avLst/>
          </a:prstGeom>
        </p:spPr>
        <p:style>
          <a:lnRef idx="0">
            <a:schemeClr val="accent2"/>
          </a:lnRef>
          <a:fillRef idx="3">
            <a:schemeClr val="accent2"/>
          </a:fillRef>
          <a:effectRef idx="3">
            <a:schemeClr val="accent2"/>
          </a:effectRef>
          <a:fontRef idx="minor">
            <a:schemeClr val="lt1"/>
          </a:fontRef>
        </p:style>
        <p:txBody>
          <a:bodyPr anchor="t"/>
          <a:lstStyle>
            <a:lvl1pPr marL="342900" lvl="0" indent="-342900" algn="l" defTabSz="914400" eaLnBrk="1" fontAlgn="base" latinLnBrk="0" hangingPunct="1">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9pPr>
          </a:lstStyle>
          <a:p>
            <a:pPr marL="0" indent="0" algn="ctr">
              <a:buNone/>
            </a:pPr>
            <a:r>
              <a:rPr lang="zh-CN" altLang="en-US" b="1" u="sng">
                <a:solidFill>
                  <a:schemeClr val="bg1"/>
                </a:solidFill>
              </a:rPr>
              <a:t>强调品牌和传播</a:t>
            </a:r>
            <a:endParaRPr lang="zh-CN" altLang="en-US" b="1" u="sng">
              <a:solidFill>
                <a:schemeClr val="bg1"/>
              </a:solidFill>
            </a:endParaRPr>
          </a:p>
          <a:p>
            <a:pPr marL="0" indent="0" algn="ctr">
              <a:buNone/>
            </a:pPr>
            <a:endParaRPr lang="zh-CN" altLang="en-US">
              <a:solidFill>
                <a:schemeClr val="bg1"/>
              </a:solidFill>
            </a:endParaRPr>
          </a:p>
          <a:p>
            <a:pPr marL="0" indent="0" algn="ctr">
              <a:buNone/>
            </a:pPr>
            <a:r>
              <a:rPr lang="zh-CN" altLang="en-US">
                <a:solidFill>
                  <a:schemeClr val="bg1"/>
                </a:solidFill>
              </a:rPr>
              <a:t>酒香也怕巷子深</a:t>
            </a:r>
            <a:endParaRPr lang="zh-CN" altLang="en-US">
              <a:solidFill>
                <a:schemeClr val="bg1"/>
              </a:solidFill>
            </a:endParaRPr>
          </a:p>
          <a:p>
            <a:pPr marL="0" indent="0" algn="ctr">
              <a:buNone/>
            </a:pPr>
            <a:r>
              <a:rPr lang="zh-CN" altLang="en-US">
                <a:solidFill>
                  <a:schemeClr val="bg1"/>
                </a:solidFill>
              </a:rPr>
              <a:t>“一顿操作猛如虎，一看流量五十五。”</a:t>
            </a:r>
            <a:endParaRPr lang="zh-CN" altLang="en-US">
              <a:solidFill>
                <a:schemeClr val="bg1"/>
              </a:solidFill>
            </a:endParaRPr>
          </a:p>
          <a:p>
            <a:endParaRPr lang="zh-CN" altLang="en-US" sz="2800">
              <a:solidFill>
                <a:schemeClr val="bg1"/>
              </a:solidFill>
            </a:endParaRPr>
          </a:p>
          <a:p>
            <a:endParaRPr lang="zh-CN" altLang="en-US" sz="2800">
              <a:solidFill>
                <a:schemeClr val="bg1"/>
              </a:solidFill>
            </a:endParaRPr>
          </a:p>
          <a:p>
            <a:endParaRPr lang="zh-CN" altLang="en-US" sz="2800">
              <a:solidFill>
                <a:schemeClr val="bg1"/>
              </a:solidFill>
            </a:endParaRPr>
          </a:p>
        </p:txBody>
      </p:sp>
      <p:sp>
        <p:nvSpPr>
          <p:cNvPr id="2" name="动作按钮: 后退或前一项 1">
            <a:hlinkClick r:id="rId4" action="ppaction://hlinksldjump"/>
          </p:cNvPr>
          <p:cNvSpPr/>
          <p:nvPr>
            <p:custDataLst>
              <p:tags r:id="rId5"/>
            </p:custDataLst>
          </p:nvPr>
        </p:nvSpPr>
        <p:spPr>
          <a:xfrm>
            <a:off x="8375015" y="742315"/>
            <a:ext cx="311785" cy="208280"/>
          </a:xfrm>
          <a:prstGeom prst="actionButtonBackPrevious">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Freeform 301"/>
          <p:cNvSpPr/>
          <p:nvPr/>
        </p:nvSpPr>
        <p:spPr>
          <a:xfrm>
            <a:off x="2951163" y="2573338"/>
            <a:ext cx="4406900" cy="1784350"/>
          </a:xfrm>
          <a:custGeom>
            <a:avLst/>
            <a:gdLst/>
            <a:ahLst/>
            <a:cxnLst>
              <a:cxn ang="0">
                <a:pos x="2147483647" y="2147483647"/>
              </a:cxn>
              <a:cxn ang="0">
                <a:pos x="2147483647" y="2147483647"/>
              </a:cxn>
              <a:cxn ang="0">
                <a:pos x="0" y="2147483647"/>
              </a:cxn>
              <a:cxn ang="0">
                <a:pos x="0" y="0"/>
              </a:cxn>
              <a:cxn ang="0">
                <a:pos x="2147483647" y="0"/>
              </a:cxn>
              <a:cxn ang="0">
                <a:pos x="2147483647" y="2147483647"/>
              </a:cxn>
              <a:cxn ang="0">
                <a:pos x="2147483647" y="2147483647"/>
              </a:cxn>
            </a:cxnLst>
            <a:pathLst>
              <a:path w="2041" h="1076">
                <a:moveTo>
                  <a:pt x="2041" y="1076"/>
                </a:moveTo>
                <a:lnTo>
                  <a:pt x="2041" y="1076"/>
                </a:lnTo>
                <a:lnTo>
                  <a:pt x="0" y="1076"/>
                </a:lnTo>
                <a:lnTo>
                  <a:pt x="0" y="0"/>
                </a:lnTo>
                <a:lnTo>
                  <a:pt x="2041" y="0"/>
                </a:lnTo>
                <a:lnTo>
                  <a:pt x="2041" y="1076"/>
                </a:lnTo>
                <a:close/>
              </a:path>
            </a:pathLst>
          </a:custGeom>
          <a:solidFill>
            <a:srgbClr val="0079C5"/>
          </a:solidFill>
          <a:ln w="7938" cap="flat" cmpd="sng">
            <a:solidFill>
              <a:srgbClr val="FFFFFF"/>
            </a:solidFill>
            <a:prstDash val="solid"/>
            <a:miter/>
            <a:headEnd type="none" w="med" len="med"/>
            <a:tailEnd type="none" w="med" len="med"/>
          </a:ln>
        </p:spPr>
        <p:txBody>
          <a:bodyPr/>
          <a:p>
            <a:endParaRPr lang="zh-CN" altLang="en-US"/>
          </a:p>
        </p:txBody>
      </p:sp>
      <p:sp>
        <p:nvSpPr>
          <p:cNvPr id="17410" name="Freeform 9"/>
          <p:cNvSpPr/>
          <p:nvPr/>
        </p:nvSpPr>
        <p:spPr>
          <a:xfrm>
            <a:off x="1801813" y="3425825"/>
            <a:ext cx="1587" cy="835025"/>
          </a:xfrm>
          <a:custGeom>
            <a:avLst/>
            <a:gdLst/>
            <a:ahLst/>
            <a:cxnLst>
              <a:cxn ang="0">
                <a:pos x="0" y="2147483647"/>
              </a:cxn>
              <a:cxn ang="0">
                <a:pos x="0" y="0"/>
              </a:cxn>
              <a:cxn ang="0">
                <a:pos x="0" y="2147483647"/>
              </a:cxn>
            </a:cxnLst>
            <a:pathLst>
              <a:path w="1587" h="526">
                <a:moveTo>
                  <a:pt x="0" y="526"/>
                </a:moveTo>
                <a:lnTo>
                  <a:pt x="0" y="0"/>
                </a:lnTo>
                <a:lnTo>
                  <a:pt x="0" y="526"/>
                </a:lnTo>
                <a:close/>
              </a:path>
            </a:pathLst>
          </a:custGeom>
          <a:solidFill>
            <a:srgbClr val="0079C1"/>
          </a:solidFill>
          <a:ln w="9525">
            <a:noFill/>
          </a:ln>
        </p:spPr>
        <p:txBody>
          <a:bodyPr/>
          <a:p>
            <a:endParaRPr lang="zh-CN" altLang="en-US"/>
          </a:p>
        </p:txBody>
      </p:sp>
      <p:sp>
        <p:nvSpPr>
          <p:cNvPr id="14340" name="Line 10"/>
          <p:cNvSpPr/>
          <p:nvPr/>
        </p:nvSpPr>
        <p:spPr>
          <a:xfrm flipV="1">
            <a:off x="2879725" y="3427413"/>
            <a:ext cx="1588" cy="835025"/>
          </a:xfrm>
          <a:prstGeom prst="line">
            <a:avLst/>
          </a:prstGeom>
          <a:ln w="25400" cap="flat" cmpd="sng">
            <a:solidFill>
              <a:srgbClr val="FFFF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41" name="Freeform 11"/>
          <p:cNvSpPr/>
          <p:nvPr/>
        </p:nvSpPr>
        <p:spPr>
          <a:xfrm>
            <a:off x="2879725" y="4260850"/>
            <a:ext cx="3382963" cy="92075"/>
          </a:xfrm>
          <a:custGeom>
            <a:avLst/>
            <a:gdLst/>
            <a:ahLst/>
            <a:cxnLst>
              <a:cxn ang="0">
                <a:pos x="2147483647" y="0"/>
              </a:cxn>
              <a:cxn ang="0">
                <a:pos x="2147483647" y="2147483647"/>
              </a:cxn>
              <a:cxn ang="0">
                <a:pos x="2147483647" y="2147483647"/>
              </a:cxn>
              <a:cxn ang="0">
                <a:pos x="2147483647" y="2147483647"/>
              </a:cxn>
              <a:cxn ang="0">
                <a:pos x="0" y="2147483647"/>
              </a:cxn>
              <a:cxn ang="0">
                <a:pos x="0" y="0"/>
              </a:cxn>
            </a:cxnLst>
            <a:pathLst>
              <a:path w="1520" h="41">
                <a:moveTo>
                  <a:pt x="1520" y="0"/>
                </a:moveTo>
                <a:cubicBezTo>
                  <a:pt x="1520" y="9"/>
                  <a:pt x="1520" y="9"/>
                  <a:pt x="1520" y="9"/>
                </a:cubicBezTo>
                <a:cubicBezTo>
                  <a:pt x="1520" y="26"/>
                  <a:pt x="1506" y="41"/>
                  <a:pt x="1488" y="41"/>
                </a:cubicBezTo>
                <a:cubicBezTo>
                  <a:pt x="32" y="41"/>
                  <a:pt x="32" y="41"/>
                  <a:pt x="32" y="41"/>
                </a:cubicBezTo>
                <a:cubicBezTo>
                  <a:pt x="14" y="41"/>
                  <a:pt x="0" y="26"/>
                  <a:pt x="0" y="9"/>
                </a:cubicBezTo>
                <a:cubicBezTo>
                  <a:pt x="0" y="0"/>
                  <a:pt x="0" y="0"/>
                  <a:pt x="0"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2" name="Freeform 13"/>
          <p:cNvSpPr/>
          <p:nvPr/>
        </p:nvSpPr>
        <p:spPr>
          <a:xfrm>
            <a:off x="3214688" y="2500313"/>
            <a:ext cx="4105275" cy="1784350"/>
          </a:xfrm>
          <a:custGeom>
            <a:avLst/>
            <a:gdLst/>
            <a:ahLst/>
            <a:cxnLst>
              <a:cxn ang="0">
                <a:pos x="0" y="0"/>
              </a:cxn>
              <a:cxn ang="0">
                <a:pos x="2147483647" y="0"/>
              </a:cxn>
              <a:cxn ang="0">
                <a:pos x="2147483647" y="2147483647"/>
              </a:cxn>
              <a:cxn ang="0">
                <a:pos x="2147483647" y="2147483647"/>
              </a:cxn>
            </a:cxnLst>
            <a:pathLst>
              <a:path w="2077" h="1121">
                <a:moveTo>
                  <a:pt x="0" y="0"/>
                </a:moveTo>
                <a:cubicBezTo>
                  <a:pt x="2031" y="0"/>
                  <a:pt x="2031" y="0"/>
                  <a:pt x="2031" y="0"/>
                </a:cubicBezTo>
                <a:cubicBezTo>
                  <a:pt x="2056" y="0"/>
                  <a:pt x="2076" y="20"/>
                  <a:pt x="2076" y="45"/>
                </a:cubicBezTo>
                <a:cubicBezTo>
                  <a:pt x="2076" y="1108"/>
                  <a:pt x="2077" y="1121"/>
                  <a:pt x="2077" y="1121"/>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3" name="Freeform 15"/>
          <p:cNvSpPr/>
          <p:nvPr/>
        </p:nvSpPr>
        <p:spPr>
          <a:xfrm>
            <a:off x="2879725" y="2503488"/>
            <a:ext cx="87313" cy="923925"/>
          </a:xfrm>
          <a:custGeom>
            <a:avLst/>
            <a:gdLst/>
            <a:ahLst/>
            <a:cxnLst>
              <a:cxn ang="0">
                <a:pos x="0" y="2147483647"/>
              </a:cxn>
              <a:cxn ang="0">
                <a:pos x="0" y="2147483647"/>
              </a:cxn>
              <a:cxn ang="0">
                <a:pos x="2147483647" y="0"/>
              </a:cxn>
              <a:cxn ang="0">
                <a:pos x="2147483647" y="0"/>
              </a:cxn>
            </a:cxnLst>
            <a:pathLst>
              <a:path w="39" h="415">
                <a:moveTo>
                  <a:pt x="0" y="415"/>
                </a:moveTo>
                <a:cubicBezTo>
                  <a:pt x="0" y="32"/>
                  <a:pt x="0" y="32"/>
                  <a:pt x="0" y="32"/>
                </a:cubicBezTo>
                <a:cubicBezTo>
                  <a:pt x="0" y="14"/>
                  <a:pt x="14" y="0"/>
                  <a:pt x="32" y="0"/>
                </a:cubicBezTo>
                <a:cubicBezTo>
                  <a:pt x="39" y="0"/>
                  <a:pt x="39" y="0"/>
                  <a:pt x="39"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7415" name="Freeform 34"/>
          <p:cNvSpPr/>
          <p:nvPr/>
        </p:nvSpPr>
        <p:spPr>
          <a:xfrm>
            <a:off x="2813050" y="1150938"/>
            <a:ext cx="3175" cy="1587"/>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7">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6" name="Freeform 37"/>
          <p:cNvSpPr/>
          <p:nvPr/>
        </p:nvSpPr>
        <p:spPr>
          <a:xfrm>
            <a:off x="4284663" y="1152525"/>
            <a:ext cx="9525"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4" h="1588">
                <a:moveTo>
                  <a:pt x="0" y="0"/>
                </a:moveTo>
                <a:cubicBezTo>
                  <a:pt x="1" y="0"/>
                  <a:pt x="1" y="0"/>
                  <a:pt x="1" y="0"/>
                </a:cubicBezTo>
                <a:cubicBezTo>
                  <a:pt x="1" y="0"/>
                  <a:pt x="2" y="0"/>
                  <a:pt x="2" y="0"/>
                </a:cubicBezTo>
                <a:cubicBezTo>
                  <a:pt x="2" y="0"/>
                  <a:pt x="2" y="0"/>
                  <a:pt x="3" y="0"/>
                </a:cubicBezTo>
                <a:cubicBezTo>
                  <a:pt x="3" y="0"/>
                  <a:pt x="3" y="0"/>
                  <a:pt x="4" y="0"/>
                </a:cubicBezTo>
                <a:cubicBezTo>
                  <a:pt x="3" y="0"/>
                  <a:pt x="3" y="0"/>
                  <a:pt x="3" y="0"/>
                </a:cubicBezTo>
                <a:cubicBezTo>
                  <a:pt x="2" y="0"/>
                  <a:pt x="2" y="0"/>
                  <a:pt x="2" y="0"/>
                </a:cubicBezTo>
                <a:cubicBezTo>
                  <a:pt x="2"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17" name="Freeform 39"/>
          <p:cNvSpPr/>
          <p:nvPr/>
        </p:nvSpPr>
        <p:spPr>
          <a:xfrm>
            <a:off x="4668838" y="1155700"/>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18" name="Freeform 40"/>
          <p:cNvSpPr/>
          <p:nvPr/>
        </p:nvSpPr>
        <p:spPr>
          <a:xfrm>
            <a:off x="2947988" y="1168400"/>
            <a:ext cx="4762"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1" y="0"/>
                  <a:pt x="1" y="0"/>
                </a:cubicBezTo>
                <a:cubicBezTo>
                  <a:pt x="1" y="0"/>
                  <a:pt x="0" y="0"/>
                  <a:pt x="0" y="0"/>
                </a:cubicBezTo>
                <a:cubicBezTo>
                  <a:pt x="0" y="0"/>
                  <a:pt x="1" y="0"/>
                  <a:pt x="1" y="0"/>
                </a:cubicBezTo>
                <a:cubicBezTo>
                  <a:pt x="1"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9" name="Freeform 43"/>
          <p:cNvSpPr/>
          <p:nvPr/>
        </p:nvSpPr>
        <p:spPr>
          <a:xfrm>
            <a:off x="3244850" y="1171575"/>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2" y="0"/>
                </a:cubicBezTo>
                <a:close/>
              </a:path>
            </a:pathLst>
          </a:custGeom>
          <a:solidFill>
            <a:srgbClr val="FFFFFF"/>
          </a:solidFill>
          <a:ln w="9525">
            <a:noFill/>
          </a:ln>
        </p:spPr>
        <p:txBody>
          <a:bodyPr/>
          <a:p>
            <a:endParaRPr lang="zh-CN" altLang="en-US"/>
          </a:p>
        </p:txBody>
      </p:sp>
      <p:sp>
        <p:nvSpPr>
          <p:cNvPr id="17420" name="Freeform 45"/>
          <p:cNvSpPr/>
          <p:nvPr/>
        </p:nvSpPr>
        <p:spPr>
          <a:xfrm>
            <a:off x="3890963" y="1173163"/>
            <a:ext cx="4762" cy="1587"/>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7">
                <a:moveTo>
                  <a:pt x="0" y="0"/>
                </a:moveTo>
                <a:cubicBezTo>
                  <a:pt x="1" y="0"/>
                  <a:pt x="1" y="0"/>
                  <a:pt x="1"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21" name="Freeform 54"/>
          <p:cNvSpPr/>
          <p:nvPr/>
        </p:nvSpPr>
        <p:spPr>
          <a:xfrm>
            <a:off x="4826000" y="117316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2" name="Freeform 55"/>
          <p:cNvSpPr/>
          <p:nvPr/>
        </p:nvSpPr>
        <p:spPr>
          <a:xfrm>
            <a:off x="4433888" y="1177925"/>
            <a:ext cx="1587"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3" name="Freeform 87"/>
          <p:cNvSpPr/>
          <p:nvPr/>
        </p:nvSpPr>
        <p:spPr>
          <a:xfrm>
            <a:off x="2808288" y="1273175"/>
            <a:ext cx="4762"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24" name="Freeform 88"/>
          <p:cNvSpPr/>
          <p:nvPr/>
        </p:nvSpPr>
        <p:spPr>
          <a:xfrm>
            <a:off x="3090863" y="1273175"/>
            <a:ext cx="7937"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4" h="1588">
                <a:moveTo>
                  <a:pt x="4" y="0"/>
                </a:moveTo>
                <a:cubicBezTo>
                  <a:pt x="3" y="0"/>
                  <a:pt x="3" y="0"/>
                  <a:pt x="3" y="0"/>
                </a:cubicBezTo>
                <a:cubicBezTo>
                  <a:pt x="2" y="0"/>
                  <a:pt x="2" y="0"/>
                  <a:pt x="2" y="0"/>
                </a:cubicBezTo>
                <a:cubicBezTo>
                  <a:pt x="2" y="0"/>
                  <a:pt x="1" y="0"/>
                  <a:pt x="1" y="0"/>
                </a:cubicBezTo>
                <a:cubicBezTo>
                  <a:pt x="1" y="0"/>
                  <a:pt x="0" y="0"/>
                  <a:pt x="0" y="0"/>
                </a:cubicBezTo>
                <a:cubicBezTo>
                  <a:pt x="0" y="0"/>
                  <a:pt x="1" y="0"/>
                  <a:pt x="1" y="0"/>
                </a:cubicBezTo>
                <a:cubicBezTo>
                  <a:pt x="1" y="0"/>
                  <a:pt x="2" y="0"/>
                  <a:pt x="2" y="0"/>
                </a:cubicBezTo>
                <a:cubicBezTo>
                  <a:pt x="2" y="0"/>
                  <a:pt x="2" y="0"/>
                  <a:pt x="3" y="0"/>
                </a:cubicBezTo>
                <a:cubicBezTo>
                  <a:pt x="3" y="0"/>
                  <a:pt x="3" y="0"/>
                  <a:pt x="4" y="0"/>
                </a:cubicBezTo>
                <a:close/>
              </a:path>
            </a:pathLst>
          </a:custGeom>
          <a:solidFill>
            <a:srgbClr val="FFFFFF"/>
          </a:solidFill>
          <a:ln w="9525">
            <a:noFill/>
          </a:ln>
        </p:spPr>
        <p:txBody>
          <a:bodyPr/>
          <a:p>
            <a:endParaRPr lang="zh-CN" altLang="en-US"/>
          </a:p>
        </p:txBody>
      </p:sp>
      <p:sp>
        <p:nvSpPr>
          <p:cNvPr id="17425" name="Freeform 102"/>
          <p:cNvSpPr/>
          <p:nvPr/>
        </p:nvSpPr>
        <p:spPr>
          <a:xfrm>
            <a:off x="4832350" y="1277938"/>
            <a:ext cx="3175" cy="1587"/>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7">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6" name="Freeform 116"/>
          <p:cNvSpPr/>
          <p:nvPr/>
        </p:nvSpPr>
        <p:spPr>
          <a:xfrm>
            <a:off x="4511675" y="1295400"/>
            <a:ext cx="7938"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1" y="0"/>
                </a:cubicBezTo>
                <a:cubicBezTo>
                  <a:pt x="1" y="0"/>
                  <a:pt x="1" y="0"/>
                  <a:pt x="2" y="0"/>
                </a:cubicBezTo>
                <a:cubicBezTo>
                  <a:pt x="2" y="0"/>
                  <a:pt x="2" y="0"/>
                  <a:pt x="2" y="0"/>
                </a:cubicBezTo>
                <a:cubicBezTo>
                  <a:pt x="3" y="0"/>
                  <a:pt x="3" y="0"/>
                  <a:pt x="3" y="0"/>
                </a:cubicBezTo>
                <a:cubicBezTo>
                  <a:pt x="3" y="0"/>
                  <a:pt x="3" y="0"/>
                  <a:pt x="2" y="0"/>
                </a:cubicBezTo>
                <a:cubicBezTo>
                  <a:pt x="2" y="0"/>
                  <a:pt x="2" y="0"/>
                  <a:pt x="2" y="0"/>
                </a:cubicBezTo>
                <a:cubicBezTo>
                  <a:pt x="1" y="0"/>
                  <a:pt x="1" y="0"/>
                  <a:pt x="1" y="0"/>
                </a:cubicBezTo>
                <a:cubicBezTo>
                  <a:pt x="0" y="0"/>
                  <a:pt x="0" y="0"/>
                  <a:pt x="0" y="0"/>
                </a:cubicBezTo>
                <a:close/>
              </a:path>
            </a:pathLst>
          </a:custGeom>
          <a:solidFill>
            <a:srgbClr val="FFFFFF"/>
          </a:solidFill>
          <a:ln w="9525">
            <a:noFill/>
          </a:ln>
        </p:spPr>
        <p:txBody>
          <a:bodyPr/>
          <a:p>
            <a:endParaRPr lang="zh-CN" altLang="en-US"/>
          </a:p>
        </p:txBody>
      </p:sp>
      <p:sp>
        <p:nvSpPr>
          <p:cNvPr id="17427" name="Freeform 117"/>
          <p:cNvSpPr/>
          <p:nvPr/>
        </p:nvSpPr>
        <p:spPr>
          <a:xfrm>
            <a:off x="4676775" y="1296988"/>
            <a:ext cx="4763" cy="1587"/>
          </a:xfrm>
          <a:custGeom>
            <a:avLst/>
            <a:gdLst/>
            <a:ahLst/>
            <a:cxnLst>
              <a:cxn ang="0">
                <a:pos x="0" y="0"/>
              </a:cxn>
              <a:cxn ang="0">
                <a:pos x="0" y="0"/>
              </a:cxn>
              <a:cxn ang="0">
                <a:pos x="0" y="0"/>
              </a:cxn>
              <a:cxn ang="0">
                <a:pos x="2147483647" y="0"/>
              </a:cxn>
              <a:cxn ang="0">
                <a:pos x="2147483647" y="0"/>
              </a:cxn>
              <a:cxn ang="0">
                <a:pos x="2147483647" y="0"/>
              </a:cxn>
              <a:cxn ang="0">
                <a:pos x="2147483647" y="0"/>
              </a:cxn>
              <a:cxn ang="0">
                <a:pos x="2147483647" y="0"/>
              </a:cxn>
              <a:cxn ang="0">
                <a:pos x="0" y="0"/>
              </a:cxn>
              <a:cxn ang="0">
                <a:pos x="0" y="0"/>
              </a:cxn>
            </a:cxnLst>
            <a:pathLst>
              <a:path w="2" h="1587">
                <a:moveTo>
                  <a:pt x="0" y="0"/>
                </a:moveTo>
                <a:cubicBezTo>
                  <a:pt x="0" y="0"/>
                  <a:pt x="0" y="0"/>
                  <a:pt x="0" y="0"/>
                </a:cubicBezTo>
                <a:cubicBezTo>
                  <a:pt x="0" y="0"/>
                  <a:pt x="0" y="0"/>
                  <a:pt x="0"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0" y="0"/>
                </a:cubicBezTo>
                <a:cubicBezTo>
                  <a:pt x="0" y="0"/>
                  <a:pt x="0" y="0"/>
                  <a:pt x="0" y="0"/>
                </a:cubicBezTo>
                <a:close/>
              </a:path>
            </a:pathLst>
          </a:custGeom>
          <a:solidFill>
            <a:srgbClr val="FFFFFF"/>
          </a:solidFill>
          <a:ln w="9525">
            <a:noFill/>
          </a:ln>
        </p:spPr>
        <p:txBody>
          <a:bodyPr/>
          <a:p>
            <a:endParaRPr lang="zh-CN" altLang="en-US"/>
          </a:p>
        </p:txBody>
      </p:sp>
      <p:sp>
        <p:nvSpPr>
          <p:cNvPr id="17428" name="Freeform 122"/>
          <p:cNvSpPr/>
          <p:nvPr/>
        </p:nvSpPr>
        <p:spPr>
          <a:xfrm>
            <a:off x="2582863" y="1123950"/>
            <a:ext cx="6350" cy="1588"/>
          </a:xfrm>
          <a:custGeom>
            <a:avLst/>
            <a:gdLst/>
            <a:ahLst/>
            <a:cxnLst>
              <a:cxn ang="0">
                <a:pos x="0" y="0"/>
              </a:cxn>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0" y="0"/>
                </a:cubicBezTo>
                <a:cubicBezTo>
                  <a:pt x="0" y="0"/>
                  <a:pt x="1" y="0"/>
                  <a:pt x="1" y="0"/>
                </a:cubicBezTo>
                <a:cubicBezTo>
                  <a:pt x="1" y="0"/>
                  <a:pt x="2" y="0"/>
                  <a:pt x="2" y="0"/>
                </a:cubicBezTo>
                <a:cubicBezTo>
                  <a:pt x="2" y="0"/>
                  <a:pt x="2" y="0"/>
                  <a:pt x="3" y="0"/>
                </a:cubicBezTo>
                <a:cubicBezTo>
                  <a:pt x="3" y="0"/>
                  <a:pt x="3" y="0"/>
                  <a:pt x="3" y="0"/>
                </a:cubicBezTo>
                <a:cubicBezTo>
                  <a:pt x="3" y="0"/>
                  <a:pt x="3" y="0"/>
                  <a:pt x="3" y="0"/>
                </a:cubicBezTo>
                <a:cubicBezTo>
                  <a:pt x="2" y="0"/>
                  <a:pt x="2" y="0"/>
                  <a:pt x="2" y="0"/>
                </a:cubicBezTo>
                <a:cubicBezTo>
                  <a:pt x="2" y="0"/>
                  <a:pt x="1" y="0"/>
                  <a:pt x="1" y="0"/>
                </a:cubicBezTo>
                <a:cubicBezTo>
                  <a:pt x="1" y="0"/>
                  <a:pt x="0" y="0"/>
                  <a:pt x="0" y="0"/>
                </a:cubicBezTo>
                <a:close/>
              </a:path>
            </a:pathLst>
          </a:custGeom>
          <a:solidFill>
            <a:srgbClr val="FFFFFF"/>
          </a:solidFill>
          <a:ln w="9525">
            <a:noFill/>
          </a:ln>
        </p:spPr>
        <p:txBody>
          <a:bodyPr/>
          <a:p>
            <a:endParaRPr lang="zh-CN" altLang="en-US"/>
          </a:p>
        </p:txBody>
      </p:sp>
      <p:sp>
        <p:nvSpPr>
          <p:cNvPr id="17429" name="Freeform 167"/>
          <p:cNvSpPr/>
          <p:nvPr/>
        </p:nvSpPr>
        <p:spPr>
          <a:xfrm>
            <a:off x="3690938" y="5697538"/>
            <a:ext cx="1587"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0" name="Freeform 180"/>
          <p:cNvSpPr/>
          <p:nvPr/>
        </p:nvSpPr>
        <p:spPr>
          <a:xfrm>
            <a:off x="4376738" y="5686425"/>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1" name="Freeform 214"/>
          <p:cNvSpPr/>
          <p:nvPr/>
        </p:nvSpPr>
        <p:spPr>
          <a:xfrm>
            <a:off x="4862513" y="5634038"/>
            <a:ext cx="1587" cy="6350"/>
          </a:xfrm>
          <a:custGeom>
            <a:avLst/>
            <a:gdLst/>
            <a:ahLst/>
            <a:cxnLst>
              <a:cxn ang="0">
                <a:pos x="0" y="0"/>
              </a:cxn>
              <a:cxn ang="0">
                <a:pos x="0" y="2147483647"/>
              </a:cxn>
              <a:cxn ang="0">
                <a:pos x="0" y="2147483647"/>
              </a:cxn>
              <a:cxn ang="0">
                <a:pos x="0" y="2147483647"/>
              </a:cxn>
              <a:cxn ang="0">
                <a:pos x="0" y="2147483647"/>
              </a:cxn>
              <a:cxn ang="0">
                <a:pos x="0" y="2147483647"/>
              </a:cxn>
              <a:cxn ang="0">
                <a:pos x="0" y="2147483647"/>
              </a:cxn>
              <a:cxn ang="0">
                <a:pos x="0" y="2147483647"/>
              </a:cxn>
              <a:cxn ang="0">
                <a:pos x="0" y="0"/>
              </a:cxn>
            </a:cxnLst>
            <a:pathLst>
              <a:path w="1587" h="3">
                <a:moveTo>
                  <a:pt x="0" y="0"/>
                </a:moveTo>
                <a:cubicBezTo>
                  <a:pt x="0" y="0"/>
                  <a:pt x="0" y="1"/>
                  <a:pt x="0" y="1"/>
                </a:cubicBezTo>
                <a:cubicBezTo>
                  <a:pt x="0" y="1"/>
                  <a:pt x="0" y="1"/>
                  <a:pt x="0" y="1"/>
                </a:cubicBezTo>
                <a:cubicBezTo>
                  <a:pt x="0" y="2"/>
                  <a:pt x="0" y="2"/>
                  <a:pt x="0" y="2"/>
                </a:cubicBezTo>
                <a:cubicBezTo>
                  <a:pt x="0" y="2"/>
                  <a:pt x="0" y="3"/>
                  <a:pt x="0" y="3"/>
                </a:cubicBezTo>
                <a:cubicBezTo>
                  <a:pt x="0" y="3"/>
                  <a:pt x="0" y="2"/>
                  <a:pt x="0" y="2"/>
                </a:cubicBezTo>
                <a:cubicBezTo>
                  <a:pt x="0" y="2"/>
                  <a:pt x="0" y="2"/>
                  <a:pt x="0" y="1"/>
                </a:cubicBezTo>
                <a:cubicBezTo>
                  <a:pt x="0" y="1"/>
                  <a:pt x="0" y="1"/>
                  <a:pt x="0" y="1"/>
                </a:cubicBezTo>
                <a:cubicBezTo>
                  <a:pt x="0" y="1"/>
                  <a:pt x="0" y="0"/>
                  <a:pt x="0" y="0"/>
                </a:cubicBezTo>
                <a:close/>
              </a:path>
            </a:pathLst>
          </a:custGeom>
          <a:solidFill>
            <a:srgbClr val="FFFFFF"/>
          </a:solidFill>
          <a:ln w="9525">
            <a:noFill/>
          </a:ln>
        </p:spPr>
        <p:txBody>
          <a:bodyPr/>
          <a:p>
            <a:endParaRPr lang="zh-CN" altLang="en-US"/>
          </a:p>
        </p:txBody>
      </p:sp>
      <p:sp>
        <p:nvSpPr>
          <p:cNvPr id="17432" name="Freeform 233"/>
          <p:cNvSpPr/>
          <p:nvPr/>
        </p:nvSpPr>
        <p:spPr>
          <a:xfrm>
            <a:off x="2314575" y="558641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3" name="Freeform 234"/>
          <p:cNvSpPr/>
          <p:nvPr/>
        </p:nvSpPr>
        <p:spPr>
          <a:xfrm>
            <a:off x="2843213" y="5581650"/>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1" h="1588">
                <a:moveTo>
                  <a:pt x="1"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lose/>
              </a:path>
            </a:pathLst>
          </a:custGeom>
          <a:solidFill>
            <a:srgbClr val="FFFFFF"/>
          </a:solidFill>
          <a:ln w="9525">
            <a:noFill/>
          </a:ln>
        </p:spPr>
        <p:txBody>
          <a:bodyPr/>
          <a:p>
            <a:endParaRPr lang="zh-CN" altLang="en-US"/>
          </a:p>
        </p:txBody>
      </p:sp>
      <p:sp>
        <p:nvSpPr>
          <p:cNvPr id="17434" name="Freeform 238"/>
          <p:cNvSpPr/>
          <p:nvPr/>
        </p:nvSpPr>
        <p:spPr>
          <a:xfrm>
            <a:off x="3895725" y="5581650"/>
            <a:ext cx="4763"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8">
                <a:moveTo>
                  <a:pt x="0" y="0"/>
                </a:moveTo>
                <a:cubicBezTo>
                  <a:pt x="1" y="0"/>
                  <a:pt x="1" y="0"/>
                  <a:pt x="1" y="0"/>
                </a:cubicBezTo>
                <a:cubicBezTo>
                  <a:pt x="1" y="0"/>
                  <a:pt x="1" y="0"/>
                  <a:pt x="1" y="0"/>
                </a:cubicBezTo>
                <a:cubicBezTo>
                  <a:pt x="1" y="0"/>
                  <a:pt x="1" y="0"/>
                  <a:pt x="1" y="0"/>
                </a:cubicBezTo>
                <a:cubicBezTo>
                  <a:pt x="1" y="0"/>
                  <a:pt x="1" y="0"/>
                  <a:pt x="2" y="0"/>
                </a:cubicBezTo>
                <a:cubicBezTo>
                  <a:pt x="1" y="0"/>
                  <a:pt x="1"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35" name="Freeform 239"/>
          <p:cNvSpPr/>
          <p:nvPr/>
        </p:nvSpPr>
        <p:spPr>
          <a:xfrm>
            <a:off x="3062288" y="5581650"/>
            <a:ext cx="3175"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2" y="0"/>
                </a:cubicBezTo>
                <a:cubicBezTo>
                  <a:pt x="1" y="0"/>
                  <a:pt x="1" y="0"/>
                  <a:pt x="1" y="0"/>
                </a:cubicBezTo>
                <a:cubicBezTo>
                  <a:pt x="1" y="0"/>
                  <a:pt x="1" y="0"/>
                  <a:pt x="1" y="0"/>
                </a:cubicBezTo>
                <a:cubicBezTo>
                  <a:pt x="0" y="0"/>
                  <a:pt x="0" y="0"/>
                  <a:pt x="0" y="0"/>
                </a:cubicBezTo>
                <a:cubicBezTo>
                  <a:pt x="0" y="0"/>
                  <a:pt x="0" y="0"/>
                  <a:pt x="1" y="0"/>
                </a:cubicBezTo>
                <a:cubicBezTo>
                  <a:pt x="1" y="0"/>
                  <a:pt x="1" y="0"/>
                  <a:pt x="1" y="0"/>
                </a:cubicBezTo>
                <a:cubicBezTo>
                  <a:pt x="1" y="0"/>
                  <a:pt x="1" y="0"/>
                  <a:pt x="2" y="0"/>
                </a:cubicBezTo>
                <a:cubicBezTo>
                  <a:pt x="2" y="0"/>
                  <a:pt x="2" y="0"/>
                  <a:pt x="2" y="0"/>
                </a:cubicBezTo>
                <a:close/>
              </a:path>
            </a:pathLst>
          </a:custGeom>
          <a:solidFill>
            <a:srgbClr val="FFFFFF"/>
          </a:solidFill>
          <a:ln w="9525">
            <a:noFill/>
          </a:ln>
        </p:spPr>
        <p:txBody>
          <a:bodyPr/>
          <a:p>
            <a:endParaRPr lang="zh-CN" altLang="en-US"/>
          </a:p>
        </p:txBody>
      </p:sp>
      <p:sp>
        <p:nvSpPr>
          <p:cNvPr id="17436" name="Freeform 241"/>
          <p:cNvSpPr/>
          <p:nvPr/>
        </p:nvSpPr>
        <p:spPr>
          <a:xfrm>
            <a:off x="4516438" y="5581650"/>
            <a:ext cx="3175"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7" name="Freeform 243"/>
          <p:cNvSpPr/>
          <p:nvPr/>
        </p:nvSpPr>
        <p:spPr>
          <a:xfrm>
            <a:off x="4043363" y="5581650"/>
            <a:ext cx="1587" cy="1588"/>
          </a:xfrm>
          <a:custGeom>
            <a:avLst/>
            <a:gdLst/>
            <a:ahLst/>
            <a:cxnLst>
              <a:cxn ang="0">
                <a:pos x="0" y="0"/>
              </a:cxn>
              <a:cxn ang="0">
                <a:pos x="0" y="0"/>
              </a:cxn>
              <a:cxn ang="0">
                <a:pos x="0" y="0"/>
              </a:cxn>
              <a:cxn ang="0">
                <a:pos x="0" y="0"/>
              </a:cxn>
              <a:cxn ang="0">
                <a:pos x="2147483647" y="0"/>
              </a:cxn>
              <a:cxn ang="0">
                <a:pos x="0"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0" y="0"/>
                </a:cubicBezTo>
                <a:cubicBezTo>
                  <a:pt x="0" y="0"/>
                  <a:pt x="1" y="0"/>
                  <a:pt x="1" y="0"/>
                </a:cubicBezTo>
                <a:cubicBezTo>
                  <a:pt x="1"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8" name="Freeform 262"/>
          <p:cNvSpPr/>
          <p:nvPr/>
        </p:nvSpPr>
        <p:spPr>
          <a:xfrm>
            <a:off x="2314575" y="55626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4368" name="Line 300"/>
          <p:cNvSpPr/>
          <p:nvPr/>
        </p:nvSpPr>
        <p:spPr>
          <a:xfrm>
            <a:off x="0" y="3427413"/>
            <a:ext cx="2863850" cy="0"/>
          </a:xfrm>
          <a:prstGeom prst="line">
            <a:avLst/>
          </a:prstGeom>
          <a:ln w="28575" cap="rnd" cmpd="sng">
            <a:solidFill>
              <a:schemeClr val="bg1"/>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70" name="TextBox 302"/>
          <p:cNvSpPr txBox="1"/>
          <p:nvPr/>
        </p:nvSpPr>
        <p:spPr>
          <a:xfrm>
            <a:off x="3248025" y="2847975"/>
            <a:ext cx="3603625" cy="768350"/>
          </a:xfrm>
          <a:prstGeom prst="rect">
            <a:avLst/>
          </a:prstGeom>
          <a:noFill/>
          <a:ln w="9525">
            <a:noFill/>
          </a:ln>
        </p:spPr>
        <p:txBody>
          <a:bodyPr wrap="square" anchor="t">
            <a:spAutoFit/>
          </a:bodyPr>
          <a:p>
            <a:pPr algn="ctr">
              <a:buSzTx/>
            </a:pPr>
            <a:r>
              <a:rPr lang="zh-CN" altLang="en-US" sz="4400">
                <a:solidFill>
                  <a:schemeClr val="bg1"/>
                </a:solidFill>
                <a:latin typeface="微软雅黑" panose="020B0503020204020204" charset="-122"/>
                <a:ea typeface="微软雅黑" panose="020B0503020204020204" charset="-122"/>
              </a:rPr>
              <a:t>回应关切</a:t>
            </a:r>
            <a:endParaRPr lang="zh-CN" altLang="en-US" sz="4400">
              <a:solidFill>
                <a:schemeClr val="bg1"/>
              </a:solidFill>
              <a:latin typeface="微软雅黑" panose="020B0503020204020204" charset="-122"/>
              <a:ea typeface="微软雅黑" panose="020B0503020204020204" charset="-122"/>
            </a:endParaRPr>
          </a:p>
        </p:txBody>
      </p:sp>
      <p:sp>
        <p:nvSpPr>
          <p:cNvPr id="14371" name="Freeform 297"/>
          <p:cNvSpPr/>
          <p:nvPr/>
        </p:nvSpPr>
        <p:spPr>
          <a:xfrm>
            <a:off x="7215188" y="3357563"/>
            <a:ext cx="1928812" cy="1714500"/>
          </a:xfrm>
          <a:custGeom>
            <a:avLst/>
            <a:gdLst/>
            <a:ahLst/>
            <a:cxnLst>
              <a:cxn ang="0">
                <a:pos x="0" y="0"/>
              </a:cxn>
              <a:cxn ang="0">
                <a:pos x="2147483647" y="0"/>
              </a:cxn>
              <a:cxn ang="0">
                <a:pos x="2147483647" y="2147483647"/>
              </a:cxn>
              <a:cxn ang="0">
                <a:pos x="2147483647" y="2147483647"/>
              </a:cxn>
            </a:cxnLst>
            <a:pathLst>
              <a:path w="2454" h="1222">
                <a:moveTo>
                  <a:pt x="0" y="0"/>
                </a:moveTo>
                <a:lnTo>
                  <a:pt x="322" y="0"/>
                </a:lnTo>
                <a:lnTo>
                  <a:pt x="1544" y="1222"/>
                </a:lnTo>
                <a:lnTo>
                  <a:pt x="2454" y="1222"/>
                </a:lnTo>
              </a:path>
            </a:pathLst>
          </a:custGeom>
          <a:noFill/>
          <a:ln w="28575" cap="flat" cmpd="sng">
            <a:solidFill>
              <a:schemeClr val="bg1"/>
            </a:solidFill>
            <a:prstDash val="solid"/>
            <a:miter/>
            <a:headEnd type="none" w="med" len="med"/>
            <a:tailEnd type="none" w="med" len="med"/>
          </a:ln>
        </p:spPr>
        <p:txBody>
          <a:bodyPr/>
          <a:p>
            <a:endParaRPr lang="zh-CN" altLang="en-US"/>
          </a:p>
        </p:txBody>
      </p:sp>
      <p:sp>
        <p:nvSpPr>
          <p:cNvPr id="14372" name="TextBox 305"/>
          <p:cNvSpPr txBox="1"/>
          <p:nvPr/>
        </p:nvSpPr>
        <p:spPr>
          <a:xfrm>
            <a:off x="1571625" y="2786063"/>
            <a:ext cx="687070" cy="768350"/>
          </a:xfrm>
          <a:prstGeom prst="rect">
            <a:avLst/>
          </a:prstGeom>
          <a:noFill/>
          <a:ln w="9525">
            <a:noFill/>
          </a:ln>
        </p:spPr>
        <p:txBody>
          <a:bodyPr wrap="none" anchor="t">
            <a:spAutoFit/>
          </a:bodyPr>
          <a:p>
            <a:r>
              <a:rPr lang="en-US" altLang="zh-CN" sz="4400" b="1" dirty="0">
                <a:solidFill>
                  <a:schemeClr val="bg1"/>
                </a:solidFill>
                <a:latin typeface="微软雅黑" panose="020B0503020204020204" charset="-122"/>
                <a:ea typeface="微软雅黑" panose="020B0503020204020204" charset="-122"/>
              </a:rPr>
              <a:t>5.</a:t>
            </a:r>
            <a:endParaRPr lang="zh-CN" altLang="en-US" sz="4400" b="1"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368"/>
                                        </p:tgtEl>
                                        <p:attrNameLst>
                                          <p:attrName>style.visibility</p:attrName>
                                        </p:attrNameLst>
                                      </p:cBhvr>
                                      <p:to>
                                        <p:strVal val="visible"/>
                                      </p:to>
                                    </p:set>
                                    <p:animEffect transition="in" filter="wipe(left)">
                                      <p:cBhvr>
                                        <p:cTn id="7" dur="300"/>
                                        <p:tgtEl>
                                          <p:spTgt spid="14368"/>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4343"/>
                                        </p:tgtEl>
                                        <p:attrNameLst>
                                          <p:attrName>style.visibility</p:attrName>
                                        </p:attrNameLst>
                                      </p:cBhvr>
                                      <p:to>
                                        <p:strVal val="visible"/>
                                      </p:to>
                                    </p:set>
                                    <p:animEffect transition="in" filter="wipe(down)">
                                      <p:cBhvr>
                                        <p:cTn id="10" dur="200"/>
                                        <p:tgtEl>
                                          <p:spTgt spid="14343"/>
                                        </p:tgtEl>
                                      </p:cBhvr>
                                    </p:animEffect>
                                  </p:childTnLst>
                                </p:cTn>
                              </p:par>
                              <p:par>
                                <p:cTn id="11" presetID="18" presetClass="entr" presetSubtype="6" fill="hold" grpId="0" nodeType="withEffect">
                                  <p:stCondLst>
                                    <p:cond delay="500"/>
                                  </p:stCondLst>
                                  <p:childTnLst>
                                    <p:set>
                                      <p:cBhvr>
                                        <p:cTn id="12" dur="1" fill="hold">
                                          <p:stCondLst>
                                            <p:cond delay="0"/>
                                          </p:stCondLst>
                                        </p:cTn>
                                        <p:tgtEl>
                                          <p:spTgt spid="14342"/>
                                        </p:tgtEl>
                                        <p:attrNameLst>
                                          <p:attrName>style.visibility</p:attrName>
                                        </p:attrNameLst>
                                      </p:cBhvr>
                                      <p:to>
                                        <p:strVal val="visible"/>
                                      </p:to>
                                    </p:set>
                                    <p:animEffect transition="in" filter="strips(downRight)">
                                      <p:cBhvr>
                                        <p:cTn id="13" dur="500"/>
                                        <p:tgtEl>
                                          <p:spTgt spid="14342"/>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4341"/>
                                        </p:tgtEl>
                                        <p:attrNameLst>
                                          <p:attrName>style.visibility</p:attrName>
                                        </p:attrNameLst>
                                      </p:cBhvr>
                                      <p:to>
                                        <p:strVal val="visible"/>
                                      </p:to>
                                    </p:set>
                                    <p:animEffect transition="in" filter="wipe(right)">
                                      <p:cBhvr>
                                        <p:cTn id="16" dur="300"/>
                                        <p:tgtEl>
                                          <p:spTgt spid="14341"/>
                                        </p:tgtEl>
                                      </p:cBhvr>
                                    </p:animEffect>
                                  </p:childTnLst>
                                </p:cTn>
                              </p:par>
                              <p:par>
                                <p:cTn id="17" presetID="22" presetClass="entr" presetSubtype="4" fill="hold" nodeType="withEffect">
                                  <p:stCondLst>
                                    <p:cond delay="1300"/>
                                  </p:stCondLst>
                                  <p:childTnLst>
                                    <p:set>
                                      <p:cBhvr>
                                        <p:cTn id="18" dur="1" fill="hold">
                                          <p:stCondLst>
                                            <p:cond delay="0"/>
                                          </p:stCondLst>
                                        </p:cTn>
                                        <p:tgtEl>
                                          <p:spTgt spid="14340"/>
                                        </p:tgtEl>
                                        <p:attrNameLst>
                                          <p:attrName>style.visibility</p:attrName>
                                        </p:attrNameLst>
                                      </p:cBhvr>
                                      <p:to>
                                        <p:strVal val="visible"/>
                                      </p:to>
                                    </p:set>
                                    <p:animEffect transition="in" filter="wipe(down)">
                                      <p:cBhvr>
                                        <p:cTn id="19" dur="200"/>
                                        <p:tgtEl>
                                          <p:spTgt spid="14340"/>
                                        </p:tgtEl>
                                      </p:cBhvr>
                                    </p:animEffect>
                                  </p:childTnLst>
                                </p:cTn>
                              </p:par>
                              <p:par>
                                <p:cTn id="20" presetID="18" presetClass="entr" presetSubtype="6" fill="hold" grpId="0" nodeType="withEffect">
                                  <p:stCondLst>
                                    <p:cond delay="1500"/>
                                  </p:stCondLst>
                                  <p:childTnLst>
                                    <p:set>
                                      <p:cBhvr>
                                        <p:cTn id="21" dur="1" fill="hold">
                                          <p:stCondLst>
                                            <p:cond delay="0"/>
                                          </p:stCondLst>
                                        </p:cTn>
                                        <p:tgtEl>
                                          <p:spTgt spid="14338"/>
                                        </p:tgtEl>
                                        <p:attrNameLst>
                                          <p:attrName>style.visibility</p:attrName>
                                        </p:attrNameLst>
                                      </p:cBhvr>
                                      <p:to>
                                        <p:strVal val="visible"/>
                                      </p:to>
                                    </p:set>
                                    <p:animEffect transition="in" filter="strips(downRight)">
                                      <p:cBhvr>
                                        <p:cTn id="22" dur="500"/>
                                        <p:tgtEl>
                                          <p:spTgt spid="14338"/>
                                        </p:tgtEl>
                                      </p:cBhvr>
                                    </p:animEffect>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14372"/>
                                        </p:tgtEl>
                                        <p:attrNameLst>
                                          <p:attrName>style.visibility</p:attrName>
                                        </p:attrNameLst>
                                      </p:cBhvr>
                                      <p:to>
                                        <p:strVal val="visible"/>
                                      </p:to>
                                    </p:set>
                                    <p:animEffect transition="in" filter="fade">
                                      <p:cBhvr>
                                        <p:cTn id="26" dur="500"/>
                                        <p:tgtEl>
                                          <p:spTgt spid="14372"/>
                                        </p:tgtEl>
                                      </p:cBhvr>
                                    </p:animEffect>
                                    <p:anim calcmode="lin" valueType="num">
                                      <p:cBhvr>
                                        <p:cTn id="27" dur="500" fill="hold"/>
                                        <p:tgtEl>
                                          <p:spTgt spid="14372"/>
                                        </p:tgtEl>
                                        <p:attrNameLst>
                                          <p:attrName>ppt_x</p:attrName>
                                        </p:attrNameLst>
                                      </p:cBhvr>
                                      <p:tavLst>
                                        <p:tav tm="0">
                                          <p:val>
                                            <p:strVal val="#ppt_x"/>
                                          </p:val>
                                        </p:tav>
                                        <p:tav tm="100000">
                                          <p:val>
                                            <p:strVal val="#ppt_x"/>
                                          </p:val>
                                        </p:tav>
                                      </p:tavLst>
                                    </p:anim>
                                    <p:anim calcmode="lin" valueType="num">
                                      <p:cBhvr>
                                        <p:cTn id="28" dur="500" fill="hold"/>
                                        <p:tgtEl>
                                          <p:spTgt spid="14372"/>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4370"/>
                                        </p:tgtEl>
                                        <p:attrNameLst>
                                          <p:attrName>style.visibility</p:attrName>
                                        </p:attrNameLst>
                                      </p:cBhvr>
                                      <p:to>
                                        <p:strVal val="visible"/>
                                      </p:to>
                                    </p:set>
                                    <p:animEffect transition="in" filter="fade">
                                      <p:cBhvr>
                                        <p:cTn id="31" dur="250"/>
                                        <p:tgtEl>
                                          <p:spTgt spid="1437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371"/>
                                        </p:tgtEl>
                                        <p:attrNameLst>
                                          <p:attrName>style.visibility</p:attrName>
                                        </p:attrNameLst>
                                      </p:cBhvr>
                                      <p:to>
                                        <p:strVal val="visible"/>
                                      </p:to>
                                    </p:set>
                                    <p:animEffect transition="in" filter="wipe(left)">
                                      <p:cBhvr>
                                        <p:cTn id="36" dur="250"/>
                                        <p:tgtEl>
                                          <p:spTgt spid="14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41" grpId="0" bldLvl="0" animBg="1"/>
      <p:bldP spid="14342" grpId="0" bldLvl="0" animBg="1"/>
      <p:bldP spid="14343" grpId="0" bldLvl="0" animBg="1"/>
      <p:bldP spid="14370" grpId="0"/>
      <p:bldP spid="14371" grpId="0" bldLvl="0" animBg="1"/>
      <p:bldP spid="1437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标题 1"/>
          <p:cNvSpPr>
            <a:spLocks noGrp="1"/>
          </p:cNvSpPr>
          <p:nvPr>
            <p:ph type="title"/>
          </p:nvPr>
        </p:nvSpPr>
        <p:spPr/>
        <p:txBody>
          <a:bodyPr anchor="ctr"/>
          <a:p>
            <a:r>
              <a:rPr lang="zh-CN" altLang="en-US" b="1">
                <a:solidFill>
                  <a:srgbClr val="FFFF00"/>
                </a:solidFill>
                <a:sym typeface="+mn-ea"/>
              </a:rPr>
              <a:t>回应关切</a:t>
            </a:r>
            <a:r>
              <a:rPr lang="zh-CN" altLang="en-US" b="1">
                <a:solidFill>
                  <a:srgbClr val="FFFF00"/>
                </a:solidFill>
                <a:sym typeface="+mn-ea"/>
              </a:rPr>
              <a:t>要求</a:t>
            </a:r>
            <a:endParaRPr lang="zh-CN" altLang="en-US" b="1">
              <a:solidFill>
                <a:srgbClr val="FFFF00"/>
              </a:solidFill>
              <a:sym typeface="+mn-ea"/>
            </a:endParaRPr>
          </a:p>
        </p:txBody>
      </p:sp>
      <p:sp>
        <p:nvSpPr>
          <p:cNvPr id="54274" name="内容占位符 2"/>
          <p:cNvSpPr>
            <a:spLocks noGrp="1"/>
          </p:cNvSpPr>
          <p:nvPr>
            <p:ph idx="1"/>
          </p:nvPr>
        </p:nvSpPr>
        <p:spPr>
          <a:xfrm>
            <a:off x="457200" y="1165860"/>
            <a:ext cx="8229600" cy="4525963"/>
          </a:xfrm>
        </p:spPr>
        <p:txBody>
          <a:bodyPr anchor="t"/>
          <a:p>
            <a:pPr lvl="0"/>
            <a:r>
              <a:rPr lang="zh-CN" altLang="en-US" sz="2600" dirty="0">
                <a:solidFill>
                  <a:srgbClr val="FFC000"/>
                </a:solidFill>
              </a:rPr>
              <a:t>回应重点：</a:t>
            </a:r>
            <a:r>
              <a:rPr lang="en-US" altLang="zh-CN" sz="2600" dirty="0">
                <a:solidFill>
                  <a:schemeClr val="bg1"/>
                </a:solidFill>
              </a:rPr>
              <a:t>1.</a:t>
            </a:r>
            <a:r>
              <a:rPr lang="zh-CN" altLang="en-US" sz="2600" dirty="0">
                <a:solidFill>
                  <a:schemeClr val="bg1"/>
                </a:solidFill>
              </a:rPr>
              <a:t>对政府及其部门重大政策措施存在误解误读的；</a:t>
            </a:r>
            <a:r>
              <a:rPr lang="en-US" altLang="zh-CN" sz="2600" dirty="0">
                <a:solidFill>
                  <a:schemeClr val="bg1"/>
                </a:solidFill>
              </a:rPr>
              <a:t>2.</a:t>
            </a:r>
            <a:r>
              <a:rPr lang="zh-CN" altLang="en-US" sz="2600" dirty="0">
                <a:solidFill>
                  <a:schemeClr val="bg1"/>
                </a:solidFill>
              </a:rPr>
              <a:t>涉及公众切身利益且产生较大影响的；</a:t>
            </a:r>
            <a:r>
              <a:rPr lang="en-US" altLang="zh-CN" sz="2600" dirty="0">
                <a:solidFill>
                  <a:schemeClr val="bg1"/>
                </a:solidFill>
              </a:rPr>
              <a:t>3.</a:t>
            </a:r>
            <a:r>
              <a:rPr lang="zh-CN" altLang="en-US" sz="2600" dirty="0">
                <a:solidFill>
                  <a:schemeClr val="bg1"/>
                </a:solidFill>
              </a:rPr>
              <a:t>涉及民生领域严重冲击社会道德底线的；</a:t>
            </a:r>
            <a:r>
              <a:rPr lang="en-US" altLang="zh-CN" sz="2600" dirty="0">
                <a:solidFill>
                  <a:schemeClr val="bg1"/>
                </a:solidFill>
              </a:rPr>
              <a:t>4.</a:t>
            </a:r>
            <a:r>
              <a:rPr lang="zh-CN" altLang="en-US" sz="2600" dirty="0">
                <a:solidFill>
                  <a:schemeClr val="bg1"/>
                </a:solidFill>
              </a:rPr>
              <a:t>涉及突发事件处置和自然灾害应对的；</a:t>
            </a:r>
            <a:r>
              <a:rPr lang="en-US" altLang="zh-CN" sz="2600" dirty="0">
                <a:solidFill>
                  <a:schemeClr val="bg1"/>
                </a:solidFill>
              </a:rPr>
              <a:t>5.</a:t>
            </a:r>
            <a:r>
              <a:rPr lang="zh-CN" altLang="en-US" sz="2600" dirty="0">
                <a:solidFill>
                  <a:schemeClr val="bg1"/>
                </a:solidFill>
              </a:rPr>
              <a:t>上级要求下级政府主动回应的</a:t>
            </a:r>
            <a:endParaRPr lang="zh-CN" altLang="en-US" sz="2600" dirty="0">
              <a:solidFill>
                <a:schemeClr val="bg1"/>
              </a:solidFill>
            </a:endParaRPr>
          </a:p>
          <a:p>
            <a:pPr lvl="0"/>
            <a:r>
              <a:rPr lang="zh-CN" altLang="en-US" sz="2600" dirty="0">
                <a:solidFill>
                  <a:srgbClr val="FFC000"/>
                </a:solidFill>
                <a:sym typeface="宋体" panose="02010600030101010101" pitchFamily="2" charset="-122"/>
              </a:rPr>
              <a:t>回应实效：</a:t>
            </a:r>
            <a:r>
              <a:rPr lang="en-US" altLang="zh-CN" sz="2600" dirty="0">
                <a:solidFill>
                  <a:schemeClr val="bg1"/>
                </a:solidFill>
                <a:sym typeface="宋体" panose="02010600030101010101" pitchFamily="2" charset="-122"/>
              </a:rPr>
              <a:t>1.</a:t>
            </a:r>
            <a:r>
              <a:rPr lang="zh-CN" altLang="en-US" sz="2600" dirty="0">
                <a:solidFill>
                  <a:schemeClr val="bg1"/>
                </a:solidFill>
                <a:sym typeface="宋体" panose="02010600030101010101" pitchFamily="2" charset="-122"/>
              </a:rPr>
              <a:t>快速反应、及时发声</a:t>
            </a:r>
            <a:r>
              <a:rPr lang="zh-CN" altLang="en-US" sz="2600" dirty="0">
                <a:solidFill>
                  <a:srgbClr val="FFFF00"/>
                </a:solidFill>
                <a:sym typeface="宋体" panose="02010600030101010101" pitchFamily="2" charset="-122"/>
              </a:rPr>
              <a:t>（最迟要在</a:t>
            </a:r>
            <a:r>
              <a:rPr lang="en-US" altLang="zh-CN" sz="2600" dirty="0">
                <a:solidFill>
                  <a:srgbClr val="FFFF00"/>
                </a:solidFill>
                <a:sym typeface="宋体" panose="02010600030101010101" pitchFamily="2" charset="-122"/>
              </a:rPr>
              <a:t>5</a:t>
            </a:r>
            <a:r>
              <a:rPr lang="zh-CN" altLang="en-US" sz="2600" dirty="0">
                <a:solidFill>
                  <a:srgbClr val="FFFF00"/>
                </a:solidFill>
                <a:sym typeface="宋体" panose="02010600030101010101" pitchFamily="2" charset="-122"/>
              </a:rPr>
              <a:t>小时内发布权威信息）</a:t>
            </a:r>
            <a:r>
              <a:rPr lang="zh-CN" altLang="en-US" sz="2600" dirty="0">
                <a:solidFill>
                  <a:schemeClr val="bg1"/>
                </a:solidFill>
                <a:sym typeface="宋体" panose="02010600030101010101" pitchFamily="2" charset="-122"/>
              </a:rPr>
              <a:t>；</a:t>
            </a:r>
            <a:r>
              <a:rPr lang="en-US" altLang="zh-CN" sz="2600" dirty="0">
                <a:solidFill>
                  <a:schemeClr val="bg1"/>
                </a:solidFill>
                <a:sym typeface="宋体" panose="02010600030101010101" pitchFamily="2" charset="-122"/>
              </a:rPr>
              <a:t>2.</a:t>
            </a:r>
            <a:r>
              <a:rPr lang="zh-CN" altLang="en-US" sz="2600" dirty="0">
                <a:solidFill>
                  <a:schemeClr val="bg1"/>
                </a:solidFill>
                <a:sym typeface="宋体" panose="02010600030101010101" pitchFamily="2" charset="-122"/>
              </a:rPr>
              <a:t>最迟应在24小时内举行新闻发布会；</a:t>
            </a:r>
            <a:r>
              <a:rPr lang="en-US" altLang="zh-CN" sz="2600" dirty="0">
                <a:solidFill>
                  <a:schemeClr val="bg1"/>
                </a:solidFill>
                <a:sym typeface="宋体" panose="02010600030101010101" pitchFamily="2" charset="-122"/>
              </a:rPr>
              <a:t>3.</a:t>
            </a:r>
            <a:r>
              <a:rPr lang="zh-CN" altLang="en-US" sz="2600" dirty="0">
                <a:solidFill>
                  <a:schemeClr val="bg1"/>
                </a:solidFill>
                <a:sym typeface="宋体" panose="02010600030101010101" pitchFamily="2" charset="-122"/>
              </a:rPr>
              <a:t>对其他政务舆情应在48小时内予以回应；</a:t>
            </a:r>
            <a:r>
              <a:rPr lang="en-US" altLang="zh-CN" sz="2600" dirty="0">
                <a:solidFill>
                  <a:schemeClr val="bg1"/>
                </a:solidFill>
                <a:sym typeface="宋体" panose="02010600030101010101" pitchFamily="2" charset="-122"/>
              </a:rPr>
              <a:t>4.</a:t>
            </a:r>
            <a:r>
              <a:rPr lang="zh-CN" altLang="en-US" sz="2600" dirty="0">
                <a:solidFill>
                  <a:schemeClr val="bg1"/>
                </a:solidFill>
                <a:sym typeface="宋体" panose="02010600030101010101" pitchFamily="2" charset="-122"/>
              </a:rPr>
              <a:t>持续发布权威信息；</a:t>
            </a:r>
            <a:r>
              <a:rPr lang="en-US" altLang="zh-CN" sz="2600" dirty="0">
                <a:solidFill>
                  <a:schemeClr val="bg1"/>
                </a:solidFill>
                <a:sym typeface="宋体" panose="02010600030101010101" pitchFamily="2" charset="-122"/>
              </a:rPr>
              <a:t>5. </a:t>
            </a:r>
            <a:r>
              <a:rPr lang="zh-CN" altLang="en-US" sz="2600" dirty="0">
                <a:solidFill>
                  <a:schemeClr val="bg1"/>
                </a:solidFill>
                <a:sym typeface="宋体" panose="02010600030101010101" pitchFamily="2" charset="-122"/>
              </a:rPr>
              <a:t>主要负责人带头主动发声</a:t>
            </a:r>
            <a:endParaRPr lang="zh-CN" altLang="en-US" sz="2600" dirty="0">
              <a:solidFill>
                <a:schemeClr val="bg1"/>
              </a:solidFill>
              <a:sym typeface="宋体" panose="02010600030101010101" pitchFamily="2" charset="-122"/>
            </a:endParaRPr>
          </a:p>
          <a:p>
            <a:pPr lvl="0"/>
            <a:r>
              <a:rPr lang="zh-CN" altLang="en-US" sz="2600" dirty="0">
                <a:solidFill>
                  <a:srgbClr val="FFC000"/>
                </a:solidFill>
                <a:sym typeface="宋体" panose="02010600030101010101" pitchFamily="2" charset="-122"/>
              </a:rPr>
              <a:t>回应内容：</a:t>
            </a:r>
            <a:r>
              <a:rPr lang="en-US" altLang="zh-CN" sz="2600" dirty="0">
                <a:solidFill>
                  <a:schemeClr val="bg1"/>
                </a:solidFill>
                <a:sym typeface="宋体" panose="02010600030101010101" pitchFamily="2" charset="-122"/>
              </a:rPr>
              <a:t>1.</a:t>
            </a:r>
            <a:r>
              <a:rPr lang="zh-CN" altLang="en-US" sz="2600" dirty="0">
                <a:solidFill>
                  <a:schemeClr val="bg1"/>
                </a:solidFill>
                <a:sym typeface="宋体" panose="02010600030101010101" pitchFamily="2" charset="-122"/>
              </a:rPr>
              <a:t>围绕舆论关注的焦点、热点和关键问题；</a:t>
            </a:r>
            <a:r>
              <a:rPr lang="en-US" altLang="zh-CN" sz="2600" dirty="0">
                <a:solidFill>
                  <a:schemeClr val="bg1"/>
                </a:solidFill>
                <a:sym typeface="宋体" panose="02010600030101010101" pitchFamily="2" charset="-122"/>
              </a:rPr>
              <a:t>2.</a:t>
            </a:r>
            <a:r>
              <a:rPr lang="zh-CN" altLang="en-US" sz="2600" dirty="0">
                <a:solidFill>
                  <a:schemeClr val="bg1"/>
                </a:solidFill>
                <a:sym typeface="宋体" panose="02010600030101010101" pitchFamily="2" charset="-122"/>
              </a:rPr>
              <a:t>实事求是、言之有据、有的放矢；</a:t>
            </a:r>
            <a:r>
              <a:rPr lang="en-US" altLang="zh-CN" sz="2600" dirty="0">
                <a:solidFill>
                  <a:schemeClr val="bg1"/>
                </a:solidFill>
                <a:sym typeface="宋体" panose="02010600030101010101" pitchFamily="2" charset="-122"/>
              </a:rPr>
              <a:t>3.</a:t>
            </a:r>
            <a:r>
              <a:rPr lang="zh-CN" altLang="en-US" sz="2600" dirty="0">
                <a:solidFill>
                  <a:schemeClr val="bg1"/>
                </a:solidFill>
                <a:sym typeface="宋体" panose="02010600030101010101" pitchFamily="2" charset="-122"/>
              </a:rPr>
              <a:t>避免自说自话，力求</a:t>
            </a:r>
            <a:r>
              <a:rPr lang="zh-CN" altLang="en-US" sz="2600" dirty="0">
                <a:solidFill>
                  <a:srgbClr val="FFFF00"/>
                </a:solidFill>
                <a:sym typeface="宋体" panose="02010600030101010101" pitchFamily="2" charset="-122"/>
              </a:rPr>
              <a:t>表达准确、亲切、自然</a:t>
            </a:r>
            <a:endParaRPr lang="zh-CN" altLang="en-US" sz="2600" dirty="0">
              <a:solidFill>
                <a:srgbClr val="FFFF00"/>
              </a:solidFill>
              <a:sym typeface="宋体" panose="02010600030101010101" pitchFamily="2" charset="-122"/>
            </a:endParaRPr>
          </a:p>
          <a:p>
            <a:pPr lvl="0"/>
            <a:r>
              <a:rPr lang="zh-CN" altLang="en-US" sz="2600" dirty="0">
                <a:solidFill>
                  <a:srgbClr val="FFC000"/>
                </a:solidFill>
                <a:sym typeface="宋体" panose="02010600030101010101" pitchFamily="2" charset="-122"/>
              </a:rPr>
              <a:t>回应平台：</a:t>
            </a:r>
            <a:r>
              <a:rPr lang="zh-CN" altLang="en-US" sz="2600" dirty="0">
                <a:solidFill>
                  <a:schemeClr val="bg1"/>
                </a:solidFill>
                <a:sym typeface="宋体" panose="02010600030101010101" pitchFamily="2" charset="-122"/>
              </a:rPr>
              <a:t>政府网站、两微一端、新闻发言人等</a:t>
            </a:r>
            <a:endParaRPr lang="zh-CN" altLang="en-US" sz="2600" dirty="0">
              <a:solidFill>
                <a:schemeClr val="bg1"/>
              </a:solidFill>
              <a:sym typeface="宋体" panose="02010600030101010101" pitchFamily="2" charset="-122"/>
            </a:endParaRPr>
          </a:p>
          <a:p>
            <a:pPr lvl="1"/>
            <a:endParaRPr lang="zh-CN" altLang="en-US" sz="260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履职不当类舆情模板式回应</a:t>
            </a:r>
            <a:endParaRPr lang="zh-CN" altLang="en-US">
              <a:solidFill>
                <a:srgbClr val="FFFF00"/>
              </a:solidFill>
            </a:endParaRPr>
          </a:p>
        </p:txBody>
      </p:sp>
      <p:sp>
        <p:nvSpPr>
          <p:cNvPr id="3" name="内容占位符 2"/>
          <p:cNvSpPr>
            <a:spLocks noGrp="1"/>
          </p:cNvSpPr>
          <p:nvPr>
            <p:ph idx="1"/>
          </p:nvPr>
        </p:nvSpPr>
        <p:spPr>
          <a:xfrm>
            <a:off x="457200" y="1417955"/>
            <a:ext cx="8380095" cy="5034915"/>
          </a:xfrm>
        </p:spPr>
        <p:txBody>
          <a:bodyPr/>
          <a:p>
            <a:r>
              <a:rPr lang="zh-CN" altLang="en-US" sz="2200">
                <a:solidFill>
                  <a:schemeClr val="bg1"/>
                </a:solidFill>
                <a:highlight>
                  <a:srgbClr val="FF0000"/>
                </a:highlight>
              </a:rPr>
              <a:t>【简介】</a:t>
            </a:r>
            <a:r>
              <a:rPr lang="zh-CN" altLang="en-US" sz="2200">
                <a:solidFill>
                  <a:schemeClr val="bg1"/>
                </a:solidFill>
              </a:rPr>
              <a:t>近日，网传济宁泗水一村发生在</a:t>
            </a:r>
            <a:r>
              <a:rPr lang="zh-CN" altLang="en-US" sz="2200">
                <a:solidFill>
                  <a:schemeClr val="bg1"/>
                </a:solidFill>
                <a:sym typeface="+mn-ea"/>
              </a:rPr>
              <a:t>零下2℃气温条件下</a:t>
            </a:r>
            <a:r>
              <a:rPr lang="zh-CN" altLang="en-US" sz="2200">
                <a:solidFill>
                  <a:schemeClr val="bg1"/>
                </a:solidFill>
              </a:rPr>
              <a:t>用洒水车驱赶商贩事件。</a:t>
            </a:r>
            <a:endParaRPr lang="zh-CN" altLang="en-US" sz="2200">
              <a:solidFill>
                <a:schemeClr val="bg1"/>
              </a:solidFill>
            </a:endParaRPr>
          </a:p>
          <a:p>
            <a:r>
              <a:rPr lang="zh-CN" altLang="en-US" sz="2200">
                <a:solidFill>
                  <a:schemeClr val="bg1"/>
                </a:solidFill>
                <a:highlight>
                  <a:srgbClr val="FF0000"/>
                </a:highlight>
              </a:rPr>
              <a:t>【重视并成立调查组】</a:t>
            </a:r>
            <a:r>
              <a:rPr lang="zh-CN" altLang="en-US" sz="2200">
                <a:solidFill>
                  <a:schemeClr val="bg1"/>
                </a:solidFill>
              </a:rPr>
              <a:t>发现相关舆情后，杨柳镇纪委高度重视，立即会同有关方面组成联合调查组开展调查。</a:t>
            </a:r>
            <a:endParaRPr lang="zh-CN" altLang="en-US" sz="2200">
              <a:solidFill>
                <a:schemeClr val="bg1"/>
              </a:solidFill>
            </a:endParaRPr>
          </a:p>
          <a:p>
            <a:r>
              <a:rPr lang="zh-CN" altLang="en-US" sz="2200">
                <a:solidFill>
                  <a:schemeClr val="bg1"/>
                </a:solidFill>
                <a:highlight>
                  <a:srgbClr val="FF0000"/>
                </a:highlight>
              </a:rPr>
              <a:t>【初步调查情况】</a:t>
            </a:r>
            <a:r>
              <a:rPr lang="zh-CN" altLang="en-US" sz="2200">
                <a:solidFill>
                  <a:schemeClr val="bg1"/>
                </a:solidFill>
              </a:rPr>
              <a:t>经核查，杨柳镇杨柳村…摊位喷水，造成严重不良社会影响。</a:t>
            </a:r>
            <a:endParaRPr lang="zh-CN" altLang="en-US" sz="2200">
              <a:solidFill>
                <a:schemeClr val="bg1"/>
              </a:solidFill>
            </a:endParaRPr>
          </a:p>
          <a:p>
            <a:r>
              <a:rPr lang="zh-CN" altLang="en-US" sz="2200">
                <a:solidFill>
                  <a:schemeClr val="bg1"/>
                </a:solidFill>
                <a:highlight>
                  <a:srgbClr val="FF0000"/>
                </a:highlight>
              </a:rPr>
              <a:t>【公开处理结果】</a:t>
            </a:r>
            <a:r>
              <a:rPr lang="zh-CN" altLang="en-US" sz="2200">
                <a:solidFill>
                  <a:schemeClr val="bg1"/>
                </a:solidFill>
              </a:rPr>
              <a:t>调查组认为，这一做法简单粗暴，反映出孔某某群众观念淡薄，决定依规依纪给予其撤销党内职务处分，责令其辞去村委会主任职务。别人有没有责任，没有扩大化处理，以调查结论为准。</a:t>
            </a:r>
            <a:endParaRPr lang="zh-CN" altLang="en-US" sz="2200">
              <a:solidFill>
                <a:schemeClr val="bg1"/>
              </a:solidFill>
            </a:endParaRPr>
          </a:p>
          <a:p>
            <a:r>
              <a:rPr lang="zh-CN" altLang="en-US" sz="2200">
                <a:solidFill>
                  <a:schemeClr val="bg1"/>
                </a:solidFill>
                <a:highlight>
                  <a:srgbClr val="FF0000"/>
                </a:highlight>
              </a:rPr>
              <a:t>【亡羊补牢措施】</a:t>
            </a:r>
            <a:r>
              <a:rPr lang="zh-CN" altLang="en-US" sz="2200">
                <a:solidFill>
                  <a:schemeClr val="bg1"/>
                </a:solidFill>
              </a:rPr>
              <a:t>杨柳镇将深刻吸取教训，强化以人民为中心的理念，进步加强村干部作风建设，严格杜绝此类事件再次发生。</a:t>
            </a:r>
            <a:endParaRPr lang="zh-CN" altLang="en-US" sz="2200">
              <a:solidFill>
                <a:schemeClr val="bg1"/>
              </a:solidFill>
            </a:endParaRPr>
          </a:p>
          <a:p>
            <a:r>
              <a:rPr lang="zh-CN" altLang="en-US" sz="2200">
                <a:solidFill>
                  <a:schemeClr val="bg1"/>
                </a:solidFill>
                <a:highlight>
                  <a:srgbClr val="FF0000"/>
                </a:highlight>
              </a:rPr>
              <a:t>【补充建议】</a:t>
            </a:r>
            <a:r>
              <a:rPr lang="zh-CN" altLang="en-US" sz="2200">
                <a:solidFill>
                  <a:schemeClr val="bg1"/>
                </a:solidFill>
              </a:rPr>
              <a:t>加一句，感谢网民监督，这是我们加强群众工作……</a:t>
            </a:r>
            <a:endParaRPr lang="zh-CN" altLang="en-US" sz="2200">
              <a:solidFill>
                <a:schemeClr val="bg1"/>
              </a:solidFill>
            </a:endParaRPr>
          </a:p>
        </p:txBody>
      </p:sp>
      <p:pic>
        <p:nvPicPr>
          <p:cNvPr id="43" name="图片 43" descr="2e86b803f9f0786a15f48cb3d3d2b198"/>
          <p:cNvPicPr>
            <a:picLocks noChangeAspect="1"/>
          </p:cNvPicPr>
          <p:nvPr/>
        </p:nvPicPr>
        <p:blipFill>
          <a:blip r:embed="rId1"/>
          <a:stretch>
            <a:fillRect/>
          </a:stretch>
        </p:blipFill>
        <p:spPr>
          <a:xfrm>
            <a:off x="2312670" y="1343025"/>
            <a:ext cx="5140960" cy="504634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nodeType="clickEffect">
                                  <p:stCondLst>
                                    <p:cond delay="0"/>
                                  </p:stCondLst>
                                  <p:childTnLst>
                                    <p:anim calcmode="lin" valueType="num">
                                      <p:cBhvr additive="base">
                                        <p:cTn id="10" dur="500"/>
                                        <p:tgtEl>
                                          <p:spTgt spid="43"/>
                                        </p:tgtEl>
                                        <p:attrNameLst>
                                          <p:attrName>ppt_x</p:attrName>
                                        </p:attrNameLst>
                                      </p:cBhvr>
                                      <p:tavLst>
                                        <p:tav tm="0">
                                          <p:val>
                                            <p:strVal val="ppt_x"/>
                                          </p:val>
                                        </p:tav>
                                        <p:tav tm="100000">
                                          <p:val>
                                            <p:strVal val="ppt_x"/>
                                          </p:val>
                                        </p:tav>
                                      </p:tavLst>
                                    </p:anim>
                                    <p:anim calcmode="lin" valueType="num">
                                      <p:cBhvr additive="base">
                                        <p:cTn id="11" dur="500"/>
                                        <p:tgtEl>
                                          <p:spTgt spid="43"/>
                                        </p:tgtEl>
                                        <p:attrNameLst>
                                          <p:attrName>ppt_y</p:attrName>
                                        </p:attrNameLst>
                                      </p:cBhvr>
                                      <p:tavLst>
                                        <p:tav tm="0">
                                          <p:val>
                                            <p:strVal val="ppt_y"/>
                                          </p:val>
                                        </p:tav>
                                        <p:tav tm="100000">
                                          <p:val>
                                            <p:strVal val="1+ppt_h/2"/>
                                          </p:val>
                                        </p:tav>
                                      </p:tavLst>
                                    </p:anim>
                                    <p:set>
                                      <p:cBhvr>
                                        <p:cTn id="12" dur="1" fill="hold">
                                          <p:stCondLst>
                                            <p:cond delay="499"/>
                                          </p:stCondLst>
                                        </p:cTn>
                                        <p:tgtEl>
                                          <p:spTgt spid="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5" name="标题 44033"/>
          <p:cNvSpPr>
            <a:spLocks noGrp="1"/>
          </p:cNvSpPr>
          <p:nvPr>
            <p:ph type="title"/>
          </p:nvPr>
        </p:nvSpPr>
        <p:spPr/>
        <p:txBody>
          <a:bodyPr anchor="ctr"/>
          <a:p>
            <a:r>
              <a:rPr lang="zh-CN" altLang="en-US" dirty="0">
                <a:solidFill>
                  <a:srgbClr val="FFFF66"/>
                </a:solidFill>
                <a:sym typeface="+mn-ea"/>
              </a:rPr>
              <a:t>主动公开的度</a:t>
            </a:r>
            <a:endParaRPr lang="zh-CN" altLang="en-US" dirty="0">
              <a:solidFill>
                <a:srgbClr val="FFFF66"/>
              </a:solidFill>
            </a:endParaRPr>
          </a:p>
        </p:txBody>
      </p:sp>
      <p:sp>
        <p:nvSpPr>
          <p:cNvPr id="44035" name="文本占位符 44034"/>
          <p:cNvSpPr>
            <a:spLocks noGrp="1"/>
          </p:cNvSpPr>
          <p:nvPr>
            <p:ph idx="1"/>
          </p:nvPr>
        </p:nvSpPr>
        <p:spPr>
          <a:xfrm>
            <a:off x="1145578" y="1754389"/>
            <a:ext cx="6852845" cy="3768801"/>
          </a:xfrm>
          <a:ln>
            <a:miter/>
          </a:ln>
        </p:spPr>
        <p:txBody>
          <a:bodyPr anchor="t"/>
          <a:p>
            <a:pPr marL="1905" indent="-1905" fontAlgn="base">
              <a:lnSpc>
                <a:spcPct val="90000"/>
              </a:lnSpc>
            </a:pPr>
            <a:r>
              <a:rPr lang="zh-CN" altLang="en-US" sz="2000" dirty="0">
                <a:solidFill>
                  <a:schemeClr val="bg1"/>
                </a:solidFill>
                <a:sym typeface="+mn-ea"/>
              </a:rPr>
              <a:t>11月9日，安徽省政府办公厅及时发布了《关于迅速开展涉及个人隐私政府信息排查工作的通知》，要求各市各部门等，根据《政府信息公开条例》推进信息公开中，进一步加强对公民个人隐私的保护，要求各地各部门网站的政府信息公开平台进行一次排查。通知中，明确了排查范围是已公开的政府信息中，包含</a:t>
            </a:r>
            <a:r>
              <a:rPr lang="zh-CN" altLang="en-US" sz="2000" dirty="0">
                <a:solidFill>
                  <a:srgbClr val="FFC000"/>
                </a:solidFill>
                <a:sym typeface="+mn-ea"/>
              </a:rPr>
              <a:t>公民身份证、详细居住地址及联系方式和法律法规规定不得对外公开的信息</a:t>
            </a:r>
            <a:r>
              <a:rPr lang="zh-CN" altLang="en-US" sz="2000" dirty="0">
                <a:solidFill>
                  <a:schemeClr val="bg1"/>
                </a:solidFill>
                <a:sym typeface="+mn-ea"/>
              </a:rPr>
              <a:t>。</a:t>
            </a:r>
            <a:endParaRPr lang="zh-CN" altLang="en-US" sz="2000" dirty="0">
              <a:solidFill>
                <a:schemeClr val="bg1"/>
              </a:solidFill>
              <a:sym typeface="+mn-ea"/>
            </a:endParaRPr>
          </a:p>
          <a:p>
            <a:pPr marL="1905" indent="-1905" fontAlgn="base">
              <a:lnSpc>
                <a:spcPct val="90000"/>
              </a:lnSpc>
            </a:pPr>
            <a:r>
              <a:rPr lang="zh-CN" altLang="en-US" sz="2000" strike="noStrike" noProof="1" dirty="0">
                <a:solidFill>
                  <a:schemeClr val="bg1"/>
                </a:solidFill>
                <a:sym typeface="+mn-ea"/>
              </a:rPr>
              <a:t>教育部办公厅关于全面清理和规范学生资助公示信息的紧急通知</a:t>
            </a:r>
            <a:endParaRPr lang="zh-CN" altLang="en-US" sz="2000" strike="noStrike" noProof="1" dirty="0">
              <a:solidFill>
                <a:schemeClr val="bg1"/>
              </a:solidFill>
              <a:sym typeface="+mn-ea"/>
            </a:endParaRPr>
          </a:p>
          <a:p>
            <a:pPr marL="1905" indent="-1905" fontAlgn="base">
              <a:lnSpc>
                <a:spcPct val="90000"/>
              </a:lnSpc>
            </a:pPr>
            <a:r>
              <a:rPr lang="zh-CN" altLang="en-US" sz="2000" strike="noStrike" noProof="1" dirty="0">
                <a:solidFill>
                  <a:schemeClr val="bg1"/>
                </a:solidFill>
                <a:sym typeface="+mn-ea"/>
              </a:rPr>
              <a:t>人社部办公厅财政部办公厅关于在就业补助资金使用信息公开中进一步加强个人信息保护的通知</a:t>
            </a:r>
            <a:endParaRPr lang="zh-CN" altLang="en-US" sz="2000" strike="noStrike" noProof="1" dirty="0">
              <a:solidFill>
                <a:schemeClr val="bg1"/>
              </a:solidFill>
              <a:sym typeface="+mn-ea"/>
            </a:endParaRPr>
          </a:p>
          <a:p>
            <a:pPr marL="1905" indent="-1905" fontAlgn="base">
              <a:lnSpc>
                <a:spcPct val="90000"/>
              </a:lnSpc>
            </a:pPr>
            <a:r>
              <a:rPr lang="zh-CN" altLang="en-US" sz="2000" strike="noStrike" noProof="1" dirty="0">
                <a:solidFill>
                  <a:schemeClr val="bg1"/>
                </a:solidFill>
                <a:sym typeface="+mn-ea"/>
              </a:rPr>
              <a:t>云南省政府办公厅关于迅速开展涉及个人隐私政府信息排查工作的通知</a:t>
            </a:r>
            <a:endParaRPr lang="zh-CN" altLang="en-US" sz="2000" strike="noStrike" noProof="1" dirty="0">
              <a:solidFill>
                <a:schemeClr val="bg1"/>
              </a:solidFill>
              <a:sym typeface="+mn-ea"/>
            </a:endParaRPr>
          </a:p>
          <a:p>
            <a:pPr marL="1905" indent="-1905" fontAlgn="base">
              <a:lnSpc>
                <a:spcPct val="90000"/>
              </a:lnSpc>
            </a:pPr>
            <a:endParaRPr lang="zh-CN" altLang="en-US" strike="noStrike" noProof="1" dirty="0">
              <a:solidFill>
                <a:schemeClr val="bg1"/>
              </a:solidFill>
            </a:endParaRPr>
          </a:p>
          <a:p>
            <a:pPr marL="0" indent="0" fontAlgn="base">
              <a:lnSpc>
                <a:spcPct val="90000"/>
              </a:lnSpc>
              <a:buNone/>
            </a:pPr>
            <a:endParaRPr lang="zh-CN" altLang="en-US" strike="noStrike" noProof="1" dirty="0">
              <a:solidFill>
                <a:schemeClr val="bg1"/>
              </a:solidFill>
            </a:endParaRPr>
          </a:p>
          <a:p>
            <a:pPr marL="0" indent="0" fontAlgn="base">
              <a:lnSpc>
                <a:spcPct val="90000"/>
              </a:lnSpc>
              <a:buNone/>
            </a:pPr>
            <a:endParaRPr lang="zh-CN" altLang="en-US" strike="noStrike" noProof="1" dirty="0">
              <a:solidFill>
                <a:schemeClr val="bg1"/>
              </a:solidFill>
            </a:endParaRPr>
          </a:p>
        </p:txBody>
      </p:sp>
      <p:pic>
        <p:nvPicPr>
          <p:cNvPr id="2" name="图片 1"/>
          <p:cNvPicPr>
            <a:picLocks noChangeAspect="1"/>
          </p:cNvPicPr>
          <p:nvPr/>
        </p:nvPicPr>
        <p:blipFill>
          <a:blip r:embed="rId1"/>
          <a:stretch>
            <a:fillRect/>
          </a:stretch>
        </p:blipFill>
        <p:spPr>
          <a:xfrm>
            <a:off x="5853207" y="5251666"/>
            <a:ext cx="2534389" cy="1028984"/>
          </a:xfrm>
          <a:prstGeom prst="rect">
            <a:avLst/>
          </a:prstGeom>
        </p:spPr>
      </p:pic>
      <p:sp>
        <p:nvSpPr>
          <p:cNvPr id="3" name="圆角矩形 2"/>
          <p:cNvSpPr/>
          <p:nvPr/>
        </p:nvSpPr>
        <p:spPr>
          <a:xfrm>
            <a:off x="892033" y="1588884"/>
            <a:ext cx="7359934" cy="412386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just"/>
            <a:r>
              <a:rPr lang="zh-CN" altLang="en-US" sz="2000" b="1">
                <a:solidFill>
                  <a:schemeClr val="bg1"/>
                </a:solidFill>
              </a:rPr>
              <a:t>近日，景宁县相关职能部门在收到检察建议书后，对已公开的公民个人信息作全面核查，对发现的问题已完成整改。</a:t>
            </a:r>
            <a:endParaRPr lang="zh-CN" altLang="en-US" sz="2000" b="1">
              <a:solidFill>
                <a:schemeClr val="bg1"/>
              </a:solidFill>
            </a:endParaRPr>
          </a:p>
          <a:p>
            <a:pPr algn="just"/>
            <a:r>
              <a:rPr lang="zh-CN" altLang="en-US" sz="2000"/>
              <a:t>今年年初，景宁县检察院先后收到群众反映，称自己为领取政府某项补贴上报的个人信息，在政府部门网站上被原原本本公开了。</a:t>
            </a:r>
            <a:endParaRPr lang="zh-CN" altLang="en-US" sz="2000"/>
          </a:p>
          <a:p>
            <a:pPr algn="just"/>
            <a:r>
              <a:rPr lang="zh-CN" altLang="en-US" sz="2000"/>
              <a:t>该院公益诉讼部门检察官经过线索核实、调查走访，发现当地在乡村振兴电商创业技能培训补贴、80岁以上少数民族人口补助、地质灾害避让搬迁过渡补助费等发放领域，均存在</a:t>
            </a:r>
            <a:r>
              <a:rPr lang="zh-CN" altLang="en-US" sz="2000" u="sng"/>
              <a:t>公布公民详细身份证号、银行账号、电话号码、家庭详细地址等情形</a:t>
            </a:r>
            <a:r>
              <a:rPr lang="zh-CN" altLang="en-US" sz="2000"/>
              <a:t>，致使个人信息处于他人随时可以获知的状态。</a:t>
            </a:r>
            <a:endParaRPr lang="zh-CN" altLang="en-US" sz="2000"/>
          </a:p>
          <a:p>
            <a:pPr algn="just"/>
            <a:r>
              <a:rPr lang="zh-CN" altLang="en-US" sz="2000"/>
              <a:t>为此，该院向相关职能部门发出诉前检察建议，要求履行政务公开个人信息保护职责，对上述违法公开个人信息的文件予以处理；并在今后的工作中，注意保护公民个人信息安全。</a:t>
            </a:r>
            <a:endParaRPr lang="zh-CN" altLang="en-US" sz="2000"/>
          </a:p>
        </p:txBody>
      </p:sp>
      <p:pic>
        <p:nvPicPr>
          <p:cNvPr id="4" name="图片 3"/>
          <p:cNvPicPr>
            <a:picLocks noChangeAspect="1"/>
          </p:cNvPicPr>
          <p:nvPr/>
        </p:nvPicPr>
        <p:blipFill>
          <a:blip r:embed="rId2"/>
          <a:stretch>
            <a:fillRect/>
          </a:stretch>
        </p:blipFill>
        <p:spPr>
          <a:xfrm>
            <a:off x="1869727" y="1845337"/>
            <a:ext cx="5404018" cy="3167326"/>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cover dir="r"/>
      </p:transition>
    </mc:Choice>
    <mc:Fallback>
      <p:transition>
        <p:cover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sym typeface="+mn-ea"/>
              </a:rPr>
              <a:t>舆情关键在</a:t>
            </a:r>
            <a:r>
              <a:rPr lang="en-US" altLang="zh-CN">
                <a:solidFill>
                  <a:srgbClr val="FFFF00"/>
                </a:solidFill>
                <a:sym typeface="+mn-ea"/>
              </a:rPr>
              <a:t>“</a:t>
            </a:r>
            <a:r>
              <a:rPr lang="zh-CN" altLang="en-US">
                <a:solidFill>
                  <a:srgbClr val="FFFF00"/>
                </a:solidFill>
                <a:sym typeface="+mn-ea"/>
              </a:rPr>
              <a:t>预</a:t>
            </a:r>
            <a:r>
              <a:rPr lang="en-US" altLang="zh-CN">
                <a:solidFill>
                  <a:srgbClr val="FFFF00"/>
                </a:solidFill>
                <a:sym typeface="+mn-ea"/>
              </a:rPr>
              <a:t>”</a:t>
            </a:r>
            <a:endParaRPr lang="zh-CN" altLang="en-US">
              <a:solidFill>
                <a:srgbClr val="FFFF00"/>
              </a:solidFill>
              <a:sym typeface="+mn-ea"/>
            </a:endParaRPr>
          </a:p>
        </p:txBody>
      </p:sp>
      <p:sp>
        <p:nvSpPr>
          <p:cNvPr id="4" name="内容占位符 3"/>
          <p:cNvSpPr>
            <a:spLocks noGrp="1"/>
          </p:cNvSpPr>
          <p:nvPr>
            <p:ph idx="1"/>
          </p:nvPr>
        </p:nvSpPr>
        <p:spPr/>
        <p:txBody>
          <a:bodyPr/>
          <a:p>
            <a:r>
              <a:rPr lang="zh-CN" altLang="en-US">
                <a:solidFill>
                  <a:schemeClr val="bg1"/>
                </a:solidFill>
              </a:rPr>
              <a:t>法理</a:t>
            </a:r>
            <a:r>
              <a:rPr lang="zh-CN" altLang="en-US">
                <a:solidFill>
                  <a:schemeClr val="bg1"/>
                </a:solidFill>
              </a:rPr>
              <a:t>情</a:t>
            </a:r>
            <a:endParaRPr lang="zh-CN" altLang="en-US">
              <a:solidFill>
                <a:schemeClr val="bg1"/>
              </a:solidFill>
            </a:endParaRPr>
          </a:p>
          <a:p>
            <a:r>
              <a:rPr lang="zh-CN" altLang="en-US">
                <a:solidFill>
                  <a:schemeClr val="bg1"/>
                </a:solidFill>
              </a:rPr>
              <a:t>时度</a:t>
            </a:r>
            <a:r>
              <a:rPr lang="zh-CN" altLang="en-US">
                <a:solidFill>
                  <a:schemeClr val="bg1"/>
                </a:solidFill>
              </a:rPr>
              <a:t>效</a:t>
            </a:r>
            <a:endParaRPr lang="zh-CN" altLang="en-US">
              <a:solidFill>
                <a:schemeClr val="bg1"/>
              </a:solidFill>
            </a:endParaRPr>
          </a:p>
          <a:p>
            <a:r>
              <a:rPr lang="zh-CN" altLang="en-US">
                <a:solidFill>
                  <a:schemeClr val="bg1"/>
                </a:solidFill>
              </a:rPr>
              <a:t>避免常识</a:t>
            </a:r>
            <a:r>
              <a:rPr lang="zh-CN" altLang="en-US">
                <a:solidFill>
                  <a:schemeClr val="bg1"/>
                </a:solidFill>
              </a:rPr>
              <a:t>错误</a:t>
            </a:r>
            <a:endParaRPr lang="zh-CN" altLang="en-US">
              <a:solidFill>
                <a:schemeClr val="bg1"/>
              </a:solidFill>
            </a:endParaRPr>
          </a:p>
          <a:p>
            <a:r>
              <a:rPr lang="zh-CN" altLang="en-US">
                <a:solidFill>
                  <a:schemeClr val="bg1"/>
                </a:solidFill>
              </a:rPr>
              <a:t>错字漏</a:t>
            </a:r>
            <a:r>
              <a:rPr lang="zh-CN" altLang="en-US">
                <a:solidFill>
                  <a:schemeClr val="bg1"/>
                </a:solidFill>
              </a:rPr>
              <a:t>字</a:t>
            </a:r>
            <a:endParaRPr lang="zh-CN" altLang="en-US">
              <a:solidFill>
                <a:schemeClr val="bg1"/>
              </a:solidFill>
            </a:endParaRPr>
          </a:p>
          <a:p>
            <a:r>
              <a:rPr lang="zh-CN" altLang="en-US">
                <a:solidFill>
                  <a:schemeClr val="bg1"/>
                </a:solidFill>
              </a:rPr>
              <a:t>。。。</a:t>
            </a:r>
            <a:endParaRPr lang="zh-CN" altLang="en-US">
              <a:solidFill>
                <a:schemeClr val="bg1"/>
              </a:solidFill>
            </a:endParaRPr>
          </a:p>
        </p:txBody>
      </p:sp>
      <p:sp>
        <p:nvSpPr>
          <p:cNvPr id="5" name="动作按钮: 后退或前一项 4">
            <a:hlinkClick r:id="rId1" action="ppaction://hlinksldjump"/>
          </p:cNvPr>
          <p:cNvSpPr/>
          <p:nvPr>
            <p:custDataLst>
              <p:tags r:id="rId2"/>
            </p:custDataLst>
          </p:nvPr>
        </p:nvSpPr>
        <p:spPr>
          <a:xfrm>
            <a:off x="8375015" y="742315"/>
            <a:ext cx="311785" cy="208280"/>
          </a:xfrm>
          <a:prstGeom prst="actionButtonBackPrevious">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标题 1"/>
          <p:cNvSpPr>
            <a:spLocks noGrp="1"/>
          </p:cNvSpPr>
          <p:nvPr>
            <p:ph type="title"/>
          </p:nvPr>
        </p:nvSpPr>
        <p:spPr/>
        <p:txBody>
          <a:bodyPr anchor="ctr"/>
          <a:p>
            <a:r>
              <a:rPr lang="zh-CN" altLang="en-US">
                <a:solidFill>
                  <a:srgbClr val="FFFF00"/>
                </a:solidFill>
              </a:rPr>
              <a:t>讲课提纲</a:t>
            </a:r>
            <a:endParaRPr lang="zh-CN" altLang="en-US">
              <a:solidFill>
                <a:srgbClr val="FFFF00"/>
              </a:solidFill>
            </a:endParaRPr>
          </a:p>
        </p:txBody>
      </p:sp>
      <p:sp>
        <p:nvSpPr>
          <p:cNvPr id="9218" name="内容占位符 2"/>
          <p:cNvSpPr>
            <a:spLocks noGrp="1"/>
          </p:cNvSpPr>
          <p:nvPr>
            <p:ph idx="1"/>
          </p:nvPr>
        </p:nvSpPr>
        <p:spPr>
          <a:xfrm>
            <a:off x="744855" y="1258570"/>
            <a:ext cx="7941945" cy="5281930"/>
          </a:xfrm>
        </p:spPr>
        <p:txBody>
          <a:bodyPr anchor="t"/>
          <a:p>
            <a:pPr lvl="0" algn="just">
              <a:buFont typeface="Wingdings" panose="05000000000000000000" charset="0"/>
              <a:buChar char="Ø"/>
            </a:pPr>
            <a:r>
              <a:rPr lang="en-US" altLang="zh-CN" sz="3000">
                <a:solidFill>
                  <a:schemeClr val="bg1"/>
                </a:solidFill>
                <a:latin typeface="+mn-ea"/>
                <a:cs typeface="+mn-ea"/>
              </a:rPr>
              <a:t>1.</a:t>
            </a:r>
            <a:r>
              <a:rPr lang="zh-CN" altLang="en-US" sz="3000">
                <a:solidFill>
                  <a:schemeClr val="bg1"/>
                </a:solidFill>
                <a:latin typeface="+mn-ea"/>
                <a:cs typeface="+mn-ea"/>
              </a:rPr>
              <a:t>政务公开发展历程及内涵演变</a:t>
            </a:r>
            <a:endParaRPr lang="zh-CN" altLang="en-US" sz="3000">
              <a:solidFill>
                <a:schemeClr val="bg1"/>
              </a:solidFill>
              <a:latin typeface="+mn-ea"/>
              <a:cs typeface="+mn-ea"/>
            </a:endParaRPr>
          </a:p>
          <a:p>
            <a:pPr lvl="0" algn="just">
              <a:buFont typeface="Wingdings" panose="05000000000000000000" charset="0"/>
              <a:buChar char="Ø"/>
            </a:pPr>
            <a:r>
              <a:rPr lang="en-US" altLang="zh-CN" sz="3000">
                <a:solidFill>
                  <a:schemeClr val="bg1"/>
                </a:solidFill>
                <a:latin typeface="+mn-ea"/>
                <a:cs typeface="+mn-ea"/>
                <a:sym typeface="+mn-ea"/>
              </a:rPr>
              <a:t>2.</a:t>
            </a:r>
            <a:r>
              <a:rPr lang="zh-CN" altLang="en-US" sz="3000">
                <a:solidFill>
                  <a:schemeClr val="bg1"/>
                </a:solidFill>
                <a:latin typeface="+mn-ea"/>
                <a:cs typeface="+mn-ea"/>
                <a:sym typeface="+mn-ea"/>
              </a:rPr>
              <a:t>公开为常态，不公开为例外原则</a:t>
            </a:r>
            <a:endParaRPr lang="zh-CN" altLang="en-US" sz="3000">
              <a:solidFill>
                <a:schemeClr val="bg1"/>
              </a:solidFill>
              <a:latin typeface="+mn-ea"/>
              <a:cs typeface="+mn-ea"/>
              <a:sym typeface="+mn-ea"/>
            </a:endParaRPr>
          </a:p>
          <a:p>
            <a:pPr lvl="0" algn="just">
              <a:buFont typeface="Wingdings" panose="05000000000000000000" charset="0"/>
              <a:buChar char="Ø"/>
            </a:pPr>
            <a:r>
              <a:rPr lang="en-US" altLang="zh-CN" sz="3000">
                <a:solidFill>
                  <a:schemeClr val="bg1"/>
                </a:solidFill>
                <a:latin typeface="+mn-ea"/>
                <a:cs typeface="+mn-ea"/>
                <a:sym typeface="+mn-ea"/>
              </a:rPr>
              <a:t>3.</a:t>
            </a:r>
            <a:r>
              <a:rPr lang="zh-CN" altLang="en-US" sz="3000">
                <a:solidFill>
                  <a:schemeClr val="bg1"/>
                </a:solidFill>
                <a:latin typeface="+mn-ea"/>
                <a:cs typeface="+mn-ea"/>
                <a:sym typeface="+mn-ea"/>
              </a:rPr>
              <a:t>五公开</a:t>
            </a:r>
            <a:endParaRPr lang="zh-CN" altLang="en-US" sz="3000">
              <a:solidFill>
                <a:schemeClr val="bg1"/>
              </a:solidFill>
              <a:latin typeface="+mn-ea"/>
              <a:cs typeface="+mn-ea"/>
              <a:sym typeface="+mn-ea"/>
            </a:endParaRPr>
          </a:p>
          <a:p>
            <a:pPr lvl="0" algn="just">
              <a:buFont typeface="Wingdings" panose="05000000000000000000" charset="0"/>
              <a:buChar char="Ø"/>
            </a:pPr>
            <a:r>
              <a:rPr lang="en-US" altLang="zh-CN" sz="3000">
                <a:solidFill>
                  <a:schemeClr val="bg1"/>
                </a:solidFill>
                <a:latin typeface="+mn-ea"/>
                <a:cs typeface="+mn-ea"/>
                <a:sym typeface="+mn-ea"/>
              </a:rPr>
              <a:t>4.</a:t>
            </a:r>
            <a:r>
              <a:rPr lang="zh-CN" altLang="en-US" sz="3000">
                <a:solidFill>
                  <a:schemeClr val="bg1"/>
                </a:solidFill>
                <a:latin typeface="+mn-ea"/>
                <a:cs typeface="+mn-ea"/>
                <a:sym typeface="+mn-ea"/>
              </a:rPr>
              <a:t>政策解读</a:t>
            </a:r>
            <a:endParaRPr lang="zh-CN" altLang="en-US" sz="3000">
              <a:solidFill>
                <a:schemeClr val="bg1"/>
              </a:solidFill>
              <a:latin typeface="+mn-ea"/>
              <a:cs typeface="+mn-ea"/>
              <a:sym typeface="+mn-ea"/>
            </a:endParaRPr>
          </a:p>
          <a:p>
            <a:pPr lvl="0" algn="just">
              <a:buFont typeface="Wingdings" panose="05000000000000000000" charset="0"/>
              <a:buChar char="Ø"/>
            </a:pPr>
            <a:r>
              <a:rPr lang="en-US" altLang="zh-CN" sz="3000">
                <a:solidFill>
                  <a:schemeClr val="bg1"/>
                </a:solidFill>
                <a:latin typeface="+mn-ea"/>
                <a:cs typeface="+mn-ea"/>
                <a:sym typeface="+mn-ea"/>
              </a:rPr>
              <a:t>5.</a:t>
            </a:r>
            <a:r>
              <a:rPr lang="zh-CN" altLang="en-US" sz="3000">
                <a:solidFill>
                  <a:schemeClr val="bg1"/>
                </a:solidFill>
                <a:latin typeface="+mn-ea"/>
                <a:cs typeface="+mn-ea"/>
                <a:sym typeface="+mn-ea"/>
              </a:rPr>
              <a:t>回应关切</a:t>
            </a:r>
            <a:endParaRPr lang="zh-CN" altLang="en-US" sz="3000">
              <a:solidFill>
                <a:schemeClr val="bg1"/>
              </a:solidFill>
              <a:latin typeface="+mn-ea"/>
              <a:cs typeface="+mn-ea"/>
              <a:sym typeface="+mn-ea"/>
            </a:endParaRPr>
          </a:p>
          <a:p>
            <a:pPr lvl="0" algn="just">
              <a:buFont typeface="Wingdings" panose="05000000000000000000" charset="0"/>
              <a:buChar char="Ø"/>
            </a:pPr>
            <a:r>
              <a:rPr lang="en-US" altLang="zh-CN" sz="3000">
                <a:solidFill>
                  <a:schemeClr val="bg1"/>
                </a:solidFill>
                <a:latin typeface="+mn-ea"/>
                <a:cs typeface="+mn-ea"/>
                <a:sym typeface="+mn-ea"/>
              </a:rPr>
              <a:t>6.</a:t>
            </a:r>
            <a:r>
              <a:rPr lang="zh-CN" altLang="en-US" sz="3000">
                <a:solidFill>
                  <a:schemeClr val="bg1"/>
                </a:solidFill>
                <a:latin typeface="+mn-ea"/>
                <a:cs typeface="+mn-ea"/>
                <a:sym typeface="+mn-ea"/>
              </a:rPr>
              <a:t>平台</a:t>
            </a:r>
            <a:r>
              <a:rPr lang="zh-CN" altLang="en-US" sz="3000">
                <a:solidFill>
                  <a:schemeClr val="bg1"/>
                </a:solidFill>
                <a:latin typeface="+mn-ea"/>
                <a:cs typeface="+mn-ea"/>
                <a:sym typeface="+mn-ea"/>
              </a:rPr>
              <a:t>建设</a:t>
            </a:r>
            <a:endParaRPr lang="zh-CN" altLang="en-US" sz="3000">
              <a:solidFill>
                <a:schemeClr val="bg1"/>
              </a:solidFill>
              <a:latin typeface="+mn-ea"/>
              <a:cs typeface="+mn-ea"/>
              <a:sym typeface="+mn-ea"/>
            </a:endParaRPr>
          </a:p>
          <a:p>
            <a:pPr lvl="0" algn="just">
              <a:buFont typeface="Wingdings" panose="05000000000000000000" charset="0"/>
              <a:buChar char="Ø"/>
            </a:pPr>
            <a:r>
              <a:rPr lang="en-US" altLang="zh-CN" sz="3000">
                <a:solidFill>
                  <a:schemeClr val="bg1"/>
                </a:solidFill>
                <a:latin typeface="+mn-ea"/>
                <a:cs typeface="+mn-ea"/>
                <a:sym typeface="+mn-ea"/>
              </a:rPr>
              <a:t>7.</a:t>
            </a:r>
            <a:r>
              <a:rPr lang="zh-CN" altLang="en-US" sz="3000">
                <a:solidFill>
                  <a:schemeClr val="bg1"/>
                </a:solidFill>
                <a:latin typeface="+mn-ea"/>
                <a:cs typeface="+mn-ea"/>
                <a:sym typeface="+mn-ea"/>
              </a:rPr>
              <a:t>政务信息管理</a:t>
            </a:r>
            <a:endParaRPr lang="zh-CN" altLang="en-US" sz="3000">
              <a:solidFill>
                <a:schemeClr val="bg1"/>
              </a:solidFill>
              <a:latin typeface="+mn-ea"/>
              <a:cs typeface="+mn-ea"/>
              <a:sym typeface="+mn-ea"/>
            </a:endParaRPr>
          </a:p>
          <a:p>
            <a:pPr lvl="0" algn="just">
              <a:buFont typeface="Wingdings" panose="05000000000000000000" charset="0"/>
              <a:buChar char="Ø"/>
            </a:pPr>
            <a:r>
              <a:rPr lang="en-US" altLang="zh-CN" sz="3000">
                <a:solidFill>
                  <a:schemeClr val="bg1"/>
                </a:solidFill>
                <a:latin typeface="+mn-ea"/>
                <a:cs typeface="+mn-ea"/>
                <a:sym typeface="+mn-ea"/>
              </a:rPr>
              <a:t>8.</a:t>
            </a:r>
            <a:r>
              <a:rPr lang="zh-CN" altLang="en-US" sz="3000">
                <a:solidFill>
                  <a:schemeClr val="bg1"/>
                </a:solidFill>
                <a:latin typeface="+mn-ea"/>
                <a:cs typeface="+mn-ea"/>
                <a:sym typeface="+mn-ea"/>
              </a:rPr>
              <a:t>政府信息公开条例修改实施</a:t>
            </a:r>
            <a:endParaRPr lang="en-US" altLang="zh-CN" sz="3000">
              <a:solidFill>
                <a:schemeClr val="bg1"/>
              </a:solidFill>
              <a:latin typeface="+mn-ea"/>
              <a:cs typeface="+mn-ea"/>
            </a:endParaRPr>
          </a:p>
          <a:p>
            <a:pPr lvl="0" algn="just">
              <a:buFont typeface="Wingdings" panose="05000000000000000000" charset="0"/>
              <a:buChar char="Ø"/>
            </a:pPr>
            <a:r>
              <a:rPr lang="en-US" altLang="zh-CN" sz="3000">
                <a:solidFill>
                  <a:schemeClr val="bg1"/>
                </a:solidFill>
                <a:latin typeface="+mn-ea"/>
                <a:cs typeface="+mn-ea"/>
              </a:rPr>
              <a:t>9.</a:t>
            </a:r>
            <a:r>
              <a:rPr lang="zh-CN" altLang="en-US" sz="3000">
                <a:solidFill>
                  <a:schemeClr val="bg1"/>
                </a:solidFill>
                <a:latin typeface="+mn-ea"/>
                <a:cs typeface="+mn-ea"/>
              </a:rPr>
              <a:t>监督保障</a:t>
            </a:r>
            <a:endParaRPr lang="zh-CN" altLang="en-US" sz="3000">
              <a:solidFill>
                <a:schemeClr val="bg1"/>
              </a:solidFill>
              <a:latin typeface="+mn-ea"/>
              <a:cs typeface="+mn-ea"/>
            </a:endParaRPr>
          </a:p>
          <a:p>
            <a:pPr lvl="0" algn="just">
              <a:buFont typeface="Wingdings" panose="05000000000000000000" charset="0"/>
              <a:buChar char="Ø"/>
            </a:pPr>
            <a:r>
              <a:rPr lang="en-US" altLang="zh-CN" sz="3000">
                <a:solidFill>
                  <a:schemeClr val="bg1"/>
                </a:solidFill>
                <a:latin typeface="+mn-ea"/>
                <a:cs typeface="+mn-ea"/>
                <a:sym typeface="+mn-ea"/>
              </a:rPr>
              <a:t>10.</a:t>
            </a:r>
            <a:r>
              <a:rPr lang="zh-CN" altLang="en-US" sz="3000">
                <a:solidFill>
                  <a:schemeClr val="bg1"/>
                </a:solidFill>
                <a:latin typeface="+mn-ea"/>
                <a:cs typeface="+mn-ea"/>
                <a:sym typeface="+mn-ea"/>
              </a:rPr>
              <a:t>政务公开思维</a:t>
            </a:r>
            <a:endParaRPr lang="en-US" altLang="zh-CN" sz="3000">
              <a:solidFill>
                <a:schemeClr val="bg1"/>
              </a:solidFill>
              <a:latin typeface="+mn-ea"/>
              <a:cs typeface="+mn-ea"/>
            </a:endParaRPr>
          </a:p>
          <a:p>
            <a:pPr lvl="0" algn="just">
              <a:buFont typeface="Wingdings" panose="05000000000000000000" charset="0"/>
              <a:buChar char="Ø"/>
            </a:pPr>
            <a:endParaRPr lang="zh-CN" altLang="en-US" sz="3000">
              <a:solidFill>
                <a:schemeClr val="bg1"/>
              </a:solidFill>
              <a:latin typeface="+mn-ea"/>
              <a:cs typeface="+mn-ea"/>
            </a:endParaRPr>
          </a:p>
          <a:p>
            <a:pPr lvl="0" algn="just"/>
            <a:endParaRPr lang="zh-CN" altLang="en-US" sz="3000">
              <a:solidFill>
                <a:schemeClr val="bg1"/>
              </a:solidFill>
              <a:latin typeface="+mn-ea"/>
              <a:cs typeface="+mn-ea"/>
            </a:endParaRPr>
          </a:p>
        </p:txBody>
      </p:sp>
      <p:sp>
        <p:nvSpPr>
          <p:cNvPr id="4" name="动作按钮: 前进或下一项 3">
            <a:hlinkClick r:id="rId1" action="ppaction://hlinksldjump"/>
          </p:cNvPr>
          <p:cNvSpPr/>
          <p:nvPr/>
        </p:nvSpPr>
        <p:spPr>
          <a:xfrm>
            <a:off x="6583680" y="1417955"/>
            <a:ext cx="285750" cy="207645"/>
          </a:xfrm>
          <a:prstGeom prst="actionButtonForwardNex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动作按钮: 前进或下一项 1">
            <a:hlinkClick r:id="rId2" action="ppaction://hlinksldjump"/>
          </p:cNvPr>
          <p:cNvSpPr/>
          <p:nvPr/>
        </p:nvSpPr>
        <p:spPr>
          <a:xfrm>
            <a:off x="3974465" y="6333490"/>
            <a:ext cx="285750" cy="207010"/>
          </a:xfrm>
          <a:prstGeom prst="actionButtonForwardNex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动作按钮: 前进或下一项 2">
            <a:hlinkClick r:id="rId3" action="ppaction://hlinksldjump"/>
          </p:cNvPr>
          <p:cNvSpPr/>
          <p:nvPr/>
        </p:nvSpPr>
        <p:spPr>
          <a:xfrm>
            <a:off x="6224905" y="5281295"/>
            <a:ext cx="285750" cy="207645"/>
          </a:xfrm>
          <a:prstGeom prst="actionButtonForwardNex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动作按钮: 前进或下一项 4">
            <a:hlinkClick r:id="rId4" action="ppaction://hlinksldjump"/>
          </p:cNvPr>
          <p:cNvSpPr/>
          <p:nvPr/>
        </p:nvSpPr>
        <p:spPr>
          <a:xfrm>
            <a:off x="7033895" y="1975485"/>
            <a:ext cx="285750" cy="207645"/>
          </a:xfrm>
          <a:prstGeom prst="actionButtonForwardNex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动作按钮: 前进或下一项 5">
            <a:hlinkClick r:id="rId5" action="ppaction://hlinksldjump"/>
          </p:cNvPr>
          <p:cNvSpPr/>
          <p:nvPr/>
        </p:nvSpPr>
        <p:spPr>
          <a:xfrm>
            <a:off x="2754630" y="2494915"/>
            <a:ext cx="285750" cy="207645"/>
          </a:xfrm>
          <a:prstGeom prst="actionButtonForwardNex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动作按钮: 前进或下一项 6">
            <a:hlinkClick r:id="rId6" action="ppaction://hlinksldjump"/>
          </p:cNvPr>
          <p:cNvSpPr/>
          <p:nvPr/>
        </p:nvSpPr>
        <p:spPr>
          <a:xfrm>
            <a:off x="3129915" y="3130550"/>
            <a:ext cx="285750" cy="207645"/>
          </a:xfrm>
          <a:prstGeom prst="actionButtonForwardNex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动作按钮: 前进或下一项 7">
            <a:hlinkClick r:id="rId7" action="ppaction://hlinksldjump"/>
          </p:cNvPr>
          <p:cNvSpPr/>
          <p:nvPr/>
        </p:nvSpPr>
        <p:spPr>
          <a:xfrm>
            <a:off x="3186430" y="3659505"/>
            <a:ext cx="285750" cy="207645"/>
          </a:xfrm>
          <a:prstGeom prst="actionButtonForwardNex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动作按钮: 前进或下一项 8">
            <a:hlinkClick r:id="rId8" action="ppaction://hlinksldjump"/>
          </p:cNvPr>
          <p:cNvSpPr/>
          <p:nvPr/>
        </p:nvSpPr>
        <p:spPr>
          <a:xfrm>
            <a:off x="3974465" y="4712970"/>
            <a:ext cx="285750" cy="207645"/>
          </a:xfrm>
          <a:prstGeom prst="actionButtonForwardNex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动作按钮: 前进或下一项 9">
            <a:hlinkClick r:id="rId9" action="ppaction://hlinksldjump"/>
          </p:cNvPr>
          <p:cNvSpPr/>
          <p:nvPr/>
        </p:nvSpPr>
        <p:spPr>
          <a:xfrm>
            <a:off x="3290570" y="5799455"/>
            <a:ext cx="285750" cy="207645"/>
          </a:xfrm>
          <a:prstGeom prst="actionButtonForwardNex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动作按钮: 前进或下一项 10">
            <a:hlinkClick r:id="rId10" action="ppaction://hlinksldjump"/>
          </p:cNvPr>
          <p:cNvSpPr/>
          <p:nvPr/>
        </p:nvSpPr>
        <p:spPr>
          <a:xfrm>
            <a:off x="3129915" y="4188460"/>
            <a:ext cx="285750" cy="207645"/>
          </a:xfrm>
          <a:prstGeom prst="actionButtonForwardNex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Freeform 301"/>
          <p:cNvSpPr/>
          <p:nvPr/>
        </p:nvSpPr>
        <p:spPr>
          <a:xfrm>
            <a:off x="2951163" y="2573338"/>
            <a:ext cx="4406900" cy="1784350"/>
          </a:xfrm>
          <a:custGeom>
            <a:avLst/>
            <a:gdLst/>
            <a:ahLst/>
            <a:cxnLst>
              <a:cxn ang="0">
                <a:pos x="2147483647" y="2147483647"/>
              </a:cxn>
              <a:cxn ang="0">
                <a:pos x="2147483647" y="2147483647"/>
              </a:cxn>
              <a:cxn ang="0">
                <a:pos x="0" y="2147483647"/>
              </a:cxn>
              <a:cxn ang="0">
                <a:pos x="0" y="0"/>
              </a:cxn>
              <a:cxn ang="0">
                <a:pos x="2147483647" y="0"/>
              </a:cxn>
              <a:cxn ang="0">
                <a:pos x="2147483647" y="2147483647"/>
              </a:cxn>
              <a:cxn ang="0">
                <a:pos x="2147483647" y="2147483647"/>
              </a:cxn>
            </a:cxnLst>
            <a:pathLst>
              <a:path w="2041" h="1076">
                <a:moveTo>
                  <a:pt x="2041" y="1076"/>
                </a:moveTo>
                <a:lnTo>
                  <a:pt x="2041" y="1076"/>
                </a:lnTo>
                <a:lnTo>
                  <a:pt x="0" y="1076"/>
                </a:lnTo>
                <a:lnTo>
                  <a:pt x="0" y="0"/>
                </a:lnTo>
                <a:lnTo>
                  <a:pt x="2041" y="0"/>
                </a:lnTo>
                <a:lnTo>
                  <a:pt x="2041" y="1076"/>
                </a:lnTo>
                <a:close/>
              </a:path>
            </a:pathLst>
          </a:custGeom>
          <a:solidFill>
            <a:srgbClr val="0079C5"/>
          </a:solidFill>
          <a:ln w="7938" cap="flat" cmpd="sng">
            <a:solidFill>
              <a:srgbClr val="FFFFFF"/>
            </a:solidFill>
            <a:prstDash val="solid"/>
            <a:miter/>
            <a:headEnd type="none" w="med" len="med"/>
            <a:tailEnd type="none" w="med" len="med"/>
          </a:ln>
        </p:spPr>
        <p:txBody>
          <a:bodyPr/>
          <a:p>
            <a:endParaRPr lang="zh-CN" altLang="en-US"/>
          </a:p>
        </p:txBody>
      </p:sp>
      <p:sp>
        <p:nvSpPr>
          <p:cNvPr id="17410" name="Freeform 9"/>
          <p:cNvSpPr/>
          <p:nvPr/>
        </p:nvSpPr>
        <p:spPr>
          <a:xfrm>
            <a:off x="1801813" y="3425825"/>
            <a:ext cx="1587" cy="835025"/>
          </a:xfrm>
          <a:custGeom>
            <a:avLst/>
            <a:gdLst/>
            <a:ahLst/>
            <a:cxnLst>
              <a:cxn ang="0">
                <a:pos x="0" y="2147483647"/>
              </a:cxn>
              <a:cxn ang="0">
                <a:pos x="0" y="0"/>
              </a:cxn>
              <a:cxn ang="0">
                <a:pos x="0" y="2147483647"/>
              </a:cxn>
            </a:cxnLst>
            <a:pathLst>
              <a:path w="1587" h="526">
                <a:moveTo>
                  <a:pt x="0" y="526"/>
                </a:moveTo>
                <a:lnTo>
                  <a:pt x="0" y="0"/>
                </a:lnTo>
                <a:lnTo>
                  <a:pt x="0" y="526"/>
                </a:lnTo>
                <a:close/>
              </a:path>
            </a:pathLst>
          </a:custGeom>
          <a:solidFill>
            <a:srgbClr val="0079C1"/>
          </a:solidFill>
          <a:ln w="9525">
            <a:noFill/>
          </a:ln>
        </p:spPr>
        <p:txBody>
          <a:bodyPr/>
          <a:p>
            <a:endParaRPr lang="zh-CN" altLang="en-US"/>
          </a:p>
        </p:txBody>
      </p:sp>
      <p:sp>
        <p:nvSpPr>
          <p:cNvPr id="14340" name="Line 10"/>
          <p:cNvSpPr/>
          <p:nvPr/>
        </p:nvSpPr>
        <p:spPr>
          <a:xfrm flipV="1">
            <a:off x="2879725" y="3427413"/>
            <a:ext cx="1588" cy="835025"/>
          </a:xfrm>
          <a:prstGeom prst="line">
            <a:avLst/>
          </a:prstGeom>
          <a:ln w="25400" cap="flat" cmpd="sng">
            <a:solidFill>
              <a:srgbClr val="FFFF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41" name="Freeform 11"/>
          <p:cNvSpPr/>
          <p:nvPr/>
        </p:nvSpPr>
        <p:spPr>
          <a:xfrm>
            <a:off x="2879725" y="4260850"/>
            <a:ext cx="3382963" cy="92075"/>
          </a:xfrm>
          <a:custGeom>
            <a:avLst/>
            <a:gdLst/>
            <a:ahLst/>
            <a:cxnLst>
              <a:cxn ang="0">
                <a:pos x="2147483647" y="0"/>
              </a:cxn>
              <a:cxn ang="0">
                <a:pos x="2147483647" y="2147483647"/>
              </a:cxn>
              <a:cxn ang="0">
                <a:pos x="2147483647" y="2147483647"/>
              </a:cxn>
              <a:cxn ang="0">
                <a:pos x="2147483647" y="2147483647"/>
              </a:cxn>
              <a:cxn ang="0">
                <a:pos x="0" y="2147483647"/>
              </a:cxn>
              <a:cxn ang="0">
                <a:pos x="0" y="0"/>
              </a:cxn>
            </a:cxnLst>
            <a:pathLst>
              <a:path w="1520" h="41">
                <a:moveTo>
                  <a:pt x="1520" y="0"/>
                </a:moveTo>
                <a:cubicBezTo>
                  <a:pt x="1520" y="9"/>
                  <a:pt x="1520" y="9"/>
                  <a:pt x="1520" y="9"/>
                </a:cubicBezTo>
                <a:cubicBezTo>
                  <a:pt x="1520" y="26"/>
                  <a:pt x="1506" y="41"/>
                  <a:pt x="1488" y="41"/>
                </a:cubicBezTo>
                <a:cubicBezTo>
                  <a:pt x="32" y="41"/>
                  <a:pt x="32" y="41"/>
                  <a:pt x="32" y="41"/>
                </a:cubicBezTo>
                <a:cubicBezTo>
                  <a:pt x="14" y="41"/>
                  <a:pt x="0" y="26"/>
                  <a:pt x="0" y="9"/>
                </a:cubicBezTo>
                <a:cubicBezTo>
                  <a:pt x="0" y="0"/>
                  <a:pt x="0" y="0"/>
                  <a:pt x="0"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2" name="Freeform 13"/>
          <p:cNvSpPr/>
          <p:nvPr/>
        </p:nvSpPr>
        <p:spPr>
          <a:xfrm>
            <a:off x="3214688" y="2500313"/>
            <a:ext cx="4105275" cy="1784350"/>
          </a:xfrm>
          <a:custGeom>
            <a:avLst/>
            <a:gdLst/>
            <a:ahLst/>
            <a:cxnLst>
              <a:cxn ang="0">
                <a:pos x="0" y="0"/>
              </a:cxn>
              <a:cxn ang="0">
                <a:pos x="2147483647" y="0"/>
              </a:cxn>
              <a:cxn ang="0">
                <a:pos x="2147483647" y="2147483647"/>
              </a:cxn>
              <a:cxn ang="0">
                <a:pos x="2147483647" y="2147483647"/>
              </a:cxn>
            </a:cxnLst>
            <a:pathLst>
              <a:path w="2077" h="1121">
                <a:moveTo>
                  <a:pt x="0" y="0"/>
                </a:moveTo>
                <a:cubicBezTo>
                  <a:pt x="2031" y="0"/>
                  <a:pt x="2031" y="0"/>
                  <a:pt x="2031" y="0"/>
                </a:cubicBezTo>
                <a:cubicBezTo>
                  <a:pt x="2056" y="0"/>
                  <a:pt x="2076" y="20"/>
                  <a:pt x="2076" y="45"/>
                </a:cubicBezTo>
                <a:cubicBezTo>
                  <a:pt x="2076" y="1108"/>
                  <a:pt x="2077" y="1121"/>
                  <a:pt x="2077" y="1121"/>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3" name="Freeform 15"/>
          <p:cNvSpPr/>
          <p:nvPr/>
        </p:nvSpPr>
        <p:spPr>
          <a:xfrm>
            <a:off x="2879725" y="2503488"/>
            <a:ext cx="87313" cy="923925"/>
          </a:xfrm>
          <a:custGeom>
            <a:avLst/>
            <a:gdLst/>
            <a:ahLst/>
            <a:cxnLst>
              <a:cxn ang="0">
                <a:pos x="0" y="2147483647"/>
              </a:cxn>
              <a:cxn ang="0">
                <a:pos x="0" y="2147483647"/>
              </a:cxn>
              <a:cxn ang="0">
                <a:pos x="2147483647" y="0"/>
              </a:cxn>
              <a:cxn ang="0">
                <a:pos x="2147483647" y="0"/>
              </a:cxn>
            </a:cxnLst>
            <a:pathLst>
              <a:path w="39" h="415">
                <a:moveTo>
                  <a:pt x="0" y="415"/>
                </a:moveTo>
                <a:cubicBezTo>
                  <a:pt x="0" y="32"/>
                  <a:pt x="0" y="32"/>
                  <a:pt x="0" y="32"/>
                </a:cubicBezTo>
                <a:cubicBezTo>
                  <a:pt x="0" y="14"/>
                  <a:pt x="14" y="0"/>
                  <a:pt x="32" y="0"/>
                </a:cubicBezTo>
                <a:cubicBezTo>
                  <a:pt x="39" y="0"/>
                  <a:pt x="39" y="0"/>
                  <a:pt x="39"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7415" name="Freeform 34"/>
          <p:cNvSpPr/>
          <p:nvPr/>
        </p:nvSpPr>
        <p:spPr>
          <a:xfrm>
            <a:off x="2813050" y="1150938"/>
            <a:ext cx="3175" cy="1587"/>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7">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6" name="Freeform 37"/>
          <p:cNvSpPr/>
          <p:nvPr/>
        </p:nvSpPr>
        <p:spPr>
          <a:xfrm>
            <a:off x="4284663" y="1152525"/>
            <a:ext cx="9525"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4" h="1588">
                <a:moveTo>
                  <a:pt x="0" y="0"/>
                </a:moveTo>
                <a:cubicBezTo>
                  <a:pt x="1" y="0"/>
                  <a:pt x="1" y="0"/>
                  <a:pt x="1" y="0"/>
                </a:cubicBezTo>
                <a:cubicBezTo>
                  <a:pt x="1" y="0"/>
                  <a:pt x="2" y="0"/>
                  <a:pt x="2" y="0"/>
                </a:cubicBezTo>
                <a:cubicBezTo>
                  <a:pt x="2" y="0"/>
                  <a:pt x="2" y="0"/>
                  <a:pt x="3" y="0"/>
                </a:cubicBezTo>
                <a:cubicBezTo>
                  <a:pt x="3" y="0"/>
                  <a:pt x="3" y="0"/>
                  <a:pt x="4" y="0"/>
                </a:cubicBezTo>
                <a:cubicBezTo>
                  <a:pt x="3" y="0"/>
                  <a:pt x="3" y="0"/>
                  <a:pt x="3" y="0"/>
                </a:cubicBezTo>
                <a:cubicBezTo>
                  <a:pt x="2" y="0"/>
                  <a:pt x="2" y="0"/>
                  <a:pt x="2" y="0"/>
                </a:cubicBezTo>
                <a:cubicBezTo>
                  <a:pt x="2"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17" name="Freeform 39"/>
          <p:cNvSpPr/>
          <p:nvPr/>
        </p:nvSpPr>
        <p:spPr>
          <a:xfrm>
            <a:off x="4668838" y="1155700"/>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18" name="Freeform 40"/>
          <p:cNvSpPr/>
          <p:nvPr/>
        </p:nvSpPr>
        <p:spPr>
          <a:xfrm>
            <a:off x="2947988" y="1168400"/>
            <a:ext cx="4762"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1" y="0"/>
                  <a:pt x="1" y="0"/>
                </a:cubicBezTo>
                <a:cubicBezTo>
                  <a:pt x="1" y="0"/>
                  <a:pt x="0" y="0"/>
                  <a:pt x="0" y="0"/>
                </a:cubicBezTo>
                <a:cubicBezTo>
                  <a:pt x="0" y="0"/>
                  <a:pt x="1" y="0"/>
                  <a:pt x="1" y="0"/>
                </a:cubicBezTo>
                <a:cubicBezTo>
                  <a:pt x="1"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9" name="Freeform 43"/>
          <p:cNvSpPr/>
          <p:nvPr/>
        </p:nvSpPr>
        <p:spPr>
          <a:xfrm>
            <a:off x="3244850" y="1171575"/>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2" y="0"/>
                </a:cubicBezTo>
                <a:close/>
              </a:path>
            </a:pathLst>
          </a:custGeom>
          <a:solidFill>
            <a:srgbClr val="FFFFFF"/>
          </a:solidFill>
          <a:ln w="9525">
            <a:noFill/>
          </a:ln>
        </p:spPr>
        <p:txBody>
          <a:bodyPr/>
          <a:p>
            <a:endParaRPr lang="zh-CN" altLang="en-US"/>
          </a:p>
        </p:txBody>
      </p:sp>
      <p:sp>
        <p:nvSpPr>
          <p:cNvPr id="17420" name="Freeform 45"/>
          <p:cNvSpPr/>
          <p:nvPr/>
        </p:nvSpPr>
        <p:spPr>
          <a:xfrm>
            <a:off x="3890963" y="1173163"/>
            <a:ext cx="4762" cy="1587"/>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7">
                <a:moveTo>
                  <a:pt x="0" y="0"/>
                </a:moveTo>
                <a:cubicBezTo>
                  <a:pt x="1" y="0"/>
                  <a:pt x="1" y="0"/>
                  <a:pt x="1"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21" name="Freeform 54"/>
          <p:cNvSpPr/>
          <p:nvPr/>
        </p:nvSpPr>
        <p:spPr>
          <a:xfrm>
            <a:off x="4826000" y="117316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2" name="Freeform 55"/>
          <p:cNvSpPr/>
          <p:nvPr/>
        </p:nvSpPr>
        <p:spPr>
          <a:xfrm>
            <a:off x="4433888" y="1177925"/>
            <a:ext cx="1587"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3" name="Freeform 87"/>
          <p:cNvSpPr/>
          <p:nvPr/>
        </p:nvSpPr>
        <p:spPr>
          <a:xfrm>
            <a:off x="2808288" y="1273175"/>
            <a:ext cx="4762"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24" name="Freeform 88"/>
          <p:cNvSpPr/>
          <p:nvPr/>
        </p:nvSpPr>
        <p:spPr>
          <a:xfrm>
            <a:off x="3090863" y="1273175"/>
            <a:ext cx="7937"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4" h="1588">
                <a:moveTo>
                  <a:pt x="4" y="0"/>
                </a:moveTo>
                <a:cubicBezTo>
                  <a:pt x="3" y="0"/>
                  <a:pt x="3" y="0"/>
                  <a:pt x="3" y="0"/>
                </a:cubicBezTo>
                <a:cubicBezTo>
                  <a:pt x="2" y="0"/>
                  <a:pt x="2" y="0"/>
                  <a:pt x="2" y="0"/>
                </a:cubicBezTo>
                <a:cubicBezTo>
                  <a:pt x="2" y="0"/>
                  <a:pt x="1" y="0"/>
                  <a:pt x="1" y="0"/>
                </a:cubicBezTo>
                <a:cubicBezTo>
                  <a:pt x="1" y="0"/>
                  <a:pt x="0" y="0"/>
                  <a:pt x="0" y="0"/>
                </a:cubicBezTo>
                <a:cubicBezTo>
                  <a:pt x="0" y="0"/>
                  <a:pt x="1" y="0"/>
                  <a:pt x="1" y="0"/>
                </a:cubicBezTo>
                <a:cubicBezTo>
                  <a:pt x="1" y="0"/>
                  <a:pt x="2" y="0"/>
                  <a:pt x="2" y="0"/>
                </a:cubicBezTo>
                <a:cubicBezTo>
                  <a:pt x="2" y="0"/>
                  <a:pt x="2" y="0"/>
                  <a:pt x="3" y="0"/>
                </a:cubicBezTo>
                <a:cubicBezTo>
                  <a:pt x="3" y="0"/>
                  <a:pt x="3" y="0"/>
                  <a:pt x="4" y="0"/>
                </a:cubicBezTo>
                <a:close/>
              </a:path>
            </a:pathLst>
          </a:custGeom>
          <a:solidFill>
            <a:srgbClr val="FFFFFF"/>
          </a:solidFill>
          <a:ln w="9525">
            <a:noFill/>
          </a:ln>
        </p:spPr>
        <p:txBody>
          <a:bodyPr/>
          <a:p>
            <a:endParaRPr lang="zh-CN" altLang="en-US"/>
          </a:p>
        </p:txBody>
      </p:sp>
      <p:sp>
        <p:nvSpPr>
          <p:cNvPr id="17425" name="Freeform 102"/>
          <p:cNvSpPr/>
          <p:nvPr/>
        </p:nvSpPr>
        <p:spPr>
          <a:xfrm>
            <a:off x="4832350" y="1277938"/>
            <a:ext cx="3175" cy="1587"/>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7">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6" name="Freeform 116"/>
          <p:cNvSpPr/>
          <p:nvPr/>
        </p:nvSpPr>
        <p:spPr>
          <a:xfrm>
            <a:off x="4511675" y="1295400"/>
            <a:ext cx="7938"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1" y="0"/>
                </a:cubicBezTo>
                <a:cubicBezTo>
                  <a:pt x="1" y="0"/>
                  <a:pt x="1" y="0"/>
                  <a:pt x="2" y="0"/>
                </a:cubicBezTo>
                <a:cubicBezTo>
                  <a:pt x="2" y="0"/>
                  <a:pt x="2" y="0"/>
                  <a:pt x="2" y="0"/>
                </a:cubicBezTo>
                <a:cubicBezTo>
                  <a:pt x="3" y="0"/>
                  <a:pt x="3" y="0"/>
                  <a:pt x="3" y="0"/>
                </a:cubicBezTo>
                <a:cubicBezTo>
                  <a:pt x="3" y="0"/>
                  <a:pt x="3" y="0"/>
                  <a:pt x="2" y="0"/>
                </a:cubicBezTo>
                <a:cubicBezTo>
                  <a:pt x="2" y="0"/>
                  <a:pt x="2" y="0"/>
                  <a:pt x="2" y="0"/>
                </a:cubicBezTo>
                <a:cubicBezTo>
                  <a:pt x="1" y="0"/>
                  <a:pt x="1" y="0"/>
                  <a:pt x="1" y="0"/>
                </a:cubicBezTo>
                <a:cubicBezTo>
                  <a:pt x="0" y="0"/>
                  <a:pt x="0" y="0"/>
                  <a:pt x="0" y="0"/>
                </a:cubicBezTo>
                <a:close/>
              </a:path>
            </a:pathLst>
          </a:custGeom>
          <a:solidFill>
            <a:srgbClr val="FFFFFF"/>
          </a:solidFill>
          <a:ln w="9525">
            <a:noFill/>
          </a:ln>
        </p:spPr>
        <p:txBody>
          <a:bodyPr/>
          <a:p>
            <a:endParaRPr lang="zh-CN" altLang="en-US"/>
          </a:p>
        </p:txBody>
      </p:sp>
      <p:sp>
        <p:nvSpPr>
          <p:cNvPr id="17427" name="Freeform 117"/>
          <p:cNvSpPr/>
          <p:nvPr/>
        </p:nvSpPr>
        <p:spPr>
          <a:xfrm>
            <a:off x="4676775" y="1296988"/>
            <a:ext cx="4763" cy="1587"/>
          </a:xfrm>
          <a:custGeom>
            <a:avLst/>
            <a:gdLst/>
            <a:ahLst/>
            <a:cxnLst>
              <a:cxn ang="0">
                <a:pos x="0" y="0"/>
              </a:cxn>
              <a:cxn ang="0">
                <a:pos x="0" y="0"/>
              </a:cxn>
              <a:cxn ang="0">
                <a:pos x="0" y="0"/>
              </a:cxn>
              <a:cxn ang="0">
                <a:pos x="2147483647" y="0"/>
              </a:cxn>
              <a:cxn ang="0">
                <a:pos x="2147483647" y="0"/>
              </a:cxn>
              <a:cxn ang="0">
                <a:pos x="2147483647" y="0"/>
              </a:cxn>
              <a:cxn ang="0">
                <a:pos x="2147483647" y="0"/>
              </a:cxn>
              <a:cxn ang="0">
                <a:pos x="2147483647" y="0"/>
              </a:cxn>
              <a:cxn ang="0">
                <a:pos x="0" y="0"/>
              </a:cxn>
              <a:cxn ang="0">
                <a:pos x="0" y="0"/>
              </a:cxn>
            </a:cxnLst>
            <a:pathLst>
              <a:path w="2" h="1587">
                <a:moveTo>
                  <a:pt x="0" y="0"/>
                </a:moveTo>
                <a:cubicBezTo>
                  <a:pt x="0" y="0"/>
                  <a:pt x="0" y="0"/>
                  <a:pt x="0" y="0"/>
                </a:cubicBezTo>
                <a:cubicBezTo>
                  <a:pt x="0" y="0"/>
                  <a:pt x="0" y="0"/>
                  <a:pt x="0"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0" y="0"/>
                </a:cubicBezTo>
                <a:cubicBezTo>
                  <a:pt x="0" y="0"/>
                  <a:pt x="0" y="0"/>
                  <a:pt x="0" y="0"/>
                </a:cubicBezTo>
                <a:close/>
              </a:path>
            </a:pathLst>
          </a:custGeom>
          <a:solidFill>
            <a:srgbClr val="FFFFFF"/>
          </a:solidFill>
          <a:ln w="9525">
            <a:noFill/>
          </a:ln>
        </p:spPr>
        <p:txBody>
          <a:bodyPr/>
          <a:p>
            <a:endParaRPr lang="zh-CN" altLang="en-US"/>
          </a:p>
        </p:txBody>
      </p:sp>
      <p:sp>
        <p:nvSpPr>
          <p:cNvPr id="17428" name="Freeform 122"/>
          <p:cNvSpPr/>
          <p:nvPr/>
        </p:nvSpPr>
        <p:spPr>
          <a:xfrm>
            <a:off x="2582863" y="1123950"/>
            <a:ext cx="6350" cy="1588"/>
          </a:xfrm>
          <a:custGeom>
            <a:avLst/>
            <a:gdLst/>
            <a:ahLst/>
            <a:cxnLst>
              <a:cxn ang="0">
                <a:pos x="0" y="0"/>
              </a:cxn>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0" y="0"/>
                </a:cubicBezTo>
                <a:cubicBezTo>
                  <a:pt x="0" y="0"/>
                  <a:pt x="1" y="0"/>
                  <a:pt x="1" y="0"/>
                </a:cubicBezTo>
                <a:cubicBezTo>
                  <a:pt x="1" y="0"/>
                  <a:pt x="2" y="0"/>
                  <a:pt x="2" y="0"/>
                </a:cubicBezTo>
                <a:cubicBezTo>
                  <a:pt x="2" y="0"/>
                  <a:pt x="2" y="0"/>
                  <a:pt x="3" y="0"/>
                </a:cubicBezTo>
                <a:cubicBezTo>
                  <a:pt x="3" y="0"/>
                  <a:pt x="3" y="0"/>
                  <a:pt x="3" y="0"/>
                </a:cubicBezTo>
                <a:cubicBezTo>
                  <a:pt x="3" y="0"/>
                  <a:pt x="3" y="0"/>
                  <a:pt x="3" y="0"/>
                </a:cubicBezTo>
                <a:cubicBezTo>
                  <a:pt x="2" y="0"/>
                  <a:pt x="2" y="0"/>
                  <a:pt x="2" y="0"/>
                </a:cubicBezTo>
                <a:cubicBezTo>
                  <a:pt x="2" y="0"/>
                  <a:pt x="1" y="0"/>
                  <a:pt x="1" y="0"/>
                </a:cubicBezTo>
                <a:cubicBezTo>
                  <a:pt x="1" y="0"/>
                  <a:pt x="0" y="0"/>
                  <a:pt x="0" y="0"/>
                </a:cubicBezTo>
                <a:close/>
              </a:path>
            </a:pathLst>
          </a:custGeom>
          <a:solidFill>
            <a:srgbClr val="FFFFFF"/>
          </a:solidFill>
          <a:ln w="9525">
            <a:noFill/>
          </a:ln>
        </p:spPr>
        <p:txBody>
          <a:bodyPr/>
          <a:p>
            <a:endParaRPr lang="zh-CN" altLang="en-US"/>
          </a:p>
        </p:txBody>
      </p:sp>
      <p:sp>
        <p:nvSpPr>
          <p:cNvPr id="17429" name="Freeform 167"/>
          <p:cNvSpPr/>
          <p:nvPr/>
        </p:nvSpPr>
        <p:spPr>
          <a:xfrm>
            <a:off x="3690938" y="5697538"/>
            <a:ext cx="1587"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0" name="Freeform 180"/>
          <p:cNvSpPr/>
          <p:nvPr/>
        </p:nvSpPr>
        <p:spPr>
          <a:xfrm>
            <a:off x="4376738" y="5686425"/>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1" name="Freeform 214"/>
          <p:cNvSpPr/>
          <p:nvPr/>
        </p:nvSpPr>
        <p:spPr>
          <a:xfrm>
            <a:off x="4862513" y="5634038"/>
            <a:ext cx="1587" cy="6350"/>
          </a:xfrm>
          <a:custGeom>
            <a:avLst/>
            <a:gdLst/>
            <a:ahLst/>
            <a:cxnLst>
              <a:cxn ang="0">
                <a:pos x="0" y="0"/>
              </a:cxn>
              <a:cxn ang="0">
                <a:pos x="0" y="2147483647"/>
              </a:cxn>
              <a:cxn ang="0">
                <a:pos x="0" y="2147483647"/>
              </a:cxn>
              <a:cxn ang="0">
                <a:pos x="0" y="2147483647"/>
              </a:cxn>
              <a:cxn ang="0">
                <a:pos x="0" y="2147483647"/>
              </a:cxn>
              <a:cxn ang="0">
                <a:pos x="0" y="2147483647"/>
              </a:cxn>
              <a:cxn ang="0">
                <a:pos x="0" y="2147483647"/>
              </a:cxn>
              <a:cxn ang="0">
                <a:pos x="0" y="2147483647"/>
              </a:cxn>
              <a:cxn ang="0">
                <a:pos x="0" y="0"/>
              </a:cxn>
            </a:cxnLst>
            <a:pathLst>
              <a:path w="1587" h="3">
                <a:moveTo>
                  <a:pt x="0" y="0"/>
                </a:moveTo>
                <a:cubicBezTo>
                  <a:pt x="0" y="0"/>
                  <a:pt x="0" y="1"/>
                  <a:pt x="0" y="1"/>
                </a:cubicBezTo>
                <a:cubicBezTo>
                  <a:pt x="0" y="1"/>
                  <a:pt x="0" y="1"/>
                  <a:pt x="0" y="1"/>
                </a:cubicBezTo>
                <a:cubicBezTo>
                  <a:pt x="0" y="2"/>
                  <a:pt x="0" y="2"/>
                  <a:pt x="0" y="2"/>
                </a:cubicBezTo>
                <a:cubicBezTo>
                  <a:pt x="0" y="2"/>
                  <a:pt x="0" y="3"/>
                  <a:pt x="0" y="3"/>
                </a:cubicBezTo>
                <a:cubicBezTo>
                  <a:pt x="0" y="3"/>
                  <a:pt x="0" y="2"/>
                  <a:pt x="0" y="2"/>
                </a:cubicBezTo>
                <a:cubicBezTo>
                  <a:pt x="0" y="2"/>
                  <a:pt x="0" y="2"/>
                  <a:pt x="0" y="1"/>
                </a:cubicBezTo>
                <a:cubicBezTo>
                  <a:pt x="0" y="1"/>
                  <a:pt x="0" y="1"/>
                  <a:pt x="0" y="1"/>
                </a:cubicBezTo>
                <a:cubicBezTo>
                  <a:pt x="0" y="1"/>
                  <a:pt x="0" y="0"/>
                  <a:pt x="0" y="0"/>
                </a:cubicBezTo>
                <a:close/>
              </a:path>
            </a:pathLst>
          </a:custGeom>
          <a:solidFill>
            <a:srgbClr val="FFFFFF"/>
          </a:solidFill>
          <a:ln w="9525">
            <a:noFill/>
          </a:ln>
        </p:spPr>
        <p:txBody>
          <a:bodyPr/>
          <a:p>
            <a:endParaRPr lang="zh-CN" altLang="en-US"/>
          </a:p>
        </p:txBody>
      </p:sp>
      <p:sp>
        <p:nvSpPr>
          <p:cNvPr id="17432" name="Freeform 233"/>
          <p:cNvSpPr/>
          <p:nvPr/>
        </p:nvSpPr>
        <p:spPr>
          <a:xfrm>
            <a:off x="2314575" y="558641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3" name="Freeform 234"/>
          <p:cNvSpPr/>
          <p:nvPr/>
        </p:nvSpPr>
        <p:spPr>
          <a:xfrm>
            <a:off x="2843213" y="5581650"/>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1" h="1588">
                <a:moveTo>
                  <a:pt x="1"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lose/>
              </a:path>
            </a:pathLst>
          </a:custGeom>
          <a:solidFill>
            <a:srgbClr val="FFFFFF"/>
          </a:solidFill>
          <a:ln w="9525">
            <a:noFill/>
          </a:ln>
        </p:spPr>
        <p:txBody>
          <a:bodyPr/>
          <a:p>
            <a:endParaRPr lang="zh-CN" altLang="en-US"/>
          </a:p>
        </p:txBody>
      </p:sp>
      <p:sp>
        <p:nvSpPr>
          <p:cNvPr id="17434" name="Freeform 238"/>
          <p:cNvSpPr/>
          <p:nvPr/>
        </p:nvSpPr>
        <p:spPr>
          <a:xfrm>
            <a:off x="3895725" y="5581650"/>
            <a:ext cx="4763"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8">
                <a:moveTo>
                  <a:pt x="0" y="0"/>
                </a:moveTo>
                <a:cubicBezTo>
                  <a:pt x="1" y="0"/>
                  <a:pt x="1" y="0"/>
                  <a:pt x="1" y="0"/>
                </a:cubicBezTo>
                <a:cubicBezTo>
                  <a:pt x="1" y="0"/>
                  <a:pt x="1" y="0"/>
                  <a:pt x="1" y="0"/>
                </a:cubicBezTo>
                <a:cubicBezTo>
                  <a:pt x="1" y="0"/>
                  <a:pt x="1" y="0"/>
                  <a:pt x="1" y="0"/>
                </a:cubicBezTo>
                <a:cubicBezTo>
                  <a:pt x="1" y="0"/>
                  <a:pt x="1" y="0"/>
                  <a:pt x="2" y="0"/>
                </a:cubicBezTo>
                <a:cubicBezTo>
                  <a:pt x="1" y="0"/>
                  <a:pt x="1"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35" name="Freeform 239"/>
          <p:cNvSpPr/>
          <p:nvPr/>
        </p:nvSpPr>
        <p:spPr>
          <a:xfrm>
            <a:off x="3062288" y="5581650"/>
            <a:ext cx="3175"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2" y="0"/>
                </a:cubicBezTo>
                <a:cubicBezTo>
                  <a:pt x="1" y="0"/>
                  <a:pt x="1" y="0"/>
                  <a:pt x="1" y="0"/>
                </a:cubicBezTo>
                <a:cubicBezTo>
                  <a:pt x="1" y="0"/>
                  <a:pt x="1" y="0"/>
                  <a:pt x="1" y="0"/>
                </a:cubicBezTo>
                <a:cubicBezTo>
                  <a:pt x="0" y="0"/>
                  <a:pt x="0" y="0"/>
                  <a:pt x="0" y="0"/>
                </a:cubicBezTo>
                <a:cubicBezTo>
                  <a:pt x="0" y="0"/>
                  <a:pt x="0" y="0"/>
                  <a:pt x="1" y="0"/>
                </a:cubicBezTo>
                <a:cubicBezTo>
                  <a:pt x="1" y="0"/>
                  <a:pt x="1" y="0"/>
                  <a:pt x="1" y="0"/>
                </a:cubicBezTo>
                <a:cubicBezTo>
                  <a:pt x="1" y="0"/>
                  <a:pt x="1" y="0"/>
                  <a:pt x="2" y="0"/>
                </a:cubicBezTo>
                <a:cubicBezTo>
                  <a:pt x="2" y="0"/>
                  <a:pt x="2" y="0"/>
                  <a:pt x="2" y="0"/>
                </a:cubicBezTo>
                <a:close/>
              </a:path>
            </a:pathLst>
          </a:custGeom>
          <a:solidFill>
            <a:srgbClr val="FFFFFF"/>
          </a:solidFill>
          <a:ln w="9525">
            <a:noFill/>
          </a:ln>
        </p:spPr>
        <p:txBody>
          <a:bodyPr/>
          <a:p>
            <a:endParaRPr lang="zh-CN" altLang="en-US"/>
          </a:p>
        </p:txBody>
      </p:sp>
      <p:sp>
        <p:nvSpPr>
          <p:cNvPr id="17436" name="Freeform 241"/>
          <p:cNvSpPr/>
          <p:nvPr/>
        </p:nvSpPr>
        <p:spPr>
          <a:xfrm>
            <a:off x="4516438" y="5581650"/>
            <a:ext cx="3175"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7" name="Freeform 243"/>
          <p:cNvSpPr/>
          <p:nvPr/>
        </p:nvSpPr>
        <p:spPr>
          <a:xfrm>
            <a:off x="4043363" y="5581650"/>
            <a:ext cx="1587" cy="1588"/>
          </a:xfrm>
          <a:custGeom>
            <a:avLst/>
            <a:gdLst/>
            <a:ahLst/>
            <a:cxnLst>
              <a:cxn ang="0">
                <a:pos x="0" y="0"/>
              </a:cxn>
              <a:cxn ang="0">
                <a:pos x="0" y="0"/>
              </a:cxn>
              <a:cxn ang="0">
                <a:pos x="0" y="0"/>
              </a:cxn>
              <a:cxn ang="0">
                <a:pos x="0" y="0"/>
              </a:cxn>
              <a:cxn ang="0">
                <a:pos x="2147483647" y="0"/>
              </a:cxn>
              <a:cxn ang="0">
                <a:pos x="0"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0" y="0"/>
                </a:cubicBezTo>
                <a:cubicBezTo>
                  <a:pt x="0" y="0"/>
                  <a:pt x="1" y="0"/>
                  <a:pt x="1" y="0"/>
                </a:cubicBezTo>
                <a:cubicBezTo>
                  <a:pt x="1"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8" name="Freeform 262"/>
          <p:cNvSpPr/>
          <p:nvPr/>
        </p:nvSpPr>
        <p:spPr>
          <a:xfrm>
            <a:off x="2314575" y="55626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4368" name="Line 300"/>
          <p:cNvSpPr/>
          <p:nvPr/>
        </p:nvSpPr>
        <p:spPr>
          <a:xfrm>
            <a:off x="0" y="3427413"/>
            <a:ext cx="2863850" cy="0"/>
          </a:xfrm>
          <a:prstGeom prst="line">
            <a:avLst/>
          </a:prstGeom>
          <a:ln w="28575" cap="rnd" cmpd="sng">
            <a:solidFill>
              <a:schemeClr val="bg1"/>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70" name="TextBox 302"/>
          <p:cNvSpPr txBox="1"/>
          <p:nvPr/>
        </p:nvSpPr>
        <p:spPr>
          <a:xfrm>
            <a:off x="3248025" y="2847975"/>
            <a:ext cx="3603625" cy="706755"/>
          </a:xfrm>
          <a:prstGeom prst="rect">
            <a:avLst/>
          </a:prstGeom>
          <a:noFill/>
          <a:ln w="9525">
            <a:noFill/>
          </a:ln>
        </p:spPr>
        <p:txBody>
          <a:bodyPr wrap="square" anchor="t">
            <a:spAutoFit/>
          </a:bodyPr>
          <a:p>
            <a:pPr algn="ctr">
              <a:buSzTx/>
            </a:pPr>
            <a:r>
              <a:rPr lang="zh-CN" altLang="en-US" sz="4000">
                <a:solidFill>
                  <a:schemeClr val="bg1"/>
                </a:solidFill>
                <a:latin typeface="微软雅黑" panose="020B0503020204020204" charset="-122"/>
                <a:ea typeface="微软雅黑" panose="020B0503020204020204" charset="-122"/>
              </a:rPr>
              <a:t>平台</a:t>
            </a:r>
            <a:r>
              <a:rPr lang="zh-CN" altLang="en-US" sz="4000">
                <a:solidFill>
                  <a:schemeClr val="bg1"/>
                </a:solidFill>
                <a:latin typeface="微软雅黑" panose="020B0503020204020204" charset="-122"/>
                <a:ea typeface="微软雅黑" panose="020B0503020204020204" charset="-122"/>
              </a:rPr>
              <a:t>建设</a:t>
            </a:r>
            <a:endParaRPr lang="zh-CN" altLang="en-US" sz="4000">
              <a:solidFill>
                <a:schemeClr val="bg1"/>
              </a:solidFill>
              <a:latin typeface="微软雅黑" panose="020B0503020204020204" charset="-122"/>
              <a:ea typeface="微软雅黑" panose="020B0503020204020204" charset="-122"/>
            </a:endParaRPr>
          </a:p>
        </p:txBody>
      </p:sp>
      <p:sp>
        <p:nvSpPr>
          <p:cNvPr id="14371" name="Freeform 297"/>
          <p:cNvSpPr/>
          <p:nvPr/>
        </p:nvSpPr>
        <p:spPr>
          <a:xfrm>
            <a:off x="7215188" y="3357563"/>
            <a:ext cx="1928812" cy="1714500"/>
          </a:xfrm>
          <a:custGeom>
            <a:avLst/>
            <a:gdLst/>
            <a:ahLst/>
            <a:cxnLst>
              <a:cxn ang="0">
                <a:pos x="0" y="0"/>
              </a:cxn>
              <a:cxn ang="0">
                <a:pos x="2147483647" y="0"/>
              </a:cxn>
              <a:cxn ang="0">
                <a:pos x="2147483647" y="2147483647"/>
              </a:cxn>
              <a:cxn ang="0">
                <a:pos x="2147483647" y="2147483647"/>
              </a:cxn>
            </a:cxnLst>
            <a:pathLst>
              <a:path w="2454" h="1222">
                <a:moveTo>
                  <a:pt x="0" y="0"/>
                </a:moveTo>
                <a:lnTo>
                  <a:pt x="322" y="0"/>
                </a:lnTo>
                <a:lnTo>
                  <a:pt x="1544" y="1222"/>
                </a:lnTo>
                <a:lnTo>
                  <a:pt x="2454" y="1222"/>
                </a:lnTo>
              </a:path>
            </a:pathLst>
          </a:custGeom>
          <a:noFill/>
          <a:ln w="28575" cap="flat" cmpd="sng">
            <a:solidFill>
              <a:schemeClr val="bg1"/>
            </a:solidFill>
            <a:prstDash val="solid"/>
            <a:miter/>
            <a:headEnd type="none" w="med" len="med"/>
            <a:tailEnd type="none" w="med" len="med"/>
          </a:ln>
        </p:spPr>
        <p:txBody>
          <a:bodyPr/>
          <a:p>
            <a:endParaRPr lang="zh-CN" altLang="en-US"/>
          </a:p>
        </p:txBody>
      </p:sp>
      <p:sp>
        <p:nvSpPr>
          <p:cNvPr id="14372" name="TextBox 305"/>
          <p:cNvSpPr txBox="1"/>
          <p:nvPr/>
        </p:nvSpPr>
        <p:spPr>
          <a:xfrm>
            <a:off x="1571625" y="2786063"/>
            <a:ext cx="687070" cy="768350"/>
          </a:xfrm>
          <a:prstGeom prst="rect">
            <a:avLst/>
          </a:prstGeom>
          <a:noFill/>
          <a:ln w="9525">
            <a:noFill/>
          </a:ln>
        </p:spPr>
        <p:txBody>
          <a:bodyPr wrap="none" anchor="t">
            <a:spAutoFit/>
          </a:bodyPr>
          <a:p>
            <a:r>
              <a:rPr lang="en-US" altLang="zh-CN" sz="4400" b="1" dirty="0">
                <a:solidFill>
                  <a:schemeClr val="bg1"/>
                </a:solidFill>
                <a:latin typeface="微软雅黑" panose="020B0503020204020204" charset="-122"/>
                <a:ea typeface="微软雅黑" panose="020B0503020204020204" charset="-122"/>
              </a:rPr>
              <a:t>6.</a:t>
            </a:r>
            <a:endParaRPr lang="zh-CN" altLang="en-US" sz="4400" b="1"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368"/>
                                        </p:tgtEl>
                                        <p:attrNameLst>
                                          <p:attrName>style.visibility</p:attrName>
                                        </p:attrNameLst>
                                      </p:cBhvr>
                                      <p:to>
                                        <p:strVal val="visible"/>
                                      </p:to>
                                    </p:set>
                                    <p:animEffect transition="in" filter="wipe(left)">
                                      <p:cBhvr>
                                        <p:cTn id="7" dur="300"/>
                                        <p:tgtEl>
                                          <p:spTgt spid="14368"/>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4343"/>
                                        </p:tgtEl>
                                        <p:attrNameLst>
                                          <p:attrName>style.visibility</p:attrName>
                                        </p:attrNameLst>
                                      </p:cBhvr>
                                      <p:to>
                                        <p:strVal val="visible"/>
                                      </p:to>
                                    </p:set>
                                    <p:animEffect transition="in" filter="wipe(down)">
                                      <p:cBhvr>
                                        <p:cTn id="10" dur="200"/>
                                        <p:tgtEl>
                                          <p:spTgt spid="14343"/>
                                        </p:tgtEl>
                                      </p:cBhvr>
                                    </p:animEffect>
                                  </p:childTnLst>
                                </p:cTn>
                              </p:par>
                              <p:par>
                                <p:cTn id="11" presetID="18" presetClass="entr" presetSubtype="6" fill="hold" grpId="0" nodeType="withEffect">
                                  <p:stCondLst>
                                    <p:cond delay="500"/>
                                  </p:stCondLst>
                                  <p:childTnLst>
                                    <p:set>
                                      <p:cBhvr>
                                        <p:cTn id="12" dur="1" fill="hold">
                                          <p:stCondLst>
                                            <p:cond delay="0"/>
                                          </p:stCondLst>
                                        </p:cTn>
                                        <p:tgtEl>
                                          <p:spTgt spid="14342"/>
                                        </p:tgtEl>
                                        <p:attrNameLst>
                                          <p:attrName>style.visibility</p:attrName>
                                        </p:attrNameLst>
                                      </p:cBhvr>
                                      <p:to>
                                        <p:strVal val="visible"/>
                                      </p:to>
                                    </p:set>
                                    <p:animEffect transition="in" filter="strips(downRight)">
                                      <p:cBhvr>
                                        <p:cTn id="13" dur="500"/>
                                        <p:tgtEl>
                                          <p:spTgt spid="14342"/>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4341"/>
                                        </p:tgtEl>
                                        <p:attrNameLst>
                                          <p:attrName>style.visibility</p:attrName>
                                        </p:attrNameLst>
                                      </p:cBhvr>
                                      <p:to>
                                        <p:strVal val="visible"/>
                                      </p:to>
                                    </p:set>
                                    <p:animEffect transition="in" filter="wipe(right)">
                                      <p:cBhvr>
                                        <p:cTn id="16" dur="300"/>
                                        <p:tgtEl>
                                          <p:spTgt spid="14341"/>
                                        </p:tgtEl>
                                      </p:cBhvr>
                                    </p:animEffect>
                                  </p:childTnLst>
                                </p:cTn>
                              </p:par>
                              <p:par>
                                <p:cTn id="17" presetID="22" presetClass="entr" presetSubtype="4" fill="hold" nodeType="withEffect">
                                  <p:stCondLst>
                                    <p:cond delay="1300"/>
                                  </p:stCondLst>
                                  <p:childTnLst>
                                    <p:set>
                                      <p:cBhvr>
                                        <p:cTn id="18" dur="1" fill="hold">
                                          <p:stCondLst>
                                            <p:cond delay="0"/>
                                          </p:stCondLst>
                                        </p:cTn>
                                        <p:tgtEl>
                                          <p:spTgt spid="14340"/>
                                        </p:tgtEl>
                                        <p:attrNameLst>
                                          <p:attrName>style.visibility</p:attrName>
                                        </p:attrNameLst>
                                      </p:cBhvr>
                                      <p:to>
                                        <p:strVal val="visible"/>
                                      </p:to>
                                    </p:set>
                                    <p:animEffect transition="in" filter="wipe(down)">
                                      <p:cBhvr>
                                        <p:cTn id="19" dur="200"/>
                                        <p:tgtEl>
                                          <p:spTgt spid="14340"/>
                                        </p:tgtEl>
                                      </p:cBhvr>
                                    </p:animEffect>
                                  </p:childTnLst>
                                </p:cTn>
                              </p:par>
                              <p:par>
                                <p:cTn id="20" presetID="18" presetClass="entr" presetSubtype="6" fill="hold" grpId="0" nodeType="withEffect">
                                  <p:stCondLst>
                                    <p:cond delay="1500"/>
                                  </p:stCondLst>
                                  <p:childTnLst>
                                    <p:set>
                                      <p:cBhvr>
                                        <p:cTn id="21" dur="1" fill="hold">
                                          <p:stCondLst>
                                            <p:cond delay="0"/>
                                          </p:stCondLst>
                                        </p:cTn>
                                        <p:tgtEl>
                                          <p:spTgt spid="14338"/>
                                        </p:tgtEl>
                                        <p:attrNameLst>
                                          <p:attrName>style.visibility</p:attrName>
                                        </p:attrNameLst>
                                      </p:cBhvr>
                                      <p:to>
                                        <p:strVal val="visible"/>
                                      </p:to>
                                    </p:set>
                                    <p:animEffect transition="in" filter="strips(downRight)">
                                      <p:cBhvr>
                                        <p:cTn id="22" dur="500"/>
                                        <p:tgtEl>
                                          <p:spTgt spid="14338"/>
                                        </p:tgtEl>
                                      </p:cBhvr>
                                    </p:animEffect>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14372"/>
                                        </p:tgtEl>
                                        <p:attrNameLst>
                                          <p:attrName>style.visibility</p:attrName>
                                        </p:attrNameLst>
                                      </p:cBhvr>
                                      <p:to>
                                        <p:strVal val="visible"/>
                                      </p:to>
                                    </p:set>
                                    <p:animEffect transition="in" filter="fade">
                                      <p:cBhvr>
                                        <p:cTn id="26" dur="500"/>
                                        <p:tgtEl>
                                          <p:spTgt spid="14372"/>
                                        </p:tgtEl>
                                      </p:cBhvr>
                                    </p:animEffect>
                                    <p:anim calcmode="lin" valueType="num">
                                      <p:cBhvr>
                                        <p:cTn id="27" dur="500" fill="hold"/>
                                        <p:tgtEl>
                                          <p:spTgt spid="14372"/>
                                        </p:tgtEl>
                                        <p:attrNameLst>
                                          <p:attrName>ppt_x</p:attrName>
                                        </p:attrNameLst>
                                      </p:cBhvr>
                                      <p:tavLst>
                                        <p:tav tm="0">
                                          <p:val>
                                            <p:strVal val="#ppt_x"/>
                                          </p:val>
                                        </p:tav>
                                        <p:tav tm="100000">
                                          <p:val>
                                            <p:strVal val="#ppt_x"/>
                                          </p:val>
                                        </p:tav>
                                      </p:tavLst>
                                    </p:anim>
                                    <p:anim calcmode="lin" valueType="num">
                                      <p:cBhvr>
                                        <p:cTn id="28" dur="500" fill="hold"/>
                                        <p:tgtEl>
                                          <p:spTgt spid="14372"/>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4370"/>
                                        </p:tgtEl>
                                        <p:attrNameLst>
                                          <p:attrName>style.visibility</p:attrName>
                                        </p:attrNameLst>
                                      </p:cBhvr>
                                      <p:to>
                                        <p:strVal val="visible"/>
                                      </p:to>
                                    </p:set>
                                    <p:animEffect transition="in" filter="fade">
                                      <p:cBhvr>
                                        <p:cTn id="31" dur="250"/>
                                        <p:tgtEl>
                                          <p:spTgt spid="1437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371"/>
                                        </p:tgtEl>
                                        <p:attrNameLst>
                                          <p:attrName>style.visibility</p:attrName>
                                        </p:attrNameLst>
                                      </p:cBhvr>
                                      <p:to>
                                        <p:strVal val="visible"/>
                                      </p:to>
                                    </p:set>
                                    <p:animEffect transition="in" filter="wipe(left)">
                                      <p:cBhvr>
                                        <p:cTn id="36" dur="250"/>
                                        <p:tgtEl>
                                          <p:spTgt spid="14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41" grpId="0" bldLvl="0" animBg="1"/>
      <p:bldP spid="14342" grpId="0" bldLvl="0" animBg="1"/>
      <p:bldP spid="14343" grpId="0" bldLvl="0" animBg="1"/>
      <p:bldP spid="14370" grpId="0"/>
      <p:bldP spid="14371" grpId="0" bldLvl="0" animBg="1"/>
      <p:bldP spid="1437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标题 1"/>
          <p:cNvSpPr>
            <a:spLocks noGrp="1"/>
          </p:cNvSpPr>
          <p:nvPr>
            <p:ph type="title"/>
          </p:nvPr>
        </p:nvSpPr>
        <p:spPr/>
        <p:txBody>
          <a:bodyPr anchor="ctr" anchorCtr="0"/>
          <a:p>
            <a:r>
              <a:rPr lang="zh-CN" altLang="en-US">
                <a:solidFill>
                  <a:srgbClr val="FFFF00"/>
                </a:solidFill>
              </a:rPr>
              <a:t>政府公报数字化</a:t>
            </a:r>
            <a:endParaRPr lang="zh-CN" altLang="en-US">
              <a:solidFill>
                <a:srgbClr val="FFFF00"/>
              </a:solidFill>
            </a:endParaRPr>
          </a:p>
        </p:txBody>
      </p:sp>
      <p:sp>
        <p:nvSpPr>
          <p:cNvPr id="53250" name="内容占位符 2"/>
          <p:cNvSpPr>
            <a:spLocks noGrp="1"/>
          </p:cNvSpPr>
          <p:nvPr>
            <p:ph idx="1"/>
          </p:nvPr>
        </p:nvSpPr>
        <p:spPr/>
        <p:txBody>
          <a:bodyPr anchor="t" anchorCtr="0"/>
          <a:p>
            <a:r>
              <a:rPr lang="zh-CN" altLang="en-US">
                <a:solidFill>
                  <a:schemeClr val="bg1"/>
                </a:solidFill>
              </a:rPr>
              <a:t>办好政府公报电子版</a:t>
            </a:r>
            <a:endParaRPr lang="zh-CN" altLang="en-US">
              <a:solidFill>
                <a:schemeClr val="bg1"/>
              </a:solidFill>
            </a:endParaRPr>
          </a:p>
          <a:p>
            <a:r>
              <a:rPr lang="zh-CN" altLang="en-US">
                <a:solidFill>
                  <a:schemeClr val="bg1"/>
                </a:solidFill>
              </a:rPr>
              <a:t>建设政府公报数据库</a:t>
            </a:r>
            <a:endParaRPr lang="zh-CN" altLang="en-US">
              <a:solidFill>
                <a:schemeClr val="bg1"/>
              </a:solidFill>
            </a:endParaRPr>
          </a:p>
          <a:p>
            <a:r>
              <a:rPr lang="zh-CN" altLang="en-US">
                <a:solidFill>
                  <a:schemeClr val="bg1"/>
                </a:solidFill>
              </a:rPr>
              <a:t>北京市对政务门户网站"首都之窗"上的政府公报页面进行了全新改版，采取了：1、一网登载，全程共享；2、一键检索，提升服务；3、一码扫描，手机适配；4、借助两微一端，提供主动服务等新做法，开始了数字公报的积极探索。</a:t>
            </a:r>
            <a:endParaRPr lang="zh-CN" altLang="en-US">
              <a:solidFill>
                <a:schemeClr val="bg1"/>
              </a:solidFill>
            </a:endParaRPr>
          </a:p>
          <a:p>
            <a:endParaRPr lang="zh-CN" altLang="en-US">
              <a:solidFill>
                <a:schemeClr val="bg1"/>
              </a:solidFill>
            </a:endParaRPr>
          </a:p>
        </p:txBody>
      </p:sp>
      <p:pic>
        <p:nvPicPr>
          <p:cNvPr id="2" name="图片 1"/>
          <p:cNvPicPr>
            <a:picLocks noChangeAspect="1"/>
          </p:cNvPicPr>
          <p:nvPr>
            <p:custDataLst>
              <p:tags r:id="rId1"/>
            </p:custDataLst>
          </p:nvPr>
        </p:nvPicPr>
        <p:blipFill>
          <a:blip r:embed="rId2"/>
          <a:stretch>
            <a:fillRect/>
          </a:stretch>
        </p:blipFill>
        <p:spPr>
          <a:xfrm>
            <a:off x="700884" y="1969598"/>
            <a:ext cx="2278994" cy="4092671"/>
          </a:xfrm>
          <a:prstGeom prst="rect">
            <a:avLst/>
          </a:prstGeom>
          <a:noFill/>
          <a:ln w="9525">
            <a:noFill/>
          </a:ln>
        </p:spPr>
      </p:pic>
      <p:pic>
        <p:nvPicPr>
          <p:cNvPr id="3" name="图片 2"/>
          <p:cNvPicPr>
            <a:picLocks noChangeAspect="1"/>
          </p:cNvPicPr>
          <p:nvPr>
            <p:custDataLst>
              <p:tags r:id="rId3"/>
            </p:custDataLst>
          </p:nvPr>
        </p:nvPicPr>
        <p:blipFill>
          <a:blip r:embed="rId4"/>
          <a:stretch>
            <a:fillRect/>
          </a:stretch>
        </p:blipFill>
        <p:spPr>
          <a:xfrm>
            <a:off x="3048881" y="1969598"/>
            <a:ext cx="5294034" cy="4275096"/>
          </a:xfrm>
          <a:prstGeom prst="rect">
            <a:avLst/>
          </a:prstGeom>
          <a:no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政务公开专区</a:t>
            </a:r>
            <a:endParaRPr lang="zh-CN" altLang="en-US">
              <a:solidFill>
                <a:srgbClr val="FFFF00"/>
              </a:solidFill>
            </a:endParaRPr>
          </a:p>
        </p:txBody>
      </p:sp>
      <p:pic>
        <p:nvPicPr>
          <p:cNvPr id="5" name="内容占位符 4"/>
          <p:cNvPicPr>
            <a:picLocks noChangeAspect="1"/>
          </p:cNvPicPr>
          <p:nvPr>
            <p:ph sz="half" idx="1"/>
          </p:nvPr>
        </p:nvPicPr>
        <p:blipFill>
          <a:blip r:embed="rId1"/>
          <a:stretch>
            <a:fillRect/>
          </a:stretch>
        </p:blipFill>
        <p:spPr>
          <a:xfrm>
            <a:off x="1283058" y="1620610"/>
            <a:ext cx="6197171" cy="714367"/>
          </a:xfrm>
          <a:prstGeom prst="rect">
            <a:avLst/>
          </a:prstGeom>
        </p:spPr>
      </p:pic>
      <p:pic>
        <p:nvPicPr>
          <p:cNvPr id="6" name="内容占位符 5"/>
          <p:cNvPicPr>
            <a:picLocks noChangeAspect="1"/>
          </p:cNvPicPr>
          <p:nvPr>
            <p:ph sz="half" idx="2"/>
          </p:nvPr>
        </p:nvPicPr>
        <p:blipFill>
          <a:blip r:embed="rId2"/>
          <a:srcRect b="27645"/>
          <a:stretch>
            <a:fillRect/>
          </a:stretch>
        </p:blipFill>
        <p:spPr>
          <a:xfrm>
            <a:off x="1283058" y="2334977"/>
            <a:ext cx="6197171" cy="3450217"/>
          </a:xfrm>
          <a:prstGeom prst="rect">
            <a:avLst/>
          </a:prstGeom>
        </p:spPr>
      </p:pic>
      <p:pic>
        <p:nvPicPr>
          <p:cNvPr id="100" name="图片 99"/>
          <p:cNvPicPr/>
          <p:nvPr/>
        </p:nvPicPr>
        <p:blipFill>
          <a:blip r:embed="rId3" r:link="rId4"/>
          <a:stretch>
            <a:fillRect/>
          </a:stretch>
        </p:blipFill>
        <p:spPr>
          <a:xfrm>
            <a:off x="1002811" y="1579895"/>
            <a:ext cx="5460067" cy="4228565"/>
          </a:xfrm>
          <a:prstGeom prst="rect">
            <a:avLst/>
          </a:prstGeom>
          <a:noFill/>
          <a:ln w="9525">
            <a:noFill/>
          </a:ln>
        </p:spPr>
      </p:pic>
      <p:pic>
        <p:nvPicPr>
          <p:cNvPr id="101" name="图片 100"/>
          <p:cNvPicPr/>
          <p:nvPr/>
        </p:nvPicPr>
        <p:blipFill>
          <a:blip r:embed="rId5" r:link="rId6"/>
          <a:stretch>
            <a:fillRect/>
          </a:stretch>
        </p:blipFill>
        <p:spPr>
          <a:xfrm>
            <a:off x="1399387" y="1644405"/>
            <a:ext cx="6345226" cy="3569190"/>
          </a:xfrm>
          <a:prstGeom prst="rect">
            <a:avLst/>
          </a:prstGeom>
          <a:noFill/>
          <a:ln w="9525">
            <a:noFill/>
          </a:ln>
        </p:spPr>
      </p:pic>
      <p:pic>
        <p:nvPicPr>
          <p:cNvPr id="102" name="图片 101"/>
          <p:cNvPicPr/>
          <p:nvPr/>
        </p:nvPicPr>
        <p:blipFill>
          <a:blip r:embed="rId7" r:link="rId8"/>
          <a:stretch>
            <a:fillRect/>
          </a:stretch>
        </p:blipFill>
        <p:spPr>
          <a:xfrm>
            <a:off x="2466443" y="1613736"/>
            <a:ext cx="5912693" cy="3878520"/>
          </a:xfrm>
          <a:prstGeom prst="rect">
            <a:avLst/>
          </a:prstGeom>
          <a:noFill/>
          <a:ln w="9525">
            <a:noFill/>
          </a:ln>
        </p:spPr>
      </p:pic>
      <p:pic>
        <p:nvPicPr>
          <p:cNvPr id="103" name="图片 102"/>
          <p:cNvPicPr/>
          <p:nvPr/>
        </p:nvPicPr>
        <p:blipFill>
          <a:blip r:embed="rId9" r:link="rId10"/>
          <a:stretch>
            <a:fillRect/>
          </a:stretch>
        </p:blipFill>
        <p:spPr>
          <a:xfrm>
            <a:off x="2976176" y="1925181"/>
            <a:ext cx="5402960" cy="4035564"/>
          </a:xfrm>
          <a:prstGeom prst="rect">
            <a:avLst/>
          </a:prstGeom>
          <a:noFill/>
          <a:ln w="9525">
            <a:noFill/>
          </a:ln>
        </p:spPr>
      </p:pic>
      <p:pic>
        <p:nvPicPr>
          <p:cNvPr id="104" name="图片 103"/>
          <p:cNvPicPr/>
          <p:nvPr/>
        </p:nvPicPr>
        <p:blipFill>
          <a:blip r:embed="rId11" r:link="rId12"/>
          <a:stretch>
            <a:fillRect/>
          </a:stretch>
        </p:blipFill>
        <p:spPr>
          <a:xfrm>
            <a:off x="3815332" y="1683534"/>
            <a:ext cx="4563804" cy="4600818"/>
          </a:xfrm>
          <a:prstGeom prst="rect">
            <a:avLst/>
          </a:prstGeom>
          <a:noFill/>
          <a:ln w="9525">
            <a:noFill/>
          </a:ln>
        </p:spPr>
      </p:pic>
      <p:pic>
        <p:nvPicPr>
          <p:cNvPr id="105" name="图片 104"/>
          <p:cNvPicPr/>
          <p:nvPr/>
        </p:nvPicPr>
        <p:blipFill>
          <a:blip r:embed="rId13" r:link="rId14"/>
          <a:stretch>
            <a:fillRect/>
          </a:stretch>
        </p:blipFill>
        <p:spPr>
          <a:xfrm>
            <a:off x="4552965" y="1925710"/>
            <a:ext cx="3826172" cy="4084211"/>
          </a:xfrm>
          <a:prstGeom prst="rect">
            <a:avLst/>
          </a:prstGeom>
          <a:noFill/>
          <a:ln w="9525">
            <a:noFill/>
          </a:ln>
        </p:spPr>
      </p:pic>
      <p:pic>
        <p:nvPicPr>
          <p:cNvPr id="106" name="图片 105"/>
          <p:cNvPicPr/>
          <p:nvPr/>
        </p:nvPicPr>
        <p:blipFill>
          <a:blip r:embed="rId15" r:link="rId16"/>
          <a:stretch>
            <a:fillRect/>
          </a:stretch>
        </p:blipFill>
        <p:spPr>
          <a:xfrm>
            <a:off x="4975980" y="2311711"/>
            <a:ext cx="3183189" cy="3972640"/>
          </a:xfrm>
          <a:prstGeom prst="rect">
            <a:avLst/>
          </a:prstGeom>
          <a:noFill/>
          <a:ln w="9525">
            <a:noFill/>
          </a:ln>
        </p:spPr>
      </p:pic>
      <p:sp>
        <p:nvSpPr>
          <p:cNvPr id="3" name="八角星 2"/>
          <p:cNvSpPr/>
          <p:nvPr/>
        </p:nvSpPr>
        <p:spPr>
          <a:xfrm>
            <a:off x="1053836" y="2311711"/>
            <a:ext cx="5661528" cy="3481414"/>
          </a:xfrm>
          <a:prstGeom prst="star8">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r>
              <a:rPr lang="zh-CN" altLang="en-US" sz="2330"/>
              <a:t>感受：</a:t>
            </a:r>
            <a:endParaRPr lang="zh-CN" altLang="en-US" sz="2330"/>
          </a:p>
          <a:p>
            <a:pPr algn="ctr"/>
            <a:r>
              <a:rPr lang="en-US" altLang="zh-CN" sz="2330"/>
              <a:t>1.</a:t>
            </a:r>
            <a:r>
              <a:rPr lang="zh-CN" altLang="en-US" sz="2330"/>
              <a:t>不一定高大上</a:t>
            </a:r>
            <a:endParaRPr lang="zh-CN" altLang="en-US" sz="2330"/>
          </a:p>
          <a:p>
            <a:pPr algn="ctr"/>
            <a:r>
              <a:rPr lang="en-US" altLang="zh-CN" sz="2330"/>
              <a:t>2.</a:t>
            </a:r>
            <a:r>
              <a:rPr lang="zh-CN" altLang="en-US" sz="2330"/>
              <a:t>不一定空间多大</a:t>
            </a:r>
            <a:endParaRPr lang="zh-CN" altLang="en-US" sz="2330"/>
          </a:p>
          <a:p>
            <a:pPr algn="ctr"/>
            <a:r>
              <a:rPr lang="en-US" altLang="zh-CN" sz="2330"/>
              <a:t>3.</a:t>
            </a:r>
            <a:r>
              <a:rPr lang="zh-CN" altLang="en-US" sz="2330"/>
              <a:t>不一定是线下</a:t>
            </a:r>
            <a:endParaRPr lang="zh-CN" altLang="en-US" sz="2330"/>
          </a:p>
          <a:p>
            <a:pPr algn="ctr"/>
            <a:r>
              <a:rPr lang="en-US" altLang="zh-CN" sz="2330"/>
              <a:t>4.</a:t>
            </a:r>
            <a:r>
              <a:rPr lang="zh-CN" altLang="en-US" sz="2330"/>
              <a:t>不一定是实体</a:t>
            </a:r>
            <a:endParaRPr lang="zh-CN" altLang="en-US" sz="2330"/>
          </a:p>
          <a:p>
            <a:pPr algn="ctr"/>
            <a:endParaRPr lang="zh-CN" altLang="en-US" sz="2330"/>
          </a:p>
          <a:p>
            <a:pPr algn="ctr"/>
            <a:r>
              <a:rPr lang="zh-CN" altLang="en-US" sz="2330"/>
              <a:t>平台即信息，内容是王道！</a:t>
            </a:r>
            <a:endParaRPr lang="zh-CN" altLang="en-US" sz="2330"/>
          </a:p>
        </p:txBody>
      </p:sp>
      <p:pic>
        <p:nvPicPr>
          <p:cNvPr id="4" name="内容占位符 3"/>
          <p:cNvPicPr>
            <a:picLocks noChangeAspect="1"/>
          </p:cNvPicPr>
          <p:nvPr>
            <p:custDataLst>
              <p:tags r:id="rId17"/>
            </p:custDataLst>
          </p:nvPr>
        </p:nvPicPr>
        <p:blipFill>
          <a:blip r:embed="rId18"/>
          <a:stretch>
            <a:fillRect/>
          </a:stretch>
        </p:blipFill>
        <p:spPr>
          <a:xfrm>
            <a:off x="2186467" y="1925043"/>
            <a:ext cx="4938701" cy="3769064"/>
          </a:xfrm>
          <a:prstGeom prst="rect">
            <a:avLst/>
          </a:prstGeom>
          <a:noFill/>
          <a:ln w="9525">
            <a:noFill/>
          </a:ln>
        </p:spPr>
      </p:pic>
      <p:pic>
        <p:nvPicPr>
          <p:cNvPr id="7" name="图片 6"/>
          <p:cNvPicPr/>
          <p:nvPr/>
        </p:nvPicPr>
        <p:blipFill>
          <a:blip r:embed="rId19"/>
          <a:stretch>
            <a:fillRect/>
          </a:stretch>
        </p:blipFill>
        <p:spPr>
          <a:xfrm>
            <a:off x="574243" y="2033050"/>
            <a:ext cx="7810974" cy="3781755"/>
          </a:xfrm>
          <a:prstGeom prst="rect">
            <a:avLst/>
          </a:prstGeom>
          <a:noFill/>
          <a:ln w="9525">
            <a:noFill/>
          </a:ln>
        </p:spPr>
      </p:pic>
      <p:sp>
        <p:nvSpPr>
          <p:cNvPr id="8" name="文本框 7"/>
          <p:cNvSpPr txBox="1"/>
          <p:nvPr/>
        </p:nvSpPr>
        <p:spPr>
          <a:xfrm>
            <a:off x="2143125" y="4799965"/>
            <a:ext cx="4572000" cy="1014730"/>
          </a:xfrm>
          <a:prstGeom prst="rect">
            <a:avLst/>
          </a:prstGeom>
          <a:gradFill>
            <a:gsLst>
              <a:gs pos="0">
                <a:srgbClr val="14CD68"/>
              </a:gs>
              <a:gs pos="100000">
                <a:srgbClr val="0B6E38"/>
              </a:gs>
            </a:gsLst>
            <a:lin ang="5400000" scaled="0"/>
          </a:gradFill>
        </p:spPr>
        <p:txBody>
          <a:bodyPr wrap="square" rtlCol="0" anchor="t">
            <a:spAutoFit/>
          </a:bodyPr>
          <a:p>
            <a:pPr algn="ctr"/>
            <a:r>
              <a:rPr lang="zh-CN" altLang="en-US" sz="3000" b="1">
                <a:solidFill>
                  <a:srgbClr val="FFFF00"/>
                </a:solidFill>
                <a:sym typeface="+mn-ea"/>
              </a:rPr>
              <a:t>裕安区建成全国首个火车站政务公开专区</a:t>
            </a:r>
            <a:endParaRPr lang="zh-CN" altLang="en-US" sz="3000" b="1">
              <a:solidFill>
                <a:srgbClr val="FFFF00"/>
              </a:solidFill>
              <a:sym typeface="+mn-ea"/>
            </a:endParaRPr>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0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0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0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0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0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additive="base">
                                        <p:cTn id="42" dur="500" fill="hold"/>
                                        <p:tgtEl>
                                          <p:spTgt spid="3"/>
                                        </p:tgtEl>
                                        <p:attrNameLst>
                                          <p:attrName>ppt_x</p:attrName>
                                        </p:attrNameLst>
                                      </p:cBhvr>
                                      <p:tavLst>
                                        <p:tav tm="0">
                                          <p:val>
                                            <p:strVal val="#ppt_x"/>
                                          </p:val>
                                        </p:tav>
                                        <p:tav tm="100000">
                                          <p:val>
                                            <p:strVal val="#ppt_x"/>
                                          </p:val>
                                        </p:tav>
                                      </p:tavLst>
                                    </p:anim>
                                    <p:anim calcmode="lin" valueType="num">
                                      <p:cBhvr additive="base">
                                        <p:cTn id="4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wipe(down)">
                                      <p:cBhvr>
                                        <p:cTn id="48" dur="500"/>
                                        <p:tgtEl>
                                          <p:spTgt spid="4"/>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additive="base">
                                        <p:cTn id="53" dur="500" fill="hold"/>
                                        <p:tgtEl>
                                          <p:spTgt spid="7"/>
                                        </p:tgtEl>
                                        <p:attrNameLst>
                                          <p:attrName>ppt_x</p:attrName>
                                        </p:attrNameLst>
                                      </p:cBhvr>
                                      <p:tavLst>
                                        <p:tav tm="0">
                                          <p:val>
                                            <p:strVal val="#ppt_x"/>
                                          </p:val>
                                        </p:tav>
                                        <p:tav tm="100000">
                                          <p:val>
                                            <p:strVal val="#ppt_x"/>
                                          </p:val>
                                        </p:tav>
                                      </p:tavLst>
                                    </p:anim>
                                    <p:anim calcmode="lin" valueType="num">
                                      <p:cBhvr additive="base">
                                        <p:cTn id="5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8">
                                            <p:txEl>
                                              <p:pRg st="0" end="0"/>
                                            </p:txEl>
                                          </p:spTgt>
                                        </p:tgtEl>
                                        <p:attrNameLst>
                                          <p:attrName>style.visibility</p:attrName>
                                        </p:attrNameLst>
                                      </p:cBhvr>
                                      <p:to>
                                        <p:strVal val="visible"/>
                                      </p:to>
                                    </p:set>
                                    <p:anim calcmode="lin" valueType="num">
                                      <p:cBhvr additive="base">
                                        <p:cTn id="5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3"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dirty="0">
                <a:solidFill>
                  <a:schemeClr val="hlink"/>
                </a:solidFill>
                <a:latin typeface="宋体" panose="02010600030101010101" pitchFamily="2" charset="-122"/>
                <a:ea typeface="宋体" panose="02010600030101010101" pitchFamily="2" charset="-122"/>
                <a:sym typeface="+mn-ea"/>
              </a:rPr>
              <a:t>政府开放日的内涵</a:t>
            </a:r>
            <a:endParaRPr lang="zh-CN" altLang="en-US">
              <a:solidFill>
                <a:srgbClr val="FFFF00"/>
              </a:solidFill>
              <a:latin typeface="宋体" panose="02010600030101010101" pitchFamily="2" charset="-122"/>
              <a:ea typeface="宋体" panose="02010600030101010101" pitchFamily="2" charset="-122"/>
            </a:endParaRPr>
          </a:p>
        </p:txBody>
      </p:sp>
      <p:sp>
        <p:nvSpPr>
          <p:cNvPr id="3" name="内容占位符 2"/>
          <p:cNvSpPr>
            <a:spLocks noGrp="1"/>
          </p:cNvSpPr>
          <p:nvPr>
            <p:ph idx="1"/>
          </p:nvPr>
        </p:nvSpPr>
        <p:spPr>
          <a:xfrm>
            <a:off x="457200" y="1267460"/>
            <a:ext cx="8397875" cy="5157470"/>
          </a:xfrm>
        </p:spPr>
        <p:txBody>
          <a:bodyPr/>
          <a:p>
            <a:pPr eaLnBrk="1" latinLnBrk="0" hangingPunct="1">
              <a:lnSpc>
                <a:spcPts val="2880"/>
              </a:lnSpc>
              <a:spcBef>
                <a:spcPts val="0"/>
              </a:spcBef>
            </a:pPr>
            <a:r>
              <a:rPr lang="zh-CN" altLang="en-US" sz="22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开放主体：</a:t>
            </a:r>
            <a:r>
              <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各级政府机关为主，联合国有企事业单位开展</a:t>
            </a:r>
            <a:endPar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ts val="2880"/>
              </a:lnSpc>
              <a:spcBef>
                <a:spcPts val="0"/>
              </a:spcBef>
            </a:pPr>
            <a:r>
              <a:rPr lang="zh-CN" altLang="en-US" sz="22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开放主题：</a:t>
            </a:r>
            <a:r>
              <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需要各级政府结合区域和业务实际，通过</a:t>
            </a:r>
            <a:r>
              <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进机关、进现场、进会议，</a:t>
            </a:r>
            <a:r>
              <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围绕“一网通办”、“一网统管”、民生保障、公正监管、公共卫生安全等社会关注度高的重点领域，开展主题鲜明活动。</a:t>
            </a:r>
            <a:endPar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ts val="2880"/>
              </a:lnSpc>
              <a:spcBef>
                <a:spcPts val="0"/>
              </a:spcBef>
            </a:pPr>
            <a:r>
              <a:rPr lang="zh-CN" altLang="en-US" sz="22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开放形式：</a:t>
            </a:r>
            <a:r>
              <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除了公开之外，还可鼓励互动参与。通过我说你听、你问我答，通过零距离沟通、交流，彼此加深了解和认识。活动期间，通过设置答疑、座谈或问卷调查等环节，安排领导干部、熟悉业务的工作人员现场解答参与代表的疑问，听取、吸收对政府工作的意见建议。</a:t>
            </a:r>
            <a:endPar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ts val="2880"/>
              </a:lnSpc>
              <a:spcBef>
                <a:spcPts val="0"/>
              </a:spcBef>
            </a:pPr>
            <a:r>
              <a:rPr lang="zh-CN" altLang="en-US" sz="22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开放方式：</a:t>
            </a:r>
            <a:r>
              <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可以多样化，虽然以线下开展为主，但是也鼓励通过云直播、VR展示、流程演示等新颖形式开展政府开放活动</a:t>
            </a:r>
            <a:endPar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ts val="2880"/>
              </a:lnSpc>
              <a:spcBef>
                <a:spcPts val="0"/>
              </a:spcBef>
            </a:pPr>
            <a:r>
              <a:rPr lang="zh-CN" altLang="en-US" sz="22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开放时间：</a:t>
            </a:r>
            <a:r>
              <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鼓励固定月份集中开展，同时通过设置、显示“政府开放月”醒目标识，形成规模和品牌效应。</a:t>
            </a:r>
            <a:endPar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endParaRPr>
          </a:p>
          <a:p>
            <a:endParaRPr lang="zh-CN" altLang="en-US" sz="2200" dirty="0">
              <a:solidFill>
                <a:schemeClr val="bg1"/>
              </a:solidFill>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dirty="0">
                <a:solidFill>
                  <a:schemeClr val="hlink"/>
                </a:solidFill>
                <a:latin typeface="宋体" panose="02010600030101010101" pitchFamily="2" charset="-122"/>
                <a:ea typeface="宋体" panose="02010600030101010101" pitchFamily="2" charset="-122"/>
                <a:sym typeface="+mn-ea"/>
              </a:rPr>
              <a:t>政府开放日的价值</a:t>
            </a:r>
            <a:endParaRPr lang="zh-CN" altLang="en-US">
              <a:solidFill>
                <a:srgbClr val="FFFF00"/>
              </a:solidFill>
              <a:latin typeface="宋体" panose="02010600030101010101" pitchFamily="2" charset="-122"/>
              <a:ea typeface="宋体" panose="02010600030101010101" pitchFamily="2" charset="-122"/>
            </a:endParaRPr>
          </a:p>
        </p:txBody>
      </p:sp>
      <p:sp>
        <p:nvSpPr>
          <p:cNvPr id="3" name="内容占位符 2"/>
          <p:cNvSpPr>
            <a:spLocks noGrp="1"/>
          </p:cNvSpPr>
          <p:nvPr>
            <p:ph idx="1"/>
          </p:nvPr>
        </p:nvSpPr>
        <p:spPr>
          <a:xfrm>
            <a:off x="457200" y="1345565"/>
            <a:ext cx="8229600" cy="4525963"/>
          </a:xfrm>
        </p:spPr>
        <p:txBody>
          <a:bodyPr/>
          <a:p>
            <a:pPr eaLnBrk="1" latinLnBrk="0" hangingPunct="1">
              <a:lnSpc>
                <a:spcPct val="100000"/>
              </a:lnSpc>
              <a:spcBef>
                <a:spcPts val="0"/>
              </a:spcBef>
            </a:pP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改变政府观念</a:t>
            </a:r>
            <a:r>
              <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：政府开放活动对政府自身来说也是改变观念的需要。</a:t>
            </a:r>
            <a:endPar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ct val="100000"/>
              </a:lnSpc>
              <a:spcBef>
                <a:spcPts val="0"/>
              </a:spcBef>
            </a:pP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知晓了解：</a:t>
            </a:r>
            <a:r>
              <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通过政府开放活动，让更多社会公众知晓了解政府工作。</a:t>
            </a:r>
            <a:endPar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ct val="100000"/>
              </a:lnSpc>
              <a:spcBef>
                <a:spcPts val="0"/>
              </a:spcBef>
            </a:pP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认同支持</a:t>
            </a:r>
            <a:r>
              <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：在知晓了解政府工作之后，让社会公众认同支持政府工作。</a:t>
            </a:r>
            <a:endPar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ct val="100000"/>
              </a:lnSpc>
              <a:spcBef>
                <a:spcPts val="0"/>
              </a:spcBef>
            </a:pP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促进共治</a:t>
            </a:r>
            <a:r>
              <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：通过持续不断的政府开放活动，为人民群众参与政府事务、监督公共权力运行提供了契机。</a:t>
            </a:r>
            <a:endPar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ct val="100000"/>
              </a:lnSpc>
              <a:spcBef>
                <a:spcPts val="0"/>
              </a:spcBef>
            </a:pP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提升城市软实力</a:t>
            </a:r>
            <a:r>
              <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：举办系列政府开放月活动是一种新的叙事方式，对以“本地实践”为题材，感知发生在我们身边的日常故事非常必要。</a:t>
            </a:r>
            <a:endPar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endParaRPr>
          </a:p>
          <a:p>
            <a:endPar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dirty="0">
                <a:solidFill>
                  <a:schemeClr val="hlink"/>
                </a:solidFill>
                <a:latin typeface="宋体" panose="02010600030101010101" pitchFamily="2" charset="-122"/>
                <a:ea typeface="宋体" panose="02010600030101010101" pitchFamily="2" charset="-122"/>
                <a:sym typeface="+mn-ea"/>
              </a:rPr>
              <a:t>政府开放日活动示例</a:t>
            </a:r>
            <a:endParaRPr lang="zh-CN" altLang="en-US">
              <a:solidFill>
                <a:srgbClr val="FFFF00"/>
              </a:solidFill>
              <a:latin typeface="宋体" panose="02010600030101010101" pitchFamily="2" charset="-122"/>
              <a:ea typeface="宋体" panose="02010600030101010101" pitchFamily="2" charset="-122"/>
            </a:endParaRPr>
          </a:p>
        </p:txBody>
      </p:sp>
      <p:sp>
        <p:nvSpPr>
          <p:cNvPr id="3" name="内容占位符 2"/>
          <p:cNvSpPr>
            <a:spLocks noGrp="1"/>
          </p:cNvSpPr>
          <p:nvPr>
            <p:ph idx="1"/>
          </p:nvPr>
        </p:nvSpPr>
        <p:spPr>
          <a:xfrm>
            <a:off x="457200" y="1345565"/>
            <a:ext cx="8229600" cy="5166360"/>
          </a:xfrm>
        </p:spPr>
        <p:txBody>
          <a:bodyPr/>
          <a:p>
            <a:pPr eaLnBrk="1" latinLnBrk="0" hangingPunct="1">
              <a:lnSpc>
                <a:spcPts val="2880"/>
              </a:lnSpc>
              <a:spcBef>
                <a:spcPts val="0"/>
              </a:spcBef>
            </a:pP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上海市“政府开放月”强化群众参与提升政府效能</a:t>
            </a:r>
            <a:endParaRPr lang="zh-CN" altLang="en-US" sz="2400" dirty="0">
              <a:solidFill>
                <a:srgbClr val="002060"/>
              </a:solidFill>
              <a:latin typeface="宋体" panose="02010600030101010101" pitchFamily="2" charset="-122"/>
              <a:ea typeface="宋体" panose="02010600030101010101" pitchFamily="2" charset="-122"/>
              <a:cs typeface="宋体" panose="02010600030101010101" pitchFamily="2" charset="-122"/>
            </a:endParaRPr>
          </a:p>
          <a:p>
            <a:pPr eaLnBrk="1" latinLnBrk="0" hangingPunct="1">
              <a:lnSpc>
                <a:spcPts val="2880"/>
              </a:lnSpc>
              <a:spcBef>
                <a:spcPts val="0"/>
              </a:spcBef>
            </a:pPr>
            <a:r>
              <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上海市将8月确定为全市政府开放月，各区、各部门集中开展了系列主题开放活动，以开放增交流、强治理、优服务、促执行、提效能，增进与公众的互动交流，进一步提升人民群众对政府工作的认同感。活动期间，上海全市共开展线上线下开放活动1443场，参与人数7053449人。从“政府开放日”、“政府开放周”到“政府开放月”，上海的开放活动牢牢坚持“以人民为中心”的发展理念，请市民参与、听市民意见、解市民疑问，活动主题覆盖了政务服务、社会治理、公正监管、民生保障等各个方面。该事例主要有如下几个做法：</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（一）开门选代表，最广范围邀请市民群众参与；（二）以开放强治理、优服务、促执行，切实推动政府职能转变；（三）让我看、让我讲、让我评， 积极回应群众关切。</a:t>
            </a:r>
            <a:endParaRPr lang="zh-CN" altLang="en-US" sz="24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4" name="图片 3"/>
          <p:cNvPicPr>
            <a:picLocks noChangeAspect="1"/>
          </p:cNvPicPr>
          <p:nvPr/>
        </p:nvPicPr>
        <p:blipFill>
          <a:blip r:embed="rId1"/>
          <a:stretch>
            <a:fillRect/>
          </a:stretch>
        </p:blipFill>
        <p:spPr>
          <a:xfrm>
            <a:off x="1148621" y="1946007"/>
            <a:ext cx="3664368" cy="3532176"/>
          </a:xfrm>
          <a:prstGeom prst="rect">
            <a:avLst/>
          </a:prstGeom>
        </p:spPr>
      </p:pic>
      <p:pic>
        <p:nvPicPr>
          <p:cNvPr id="5" name="图片 4"/>
          <p:cNvPicPr>
            <a:picLocks noChangeAspect="1"/>
          </p:cNvPicPr>
          <p:nvPr/>
        </p:nvPicPr>
        <p:blipFill>
          <a:blip r:embed="rId2"/>
          <a:stretch>
            <a:fillRect/>
          </a:stretch>
        </p:blipFill>
        <p:spPr>
          <a:xfrm>
            <a:off x="2461686" y="2165130"/>
            <a:ext cx="3442285" cy="3399984"/>
          </a:xfrm>
          <a:prstGeom prst="rect">
            <a:avLst/>
          </a:prstGeom>
        </p:spPr>
      </p:pic>
      <p:pic>
        <p:nvPicPr>
          <p:cNvPr id="6" name="图片 5"/>
          <p:cNvPicPr>
            <a:picLocks noChangeAspect="1"/>
          </p:cNvPicPr>
          <p:nvPr/>
        </p:nvPicPr>
        <p:blipFill>
          <a:blip r:embed="rId3"/>
          <a:stretch>
            <a:fillRect/>
          </a:stretch>
        </p:blipFill>
        <p:spPr>
          <a:xfrm>
            <a:off x="4065688" y="2496648"/>
            <a:ext cx="3431710" cy="3325956"/>
          </a:xfrm>
          <a:prstGeom prst="rect">
            <a:avLst/>
          </a:prstGeom>
        </p:spPr>
      </p:pic>
      <p:pic>
        <p:nvPicPr>
          <p:cNvPr id="101" name="图片 100"/>
          <p:cNvPicPr/>
          <p:nvPr/>
        </p:nvPicPr>
        <p:blipFill>
          <a:blip r:embed="rId4"/>
          <a:stretch>
            <a:fillRect/>
          </a:stretch>
        </p:blipFill>
        <p:spPr>
          <a:xfrm>
            <a:off x="954957" y="2020889"/>
            <a:ext cx="7117229" cy="3582938"/>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dirty="0">
                <a:solidFill>
                  <a:schemeClr val="hlink"/>
                </a:solidFill>
                <a:latin typeface="宋体" panose="02010600030101010101" pitchFamily="2" charset="-122"/>
                <a:ea typeface="宋体" panose="02010600030101010101" pitchFamily="2" charset="-122"/>
                <a:sym typeface="+mn-ea"/>
              </a:rPr>
              <a:t>国际知情权日介绍</a:t>
            </a:r>
            <a:endParaRPr lang="zh-CN" altLang="en-US">
              <a:solidFill>
                <a:srgbClr val="FFFF00"/>
              </a:solidFill>
              <a:latin typeface="宋体" panose="02010600030101010101" pitchFamily="2" charset="-122"/>
              <a:ea typeface="宋体" panose="02010600030101010101" pitchFamily="2" charset="-122"/>
            </a:endParaRPr>
          </a:p>
        </p:txBody>
      </p:sp>
      <p:sp>
        <p:nvSpPr>
          <p:cNvPr id="3" name="内容占位符 2"/>
          <p:cNvSpPr>
            <a:spLocks noGrp="1"/>
          </p:cNvSpPr>
          <p:nvPr>
            <p:ph idx="1"/>
          </p:nvPr>
        </p:nvSpPr>
        <p:spPr/>
        <p:txBody>
          <a:bodyPr/>
          <a:p>
            <a:r>
              <a:rPr lang="zh-CN" altLang="en-US" sz="28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2019年9月30日，考虑到之前联合国教科文组织2015年的决议和信息公开法律颁布和实施被视为联合国2030年可持续发展目标的一部分等因素，联合国第74届大会通过A/74/L.1决议，</a:t>
            </a:r>
            <a:r>
              <a:rPr lang="zh-CN" altLang="en-US" sz="280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宣布9月28日为国际知情权日</a:t>
            </a:r>
            <a:r>
              <a:rPr lang="zh-CN" altLang="en-US" sz="280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历经17年，国际知情权日最终得到了联合国层面的确认。决议最后邀请所有会员国、联合国系统各组织、其他国际组织和区域组织以及包括非政府组织和个人在内的民间社会以各自认为最适当的方式纪念此国际日。</a:t>
            </a:r>
            <a:endParaRPr lang="zh-CN" altLang="en-US" sz="2800" dirty="0">
              <a:solidFill>
                <a:schemeClr val="bg1"/>
              </a:solidFill>
              <a:latin typeface="宋体" panose="02010600030101010101" pitchFamily="2" charset="-122"/>
              <a:ea typeface="宋体" panose="02010600030101010101" pitchFamily="2" charset="-122"/>
              <a:cs typeface="宋体" panose="02010600030101010101" pitchFamily="2" charset="-122"/>
            </a:endParaRPr>
          </a:p>
          <a:p>
            <a:endParaRPr lang="zh-CN" altLang="en-US" sz="2800" dirty="0">
              <a:solidFill>
                <a:schemeClr val="bg1"/>
              </a:solidFill>
              <a:latin typeface="宋体" panose="02010600030101010101" pitchFamily="2" charset="-122"/>
              <a:ea typeface="宋体" panose="02010600030101010101" pitchFamily="2" charset="-122"/>
              <a:cs typeface="宋体" panose="02010600030101010101" pitchFamily="2" charset="-122"/>
            </a:endParaRPr>
          </a:p>
        </p:txBody>
      </p:sp>
      <p:pic>
        <p:nvPicPr>
          <p:cNvPr id="51" name="图片 1"/>
          <p:cNvPicPr>
            <a:picLocks noChangeAspect="1"/>
          </p:cNvPicPr>
          <p:nvPr/>
        </p:nvPicPr>
        <p:blipFill>
          <a:blip r:embed="rId1"/>
          <a:stretch>
            <a:fillRect/>
          </a:stretch>
        </p:blipFill>
        <p:spPr>
          <a:xfrm>
            <a:off x="1690433" y="1788618"/>
            <a:ext cx="5969800" cy="361836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dirty="0">
                <a:solidFill>
                  <a:schemeClr val="hlink"/>
                </a:solidFill>
                <a:latin typeface="宋体" panose="02010600030101010101" pitchFamily="2" charset="-122"/>
                <a:ea typeface="宋体" panose="02010600030101010101" pitchFamily="2" charset="-122"/>
                <a:sym typeface="+mn-ea"/>
              </a:rPr>
              <a:t>国际知情权日介绍</a:t>
            </a:r>
            <a:endParaRPr lang="zh-CN" altLang="en-US">
              <a:solidFill>
                <a:srgbClr val="FFFF00"/>
              </a:solidFill>
              <a:latin typeface="宋体" panose="02010600030101010101" pitchFamily="2" charset="-122"/>
              <a:ea typeface="宋体" panose="02010600030101010101" pitchFamily="2" charset="-122"/>
            </a:endParaRPr>
          </a:p>
        </p:txBody>
      </p:sp>
      <p:sp>
        <p:nvSpPr>
          <p:cNvPr id="3" name="内容占位符 2"/>
          <p:cNvSpPr>
            <a:spLocks noGrp="1"/>
          </p:cNvSpPr>
          <p:nvPr>
            <p:ph idx="1"/>
          </p:nvPr>
        </p:nvSpPr>
        <p:spPr>
          <a:xfrm>
            <a:off x="1145578" y="1694109"/>
            <a:ext cx="6852845" cy="3768801"/>
          </a:xfrm>
        </p:spPr>
        <p:txBody>
          <a:bodyPr/>
          <a:p>
            <a:r>
              <a:rPr lang="zh-CN" altLang="en-US" sz="233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2020年，联合国教科文组织以“</a:t>
            </a:r>
            <a:r>
              <a:rPr lang="zh-CN" altLang="en-US" sz="233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拯救生命，建立信任，带来希望</a:t>
            </a:r>
            <a:r>
              <a:rPr lang="zh-CN" altLang="en-US" sz="233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”为主题，举办了国际知情权日被联合国确立以来的首次庆祝活动。</a:t>
            </a:r>
            <a:endParaRPr lang="zh-CN" altLang="en-US" sz="233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endParaRPr>
          </a:p>
          <a:p>
            <a:endParaRPr lang="zh-CN" altLang="en-US" sz="233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233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2021年的国际知情权日的主题是“</a:t>
            </a:r>
            <a:r>
              <a:rPr lang="zh-CN" altLang="en-US" sz="233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知情权：信息公开助力更好重建</a:t>
            </a:r>
            <a:r>
              <a:rPr lang="zh-CN" altLang="en-US" sz="233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33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endParaRPr>
          </a:p>
          <a:p>
            <a:endParaRPr lang="zh-CN" altLang="en-US" sz="233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endParaRPr>
          </a:p>
          <a:p>
            <a:r>
              <a:rPr lang="zh-CN" altLang="en-US" sz="233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2022年的国际知情权日即将到来，今年的主题是“</a:t>
            </a:r>
            <a:r>
              <a:rPr lang="zh-CN" altLang="en-US" sz="2330" dirty="0">
                <a:solidFill>
                  <a:srgbClr val="FF0000"/>
                </a:solidFill>
                <a:latin typeface="宋体" panose="02010600030101010101" pitchFamily="2" charset="-122"/>
                <a:ea typeface="宋体" panose="02010600030101010101" pitchFamily="2" charset="-122"/>
                <a:cs typeface="宋体" panose="02010600030101010101" pitchFamily="2" charset="-122"/>
                <a:sym typeface="+mn-ea"/>
              </a:rPr>
              <a:t>人工智能、电子政务和信息公</a:t>
            </a:r>
            <a:r>
              <a:rPr lang="zh-CN" altLang="en-US" sz="233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rPr>
              <a:t>开”</a:t>
            </a:r>
            <a:endParaRPr lang="zh-CN" altLang="en-US" sz="2330" dirty="0">
              <a:solidFill>
                <a:schemeClr val="bg1"/>
              </a:solidFill>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45" name="图片 4" descr="IMG_256"/>
          <p:cNvPicPr>
            <a:picLocks noChangeAspect="1"/>
          </p:cNvPicPr>
          <p:nvPr/>
        </p:nvPicPr>
        <p:blipFill>
          <a:blip r:embed="rId1"/>
          <a:stretch>
            <a:fillRect/>
          </a:stretch>
        </p:blipFill>
        <p:spPr>
          <a:xfrm>
            <a:off x="1463064" y="1693886"/>
            <a:ext cx="5123441" cy="2617199"/>
          </a:xfrm>
          <a:prstGeom prst="rect">
            <a:avLst/>
          </a:prstGeom>
          <a:noFill/>
          <a:ln w="9525">
            <a:noFill/>
          </a:ln>
        </p:spPr>
      </p:pic>
      <p:pic>
        <p:nvPicPr>
          <p:cNvPr id="50" name="图片 5" descr="IMG_256"/>
          <p:cNvPicPr>
            <a:picLocks noChangeAspect="1"/>
          </p:cNvPicPr>
          <p:nvPr/>
        </p:nvPicPr>
        <p:blipFill>
          <a:blip r:embed="rId2"/>
          <a:stretch>
            <a:fillRect/>
          </a:stretch>
        </p:blipFill>
        <p:spPr>
          <a:xfrm>
            <a:off x="2414676" y="1969824"/>
            <a:ext cx="5072805" cy="2442837"/>
          </a:xfrm>
          <a:prstGeom prst="rect">
            <a:avLst/>
          </a:prstGeom>
          <a:noFill/>
          <a:ln w="9525">
            <a:noFill/>
          </a:ln>
        </p:spPr>
      </p:pic>
      <p:pic>
        <p:nvPicPr>
          <p:cNvPr id="100" name="图片 99"/>
          <p:cNvPicPr/>
          <p:nvPr/>
        </p:nvPicPr>
        <p:blipFill>
          <a:blip r:embed="rId3"/>
          <a:stretch>
            <a:fillRect/>
          </a:stretch>
        </p:blipFill>
        <p:spPr>
          <a:xfrm>
            <a:off x="2856409" y="3619357"/>
            <a:ext cx="5830206" cy="2339802"/>
          </a:xfrm>
          <a:prstGeom prst="rect">
            <a:avLst/>
          </a:prstGeom>
          <a:noFill/>
          <a:ln w="9525">
            <a:noFill/>
          </a:ln>
        </p:spPr>
      </p:pic>
      <p:sp>
        <p:nvSpPr>
          <p:cNvPr id="7" name="动作按钮: 后退或前一项 6">
            <a:hlinkClick r:id="rId4" action="ppaction://hlinksldjump"/>
          </p:cNvPr>
          <p:cNvSpPr/>
          <p:nvPr/>
        </p:nvSpPr>
        <p:spPr>
          <a:xfrm>
            <a:off x="8375015" y="742315"/>
            <a:ext cx="311785" cy="208280"/>
          </a:xfrm>
          <a:prstGeom prst="actionButtonBackPrevious">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nodeType="clickEffect">
                                  <p:stCondLst>
                                    <p:cond delay="0"/>
                                  </p:stCondLst>
                                  <p:childTnLst>
                                    <p:anim calcmode="lin" valueType="num">
                                      <p:cBhvr additive="base">
                                        <p:cTn id="14" dur="500"/>
                                        <p:tgtEl>
                                          <p:spTgt spid="45"/>
                                        </p:tgtEl>
                                        <p:attrNameLst>
                                          <p:attrName>ppt_x</p:attrName>
                                        </p:attrNameLst>
                                      </p:cBhvr>
                                      <p:tavLst>
                                        <p:tav tm="0">
                                          <p:val>
                                            <p:strVal val="ppt_x"/>
                                          </p:val>
                                        </p:tav>
                                        <p:tav tm="100000">
                                          <p:val>
                                            <p:strVal val="ppt_x"/>
                                          </p:val>
                                        </p:tav>
                                      </p:tavLst>
                                    </p:anim>
                                    <p:anim calcmode="lin" valueType="num">
                                      <p:cBhvr additive="base">
                                        <p:cTn id="15" dur="500"/>
                                        <p:tgtEl>
                                          <p:spTgt spid="45"/>
                                        </p:tgtEl>
                                        <p:attrNameLst>
                                          <p:attrName>ppt_y</p:attrName>
                                        </p:attrNameLst>
                                      </p:cBhvr>
                                      <p:tavLst>
                                        <p:tav tm="0">
                                          <p:val>
                                            <p:strVal val="ppt_y"/>
                                          </p:val>
                                        </p:tav>
                                        <p:tav tm="100000">
                                          <p:val>
                                            <p:strVal val="1+ppt_h/2"/>
                                          </p:val>
                                        </p:tav>
                                      </p:tavLst>
                                    </p:anim>
                                    <p:set>
                                      <p:cBhvr>
                                        <p:cTn id="16" dur="1" fill="hold">
                                          <p:stCondLst>
                                            <p:cond delay="499"/>
                                          </p:stCondLst>
                                        </p:cTn>
                                        <p:tgtEl>
                                          <p:spTgt spid="4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0"/>
                                        </p:tgtEl>
                                        <p:attrNameLst>
                                          <p:attrName>style.visibility</p:attrName>
                                        </p:attrNameLst>
                                      </p:cBhvr>
                                      <p:to>
                                        <p:strVal val="visible"/>
                                      </p:to>
                                    </p:set>
                                    <p:anim calcmode="lin" valueType="num">
                                      <p:cBhvr additive="base">
                                        <p:cTn id="25" dur="500" fill="hold"/>
                                        <p:tgtEl>
                                          <p:spTgt spid="100"/>
                                        </p:tgtEl>
                                        <p:attrNameLst>
                                          <p:attrName>ppt_x</p:attrName>
                                        </p:attrNameLst>
                                      </p:cBhvr>
                                      <p:tavLst>
                                        <p:tav tm="0">
                                          <p:val>
                                            <p:strVal val="#ppt_x"/>
                                          </p:val>
                                        </p:tav>
                                        <p:tav tm="100000">
                                          <p:val>
                                            <p:strVal val="#ppt_x"/>
                                          </p:val>
                                        </p:tav>
                                      </p:tavLst>
                                    </p:anim>
                                    <p:anim calcmode="lin" valueType="num">
                                      <p:cBhvr additive="base">
                                        <p:cTn id="26" dur="500" fill="hold"/>
                                        <p:tgtEl>
                                          <p:spTgt spid="1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Freeform 301"/>
          <p:cNvSpPr/>
          <p:nvPr/>
        </p:nvSpPr>
        <p:spPr>
          <a:xfrm>
            <a:off x="2951163" y="2573338"/>
            <a:ext cx="4406900" cy="1784350"/>
          </a:xfrm>
          <a:custGeom>
            <a:avLst/>
            <a:gdLst/>
            <a:ahLst/>
            <a:cxnLst>
              <a:cxn ang="0">
                <a:pos x="2147483647" y="2147483647"/>
              </a:cxn>
              <a:cxn ang="0">
                <a:pos x="2147483647" y="2147483647"/>
              </a:cxn>
              <a:cxn ang="0">
                <a:pos x="0" y="2147483647"/>
              </a:cxn>
              <a:cxn ang="0">
                <a:pos x="0" y="0"/>
              </a:cxn>
              <a:cxn ang="0">
                <a:pos x="2147483647" y="0"/>
              </a:cxn>
              <a:cxn ang="0">
                <a:pos x="2147483647" y="2147483647"/>
              </a:cxn>
              <a:cxn ang="0">
                <a:pos x="2147483647" y="2147483647"/>
              </a:cxn>
            </a:cxnLst>
            <a:pathLst>
              <a:path w="2041" h="1076">
                <a:moveTo>
                  <a:pt x="2041" y="1076"/>
                </a:moveTo>
                <a:lnTo>
                  <a:pt x="2041" y="1076"/>
                </a:lnTo>
                <a:lnTo>
                  <a:pt x="0" y="1076"/>
                </a:lnTo>
                <a:lnTo>
                  <a:pt x="0" y="0"/>
                </a:lnTo>
                <a:lnTo>
                  <a:pt x="2041" y="0"/>
                </a:lnTo>
                <a:lnTo>
                  <a:pt x="2041" y="1076"/>
                </a:lnTo>
                <a:close/>
              </a:path>
            </a:pathLst>
          </a:custGeom>
          <a:solidFill>
            <a:srgbClr val="0079C5"/>
          </a:solidFill>
          <a:ln w="7938" cap="flat" cmpd="sng">
            <a:solidFill>
              <a:srgbClr val="FFFFFF"/>
            </a:solidFill>
            <a:prstDash val="solid"/>
            <a:miter/>
            <a:headEnd type="none" w="med" len="med"/>
            <a:tailEnd type="none" w="med" len="med"/>
          </a:ln>
        </p:spPr>
        <p:txBody>
          <a:bodyPr/>
          <a:p>
            <a:endParaRPr lang="zh-CN" altLang="en-US"/>
          </a:p>
        </p:txBody>
      </p:sp>
      <p:sp>
        <p:nvSpPr>
          <p:cNvPr id="17410" name="Freeform 9"/>
          <p:cNvSpPr/>
          <p:nvPr/>
        </p:nvSpPr>
        <p:spPr>
          <a:xfrm>
            <a:off x="1801813" y="3425825"/>
            <a:ext cx="1587" cy="835025"/>
          </a:xfrm>
          <a:custGeom>
            <a:avLst/>
            <a:gdLst/>
            <a:ahLst/>
            <a:cxnLst>
              <a:cxn ang="0">
                <a:pos x="0" y="2147483647"/>
              </a:cxn>
              <a:cxn ang="0">
                <a:pos x="0" y="0"/>
              </a:cxn>
              <a:cxn ang="0">
                <a:pos x="0" y="2147483647"/>
              </a:cxn>
            </a:cxnLst>
            <a:pathLst>
              <a:path w="1587" h="526">
                <a:moveTo>
                  <a:pt x="0" y="526"/>
                </a:moveTo>
                <a:lnTo>
                  <a:pt x="0" y="0"/>
                </a:lnTo>
                <a:lnTo>
                  <a:pt x="0" y="526"/>
                </a:lnTo>
                <a:close/>
              </a:path>
            </a:pathLst>
          </a:custGeom>
          <a:solidFill>
            <a:srgbClr val="0079C1"/>
          </a:solidFill>
          <a:ln w="9525">
            <a:noFill/>
          </a:ln>
        </p:spPr>
        <p:txBody>
          <a:bodyPr/>
          <a:p>
            <a:endParaRPr lang="zh-CN" altLang="en-US"/>
          </a:p>
        </p:txBody>
      </p:sp>
      <p:sp>
        <p:nvSpPr>
          <p:cNvPr id="14340" name="Line 10"/>
          <p:cNvSpPr/>
          <p:nvPr/>
        </p:nvSpPr>
        <p:spPr>
          <a:xfrm flipV="1">
            <a:off x="2879725" y="3427413"/>
            <a:ext cx="1588" cy="835025"/>
          </a:xfrm>
          <a:prstGeom prst="line">
            <a:avLst/>
          </a:prstGeom>
          <a:ln w="25400" cap="flat" cmpd="sng">
            <a:solidFill>
              <a:srgbClr val="FFFF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41" name="Freeform 11"/>
          <p:cNvSpPr/>
          <p:nvPr/>
        </p:nvSpPr>
        <p:spPr>
          <a:xfrm>
            <a:off x="2879725" y="4260850"/>
            <a:ext cx="3382963" cy="92075"/>
          </a:xfrm>
          <a:custGeom>
            <a:avLst/>
            <a:gdLst/>
            <a:ahLst/>
            <a:cxnLst>
              <a:cxn ang="0">
                <a:pos x="2147483647" y="0"/>
              </a:cxn>
              <a:cxn ang="0">
                <a:pos x="2147483647" y="2147483647"/>
              </a:cxn>
              <a:cxn ang="0">
                <a:pos x="2147483647" y="2147483647"/>
              </a:cxn>
              <a:cxn ang="0">
                <a:pos x="2147483647" y="2147483647"/>
              </a:cxn>
              <a:cxn ang="0">
                <a:pos x="0" y="2147483647"/>
              </a:cxn>
              <a:cxn ang="0">
                <a:pos x="0" y="0"/>
              </a:cxn>
            </a:cxnLst>
            <a:pathLst>
              <a:path w="1520" h="41">
                <a:moveTo>
                  <a:pt x="1520" y="0"/>
                </a:moveTo>
                <a:cubicBezTo>
                  <a:pt x="1520" y="9"/>
                  <a:pt x="1520" y="9"/>
                  <a:pt x="1520" y="9"/>
                </a:cubicBezTo>
                <a:cubicBezTo>
                  <a:pt x="1520" y="26"/>
                  <a:pt x="1506" y="41"/>
                  <a:pt x="1488" y="41"/>
                </a:cubicBezTo>
                <a:cubicBezTo>
                  <a:pt x="32" y="41"/>
                  <a:pt x="32" y="41"/>
                  <a:pt x="32" y="41"/>
                </a:cubicBezTo>
                <a:cubicBezTo>
                  <a:pt x="14" y="41"/>
                  <a:pt x="0" y="26"/>
                  <a:pt x="0" y="9"/>
                </a:cubicBezTo>
                <a:cubicBezTo>
                  <a:pt x="0" y="0"/>
                  <a:pt x="0" y="0"/>
                  <a:pt x="0"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2" name="Freeform 13"/>
          <p:cNvSpPr/>
          <p:nvPr/>
        </p:nvSpPr>
        <p:spPr>
          <a:xfrm>
            <a:off x="3214688" y="2500313"/>
            <a:ext cx="4105275" cy="1784350"/>
          </a:xfrm>
          <a:custGeom>
            <a:avLst/>
            <a:gdLst/>
            <a:ahLst/>
            <a:cxnLst>
              <a:cxn ang="0">
                <a:pos x="0" y="0"/>
              </a:cxn>
              <a:cxn ang="0">
                <a:pos x="2147483647" y="0"/>
              </a:cxn>
              <a:cxn ang="0">
                <a:pos x="2147483647" y="2147483647"/>
              </a:cxn>
              <a:cxn ang="0">
                <a:pos x="2147483647" y="2147483647"/>
              </a:cxn>
            </a:cxnLst>
            <a:pathLst>
              <a:path w="2077" h="1121">
                <a:moveTo>
                  <a:pt x="0" y="0"/>
                </a:moveTo>
                <a:cubicBezTo>
                  <a:pt x="2031" y="0"/>
                  <a:pt x="2031" y="0"/>
                  <a:pt x="2031" y="0"/>
                </a:cubicBezTo>
                <a:cubicBezTo>
                  <a:pt x="2056" y="0"/>
                  <a:pt x="2076" y="20"/>
                  <a:pt x="2076" y="45"/>
                </a:cubicBezTo>
                <a:cubicBezTo>
                  <a:pt x="2076" y="1108"/>
                  <a:pt x="2077" y="1121"/>
                  <a:pt x="2077" y="1121"/>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3" name="Freeform 15"/>
          <p:cNvSpPr/>
          <p:nvPr/>
        </p:nvSpPr>
        <p:spPr>
          <a:xfrm>
            <a:off x="2879725" y="2503488"/>
            <a:ext cx="87313" cy="923925"/>
          </a:xfrm>
          <a:custGeom>
            <a:avLst/>
            <a:gdLst/>
            <a:ahLst/>
            <a:cxnLst>
              <a:cxn ang="0">
                <a:pos x="0" y="2147483647"/>
              </a:cxn>
              <a:cxn ang="0">
                <a:pos x="0" y="2147483647"/>
              </a:cxn>
              <a:cxn ang="0">
                <a:pos x="2147483647" y="0"/>
              </a:cxn>
              <a:cxn ang="0">
                <a:pos x="2147483647" y="0"/>
              </a:cxn>
            </a:cxnLst>
            <a:pathLst>
              <a:path w="39" h="415">
                <a:moveTo>
                  <a:pt x="0" y="415"/>
                </a:moveTo>
                <a:cubicBezTo>
                  <a:pt x="0" y="32"/>
                  <a:pt x="0" y="32"/>
                  <a:pt x="0" y="32"/>
                </a:cubicBezTo>
                <a:cubicBezTo>
                  <a:pt x="0" y="14"/>
                  <a:pt x="14" y="0"/>
                  <a:pt x="32" y="0"/>
                </a:cubicBezTo>
                <a:cubicBezTo>
                  <a:pt x="39" y="0"/>
                  <a:pt x="39" y="0"/>
                  <a:pt x="39"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7415" name="Freeform 34"/>
          <p:cNvSpPr/>
          <p:nvPr/>
        </p:nvSpPr>
        <p:spPr>
          <a:xfrm>
            <a:off x="2813050" y="1150938"/>
            <a:ext cx="3175" cy="1587"/>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7">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6" name="Freeform 37"/>
          <p:cNvSpPr/>
          <p:nvPr/>
        </p:nvSpPr>
        <p:spPr>
          <a:xfrm>
            <a:off x="4284663" y="1152525"/>
            <a:ext cx="9525"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4" h="1588">
                <a:moveTo>
                  <a:pt x="0" y="0"/>
                </a:moveTo>
                <a:cubicBezTo>
                  <a:pt x="1" y="0"/>
                  <a:pt x="1" y="0"/>
                  <a:pt x="1" y="0"/>
                </a:cubicBezTo>
                <a:cubicBezTo>
                  <a:pt x="1" y="0"/>
                  <a:pt x="2" y="0"/>
                  <a:pt x="2" y="0"/>
                </a:cubicBezTo>
                <a:cubicBezTo>
                  <a:pt x="2" y="0"/>
                  <a:pt x="2" y="0"/>
                  <a:pt x="3" y="0"/>
                </a:cubicBezTo>
                <a:cubicBezTo>
                  <a:pt x="3" y="0"/>
                  <a:pt x="3" y="0"/>
                  <a:pt x="4" y="0"/>
                </a:cubicBezTo>
                <a:cubicBezTo>
                  <a:pt x="3" y="0"/>
                  <a:pt x="3" y="0"/>
                  <a:pt x="3" y="0"/>
                </a:cubicBezTo>
                <a:cubicBezTo>
                  <a:pt x="2" y="0"/>
                  <a:pt x="2" y="0"/>
                  <a:pt x="2" y="0"/>
                </a:cubicBezTo>
                <a:cubicBezTo>
                  <a:pt x="2"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17" name="Freeform 39"/>
          <p:cNvSpPr/>
          <p:nvPr/>
        </p:nvSpPr>
        <p:spPr>
          <a:xfrm>
            <a:off x="4668838" y="1155700"/>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18" name="Freeform 40"/>
          <p:cNvSpPr/>
          <p:nvPr/>
        </p:nvSpPr>
        <p:spPr>
          <a:xfrm>
            <a:off x="2947988" y="1168400"/>
            <a:ext cx="4762"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1" y="0"/>
                  <a:pt x="1" y="0"/>
                </a:cubicBezTo>
                <a:cubicBezTo>
                  <a:pt x="1" y="0"/>
                  <a:pt x="0" y="0"/>
                  <a:pt x="0" y="0"/>
                </a:cubicBezTo>
                <a:cubicBezTo>
                  <a:pt x="0" y="0"/>
                  <a:pt x="1" y="0"/>
                  <a:pt x="1" y="0"/>
                </a:cubicBezTo>
                <a:cubicBezTo>
                  <a:pt x="1"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9" name="Freeform 43"/>
          <p:cNvSpPr/>
          <p:nvPr/>
        </p:nvSpPr>
        <p:spPr>
          <a:xfrm>
            <a:off x="3244850" y="1171575"/>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2" y="0"/>
                </a:cubicBezTo>
                <a:close/>
              </a:path>
            </a:pathLst>
          </a:custGeom>
          <a:solidFill>
            <a:srgbClr val="FFFFFF"/>
          </a:solidFill>
          <a:ln w="9525">
            <a:noFill/>
          </a:ln>
        </p:spPr>
        <p:txBody>
          <a:bodyPr/>
          <a:p>
            <a:endParaRPr lang="zh-CN" altLang="en-US"/>
          </a:p>
        </p:txBody>
      </p:sp>
      <p:sp>
        <p:nvSpPr>
          <p:cNvPr id="17420" name="Freeform 45"/>
          <p:cNvSpPr/>
          <p:nvPr/>
        </p:nvSpPr>
        <p:spPr>
          <a:xfrm>
            <a:off x="3890963" y="1173163"/>
            <a:ext cx="4762" cy="1587"/>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7">
                <a:moveTo>
                  <a:pt x="0" y="0"/>
                </a:moveTo>
                <a:cubicBezTo>
                  <a:pt x="1" y="0"/>
                  <a:pt x="1" y="0"/>
                  <a:pt x="1"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21" name="Freeform 54"/>
          <p:cNvSpPr/>
          <p:nvPr/>
        </p:nvSpPr>
        <p:spPr>
          <a:xfrm>
            <a:off x="4826000" y="117316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2" name="Freeform 55"/>
          <p:cNvSpPr/>
          <p:nvPr/>
        </p:nvSpPr>
        <p:spPr>
          <a:xfrm>
            <a:off x="4433888" y="1177925"/>
            <a:ext cx="1587"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3" name="Freeform 87"/>
          <p:cNvSpPr/>
          <p:nvPr/>
        </p:nvSpPr>
        <p:spPr>
          <a:xfrm>
            <a:off x="2808288" y="1273175"/>
            <a:ext cx="4762"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24" name="Freeform 88"/>
          <p:cNvSpPr/>
          <p:nvPr/>
        </p:nvSpPr>
        <p:spPr>
          <a:xfrm>
            <a:off x="3090863" y="1273175"/>
            <a:ext cx="7937"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4" h="1588">
                <a:moveTo>
                  <a:pt x="4" y="0"/>
                </a:moveTo>
                <a:cubicBezTo>
                  <a:pt x="3" y="0"/>
                  <a:pt x="3" y="0"/>
                  <a:pt x="3" y="0"/>
                </a:cubicBezTo>
                <a:cubicBezTo>
                  <a:pt x="2" y="0"/>
                  <a:pt x="2" y="0"/>
                  <a:pt x="2" y="0"/>
                </a:cubicBezTo>
                <a:cubicBezTo>
                  <a:pt x="2" y="0"/>
                  <a:pt x="1" y="0"/>
                  <a:pt x="1" y="0"/>
                </a:cubicBezTo>
                <a:cubicBezTo>
                  <a:pt x="1" y="0"/>
                  <a:pt x="0" y="0"/>
                  <a:pt x="0" y="0"/>
                </a:cubicBezTo>
                <a:cubicBezTo>
                  <a:pt x="0" y="0"/>
                  <a:pt x="1" y="0"/>
                  <a:pt x="1" y="0"/>
                </a:cubicBezTo>
                <a:cubicBezTo>
                  <a:pt x="1" y="0"/>
                  <a:pt x="2" y="0"/>
                  <a:pt x="2" y="0"/>
                </a:cubicBezTo>
                <a:cubicBezTo>
                  <a:pt x="2" y="0"/>
                  <a:pt x="2" y="0"/>
                  <a:pt x="3" y="0"/>
                </a:cubicBezTo>
                <a:cubicBezTo>
                  <a:pt x="3" y="0"/>
                  <a:pt x="3" y="0"/>
                  <a:pt x="4" y="0"/>
                </a:cubicBezTo>
                <a:close/>
              </a:path>
            </a:pathLst>
          </a:custGeom>
          <a:solidFill>
            <a:srgbClr val="FFFFFF"/>
          </a:solidFill>
          <a:ln w="9525">
            <a:noFill/>
          </a:ln>
        </p:spPr>
        <p:txBody>
          <a:bodyPr/>
          <a:p>
            <a:endParaRPr lang="zh-CN" altLang="en-US"/>
          </a:p>
        </p:txBody>
      </p:sp>
      <p:sp>
        <p:nvSpPr>
          <p:cNvPr id="17425" name="Freeform 102"/>
          <p:cNvSpPr/>
          <p:nvPr/>
        </p:nvSpPr>
        <p:spPr>
          <a:xfrm>
            <a:off x="4832350" y="1277938"/>
            <a:ext cx="3175" cy="1587"/>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7">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6" name="Freeform 116"/>
          <p:cNvSpPr/>
          <p:nvPr/>
        </p:nvSpPr>
        <p:spPr>
          <a:xfrm>
            <a:off x="4511675" y="1295400"/>
            <a:ext cx="7938"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1" y="0"/>
                </a:cubicBezTo>
                <a:cubicBezTo>
                  <a:pt x="1" y="0"/>
                  <a:pt x="1" y="0"/>
                  <a:pt x="2" y="0"/>
                </a:cubicBezTo>
                <a:cubicBezTo>
                  <a:pt x="2" y="0"/>
                  <a:pt x="2" y="0"/>
                  <a:pt x="2" y="0"/>
                </a:cubicBezTo>
                <a:cubicBezTo>
                  <a:pt x="3" y="0"/>
                  <a:pt x="3" y="0"/>
                  <a:pt x="3" y="0"/>
                </a:cubicBezTo>
                <a:cubicBezTo>
                  <a:pt x="3" y="0"/>
                  <a:pt x="3" y="0"/>
                  <a:pt x="2" y="0"/>
                </a:cubicBezTo>
                <a:cubicBezTo>
                  <a:pt x="2" y="0"/>
                  <a:pt x="2" y="0"/>
                  <a:pt x="2" y="0"/>
                </a:cubicBezTo>
                <a:cubicBezTo>
                  <a:pt x="1" y="0"/>
                  <a:pt x="1" y="0"/>
                  <a:pt x="1" y="0"/>
                </a:cubicBezTo>
                <a:cubicBezTo>
                  <a:pt x="0" y="0"/>
                  <a:pt x="0" y="0"/>
                  <a:pt x="0" y="0"/>
                </a:cubicBezTo>
                <a:close/>
              </a:path>
            </a:pathLst>
          </a:custGeom>
          <a:solidFill>
            <a:srgbClr val="FFFFFF"/>
          </a:solidFill>
          <a:ln w="9525">
            <a:noFill/>
          </a:ln>
        </p:spPr>
        <p:txBody>
          <a:bodyPr/>
          <a:p>
            <a:endParaRPr lang="zh-CN" altLang="en-US"/>
          </a:p>
        </p:txBody>
      </p:sp>
      <p:sp>
        <p:nvSpPr>
          <p:cNvPr id="17427" name="Freeform 117"/>
          <p:cNvSpPr/>
          <p:nvPr/>
        </p:nvSpPr>
        <p:spPr>
          <a:xfrm>
            <a:off x="4676775" y="1296988"/>
            <a:ext cx="4763" cy="1587"/>
          </a:xfrm>
          <a:custGeom>
            <a:avLst/>
            <a:gdLst/>
            <a:ahLst/>
            <a:cxnLst>
              <a:cxn ang="0">
                <a:pos x="0" y="0"/>
              </a:cxn>
              <a:cxn ang="0">
                <a:pos x="0" y="0"/>
              </a:cxn>
              <a:cxn ang="0">
                <a:pos x="0" y="0"/>
              </a:cxn>
              <a:cxn ang="0">
                <a:pos x="2147483647" y="0"/>
              </a:cxn>
              <a:cxn ang="0">
                <a:pos x="2147483647" y="0"/>
              </a:cxn>
              <a:cxn ang="0">
                <a:pos x="2147483647" y="0"/>
              </a:cxn>
              <a:cxn ang="0">
                <a:pos x="2147483647" y="0"/>
              </a:cxn>
              <a:cxn ang="0">
                <a:pos x="2147483647" y="0"/>
              </a:cxn>
              <a:cxn ang="0">
                <a:pos x="0" y="0"/>
              </a:cxn>
              <a:cxn ang="0">
                <a:pos x="0" y="0"/>
              </a:cxn>
            </a:cxnLst>
            <a:pathLst>
              <a:path w="2" h="1587">
                <a:moveTo>
                  <a:pt x="0" y="0"/>
                </a:moveTo>
                <a:cubicBezTo>
                  <a:pt x="0" y="0"/>
                  <a:pt x="0" y="0"/>
                  <a:pt x="0" y="0"/>
                </a:cubicBezTo>
                <a:cubicBezTo>
                  <a:pt x="0" y="0"/>
                  <a:pt x="0" y="0"/>
                  <a:pt x="0"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0" y="0"/>
                </a:cubicBezTo>
                <a:cubicBezTo>
                  <a:pt x="0" y="0"/>
                  <a:pt x="0" y="0"/>
                  <a:pt x="0" y="0"/>
                </a:cubicBezTo>
                <a:close/>
              </a:path>
            </a:pathLst>
          </a:custGeom>
          <a:solidFill>
            <a:srgbClr val="FFFFFF"/>
          </a:solidFill>
          <a:ln w="9525">
            <a:noFill/>
          </a:ln>
        </p:spPr>
        <p:txBody>
          <a:bodyPr/>
          <a:p>
            <a:endParaRPr lang="zh-CN" altLang="en-US"/>
          </a:p>
        </p:txBody>
      </p:sp>
      <p:sp>
        <p:nvSpPr>
          <p:cNvPr id="17428" name="Freeform 122"/>
          <p:cNvSpPr/>
          <p:nvPr/>
        </p:nvSpPr>
        <p:spPr>
          <a:xfrm>
            <a:off x="2582863" y="1123950"/>
            <a:ext cx="6350" cy="1588"/>
          </a:xfrm>
          <a:custGeom>
            <a:avLst/>
            <a:gdLst/>
            <a:ahLst/>
            <a:cxnLst>
              <a:cxn ang="0">
                <a:pos x="0" y="0"/>
              </a:cxn>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0" y="0"/>
                </a:cubicBezTo>
                <a:cubicBezTo>
                  <a:pt x="0" y="0"/>
                  <a:pt x="1" y="0"/>
                  <a:pt x="1" y="0"/>
                </a:cubicBezTo>
                <a:cubicBezTo>
                  <a:pt x="1" y="0"/>
                  <a:pt x="2" y="0"/>
                  <a:pt x="2" y="0"/>
                </a:cubicBezTo>
                <a:cubicBezTo>
                  <a:pt x="2" y="0"/>
                  <a:pt x="2" y="0"/>
                  <a:pt x="3" y="0"/>
                </a:cubicBezTo>
                <a:cubicBezTo>
                  <a:pt x="3" y="0"/>
                  <a:pt x="3" y="0"/>
                  <a:pt x="3" y="0"/>
                </a:cubicBezTo>
                <a:cubicBezTo>
                  <a:pt x="3" y="0"/>
                  <a:pt x="3" y="0"/>
                  <a:pt x="3" y="0"/>
                </a:cubicBezTo>
                <a:cubicBezTo>
                  <a:pt x="2" y="0"/>
                  <a:pt x="2" y="0"/>
                  <a:pt x="2" y="0"/>
                </a:cubicBezTo>
                <a:cubicBezTo>
                  <a:pt x="2" y="0"/>
                  <a:pt x="1" y="0"/>
                  <a:pt x="1" y="0"/>
                </a:cubicBezTo>
                <a:cubicBezTo>
                  <a:pt x="1" y="0"/>
                  <a:pt x="0" y="0"/>
                  <a:pt x="0" y="0"/>
                </a:cubicBezTo>
                <a:close/>
              </a:path>
            </a:pathLst>
          </a:custGeom>
          <a:solidFill>
            <a:srgbClr val="FFFFFF"/>
          </a:solidFill>
          <a:ln w="9525">
            <a:noFill/>
          </a:ln>
        </p:spPr>
        <p:txBody>
          <a:bodyPr/>
          <a:p>
            <a:endParaRPr lang="zh-CN" altLang="en-US"/>
          </a:p>
        </p:txBody>
      </p:sp>
      <p:sp>
        <p:nvSpPr>
          <p:cNvPr id="17429" name="Freeform 167"/>
          <p:cNvSpPr/>
          <p:nvPr/>
        </p:nvSpPr>
        <p:spPr>
          <a:xfrm>
            <a:off x="3690938" y="5697538"/>
            <a:ext cx="1587"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0" name="Freeform 180"/>
          <p:cNvSpPr/>
          <p:nvPr/>
        </p:nvSpPr>
        <p:spPr>
          <a:xfrm>
            <a:off x="4376738" y="5686425"/>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1" name="Freeform 214"/>
          <p:cNvSpPr/>
          <p:nvPr/>
        </p:nvSpPr>
        <p:spPr>
          <a:xfrm>
            <a:off x="4862513" y="5634038"/>
            <a:ext cx="1587" cy="6350"/>
          </a:xfrm>
          <a:custGeom>
            <a:avLst/>
            <a:gdLst/>
            <a:ahLst/>
            <a:cxnLst>
              <a:cxn ang="0">
                <a:pos x="0" y="0"/>
              </a:cxn>
              <a:cxn ang="0">
                <a:pos x="0" y="2147483647"/>
              </a:cxn>
              <a:cxn ang="0">
                <a:pos x="0" y="2147483647"/>
              </a:cxn>
              <a:cxn ang="0">
                <a:pos x="0" y="2147483647"/>
              </a:cxn>
              <a:cxn ang="0">
                <a:pos x="0" y="2147483647"/>
              </a:cxn>
              <a:cxn ang="0">
                <a:pos x="0" y="2147483647"/>
              </a:cxn>
              <a:cxn ang="0">
                <a:pos x="0" y="2147483647"/>
              </a:cxn>
              <a:cxn ang="0">
                <a:pos x="0" y="2147483647"/>
              </a:cxn>
              <a:cxn ang="0">
                <a:pos x="0" y="0"/>
              </a:cxn>
            </a:cxnLst>
            <a:pathLst>
              <a:path w="1587" h="3">
                <a:moveTo>
                  <a:pt x="0" y="0"/>
                </a:moveTo>
                <a:cubicBezTo>
                  <a:pt x="0" y="0"/>
                  <a:pt x="0" y="1"/>
                  <a:pt x="0" y="1"/>
                </a:cubicBezTo>
                <a:cubicBezTo>
                  <a:pt x="0" y="1"/>
                  <a:pt x="0" y="1"/>
                  <a:pt x="0" y="1"/>
                </a:cubicBezTo>
                <a:cubicBezTo>
                  <a:pt x="0" y="2"/>
                  <a:pt x="0" y="2"/>
                  <a:pt x="0" y="2"/>
                </a:cubicBezTo>
                <a:cubicBezTo>
                  <a:pt x="0" y="2"/>
                  <a:pt x="0" y="3"/>
                  <a:pt x="0" y="3"/>
                </a:cubicBezTo>
                <a:cubicBezTo>
                  <a:pt x="0" y="3"/>
                  <a:pt x="0" y="2"/>
                  <a:pt x="0" y="2"/>
                </a:cubicBezTo>
                <a:cubicBezTo>
                  <a:pt x="0" y="2"/>
                  <a:pt x="0" y="2"/>
                  <a:pt x="0" y="1"/>
                </a:cubicBezTo>
                <a:cubicBezTo>
                  <a:pt x="0" y="1"/>
                  <a:pt x="0" y="1"/>
                  <a:pt x="0" y="1"/>
                </a:cubicBezTo>
                <a:cubicBezTo>
                  <a:pt x="0" y="1"/>
                  <a:pt x="0" y="0"/>
                  <a:pt x="0" y="0"/>
                </a:cubicBezTo>
                <a:close/>
              </a:path>
            </a:pathLst>
          </a:custGeom>
          <a:solidFill>
            <a:srgbClr val="FFFFFF"/>
          </a:solidFill>
          <a:ln w="9525">
            <a:noFill/>
          </a:ln>
        </p:spPr>
        <p:txBody>
          <a:bodyPr/>
          <a:p>
            <a:endParaRPr lang="zh-CN" altLang="en-US"/>
          </a:p>
        </p:txBody>
      </p:sp>
      <p:sp>
        <p:nvSpPr>
          <p:cNvPr id="17432" name="Freeform 233"/>
          <p:cNvSpPr/>
          <p:nvPr/>
        </p:nvSpPr>
        <p:spPr>
          <a:xfrm>
            <a:off x="2314575" y="558641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3" name="Freeform 234"/>
          <p:cNvSpPr/>
          <p:nvPr/>
        </p:nvSpPr>
        <p:spPr>
          <a:xfrm>
            <a:off x="2843213" y="5581650"/>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1" h="1588">
                <a:moveTo>
                  <a:pt x="1"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lose/>
              </a:path>
            </a:pathLst>
          </a:custGeom>
          <a:solidFill>
            <a:srgbClr val="FFFFFF"/>
          </a:solidFill>
          <a:ln w="9525">
            <a:noFill/>
          </a:ln>
        </p:spPr>
        <p:txBody>
          <a:bodyPr/>
          <a:p>
            <a:endParaRPr lang="zh-CN" altLang="en-US"/>
          </a:p>
        </p:txBody>
      </p:sp>
      <p:sp>
        <p:nvSpPr>
          <p:cNvPr id="17434" name="Freeform 238"/>
          <p:cNvSpPr/>
          <p:nvPr/>
        </p:nvSpPr>
        <p:spPr>
          <a:xfrm>
            <a:off x="3895725" y="5581650"/>
            <a:ext cx="4763"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8">
                <a:moveTo>
                  <a:pt x="0" y="0"/>
                </a:moveTo>
                <a:cubicBezTo>
                  <a:pt x="1" y="0"/>
                  <a:pt x="1" y="0"/>
                  <a:pt x="1" y="0"/>
                </a:cubicBezTo>
                <a:cubicBezTo>
                  <a:pt x="1" y="0"/>
                  <a:pt x="1" y="0"/>
                  <a:pt x="1" y="0"/>
                </a:cubicBezTo>
                <a:cubicBezTo>
                  <a:pt x="1" y="0"/>
                  <a:pt x="1" y="0"/>
                  <a:pt x="1" y="0"/>
                </a:cubicBezTo>
                <a:cubicBezTo>
                  <a:pt x="1" y="0"/>
                  <a:pt x="1" y="0"/>
                  <a:pt x="2" y="0"/>
                </a:cubicBezTo>
                <a:cubicBezTo>
                  <a:pt x="1" y="0"/>
                  <a:pt x="1"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35" name="Freeform 239"/>
          <p:cNvSpPr/>
          <p:nvPr/>
        </p:nvSpPr>
        <p:spPr>
          <a:xfrm>
            <a:off x="3062288" y="5581650"/>
            <a:ext cx="3175"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2" y="0"/>
                </a:cubicBezTo>
                <a:cubicBezTo>
                  <a:pt x="1" y="0"/>
                  <a:pt x="1" y="0"/>
                  <a:pt x="1" y="0"/>
                </a:cubicBezTo>
                <a:cubicBezTo>
                  <a:pt x="1" y="0"/>
                  <a:pt x="1" y="0"/>
                  <a:pt x="1" y="0"/>
                </a:cubicBezTo>
                <a:cubicBezTo>
                  <a:pt x="0" y="0"/>
                  <a:pt x="0" y="0"/>
                  <a:pt x="0" y="0"/>
                </a:cubicBezTo>
                <a:cubicBezTo>
                  <a:pt x="0" y="0"/>
                  <a:pt x="0" y="0"/>
                  <a:pt x="1" y="0"/>
                </a:cubicBezTo>
                <a:cubicBezTo>
                  <a:pt x="1" y="0"/>
                  <a:pt x="1" y="0"/>
                  <a:pt x="1" y="0"/>
                </a:cubicBezTo>
                <a:cubicBezTo>
                  <a:pt x="1" y="0"/>
                  <a:pt x="1" y="0"/>
                  <a:pt x="2" y="0"/>
                </a:cubicBezTo>
                <a:cubicBezTo>
                  <a:pt x="2" y="0"/>
                  <a:pt x="2" y="0"/>
                  <a:pt x="2" y="0"/>
                </a:cubicBezTo>
                <a:close/>
              </a:path>
            </a:pathLst>
          </a:custGeom>
          <a:solidFill>
            <a:srgbClr val="FFFFFF"/>
          </a:solidFill>
          <a:ln w="9525">
            <a:noFill/>
          </a:ln>
        </p:spPr>
        <p:txBody>
          <a:bodyPr/>
          <a:p>
            <a:endParaRPr lang="zh-CN" altLang="en-US"/>
          </a:p>
        </p:txBody>
      </p:sp>
      <p:sp>
        <p:nvSpPr>
          <p:cNvPr id="17436" name="Freeform 241"/>
          <p:cNvSpPr/>
          <p:nvPr/>
        </p:nvSpPr>
        <p:spPr>
          <a:xfrm>
            <a:off x="4516438" y="5581650"/>
            <a:ext cx="3175"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7" name="Freeform 243"/>
          <p:cNvSpPr/>
          <p:nvPr/>
        </p:nvSpPr>
        <p:spPr>
          <a:xfrm>
            <a:off x="4043363" y="5581650"/>
            <a:ext cx="1587" cy="1588"/>
          </a:xfrm>
          <a:custGeom>
            <a:avLst/>
            <a:gdLst/>
            <a:ahLst/>
            <a:cxnLst>
              <a:cxn ang="0">
                <a:pos x="0" y="0"/>
              </a:cxn>
              <a:cxn ang="0">
                <a:pos x="0" y="0"/>
              </a:cxn>
              <a:cxn ang="0">
                <a:pos x="0" y="0"/>
              </a:cxn>
              <a:cxn ang="0">
                <a:pos x="0" y="0"/>
              </a:cxn>
              <a:cxn ang="0">
                <a:pos x="2147483647" y="0"/>
              </a:cxn>
              <a:cxn ang="0">
                <a:pos x="0"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0" y="0"/>
                </a:cubicBezTo>
                <a:cubicBezTo>
                  <a:pt x="0" y="0"/>
                  <a:pt x="1" y="0"/>
                  <a:pt x="1" y="0"/>
                </a:cubicBezTo>
                <a:cubicBezTo>
                  <a:pt x="1"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8" name="Freeform 262"/>
          <p:cNvSpPr/>
          <p:nvPr/>
        </p:nvSpPr>
        <p:spPr>
          <a:xfrm>
            <a:off x="2314575" y="55626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4368" name="Line 300"/>
          <p:cNvSpPr/>
          <p:nvPr/>
        </p:nvSpPr>
        <p:spPr>
          <a:xfrm>
            <a:off x="0" y="3427413"/>
            <a:ext cx="2863850" cy="0"/>
          </a:xfrm>
          <a:prstGeom prst="line">
            <a:avLst/>
          </a:prstGeom>
          <a:ln w="28575" cap="rnd" cmpd="sng">
            <a:solidFill>
              <a:schemeClr val="bg1"/>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70" name="TextBox 302"/>
          <p:cNvSpPr txBox="1"/>
          <p:nvPr/>
        </p:nvSpPr>
        <p:spPr>
          <a:xfrm>
            <a:off x="3248025" y="2847975"/>
            <a:ext cx="3603625" cy="706755"/>
          </a:xfrm>
          <a:prstGeom prst="rect">
            <a:avLst/>
          </a:prstGeom>
          <a:noFill/>
          <a:ln w="9525">
            <a:noFill/>
          </a:ln>
        </p:spPr>
        <p:txBody>
          <a:bodyPr wrap="square" anchor="t">
            <a:spAutoFit/>
          </a:bodyPr>
          <a:p>
            <a:pPr algn="ctr">
              <a:buSzTx/>
            </a:pPr>
            <a:r>
              <a:rPr lang="zh-CN" altLang="en-US" sz="4000">
                <a:solidFill>
                  <a:schemeClr val="bg1"/>
                </a:solidFill>
                <a:latin typeface="微软雅黑" panose="020B0503020204020204" charset="-122"/>
                <a:ea typeface="微软雅黑" panose="020B0503020204020204" charset="-122"/>
              </a:rPr>
              <a:t>政务信息管理</a:t>
            </a:r>
            <a:endParaRPr lang="zh-CN" altLang="en-US" sz="4000">
              <a:solidFill>
                <a:schemeClr val="bg1"/>
              </a:solidFill>
              <a:latin typeface="微软雅黑" panose="020B0503020204020204" charset="-122"/>
              <a:ea typeface="微软雅黑" panose="020B0503020204020204" charset="-122"/>
            </a:endParaRPr>
          </a:p>
        </p:txBody>
      </p:sp>
      <p:sp>
        <p:nvSpPr>
          <p:cNvPr id="14371" name="Freeform 297"/>
          <p:cNvSpPr/>
          <p:nvPr/>
        </p:nvSpPr>
        <p:spPr>
          <a:xfrm>
            <a:off x="7215188" y="3357563"/>
            <a:ext cx="1928812" cy="1714500"/>
          </a:xfrm>
          <a:custGeom>
            <a:avLst/>
            <a:gdLst/>
            <a:ahLst/>
            <a:cxnLst>
              <a:cxn ang="0">
                <a:pos x="0" y="0"/>
              </a:cxn>
              <a:cxn ang="0">
                <a:pos x="2147483647" y="0"/>
              </a:cxn>
              <a:cxn ang="0">
                <a:pos x="2147483647" y="2147483647"/>
              </a:cxn>
              <a:cxn ang="0">
                <a:pos x="2147483647" y="2147483647"/>
              </a:cxn>
            </a:cxnLst>
            <a:pathLst>
              <a:path w="2454" h="1222">
                <a:moveTo>
                  <a:pt x="0" y="0"/>
                </a:moveTo>
                <a:lnTo>
                  <a:pt x="322" y="0"/>
                </a:lnTo>
                <a:lnTo>
                  <a:pt x="1544" y="1222"/>
                </a:lnTo>
                <a:lnTo>
                  <a:pt x="2454" y="1222"/>
                </a:lnTo>
              </a:path>
            </a:pathLst>
          </a:custGeom>
          <a:noFill/>
          <a:ln w="28575" cap="flat" cmpd="sng">
            <a:solidFill>
              <a:schemeClr val="bg1"/>
            </a:solidFill>
            <a:prstDash val="solid"/>
            <a:miter/>
            <a:headEnd type="none" w="med" len="med"/>
            <a:tailEnd type="none" w="med" len="med"/>
          </a:ln>
        </p:spPr>
        <p:txBody>
          <a:bodyPr/>
          <a:p>
            <a:endParaRPr lang="zh-CN" altLang="en-US"/>
          </a:p>
        </p:txBody>
      </p:sp>
      <p:sp>
        <p:nvSpPr>
          <p:cNvPr id="14372" name="TextBox 305"/>
          <p:cNvSpPr txBox="1"/>
          <p:nvPr/>
        </p:nvSpPr>
        <p:spPr>
          <a:xfrm>
            <a:off x="1571625" y="2786063"/>
            <a:ext cx="687070" cy="768350"/>
          </a:xfrm>
          <a:prstGeom prst="rect">
            <a:avLst/>
          </a:prstGeom>
          <a:noFill/>
          <a:ln w="9525">
            <a:noFill/>
          </a:ln>
        </p:spPr>
        <p:txBody>
          <a:bodyPr wrap="none" anchor="t">
            <a:spAutoFit/>
          </a:bodyPr>
          <a:p>
            <a:r>
              <a:rPr lang="en-US" altLang="zh-CN" sz="4400" b="1" dirty="0">
                <a:solidFill>
                  <a:schemeClr val="bg1"/>
                </a:solidFill>
                <a:latin typeface="微软雅黑" panose="020B0503020204020204" charset="-122"/>
                <a:ea typeface="微软雅黑" panose="020B0503020204020204" charset="-122"/>
              </a:rPr>
              <a:t>7.</a:t>
            </a:r>
            <a:endParaRPr lang="zh-CN" altLang="en-US" sz="4400" b="1"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368"/>
                                        </p:tgtEl>
                                        <p:attrNameLst>
                                          <p:attrName>style.visibility</p:attrName>
                                        </p:attrNameLst>
                                      </p:cBhvr>
                                      <p:to>
                                        <p:strVal val="visible"/>
                                      </p:to>
                                    </p:set>
                                    <p:animEffect transition="in" filter="wipe(left)">
                                      <p:cBhvr>
                                        <p:cTn id="7" dur="300"/>
                                        <p:tgtEl>
                                          <p:spTgt spid="14368"/>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4343"/>
                                        </p:tgtEl>
                                        <p:attrNameLst>
                                          <p:attrName>style.visibility</p:attrName>
                                        </p:attrNameLst>
                                      </p:cBhvr>
                                      <p:to>
                                        <p:strVal val="visible"/>
                                      </p:to>
                                    </p:set>
                                    <p:animEffect transition="in" filter="wipe(down)">
                                      <p:cBhvr>
                                        <p:cTn id="10" dur="200"/>
                                        <p:tgtEl>
                                          <p:spTgt spid="14343"/>
                                        </p:tgtEl>
                                      </p:cBhvr>
                                    </p:animEffect>
                                  </p:childTnLst>
                                </p:cTn>
                              </p:par>
                              <p:par>
                                <p:cTn id="11" presetID="18" presetClass="entr" presetSubtype="6" fill="hold" grpId="0" nodeType="withEffect">
                                  <p:stCondLst>
                                    <p:cond delay="500"/>
                                  </p:stCondLst>
                                  <p:childTnLst>
                                    <p:set>
                                      <p:cBhvr>
                                        <p:cTn id="12" dur="1" fill="hold">
                                          <p:stCondLst>
                                            <p:cond delay="0"/>
                                          </p:stCondLst>
                                        </p:cTn>
                                        <p:tgtEl>
                                          <p:spTgt spid="14342"/>
                                        </p:tgtEl>
                                        <p:attrNameLst>
                                          <p:attrName>style.visibility</p:attrName>
                                        </p:attrNameLst>
                                      </p:cBhvr>
                                      <p:to>
                                        <p:strVal val="visible"/>
                                      </p:to>
                                    </p:set>
                                    <p:animEffect transition="in" filter="strips(downRight)">
                                      <p:cBhvr>
                                        <p:cTn id="13" dur="500"/>
                                        <p:tgtEl>
                                          <p:spTgt spid="14342"/>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4341"/>
                                        </p:tgtEl>
                                        <p:attrNameLst>
                                          <p:attrName>style.visibility</p:attrName>
                                        </p:attrNameLst>
                                      </p:cBhvr>
                                      <p:to>
                                        <p:strVal val="visible"/>
                                      </p:to>
                                    </p:set>
                                    <p:animEffect transition="in" filter="wipe(right)">
                                      <p:cBhvr>
                                        <p:cTn id="16" dur="300"/>
                                        <p:tgtEl>
                                          <p:spTgt spid="14341"/>
                                        </p:tgtEl>
                                      </p:cBhvr>
                                    </p:animEffect>
                                  </p:childTnLst>
                                </p:cTn>
                              </p:par>
                              <p:par>
                                <p:cTn id="17" presetID="22" presetClass="entr" presetSubtype="4" fill="hold" nodeType="withEffect">
                                  <p:stCondLst>
                                    <p:cond delay="1300"/>
                                  </p:stCondLst>
                                  <p:childTnLst>
                                    <p:set>
                                      <p:cBhvr>
                                        <p:cTn id="18" dur="1" fill="hold">
                                          <p:stCondLst>
                                            <p:cond delay="0"/>
                                          </p:stCondLst>
                                        </p:cTn>
                                        <p:tgtEl>
                                          <p:spTgt spid="14340"/>
                                        </p:tgtEl>
                                        <p:attrNameLst>
                                          <p:attrName>style.visibility</p:attrName>
                                        </p:attrNameLst>
                                      </p:cBhvr>
                                      <p:to>
                                        <p:strVal val="visible"/>
                                      </p:to>
                                    </p:set>
                                    <p:animEffect transition="in" filter="wipe(down)">
                                      <p:cBhvr>
                                        <p:cTn id="19" dur="200"/>
                                        <p:tgtEl>
                                          <p:spTgt spid="14340"/>
                                        </p:tgtEl>
                                      </p:cBhvr>
                                    </p:animEffect>
                                  </p:childTnLst>
                                </p:cTn>
                              </p:par>
                              <p:par>
                                <p:cTn id="20" presetID="18" presetClass="entr" presetSubtype="6" fill="hold" grpId="0" nodeType="withEffect">
                                  <p:stCondLst>
                                    <p:cond delay="1500"/>
                                  </p:stCondLst>
                                  <p:childTnLst>
                                    <p:set>
                                      <p:cBhvr>
                                        <p:cTn id="21" dur="1" fill="hold">
                                          <p:stCondLst>
                                            <p:cond delay="0"/>
                                          </p:stCondLst>
                                        </p:cTn>
                                        <p:tgtEl>
                                          <p:spTgt spid="14338"/>
                                        </p:tgtEl>
                                        <p:attrNameLst>
                                          <p:attrName>style.visibility</p:attrName>
                                        </p:attrNameLst>
                                      </p:cBhvr>
                                      <p:to>
                                        <p:strVal val="visible"/>
                                      </p:to>
                                    </p:set>
                                    <p:animEffect transition="in" filter="strips(downRight)">
                                      <p:cBhvr>
                                        <p:cTn id="22" dur="500"/>
                                        <p:tgtEl>
                                          <p:spTgt spid="14338"/>
                                        </p:tgtEl>
                                      </p:cBhvr>
                                    </p:animEffect>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14372"/>
                                        </p:tgtEl>
                                        <p:attrNameLst>
                                          <p:attrName>style.visibility</p:attrName>
                                        </p:attrNameLst>
                                      </p:cBhvr>
                                      <p:to>
                                        <p:strVal val="visible"/>
                                      </p:to>
                                    </p:set>
                                    <p:animEffect transition="in" filter="fade">
                                      <p:cBhvr>
                                        <p:cTn id="26" dur="500"/>
                                        <p:tgtEl>
                                          <p:spTgt spid="14372"/>
                                        </p:tgtEl>
                                      </p:cBhvr>
                                    </p:animEffect>
                                    <p:anim calcmode="lin" valueType="num">
                                      <p:cBhvr>
                                        <p:cTn id="27" dur="500" fill="hold"/>
                                        <p:tgtEl>
                                          <p:spTgt spid="14372"/>
                                        </p:tgtEl>
                                        <p:attrNameLst>
                                          <p:attrName>ppt_x</p:attrName>
                                        </p:attrNameLst>
                                      </p:cBhvr>
                                      <p:tavLst>
                                        <p:tav tm="0">
                                          <p:val>
                                            <p:strVal val="#ppt_x"/>
                                          </p:val>
                                        </p:tav>
                                        <p:tav tm="100000">
                                          <p:val>
                                            <p:strVal val="#ppt_x"/>
                                          </p:val>
                                        </p:tav>
                                      </p:tavLst>
                                    </p:anim>
                                    <p:anim calcmode="lin" valueType="num">
                                      <p:cBhvr>
                                        <p:cTn id="28" dur="500" fill="hold"/>
                                        <p:tgtEl>
                                          <p:spTgt spid="14372"/>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4370"/>
                                        </p:tgtEl>
                                        <p:attrNameLst>
                                          <p:attrName>style.visibility</p:attrName>
                                        </p:attrNameLst>
                                      </p:cBhvr>
                                      <p:to>
                                        <p:strVal val="visible"/>
                                      </p:to>
                                    </p:set>
                                    <p:animEffect transition="in" filter="fade">
                                      <p:cBhvr>
                                        <p:cTn id="31" dur="250"/>
                                        <p:tgtEl>
                                          <p:spTgt spid="1437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371"/>
                                        </p:tgtEl>
                                        <p:attrNameLst>
                                          <p:attrName>style.visibility</p:attrName>
                                        </p:attrNameLst>
                                      </p:cBhvr>
                                      <p:to>
                                        <p:strVal val="visible"/>
                                      </p:to>
                                    </p:set>
                                    <p:animEffect transition="in" filter="wipe(left)">
                                      <p:cBhvr>
                                        <p:cTn id="36" dur="250"/>
                                        <p:tgtEl>
                                          <p:spTgt spid="14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41" grpId="0" bldLvl="0" animBg="1"/>
      <p:bldP spid="14342" grpId="0" bldLvl="0" animBg="1"/>
      <p:bldP spid="14343" grpId="0" bldLvl="0" animBg="1"/>
      <p:bldP spid="14370" grpId="0"/>
      <p:bldP spid="14371" grpId="0" bldLvl="0" animBg="1"/>
      <p:bldP spid="1437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矩形 7"/>
          <p:cNvSpPr/>
          <p:nvPr userDrawn="1">
            <p:custDataLst>
              <p:tags r:id="rId1"/>
            </p:custDataLst>
          </p:nvPr>
        </p:nvSpPr>
        <p:spPr>
          <a:xfrm>
            <a:off x="0" y="573648"/>
            <a:ext cx="2628900" cy="5710704"/>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sz="1350" dirty="0">
              <a:solidFill>
                <a:schemeClr val="lt1"/>
              </a:solidFill>
              <a:latin typeface="微软雅黑" panose="020B0503020204020204" charset="-122"/>
              <a:ea typeface="微软雅黑" panose="020B0503020204020204" charset="-122"/>
              <a:sym typeface="+mn-ea"/>
            </a:endParaRPr>
          </a:p>
        </p:txBody>
      </p:sp>
      <p:sp>
        <p:nvSpPr>
          <p:cNvPr id="17" name="矩形 16"/>
          <p:cNvSpPr/>
          <p:nvPr>
            <p:custDataLst>
              <p:tags r:id="rId2"/>
            </p:custDataLst>
          </p:nvPr>
        </p:nvSpPr>
        <p:spPr>
          <a:xfrm>
            <a:off x="228600" y="1079548"/>
            <a:ext cx="2400776" cy="4572000"/>
          </a:xfrm>
          <a:prstGeom prst="rect">
            <a:avLst/>
          </a:prstGeom>
          <a:noFill/>
          <a:ln w="19050">
            <a:solidFill>
              <a:srgbClr val="FFFFFF"/>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zh-CN" altLang="en-US" sz="135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8" name="矩形 17"/>
          <p:cNvSpPr/>
          <p:nvPr>
            <p:custDataLst>
              <p:tags r:id="rId3"/>
            </p:custDataLst>
          </p:nvPr>
        </p:nvSpPr>
        <p:spPr>
          <a:xfrm>
            <a:off x="2629376" y="1079548"/>
            <a:ext cx="6171724" cy="4572000"/>
          </a:xfrm>
          <a:prstGeom prst="rect">
            <a:avLst/>
          </a:prstGeom>
          <a:noFill/>
          <a:ln w="19050">
            <a:solidFill>
              <a:schemeClr val="dk2">
                <a:lumMod val="60000"/>
                <a:lumOff val="40000"/>
              </a:schemeClr>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zh-CN" altLang="en-US" sz="135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9" name="任意多边形: 形状 6"/>
          <p:cNvSpPr>
            <a:spLocks noChangeAspect="1"/>
          </p:cNvSpPr>
          <p:nvPr>
            <p:custDataLst>
              <p:tags r:id="rId4"/>
            </p:custDataLst>
          </p:nvPr>
        </p:nvSpPr>
        <p:spPr>
          <a:xfrm rot="10800000">
            <a:off x="968574" y="4518076"/>
            <a:ext cx="342213" cy="694849"/>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2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2"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l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buClrTx/>
              <a:buSzTx/>
              <a:buFontTx/>
              <a:buNone/>
            </a:pPr>
            <a:endParaRPr kumimoji="0" lang="zh-CN" altLang="en-US" sz="135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sym typeface="Arial" panose="020B0604020202020204" pitchFamily="34" charset="0"/>
            </a:endParaRPr>
          </a:p>
        </p:txBody>
      </p:sp>
      <p:sp>
        <p:nvSpPr>
          <p:cNvPr id="20" name="任意多边形: 形状 7"/>
          <p:cNvSpPr>
            <a:spLocks noChangeAspect="1"/>
          </p:cNvSpPr>
          <p:nvPr>
            <p:custDataLst>
              <p:tags r:id="rId5"/>
            </p:custDataLst>
          </p:nvPr>
        </p:nvSpPr>
        <p:spPr>
          <a:xfrm rot="10800000">
            <a:off x="514974" y="4518076"/>
            <a:ext cx="342213" cy="694849"/>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1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1"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lt1">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buClrTx/>
              <a:buSzTx/>
              <a:buFontTx/>
              <a:buNone/>
            </a:pPr>
            <a:endParaRPr kumimoji="0" lang="zh-CN" altLang="en-US" sz="135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sym typeface="Arial" panose="020B0604020202020204" pitchFamily="34" charset="0"/>
            </a:endParaRPr>
          </a:p>
        </p:txBody>
      </p:sp>
      <p:sp>
        <p:nvSpPr>
          <p:cNvPr id="4" name="文本框 3"/>
          <p:cNvSpPr txBox="1"/>
          <p:nvPr>
            <p:custDataLst>
              <p:tags r:id="rId6"/>
            </p:custDataLst>
          </p:nvPr>
        </p:nvSpPr>
        <p:spPr>
          <a:xfrm>
            <a:off x="457200" y="1645605"/>
            <a:ext cx="1943100" cy="1028700"/>
          </a:xfrm>
          <a:prstGeom prst="rect">
            <a:avLst/>
          </a:prstGeom>
          <a:noFill/>
        </p:spPr>
        <p:txBody>
          <a:bodyPr wrap="square" lIns="47624" tIns="19049" rIns="47624" bIns="19049" rtlCol="0" anchor="t" anchorCtr="0">
            <a:normAutofit/>
          </a:bodyPr>
          <a:p>
            <a:pPr marL="0" indent="0" algn="l">
              <a:lnSpc>
                <a:spcPct val="110000"/>
              </a:lnSpc>
              <a:spcBef>
                <a:spcPts val="0"/>
              </a:spcBef>
              <a:spcAft>
                <a:spcPts val="0"/>
              </a:spcAft>
              <a:buSzPct val="100000"/>
              <a:buNone/>
            </a:pPr>
            <a:r>
              <a:rPr lang="zh-CN" altLang="en-US" sz="2915" b="1" spc="190">
                <a:solidFill>
                  <a:schemeClr val="lt1"/>
                </a:solidFill>
                <a:uFillTx/>
                <a:latin typeface="微软雅黑" panose="020B0503020204020204" charset="-122"/>
                <a:ea typeface="微软雅黑" panose="020B0503020204020204" charset="-122"/>
              </a:rPr>
              <a:t>政策文件管理</a:t>
            </a:r>
            <a:endParaRPr lang="zh-CN" altLang="en-US" sz="2915" b="1" spc="190">
              <a:solidFill>
                <a:schemeClr val="lt1"/>
              </a:solidFill>
              <a:uFillTx/>
              <a:latin typeface="微软雅黑" panose="020B0503020204020204" charset="-122"/>
              <a:ea typeface="微软雅黑" panose="020B0503020204020204" charset="-122"/>
            </a:endParaRPr>
          </a:p>
        </p:txBody>
      </p:sp>
      <p:sp>
        <p:nvSpPr>
          <p:cNvPr id="5" name="剪去单角的矩形 4"/>
          <p:cNvSpPr/>
          <p:nvPr>
            <p:custDataLst>
              <p:tags r:id="rId7"/>
            </p:custDataLst>
          </p:nvPr>
        </p:nvSpPr>
        <p:spPr>
          <a:xfrm flipV="1">
            <a:off x="3059583" y="1422339"/>
            <a:ext cx="2453326" cy="3883635"/>
          </a:xfrm>
          <a:prstGeom prst="snip1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
        <p:nvSpPr>
          <p:cNvPr id="15" name="直角三角形 14"/>
          <p:cNvSpPr/>
          <p:nvPr>
            <p:custDataLst>
              <p:tags r:id="rId8"/>
            </p:custDataLst>
          </p:nvPr>
        </p:nvSpPr>
        <p:spPr>
          <a:xfrm rot="16200000" flipH="1" flipV="1">
            <a:off x="5097850" y="4892111"/>
            <a:ext cx="412670" cy="414462"/>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
        <p:nvSpPr>
          <p:cNvPr id="24" name="矩形 23"/>
          <p:cNvSpPr/>
          <p:nvPr>
            <p:custDataLst>
              <p:tags r:id="rId9"/>
            </p:custDataLst>
          </p:nvPr>
        </p:nvSpPr>
        <p:spPr>
          <a:xfrm>
            <a:off x="3061972" y="1426520"/>
            <a:ext cx="2446159" cy="563763"/>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
        <p:nvSpPr>
          <p:cNvPr id="6" name="任意多边形 5"/>
          <p:cNvSpPr/>
          <p:nvPr>
            <p:custDataLst>
              <p:tags r:id="rId10"/>
            </p:custDataLst>
          </p:nvPr>
        </p:nvSpPr>
        <p:spPr>
          <a:xfrm flipH="1">
            <a:off x="4939590" y="1427117"/>
            <a:ext cx="573319" cy="563763"/>
          </a:xfrm>
          <a:custGeom>
            <a:avLst/>
            <a:gdLst/>
            <a:ahLst/>
            <a:cxnLst>
              <a:cxn ang="3">
                <a:pos x="hc" y="t"/>
              </a:cxn>
              <a:cxn ang="cd2">
                <a:pos x="l" y="vc"/>
              </a:cxn>
              <a:cxn ang="cd4">
                <a:pos x="hc" y="b"/>
              </a:cxn>
              <a:cxn ang="0">
                <a:pos x="r" y="vc"/>
              </a:cxn>
            </a:cxnLst>
            <a:rect l="l" t="t" r="r" b="b"/>
            <a:pathLst>
              <a:path w="752" h="732">
                <a:moveTo>
                  <a:pt x="8" y="0"/>
                </a:moveTo>
                <a:cubicBezTo>
                  <a:pt x="412" y="0"/>
                  <a:pt x="742" y="323"/>
                  <a:pt x="752" y="725"/>
                </a:cubicBezTo>
                <a:lnTo>
                  <a:pt x="752" y="732"/>
                </a:lnTo>
                <a:lnTo>
                  <a:pt x="0" y="732"/>
                </a:lnTo>
                <a:lnTo>
                  <a:pt x="0" y="0"/>
                </a:lnTo>
                <a:lnTo>
                  <a:pt x="8" y="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350"/>
          </a:p>
        </p:txBody>
      </p:sp>
      <p:sp>
        <p:nvSpPr>
          <p:cNvPr id="7" name="任意多边形 6"/>
          <p:cNvSpPr/>
          <p:nvPr>
            <p:custDataLst>
              <p:tags r:id="rId11"/>
            </p:custDataLst>
          </p:nvPr>
        </p:nvSpPr>
        <p:spPr>
          <a:xfrm flipH="1">
            <a:off x="5128904" y="1618223"/>
            <a:ext cx="378032" cy="372059"/>
          </a:xfrm>
          <a:custGeom>
            <a:avLst/>
            <a:gdLst/>
            <a:ahLst/>
            <a:cxnLst>
              <a:cxn ang="3">
                <a:pos x="hc" y="t"/>
              </a:cxn>
              <a:cxn ang="cd2">
                <a:pos x="l" y="vc"/>
              </a:cxn>
              <a:cxn ang="cd4">
                <a:pos x="hc" y="b"/>
              </a:cxn>
              <a:cxn ang="0">
                <a:pos x="r" y="vc"/>
              </a:cxn>
            </a:cxnLst>
            <a:rect l="l" t="t" r="r" b="b"/>
            <a:pathLst>
              <a:path w="752" h="732">
                <a:moveTo>
                  <a:pt x="8" y="0"/>
                </a:moveTo>
                <a:cubicBezTo>
                  <a:pt x="412" y="0"/>
                  <a:pt x="742" y="323"/>
                  <a:pt x="752" y="725"/>
                </a:cubicBezTo>
                <a:lnTo>
                  <a:pt x="752" y="732"/>
                </a:lnTo>
                <a:lnTo>
                  <a:pt x="0" y="732"/>
                </a:lnTo>
                <a:lnTo>
                  <a:pt x="0" y="0"/>
                </a:lnTo>
                <a:lnTo>
                  <a:pt x="8" y="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350"/>
          </a:p>
        </p:txBody>
      </p:sp>
      <p:sp>
        <p:nvSpPr>
          <p:cNvPr id="42" name="文本框 41"/>
          <p:cNvSpPr txBox="1"/>
          <p:nvPr>
            <p:custDataLst>
              <p:tags r:id="rId12"/>
            </p:custDataLst>
          </p:nvPr>
        </p:nvSpPr>
        <p:spPr>
          <a:xfrm>
            <a:off x="3231749" y="2114203"/>
            <a:ext cx="2146361" cy="583471"/>
          </a:xfrm>
          <a:prstGeom prst="rect">
            <a:avLst/>
          </a:prstGeom>
          <a:noFill/>
        </p:spPr>
        <p:txBody>
          <a:bodyPr wrap="square" lIns="0" rIns="0" rtlCol="0" anchor="b" anchorCtr="0">
            <a:normAutofit/>
          </a:bodyPr>
          <a:p>
            <a:pPr marL="0" indent="0" algn="l">
              <a:lnSpc>
                <a:spcPct val="100000"/>
              </a:lnSpc>
              <a:spcBef>
                <a:spcPts val="0"/>
              </a:spcBef>
              <a:spcAft>
                <a:spcPts val="0"/>
              </a:spcAft>
              <a:buSzPct val="100000"/>
            </a:pPr>
            <a:r>
              <a:rPr lang="zh-CN" altLang="en-US" sz="2165" b="1" spc="180">
                <a:solidFill>
                  <a:schemeClr val="tx1">
                    <a:lumMod val="85000"/>
                    <a:lumOff val="15000"/>
                  </a:schemeClr>
                </a:solidFill>
                <a:uFillTx/>
                <a:latin typeface="Arial" panose="020B0604020202020204" pitchFamily="34" charset="0"/>
                <a:ea typeface="微软雅黑" panose="020B0503020204020204" charset="-122"/>
              </a:rPr>
              <a:t>平台层</a:t>
            </a:r>
            <a:endParaRPr lang="zh-CN" altLang="en-US" sz="2165" b="1" spc="180">
              <a:solidFill>
                <a:schemeClr val="tx1">
                  <a:lumMod val="85000"/>
                  <a:lumOff val="15000"/>
                </a:schemeClr>
              </a:solidFill>
              <a:uFillTx/>
              <a:latin typeface="Arial" panose="020B0604020202020204" pitchFamily="34" charset="0"/>
              <a:ea typeface="微软雅黑" panose="020B0503020204020204" charset="-122"/>
            </a:endParaRPr>
          </a:p>
        </p:txBody>
      </p:sp>
      <p:sp>
        <p:nvSpPr>
          <p:cNvPr id="28" name="剪去单角的矩形 27"/>
          <p:cNvSpPr/>
          <p:nvPr>
            <p:custDataLst>
              <p:tags r:id="rId13"/>
            </p:custDataLst>
          </p:nvPr>
        </p:nvSpPr>
        <p:spPr>
          <a:xfrm flipV="1">
            <a:off x="5916961" y="1424728"/>
            <a:ext cx="2453326" cy="3883635"/>
          </a:xfrm>
          <a:prstGeom prst="snip1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
        <p:nvSpPr>
          <p:cNvPr id="12" name="直角三角形 11"/>
          <p:cNvSpPr/>
          <p:nvPr>
            <p:custDataLst>
              <p:tags r:id="rId14"/>
            </p:custDataLst>
          </p:nvPr>
        </p:nvSpPr>
        <p:spPr>
          <a:xfrm rot="16200000" flipH="1" flipV="1">
            <a:off x="7955228" y="4894499"/>
            <a:ext cx="412670" cy="414462"/>
          </a:xfrm>
          <a:prstGeom prst="rtTriangl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
        <p:nvSpPr>
          <p:cNvPr id="9" name="矩形 8"/>
          <p:cNvSpPr/>
          <p:nvPr>
            <p:custDataLst>
              <p:tags r:id="rId15"/>
            </p:custDataLst>
          </p:nvPr>
        </p:nvSpPr>
        <p:spPr>
          <a:xfrm>
            <a:off x="5919350" y="1428909"/>
            <a:ext cx="2446159" cy="5637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
        <p:nvSpPr>
          <p:cNvPr id="21" name="任意多边形 20"/>
          <p:cNvSpPr/>
          <p:nvPr>
            <p:custDataLst>
              <p:tags r:id="rId16"/>
            </p:custDataLst>
          </p:nvPr>
        </p:nvSpPr>
        <p:spPr>
          <a:xfrm flipH="1">
            <a:off x="7796968" y="1429506"/>
            <a:ext cx="573319" cy="563763"/>
          </a:xfrm>
          <a:custGeom>
            <a:avLst/>
            <a:gdLst/>
            <a:ahLst/>
            <a:cxnLst>
              <a:cxn ang="3">
                <a:pos x="hc" y="t"/>
              </a:cxn>
              <a:cxn ang="cd2">
                <a:pos x="l" y="vc"/>
              </a:cxn>
              <a:cxn ang="cd4">
                <a:pos x="hc" y="b"/>
              </a:cxn>
              <a:cxn ang="0">
                <a:pos x="r" y="vc"/>
              </a:cxn>
            </a:cxnLst>
            <a:rect l="l" t="t" r="r" b="b"/>
            <a:pathLst>
              <a:path w="752" h="732">
                <a:moveTo>
                  <a:pt x="8" y="0"/>
                </a:moveTo>
                <a:cubicBezTo>
                  <a:pt x="412" y="0"/>
                  <a:pt x="742" y="323"/>
                  <a:pt x="752" y="725"/>
                </a:cubicBezTo>
                <a:lnTo>
                  <a:pt x="752" y="732"/>
                </a:lnTo>
                <a:lnTo>
                  <a:pt x="0" y="732"/>
                </a:lnTo>
                <a:lnTo>
                  <a:pt x="0" y="0"/>
                </a:lnTo>
                <a:lnTo>
                  <a:pt x="8" y="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350"/>
          </a:p>
        </p:txBody>
      </p:sp>
      <p:sp>
        <p:nvSpPr>
          <p:cNvPr id="43" name="任意多边形 42"/>
          <p:cNvSpPr/>
          <p:nvPr>
            <p:custDataLst>
              <p:tags r:id="rId17"/>
            </p:custDataLst>
          </p:nvPr>
        </p:nvSpPr>
        <p:spPr>
          <a:xfrm flipH="1">
            <a:off x="7986283" y="1620612"/>
            <a:ext cx="378032" cy="372059"/>
          </a:xfrm>
          <a:custGeom>
            <a:avLst/>
            <a:gdLst/>
            <a:ahLst/>
            <a:cxnLst>
              <a:cxn ang="3">
                <a:pos x="hc" y="t"/>
              </a:cxn>
              <a:cxn ang="cd2">
                <a:pos x="l" y="vc"/>
              </a:cxn>
              <a:cxn ang="cd4">
                <a:pos x="hc" y="b"/>
              </a:cxn>
              <a:cxn ang="0">
                <a:pos x="r" y="vc"/>
              </a:cxn>
            </a:cxnLst>
            <a:rect l="l" t="t" r="r" b="b"/>
            <a:pathLst>
              <a:path w="752" h="732">
                <a:moveTo>
                  <a:pt x="8" y="0"/>
                </a:moveTo>
                <a:cubicBezTo>
                  <a:pt x="412" y="0"/>
                  <a:pt x="742" y="323"/>
                  <a:pt x="752" y="725"/>
                </a:cubicBezTo>
                <a:lnTo>
                  <a:pt x="752" y="732"/>
                </a:lnTo>
                <a:lnTo>
                  <a:pt x="0" y="732"/>
                </a:lnTo>
                <a:lnTo>
                  <a:pt x="0" y="0"/>
                </a:lnTo>
                <a:lnTo>
                  <a:pt x="8" y="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sz="1350"/>
          </a:p>
        </p:txBody>
      </p:sp>
      <p:sp>
        <p:nvSpPr>
          <p:cNvPr id="67" name="文本框 66"/>
          <p:cNvSpPr txBox="1"/>
          <p:nvPr>
            <p:custDataLst>
              <p:tags r:id="rId18"/>
            </p:custDataLst>
          </p:nvPr>
        </p:nvSpPr>
        <p:spPr>
          <a:xfrm>
            <a:off x="3231749" y="2731118"/>
            <a:ext cx="2147555" cy="2158902"/>
          </a:xfrm>
          <a:prstGeom prst="rect">
            <a:avLst/>
          </a:prstGeom>
          <a:noFill/>
        </p:spPr>
        <p:txBody>
          <a:bodyPr wrap="square" lIns="0" rIns="0" rtlCol="0">
            <a:normAutofit lnSpcReduction="10000"/>
          </a:bodyPr>
          <a:p>
            <a:pPr marL="0" lvl="0" indent="0" algn="l">
              <a:lnSpc>
                <a:spcPct val="120000"/>
              </a:lnSpc>
              <a:spcBef>
                <a:spcPts val="0"/>
              </a:spcBef>
              <a:spcAft>
                <a:spcPts val="800"/>
              </a:spcAft>
              <a:buSzPct val="100000"/>
              <a:buNone/>
            </a:pPr>
            <a:r>
              <a:rPr lang="zh-CN" altLang="en-US" sz="1580" spc="110">
                <a:solidFill>
                  <a:schemeClr val="tx1"/>
                </a:solidFill>
                <a:uFillTx/>
                <a:latin typeface="Arial" panose="020B0604020202020204" pitchFamily="34" charset="0"/>
                <a:ea typeface="微软雅黑" panose="020B0503020204020204" charset="-122"/>
              </a:rPr>
              <a:t>“建设全国统一的法律、法规、规章、行政规范性文件、司法解释和党内法规信息平台”已纳入中共中央印发的《法治中国建设规划(2020－2025年)》当中。</a:t>
            </a:r>
            <a:endParaRPr lang="zh-CN" altLang="en-US" sz="1580" spc="110">
              <a:solidFill>
                <a:schemeClr val="tx1"/>
              </a:solidFill>
              <a:uFillTx/>
              <a:latin typeface="Arial" panose="020B0604020202020204" pitchFamily="34" charset="0"/>
              <a:ea typeface="微软雅黑" panose="020B0503020204020204" charset="-122"/>
            </a:endParaRPr>
          </a:p>
        </p:txBody>
      </p:sp>
      <p:sp>
        <p:nvSpPr>
          <p:cNvPr id="22" name="文本框 21"/>
          <p:cNvSpPr txBox="1"/>
          <p:nvPr>
            <p:custDataLst>
              <p:tags r:id="rId19"/>
            </p:custDataLst>
          </p:nvPr>
        </p:nvSpPr>
        <p:spPr>
          <a:xfrm>
            <a:off x="6072064" y="2114203"/>
            <a:ext cx="2146361" cy="583471"/>
          </a:xfrm>
          <a:prstGeom prst="rect">
            <a:avLst/>
          </a:prstGeom>
          <a:noFill/>
        </p:spPr>
        <p:txBody>
          <a:bodyPr wrap="square" lIns="0" rIns="0" rtlCol="0" anchor="b" anchorCtr="0">
            <a:normAutofit/>
          </a:bodyPr>
          <a:p>
            <a:pPr marL="0" indent="0" algn="l">
              <a:lnSpc>
                <a:spcPct val="100000"/>
              </a:lnSpc>
              <a:spcBef>
                <a:spcPts val="0"/>
              </a:spcBef>
              <a:spcAft>
                <a:spcPts val="0"/>
              </a:spcAft>
              <a:buSzPct val="100000"/>
            </a:pPr>
            <a:r>
              <a:rPr lang="zh-CN" altLang="en-US" sz="2165" b="1" spc="180">
                <a:solidFill>
                  <a:schemeClr val="tx1">
                    <a:lumMod val="85000"/>
                    <a:lumOff val="15000"/>
                  </a:schemeClr>
                </a:solidFill>
                <a:uFillTx/>
                <a:latin typeface="Arial" panose="020B0604020202020204" pitchFamily="34" charset="0"/>
                <a:ea typeface="微软雅黑" panose="020B0503020204020204" charset="-122"/>
              </a:rPr>
              <a:t>公开层</a:t>
            </a:r>
            <a:endParaRPr lang="zh-CN" altLang="en-US" sz="2165" b="1" spc="180">
              <a:solidFill>
                <a:schemeClr val="tx1">
                  <a:lumMod val="85000"/>
                  <a:lumOff val="15000"/>
                </a:schemeClr>
              </a:solidFill>
              <a:uFillTx/>
              <a:latin typeface="Arial" panose="020B0604020202020204" pitchFamily="34" charset="0"/>
              <a:ea typeface="微软雅黑" panose="020B0503020204020204" charset="-122"/>
            </a:endParaRPr>
          </a:p>
        </p:txBody>
      </p:sp>
      <p:sp>
        <p:nvSpPr>
          <p:cNvPr id="23" name="文本框 22"/>
          <p:cNvSpPr txBox="1"/>
          <p:nvPr>
            <p:custDataLst>
              <p:tags r:id="rId20"/>
            </p:custDataLst>
          </p:nvPr>
        </p:nvSpPr>
        <p:spPr>
          <a:xfrm>
            <a:off x="6072064" y="2731118"/>
            <a:ext cx="2147555" cy="2158902"/>
          </a:xfrm>
          <a:prstGeom prst="rect">
            <a:avLst/>
          </a:prstGeom>
          <a:noFill/>
        </p:spPr>
        <p:txBody>
          <a:bodyPr wrap="square" lIns="0" rIns="0" rtlCol="0">
            <a:normAutofit/>
          </a:bodyPr>
          <a:p>
            <a:pPr marL="0" lvl="0" indent="0" algn="l">
              <a:lnSpc>
                <a:spcPct val="120000"/>
              </a:lnSpc>
              <a:spcBef>
                <a:spcPts val="0"/>
              </a:spcBef>
              <a:spcAft>
                <a:spcPts val="800"/>
              </a:spcAft>
              <a:buSzPct val="100000"/>
              <a:buNone/>
            </a:pPr>
            <a:r>
              <a:rPr lang="zh-CN" altLang="en-US" sz="1580" spc="160">
                <a:solidFill>
                  <a:schemeClr val="tx1"/>
                </a:solidFill>
                <a:uFillTx/>
                <a:latin typeface="Arial" panose="020B0604020202020204" pitchFamily="34" charset="0"/>
                <a:ea typeface="微软雅黑" panose="020B0503020204020204" charset="-122"/>
              </a:rPr>
              <a:t>需要从公开、解读、参与、互动、回应、协同、清理、精准等维度予以全面开展</a:t>
            </a:r>
            <a:endParaRPr lang="zh-CN" altLang="en-US" sz="1580" spc="160">
              <a:solidFill>
                <a:schemeClr val="tx1"/>
              </a:solidFill>
              <a:uFillTx/>
              <a:latin typeface="Arial" panose="020B0604020202020204" pitchFamily="34" charset="0"/>
              <a:ea typeface="微软雅黑" panose="020B0503020204020204" charset="-122"/>
            </a:endParaRPr>
          </a:p>
        </p:txBody>
      </p:sp>
    </p:spTree>
    <p:custDataLst>
      <p:tags r:id="rId21"/>
    </p:custDataLst>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Freeform 301"/>
          <p:cNvSpPr/>
          <p:nvPr/>
        </p:nvSpPr>
        <p:spPr>
          <a:xfrm>
            <a:off x="2951163" y="2573338"/>
            <a:ext cx="4406900" cy="1784350"/>
          </a:xfrm>
          <a:custGeom>
            <a:avLst/>
            <a:gdLst/>
            <a:ahLst/>
            <a:cxnLst>
              <a:cxn ang="0">
                <a:pos x="2147483647" y="2147483647"/>
              </a:cxn>
              <a:cxn ang="0">
                <a:pos x="2147483647" y="2147483647"/>
              </a:cxn>
              <a:cxn ang="0">
                <a:pos x="0" y="2147483647"/>
              </a:cxn>
              <a:cxn ang="0">
                <a:pos x="0" y="0"/>
              </a:cxn>
              <a:cxn ang="0">
                <a:pos x="2147483647" y="0"/>
              </a:cxn>
              <a:cxn ang="0">
                <a:pos x="2147483647" y="2147483647"/>
              </a:cxn>
              <a:cxn ang="0">
                <a:pos x="2147483647" y="2147483647"/>
              </a:cxn>
            </a:cxnLst>
            <a:pathLst>
              <a:path w="2041" h="1076">
                <a:moveTo>
                  <a:pt x="2041" y="1076"/>
                </a:moveTo>
                <a:lnTo>
                  <a:pt x="2041" y="1076"/>
                </a:lnTo>
                <a:lnTo>
                  <a:pt x="0" y="1076"/>
                </a:lnTo>
                <a:lnTo>
                  <a:pt x="0" y="0"/>
                </a:lnTo>
                <a:lnTo>
                  <a:pt x="2041" y="0"/>
                </a:lnTo>
                <a:lnTo>
                  <a:pt x="2041" y="1076"/>
                </a:lnTo>
                <a:close/>
              </a:path>
            </a:pathLst>
          </a:custGeom>
          <a:solidFill>
            <a:srgbClr val="0079C5"/>
          </a:solidFill>
          <a:ln w="7938" cap="flat" cmpd="sng">
            <a:solidFill>
              <a:srgbClr val="FFFFFF"/>
            </a:solidFill>
            <a:prstDash val="solid"/>
            <a:miter/>
            <a:headEnd type="none" w="med" len="med"/>
            <a:tailEnd type="none" w="med" len="med"/>
          </a:ln>
        </p:spPr>
        <p:txBody>
          <a:bodyPr/>
          <a:p>
            <a:endParaRPr lang="zh-CN" altLang="en-US"/>
          </a:p>
        </p:txBody>
      </p:sp>
      <p:sp>
        <p:nvSpPr>
          <p:cNvPr id="17410" name="Freeform 9"/>
          <p:cNvSpPr/>
          <p:nvPr/>
        </p:nvSpPr>
        <p:spPr>
          <a:xfrm>
            <a:off x="1801813" y="3425825"/>
            <a:ext cx="1587" cy="835025"/>
          </a:xfrm>
          <a:custGeom>
            <a:avLst/>
            <a:gdLst/>
            <a:ahLst/>
            <a:cxnLst>
              <a:cxn ang="0">
                <a:pos x="0" y="2147483647"/>
              </a:cxn>
              <a:cxn ang="0">
                <a:pos x="0" y="0"/>
              </a:cxn>
              <a:cxn ang="0">
                <a:pos x="0" y="2147483647"/>
              </a:cxn>
            </a:cxnLst>
            <a:pathLst>
              <a:path w="1587" h="526">
                <a:moveTo>
                  <a:pt x="0" y="526"/>
                </a:moveTo>
                <a:lnTo>
                  <a:pt x="0" y="0"/>
                </a:lnTo>
                <a:lnTo>
                  <a:pt x="0" y="526"/>
                </a:lnTo>
                <a:close/>
              </a:path>
            </a:pathLst>
          </a:custGeom>
          <a:solidFill>
            <a:srgbClr val="0079C1"/>
          </a:solidFill>
          <a:ln w="9525">
            <a:noFill/>
          </a:ln>
        </p:spPr>
        <p:txBody>
          <a:bodyPr/>
          <a:p>
            <a:endParaRPr lang="zh-CN" altLang="en-US"/>
          </a:p>
        </p:txBody>
      </p:sp>
      <p:sp>
        <p:nvSpPr>
          <p:cNvPr id="14340" name="Line 10"/>
          <p:cNvSpPr/>
          <p:nvPr/>
        </p:nvSpPr>
        <p:spPr>
          <a:xfrm flipV="1">
            <a:off x="2879725" y="3427413"/>
            <a:ext cx="1588" cy="835025"/>
          </a:xfrm>
          <a:prstGeom prst="line">
            <a:avLst/>
          </a:prstGeom>
          <a:ln w="25400" cap="flat" cmpd="sng">
            <a:solidFill>
              <a:srgbClr val="FFFF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41" name="Freeform 11"/>
          <p:cNvSpPr/>
          <p:nvPr/>
        </p:nvSpPr>
        <p:spPr>
          <a:xfrm>
            <a:off x="2879725" y="4260850"/>
            <a:ext cx="3382963" cy="92075"/>
          </a:xfrm>
          <a:custGeom>
            <a:avLst/>
            <a:gdLst/>
            <a:ahLst/>
            <a:cxnLst>
              <a:cxn ang="0">
                <a:pos x="2147483647" y="0"/>
              </a:cxn>
              <a:cxn ang="0">
                <a:pos x="2147483647" y="2147483647"/>
              </a:cxn>
              <a:cxn ang="0">
                <a:pos x="2147483647" y="2147483647"/>
              </a:cxn>
              <a:cxn ang="0">
                <a:pos x="2147483647" y="2147483647"/>
              </a:cxn>
              <a:cxn ang="0">
                <a:pos x="0" y="2147483647"/>
              </a:cxn>
              <a:cxn ang="0">
                <a:pos x="0" y="0"/>
              </a:cxn>
            </a:cxnLst>
            <a:pathLst>
              <a:path w="1520" h="41">
                <a:moveTo>
                  <a:pt x="1520" y="0"/>
                </a:moveTo>
                <a:cubicBezTo>
                  <a:pt x="1520" y="9"/>
                  <a:pt x="1520" y="9"/>
                  <a:pt x="1520" y="9"/>
                </a:cubicBezTo>
                <a:cubicBezTo>
                  <a:pt x="1520" y="26"/>
                  <a:pt x="1506" y="41"/>
                  <a:pt x="1488" y="41"/>
                </a:cubicBezTo>
                <a:cubicBezTo>
                  <a:pt x="32" y="41"/>
                  <a:pt x="32" y="41"/>
                  <a:pt x="32" y="41"/>
                </a:cubicBezTo>
                <a:cubicBezTo>
                  <a:pt x="14" y="41"/>
                  <a:pt x="0" y="26"/>
                  <a:pt x="0" y="9"/>
                </a:cubicBezTo>
                <a:cubicBezTo>
                  <a:pt x="0" y="0"/>
                  <a:pt x="0" y="0"/>
                  <a:pt x="0"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2" name="Freeform 13"/>
          <p:cNvSpPr/>
          <p:nvPr/>
        </p:nvSpPr>
        <p:spPr>
          <a:xfrm>
            <a:off x="3214688" y="2500313"/>
            <a:ext cx="4105275" cy="1784350"/>
          </a:xfrm>
          <a:custGeom>
            <a:avLst/>
            <a:gdLst/>
            <a:ahLst/>
            <a:cxnLst>
              <a:cxn ang="0">
                <a:pos x="0" y="0"/>
              </a:cxn>
              <a:cxn ang="0">
                <a:pos x="2147483647" y="0"/>
              </a:cxn>
              <a:cxn ang="0">
                <a:pos x="2147483647" y="2147483647"/>
              </a:cxn>
              <a:cxn ang="0">
                <a:pos x="2147483647" y="2147483647"/>
              </a:cxn>
            </a:cxnLst>
            <a:pathLst>
              <a:path w="2077" h="1121">
                <a:moveTo>
                  <a:pt x="0" y="0"/>
                </a:moveTo>
                <a:cubicBezTo>
                  <a:pt x="2031" y="0"/>
                  <a:pt x="2031" y="0"/>
                  <a:pt x="2031" y="0"/>
                </a:cubicBezTo>
                <a:cubicBezTo>
                  <a:pt x="2056" y="0"/>
                  <a:pt x="2076" y="20"/>
                  <a:pt x="2076" y="45"/>
                </a:cubicBezTo>
                <a:cubicBezTo>
                  <a:pt x="2076" y="1108"/>
                  <a:pt x="2077" y="1121"/>
                  <a:pt x="2077" y="1121"/>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3" name="Freeform 15"/>
          <p:cNvSpPr/>
          <p:nvPr/>
        </p:nvSpPr>
        <p:spPr>
          <a:xfrm>
            <a:off x="2879725" y="2503488"/>
            <a:ext cx="87313" cy="923925"/>
          </a:xfrm>
          <a:custGeom>
            <a:avLst/>
            <a:gdLst/>
            <a:ahLst/>
            <a:cxnLst>
              <a:cxn ang="0">
                <a:pos x="0" y="2147483647"/>
              </a:cxn>
              <a:cxn ang="0">
                <a:pos x="0" y="2147483647"/>
              </a:cxn>
              <a:cxn ang="0">
                <a:pos x="2147483647" y="0"/>
              </a:cxn>
              <a:cxn ang="0">
                <a:pos x="2147483647" y="0"/>
              </a:cxn>
            </a:cxnLst>
            <a:pathLst>
              <a:path w="39" h="415">
                <a:moveTo>
                  <a:pt x="0" y="415"/>
                </a:moveTo>
                <a:cubicBezTo>
                  <a:pt x="0" y="32"/>
                  <a:pt x="0" y="32"/>
                  <a:pt x="0" y="32"/>
                </a:cubicBezTo>
                <a:cubicBezTo>
                  <a:pt x="0" y="14"/>
                  <a:pt x="14" y="0"/>
                  <a:pt x="32" y="0"/>
                </a:cubicBezTo>
                <a:cubicBezTo>
                  <a:pt x="39" y="0"/>
                  <a:pt x="39" y="0"/>
                  <a:pt x="39"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7415" name="Freeform 34"/>
          <p:cNvSpPr/>
          <p:nvPr/>
        </p:nvSpPr>
        <p:spPr>
          <a:xfrm>
            <a:off x="2813050" y="1150938"/>
            <a:ext cx="3175" cy="1587"/>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7">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6" name="Freeform 37"/>
          <p:cNvSpPr/>
          <p:nvPr/>
        </p:nvSpPr>
        <p:spPr>
          <a:xfrm>
            <a:off x="4284663" y="1152525"/>
            <a:ext cx="9525"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4" h="1588">
                <a:moveTo>
                  <a:pt x="0" y="0"/>
                </a:moveTo>
                <a:cubicBezTo>
                  <a:pt x="1" y="0"/>
                  <a:pt x="1" y="0"/>
                  <a:pt x="1" y="0"/>
                </a:cubicBezTo>
                <a:cubicBezTo>
                  <a:pt x="1" y="0"/>
                  <a:pt x="2" y="0"/>
                  <a:pt x="2" y="0"/>
                </a:cubicBezTo>
                <a:cubicBezTo>
                  <a:pt x="2" y="0"/>
                  <a:pt x="2" y="0"/>
                  <a:pt x="3" y="0"/>
                </a:cubicBezTo>
                <a:cubicBezTo>
                  <a:pt x="3" y="0"/>
                  <a:pt x="3" y="0"/>
                  <a:pt x="4" y="0"/>
                </a:cubicBezTo>
                <a:cubicBezTo>
                  <a:pt x="3" y="0"/>
                  <a:pt x="3" y="0"/>
                  <a:pt x="3" y="0"/>
                </a:cubicBezTo>
                <a:cubicBezTo>
                  <a:pt x="2" y="0"/>
                  <a:pt x="2" y="0"/>
                  <a:pt x="2" y="0"/>
                </a:cubicBezTo>
                <a:cubicBezTo>
                  <a:pt x="2"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17" name="Freeform 39"/>
          <p:cNvSpPr/>
          <p:nvPr/>
        </p:nvSpPr>
        <p:spPr>
          <a:xfrm>
            <a:off x="4668838" y="1155700"/>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18" name="Freeform 40"/>
          <p:cNvSpPr/>
          <p:nvPr/>
        </p:nvSpPr>
        <p:spPr>
          <a:xfrm>
            <a:off x="2947988" y="1168400"/>
            <a:ext cx="4762"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1" y="0"/>
                  <a:pt x="1" y="0"/>
                </a:cubicBezTo>
                <a:cubicBezTo>
                  <a:pt x="1" y="0"/>
                  <a:pt x="0" y="0"/>
                  <a:pt x="0" y="0"/>
                </a:cubicBezTo>
                <a:cubicBezTo>
                  <a:pt x="0" y="0"/>
                  <a:pt x="1" y="0"/>
                  <a:pt x="1" y="0"/>
                </a:cubicBezTo>
                <a:cubicBezTo>
                  <a:pt x="1"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9" name="Freeform 43"/>
          <p:cNvSpPr/>
          <p:nvPr/>
        </p:nvSpPr>
        <p:spPr>
          <a:xfrm>
            <a:off x="3244850" y="1171575"/>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2" y="0"/>
                </a:cubicBezTo>
                <a:close/>
              </a:path>
            </a:pathLst>
          </a:custGeom>
          <a:solidFill>
            <a:srgbClr val="FFFFFF"/>
          </a:solidFill>
          <a:ln w="9525">
            <a:noFill/>
          </a:ln>
        </p:spPr>
        <p:txBody>
          <a:bodyPr/>
          <a:p>
            <a:endParaRPr lang="zh-CN" altLang="en-US"/>
          </a:p>
        </p:txBody>
      </p:sp>
      <p:sp>
        <p:nvSpPr>
          <p:cNvPr id="17420" name="Freeform 45"/>
          <p:cNvSpPr/>
          <p:nvPr/>
        </p:nvSpPr>
        <p:spPr>
          <a:xfrm>
            <a:off x="3890963" y="1173163"/>
            <a:ext cx="4762" cy="1587"/>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7">
                <a:moveTo>
                  <a:pt x="0" y="0"/>
                </a:moveTo>
                <a:cubicBezTo>
                  <a:pt x="1" y="0"/>
                  <a:pt x="1" y="0"/>
                  <a:pt x="1"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21" name="Freeform 54"/>
          <p:cNvSpPr/>
          <p:nvPr/>
        </p:nvSpPr>
        <p:spPr>
          <a:xfrm>
            <a:off x="4826000" y="117316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2" name="Freeform 55"/>
          <p:cNvSpPr/>
          <p:nvPr/>
        </p:nvSpPr>
        <p:spPr>
          <a:xfrm>
            <a:off x="4433888" y="1177925"/>
            <a:ext cx="1587"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3" name="Freeform 87"/>
          <p:cNvSpPr/>
          <p:nvPr/>
        </p:nvSpPr>
        <p:spPr>
          <a:xfrm>
            <a:off x="2808288" y="1273175"/>
            <a:ext cx="4762"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24" name="Freeform 88"/>
          <p:cNvSpPr/>
          <p:nvPr/>
        </p:nvSpPr>
        <p:spPr>
          <a:xfrm>
            <a:off x="3090863" y="1273175"/>
            <a:ext cx="7937"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4" h="1588">
                <a:moveTo>
                  <a:pt x="4" y="0"/>
                </a:moveTo>
                <a:cubicBezTo>
                  <a:pt x="3" y="0"/>
                  <a:pt x="3" y="0"/>
                  <a:pt x="3" y="0"/>
                </a:cubicBezTo>
                <a:cubicBezTo>
                  <a:pt x="2" y="0"/>
                  <a:pt x="2" y="0"/>
                  <a:pt x="2" y="0"/>
                </a:cubicBezTo>
                <a:cubicBezTo>
                  <a:pt x="2" y="0"/>
                  <a:pt x="1" y="0"/>
                  <a:pt x="1" y="0"/>
                </a:cubicBezTo>
                <a:cubicBezTo>
                  <a:pt x="1" y="0"/>
                  <a:pt x="0" y="0"/>
                  <a:pt x="0" y="0"/>
                </a:cubicBezTo>
                <a:cubicBezTo>
                  <a:pt x="0" y="0"/>
                  <a:pt x="1" y="0"/>
                  <a:pt x="1" y="0"/>
                </a:cubicBezTo>
                <a:cubicBezTo>
                  <a:pt x="1" y="0"/>
                  <a:pt x="2" y="0"/>
                  <a:pt x="2" y="0"/>
                </a:cubicBezTo>
                <a:cubicBezTo>
                  <a:pt x="2" y="0"/>
                  <a:pt x="2" y="0"/>
                  <a:pt x="3" y="0"/>
                </a:cubicBezTo>
                <a:cubicBezTo>
                  <a:pt x="3" y="0"/>
                  <a:pt x="3" y="0"/>
                  <a:pt x="4" y="0"/>
                </a:cubicBezTo>
                <a:close/>
              </a:path>
            </a:pathLst>
          </a:custGeom>
          <a:solidFill>
            <a:srgbClr val="FFFFFF"/>
          </a:solidFill>
          <a:ln w="9525">
            <a:noFill/>
          </a:ln>
        </p:spPr>
        <p:txBody>
          <a:bodyPr/>
          <a:p>
            <a:endParaRPr lang="zh-CN" altLang="en-US"/>
          </a:p>
        </p:txBody>
      </p:sp>
      <p:sp>
        <p:nvSpPr>
          <p:cNvPr id="17425" name="Freeform 102"/>
          <p:cNvSpPr/>
          <p:nvPr/>
        </p:nvSpPr>
        <p:spPr>
          <a:xfrm>
            <a:off x="4832350" y="1277938"/>
            <a:ext cx="3175" cy="1587"/>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7">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6" name="Freeform 116"/>
          <p:cNvSpPr/>
          <p:nvPr/>
        </p:nvSpPr>
        <p:spPr>
          <a:xfrm>
            <a:off x="4511675" y="1295400"/>
            <a:ext cx="7938"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1" y="0"/>
                </a:cubicBezTo>
                <a:cubicBezTo>
                  <a:pt x="1" y="0"/>
                  <a:pt x="1" y="0"/>
                  <a:pt x="2" y="0"/>
                </a:cubicBezTo>
                <a:cubicBezTo>
                  <a:pt x="2" y="0"/>
                  <a:pt x="2" y="0"/>
                  <a:pt x="2" y="0"/>
                </a:cubicBezTo>
                <a:cubicBezTo>
                  <a:pt x="3" y="0"/>
                  <a:pt x="3" y="0"/>
                  <a:pt x="3" y="0"/>
                </a:cubicBezTo>
                <a:cubicBezTo>
                  <a:pt x="3" y="0"/>
                  <a:pt x="3" y="0"/>
                  <a:pt x="2" y="0"/>
                </a:cubicBezTo>
                <a:cubicBezTo>
                  <a:pt x="2" y="0"/>
                  <a:pt x="2" y="0"/>
                  <a:pt x="2" y="0"/>
                </a:cubicBezTo>
                <a:cubicBezTo>
                  <a:pt x="1" y="0"/>
                  <a:pt x="1" y="0"/>
                  <a:pt x="1" y="0"/>
                </a:cubicBezTo>
                <a:cubicBezTo>
                  <a:pt x="0" y="0"/>
                  <a:pt x="0" y="0"/>
                  <a:pt x="0" y="0"/>
                </a:cubicBezTo>
                <a:close/>
              </a:path>
            </a:pathLst>
          </a:custGeom>
          <a:solidFill>
            <a:srgbClr val="FFFFFF"/>
          </a:solidFill>
          <a:ln w="9525">
            <a:noFill/>
          </a:ln>
        </p:spPr>
        <p:txBody>
          <a:bodyPr/>
          <a:p>
            <a:endParaRPr lang="zh-CN" altLang="en-US"/>
          </a:p>
        </p:txBody>
      </p:sp>
      <p:sp>
        <p:nvSpPr>
          <p:cNvPr id="17427" name="Freeform 117"/>
          <p:cNvSpPr/>
          <p:nvPr/>
        </p:nvSpPr>
        <p:spPr>
          <a:xfrm>
            <a:off x="4676775" y="1296988"/>
            <a:ext cx="4763" cy="1587"/>
          </a:xfrm>
          <a:custGeom>
            <a:avLst/>
            <a:gdLst/>
            <a:ahLst/>
            <a:cxnLst>
              <a:cxn ang="0">
                <a:pos x="0" y="0"/>
              </a:cxn>
              <a:cxn ang="0">
                <a:pos x="0" y="0"/>
              </a:cxn>
              <a:cxn ang="0">
                <a:pos x="0" y="0"/>
              </a:cxn>
              <a:cxn ang="0">
                <a:pos x="2147483647" y="0"/>
              </a:cxn>
              <a:cxn ang="0">
                <a:pos x="2147483647" y="0"/>
              </a:cxn>
              <a:cxn ang="0">
                <a:pos x="2147483647" y="0"/>
              </a:cxn>
              <a:cxn ang="0">
                <a:pos x="2147483647" y="0"/>
              </a:cxn>
              <a:cxn ang="0">
                <a:pos x="2147483647" y="0"/>
              </a:cxn>
              <a:cxn ang="0">
                <a:pos x="0" y="0"/>
              </a:cxn>
              <a:cxn ang="0">
                <a:pos x="0" y="0"/>
              </a:cxn>
            </a:cxnLst>
            <a:pathLst>
              <a:path w="2" h="1587">
                <a:moveTo>
                  <a:pt x="0" y="0"/>
                </a:moveTo>
                <a:cubicBezTo>
                  <a:pt x="0" y="0"/>
                  <a:pt x="0" y="0"/>
                  <a:pt x="0" y="0"/>
                </a:cubicBezTo>
                <a:cubicBezTo>
                  <a:pt x="0" y="0"/>
                  <a:pt x="0" y="0"/>
                  <a:pt x="0"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0" y="0"/>
                </a:cubicBezTo>
                <a:cubicBezTo>
                  <a:pt x="0" y="0"/>
                  <a:pt x="0" y="0"/>
                  <a:pt x="0" y="0"/>
                </a:cubicBezTo>
                <a:close/>
              </a:path>
            </a:pathLst>
          </a:custGeom>
          <a:solidFill>
            <a:srgbClr val="FFFFFF"/>
          </a:solidFill>
          <a:ln w="9525">
            <a:noFill/>
          </a:ln>
        </p:spPr>
        <p:txBody>
          <a:bodyPr/>
          <a:p>
            <a:endParaRPr lang="zh-CN" altLang="en-US"/>
          </a:p>
        </p:txBody>
      </p:sp>
      <p:sp>
        <p:nvSpPr>
          <p:cNvPr id="17428" name="Freeform 122"/>
          <p:cNvSpPr/>
          <p:nvPr/>
        </p:nvSpPr>
        <p:spPr>
          <a:xfrm>
            <a:off x="2582863" y="1123950"/>
            <a:ext cx="6350" cy="1588"/>
          </a:xfrm>
          <a:custGeom>
            <a:avLst/>
            <a:gdLst/>
            <a:ahLst/>
            <a:cxnLst>
              <a:cxn ang="0">
                <a:pos x="0" y="0"/>
              </a:cxn>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0" y="0"/>
                </a:cubicBezTo>
                <a:cubicBezTo>
                  <a:pt x="0" y="0"/>
                  <a:pt x="1" y="0"/>
                  <a:pt x="1" y="0"/>
                </a:cubicBezTo>
                <a:cubicBezTo>
                  <a:pt x="1" y="0"/>
                  <a:pt x="2" y="0"/>
                  <a:pt x="2" y="0"/>
                </a:cubicBezTo>
                <a:cubicBezTo>
                  <a:pt x="2" y="0"/>
                  <a:pt x="2" y="0"/>
                  <a:pt x="3" y="0"/>
                </a:cubicBezTo>
                <a:cubicBezTo>
                  <a:pt x="3" y="0"/>
                  <a:pt x="3" y="0"/>
                  <a:pt x="3" y="0"/>
                </a:cubicBezTo>
                <a:cubicBezTo>
                  <a:pt x="3" y="0"/>
                  <a:pt x="3" y="0"/>
                  <a:pt x="3" y="0"/>
                </a:cubicBezTo>
                <a:cubicBezTo>
                  <a:pt x="2" y="0"/>
                  <a:pt x="2" y="0"/>
                  <a:pt x="2" y="0"/>
                </a:cubicBezTo>
                <a:cubicBezTo>
                  <a:pt x="2" y="0"/>
                  <a:pt x="1" y="0"/>
                  <a:pt x="1" y="0"/>
                </a:cubicBezTo>
                <a:cubicBezTo>
                  <a:pt x="1" y="0"/>
                  <a:pt x="0" y="0"/>
                  <a:pt x="0" y="0"/>
                </a:cubicBezTo>
                <a:close/>
              </a:path>
            </a:pathLst>
          </a:custGeom>
          <a:solidFill>
            <a:srgbClr val="FFFFFF"/>
          </a:solidFill>
          <a:ln w="9525">
            <a:noFill/>
          </a:ln>
        </p:spPr>
        <p:txBody>
          <a:bodyPr/>
          <a:p>
            <a:endParaRPr lang="zh-CN" altLang="en-US"/>
          </a:p>
        </p:txBody>
      </p:sp>
      <p:sp>
        <p:nvSpPr>
          <p:cNvPr id="17429" name="Freeform 167"/>
          <p:cNvSpPr/>
          <p:nvPr/>
        </p:nvSpPr>
        <p:spPr>
          <a:xfrm>
            <a:off x="3690938" y="5697538"/>
            <a:ext cx="1587"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0" name="Freeform 180"/>
          <p:cNvSpPr/>
          <p:nvPr/>
        </p:nvSpPr>
        <p:spPr>
          <a:xfrm>
            <a:off x="4376738" y="5686425"/>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1" name="Freeform 214"/>
          <p:cNvSpPr/>
          <p:nvPr/>
        </p:nvSpPr>
        <p:spPr>
          <a:xfrm>
            <a:off x="4862513" y="5634038"/>
            <a:ext cx="1587" cy="6350"/>
          </a:xfrm>
          <a:custGeom>
            <a:avLst/>
            <a:gdLst/>
            <a:ahLst/>
            <a:cxnLst>
              <a:cxn ang="0">
                <a:pos x="0" y="0"/>
              </a:cxn>
              <a:cxn ang="0">
                <a:pos x="0" y="2147483647"/>
              </a:cxn>
              <a:cxn ang="0">
                <a:pos x="0" y="2147483647"/>
              </a:cxn>
              <a:cxn ang="0">
                <a:pos x="0" y="2147483647"/>
              </a:cxn>
              <a:cxn ang="0">
                <a:pos x="0" y="2147483647"/>
              </a:cxn>
              <a:cxn ang="0">
                <a:pos x="0" y="2147483647"/>
              </a:cxn>
              <a:cxn ang="0">
                <a:pos x="0" y="2147483647"/>
              </a:cxn>
              <a:cxn ang="0">
                <a:pos x="0" y="2147483647"/>
              </a:cxn>
              <a:cxn ang="0">
                <a:pos x="0" y="0"/>
              </a:cxn>
            </a:cxnLst>
            <a:pathLst>
              <a:path w="1587" h="3">
                <a:moveTo>
                  <a:pt x="0" y="0"/>
                </a:moveTo>
                <a:cubicBezTo>
                  <a:pt x="0" y="0"/>
                  <a:pt x="0" y="1"/>
                  <a:pt x="0" y="1"/>
                </a:cubicBezTo>
                <a:cubicBezTo>
                  <a:pt x="0" y="1"/>
                  <a:pt x="0" y="1"/>
                  <a:pt x="0" y="1"/>
                </a:cubicBezTo>
                <a:cubicBezTo>
                  <a:pt x="0" y="2"/>
                  <a:pt x="0" y="2"/>
                  <a:pt x="0" y="2"/>
                </a:cubicBezTo>
                <a:cubicBezTo>
                  <a:pt x="0" y="2"/>
                  <a:pt x="0" y="3"/>
                  <a:pt x="0" y="3"/>
                </a:cubicBezTo>
                <a:cubicBezTo>
                  <a:pt x="0" y="3"/>
                  <a:pt x="0" y="2"/>
                  <a:pt x="0" y="2"/>
                </a:cubicBezTo>
                <a:cubicBezTo>
                  <a:pt x="0" y="2"/>
                  <a:pt x="0" y="2"/>
                  <a:pt x="0" y="1"/>
                </a:cubicBezTo>
                <a:cubicBezTo>
                  <a:pt x="0" y="1"/>
                  <a:pt x="0" y="1"/>
                  <a:pt x="0" y="1"/>
                </a:cubicBezTo>
                <a:cubicBezTo>
                  <a:pt x="0" y="1"/>
                  <a:pt x="0" y="0"/>
                  <a:pt x="0" y="0"/>
                </a:cubicBezTo>
                <a:close/>
              </a:path>
            </a:pathLst>
          </a:custGeom>
          <a:solidFill>
            <a:srgbClr val="FFFFFF"/>
          </a:solidFill>
          <a:ln w="9525">
            <a:noFill/>
          </a:ln>
        </p:spPr>
        <p:txBody>
          <a:bodyPr/>
          <a:p>
            <a:endParaRPr lang="zh-CN" altLang="en-US"/>
          </a:p>
        </p:txBody>
      </p:sp>
      <p:sp>
        <p:nvSpPr>
          <p:cNvPr id="17432" name="Freeform 233"/>
          <p:cNvSpPr/>
          <p:nvPr/>
        </p:nvSpPr>
        <p:spPr>
          <a:xfrm>
            <a:off x="2314575" y="558641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3" name="Freeform 234"/>
          <p:cNvSpPr/>
          <p:nvPr/>
        </p:nvSpPr>
        <p:spPr>
          <a:xfrm>
            <a:off x="2843213" y="5581650"/>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1" h="1588">
                <a:moveTo>
                  <a:pt x="1"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lose/>
              </a:path>
            </a:pathLst>
          </a:custGeom>
          <a:solidFill>
            <a:srgbClr val="FFFFFF"/>
          </a:solidFill>
          <a:ln w="9525">
            <a:noFill/>
          </a:ln>
        </p:spPr>
        <p:txBody>
          <a:bodyPr/>
          <a:p>
            <a:endParaRPr lang="zh-CN" altLang="en-US"/>
          </a:p>
        </p:txBody>
      </p:sp>
      <p:sp>
        <p:nvSpPr>
          <p:cNvPr id="17434" name="Freeform 238"/>
          <p:cNvSpPr/>
          <p:nvPr/>
        </p:nvSpPr>
        <p:spPr>
          <a:xfrm>
            <a:off x="3895725" y="5581650"/>
            <a:ext cx="4763"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8">
                <a:moveTo>
                  <a:pt x="0" y="0"/>
                </a:moveTo>
                <a:cubicBezTo>
                  <a:pt x="1" y="0"/>
                  <a:pt x="1" y="0"/>
                  <a:pt x="1" y="0"/>
                </a:cubicBezTo>
                <a:cubicBezTo>
                  <a:pt x="1" y="0"/>
                  <a:pt x="1" y="0"/>
                  <a:pt x="1" y="0"/>
                </a:cubicBezTo>
                <a:cubicBezTo>
                  <a:pt x="1" y="0"/>
                  <a:pt x="1" y="0"/>
                  <a:pt x="1" y="0"/>
                </a:cubicBezTo>
                <a:cubicBezTo>
                  <a:pt x="1" y="0"/>
                  <a:pt x="1" y="0"/>
                  <a:pt x="2" y="0"/>
                </a:cubicBezTo>
                <a:cubicBezTo>
                  <a:pt x="1" y="0"/>
                  <a:pt x="1"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35" name="Freeform 239"/>
          <p:cNvSpPr/>
          <p:nvPr/>
        </p:nvSpPr>
        <p:spPr>
          <a:xfrm>
            <a:off x="3062288" y="5581650"/>
            <a:ext cx="3175"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2" y="0"/>
                </a:cubicBezTo>
                <a:cubicBezTo>
                  <a:pt x="1" y="0"/>
                  <a:pt x="1" y="0"/>
                  <a:pt x="1" y="0"/>
                </a:cubicBezTo>
                <a:cubicBezTo>
                  <a:pt x="1" y="0"/>
                  <a:pt x="1" y="0"/>
                  <a:pt x="1" y="0"/>
                </a:cubicBezTo>
                <a:cubicBezTo>
                  <a:pt x="0" y="0"/>
                  <a:pt x="0" y="0"/>
                  <a:pt x="0" y="0"/>
                </a:cubicBezTo>
                <a:cubicBezTo>
                  <a:pt x="0" y="0"/>
                  <a:pt x="0" y="0"/>
                  <a:pt x="1" y="0"/>
                </a:cubicBezTo>
                <a:cubicBezTo>
                  <a:pt x="1" y="0"/>
                  <a:pt x="1" y="0"/>
                  <a:pt x="1" y="0"/>
                </a:cubicBezTo>
                <a:cubicBezTo>
                  <a:pt x="1" y="0"/>
                  <a:pt x="1" y="0"/>
                  <a:pt x="2" y="0"/>
                </a:cubicBezTo>
                <a:cubicBezTo>
                  <a:pt x="2" y="0"/>
                  <a:pt x="2" y="0"/>
                  <a:pt x="2" y="0"/>
                </a:cubicBezTo>
                <a:close/>
              </a:path>
            </a:pathLst>
          </a:custGeom>
          <a:solidFill>
            <a:srgbClr val="FFFFFF"/>
          </a:solidFill>
          <a:ln w="9525">
            <a:noFill/>
          </a:ln>
        </p:spPr>
        <p:txBody>
          <a:bodyPr/>
          <a:p>
            <a:endParaRPr lang="zh-CN" altLang="en-US"/>
          </a:p>
        </p:txBody>
      </p:sp>
      <p:sp>
        <p:nvSpPr>
          <p:cNvPr id="17436" name="Freeform 241"/>
          <p:cNvSpPr/>
          <p:nvPr/>
        </p:nvSpPr>
        <p:spPr>
          <a:xfrm>
            <a:off x="4516438" y="5581650"/>
            <a:ext cx="3175"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7" name="Freeform 243"/>
          <p:cNvSpPr/>
          <p:nvPr/>
        </p:nvSpPr>
        <p:spPr>
          <a:xfrm>
            <a:off x="4043363" y="5581650"/>
            <a:ext cx="1587" cy="1588"/>
          </a:xfrm>
          <a:custGeom>
            <a:avLst/>
            <a:gdLst/>
            <a:ahLst/>
            <a:cxnLst>
              <a:cxn ang="0">
                <a:pos x="0" y="0"/>
              </a:cxn>
              <a:cxn ang="0">
                <a:pos x="0" y="0"/>
              </a:cxn>
              <a:cxn ang="0">
                <a:pos x="0" y="0"/>
              </a:cxn>
              <a:cxn ang="0">
                <a:pos x="0" y="0"/>
              </a:cxn>
              <a:cxn ang="0">
                <a:pos x="2147483647" y="0"/>
              </a:cxn>
              <a:cxn ang="0">
                <a:pos x="0"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0" y="0"/>
                </a:cubicBezTo>
                <a:cubicBezTo>
                  <a:pt x="0" y="0"/>
                  <a:pt x="1" y="0"/>
                  <a:pt x="1" y="0"/>
                </a:cubicBezTo>
                <a:cubicBezTo>
                  <a:pt x="1"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8" name="Freeform 262"/>
          <p:cNvSpPr/>
          <p:nvPr/>
        </p:nvSpPr>
        <p:spPr>
          <a:xfrm>
            <a:off x="2314575" y="55626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4368" name="Line 300"/>
          <p:cNvSpPr/>
          <p:nvPr/>
        </p:nvSpPr>
        <p:spPr>
          <a:xfrm>
            <a:off x="0" y="3427413"/>
            <a:ext cx="2863850" cy="0"/>
          </a:xfrm>
          <a:prstGeom prst="line">
            <a:avLst/>
          </a:prstGeom>
          <a:ln w="28575" cap="rnd" cmpd="sng">
            <a:solidFill>
              <a:schemeClr val="bg1"/>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70" name="TextBox 302"/>
          <p:cNvSpPr txBox="1"/>
          <p:nvPr/>
        </p:nvSpPr>
        <p:spPr>
          <a:xfrm>
            <a:off x="3215005" y="2866390"/>
            <a:ext cx="3603625" cy="1198880"/>
          </a:xfrm>
          <a:prstGeom prst="rect">
            <a:avLst/>
          </a:prstGeom>
          <a:noFill/>
          <a:ln w="9525">
            <a:noFill/>
          </a:ln>
        </p:spPr>
        <p:txBody>
          <a:bodyPr wrap="square" anchor="t">
            <a:spAutoFit/>
          </a:bodyPr>
          <a:p>
            <a:pPr algn="ctr">
              <a:buSzTx/>
            </a:pPr>
            <a:r>
              <a:rPr lang="zh-CN" altLang="en-US" sz="3600">
                <a:solidFill>
                  <a:schemeClr val="bg1"/>
                </a:solidFill>
                <a:latin typeface="微软雅黑" panose="020B0503020204020204" charset="-122"/>
                <a:ea typeface="微软雅黑" panose="020B0503020204020204" charset="-122"/>
              </a:rPr>
              <a:t>政务公开发展历程及内涵演变</a:t>
            </a:r>
            <a:endParaRPr lang="zh-CN" altLang="en-US" sz="3600">
              <a:solidFill>
                <a:schemeClr val="bg1"/>
              </a:solidFill>
              <a:latin typeface="微软雅黑" panose="020B0503020204020204" charset="-122"/>
              <a:ea typeface="微软雅黑" panose="020B0503020204020204" charset="-122"/>
            </a:endParaRPr>
          </a:p>
        </p:txBody>
      </p:sp>
      <p:sp>
        <p:nvSpPr>
          <p:cNvPr id="14371" name="Freeform 297"/>
          <p:cNvSpPr/>
          <p:nvPr/>
        </p:nvSpPr>
        <p:spPr>
          <a:xfrm>
            <a:off x="7215188" y="3357563"/>
            <a:ext cx="1928812" cy="1714500"/>
          </a:xfrm>
          <a:custGeom>
            <a:avLst/>
            <a:gdLst/>
            <a:ahLst/>
            <a:cxnLst>
              <a:cxn ang="0">
                <a:pos x="0" y="0"/>
              </a:cxn>
              <a:cxn ang="0">
                <a:pos x="2147483647" y="0"/>
              </a:cxn>
              <a:cxn ang="0">
                <a:pos x="2147483647" y="2147483647"/>
              </a:cxn>
              <a:cxn ang="0">
                <a:pos x="2147483647" y="2147483647"/>
              </a:cxn>
            </a:cxnLst>
            <a:pathLst>
              <a:path w="2454" h="1222">
                <a:moveTo>
                  <a:pt x="0" y="0"/>
                </a:moveTo>
                <a:lnTo>
                  <a:pt x="322" y="0"/>
                </a:lnTo>
                <a:lnTo>
                  <a:pt x="1544" y="1222"/>
                </a:lnTo>
                <a:lnTo>
                  <a:pt x="2454" y="1222"/>
                </a:lnTo>
              </a:path>
            </a:pathLst>
          </a:custGeom>
          <a:noFill/>
          <a:ln w="28575" cap="flat" cmpd="sng">
            <a:solidFill>
              <a:schemeClr val="bg1"/>
            </a:solidFill>
            <a:prstDash val="solid"/>
            <a:miter/>
            <a:headEnd type="none" w="med" len="med"/>
            <a:tailEnd type="none" w="med" len="med"/>
          </a:ln>
        </p:spPr>
        <p:txBody>
          <a:bodyPr/>
          <a:p>
            <a:endParaRPr lang="zh-CN" altLang="en-US"/>
          </a:p>
        </p:txBody>
      </p:sp>
      <p:sp>
        <p:nvSpPr>
          <p:cNvPr id="14372" name="TextBox 305"/>
          <p:cNvSpPr txBox="1"/>
          <p:nvPr/>
        </p:nvSpPr>
        <p:spPr>
          <a:xfrm>
            <a:off x="1571625" y="2786063"/>
            <a:ext cx="687070" cy="768350"/>
          </a:xfrm>
          <a:prstGeom prst="rect">
            <a:avLst/>
          </a:prstGeom>
          <a:noFill/>
          <a:ln w="9525">
            <a:noFill/>
          </a:ln>
        </p:spPr>
        <p:txBody>
          <a:bodyPr wrap="none" anchor="t">
            <a:spAutoFit/>
          </a:bodyPr>
          <a:p>
            <a:r>
              <a:rPr lang="en-US" altLang="zh-CN" sz="4400" b="1" dirty="0">
                <a:solidFill>
                  <a:schemeClr val="bg1"/>
                </a:solidFill>
                <a:latin typeface="微软雅黑" panose="020B0503020204020204" charset="-122"/>
                <a:ea typeface="微软雅黑" panose="020B0503020204020204" charset="-122"/>
              </a:rPr>
              <a:t>1.</a:t>
            </a:r>
            <a:endParaRPr lang="zh-CN" altLang="en-US" sz="4400" b="1"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368"/>
                                        </p:tgtEl>
                                        <p:attrNameLst>
                                          <p:attrName>style.visibility</p:attrName>
                                        </p:attrNameLst>
                                      </p:cBhvr>
                                      <p:to>
                                        <p:strVal val="visible"/>
                                      </p:to>
                                    </p:set>
                                    <p:animEffect transition="in" filter="wipe(left)">
                                      <p:cBhvr>
                                        <p:cTn id="7" dur="300"/>
                                        <p:tgtEl>
                                          <p:spTgt spid="14368"/>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4343"/>
                                        </p:tgtEl>
                                        <p:attrNameLst>
                                          <p:attrName>style.visibility</p:attrName>
                                        </p:attrNameLst>
                                      </p:cBhvr>
                                      <p:to>
                                        <p:strVal val="visible"/>
                                      </p:to>
                                    </p:set>
                                    <p:animEffect transition="in" filter="wipe(down)">
                                      <p:cBhvr>
                                        <p:cTn id="10" dur="200"/>
                                        <p:tgtEl>
                                          <p:spTgt spid="14343"/>
                                        </p:tgtEl>
                                      </p:cBhvr>
                                    </p:animEffect>
                                  </p:childTnLst>
                                </p:cTn>
                              </p:par>
                              <p:par>
                                <p:cTn id="11" presetID="18" presetClass="entr" presetSubtype="6" fill="hold" grpId="0" nodeType="withEffect">
                                  <p:stCondLst>
                                    <p:cond delay="500"/>
                                  </p:stCondLst>
                                  <p:childTnLst>
                                    <p:set>
                                      <p:cBhvr>
                                        <p:cTn id="12" dur="1" fill="hold">
                                          <p:stCondLst>
                                            <p:cond delay="0"/>
                                          </p:stCondLst>
                                        </p:cTn>
                                        <p:tgtEl>
                                          <p:spTgt spid="14342"/>
                                        </p:tgtEl>
                                        <p:attrNameLst>
                                          <p:attrName>style.visibility</p:attrName>
                                        </p:attrNameLst>
                                      </p:cBhvr>
                                      <p:to>
                                        <p:strVal val="visible"/>
                                      </p:to>
                                    </p:set>
                                    <p:animEffect transition="in" filter="strips(downRight)">
                                      <p:cBhvr>
                                        <p:cTn id="13" dur="500"/>
                                        <p:tgtEl>
                                          <p:spTgt spid="14342"/>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4341"/>
                                        </p:tgtEl>
                                        <p:attrNameLst>
                                          <p:attrName>style.visibility</p:attrName>
                                        </p:attrNameLst>
                                      </p:cBhvr>
                                      <p:to>
                                        <p:strVal val="visible"/>
                                      </p:to>
                                    </p:set>
                                    <p:animEffect transition="in" filter="wipe(right)">
                                      <p:cBhvr>
                                        <p:cTn id="16" dur="300"/>
                                        <p:tgtEl>
                                          <p:spTgt spid="14341"/>
                                        </p:tgtEl>
                                      </p:cBhvr>
                                    </p:animEffect>
                                  </p:childTnLst>
                                </p:cTn>
                              </p:par>
                              <p:par>
                                <p:cTn id="17" presetID="22" presetClass="entr" presetSubtype="4" fill="hold" nodeType="withEffect">
                                  <p:stCondLst>
                                    <p:cond delay="1300"/>
                                  </p:stCondLst>
                                  <p:childTnLst>
                                    <p:set>
                                      <p:cBhvr>
                                        <p:cTn id="18" dur="1" fill="hold">
                                          <p:stCondLst>
                                            <p:cond delay="0"/>
                                          </p:stCondLst>
                                        </p:cTn>
                                        <p:tgtEl>
                                          <p:spTgt spid="14340"/>
                                        </p:tgtEl>
                                        <p:attrNameLst>
                                          <p:attrName>style.visibility</p:attrName>
                                        </p:attrNameLst>
                                      </p:cBhvr>
                                      <p:to>
                                        <p:strVal val="visible"/>
                                      </p:to>
                                    </p:set>
                                    <p:animEffect transition="in" filter="wipe(down)">
                                      <p:cBhvr>
                                        <p:cTn id="19" dur="200"/>
                                        <p:tgtEl>
                                          <p:spTgt spid="14340"/>
                                        </p:tgtEl>
                                      </p:cBhvr>
                                    </p:animEffect>
                                  </p:childTnLst>
                                </p:cTn>
                              </p:par>
                              <p:par>
                                <p:cTn id="20" presetID="18" presetClass="entr" presetSubtype="6" fill="hold" grpId="0" nodeType="withEffect">
                                  <p:stCondLst>
                                    <p:cond delay="1500"/>
                                  </p:stCondLst>
                                  <p:childTnLst>
                                    <p:set>
                                      <p:cBhvr>
                                        <p:cTn id="21" dur="1" fill="hold">
                                          <p:stCondLst>
                                            <p:cond delay="0"/>
                                          </p:stCondLst>
                                        </p:cTn>
                                        <p:tgtEl>
                                          <p:spTgt spid="14338"/>
                                        </p:tgtEl>
                                        <p:attrNameLst>
                                          <p:attrName>style.visibility</p:attrName>
                                        </p:attrNameLst>
                                      </p:cBhvr>
                                      <p:to>
                                        <p:strVal val="visible"/>
                                      </p:to>
                                    </p:set>
                                    <p:animEffect transition="in" filter="strips(downRight)">
                                      <p:cBhvr>
                                        <p:cTn id="22" dur="500"/>
                                        <p:tgtEl>
                                          <p:spTgt spid="14338"/>
                                        </p:tgtEl>
                                      </p:cBhvr>
                                    </p:animEffect>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14372"/>
                                        </p:tgtEl>
                                        <p:attrNameLst>
                                          <p:attrName>style.visibility</p:attrName>
                                        </p:attrNameLst>
                                      </p:cBhvr>
                                      <p:to>
                                        <p:strVal val="visible"/>
                                      </p:to>
                                    </p:set>
                                    <p:animEffect transition="in" filter="fade">
                                      <p:cBhvr>
                                        <p:cTn id="26" dur="500"/>
                                        <p:tgtEl>
                                          <p:spTgt spid="14372"/>
                                        </p:tgtEl>
                                      </p:cBhvr>
                                    </p:animEffect>
                                    <p:anim calcmode="lin" valueType="num">
                                      <p:cBhvr>
                                        <p:cTn id="27" dur="500" fill="hold"/>
                                        <p:tgtEl>
                                          <p:spTgt spid="14372"/>
                                        </p:tgtEl>
                                        <p:attrNameLst>
                                          <p:attrName>ppt_x</p:attrName>
                                        </p:attrNameLst>
                                      </p:cBhvr>
                                      <p:tavLst>
                                        <p:tav tm="0">
                                          <p:val>
                                            <p:strVal val="#ppt_x"/>
                                          </p:val>
                                        </p:tav>
                                        <p:tav tm="100000">
                                          <p:val>
                                            <p:strVal val="#ppt_x"/>
                                          </p:val>
                                        </p:tav>
                                      </p:tavLst>
                                    </p:anim>
                                    <p:anim calcmode="lin" valueType="num">
                                      <p:cBhvr>
                                        <p:cTn id="28" dur="500" fill="hold"/>
                                        <p:tgtEl>
                                          <p:spTgt spid="14372"/>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4370"/>
                                        </p:tgtEl>
                                        <p:attrNameLst>
                                          <p:attrName>style.visibility</p:attrName>
                                        </p:attrNameLst>
                                      </p:cBhvr>
                                      <p:to>
                                        <p:strVal val="visible"/>
                                      </p:to>
                                    </p:set>
                                    <p:animEffect transition="in" filter="fade">
                                      <p:cBhvr>
                                        <p:cTn id="31" dur="250"/>
                                        <p:tgtEl>
                                          <p:spTgt spid="1437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371"/>
                                        </p:tgtEl>
                                        <p:attrNameLst>
                                          <p:attrName>style.visibility</p:attrName>
                                        </p:attrNameLst>
                                      </p:cBhvr>
                                      <p:to>
                                        <p:strVal val="visible"/>
                                      </p:to>
                                    </p:set>
                                    <p:animEffect transition="in" filter="wipe(left)">
                                      <p:cBhvr>
                                        <p:cTn id="36" dur="250"/>
                                        <p:tgtEl>
                                          <p:spTgt spid="14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41" grpId="0" bldLvl="0" animBg="1"/>
      <p:bldP spid="14342" grpId="0" bldLvl="0" animBg="1"/>
      <p:bldP spid="14343" grpId="0" bldLvl="0" animBg="1"/>
      <p:bldP spid="14370" grpId="0"/>
      <p:bldP spid="14371" grpId="0" bldLvl="0" animBg="1"/>
      <p:bldP spid="1437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政策发布</a:t>
            </a:r>
            <a:r>
              <a:rPr lang="zh-CN" altLang="en-US">
                <a:solidFill>
                  <a:srgbClr val="FFFF00"/>
                </a:solidFill>
              </a:rPr>
              <a:t>平台</a:t>
            </a:r>
            <a:endParaRPr lang="zh-CN" altLang="en-US">
              <a:solidFill>
                <a:srgbClr val="FFFF00"/>
              </a:solidFill>
            </a:endParaRPr>
          </a:p>
        </p:txBody>
      </p:sp>
      <p:sp>
        <p:nvSpPr>
          <p:cNvPr id="3" name="内容占位符 2"/>
          <p:cNvSpPr>
            <a:spLocks noGrp="1"/>
          </p:cNvSpPr>
          <p:nvPr>
            <p:ph idx="1"/>
          </p:nvPr>
        </p:nvSpPr>
        <p:spPr/>
        <p:txBody>
          <a:bodyPr/>
          <a:p>
            <a:r>
              <a:rPr lang="zh-CN" altLang="en-US" sz="2330">
                <a:solidFill>
                  <a:schemeClr val="bg1"/>
                </a:solidFill>
              </a:rPr>
              <a:t>国家法律法规库（https://flk.npc.gov.cn/）</a:t>
            </a:r>
            <a:endParaRPr lang="zh-CN" altLang="en-US" sz="2330">
              <a:solidFill>
                <a:schemeClr val="bg1"/>
              </a:solidFill>
            </a:endParaRPr>
          </a:p>
          <a:p>
            <a:r>
              <a:rPr lang="zh-CN" altLang="en-US" sz="2330">
                <a:solidFill>
                  <a:schemeClr val="bg1"/>
                </a:solidFill>
              </a:rPr>
              <a:t>国家行政法规库（http://xzfg.moj.gov.cn/search2.html）</a:t>
            </a:r>
            <a:endParaRPr lang="zh-CN" altLang="en-US" sz="2330">
              <a:solidFill>
                <a:schemeClr val="bg1"/>
              </a:solidFill>
            </a:endParaRPr>
          </a:p>
          <a:p>
            <a:r>
              <a:rPr lang="zh-CN" altLang="en-US" sz="2330">
                <a:solidFill>
                  <a:schemeClr val="bg1"/>
                </a:solidFill>
              </a:rPr>
              <a:t>国家规章库</a:t>
            </a:r>
            <a:r>
              <a:rPr lang="zh-CN" altLang="en-US" sz="2000">
                <a:solidFill>
                  <a:schemeClr val="bg1"/>
                </a:solidFill>
              </a:rPr>
              <a:t>（https://www.gov.cn/zhengce/xxgk/gjgzk/index.htm）</a:t>
            </a:r>
            <a:endParaRPr lang="zh-CN" altLang="en-US" sz="2330">
              <a:solidFill>
                <a:schemeClr val="bg1"/>
              </a:solidFill>
            </a:endParaRPr>
          </a:p>
          <a:p>
            <a:r>
              <a:rPr lang="zh-CN" altLang="en-US" sz="2330">
                <a:solidFill>
                  <a:schemeClr val="bg1"/>
                </a:solidFill>
              </a:rPr>
              <a:t>上海城市法规（https://law.sfj.sh.gov.cn/#/home）</a:t>
            </a:r>
            <a:endParaRPr lang="zh-CN" altLang="en-US" sz="2330">
              <a:solidFill>
                <a:schemeClr val="bg1"/>
              </a:solidFill>
            </a:endParaRPr>
          </a:p>
          <a:p>
            <a:r>
              <a:rPr lang="zh-CN" altLang="en-US" sz="2330">
                <a:solidFill>
                  <a:schemeClr val="bg1"/>
                </a:solidFill>
              </a:rPr>
              <a:t>规范性文件库（</a:t>
            </a:r>
            <a:r>
              <a:rPr lang="zh-CN" altLang="en-US" sz="1330">
                <a:solidFill>
                  <a:schemeClr val="bg1"/>
                </a:solidFill>
              </a:rPr>
              <a:t>http://service.shanghai.gov.cn/XingZhengWenDangKuJyh/Index.aspx）</a:t>
            </a:r>
            <a:endParaRPr lang="zh-CN" altLang="en-US" sz="2330">
              <a:solidFill>
                <a:schemeClr val="bg1"/>
              </a:solidFill>
            </a:endParaRPr>
          </a:p>
          <a:p>
            <a:r>
              <a:rPr lang="zh-CN" altLang="en-US" sz="2330">
                <a:solidFill>
                  <a:schemeClr val="bg1"/>
                </a:solidFill>
              </a:rPr>
              <a:t>主动公开公文库</a:t>
            </a:r>
            <a:r>
              <a:rPr lang="zh-CN" altLang="en-US" sz="2000">
                <a:solidFill>
                  <a:schemeClr val="bg1"/>
                </a:solidFill>
              </a:rPr>
              <a:t>（https://www.shanghai.gov.cn/gwk/search/index）</a:t>
            </a:r>
            <a:endParaRPr lang="zh-CN" altLang="en-US" sz="2330">
              <a:solidFill>
                <a:schemeClr val="bg1"/>
              </a:solidFill>
            </a:endParaRPr>
          </a:p>
          <a:p>
            <a:endParaRPr lang="zh-CN" altLang="en-US" sz="2330">
              <a:solidFill>
                <a:schemeClr val="bg1"/>
              </a:solidFill>
            </a:endParaRPr>
          </a:p>
        </p:txBody>
      </p:sp>
      <p:sp>
        <p:nvSpPr>
          <p:cNvPr id="5" name="标题 1"/>
          <p:cNvSpPr>
            <a:spLocks noGrp="1"/>
          </p:cNvSpPr>
          <p:nvPr/>
        </p:nvSpPr>
        <p:spPr>
          <a:xfrm>
            <a:off x="867342" y="3497569"/>
            <a:ext cx="8467807" cy="990291"/>
          </a:xfrm>
          <a:prstGeom prst="rect">
            <a:avLst/>
          </a:prstGeom>
        </p:spPr>
        <p:txBody>
          <a:bodyPr vert="horz" lIns="76142" tIns="38071" rIns="76142" bIns="38071"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zh-CN" altLang="en-US" sz="3665" dirty="0"/>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标题 1"/>
          <p:cNvSpPr>
            <a:spLocks noGrp="1"/>
          </p:cNvSpPr>
          <p:nvPr>
            <p:ph type="title"/>
          </p:nvPr>
        </p:nvSpPr>
        <p:spPr>
          <a:xfrm>
            <a:off x="457200" y="117793"/>
            <a:ext cx="8229600" cy="1143000"/>
          </a:xfrm>
        </p:spPr>
        <p:txBody>
          <a:bodyPr anchor="ctr"/>
          <a:p>
            <a:r>
              <a:rPr lang="en-US" altLang="zh-CN">
                <a:solidFill>
                  <a:srgbClr val="FFFF00"/>
                </a:solidFill>
                <a:sym typeface="+mn-ea"/>
              </a:rPr>
              <a:t> </a:t>
            </a:r>
            <a:r>
              <a:rPr lang="zh-CN" altLang="en-US" sz="3600">
                <a:solidFill>
                  <a:srgbClr val="FFFF00"/>
                </a:solidFill>
                <a:sym typeface="+mn-ea"/>
              </a:rPr>
              <a:t>基层政务公开标准化规范化发展历程</a:t>
            </a:r>
            <a:endParaRPr lang="zh-CN" altLang="en-US" sz="3600">
              <a:solidFill>
                <a:srgbClr val="FFFF00"/>
              </a:solidFill>
              <a:sym typeface="+mn-ea"/>
            </a:endParaRPr>
          </a:p>
        </p:txBody>
      </p:sp>
      <p:sp>
        <p:nvSpPr>
          <p:cNvPr id="12" name="标题 1"/>
          <p:cNvSpPr txBox="1"/>
          <p:nvPr>
            <p:custDataLst>
              <p:tags r:id="rId1"/>
            </p:custDataLst>
          </p:nvPr>
        </p:nvSpPr>
        <p:spPr>
          <a:xfrm>
            <a:off x="1611077" y="1719337"/>
            <a:ext cx="4658354" cy="487604"/>
          </a:xfrm>
          <a:prstGeom prst="rect">
            <a:avLst/>
          </a:prstGeom>
          <a:noFill/>
        </p:spPr>
        <p:txBody>
          <a:bodyPr wrap="square" lIns="68580" tIns="34290" rIns="68580" bIns="34290" rtlCol="0" anchor="ctr">
            <a:noAutofit/>
          </a:bodyPr>
          <a:lstStyle>
            <a:defPPr>
              <a:defRPr lang="zh-CN"/>
            </a:defPPr>
            <a:lvl1pPr>
              <a:lnSpc>
                <a:spcPct val="130000"/>
              </a:lnSpc>
              <a:defRPr sz="1200"/>
            </a:lvl1pPr>
          </a:lstStyle>
          <a:p>
            <a:pPr marL="0" lvl="0" indent="0" algn="l">
              <a:lnSpc>
                <a:spcPct val="130000"/>
              </a:lnSpc>
              <a:spcBef>
                <a:spcPts val="0"/>
              </a:spcBef>
              <a:spcAft>
                <a:spcPts val="0"/>
              </a:spcAft>
              <a:buSzPct val="100000"/>
            </a:pPr>
            <a:r>
              <a:rPr lang="zh-CN" altLang="en-US" sz="2400" spc="150">
                <a:solidFill>
                  <a:schemeClr val="lt1"/>
                </a:solidFill>
                <a:latin typeface="Arial" panose="020B0604020202020204" pitchFamily="34" charset="0"/>
                <a:ea typeface="微软雅黑" panose="020B0503020204020204" charset="-122"/>
              </a:rPr>
              <a:t>谋篇布局的规划阶段</a:t>
            </a:r>
            <a:endParaRPr lang="zh-CN" altLang="en-US" sz="2400" spc="150">
              <a:solidFill>
                <a:schemeClr val="lt1"/>
              </a:solidFill>
              <a:latin typeface="Arial" panose="020B0604020202020204" pitchFamily="34" charset="0"/>
              <a:ea typeface="微软雅黑" panose="020B0503020204020204" charset="-122"/>
            </a:endParaRPr>
          </a:p>
          <a:p>
            <a:pPr marL="0" lvl="0" indent="0" algn="l">
              <a:lnSpc>
                <a:spcPct val="130000"/>
              </a:lnSpc>
              <a:spcBef>
                <a:spcPts val="0"/>
              </a:spcBef>
              <a:spcAft>
                <a:spcPts val="0"/>
              </a:spcAft>
              <a:buSzPct val="100000"/>
            </a:pPr>
            <a:r>
              <a:rPr lang="zh-CN" altLang="en-US" sz="2400" spc="150">
                <a:solidFill>
                  <a:schemeClr val="lt1"/>
                </a:solidFill>
                <a:latin typeface="Arial" panose="020B0604020202020204" pitchFamily="34" charset="0"/>
                <a:ea typeface="微软雅黑" panose="020B0503020204020204" charset="-122"/>
              </a:rPr>
              <a:t>（2016）</a:t>
            </a:r>
            <a:endParaRPr lang="zh-CN" altLang="en-US" sz="2400" spc="150">
              <a:solidFill>
                <a:schemeClr val="lt1"/>
              </a:solidFill>
              <a:latin typeface="Arial" panose="020B0604020202020204" pitchFamily="34" charset="0"/>
              <a:ea typeface="微软雅黑" panose="020B0503020204020204" charset="-122"/>
            </a:endParaRPr>
          </a:p>
        </p:txBody>
      </p:sp>
      <p:sp>
        <p:nvSpPr>
          <p:cNvPr id="6" name="椭圆 5"/>
          <p:cNvSpPr/>
          <p:nvPr>
            <p:custDataLst>
              <p:tags r:id="rId2"/>
            </p:custDataLst>
          </p:nvPr>
        </p:nvSpPr>
        <p:spPr>
          <a:xfrm>
            <a:off x="962584" y="1715369"/>
            <a:ext cx="491572" cy="4915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11" name="KSO_Shape"/>
          <p:cNvSpPr/>
          <p:nvPr>
            <p:custDataLst>
              <p:tags r:id="rId3"/>
            </p:custDataLst>
          </p:nvPr>
        </p:nvSpPr>
        <p:spPr>
          <a:xfrm>
            <a:off x="1088530" y="1868641"/>
            <a:ext cx="242901" cy="186077"/>
          </a:xfrm>
          <a:custGeom>
            <a:avLst/>
            <a:gdLst/>
            <a:ahLst/>
            <a:cxnLst/>
            <a:rect l="l" t="t" r="r" b="b"/>
            <a:pathLst>
              <a:path w="936104" h="739561">
                <a:moveTo>
                  <a:pt x="282640" y="667561"/>
                </a:moveTo>
                <a:lnTo>
                  <a:pt x="653465" y="667561"/>
                </a:lnTo>
                <a:lnTo>
                  <a:pt x="684077" y="739561"/>
                </a:lnTo>
                <a:lnTo>
                  <a:pt x="252028" y="739561"/>
                </a:lnTo>
                <a:close/>
                <a:moveTo>
                  <a:pt x="54052" y="52175"/>
                </a:moveTo>
                <a:lnTo>
                  <a:pt x="54052" y="520175"/>
                </a:lnTo>
                <a:lnTo>
                  <a:pt x="882052" y="520175"/>
                </a:lnTo>
                <a:lnTo>
                  <a:pt x="882052" y="52175"/>
                </a:lnTo>
                <a:close/>
                <a:moveTo>
                  <a:pt x="0" y="0"/>
                </a:moveTo>
                <a:lnTo>
                  <a:pt x="936104" y="0"/>
                </a:lnTo>
                <a:lnTo>
                  <a:pt x="936104" y="648000"/>
                </a:lnTo>
                <a:lnTo>
                  <a:pt x="0" y="648000"/>
                </a:lnTo>
                <a:close/>
              </a:path>
            </a:pathLst>
          </a:cu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bIns="243000" anchor="ctr">
            <a:scene3d>
              <a:camera prst="orthographicFront"/>
              <a:lightRig rig="threePt" dir="t"/>
            </a:scene3d>
            <a:sp3d contourW="12700">
              <a:contourClr>
                <a:srgbClr val="FFFFFF"/>
              </a:contourClr>
            </a:sp3d>
          </a:bodyPr>
          <a:lstStyle/>
          <a:p>
            <a:pPr algn="ctr"/>
            <a:endParaRPr lang="zh-CN" altLang="en-US" sz="1350" dirty="0">
              <a:solidFill>
                <a:schemeClr val="dk1"/>
              </a:solidFill>
              <a:latin typeface="Arial" panose="020B0604020202020204" pitchFamily="34" charset="0"/>
              <a:ea typeface="微软雅黑" panose="020B0503020204020204" charset="-122"/>
              <a:sym typeface="Arial" panose="020B0604020202020204" pitchFamily="34" charset="0"/>
            </a:endParaRPr>
          </a:p>
        </p:txBody>
      </p:sp>
      <p:sp>
        <p:nvSpPr>
          <p:cNvPr id="14" name="椭圆 13"/>
          <p:cNvSpPr/>
          <p:nvPr>
            <p:custDataLst>
              <p:tags r:id="rId4"/>
            </p:custDataLst>
          </p:nvPr>
        </p:nvSpPr>
        <p:spPr>
          <a:xfrm>
            <a:off x="962584" y="2851777"/>
            <a:ext cx="491572" cy="49157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19" name="KSO_Shape"/>
          <p:cNvSpPr/>
          <p:nvPr>
            <p:custDataLst>
              <p:tags r:id="rId5"/>
            </p:custDataLst>
          </p:nvPr>
        </p:nvSpPr>
        <p:spPr bwMode="auto">
          <a:xfrm>
            <a:off x="1119509" y="2988527"/>
            <a:ext cx="187551" cy="223276"/>
          </a:xfrm>
          <a:custGeom>
            <a:avLst/>
            <a:gdLst>
              <a:gd name="T0" fmla="*/ 1531007 w 4340"/>
              <a:gd name="T1" fmla="*/ 12533 h 5168"/>
              <a:gd name="T2" fmla="*/ 1585594 w 4340"/>
              <a:gd name="T3" fmla="*/ 64139 h 5168"/>
              <a:gd name="T4" fmla="*/ 1600347 w 4340"/>
              <a:gd name="T5" fmla="*/ 1789255 h 5168"/>
              <a:gd name="T6" fmla="*/ 1572685 w 4340"/>
              <a:gd name="T7" fmla="*/ 1860398 h 5168"/>
              <a:gd name="T8" fmla="*/ 1508878 w 4340"/>
              <a:gd name="T9" fmla="*/ 1900945 h 5168"/>
              <a:gd name="T10" fmla="*/ 86306 w 4340"/>
              <a:gd name="T11" fmla="*/ 1899471 h 5168"/>
              <a:gd name="T12" fmla="*/ 24712 w 4340"/>
              <a:gd name="T13" fmla="*/ 1855606 h 5168"/>
              <a:gd name="T14" fmla="*/ 0 w 4340"/>
              <a:gd name="T15" fmla="*/ 1782989 h 5168"/>
              <a:gd name="T16" fmla="*/ 17704 w 4340"/>
              <a:gd name="T17" fmla="*/ 466297 h 5168"/>
              <a:gd name="T18" fmla="*/ 122451 w 4340"/>
              <a:gd name="T19" fmla="*/ 354239 h 5168"/>
              <a:gd name="T20" fmla="*/ 347068 w 4340"/>
              <a:gd name="T21" fmla="*/ 1539703 h 5168"/>
              <a:gd name="T22" fmla="*/ 433374 w 4340"/>
              <a:gd name="T23" fmla="*/ 1566980 h 5168"/>
              <a:gd name="T24" fmla="*/ 518573 w 4340"/>
              <a:gd name="T25" fmla="*/ 1537123 h 5168"/>
              <a:gd name="T26" fmla="*/ 535170 w 4340"/>
              <a:gd name="T27" fmla="*/ 1412531 h 5168"/>
              <a:gd name="T28" fmla="*/ 498287 w 4340"/>
              <a:gd name="T29" fmla="*/ 1348023 h 5168"/>
              <a:gd name="T30" fmla="*/ 527794 w 4340"/>
              <a:gd name="T31" fmla="*/ 1310056 h 5168"/>
              <a:gd name="T32" fmla="*/ 531113 w 4340"/>
              <a:gd name="T33" fmla="*/ 1199103 h 5168"/>
              <a:gd name="T34" fmla="*/ 496443 w 4340"/>
              <a:gd name="T35" fmla="*/ 1161504 h 5168"/>
              <a:gd name="T36" fmla="*/ 380262 w 4340"/>
              <a:gd name="T37" fmla="*/ 1155238 h 5168"/>
              <a:gd name="T38" fmla="*/ 332683 w 4340"/>
              <a:gd name="T39" fmla="*/ 1212005 h 5168"/>
              <a:gd name="T40" fmla="*/ 429685 w 4340"/>
              <a:gd name="T41" fmla="*/ 1209424 h 5168"/>
              <a:gd name="T42" fmla="*/ 445545 w 4340"/>
              <a:gd name="T43" fmla="*/ 1300472 h 5168"/>
              <a:gd name="T44" fmla="*/ 407187 w 4340"/>
              <a:gd name="T45" fmla="*/ 1364980 h 5168"/>
              <a:gd name="T46" fmla="*/ 443701 w 4340"/>
              <a:gd name="T47" fmla="*/ 1379356 h 5168"/>
              <a:gd name="T48" fmla="*/ 433005 w 4340"/>
              <a:gd name="T49" fmla="*/ 1503579 h 5168"/>
              <a:gd name="T50" fmla="*/ 330102 w 4340"/>
              <a:gd name="T51" fmla="*/ 1390783 h 5168"/>
              <a:gd name="T52" fmla="*/ 756836 w 4340"/>
              <a:gd name="T53" fmla="*/ 1273195 h 5168"/>
              <a:gd name="T54" fmla="*/ 736551 w 4340"/>
              <a:gd name="T55" fmla="*/ 1176986 h 5168"/>
              <a:gd name="T56" fmla="*/ 674587 w 4340"/>
              <a:gd name="T57" fmla="*/ 1148972 h 5168"/>
              <a:gd name="T58" fmla="*/ 575741 w 4340"/>
              <a:gd name="T59" fmla="*/ 1167771 h 5168"/>
              <a:gd name="T60" fmla="*/ 550292 w 4340"/>
              <a:gd name="T61" fmla="*/ 1227486 h 5168"/>
              <a:gd name="T62" fmla="*/ 650245 w 4340"/>
              <a:gd name="T63" fmla="*/ 1211267 h 5168"/>
              <a:gd name="T64" fmla="*/ 668317 w 4340"/>
              <a:gd name="T65" fmla="*/ 1252184 h 5168"/>
              <a:gd name="T66" fmla="*/ 1077348 w 4340"/>
              <a:gd name="T67" fmla="*/ 1359450 h 5168"/>
              <a:gd name="T68" fmla="*/ 981822 w 4340"/>
              <a:gd name="T69" fmla="*/ 1509845 h 5168"/>
              <a:gd name="T70" fmla="*/ 969281 w 4340"/>
              <a:gd name="T71" fmla="*/ 1209793 h 5168"/>
              <a:gd name="T72" fmla="*/ 994731 w 4340"/>
              <a:gd name="T73" fmla="*/ 1209793 h 5168"/>
              <a:gd name="T74" fmla="*/ 1058538 w 4340"/>
              <a:gd name="T75" fmla="*/ 1171088 h 5168"/>
              <a:gd name="T76" fmla="*/ 945676 w 4340"/>
              <a:gd name="T77" fmla="*/ 1150815 h 5168"/>
              <a:gd name="T78" fmla="*/ 886295 w 4340"/>
              <a:gd name="T79" fmla="*/ 1189151 h 5168"/>
              <a:gd name="T80" fmla="*/ 885926 w 4340"/>
              <a:gd name="T81" fmla="*/ 1531962 h 5168"/>
              <a:gd name="T82" fmla="*/ 935718 w 4340"/>
              <a:gd name="T83" fmla="*/ 1564769 h 5168"/>
              <a:gd name="T84" fmla="*/ 1034195 w 4340"/>
              <a:gd name="T85" fmla="*/ 1563663 h 5168"/>
              <a:gd name="T86" fmla="*/ 1273196 w 4340"/>
              <a:gd name="T87" fmla="*/ 1543389 h 5168"/>
              <a:gd name="T88" fmla="*/ 1298277 w 4340"/>
              <a:gd name="T89" fmla="*/ 1501367 h 5168"/>
              <a:gd name="T90" fmla="*/ 1282417 w 4340"/>
              <a:gd name="T91" fmla="*/ 1361294 h 5168"/>
              <a:gd name="T92" fmla="*/ 1272090 w 4340"/>
              <a:gd name="T93" fmla="*/ 1329593 h 5168"/>
              <a:gd name="T94" fmla="*/ 1297170 w 4340"/>
              <a:gd name="T95" fmla="*/ 1224906 h 5168"/>
              <a:gd name="T96" fmla="*/ 1275778 w 4340"/>
              <a:gd name="T97" fmla="*/ 1173669 h 5168"/>
              <a:gd name="T98" fmla="*/ 1096159 w 4340"/>
              <a:gd name="T99" fmla="*/ 1563663 h 5168"/>
              <a:gd name="T100" fmla="*/ 1197218 w 4340"/>
              <a:gd name="T101" fmla="*/ 1206107 h 5168"/>
              <a:gd name="T102" fmla="*/ 1210127 w 4340"/>
              <a:gd name="T103" fmla="*/ 1306001 h 5168"/>
              <a:gd name="T104" fmla="*/ 1203856 w 4340"/>
              <a:gd name="T105" fmla="*/ 1367191 h 5168"/>
              <a:gd name="T106" fmla="*/ 1207914 w 4340"/>
              <a:gd name="T107" fmla="*/ 1502104 h 5168"/>
              <a:gd name="T108" fmla="*/ 295432 w 4340"/>
              <a:gd name="T109" fmla="*/ 982358 h 5168"/>
              <a:gd name="T110" fmla="*/ 219453 w 4340"/>
              <a:gd name="T111" fmla="*/ 1038019 h 5168"/>
              <a:gd name="T112" fmla="*/ 239370 w 4340"/>
              <a:gd name="T113" fmla="*/ 1697470 h 5168"/>
              <a:gd name="T114" fmla="*/ 1338479 w 4340"/>
              <a:gd name="T115" fmla="*/ 1717007 h 5168"/>
              <a:gd name="T116" fmla="*/ 1394172 w 4340"/>
              <a:gd name="T117" fmla="*/ 1641441 h 5168"/>
              <a:gd name="T118" fmla="*/ 1352863 w 4340"/>
              <a:gd name="T119" fmla="*/ 991573 h 5168"/>
              <a:gd name="T120" fmla="*/ 576110 w 4340"/>
              <a:gd name="T121" fmla="*/ 67088 h 516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340" h="5168">
                <a:moveTo>
                  <a:pt x="332" y="961"/>
                </a:moveTo>
                <a:lnTo>
                  <a:pt x="1480" y="0"/>
                </a:lnTo>
                <a:lnTo>
                  <a:pt x="4009" y="0"/>
                </a:lnTo>
                <a:lnTo>
                  <a:pt x="4025" y="0"/>
                </a:lnTo>
                <a:lnTo>
                  <a:pt x="4042" y="3"/>
                </a:lnTo>
                <a:lnTo>
                  <a:pt x="4058" y="5"/>
                </a:lnTo>
                <a:lnTo>
                  <a:pt x="4075" y="7"/>
                </a:lnTo>
                <a:lnTo>
                  <a:pt x="4091" y="11"/>
                </a:lnTo>
                <a:lnTo>
                  <a:pt x="4106" y="15"/>
                </a:lnTo>
                <a:lnTo>
                  <a:pt x="4122" y="21"/>
                </a:lnTo>
                <a:lnTo>
                  <a:pt x="4137" y="26"/>
                </a:lnTo>
                <a:lnTo>
                  <a:pt x="4151" y="34"/>
                </a:lnTo>
                <a:lnTo>
                  <a:pt x="4166" y="40"/>
                </a:lnTo>
                <a:lnTo>
                  <a:pt x="4180" y="49"/>
                </a:lnTo>
                <a:lnTo>
                  <a:pt x="4193" y="57"/>
                </a:lnTo>
                <a:lnTo>
                  <a:pt x="4206" y="67"/>
                </a:lnTo>
                <a:lnTo>
                  <a:pt x="4219" y="77"/>
                </a:lnTo>
                <a:lnTo>
                  <a:pt x="4231" y="87"/>
                </a:lnTo>
                <a:lnTo>
                  <a:pt x="4242" y="98"/>
                </a:lnTo>
                <a:lnTo>
                  <a:pt x="4253" y="110"/>
                </a:lnTo>
                <a:lnTo>
                  <a:pt x="4264" y="122"/>
                </a:lnTo>
                <a:lnTo>
                  <a:pt x="4273" y="133"/>
                </a:lnTo>
                <a:lnTo>
                  <a:pt x="4283" y="147"/>
                </a:lnTo>
                <a:lnTo>
                  <a:pt x="4292" y="160"/>
                </a:lnTo>
                <a:lnTo>
                  <a:pt x="4299" y="174"/>
                </a:lnTo>
                <a:lnTo>
                  <a:pt x="4307" y="188"/>
                </a:lnTo>
                <a:lnTo>
                  <a:pt x="4313" y="203"/>
                </a:lnTo>
                <a:lnTo>
                  <a:pt x="4320" y="218"/>
                </a:lnTo>
                <a:lnTo>
                  <a:pt x="4325" y="233"/>
                </a:lnTo>
                <a:lnTo>
                  <a:pt x="4329" y="249"/>
                </a:lnTo>
                <a:lnTo>
                  <a:pt x="4332" y="265"/>
                </a:lnTo>
                <a:lnTo>
                  <a:pt x="4336" y="281"/>
                </a:lnTo>
                <a:lnTo>
                  <a:pt x="4338" y="298"/>
                </a:lnTo>
                <a:lnTo>
                  <a:pt x="4339" y="315"/>
                </a:lnTo>
                <a:lnTo>
                  <a:pt x="4340" y="332"/>
                </a:lnTo>
                <a:lnTo>
                  <a:pt x="4340" y="4837"/>
                </a:lnTo>
                <a:lnTo>
                  <a:pt x="4339" y="4854"/>
                </a:lnTo>
                <a:lnTo>
                  <a:pt x="4338" y="4870"/>
                </a:lnTo>
                <a:lnTo>
                  <a:pt x="4336" y="4887"/>
                </a:lnTo>
                <a:lnTo>
                  <a:pt x="4332" y="4903"/>
                </a:lnTo>
                <a:lnTo>
                  <a:pt x="4329" y="4919"/>
                </a:lnTo>
                <a:lnTo>
                  <a:pt x="4325" y="4934"/>
                </a:lnTo>
                <a:lnTo>
                  <a:pt x="4320" y="4950"/>
                </a:lnTo>
                <a:lnTo>
                  <a:pt x="4313" y="4965"/>
                </a:lnTo>
                <a:lnTo>
                  <a:pt x="4307" y="4979"/>
                </a:lnTo>
                <a:lnTo>
                  <a:pt x="4299" y="4994"/>
                </a:lnTo>
                <a:lnTo>
                  <a:pt x="4292" y="5008"/>
                </a:lnTo>
                <a:lnTo>
                  <a:pt x="4283" y="5021"/>
                </a:lnTo>
                <a:lnTo>
                  <a:pt x="4273" y="5034"/>
                </a:lnTo>
                <a:lnTo>
                  <a:pt x="4264" y="5047"/>
                </a:lnTo>
                <a:lnTo>
                  <a:pt x="4253" y="5058"/>
                </a:lnTo>
                <a:lnTo>
                  <a:pt x="4242" y="5070"/>
                </a:lnTo>
                <a:lnTo>
                  <a:pt x="4231" y="5081"/>
                </a:lnTo>
                <a:lnTo>
                  <a:pt x="4219" y="5092"/>
                </a:lnTo>
                <a:lnTo>
                  <a:pt x="4206" y="5101"/>
                </a:lnTo>
                <a:lnTo>
                  <a:pt x="4193" y="5111"/>
                </a:lnTo>
                <a:lnTo>
                  <a:pt x="4180" y="5120"/>
                </a:lnTo>
                <a:lnTo>
                  <a:pt x="4166" y="5127"/>
                </a:lnTo>
                <a:lnTo>
                  <a:pt x="4151" y="5135"/>
                </a:lnTo>
                <a:lnTo>
                  <a:pt x="4137" y="5141"/>
                </a:lnTo>
                <a:lnTo>
                  <a:pt x="4122" y="5147"/>
                </a:lnTo>
                <a:lnTo>
                  <a:pt x="4106" y="5153"/>
                </a:lnTo>
                <a:lnTo>
                  <a:pt x="4091" y="5157"/>
                </a:lnTo>
                <a:lnTo>
                  <a:pt x="4075" y="5160"/>
                </a:lnTo>
                <a:lnTo>
                  <a:pt x="4058" y="5164"/>
                </a:lnTo>
                <a:lnTo>
                  <a:pt x="4042" y="5166"/>
                </a:lnTo>
                <a:lnTo>
                  <a:pt x="4025" y="5167"/>
                </a:lnTo>
                <a:lnTo>
                  <a:pt x="4009" y="5168"/>
                </a:lnTo>
                <a:lnTo>
                  <a:pt x="332" y="5168"/>
                </a:lnTo>
                <a:lnTo>
                  <a:pt x="316" y="5167"/>
                </a:lnTo>
                <a:lnTo>
                  <a:pt x="299" y="5166"/>
                </a:lnTo>
                <a:lnTo>
                  <a:pt x="281" y="5164"/>
                </a:lnTo>
                <a:lnTo>
                  <a:pt x="265" y="5160"/>
                </a:lnTo>
                <a:lnTo>
                  <a:pt x="249" y="5157"/>
                </a:lnTo>
                <a:lnTo>
                  <a:pt x="234" y="5153"/>
                </a:lnTo>
                <a:lnTo>
                  <a:pt x="218" y="5147"/>
                </a:lnTo>
                <a:lnTo>
                  <a:pt x="203" y="5141"/>
                </a:lnTo>
                <a:lnTo>
                  <a:pt x="189" y="5135"/>
                </a:lnTo>
                <a:lnTo>
                  <a:pt x="174" y="5127"/>
                </a:lnTo>
                <a:lnTo>
                  <a:pt x="160" y="5120"/>
                </a:lnTo>
                <a:lnTo>
                  <a:pt x="147" y="5111"/>
                </a:lnTo>
                <a:lnTo>
                  <a:pt x="134" y="5101"/>
                </a:lnTo>
                <a:lnTo>
                  <a:pt x="122" y="5092"/>
                </a:lnTo>
                <a:lnTo>
                  <a:pt x="110" y="5081"/>
                </a:lnTo>
                <a:lnTo>
                  <a:pt x="98" y="5070"/>
                </a:lnTo>
                <a:lnTo>
                  <a:pt x="87" y="5058"/>
                </a:lnTo>
                <a:lnTo>
                  <a:pt x="77" y="5047"/>
                </a:lnTo>
                <a:lnTo>
                  <a:pt x="67" y="5034"/>
                </a:lnTo>
                <a:lnTo>
                  <a:pt x="57" y="5021"/>
                </a:lnTo>
                <a:lnTo>
                  <a:pt x="49" y="5008"/>
                </a:lnTo>
                <a:lnTo>
                  <a:pt x="41" y="4994"/>
                </a:lnTo>
                <a:lnTo>
                  <a:pt x="34" y="4979"/>
                </a:lnTo>
                <a:lnTo>
                  <a:pt x="27" y="4965"/>
                </a:lnTo>
                <a:lnTo>
                  <a:pt x="21" y="4950"/>
                </a:lnTo>
                <a:lnTo>
                  <a:pt x="16" y="4934"/>
                </a:lnTo>
                <a:lnTo>
                  <a:pt x="11" y="4919"/>
                </a:lnTo>
                <a:lnTo>
                  <a:pt x="8" y="4903"/>
                </a:lnTo>
                <a:lnTo>
                  <a:pt x="5" y="4887"/>
                </a:lnTo>
                <a:lnTo>
                  <a:pt x="3" y="4870"/>
                </a:lnTo>
                <a:lnTo>
                  <a:pt x="2" y="4854"/>
                </a:lnTo>
                <a:lnTo>
                  <a:pt x="0" y="4837"/>
                </a:lnTo>
                <a:lnTo>
                  <a:pt x="0" y="1552"/>
                </a:lnTo>
                <a:lnTo>
                  <a:pt x="2" y="1497"/>
                </a:lnTo>
                <a:lnTo>
                  <a:pt x="5" y="1446"/>
                </a:lnTo>
                <a:lnTo>
                  <a:pt x="7" y="1422"/>
                </a:lnTo>
                <a:lnTo>
                  <a:pt x="10" y="1399"/>
                </a:lnTo>
                <a:lnTo>
                  <a:pt x="13" y="1378"/>
                </a:lnTo>
                <a:lnTo>
                  <a:pt x="18" y="1358"/>
                </a:lnTo>
                <a:lnTo>
                  <a:pt x="23" y="1338"/>
                </a:lnTo>
                <a:lnTo>
                  <a:pt x="28" y="1319"/>
                </a:lnTo>
                <a:lnTo>
                  <a:pt x="34" y="1301"/>
                </a:lnTo>
                <a:lnTo>
                  <a:pt x="40" y="1283"/>
                </a:lnTo>
                <a:lnTo>
                  <a:pt x="48" y="1265"/>
                </a:lnTo>
                <a:lnTo>
                  <a:pt x="56" y="1249"/>
                </a:lnTo>
                <a:lnTo>
                  <a:pt x="65" y="1233"/>
                </a:lnTo>
                <a:lnTo>
                  <a:pt x="73" y="1217"/>
                </a:lnTo>
                <a:lnTo>
                  <a:pt x="84" y="1202"/>
                </a:lnTo>
                <a:lnTo>
                  <a:pt x="95" y="1187"/>
                </a:lnTo>
                <a:lnTo>
                  <a:pt x="107" y="1171"/>
                </a:lnTo>
                <a:lnTo>
                  <a:pt x="118" y="1157"/>
                </a:lnTo>
                <a:lnTo>
                  <a:pt x="146" y="1127"/>
                </a:lnTo>
                <a:lnTo>
                  <a:pt x="176" y="1096"/>
                </a:lnTo>
                <a:lnTo>
                  <a:pt x="210" y="1065"/>
                </a:lnTo>
                <a:lnTo>
                  <a:pt x="247" y="1033"/>
                </a:lnTo>
                <a:lnTo>
                  <a:pt x="332" y="961"/>
                </a:lnTo>
                <a:close/>
                <a:moveTo>
                  <a:pt x="895" y="3773"/>
                </a:moveTo>
                <a:lnTo>
                  <a:pt x="895" y="4040"/>
                </a:lnTo>
                <a:lnTo>
                  <a:pt x="896" y="4066"/>
                </a:lnTo>
                <a:lnTo>
                  <a:pt x="899" y="4089"/>
                </a:lnTo>
                <a:lnTo>
                  <a:pt x="904" y="4112"/>
                </a:lnTo>
                <a:lnTo>
                  <a:pt x="908" y="4123"/>
                </a:lnTo>
                <a:lnTo>
                  <a:pt x="913" y="4132"/>
                </a:lnTo>
                <a:lnTo>
                  <a:pt x="917" y="4142"/>
                </a:lnTo>
                <a:lnTo>
                  <a:pt x="922" y="4151"/>
                </a:lnTo>
                <a:lnTo>
                  <a:pt x="928" y="4160"/>
                </a:lnTo>
                <a:lnTo>
                  <a:pt x="934" y="4169"/>
                </a:lnTo>
                <a:lnTo>
                  <a:pt x="941" y="4177"/>
                </a:lnTo>
                <a:lnTo>
                  <a:pt x="948" y="4185"/>
                </a:lnTo>
                <a:lnTo>
                  <a:pt x="957" y="4192"/>
                </a:lnTo>
                <a:lnTo>
                  <a:pt x="965" y="4199"/>
                </a:lnTo>
                <a:lnTo>
                  <a:pt x="974" y="4205"/>
                </a:lnTo>
                <a:lnTo>
                  <a:pt x="984" y="4210"/>
                </a:lnTo>
                <a:lnTo>
                  <a:pt x="1004" y="4222"/>
                </a:lnTo>
                <a:lnTo>
                  <a:pt x="1027" y="4231"/>
                </a:lnTo>
                <a:lnTo>
                  <a:pt x="1052" y="4238"/>
                </a:lnTo>
                <a:lnTo>
                  <a:pt x="1080" y="4244"/>
                </a:lnTo>
                <a:lnTo>
                  <a:pt x="1110" y="4248"/>
                </a:lnTo>
                <a:lnTo>
                  <a:pt x="1141" y="4251"/>
                </a:lnTo>
                <a:lnTo>
                  <a:pt x="1175" y="4251"/>
                </a:lnTo>
                <a:lnTo>
                  <a:pt x="1209" y="4251"/>
                </a:lnTo>
                <a:lnTo>
                  <a:pt x="1240" y="4248"/>
                </a:lnTo>
                <a:lnTo>
                  <a:pt x="1269" y="4244"/>
                </a:lnTo>
                <a:lnTo>
                  <a:pt x="1297" y="4237"/>
                </a:lnTo>
                <a:lnTo>
                  <a:pt x="1321" y="4229"/>
                </a:lnTo>
                <a:lnTo>
                  <a:pt x="1344" y="4219"/>
                </a:lnTo>
                <a:lnTo>
                  <a:pt x="1354" y="4214"/>
                </a:lnTo>
                <a:lnTo>
                  <a:pt x="1364" y="4207"/>
                </a:lnTo>
                <a:lnTo>
                  <a:pt x="1374" y="4201"/>
                </a:lnTo>
                <a:lnTo>
                  <a:pt x="1382" y="4193"/>
                </a:lnTo>
                <a:lnTo>
                  <a:pt x="1391" y="4186"/>
                </a:lnTo>
                <a:lnTo>
                  <a:pt x="1398" y="4178"/>
                </a:lnTo>
                <a:lnTo>
                  <a:pt x="1406" y="4170"/>
                </a:lnTo>
                <a:lnTo>
                  <a:pt x="1412" y="4161"/>
                </a:lnTo>
                <a:lnTo>
                  <a:pt x="1419" y="4151"/>
                </a:lnTo>
                <a:lnTo>
                  <a:pt x="1425" y="4142"/>
                </a:lnTo>
                <a:lnTo>
                  <a:pt x="1429" y="4131"/>
                </a:lnTo>
                <a:lnTo>
                  <a:pt x="1435" y="4120"/>
                </a:lnTo>
                <a:lnTo>
                  <a:pt x="1438" y="4110"/>
                </a:lnTo>
                <a:lnTo>
                  <a:pt x="1442" y="4098"/>
                </a:lnTo>
                <a:lnTo>
                  <a:pt x="1448" y="4073"/>
                </a:lnTo>
                <a:lnTo>
                  <a:pt x="1451" y="4046"/>
                </a:lnTo>
                <a:lnTo>
                  <a:pt x="1452" y="4019"/>
                </a:lnTo>
                <a:lnTo>
                  <a:pt x="1452" y="3852"/>
                </a:lnTo>
                <a:lnTo>
                  <a:pt x="1451" y="3832"/>
                </a:lnTo>
                <a:lnTo>
                  <a:pt x="1450" y="3813"/>
                </a:lnTo>
                <a:lnTo>
                  <a:pt x="1447" y="3794"/>
                </a:lnTo>
                <a:lnTo>
                  <a:pt x="1443" y="3776"/>
                </a:lnTo>
                <a:lnTo>
                  <a:pt x="1439" y="3760"/>
                </a:lnTo>
                <a:lnTo>
                  <a:pt x="1434" y="3744"/>
                </a:lnTo>
                <a:lnTo>
                  <a:pt x="1426" y="3730"/>
                </a:lnTo>
                <a:lnTo>
                  <a:pt x="1419" y="3716"/>
                </a:lnTo>
                <a:lnTo>
                  <a:pt x="1410" y="3704"/>
                </a:lnTo>
                <a:lnTo>
                  <a:pt x="1401" y="3693"/>
                </a:lnTo>
                <a:lnTo>
                  <a:pt x="1390" y="3682"/>
                </a:lnTo>
                <a:lnTo>
                  <a:pt x="1378" y="3673"/>
                </a:lnTo>
                <a:lnTo>
                  <a:pt x="1365" y="3665"/>
                </a:lnTo>
                <a:lnTo>
                  <a:pt x="1351" y="3657"/>
                </a:lnTo>
                <a:lnTo>
                  <a:pt x="1336" y="3651"/>
                </a:lnTo>
                <a:lnTo>
                  <a:pt x="1321" y="3645"/>
                </a:lnTo>
                <a:lnTo>
                  <a:pt x="1336" y="3640"/>
                </a:lnTo>
                <a:lnTo>
                  <a:pt x="1351" y="3633"/>
                </a:lnTo>
                <a:lnTo>
                  <a:pt x="1364" y="3625"/>
                </a:lnTo>
                <a:lnTo>
                  <a:pt x="1377" y="3618"/>
                </a:lnTo>
                <a:lnTo>
                  <a:pt x="1388" y="3608"/>
                </a:lnTo>
                <a:lnTo>
                  <a:pt x="1398" y="3599"/>
                </a:lnTo>
                <a:lnTo>
                  <a:pt x="1408" y="3589"/>
                </a:lnTo>
                <a:lnTo>
                  <a:pt x="1417" y="3578"/>
                </a:lnTo>
                <a:lnTo>
                  <a:pt x="1424" y="3566"/>
                </a:lnTo>
                <a:lnTo>
                  <a:pt x="1431" y="3554"/>
                </a:lnTo>
                <a:lnTo>
                  <a:pt x="1436" y="3540"/>
                </a:lnTo>
                <a:lnTo>
                  <a:pt x="1440" y="3528"/>
                </a:lnTo>
                <a:lnTo>
                  <a:pt x="1444" y="3513"/>
                </a:lnTo>
                <a:lnTo>
                  <a:pt x="1447" y="3498"/>
                </a:lnTo>
                <a:lnTo>
                  <a:pt x="1448" y="3483"/>
                </a:lnTo>
                <a:lnTo>
                  <a:pt x="1449" y="3465"/>
                </a:lnTo>
                <a:lnTo>
                  <a:pt x="1449" y="3312"/>
                </a:lnTo>
                <a:lnTo>
                  <a:pt x="1449" y="3300"/>
                </a:lnTo>
                <a:lnTo>
                  <a:pt x="1448" y="3287"/>
                </a:lnTo>
                <a:lnTo>
                  <a:pt x="1446" y="3276"/>
                </a:lnTo>
                <a:lnTo>
                  <a:pt x="1443" y="3265"/>
                </a:lnTo>
                <a:lnTo>
                  <a:pt x="1440" y="3253"/>
                </a:lnTo>
                <a:lnTo>
                  <a:pt x="1437" y="3243"/>
                </a:lnTo>
                <a:lnTo>
                  <a:pt x="1433" y="3233"/>
                </a:lnTo>
                <a:lnTo>
                  <a:pt x="1428" y="3223"/>
                </a:lnTo>
                <a:lnTo>
                  <a:pt x="1423" y="3214"/>
                </a:lnTo>
                <a:lnTo>
                  <a:pt x="1417" y="3206"/>
                </a:lnTo>
                <a:lnTo>
                  <a:pt x="1410" y="3197"/>
                </a:lnTo>
                <a:lnTo>
                  <a:pt x="1403" y="3189"/>
                </a:lnTo>
                <a:lnTo>
                  <a:pt x="1394" y="3181"/>
                </a:lnTo>
                <a:lnTo>
                  <a:pt x="1386" y="3175"/>
                </a:lnTo>
                <a:lnTo>
                  <a:pt x="1377" y="3168"/>
                </a:lnTo>
                <a:lnTo>
                  <a:pt x="1366" y="3162"/>
                </a:lnTo>
                <a:lnTo>
                  <a:pt x="1346" y="3151"/>
                </a:lnTo>
                <a:lnTo>
                  <a:pt x="1324" y="3142"/>
                </a:lnTo>
                <a:lnTo>
                  <a:pt x="1302" y="3133"/>
                </a:lnTo>
                <a:lnTo>
                  <a:pt x="1278" y="3127"/>
                </a:lnTo>
                <a:lnTo>
                  <a:pt x="1254" y="3121"/>
                </a:lnTo>
                <a:lnTo>
                  <a:pt x="1228" y="3118"/>
                </a:lnTo>
                <a:lnTo>
                  <a:pt x="1202" y="3116"/>
                </a:lnTo>
                <a:lnTo>
                  <a:pt x="1175" y="3115"/>
                </a:lnTo>
                <a:lnTo>
                  <a:pt x="1142" y="3116"/>
                </a:lnTo>
                <a:lnTo>
                  <a:pt x="1111" y="3118"/>
                </a:lnTo>
                <a:lnTo>
                  <a:pt x="1082" y="3121"/>
                </a:lnTo>
                <a:lnTo>
                  <a:pt x="1055" y="3127"/>
                </a:lnTo>
                <a:lnTo>
                  <a:pt x="1031" y="3134"/>
                </a:lnTo>
                <a:lnTo>
                  <a:pt x="1008" y="3143"/>
                </a:lnTo>
                <a:lnTo>
                  <a:pt x="988" y="3152"/>
                </a:lnTo>
                <a:lnTo>
                  <a:pt x="970" y="3164"/>
                </a:lnTo>
                <a:lnTo>
                  <a:pt x="953" y="3177"/>
                </a:lnTo>
                <a:lnTo>
                  <a:pt x="946" y="3184"/>
                </a:lnTo>
                <a:lnTo>
                  <a:pt x="940" y="3192"/>
                </a:lnTo>
                <a:lnTo>
                  <a:pt x="933" y="3199"/>
                </a:lnTo>
                <a:lnTo>
                  <a:pt x="928" y="3208"/>
                </a:lnTo>
                <a:lnTo>
                  <a:pt x="922" y="3217"/>
                </a:lnTo>
                <a:lnTo>
                  <a:pt x="918" y="3226"/>
                </a:lnTo>
                <a:lnTo>
                  <a:pt x="911" y="3246"/>
                </a:lnTo>
                <a:lnTo>
                  <a:pt x="905" y="3266"/>
                </a:lnTo>
                <a:lnTo>
                  <a:pt x="902" y="3288"/>
                </a:lnTo>
                <a:lnTo>
                  <a:pt x="901" y="3312"/>
                </a:lnTo>
                <a:lnTo>
                  <a:pt x="901" y="3520"/>
                </a:lnTo>
                <a:lnTo>
                  <a:pt x="1119" y="3520"/>
                </a:lnTo>
                <a:lnTo>
                  <a:pt x="1119" y="3314"/>
                </a:lnTo>
                <a:lnTo>
                  <a:pt x="1120" y="3306"/>
                </a:lnTo>
                <a:lnTo>
                  <a:pt x="1122" y="3299"/>
                </a:lnTo>
                <a:lnTo>
                  <a:pt x="1125" y="3294"/>
                </a:lnTo>
                <a:lnTo>
                  <a:pt x="1130" y="3288"/>
                </a:lnTo>
                <a:lnTo>
                  <a:pt x="1137" y="3285"/>
                </a:lnTo>
                <a:lnTo>
                  <a:pt x="1144" y="3283"/>
                </a:lnTo>
                <a:lnTo>
                  <a:pt x="1154" y="3281"/>
                </a:lnTo>
                <a:lnTo>
                  <a:pt x="1165" y="3281"/>
                </a:lnTo>
                <a:lnTo>
                  <a:pt x="1174" y="3281"/>
                </a:lnTo>
                <a:lnTo>
                  <a:pt x="1184" y="3283"/>
                </a:lnTo>
                <a:lnTo>
                  <a:pt x="1191" y="3285"/>
                </a:lnTo>
                <a:lnTo>
                  <a:pt x="1198" y="3288"/>
                </a:lnTo>
                <a:lnTo>
                  <a:pt x="1202" y="3294"/>
                </a:lnTo>
                <a:lnTo>
                  <a:pt x="1205" y="3299"/>
                </a:lnTo>
                <a:lnTo>
                  <a:pt x="1208" y="3306"/>
                </a:lnTo>
                <a:lnTo>
                  <a:pt x="1209" y="3314"/>
                </a:lnTo>
                <a:lnTo>
                  <a:pt x="1209" y="3511"/>
                </a:lnTo>
                <a:lnTo>
                  <a:pt x="1209" y="3520"/>
                </a:lnTo>
                <a:lnTo>
                  <a:pt x="1208" y="3528"/>
                </a:lnTo>
                <a:lnTo>
                  <a:pt x="1205" y="3534"/>
                </a:lnTo>
                <a:lnTo>
                  <a:pt x="1202" y="3540"/>
                </a:lnTo>
                <a:lnTo>
                  <a:pt x="1198" y="3546"/>
                </a:lnTo>
                <a:lnTo>
                  <a:pt x="1194" y="3551"/>
                </a:lnTo>
                <a:lnTo>
                  <a:pt x="1188" y="3556"/>
                </a:lnTo>
                <a:lnTo>
                  <a:pt x="1182" y="3561"/>
                </a:lnTo>
                <a:lnTo>
                  <a:pt x="1175" y="3565"/>
                </a:lnTo>
                <a:lnTo>
                  <a:pt x="1168" y="3568"/>
                </a:lnTo>
                <a:lnTo>
                  <a:pt x="1159" y="3570"/>
                </a:lnTo>
                <a:lnTo>
                  <a:pt x="1150" y="3574"/>
                </a:lnTo>
                <a:lnTo>
                  <a:pt x="1128" y="3576"/>
                </a:lnTo>
                <a:lnTo>
                  <a:pt x="1104" y="3577"/>
                </a:lnTo>
                <a:lnTo>
                  <a:pt x="1104" y="3703"/>
                </a:lnTo>
                <a:lnTo>
                  <a:pt x="1131" y="3704"/>
                </a:lnTo>
                <a:lnTo>
                  <a:pt x="1143" y="3706"/>
                </a:lnTo>
                <a:lnTo>
                  <a:pt x="1155" y="3708"/>
                </a:lnTo>
                <a:lnTo>
                  <a:pt x="1165" y="3710"/>
                </a:lnTo>
                <a:lnTo>
                  <a:pt x="1173" y="3712"/>
                </a:lnTo>
                <a:lnTo>
                  <a:pt x="1181" y="3715"/>
                </a:lnTo>
                <a:lnTo>
                  <a:pt x="1186" y="3719"/>
                </a:lnTo>
                <a:lnTo>
                  <a:pt x="1191" y="3724"/>
                </a:lnTo>
                <a:lnTo>
                  <a:pt x="1196" y="3729"/>
                </a:lnTo>
                <a:lnTo>
                  <a:pt x="1200" y="3736"/>
                </a:lnTo>
                <a:lnTo>
                  <a:pt x="1203" y="3742"/>
                </a:lnTo>
                <a:lnTo>
                  <a:pt x="1205" y="3751"/>
                </a:lnTo>
                <a:lnTo>
                  <a:pt x="1208" y="3759"/>
                </a:lnTo>
                <a:lnTo>
                  <a:pt x="1209" y="3769"/>
                </a:lnTo>
                <a:lnTo>
                  <a:pt x="1209" y="3779"/>
                </a:lnTo>
                <a:lnTo>
                  <a:pt x="1209" y="4038"/>
                </a:lnTo>
                <a:lnTo>
                  <a:pt x="1208" y="4047"/>
                </a:lnTo>
                <a:lnTo>
                  <a:pt x="1205" y="4056"/>
                </a:lnTo>
                <a:lnTo>
                  <a:pt x="1202" y="4064"/>
                </a:lnTo>
                <a:lnTo>
                  <a:pt x="1198" y="4069"/>
                </a:lnTo>
                <a:lnTo>
                  <a:pt x="1191" y="4074"/>
                </a:lnTo>
                <a:lnTo>
                  <a:pt x="1184" y="4078"/>
                </a:lnTo>
                <a:lnTo>
                  <a:pt x="1174" y="4079"/>
                </a:lnTo>
                <a:lnTo>
                  <a:pt x="1165" y="4080"/>
                </a:lnTo>
                <a:lnTo>
                  <a:pt x="1154" y="4079"/>
                </a:lnTo>
                <a:lnTo>
                  <a:pt x="1145" y="4078"/>
                </a:lnTo>
                <a:lnTo>
                  <a:pt x="1137" y="4074"/>
                </a:lnTo>
                <a:lnTo>
                  <a:pt x="1131" y="4069"/>
                </a:lnTo>
                <a:lnTo>
                  <a:pt x="1126" y="4064"/>
                </a:lnTo>
                <a:lnTo>
                  <a:pt x="1123" y="4056"/>
                </a:lnTo>
                <a:lnTo>
                  <a:pt x="1121" y="4047"/>
                </a:lnTo>
                <a:lnTo>
                  <a:pt x="1120" y="4038"/>
                </a:lnTo>
                <a:lnTo>
                  <a:pt x="1120" y="3773"/>
                </a:lnTo>
                <a:lnTo>
                  <a:pt x="895" y="3773"/>
                </a:lnTo>
                <a:close/>
                <a:moveTo>
                  <a:pt x="2052" y="4242"/>
                </a:moveTo>
                <a:lnTo>
                  <a:pt x="2052" y="4098"/>
                </a:lnTo>
                <a:lnTo>
                  <a:pt x="1752" y="4098"/>
                </a:lnTo>
                <a:lnTo>
                  <a:pt x="2028" y="3570"/>
                </a:lnTo>
                <a:lnTo>
                  <a:pt x="2033" y="3559"/>
                </a:lnTo>
                <a:lnTo>
                  <a:pt x="2038" y="3546"/>
                </a:lnTo>
                <a:lnTo>
                  <a:pt x="2043" y="3532"/>
                </a:lnTo>
                <a:lnTo>
                  <a:pt x="2046" y="3518"/>
                </a:lnTo>
                <a:lnTo>
                  <a:pt x="2049" y="3503"/>
                </a:lnTo>
                <a:lnTo>
                  <a:pt x="2050" y="3487"/>
                </a:lnTo>
                <a:lnTo>
                  <a:pt x="2051" y="3471"/>
                </a:lnTo>
                <a:lnTo>
                  <a:pt x="2052" y="3454"/>
                </a:lnTo>
                <a:lnTo>
                  <a:pt x="2051" y="3410"/>
                </a:lnTo>
                <a:lnTo>
                  <a:pt x="2049" y="3369"/>
                </a:lnTo>
                <a:lnTo>
                  <a:pt x="2044" y="3332"/>
                </a:lnTo>
                <a:lnTo>
                  <a:pt x="2038" y="3298"/>
                </a:lnTo>
                <a:lnTo>
                  <a:pt x="2030" y="3267"/>
                </a:lnTo>
                <a:lnTo>
                  <a:pt x="2025" y="3253"/>
                </a:lnTo>
                <a:lnTo>
                  <a:pt x="2021" y="3239"/>
                </a:lnTo>
                <a:lnTo>
                  <a:pt x="2015" y="3226"/>
                </a:lnTo>
                <a:lnTo>
                  <a:pt x="2009" y="3214"/>
                </a:lnTo>
                <a:lnTo>
                  <a:pt x="2003" y="3204"/>
                </a:lnTo>
                <a:lnTo>
                  <a:pt x="1997" y="3193"/>
                </a:lnTo>
                <a:lnTo>
                  <a:pt x="1989" y="3184"/>
                </a:lnTo>
                <a:lnTo>
                  <a:pt x="1980" y="3175"/>
                </a:lnTo>
                <a:lnTo>
                  <a:pt x="1971" y="3166"/>
                </a:lnTo>
                <a:lnTo>
                  <a:pt x="1961" y="3159"/>
                </a:lnTo>
                <a:lnTo>
                  <a:pt x="1950" y="3152"/>
                </a:lnTo>
                <a:lnTo>
                  <a:pt x="1939" y="3146"/>
                </a:lnTo>
                <a:lnTo>
                  <a:pt x="1926" y="3139"/>
                </a:lnTo>
                <a:lnTo>
                  <a:pt x="1912" y="3134"/>
                </a:lnTo>
                <a:lnTo>
                  <a:pt x="1897" y="3130"/>
                </a:lnTo>
                <a:lnTo>
                  <a:pt x="1882" y="3126"/>
                </a:lnTo>
                <a:lnTo>
                  <a:pt x="1865" y="3122"/>
                </a:lnTo>
                <a:lnTo>
                  <a:pt x="1848" y="3119"/>
                </a:lnTo>
                <a:lnTo>
                  <a:pt x="1829" y="3117"/>
                </a:lnTo>
                <a:lnTo>
                  <a:pt x="1810" y="3116"/>
                </a:lnTo>
                <a:lnTo>
                  <a:pt x="1791" y="3115"/>
                </a:lnTo>
                <a:lnTo>
                  <a:pt x="1769" y="3115"/>
                </a:lnTo>
                <a:lnTo>
                  <a:pt x="1736" y="3116"/>
                </a:lnTo>
                <a:lnTo>
                  <a:pt x="1704" y="3118"/>
                </a:lnTo>
                <a:lnTo>
                  <a:pt x="1675" y="3122"/>
                </a:lnTo>
                <a:lnTo>
                  <a:pt x="1648" y="3128"/>
                </a:lnTo>
                <a:lnTo>
                  <a:pt x="1623" y="3135"/>
                </a:lnTo>
                <a:lnTo>
                  <a:pt x="1600" y="3145"/>
                </a:lnTo>
                <a:lnTo>
                  <a:pt x="1580" y="3156"/>
                </a:lnTo>
                <a:lnTo>
                  <a:pt x="1570" y="3162"/>
                </a:lnTo>
                <a:lnTo>
                  <a:pt x="1561" y="3168"/>
                </a:lnTo>
                <a:lnTo>
                  <a:pt x="1553" y="3176"/>
                </a:lnTo>
                <a:lnTo>
                  <a:pt x="1545" y="3182"/>
                </a:lnTo>
                <a:lnTo>
                  <a:pt x="1538" y="3191"/>
                </a:lnTo>
                <a:lnTo>
                  <a:pt x="1531" y="3198"/>
                </a:lnTo>
                <a:lnTo>
                  <a:pt x="1525" y="3207"/>
                </a:lnTo>
                <a:lnTo>
                  <a:pt x="1519" y="3217"/>
                </a:lnTo>
                <a:lnTo>
                  <a:pt x="1514" y="3226"/>
                </a:lnTo>
                <a:lnTo>
                  <a:pt x="1510" y="3236"/>
                </a:lnTo>
                <a:lnTo>
                  <a:pt x="1506" y="3246"/>
                </a:lnTo>
                <a:lnTo>
                  <a:pt x="1502" y="3257"/>
                </a:lnTo>
                <a:lnTo>
                  <a:pt x="1496" y="3280"/>
                </a:lnTo>
                <a:lnTo>
                  <a:pt x="1493" y="3303"/>
                </a:lnTo>
                <a:lnTo>
                  <a:pt x="1492" y="3330"/>
                </a:lnTo>
                <a:lnTo>
                  <a:pt x="1492" y="3525"/>
                </a:lnTo>
                <a:lnTo>
                  <a:pt x="1711" y="3525"/>
                </a:lnTo>
                <a:lnTo>
                  <a:pt x="1711" y="3333"/>
                </a:lnTo>
                <a:lnTo>
                  <a:pt x="1712" y="3323"/>
                </a:lnTo>
                <a:lnTo>
                  <a:pt x="1715" y="3313"/>
                </a:lnTo>
                <a:lnTo>
                  <a:pt x="1719" y="3305"/>
                </a:lnTo>
                <a:lnTo>
                  <a:pt x="1724" y="3298"/>
                </a:lnTo>
                <a:lnTo>
                  <a:pt x="1732" y="3293"/>
                </a:lnTo>
                <a:lnTo>
                  <a:pt x="1740" y="3290"/>
                </a:lnTo>
                <a:lnTo>
                  <a:pt x="1751" y="3287"/>
                </a:lnTo>
                <a:lnTo>
                  <a:pt x="1763" y="3286"/>
                </a:lnTo>
                <a:lnTo>
                  <a:pt x="1775" y="3287"/>
                </a:lnTo>
                <a:lnTo>
                  <a:pt x="1780" y="3290"/>
                </a:lnTo>
                <a:lnTo>
                  <a:pt x="1785" y="3292"/>
                </a:lnTo>
                <a:lnTo>
                  <a:pt x="1790" y="3294"/>
                </a:lnTo>
                <a:lnTo>
                  <a:pt x="1794" y="3297"/>
                </a:lnTo>
                <a:lnTo>
                  <a:pt x="1797" y="3301"/>
                </a:lnTo>
                <a:lnTo>
                  <a:pt x="1800" y="3306"/>
                </a:lnTo>
                <a:lnTo>
                  <a:pt x="1806" y="3316"/>
                </a:lnTo>
                <a:lnTo>
                  <a:pt x="1810" y="3329"/>
                </a:lnTo>
                <a:lnTo>
                  <a:pt x="1812" y="3344"/>
                </a:lnTo>
                <a:lnTo>
                  <a:pt x="1813" y="3361"/>
                </a:lnTo>
                <a:lnTo>
                  <a:pt x="1812" y="3397"/>
                </a:lnTo>
                <a:lnTo>
                  <a:pt x="1810" y="3429"/>
                </a:lnTo>
                <a:lnTo>
                  <a:pt x="1807" y="3460"/>
                </a:lnTo>
                <a:lnTo>
                  <a:pt x="1801" y="3490"/>
                </a:lnTo>
                <a:lnTo>
                  <a:pt x="1795" y="3517"/>
                </a:lnTo>
                <a:lnTo>
                  <a:pt x="1787" y="3543"/>
                </a:lnTo>
                <a:lnTo>
                  <a:pt x="1778" y="3566"/>
                </a:lnTo>
                <a:lnTo>
                  <a:pt x="1768" y="3588"/>
                </a:lnTo>
                <a:lnTo>
                  <a:pt x="1492" y="4094"/>
                </a:lnTo>
                <a:lnTo>
                  <a:pt x="1492" y="4242"/>
                </a:lnTo>
                <a:lnTo>
                  <a:pt x="2052" y="4242"/>
                </a:lnTo>
                <a:close/>
                <a:moveTo>
                  <a:pt x="2921" y="4242"/>
                </a:moveTo>
                <a:lnTo>
                  <a:pt x="2921" y="3688"/>
                </a:lnTo>
                <a:lnTo>
                  <a:pt x="2648" y="3688"/>
                </a:lnTo>
                <a:lnTo>
                  <a:pt x="2648" y="3860"/>
                </a:lnTo>
                <a:lnTo>
                  <a:pt x="2699" y="3860"/>
                </a:lnTo>
                <a:lnTo>
                  <a:pt x="2699" y="4069"/>
                </a:lnTo>
                <a:lnTo>
                  <a:pt x="2699" y="4075"/>
                </a:lnTo>
                <a:lnTo>
                  <a:pt x="2697" y="4081"/>
                </a:lnTo>
                <a:lnTo>
                  <a:pt x="2693" y="4085"/>
                </a:lnTo>
                <a:lnTo>
                  <a:pt x="2690" y="4089"/>
                </a:lnTo>
                <a:lnTo>
                  <a:pt x="2685" y="4093"/>
                </a:lnTo>
                <a:lnTo>
                  <a:pt x="2678" y="4095"/>
                </a:lnTo>
                <a:lnTo>
                  <a:pt x="2671" y="4096"/>
                </a:lnTo>
                <a:lnTo>
                  <a:pt x="2662" y="4096"/>
                </a:lnTo>
                <a:lnTo>
                  <a:pt x="2654" y="4096"/>
                </a:lnTo>
                <a:lnTo>
                  <a:pt x="2646" y="4095"/>
                </a:lnTo>
                <a:lnTo>
                  <a:pt x="2640" y="4093"/>
                </a:lnTo>
                <a:lnTo>
                  <a:pt x="2635" y="4089"/>
                </a:lnTo>
                <a:lnTo>
                  <a:pt x="2631" y="4085"/>
                </a:lnTo>
                <a:lnTo>
                  <a:pt x="2628" y="4081"/>
                </a:lnTo>
                <a:lnTo>
                  <a:pt x="2627" y="4075"/>
                </a:lnTo>
                <a:lnTo>
                  <a:pt x="2626" y="4069"/>
                </a:lnTo>
                <a:lnTo>
                  <a:pt x="2626" y="3294"/>
                </a:lnTo>
                <a:lnTo>
                  <a:pt x="2627" y="3287"/>
                </a:lnTo>
                <a:lnTo>
                  <a:pt x="2628" y="3282"/>
                </a:lnTo>
                <a:lnTo>
                  <a:pt x="2631" y="3277"/>
                </a:lnTo>
                <a:lnTo>
                  <a:pt x="2635" y="3273"/>
                </a:lnTo>
                <a:lnTo>
                  <a:pt x="2640" y="3270"/>
                </a:lnTo>
                <a:lnTo>
                  <a:pt x="2646" y="3268"/>
                </a:lnTo>
                <a:lnTo>
                  <a:pt x="2654" y="3267"/>
                </a:lnTo>
                <a:lnTo>
                  <a:pt x="2662" y="3266"/>
                </a:lnTo>
                <a:lnTo>
                  <a:pt x="2671" y="3267"/>
                </a:lnTo>
                <a:lnTo>
                  <a:pt x="2678" y="3268"/>
                </a:lnTo>
                <a:lnTo>
                  <a:pt x="2685" y="3270"/>
                </a:lnTo>
                <a:lnTo>
                  <a:pt x="2690" y="3273"/>
                </a:lnTo>
                <a:lnTo>
                  <a:pt x="2693" y="3277"/>
                </a:lnTo>
                <a:lnTo>
                  <a:pt x="2697" y="3282"/>
                </a:lnTo>
                <a:lnTo>
                  <a:pt x="2699" y="3287"/>
                </a:lnTo>
                <a:lnTo>
                  <a:pt x="2699" y="3294"/>
                </a:lnTo>
                <a:lnTo>
                  <a:pt x="2699" y="3520"/>
                </a:lnTo>
                <a:lnTo>
                  <a:pt x="2921" y="3520"/>
                </a:lnTo>
                <a:lnTo>
                  <a:pt x="2921" y="3312"/>
                </a:lnTo>
                <a:lnTo>
                  <a:pt x="2920" y="3288"/>
                </a:lnTo>
                <a:lnTo>
                  <a:pt x="2916" y="3266"/>
                </a:lnTo>
                <a:lnTo>
                  <a:pt x="2912" y="3246"/>
                </a:lnTo>
                <a:lnTo>
                  <a:pt x="2904" y="3226"/>
                </a:lnTo>
                <a:lnTo>
                  <a:pt x="2895" y="3208"/>
                </a:lnTo>
                <a:lnTo>
                  <a:pt x="2884" y="3192"/>
                </a:lnTo>
                <a:lnTo>
                  <a:pt x="2870" y="3177"/>
                </a:lnTo>
                <a:lnTo>
                  <a:pt x="2855" y="3164"/>
                </a:lnTo>
                <a:lnTo>
                  <a:pt x="2838" y="3152"/>
                </a:lnTo>
                <a:lnTo>
                  <a:pt x="2818" y="3143"/>
                </a:lnTo>
                <a:lnTo>
                  <a:pt x="2796" y="3134"/>
                </a:lnTo>
                <a:lnTo>
                  <a:pt x="2773" y="3127"/>
                </a:lnTo>
                <a:lnTo>
                  <a:pt x="2747" y="3121"/>
                </a:lnTo>
                <a:lnTo>
                  <a:pt x="2719" y="3118"/>
                </a:lnTo>
                <a:lnTo>
                  <a:pt x="2690" y="3116"/>
                </a:lnTo>
                <a:lnTo>
                  <a:pt x="2658" y="3115"/>
                </a:lnTo>
                <a:lnTo>
                  <a:pt x="2624" y="3116"/>
                </a:lnTo>
                <a:lnTo>
                  <a:pt x="2593" y="3118"/>
                </a:lnTo>
                <a:lnTo>
                  <a:pt x="2564" y="3122"/>
                </a:lnTo>
                <a:lnTo>
                  <a:pt x="2537" y="3129"/>
                </a:lnTo>
                <a:lnTo>
                  <a:pt x="2511" y="3136"/>
                </a:lnTo>
                <a:lnTo>
                  <a:pt x="2489" y="3145"/>
                </a:lnTo>
                <a:lnTo>
                  <a:pt x="2468" y="3157"/>
                </a:lnTo>
                <a:lnTo>
                  <a:pt x="2459" y="3162"/>
                </a:lnTo>
                <a:lnTo>
                  <a:pt x="2450" y="3168"/>
                </a:lnTo>
                <a:lnTo>
                  <a:pt x="2441" y="3176"/>
                </a:lnTo>
                <a:lnTo>
                  <a:pt x="2434" y="3183"/>
                </a:lnTo>
                <a:lnTo>
                  <a:pt x="2426" y="3191"/>
                </a:lnTo>
                <a:lnTo>
                  <a:pt x="2420" y="3199"/>
                </a:lnTo>
                <a:lnTo>
                  <a:pt x="2414" y="3208"/>
                </a:lnTo>
                <a:lnTo>
                  <a:pt x="2407" y="3218"/>
                </a:lnTo>
                <a:lnTo>
                  <a:pt x="2403" y="3226"/>
                </a:lnTo>
                <a:lnTo>
                  <a:pt x="2397" y="3237"/>
                </a:lnTo>
                <a:lnTo>
                  <a:pt x="2394" y="3247"/>
                </a:lnTo>
                <a:lnTo>
                  <a:pt x="2390" y="3258"/>
                </a:lnTo>
                <a:lnTo>
                  <a:pt x="2385" y="3281"/>
                </a:lnTo>
                <a:lnTo>
                  <a:pt x="2381" y="3306"/>
                </a:lnTo>
                <a:lnTo>
                  <a:pt x="2380" y="3332"/>
                </a:lnTo>
                <a:lnTo>
                  <a:pt x="2380" y="4060"/>
                </a:lnTo>
                <a:lnTo>
                  <a:pt x="2381" y="4085"/>
                </a:lnTo>
                <a:lnTo>
                  <a:pt x="2385" y="4108"/>
                </a:lnTo>
                <a:lnTo>
                  <a:pt x="2390" y="4128"/>
                </a:lnTo>
                <a:lnTo>
                  <a:pt x="2397" y="4147"/>
                </a:lnTo>
                <a:lnTo>
                  <a:pt x="2402" y="4156"/>
                </a:lnTo>
                <a:lnTo>
                  <a:pt x="2406" y="4164"/>
                </a:lnTo>
                <a:lnTo>
                  <a:pt x="2411" y="4172"/>
                </a:lnTo>
                <a:lnTo>
                  <a:pt x="2418" y="4179"/>
                </a:lnTo>
                <a:lnTo>
                  <a:pt x="2424" y="4187"/>
                </a:lnTo>
                <a:lnTo>
                  <a:pt x="2431" y="4193"/>
                </a:lnTo>
                <a:lnTo>
                  <a:pt x="2438" y="4200"/>
                </a:lnTo>
                <a:lnTo>
                  <a:pt x="2447" y="4206"/>
                </a:lnTo>
                <a:lnTo>
                  <a:pt x="2463" y="4217"/>
                </a:lnTo>
                <a:lnTo>
                  <a:pt x="2480" y="4225"/>
                </a:lnTo>
                <a:lnTo>
                  <a:pt x="2498" y="4234"/>
                </a:lnTo>
                <a:lnTo>
                  <a:pt x="2518" y="4240"/>
                </a:lnTo>
                <a:lnTo>
                  <a:pt x="2537" y="4245"/>
                </a:lnTo>
                <a:lnTo>
                  <a:pt x="2557" y="4249"/>
                </a:lnTo>
                <a:lnTo>
                  <a:pt x="2579" y="4251"/>
                </a:lnTo>
                <a:lnTo>
                  <a:pt x="2600" y="4251"/>
                </a:lnTo>
                <a:lnTo>
                  <a:pt x="2623" y="4250"/>
                </a:lnTo>
                <a:lnTo>
                  <a:pt x="2645" y="4247"/>
                </a:lnTo>
                <a:lnTo>
                  <a:pt x="2667" y="4242"/>
                </a:lnTo>
                <a:lnTo>
                  <a:pt x="2688" y="4234"/>
                </a:lnTo>
                <a:lnTo>
                  <a:pt x="2709" y="4223"/>
                </a:lnTo>
                <a:lnTo>
                  <a:pt x="2730" y="4212"/>
                </a:lnTo>
                <a:lnTo>
                  <a:pt x="2751" y="4197"/>
                </a:lnTo>
                <a:lnTo>
                  <a:pt x="2772" y="4180"/>
                </a:lnTo>
                <a:lnTo>
                  <a:pt x="2804" y="4242"/>
                </a:lnTo>
                <a:lnTo>
                  <a:pt x="2921" y="4242"/>
                </a:lnTo>
                <a:close/>
                <a:moveTo>
                  <a:pt x="2972" y="4242"/>
                </a:moveTo>
                <a:lnTo>
                  <a:pt x="3281" y="4242"/>
                </a:lnTo>
                <a:lnTo>
                  <a:pt x="3305" y="4240"/>
                </a:lnTo>
                <a:lnTo>
                  <a:pt x="3329" y="4238"/>
                </a:lnTo>
                <a:lnTo>
                  <a:pt x="3352" y="4234"/>
                </a:lnTo>
                <a:lnTo>
                  <a:pt x="3373" y="4228"/>
                </a:lnTo>
                <a:lnTo>
                  <a:pt x="3394" y="4220"/>
                </a:lnTo>
                <a:lnTo>
                  <a:pt x="3415" y="4210"/>
                </a:lnTo>
                <a:lnTo>
                  <a:pt x="3434" y="4200"/>
                </a:lnTo>
                <a:lnTo>
                  <a:pt x="3452" y="4187"/>
                </a:lnTo>
                <a:lnTo>
                  <a:pt x="3461" y="4179"/>
                </a:lnTo>
                <a:lnTo>
                  <a:pt x="3469" y="4172"/>
                </a:lnTo>
                <a:lnTo>
                  <a:pt x="3477" y="4164"/>
                </a:lnTo>
                <a:lnTo>
                  <a:pt x="3483" y="4156"/>
                </a:lnTo>
                <a:lnTo>
                  <a:pt x="3491" y="4147"/>
                </a:lnTo>
                <a:lnTo>
                  <a:pt x="3496" y="4138"/>
                </a:lnTo>
                <a:lnTo>
                  <a:pt x="3502" y="4128"/>
                </a:lnTo>
                <a:lnTo>
                  <a:pt x="3507" y="4117"/>
                </a:lnTo>
                <a:lnTo>
                  <a:pt x="3510" y="4108"/>
                </a:lnTo>
                <a:lnTo>
                  <a:pt x="3514" y="4096"/>
                </a:lnTo>
                <a:lnTo>
                  <a:pt x="3518" y="4085"/>
                </a:lnTo>
                <a:lnTo>
                  <a:pt x="3520" y="4073"/>
                </a:lnTo>
                <a:lnTo>
                  <a:pt x="3523" y="4047"/>
                </a:lnTo>
                <a:lnTo>
                  <a:pt x="3524" y="4021"/>
                </a:lnTo>
                <a:lnTo>
                  <a:pt x="3524" y="3804"/>
                </a:lnTo>
                <a:lnTo>
                  <a:pt x="3524" y="3789"/>
                </a:lnTo>
                <a:lnTo>
                  <a:pt x="3522" y="3775"/>
                </a:lnTo>
                <a:lnTo>
                  <a:pt x="3519" y="3761"/>
                </a:lnTo>
                <a:lnTo>
                  <a:pt x="3516" y="3748"/>
                </a:lnTo>
                <a:lnTo>
                  <a:pt x="3510" y="3736"/>
                </a:lnTo>
                <a:lnTo>
                  <a:pt x="3504" y="3724"/>
                </a:lnTo>
                <a:lnTo>
                  <a:pt x="3495" y="3713"/>
                </a:lnTo>
                <a:lnTo>
                  <a:pt x="3487" y="3702"/>
                </a:lnTo>
                <a:lnTo>
                  <a:pt x="3477" y="3693"/>
                </a:lnTo>
                <a:lnTo>
                  <a:pt x="3465" y="3684"/>
                </a:lnTo>
                <a:lnTo>
                  <a:pt x="3453" y="3675"/>
                </a:lnTo>
                <a:lnTo>
                  <a:pt x="3439" y="3667"/>
                </a:lnTo>
                <a:lnTo>
                  <a:pt x="3424" y="3660"/>
                </a:lnTo>
                <a:lnTo>
                  <a:pt x="3408" y="3654"/>
                </a:lnTo>
                <a:lnTo>
                  <a:pt x="3391" y="3649"/>
                </a:lnTo>
                <a:lnTo>
                  <a:pt x="3373" y="3643"/>
                </a:lnTo>
                <a:lnTo>
                  <a:pt x="3391" y="3637"/>
                </a:lnTo>
                <a:lnTo>
                  <a:pt x="3407" y="3630"/>
                </a:lnTo>
                <a:lnTo>
                  <a:pt x="3422" y="3623"/>
                </a:lnTo>
                <a:lnTo>
                  <a:pt x="3436" y="3614"/>
                </a:lnTo>
                <a:lnTo>
                  <a:pt x="3449" y="3607"/>
                </a:lnTo>
                <a:lnTo>
                  <a:pt x="3461" y="3597"/>
                </a:lnTo>
                <a:lnTo>
                  <a:pt x="3472" y="3588"/>
                </a:lnTo>
                <a:lnTo>
                  <a:pt x="3481" y="3578"/>
                </a:lnTo>
                <a:lnTo>
                  <a:pt x="3489" y="3567"/>
                </a:lnTo>
                <a:lnTo>
                  <a:pt x="3496" y="3555"/>
                </a:lnTo>
                <a:lnTo>
                  <a:pt x="3503" y="3545"/>
                </a:lnTo>
                <a:lnTo>
                  <a:pt x="3508" y="3532"/>
                </a:lnTo>
                <a:lnTo>
                  <a:pt x="3511" y="3519"/>
                </a:lnTo>
                <a:lnTo>
                  <a:pt x="3514" y="3506"/>
                </a:lnTo>
                <a:lnTo>
                  <a:pt x="3516" y="3492"/>
                </a:lnTo>
                <a:lnTo>
                  <a:pt x="3517" y="3477"/>
                </a:lnTo>
                <a:lnTo>
                  <a:pt x="3517" y="3323"/>
                </a:lnTo>
                <a:lnTo>
                  <a:pt x="3516" y="3297"/>
                </a:lnTo>
                <a:lnTo>
                  <a:pt x="3513" y="3285"/>
                </a:lnTo>
                <a:lnTo>
                  <a:pt x="3512" y="3275"/>
                </a:lnTo>
                <a:lnTo>
                  <a:pt x="3509" y="3264"/>
                </a:lnTo>
                <a:lnTo>
                  <a:pt x="3506" y="3253"/>
                </a:lnTo>
                <a:lnTo>
                  <a:pt x="3502" y="3242"/>
                </a:lnTo>
                <a:lnTo>
                  <a:pt x="3497" y="3233"/>
                </a:lnTo>
                <a:lnTo>
                  <a:pt x="3492" y="3224"/>
                </a:lnTo>
                <a:lnTo>
                  <a:pt x="3487" y="3216"/>
                </a:lnTo>
                <a:lnTo>
                  <a:pt x="3480" y="3207"/>
                </a:lnTo>
                <a:lnTo>
                  <a:pt x="3474" y="3198"/>
                </a:lnTo>
                <a:lnTo>
                  <a:pt x="3466" y="3192"/>
                </a:lnTo>
                <a:lnTo>
                  <a:pt x="3459" y="3184"/>
                </a:lnTo>
                <a:lnTo>
                  <a:pt x="3449" y="3178"/>
                </a:lnTo>
                <a:lnTo>
                  <a:pt x="3440" y="3172"/>
                </a:lnTo>
                <a:lnTo>
                  <a:pt x="3421" y="3161"/>
                </a:lnTo>
                <a:lnTo>
                  <a:pt x="3401" y="3151"/>
                </a:lnTo>
                <a:lnTo>
                  <a:pt x="3379" y="3143"/>
                </a:lnTo>
                <a:lnTo>
                  <a:pt x="3357" y="3136"/>
                </a:lnTo>
                <a:lnTo>
                  <a:pt x="3334" y="3131"/>
                </a:lnTo>
                <a:lnTo>
                  <a:pt x="3311" y="3128"/>
                </a:lnTo>
                <a:lnTo>
                  <a:pt x="3286" y="3126"/>
                </a:lnTo>
                <a:lnTo>
                  <a:pt x="3260" y="3124"/>
                </a:lnTo>
                <a:lnTo>
                  <a:pt x="2972" y="3124"/>
                </a:lnTo>
                <a:lnTo>
                  <a:pt x="2972" y="4242"/>
                </a:lnTo>
                <a:close/>
                <a:moveTo>
                  <a:pt x="3285" y="3517"/>
                </a:moveTo>
                <a:lnTo>
                  <a:pt x="3285" y="3327"/>
                </a:lnTo>
                <a:lnTo>
                  <a:pt x="3284" y="3313"/>
                </a:lnTo>
                <a:lnTo>
                  <a:pt x="3281" y="3301"/>
                </a:lnTo>
                <a:lnTo>
                  <a:pt x="3279" y="3296"/>
                </a:lnTo>
                <a:lnTo>
                  <a:pt x="3275" y="3292"/>
                </a:lnTo>
                <a:lnTo>
                  <a:pt x="3272" y="3287"/>
                </a:lnTo>
                <a:lnTo>
                  <a:pt x="3268" y="3283"/>
                </a:lnTo>
                <a:lnTo>
                  <a:pt x="3264" y="3280"/>
                </a:lnTo>
                <a:lnTo>
                  <a:pt x="3258" y="3277"/>
                </a:lnTo>
                <a:lnTo>
                  <a:pt x="3246" y="3272"/>
                </a:lnTo>
                <a:lnTo>
                  <a:pt x="3233" y="3269"/>
                </a:lnTo>
                <a:lnTo>
                  <a:pt x="3218" y="3269"/>
                </a:lnTo>
                <a:lnTo>
                  <a:pt x="3218" y="3577"/>
                </a:lnTo>
                <a:lnTo>
                  <a:pt x="3233" y="3576"/>
                </a:lnTo>
                <a:lnTo>
                  <a:pt x="3246" y="3573"/>
                </a:lnTo>
                <a:lnTo>
                  <a:pt x="3258" y="3568"/>
                </a:lnTo>
                <a:lnTo>
                  <a:pt x="3264" y="3565"/>
                </a:lnTo>
                <a:lnTo>
                  <a:pt x="3268" y="3562"/>
                </a:lnTo>
                <a:lnTo>
                  <a:pt x="3272" y="3558"/>
                </a:lnTo>
                <a:lnTo>
                  <a:pt x="3275" y="3553"/>
                </a:lnTo>
                <a:lnTo>
                  <a:pt x="3279" y="3548"/>
                </a:lnTo>
                <a:lnTo>
                  <a:pt x="3281" y="3543"/>
                </a:lnTo>
                <a:lnTo>
                  <a:pt x="3284" y="3531"/>
                </a:lnTo>
                <a:lnTo>
                  <a:pt x="3285" y="3517"/>
                </a:lnTo>
                <a:close/>
                <a:moveTo>
                  <a:pt x="3285" y="4039"/>
                </a:moveTo>
                <a:lnTo>
                  <a:pt x="3285" y="3756"/>
                </a:lnTo>
                <a:lnTo>
                  <a:pt x="3284" y="3743"/>
                </a:lnTo>
                <a:lnTo>
                  <a:pt x="3281" y="3731"/>
                </a:lnTo>
                <a:lnTo>
                  <a:pt x="3279" y="3726"/>
                </a:lnTo>
                <a:lnTo>
                  <a:pt x="3275" y="3721"/>
                </a:lnTo>
                <a:lnTo>
                  <a:pt x="3272" y="3716"/>
                </a:lnTo>
                <a:lnTo>
                  <a:pt x="3268" y="3713"/>
                </a:lnTo>
                <a:lnTo>
                  <a:pt x="3264" y="3709"/>
                </a:lnTo>
                <a:lnTo>
                  <a:pt x="3258" y="3707"/>
                </a:lnTo>
                <a:lnTo>
                  <a:pt x="3246" y="3701"/>
                </a:lnTo>
                <a:lnTo>
                  <a:pt x="3233" y="3699"/>
                </a:lnTo>
                <a:lnTo>
                  <a:pt x="3218" y="3698"/>
                </a:lnTo>
                <a:lnTo>
                  <a:pt x="3218" y="4098"/>
                </a:lnTo>
                <a:lnTo>
                  <a:pt x="3233" y="4097"/>
                </a:lnTo>
                <a:lnTo>
                  <a:pt x="3246" y="4095"/>
                </a:lnTo>
                <a:lnTo>
                  <a:pt x="3258" y="4089"/>
                </a:lnTo>
                <a:lnTo>
                  <a:pt x="3264" y="4087"/>
                </a:lnTo>
                <a:lnTo>
                  <a:pt x="3268" y="4083"/>
                </a:lnTo>
                <a:lnTo>
                  <a:pt x="3272" y="4080"/>
                </a:lnTo>
                <a:lnTo>
                  <a:pt x="3275" y="4075"/>
                </a:lnTo>
                <a:lnTo>
                  <a:pt x="3279" y="4070"/>
                </a:lnTo>
                <a:lnTo>
                  <a:pt x="3281" y="4065"/>
                </a:lnTo>
                <a:lnTo>
                  <a:pt x="3284" y="4053"/>
                </a:lnTo>
                <a:lnTo>
                  <a:pt x="3285" y="4039"/>
                </a:lnTo>
                <a:close/>
                <a:moveTo>
                  <a:pt x="3384" y="182"/>
                </a:moveTo>
                <a:lnTo>
                  <a:pt x="3384" y="1490"/>
                </a:lnTo>
                <a:lnTo>
                  <a:pt x="3847" y="1490"/>
                </a:lnTo>
                <a:lnTo>
                  <a:pt x="3847" y="182"/>
                </a:lnTo>
                <a:lnTo>
                  <a:pt x="3384" y="182"/>
                </a:lnTo>
                <a:close/>
                <a:moveTo>
                  <a:pt x="801" y="2665"/>
                </a:moveTo>
                <a:lnTo>
                  <a:pt x="801" y="2665"/>
                </a:lnTo>
                <a:lnTo>
                  <a:pt x="780" y="2666"/>
                </a:lnTo>
                <a:lnTo>
                  <a:pt x="758" y="2669"/>
                </a:lnTo>
                <a:lnTo>
                  <a:pt x="737" y="2674"/>
                </a:lnTo>
                <a:lnTo>
                  <a:pt x="718" y="2682"/>
                </a:lnTo>
                <a:lnTo>
                  <a:pt x="698" y="2690"/>
                </a:lnTo>
                <a:lnTo>
                  <a:pt x="681" y="2701"/>
                </a:lnTo>
                <a:lnTo>
                  <a:pt x="664" y="2714"/>
                </a:lnTo>
                <a:lnTo>
                  <a:pt x="649" y="2728"/>
                </a:lnTo>
                <a:lnTo>
                  <a:pt x="635" y="2743"/>
                </a:lnTo>
                <a:lnTo>
                  <a:pt x="623" y="2760"/>
                </a:lnTo>
                <a:lnTo>
                  <a:pt x="613" y="2777"/>
                </a:lnTo>
                <a:lnTo>
                  <a:pt x="603" y="2796"/>
                </a:lnTo>
                <a:lnTo>
                  <a:pt x="595" y="2816"/>
                </a:lnTo>
                <a:lnTo>
                  <a:pt x="590" y="2837"/>
                </a:lnTo>
                <a:lnTo>
                  <a:pt x="587" y="2858"/>
                </a:lnTo>
                <a:lnTo>
                  <a:pt x="586" y="2880"/>
                </a:lnTo>
                <a:lnTo>
                  <a:pt x="586" y="4453"/>
                </a:lnTo>
                <a:lnTo>
                  <a:pt x="587" y="4474"/>
                </a:lnTo>
                <a:lnTo>
                  <a:pt x="590" y="4496"/>
                </a:lnTo>
                <a:lnTo>
                  <a:pt x="595" y="4516"/>
                </a:lnTo>
                <a:lnTo>
                  <a:pt x="603" y="4536"/>
                </a:lnTo>
                <a:lnTo>
                  <a:pt x="613" y="4555"/>
                </a:lnTo>
                <a:lnTo>
                  <a:pt x="623" y="4573"/>
                </a:lnTo>
                <a:lnTo>
                  <a:pt x="635" y="4589"/>
                </a:lnTo>
                <a:lnTo>
                  <a:pt x="649" y="4605"/>
                </a:lnTo>
                <a:lnTo>
                  <a:pt x="664" y="4619"/>
                </a:lnTo>
                <a:lnTo>
                  <a:pt x="681" y="4631"/>
                </a:lnTo>
                <a:lnTo>
                  <a:pt x="698" y="4641"/>
                </a:lnTo>
                <a:lnTo>
                  <a:pt x="718" y="4651"/>
                </a:lnTo>
                <a:lnTo>
                  <a:pt x="737" y="4658"/>
                </a:lnTo>
                <a:lnTo>
                  <a:pt x="758" y="4663"/>
                </a:lnTo>
                <a:lnTo>
                  <a:pt x="780" y="4667"/>
                </a:lnTo>
                <a:lnTo>
                  <a:pt x="801" y="4668"/>
                </a:lnTo>
                <a:lnTo>
                  <a:pt x="3566" y="4668"/>
                </a:lnTo>
                <a:lnTo>
                  <a:pt x="3587" y="4667"/>
                </a:lnTo>
                <a:lnTo>
                  <a:pt x="3609" y="4663"/>
                </a:lnTo>
                <a:lnTo>
                  <a:pt x="3629" y="4658"/>
                </a:lnTo>
                <a:lnTo>
                  <a:pt x="3650" y="4651"/>
                </a:lnTo>
                <a:lnTo>
                  <a:pt x="3668" y="4641"/>
                </a:lnTo>
                <a:lnTo>
                  <a:pt x="3686" y="4631"/>
                </a:lnTo>
                <a:lnTo>
                  <a:pt x="3702" y="4619"/>
                </a:lnTo>
                <a:lnTo>
                  <a:pt x="3717" y="4605"/>
                </a:lnTo>
                <a:lnTo>
                  <a:pt x="3731" y="4589"/>
                </a:lnTo>
                <a:lnTo>
                  <a:pt x="3744" y="4573"/>
                </a:lnTo>
                <a:lnTo>
                  <a:pt x="3755" y="4555"/>
                </a:lnTo>
                <a:lnTo>
                  <a:pt x="3763" y="4536"/>
                </a:lnTo>
                <a:lnTo>
                  <a:pt x="3771" y="4516"/>
                </a:lnTo>
                <a:lnTo>
                  <a:pt x="3776" y="4496"/>
                </a:lnTo>
                <a:lnTo>
                  <a:pt x="3779" y="4474"/>
                </a:lnTo>
                <a:lnTo>
                  <a:pt x="3780" y="4453"/>
                </a:lnTo>
                <a:lnTo>
                  <a:pt x="3780" y="2880"/>
                </a:lnTo>
                <a:lnTo>
                  <a:pt x="3779" y="2858"/>
                </a:lnTo>
                <a:lnTo>
                  <a:pt x="3776" y="2837"/>
                </a:lnTo>
                <a:lnTo>
                  <a:pt x="3771" y="2816"/>
                </a:lnTo>
                <a:lnTo>
                  <a:pt x="3763" y="2796"/>
                </a:lnTo>
                <a:lnTo>
                  <a:pt x="3755" y="2777"/>
                </a:lnTo>
                <a:lnTo>
                  <a:pt x="3744" y="2760"/>
                </a:lnTo>
                <a:lnTo>
                  <a:pt x="3731" y="2743"/>
                </a:lnTo>
                <a:lnTo>
                  <a:pt x="3717" y="2728"/>
                </a:lnTo>
                <a:lnTo>
                  <a:pt x="3702" y="2714"/>
                </a:lnTo>
                <a:lnTo>
                  <a:pt x="3686" y="2701"/>
                </a:lnTo>
                <a:lnTo>
                  <a:pt x="3668" y="2690"/>
                </a:lnTo>
                <a:lnTo>
                  <a:pt x="3650" y="2682"/>
                </a:lnTo>
                <a:lnTo>
                  <a:pt x="3629" y="2674"/>
                </a:lnTo>
                <a:lnTo>
                  <a:pt x="3609" y="2669"/>
                </a:lnTo>
                <a:lnTo>
                  <a:pt x="3587" y="2666"/>
                </a:lnTo>
                <a:lnTo>
                  <a:pt x="3566" y="2665"/>
                </a:lnTo>
                <a:lnTo>
                  <a:pt x="801" y="2665"/>
                </a:lnTo>
                <a:close/>
                <a:moveTo>
                  <a:pt x="1562" y="182"/>
                </a:moveTo>
                <a:lnTo>
                  <a:pt x="1562" y="1490"/>
                </a:lnTo>
                <a:lnTo>
                  <a:pt x="2027" y="1490"/>
                </a:lnTo>
                <a:lnTo>
                  <a:pt x="2027" y="182"/>
                </a:lnTo>
                <a:lnTo>
                  <a:pt x="1562" y="182"/>
                </a:lnTo>
                <a:close/>
                <a:moveTo>
                  <a:pt x="2168" y="182"/>
                </a:moveTo>
                <a:lnTo>
                  <a:pt x="2168" y="1490"/>
                </a:lnTo>
                <a:lnTo>
                  <a:pt x="2631" y="1490"/>
                </a:lnTo>
                <a:lnTo>
                  <a:pt x="2631" y="182"/>
                </a:lnTo>
                <a:lnTo>
                  <a:pt x="2168" y="182"/>
                </a:lnTo>
                <a:close/>
                <a:moveTo>
                  <a:pt x="2778" y="182"/>
                </a:moveTo>
                <a:lnTo>
                  <a:pt x="2778" y="1490"/>
                </a:lnTo>
                <a:lnTo>
                  <a:pt x="3242" y="1490"/>
                </a:lnTo>
                <a:lnTo>
                  <a:pt x="3242" y="182"/>
                </a:lnTo>
                <a:lnTo>
                  <a:pt x="2778" y="182"/>
                </a:lnTo>
                <a:close/>
              </a:path>
            </a:pathLst>
          </a:custGeom>
          <a:solidFill>
            <a:schemeClr val="lt1"/>
          </a:solidFill>
          <a:ln>
            <a:noFill/>
          </a:ln>
        </p:spPr>
        <p:txBody>
          <a:bodyPr anchor="ctr">
            <a:scene3d>
              <a:camera prst="orthographicFront"/>
              <a:lightRig rig="threePt" dir="t"/>
            </a:scene3d>
            <a:sp3d contourW="12700">
              <a:contourClr>
                <a:srgbClr val="FFFFFF"/>
              </a:contourClr>
            </a:sp3d>
          </a:bodyPr>
          <a:lstStyle/>
          <a:p>
            <a:pPr algn="ctr"/>
            <a:endParaRPr lang="zh-CN" altLang="en-US" sz="1350">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27" name="标题 1"/>
          <p:cNvSpPr txBox="1"/>
          <p:nvPr>
            <p:custDataLst>
              <p:tags r:id="rId6"/>
            </p:custDataLst>
          </p:nvPr>
        </p:nvSpPr>
        <p:spPr>
          <a:xfrm>
            <a:off x="1611080" y="2857239"/>
            <a:ext cx="4658354" cy="487605"/>
          </a:xfrm>
          <a:prstGeom prst="rect">
            <a:avLst/>
          </a:prstGeom>
          <a:noFill/>
        </p:spPr>
        <p:txBody>
          <a:bodyPr wrap="square" lIns="68580" tIns="34290" rIns="68580" bIns="34290" rtlCol="0" anchor="ctr">
            <a:noAutofit/>
          </a:bodyPr>
          <a:lstStyle>
            <a:defPPr>
              <a:defRPr lang="zh-CN"/>
            </a:defPPr>
            <a:lvl1pPr>
              <a:lnSpc>
                <a:spcPct val="130000"/>
              </a:lnSpc>
              <a:defRPr sz="1200"/>
            </a:lvl1pPr>
          </a:lstStyle>
          <a:p>
            <a:pPr marL="0" lvl="0" indent="0" algn="l">
              <a:lnSpc>
                <a:spcPct val="130000"/>
              </a:lnSpc>
              <a:spcBef>
                <a:spcPts val="0"/>
              </a:spcBef>
              <a:spcAft>
                <a:spcPts val="0"/>
              </a:spcAft>
              <a:buSzPct val="100000"/>
            </a:pPr>
            <a:r>
              <a:rPr lang="zh-CN" altLang="en-US" sz="2400" spc="150">
                <a:solidFill>
                  <a:schemeClr val="lt1"/>
                </a:solidFill>
                <a:latin typeface="Arial" panose="020B0604020202020204" pitchFamily="34" charset="0"/>
                <a:ea typeface="微软雅黑" panose="020B0503020204020204" charset="-122"/>
              </a:rPr>
              <a:t>推动实施的基层试点阶段</a:t>
            </a:r>
            <a:endParaRPr lang="zh-CN" altLang="en-US" sz="2400" spc="150">
              <a:solidFill>
                <a:schemeClr val="lt1"/>
              </a:solidFill>
              <a:latin typeface="Arial" panose="020B0604020202020204" pitchFamily="34" charset="0"/>
              <a:ea typeface="微软雅黑" panose="020B0503020204020204" charset="-122"/>
            </a:endParaRPr>
          </a:p>
          <a:p>
            <a:pPr marL="0" lvl="0" indent="0" algn="l">
              <a:lnSpc>
                <a:spcPct val="130000"/>
              </a:lnSpc>
              <a:spcBef>
                <a:spcPts val="0"/>
              </a:spcBef>
              <a:spcAft>
                <a:spcPts val="0"/>
              </a:spcAft>
              <a:buSzPct val="100000"/>
            </a:pPr>
            <a:r>
              <a:rPr lang="zh-CN" altLang="en-US" sz="2400" spc="150">
                <a:solidFill>
                  <a:schemeClr val="lt1"/>
                </a:solidFill>
                <a:latin typeface="Arial" panose="020B0604020202020204" pitchFamily="34" charset="0"/>
                <a:ea typeface="微软雅黑" panose="020B0503020204020204" charset="-122"/>
              </a:rPr>
              <a:t>（2017-2018）</a:t>
            </a:r>
            <a:endParaRPr lang="zh-CN" altLang="en-US" sz="2400" spc="150">
              <a:solidFill>
                <a:schemeClr val="lt1"/>
              </a:solidFill>
              <a:latin typeface="Arial" panose="020B0604020202020204" pitchFamily="34" charset="0"/>
              <a:ea typeface="微软雅黑" panose="020B0503020204020204" charset="-122"/>
            </a:endParaRPr>
          </a:p>
        </p:txBody>
      </p:sp>
      <p:sp>
        <p:nvSpPr>
          <p:cNvPr id="23" name="椭圆 22"/>
          <p:cNvSpPr/>
          <p:nvPr>
            <p:custDataLst>
              <p:tags r:id="rId7"/>
            </p:custDataLst>
          </p:nvPr>
        </p:nvSpPr>
        <p:spPr>
          <a:xfrm>
            <a:off x="962584" y="3971119"/>
            <a:ext cx="491572" cy="4915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25" name="KSO_Shape"/>
          <p:cNvSpPr/>
          <p:nvPr>
            <p:custDataLst>
              <p:tags r:id="rId8"/>
            </p:custDataLst>
          </p:nvPr>
        </p:nvSpPr>
        <p:spPr bwMode="auto">
          <a:xfrm>
            <a:off x="1088760" y="4094244"/>
            <a:ext cx="242671" cy="246785"/>
          </a:xfrm>
          <a:custGeom>
            <a:avLst/>
            <a:gdLst>
              <a:gd name="T0" fmla="*/ 1978422 w 3030537"/>
              <a:gd name="T1" fmla="*/ 2389219 h 3079750"/>
              <a:gd name="T2" fmla="*/ 987425 w 3030537"/>
              <a:gd name="T3" fmla="*/ 2089236 h 3079750"/>
              <a:gd name="T4" fmla="*/ 1229122 w 3030537"/>
              <a:gd name="T5" fmla="*/ 2425328 h 3079750"/>
              <a:gd name="T6" fmla="*/ 1683147 w 3030537"/>
              <a:gd name="T7" fmla="*/ 2472151 h 3079750"/>
              <a:gd name="T8" fmla="*/ 1918097 w 3030537"/>
              <a:gd name="T9" fmla="*/ 2019002 h 3079750"/>
              <a:gd name="T10" fmla="*/ 1243410 w 3030537"/>
              <a:gd name="T11" fmla="*/ 2007891 h 3079750"/>
              <a:gd name="T12" fmla="*/ 1399381 w 3030537"/>
              <a:gd name="T13" fmla="*/ 2467390 h 3079750"/>
              <a:gd name="T14" fmla="*/ 2903140 w 3030537"/>
              <a:gd name="T15" fmla="*/ 2164036 h 3079750"/>
              <a:gd name="T16" fmla="*/ 2486421 w 3030537"/>
              <a:gd name="T17" fmla="*/ 2677439 h 3079750"/>
              <a:gd name="T18" fmla="*/ 1944687 w 3030537"/>
              <a:gd name="T19" fmla="*/ 3075783 h 3079750"/>
              <a:gd name="T20" fmla="*/ 1049337 w 3030537"/>
              <a:gd name="T21" fmla="*/ 2865899 h 3079750"/>
              <a:gd name="T22" fmla="*/ 1437084 w 3030537"/>
              <a:gd name="T23" fmla="*/ 2786547 h 3079750"/>
              <a:gd name="T24" fmla="*/ 2096293 w 3030537"/>
              <a:gd name="T25" fmla="*/ 2709180 h 3079750"/>
              <a:gd name="T26" fmla="*/ 2564209 w 3030537"/>
              <a:gd name="T27" fmla="*/ 2360034 h 3079750"/>
              <a:gd name="T28" fmla="*/ 2836862 w 3030537"/>
              <a:gd name="T29" fmla="*/ 1844251 h 3079750"/>
              <a:gd name="T30" fmla="*/ 2169319 w 3030537"/>
              <a:gd name="T31" fmla="*/ 2021383 h 3079750"/>
              <a:gd name="T32" fmla="*/ 2529682 w 3030537"/>
              <a:gd name="T33" fmla="*/ 1769412 h 3079750"/>
              <a:gd name="T34" fmla="*/ 1842691 w 3030537"/>
              <a:gd name="T35" fmla="*/ 1921388 h 3079750"/>
              <a:gd name="T36" fmla="*/ 1023541 w 3030537"/>
              <a:gd name="T37" fmla="*/ 1500380 h 3079750"/>
              <a:gd name="T38" fmla="*/ 1325960 w 3030537"/>
              <a:gd name="T39" fmla="*/ 1912262 h 3079750"/>
              <a:gd name="T40" fmla="*/ 600075 w 3030537"/>
              <a:gd name="T41" fmla="*/ 1808299 h 3079750"/>
              <a:gd name="T42" fmla="*/ 988219 w 3030537"/>
              <a:gd name="T43" fmla="*/ 2004717 h 3079750"/>
              <a:gd name="T44" fmla="*/ 1892300 w 3030537"/>
              <a:gd name="T45" fmla="*/ 990487 h 3079750"/>
              <a:gd name="T46" fmla="*/ 2041525 w 3030537"/>
              <a:gd name="T47" fmla="*/ 1062706 h 3079750"/>
              <a:gd name="T48" fmla="*/ 1462485 w 3030537"/>
              <a:gd name="T49" fmla="*/ 1026200 h 3079750"/>
              <a:gd name="T50" fmla="*/ 2084785 w 3030537"/>
              <a:gd name="T51" fmla="*/ 934141 h 3079750"/>
              <a:gd name="T52" fmla="*/ 2555875 w 3030537"/>
              <a:gd name="T53" fmla="*/ 1253568 h 3079750"/>
              <a:gd name="T54" fmla="*/ 770334 w 3030537"/>
              <a:gd name="T55" fmla="*/ 815100 h 3079750"/>
              <a:gd name="T56" fmla="*/ 556419 w 3030537"/>
              <a:gd name="T57" fmla="*/ 1274202 h 3079750"/>
              <a:gd name="T58" fmla="*/ 1009650 w 3030537"/>
              <a:gd name="T59" fmla="*/ 925809 h 3079750"/>
              <a:gd name="T60" fmla="*/ 2045494 w 3030537"/>
              <a:gd name="T61" fmla="*/ 829385 h 3079750"/>
              <a:gd name="T62" fmla="*/ 1933575 w 3030537"/>
              <a:gd name="T63" fmla="*/ 513530 h 3079750"/>
              <a:gd name="T64" fmla="*/ 846138 w 3030537"/>
              <a:gd name="T65" fmla="*/ 732962 h 3079750"/>
              <a:gd name="T66" fmla="*/ 1225947 w 3030537"/>
              <a:gd name="T67" fmla="*/ 536941 h 3079750"/>
              <a:gd name="T68" fmla="*/ 1930400 w 3030537"/>
              <a:gd name="T69" fmla="*/ 764310 h 3079750"/>
              <a:gd name="T70" fmla="*/ 1501775 w 3030537"/>
              <a:gd name="T71" fmla="*/ 443692 h 3079750"/>
              <a:gd name="T72" fmla="*/ 1142603 w 3030537"/>
              <a:gd name="T73" fmla="*/ 861923 h 3079750"/>
              <a:gd name="T74" fmla="*/ 1725613 w 3030537"/>
              <a:gd name="T75" fmla="*/ 376236 h 3079750"/>
              <a:gd name="T76" fmla="*/ 2315766 w 3030537"/>
              <a:gd name="T77" fmla="*/ 666299 h 3079750"/>
              <a:gd name="T78" fmla="*/ 2633663 w 3030537"/>
              <a:gd name="T79" fmla="*/ 1240077 h 3079750"/>
              <a:gd name="T80" fmla="*/ 2559051 w 3030537"/>
              <a:gd name="T81" fmla="*/ 1913055 h 3079750"/>
              <a:gd name="T82" fmla="*/ 2127647 w 3030537"/>
              <a:gd name="T83" fmla="*/ 2399536 h 3079750"/>
              <a:gd name="T84" fmla="*/ 1473597 w 3030537"/>
              <a:gd name="T85" fmla="*/ 2555480 h 3079750"/>
              <a:gd name="T86" fmla="*/ 859631 w 3030537"/>
              <a:gd name="T87" fmla="*/ 2307875 h 3079750"/>
              <a:gd name="T88" fmla="*/ 501650 w 3030537"/>
              <a:gd name="T89" fmla="*/ 1761476 h 3079750"/>
              <a:gd name="T90" fmla="*/ 527050 w 3030537"/>
              <a:gd name="T91" fmla="*/ 1083736 h 3079750"/>
              <a:gd name="T92" fmla="*/ 922734 w 3030537"/>
              <a:gd name="T93" fmla="*/ 565908 h 3079750"/>
              <a:gd name="T94" fmla="*/ 1558528 w 3030537"/>
              <a:gd name="T95" fmla="*/ 363538 h 3079750"/>
              <a:gd name="T96" fmla="*/ 443103 w 3030537"/>
              <a:gd name="T97" fmla="*/ 928291 h 3079750"/>
              <a:gd name="T98" fmla="*/ 234841 w 3030537"/>
              <a:gd name="T99" fmla="*/ 1502570 h 3079750"/>
              <a:gd name="T100" fmla="*/ 363765 w 3030537"/>
              <a:gd name="T101" fmla="*/ 2071688 h 3079750"/>
              <a:gd name="T102" fmla="*/ 554177 w 3030537"/>
              <a:gd name="T103" fmla="*/ 2614217 h 3079750"/>
              <a:gd name="T104" fmla="*/ 172560 w 3030537"/>
              <a:gd name="T105" fmla="*/ 2074467 h 3079750"/>
              <a:gd name="T106" fmla="*/ 60694 w 3030537"/>
              <a:gd name="T107" fmla="*/ 1422401 h 3079750"/>
              <a:gd name="T108" fmla="*/ 233254 w 3030537"/>
              <a:gd name="T109" fmla="*/ 695723 h 3079750"/>
              <a:gd name="T110" fmla="*/ 1621178 w 3030537"/>
              <a:gd name="T111" fmla="*/ 794 h 3079750"/>
              <a:gd name="T112" fmla="*/ 2259747 w 3030537"/>
              <a:gd name="T113" fmla="*/ 173923 h 3079750"/>
              <a:gd name="T114" fmla="*/ 2847089 w 3030537"/>
              <a:gd name="T115" fmla="*/ 578950 h 3079750"/>
              <a:gd name="T116" fmla="*/ 2977344 w 3030537"/>
              <a:gd name="T117" fmla="*/ 1466436 h 3079750"/>
              <a:gd name="T118" fmla="*/ 2611993 w 3030537"/>
              <a:gd name="T119" fmla="*/ 820378 h 3079750"/>
              <a:gd name="T120" fmla="*/ 2218844 w 3030537"/>
              <a:gd name="T121" fmla="*/ 352215 h 3079750"/>
              <a:gd name="T122" fmla="*/ 1660890 w 3030537"/>
              <a:gd name="T123" fmla="*/ 179483 h 3079750"/>
              <a:gd name="T124" fmla="*/ 1094994 w 3030537"/>
              <a:gd name="T125" fmla="*/ 72667 h 3079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30537" h="3079750">
                <a:moveTo>
                  <a:pt x="2058194" y="2062253"/>
                </a:moveTo>
                <a:lnTo>
                  <a:pt x="2045494" y="2092807"/>
                </a:lnTo>
                <a:lnTo>
                  <a:pt x="2033191" y="2122567"/>
                </a:lnTo>
                <a:lnTo>
                  <a:pt x="2020094" y="2151137"/>
                </a:lnTo>
                <a:lnTo>
                  <a:pt x="2006997" y="2179310"/>
                </a:lnTo>
                <a:lnTo>
                  <a:pt x="1993900" y="2206293"/>
                </a:lnTo>
                <a:lnTo>
                  <a:pt x="1980803" y="2232085"/>
                </a:lnTo>
                <a:lnTo>
                  <a:pt x="1967707" y="2257084"/>
                </a:lnTo>
                <a:lnTo>
                  <a:pt x="1954213" y="2280892"/>
                </a:lnTo>
                <a:lnTo>
                  <a:pt x="1941116" y="2303907"/>
                </a:lnTo>
                <a:lnTo>
                  <a:pt x="1928019" y="2325731"/>
                </a:lnTo>
                <a:lnTo>
                  <a:pt x="1915319" y="2346761"/>
                </a:lnTo>
                <a:lnTo>
                  <a:pt x="1903016" y="2366998"/>
                </a:lnTo>
                <a:lnTo>
                  <a:pt x="1890713" y="2385648"/>
                </a:lnTo>
                <a:lnTo>
                  <a:pt x="1878410" y="2403107"/>
                </a:lnTo>
                <a:lnTo>
                  <a:pt x="1866900" y="2420170"/>
                </a:lnTo>
                <a:lnTo>
                  <a:pt x="1855788" y="2435249"/>
                </a:lnTo>
                <a:lnTo>
                  <a:pt x="1871663" y="2430487"/>
                </a:lnTo>
                <a:lnTo>
                  <a:pt x="1887141" y="2425328"/>
                </a:lnTo>
                <a:lnTo>
                  <a:pt x="1903016" y="2420170"/>
                </a:lnTo>
                <a:lnTo>
                  <a:pt x="1918097" y="2414615"/>
                </a:lnTo>
                <a:lnTo>
                  <a:pt x="1933575" y="2408266"/>
                </a:lnTo>
                <a:lnTo>
                  <a:pt x="1948657" y="2402314"/>
                </a:lnTo>
                <a:lnTo>
                  <a:pt x="1963341" y="2395965"/>
                </a:lnTo>
                <a:lnTo>
                  <a:pt x="1978422" y="2389219"/>
                </a:lnTo>
                <a:lnTo>
                  <a:pt x="2008188" y="2375331"/>
                </a:lnTo>
                <a:lnTo>
                  <a:pt x="2036763" y="2360253"/>
                </a:lnTo>
                <a:lnTo>
                  <a:pt x="2065338" y="2344777"/>
                </a:lnTo>
                <a:lnTo>
                  <a:pt x="2092722" y="2328508"/>
                </a:lnTo>
                <a:lnTo>
                  <a:pt x="2120107" y="2311049"/>
                </a:lnTo>
                <a:lnTo>
                  <a:pt x="2146300" y="2292796"/>
                </a:lnTo>
                <a:lnTo>
                  <a:pt x="2172494" y="2273353"/>
                </a:lnTo>
                <a:lnTo>
                  <a:pt x="2197894" y="2253909"/>
                </a:lnTo>
                <a:lnTo>
                  <a:pt x="2222897" y="2232879"/>
                </a:lnTo>
                <a:lnTo>
                  <a:pt x="2246710" y="2211451"/>
                </a:lnTo>
                <a:lnTo>
                  <a:pt x="2270125" y="2189627"/>
                </a:lnTo>
                <a:lnTo>
                  <a:pt x="2292747" y="2166613"/>
                </a:lnTo>
                <a:lnTo>
                  <a:pt x="2288382" y="2164232"/>
                </a:lnTo>
                <a:lnTo>
                  <a:pt x="2255441" y="2146772"/>
                </a:lnTo>
                <a:lnTo>
                  <a:pt x="2236788" y="2137646"/>
                </a:lnTo>
                <a:lnTo>
                  <a:pt x="2216150" y="2127726"/>
                </a:lnTo>
                <a:lnTo>
                  <a:pt x="2193925" y="2117409"/>
                </a:lnTo>
                <a:lnTo>
                  <a:pt x="2170907" y="2106695"/>
                </a:lnTo>
                <a:lnTo>
                  <a:pt x="2145903" y="2096378"/>
                </a:lnTo>
                <a:lnTo>
                  <a:pt x="2119710" y="2085268"/>
                </a:lnTo>
                <a:lnTo>
                  <a:pt x="2089547" y="2073761"/>
                </a:lnTo>
                <a:lnTo>
                  <a:pt x="2058194" y="2062253"/>
                </a:lnTo>
                <a:close/>
                <a:moveTo>
                  <a:pt x="1058466" y="2062253"/>
                </a:moveTo>
                <a:lnTo>
                  <a:pt x="1021953" y="2075745"/>
                </a:lnTo>
                <a:lnTo>
                  <a:pt x="987425" y="2089236"/>
                </a:lnTo>
                <a:lnTo>
                  <a:pt x="954485" y="2103124"/>
                </a:lnTo>
                <a:lnTo>
                  <a:pt x="924322" y="2116219"/>
                </a:lnTo>
                <a:lnTo>
                  <a:pt x="896541" y="2129313"/>
                </a:lnTo>
                <a:lnTo>
                  <a:pt x="871141" y="2142011"/>
                </a:lnTo>
                <a:lnTo>
                  <a:pt x="848122" y="2153518"/>
                </a:lnTo>
                <a:lnTo>
                  <a:pt x="827881" y="2164232"/>
                </a:lnTo>
                <a:lnTo>
                  <a:pt x="823516" y="2166613"/>
                </a:lnTo>
                <a:lnTo>
                  <a:pt x="846138" y="2189627"/>
                </a:lnTo>
                <a:lnTo>
                  <a:pt x="869950" y="2211451"/>
                </a:lnTo>
                <a:lnTo>
                  <a:pt x="893763" y="2232879"/>
                </a:lnTo>
                <a:lnTo>
                  <a:pt x="918369" y="2253909"/>
                </a:lnTo>
                <a:lnTo>
                  <a:pt x="943769" y="2273353"/>
                </a:lnTo>
                <a:lnTo>
                  <a:pt x="969963" y="2292796"/>
                </a:lnTo>
                <a:lnTo>
                  <a:pt x="996553" y="2311049"/>
                </a:lnTo>
                <a:lnTo>
                  <a:pt x="1023541" y="2328508"/>
                </a:lnTo>
                <a:lnTo>
                  <a:pt x="1051322" y="2344777"/>
                </a:lnTo>
                <a:lnTo>
                  <a:pt x="1079897" y="2360253"/>
                </a:lnTo>
                <a:lnTo>
                  <a:pt x="1108472" y="2375331"/>
                </a:lnTo>
                <a:lnTo>
                  <a:pt x="1137841" y="2389219"/>
                </a:lnTo>
                <a:lnTo>
                  <a:pt x="1152922" y="2395965"/>
                </a:lnTo>
                <a:lnTo>
                  <a:pt x="1168003" y="2402314"/>
                </a:lnTo>
                <a:lnTo>
                  <a:pt x="1182688" y="2408266"/>
                </a:lnTo>
                <a:lnTo>
                  <a:pt x="1198166" y="2414615"/>
                </a:lnTo>
                <a:lnTo>
                  <a:pt x="1214041" y="2420170"/>
                </a:lnTo>
                <a:lnTo>
                  <a:pt x="1229122" y="2425328"/>
                </a:lnTo>
                <a:lnTo>
                  <a:pt x="1244997" y="2430487"/>
                </a:lnTo>
                <a:lnTo>
                  <a:pt x="1260475" y="2435249"/>
                </a:lnTo>
                <a:lnTo>
                  <a:pt x="1249760" y="2420170"/>
                </a:lnTo>
                <a:lnTo>
                  <a:pt x="1237853" y="2403107"/>
                </a:lnTo>
                <a:lnTo>
                  <a:pt x="1225947" y="2385648"/>
                </a:lnTo>
                <a:lnTo>
                  <a:pt x="1213247" y="2366998"/>
                </a:lnTo>
                <a:lnTo>
                  <a:pt x="1201341" y="2346761"/>
                </a:lnTo>
                <a:lnTo>
                  <a:pt x="1188244" y="2325731"/>
                </a:lnTo>
                <a:lnTo>
                  <a:pt x="1175147" y="2303907"/>
                </a:lnTo>
                <a:lnTo>
                  <a:pt x="1162050" y="2280892"/>
                </a:lnTo>
                <a:lnTo>
                  <a:pt x="1148953" y="2257084"/>
                </a:lnTo>
                <a:lnTo>
                  <a:pt x="1135459" y="2232085"/>
                </a:lnTo>
                <a:lnTo>
                  <a:pt x="1122363" y="2206293"/>
                </a:lnTo>
                <a:lnTo>
                  <a:pt x="1109266" y="2179310"/>
                </a:lnTo>
                <a:lnTo>
                  <a:pt x="1096169" y="2151137"/>
                </a:lnTo>
                <a:lnTo>
                  <a:pt x="1083469" y="2122567"/>
                </a:lnTo>
                <a:lnTo>
                  <a:pt x="1070769" y="2092807"/>
                </a:lnTo>
                <a:lnTo>
                  <a:pt x="1058466" y="2062253"/>
                </a:lnTo>
                <a:close/>
                <a:moveTo>
                  <a:pt x="1597819" y="1971782"/>
                </a:moveTo>
                <a:lnTo>
                  <a:pt x="1597819" y="2478897"/>
                </a:lnTo>
                <a:lnTo>
                  <a:pt x="1614488" y="2478103"/>
                </a:lnTo>
                <a:lnTo>
                  <a:pt x="1631950" y="2477310"/>
                </a:lnTo>
                <a:lnTo>
                  <a:pt x="1649016" y="2476119"/>
                </a:lnTo>
                <a:lnTo>
                  <a:pt x="1666081" y="2474135"/>
                </a:lnTo>
                <a:lnTo>
                  <a:pt x="1683147" y="2472151"/>
                </a:lnTo>
                <a:lnTo>
                  <a:pt x="1700213" y="2469770"/>
                </a:lnTo>
                <a:lnTo>
                  <a:pt x="1716881" y="2467390"/>
                </a:lnTo>
                <a:lnTo>
                  <a:pt x="1733947" y="2464612"/>
                </a:lnTo>
                <a:lnTo>
                  <a:pt x="1752203" y="2442391"/>
                </a:lnTo>
                <a:lnTo>
                  <a:pt x="1763713" y="2428106"/>
                </a:lnTo>
                <a:lnTo>
                  <a:pt x="1776810" y="2411044"/>
                </a:lnTo>
                <a:lnTo>
                  <a:pt x="1790303" y="2392791"/>
                </a:lnTo>
                <a:lnTo>
                  <a:pt x="1804988" y="2371760"/>
                </a:lnTo>
                <a:lnTo>
                  <a:pt x="1820466" y="2349142"/>
                </a:lnTo>
                <a:lnTo>
                  <a:pt x="1836738" y="2324540"/>
                </a:lnTo>
                <a:lnTo>
                  <a:pt x="1853407" y="2297955"/>
                </a:lnTo>
                <a:lnTo>
                  <a:pt x="1870472" y="2268988"/>
                </a:lnTo>
                <a:lnTo>
                  <a:pt x="1888332" y="2238434"/>
                </a:lnTo>
                <a:lnTo>
                  <a:pt x="1905794" y="2206293"/>
                </a:lnTo>
                <a:lnTo>
                  <a:pt x="1916113" y="2187643"/>
                </a:lnTo>
                <a:lnTo>
                  <a:pt x="1925638" y="2167406"/>
                </a:lnTo>
                <a:lnTo>
                  <a:pt x="1935560" y="2147169"/>
                </a:lnTo>
                <a:lnTo>
                  <a:pt x="1945085" y="2126536"/>
                </a:lnTo>
                <a:lnTo>
                  <a:pt x="1954610" y="2105108"/>
                </a:lnTo>
                <a:lnTo>
                  <a:pt x="1964532" y="2082887"/>
                </a:lnTo>
                <a:lnTo>
                  <a:pt x="1974057" y="2060666"/>
                </a:lnTo>
                <a:lnTo>
                  <a:pt x="1983185" y="2037255"/>
                </a:lnTo>
                <a:lnTo>
                  <a:pt x="1961753" y="2030906"/>
                </a:lnTo>
                <a:lnTo>
                  <a:pt x="1939925" y="2024557"/>
                </a:lnTo>
                <a:lnTo>
                  <a:pt x="1918097" y="2019002"/>
                </a:lnTo>
                <a:lnTo>
                  <a:pt x="1895475" y="2013446"/>
                </a:lnTo>
                <a:lnTo>
                  <a:pt x="1872853" y="2007891"/>
                </a:lnTo>
                <a:lnTo>
                  <a:pt x="1849041" y="2002733"/>
                </a:lnTo>
                <a:lnTo>
                  <a:pt x="1825625" y="1997971"/>
                </a:lnTo>
                <a:lnTo>
                  <a:pt x="1801416" y="1993209"/>
                </a:lnTo>
                <a:lnTo>
                  <a:pt x="1777207" y="1989241"/>
                </a:lnTo>
                <a:lnTo>
                  <a:pt x="1752203" y="1985273"/>
                </a:lnTo>
                <a:lnTo>
                  <a:pt x="1727200" y="1982099"/>
                </a:lnTo>
                <a:lnTo>
                  <a:pt x="1701403" y="1979321"/>
                </a:lnTo>
                <a:lnTo>
                  <a:pt x="1676400" y="1976544"/>
                </a:lnTo>
                <a:lnTo>
                  <a:pt x="1650207" y="1974560"/>
                </a:lnTo>
                <a:lnTo>
                  <a:pt x="1624013" y="1973369"/>
                </a:lnTo>
                <a:lnTo>
                  <a:pt x="1597819" y="1971782"/>
                </a:lnTo>
                <a:close/>
                <a:moveTo>
                  <a:pt x="1519238" y="1971385"/>
                </a:moveTo>
                <a:lnTo>
                  <a:pt x="1492250" y="1972972"/>
                </a:lnTo>
                <a:lnTo>
                  <a:pt x="1466057" y="1974163"/>
                </a:lnTo>
                <a:lnTo>
                  <a:pt x="1440657" y="1976147"/>
                </a:lnTo>
                <a:lnTo>
                  <a:pt x="1414860" y="1978925"/>
                </a:lnTo>
                <a:lnTo>
                  <a:pt x="1389460" y="1982099"/>
                </a:lnTo>
                <a:lnTo>
                  <a:pt x="1364060" y="1985273"/>
                </a:lnTo>
                <a:lnTo>
                  <a:pt x="1339453" y="1988845"/>
                </a:lnTo>
                <a:lnTo>
                  <a:pt x="1315244" y="1993209"/>
                </a:lnTo>
                <a:lnTo>
                  <a:pt x="1290638" y="1997574"/>
                </a:lnTo>
                <a:lnTo>
                  <a:pt x="1267222" y="2002336"/>
                </a:lnTo>
                <a:lnTo>
                  <a:pt x="1243410" y="2007891"/>
                </a:lnTo>
                <a:lnTo>
                  <a:pt x="1220788" y="2013446"/>
                </a:lnTo>
                <a:lnTo>
                  <a:pt x="1198166" y="2019002"/>
                </a:lnTo>
                <a:lnTo>
                  <a:pt x="1175941" y="2024557"/>
                </a:lnTo>
                <a:lnTo>
                  <a:pt x="1154510" y="2030906"/>
                </a:lnTo>
                <a:lnTo>
                  <a:pt x="1133078" y="2037255"/>
                </a:lnTo>
                <a:lnTo>
                  <a:pt x="1145778" y="2069396"/>
                </a:lnTo>
                <a:lnTo>
                  <a:pt x="1159272" y="2099950"/>
                </a:lnTo>
                <a:lnTo>
                  <a:pt x="1172369" y="2129313"/>
                </a:lnTo>
                <a:lnTo>
                  <a:pt x="1186260" y="2158280"/>
                </a:lnTo>
                <a:lnTo>
                  <a:pt x="1199753" y="2185659"/>
                </a:lnTo>
                <a:lnTo>
                  <a:pt x="1214041" y="2211848"/>
                </a:lnTo>
                <a:lnTo>
                  <a:pt x="1227535" y="2237244"/>
                </a:lnTo>
                <a:lnTo>
                  <a:pt x="1241425" y="2261449"/>
                </a:lnTo>
                <a:lnTo>
                  <a:pt x="1254919" y="2284463"/>
                </a:lnTo>
                <a:lnTo>
                  <a:pt x="1268016" y="2306287"/>
                </a:lnTo>
                <a:lnTo>
                  <a:pt x="1281113" y="2326921"/>
                </a:lnTo>
                <a:lnTo>
                  <a:pt x="1293813" y="2345968"/>
                </a:lnTo>
                <a:lnTo>
                  <a:pt x="1306116" y="2364221"/>
                </a:lnTo>
                <a:lnTo>
                  <a:pt x="1317625" y="2380886"/>
                </a:lnTo>
                <a:lnTo>
                  <a:pt x="1329135" y="2396759"/>
                </a:lnTo>
                <a:lnTo>
                  <a:pt x="1339453" y="2411044"/>
                </a:lnTo>
                <a:lnTo>
                  <a:pt x="1352550" y="2428106"/>
                </a:lnTo>
                <a:lnTo>
                  <a:pt x="1364456" y="2442391"/>
                </a:lnTo>
                <a:lnTo>
                  <a:pt x="1382316" y="2464612"/>
                </a:lnTo>
                <a:lnTo>
                  <a:pt x="1399381" y="2467390"/>
                </a:lnTo>
                <a:lnTo>
                  <a:pt x="1416050" y="2469770"/>
                </a:lnTo>
                <a:lnTo>
                  <a:pt x="1433116" y="2472151"/>
                </a:lnTo>
                <a:lnTo>
                  <a:pt x="1450181" y="2474135"/>
                </a:lnTo>
                <a:lnTo>
                  <a:pt x="1467247" y="2476119"/>
                </a:lnTo>
                <a:lnTo>
                  <a:pt x="1484710" y="2477310"/>
                </a:lnTo>
                <a:lnTo>
                  <a:pt x="1501775" y="2478103"/>
                </a:lnTo>
                <a:lnTo>
                  <a:pt x="1519238" y="2478897"/>
                </a:lnTo>
                <a:lnTo>
                  <a:pt x="1519238" y="1971385"/>
                </a:lnTo>
                <a:close/>
                <a:moveTo>
                  <a:pt x="2857896" y="1752600"/>
                </a:moveTo>
                <a:lnTo>
                  <a:pt x="3030537" y="1786324"/>
                </a:lnTo>
                <a:lnTo>
                  <a:pt x="3025377" y="1812510"/>
                </a:lnTo>
                <a:lnTo>
                  <a:pt x="3019425" y="1838299"/>
                </a:lnTo>
                <a:lnTo>
                  <a:pt x="3013471" y="1864485"/>
                </a:lnTo>
                <a:lnTo>
                  <a:pt x="3006327" y="1890275"/>
                </a:lnTo>
                <a:lnTo>
                  <a:pt x="2999581" y="1916064"/>
                </a:lnTo>
                <a:lnTo>
                  <a:pt x="2991643" y="1941059"/>
                </a:lnTo>
                <a:lnTo>
                  <a:pt x="2983706" y="1966849"/>
                </a:lnTo>
                <a:lnTo>
                  <a:pt x="2974975" y="1992241"/>
                </a:lnTo>
                <a:lnTo>
                  <a:pt x="2966243" y="2017237"/>
                </a:lnTo>
                <a:lnTo>
                  <a:pt x="2956718" y="2042232"/>
                </a:lnTo>
                <a:lnTo>
                  <a:pt x="2946796" y="2066831"/>
                </a:lnTo>
                <a:lnTo>
                  <a:pt x="2936478" y="2091430"/>
                </a:lnTo>
                <a:lnTo>
                  <a:pt x="2925762" y="2115632"/>
                </a:lnTo>
                <a:lnTo>
                  <a:pt x="2914253" y="2140231"/>
                </a:lnTo>
                <a:lnTo>
                  <a:pt x="2903140" y="2164036"/>
                </a:lnTo>
                <a:lnTo>
                  <a:pt x="2890837" y="2187842"/>
                </a:lnTo>
                <a:lnTo>
                  <a:pt x="2878534" y="2211250"/>
                </a:lnTo>
                <a:lnTo>
                  <a:pt x="2865437" y="2235056"/>
                </a:lnTo>
                <a:lnTo>
                  <a:pt x="2852340" y="2258068"/>
                </a:lnTo>
                <a:lnTo>
                  <a:pt x="2838449" y="2280683"/>
                </a:lnTo>
                <a:lnTo>
                  <a:pt x="2824559" y="2303298"/>
                </a:lnTo>
                <a:lnTo>
                  <a:pt x="2809875" y="2325516"/>
                </a:lnTo>
                <a:lnTo>
                  <a:pt x="2795190" y="2348131"/>
                </a:lnTo>
                <a:lnTo>
                  <a:pt x="2780109" y="2369953"/>
                </a:lnTo>
                <a:lnTo>
                  <a:pt x="2764234" y="2390981"/>
                </a:lnTo>
                <a:lnTo>
                  <a:pt x="2747962" y="2412406"/>
                </a:lnTo>
                <a:lnTo>
                  <a:pt x="2731293" y="2433434"/>
                </a:lnTo>
                <a:lnTo>
                  <a:pt x="2715021" y="2454462"/>
                </a:lnTo>
                <a:lnTo>
                  <a:pt x="2697956" y="2474697"/>
                </a:lnTo>
                <a:lnTo>
                  <a:pt x="2680096" y="2494535"/>
                </a:lnTo>
                <a:lnTo>
                  <a:pt x="2662237" y="2514769"/>
                </a:lnTo>
                <a:lnTo>
                  <a:pt x="2643981" y="2533813"/>
                </a:lnTo>
                <a:lnTo>
                  <a:pt x="2625328" y="2553254"/>
                </a:lnTo>
                <a:lnTo>
                  <a:pt x="2606675" y="2571902"/>
                </a:lnTo>
                <a:lnTo>
                  <a:pt x="2587228" y="2590550"/>
                </a:lnTo>
                <a:lnTo>
                  <a:pt x="2567781" y="2608404"/>
                </a:lnTo>
                <a:lnTo>
                  <a:pt x="2547937" y="2626258"/>
                </a:lnTo>
                <a:lnTo>
                  <a:pt x="2527696" y="2643715"/>
                </a:lnTo>
                <a:lnTo>
                  <a:pt x="2507059" y="2660775"/>
                </a:lnTo>
                <a:lnTo>
                  <a:pt x="2486421" y="2677439"/>
                </a:lnTo>
                <a:lnTo>
                  <a:pt x="2464990" y="2693706"/>
                </a:lnTo>
                <a:lnTo>
                  <a:pt x="2443956" y="2709576"/>
                </a:lnTo>
                <a:lnTo>
                  <a:pt x="2422525" y="2725447"/>
                </a:lnTo>
                <a:lnTo>
                  <a:pt x="2400696" y="2740127"/>
                </a:lnTo>
                <a:lnTo>
                  <a:pt x="2378075" y="2755203"/>
                </a:lnTo>
                <a:lnTo>
                  <a:pt x="2355453" y="2769487"/>
                </a:lnTo>
                <a:lnTo>
                  <a:pt x="2332831" y="2783373"/>
                </a:lnTo>
                <a:lnTo>
                  <a:pt x="2310209" y="2796863"/>
                </a:lnTo>
                <a:lnTo>
                  <a:pt x="2287190" y="2810353"/>
                </a:lnTo>
                <a:lnTo>
                  <a:pt x="2263378" y="2823049"/>
                </a:lnTo>
                <a:lnTo>
                  <a:pt x="2239962" y="2835348"/>
                </a:lnTo>
                <a:lnTo>
                  <a:pt x="2215753" y="2847251"/>
                </a:lnTo>
                <a:lnTo>
                  <a:pt x="2191940" y="2859154"/>
                </a:lnTo>
                <a:lnTo>
                  <a:pt x="2167731" y="2869866"/>
                </a:lnTo>
                <a:lnTo>
                  <a:pt x="2143521" y="2880975"/>
                </a:lnTo>
                <a:lnTo>
                  <a:pt x="2118518" y="2890894"/>
                </a:lnTo>
                <a:lnTo>
                  <a:pt x="2093515" y="2900416"/>
                </a:lnTo>
                <a:lnTo>
                  <a:pt x="2068909" y="2909938"/>
                </a:lnTo>
                <a:lnTo>
                  <a:pt x="2043509" y="2918667"/>
                </a:lnTo>
                <a:lnTo>
                  <a:pt x="2018109" y="2926999"/>
                </a:lnTo>
                <a:lnTo>
                  <a:pt x="1992709" y="2934934"/>
                </a:lnTo>
                <a:lnTo>
                  <a:pt x="1966912" y="2942869"/>
                </a:lnTo>
                <a:lnTo>
                  <a:pt x="1941115" y="2949614"/>
                </a:lnTo>
                <a:lnTo>
                  <a:pt x="1915318" y="2956359"/>
                </a:lnTo>
                <a:lnTo>
                  <a:pt x="1944687" y="3075783"/>
                </a:lnTo>
                <a:lnTo>
                  <a:pt x="1905396" y="3078163"/>
                </a:lnTo>
                <a:lnTo>
                  <a:pt x="1866503" y="3079353"/>
                </a:lnTo>
                <a:lnTo>
                  <a:pt x="1827212" y="3079750"/>
                </a:lnTo>
                <a:lnTo>
                  <a:pt x="1788715" y="3079353"/>
                </a:lnTo>
                <a:lnTo>
                  <a:pt x="1749821" y="3077766"/>
                </a:lnTo>
                <a:lnTo>
                  <a:pt x="1711721" y="3074989"/>
                </a:lnTo>
                <a:lnTo>
                  <a:pt x="1673621" y="3071815"/>
                </a:lnTo>
                <a:lnTo>
                  <a:pt x="1635521" y="3067451"/>
                </a:lnTo>
                <a:lnTo>
                  <a:pt x="1598215" y="3062293"/>
                </a:lnTo>
                <a:lnTo>
                  <a:pt x="1560909" y="3056342"/>
                </a:lnTo>
                <a:lnTo>
                  <a:pt x="1523999" y="3049200"/>
                </a:lnTo>
                <a:lnTo>
                  <a:pt x="1487090" y="3041265"/>
                </a:lnTo>
                <a:lnTo>
                  <a:pt x="1450975" y="3032536"/>
                </a:lnTo>
                <a:lnTo>
                  <a:pt x="1415256" y="3023014"/>
                </a:lnTo>
                <a:lnTo>
                  <a:pt x="1379537" y="3012698"/>
                </a:lnTo>
                <a:lnTo>
                  <a:pt x="1344612" y="3001589"/>
                </a:lnTo>
                <a:lnTo>
                  <a:pt x="1309687" y="2989290"/>
                </a:lnTo>
                <a:lnTo>
                  <a:pt x="1275159" y="2976990"/>
                </a:lnTo>
                <a:lnTo>
                  <a:pt x="1241425" y="2963104"/>
                </a:lnTo>
                <a:lnTo>
                  <a:pt x="1208087" y="2948821"/>
                </a:lnTo>
                <a:lnTo>
                  <a:pt x="1175146" y="2933744"/>
                </a:lnTo>
                <a:lnTo>
                  <a:pt x="1142603" y="2917874"/>
                </a:lnTo>
                <a:lnTo>
                  <a:pt x="1111249" y="2901210"/>
                </a:lnTo>
                <a:lnTo>
                  <a:pt x="1079896" y="2883753"/>
                </a:lnTo>
                <a:lnTo>
                  <a:pt x="1049337" y="2865899"/>
                </a:lnTo>
                <a:lnTo>
                  <a:pt x="1019175" y="2847251"/>
                </a:lnTo>
                <a:lnTo>
                  <a:pt x="989806" y="2827810"/>
                </a:lnTo>
                <a:lnTo>
                  <a:pt x="961231" y="2807972"/>
                </a:lnTo>
                <a:lnTo>
                  <a:pt x="932656" y="2787341"/>
                </a:lnTo>
                <a:lnTo>
                  <a:pt x="905271" y="2765916"/>
                </a:lnTo>
                <a:lnTo>
                  <a:pt x="878681" y="2744491"/>
                </a:lnTo>
                <a:lnTo>
                  <a:pt x="852487" y="2721876"/>
                </a:lnTo>
                <a:lnTo>
                  <a:pt x="884634" y="2732985"/>
                </a:lnTo>
                <a:lnTo>
                  <a:pt x="917575" y="2742904"/>
                </a:lnTo>
                <a:lnTo>
                  <a:pt x="950118" y="2751633"/>
                </a:lnTo>
                <a:lnTo>
                  <a:pt x="983059" y="2759965"/>
                </a:lnTo>
                <a:lnTo>
                  <a:pt x="1015603" y="2767503"/>
                </a:lnTo>
                <a:lnTo>
                  <a:pt x="1048940" y="2773851"/>
                </a:lnTo>
                <a:lnTo>
                  <a:pt x="1081484" y="2779406"/>
                </a:lnTo>
                <a:lnTo>
                  <a:pt x="1114425" y="2784167"/>
                </a:lnTo>
                <a:lnTo>
                  <a:pt x="1146968" y="2788134"/>
                </a:lnTo>
                <a:lnTo>
                  <a:pt x="1179909" y="2791308"/>
                </a:lnTo>
                <a:lnTo>
                  <a:pt x="1212453" y="2793689"/>
                </a:lnTo>
                <a:lnTo>
                  <a:pt x="1245393" y="2794879"/>
                </a:lnTo>
                <a:lnTo>
                  <a:pt x="1277540" y="2795673"/>
                </a:lnTo>
                <a:lnTo>
                  <a:pt x="1310084" y="2795276"/>
                </a:lnTo>
                <a:lnTo>
                  <a:pt x="1341834" y="2794482"/>
                </a:lnTo>
                <a:lnTo>
                  <a:pt x="1373584" y="2792499"/>
                </a:lnTo>
                <a:lnTo>
                  <a:pt x="1405731" y="2790118"/>
                </a:lnTo>
                <a:lnTo>
                  <a:pt x="1437084" y="2786547"/>
                </a:lnTo>
                <a:lnTo>
                  <a:pt x="1468437" y="2782580"/>
                </a:lnTo>
                <a:lnTo>
                  <a:pt x="1499393" y="2777819"/>
                </a:lnTo>
                <a:lnTo>
                  <a:pt x="1529953" y="2772264"/>
                </a:lnTo>
                <a:lnTo>
                  <a:pt x="1560512" y="2765916"/>
                </a:lnTo>
                <a:lnTo>
                  <a:pt x="1590675" y="2759171"/>
                </a:lnTo>
                <a:lnTo>
                  <a:pt x="1620440" y="2751236"/>
                </a:lnTo>
                <a:lnTo>
                  <a:pt x="1649412" y="2742904"/>
                </a:lnTo>
                <a:lnTo>
                  <a:pt x="1678781" y="2733779"/>
                </a:lnTo>
                <a:lnTo>
                  <a:pt x="1707753" y="2724256"/>
                </a:lnTo>
                <a:lnTo>
                  <a:pt x="1735534" y="2713544"/>
                </a:lnTo>
                <a:lnTo>
                  <a:pt x="1763712" y="2702832"/>
                </a:lnTo>
                <a:lnTo>
                  <a:pt x="1791096" y="2690929"/>
                </a:lnTo>
                <a:lnTo>
                  <a:pt x="1818084" y="2678629"/>
                </a:lnTo>
                <a:lnTo>
                  <a:pt x="1844278" y="2665537"/>
                </a:lnTo>
                <a:lnTo>
                  <a:pt x="1873646" y="2785357"/>
                </a:lnTo>
                <a:lnTo>
                  <a:pt x="1896665" y="2779406"/>
                </a:lnTo>
                <a:lnTo>
                  <a:pt x="1919287" y="2773454"/>
                </a:lnTo>
                <a:lnTo>
                  <a:pt x="1941512" y="2766709"/>
                </a:lnTo>
                <a:lnTo>
                  <a:pt x="1964531" y="2759965"/>
                </a:lnTo>
                <a:lnTo>
                  <a:pt x="1986756" y="2752426"/>
                </a:lnTo>
                <a:lnTo>
                  <a:pt x="2008981" y="2744491"/>
                </a:lnTo>
                <a:lnTo>
                  <a:pt x="2030809" y="2736556"/>
                </a:lnTo>
                <a:lnTo>
                  <a:pt x="2052637" y="2727827"/>
                </a:lnTo>
                <a:lnTo>
                  <a:pt x="2074465" y="2719099"/>
                </a:lnTo>
                <a:lnTo>
                  <a:pt x="2096293" y="2709180"/>
                </a:lnTo>
                <a:lnTo>
                  <a:pt x="2117725" y="2699658"/>
                </a:lnTo>
                <a:lnTo>
                  <a:pt x="2138759" y="2689342"/>
                </a:lnTo>
                <a:lnTo>
                  <a:pt x="2159793" y="2678629"/>
                </a:lnTo>
                <a:lnTo>
                  <a:pt x="2180431" y="2667917"/>
                </a:lnTo>
                <a:lnTo>
                  <a:pt x="2201465" y="2656411"/>
                </a:lnTo>
                <a:lnTo>
                  <a:pt x="2221706" y="2645302"/>
                </a:lnTo>
                <a:lnTo>
                  <a:pt x="2241946" y="2633003"/>
                </a:lnTo>
                <a:lnTo>
                  <a:pt x="2262187" y="2620703"/>
                </a:lnTo>
                <a:lnTo>
                  <a:pt x="2281634" y="2608007"/>
                </a:lnTo>
                <a:lnTo>
                  <a:pt x="2301478" y="2594914"/>
                </a:lnTo>
                <a:lnTo>
                  <a:pt x="2320528" y="2581424"/>
                </a:lnTo>
                <a:lnTo>
                  <a:pt x="2339975" y="2567934"/>
                </a:lnTo>
                <a:lnTo>
                  <a:pt x="2358628" y="2554048"/>
                </a:lnTo>
                <a:lnTo>
                  <a:pt x="2377281" y="2539368"/>
                </a:lnTo>
                <a:lnTo>
                  <a:pt x="2395537" y="2524688"/>
                </a:lnTo>
                <a:lnTo>
                  <a:pt x="2414190" y="2509611"/>
                </a:lnTo>
                <a:lnTo>
                  <a:pt x="2431653" y="2494138"/>
                </a:lnTo>
                <a:lnTo>
                  <a:pt x="2449512" y="2478268"/>
                </a:lnTo>
                <a:lnTo>
                  <a:pt x="2466578" y="2462397"/>
                </a:lnTo>
                <a:lnTo>
                  <a:pt x="2483643" y="2446130"/>
                </a:lnTo>
                <a:lnTo>
                  <a:pt x="2499915" y="2429466"/>
                </a:lnTo>
                <a:lnTo>
                  <a:pt x="2516584" y="2412406"/>
                </a:lnTo>
                <a:lnTo>
                  <a:pt x="2532856" y="2395345"/>
                </a:lnTo>
                <a:lnTo>
                  <a:pt x="2548731" y="2377888"/>
                </a:lnTo>
                <a:lnTo>
                  <a:pt x="2564209" y="2360034"/>
                </a:lnTo>
                <a:lnTo>
                  <a:pt x="2579290" y="2342180"/>
                </a:lnTo>
                <a:lnTo>
                  <a:pt x="2593975" y="2323929"/>
                </a:lnTo>
                <a:lnTo>
                  <a:pt x="2608659" y="2305679"/>
                </a:lnTo>
                <a:lnTo>
                  <a:pt x="2622946" y="2286237"/>
                </a:lnTo>
                <a:lnTo>
                  <a:pt x="2636837" y="2267590"/>
                </a:lnTo>
                <a:lnTo>
                  <a:pt x="2650331" y="2248546"/>
                </a:lnTo>
                <a:lnTo>
                  <a:pt x="2663428" y="2228708"/>
                </a:lnTo>
                <a:lnTo>
                  <a:pt x="2676128" y="2209267"/>
                </a:lnTo>
                <a:lnTo>
                  <a:pt x="2688828" y="2189032"/>
                </a:lnTo>
                <a:lnTo>
                  <a:pt x="2700337" y="2169194"/>
                </a:lnTo>
                <a:lnTo>
                  <a:pt x="2712243" y="2148563"/>
                </a:lnTo>
                <a:lnTo>
                  <a:pt x="2723753" y="2127932"/>
                </a:lnTo>
                <a:lnTo>
                  <a:pt x="2734468" y="2106904"/>
                </a:lnTo>
                <a:lnTo>
                  <a:pt x="2745581" y="2086272"/>
                </a:lnTo>
                <a:lnTo>
                  <a:pt x="2755503" y="2064847"/>
                </a:lnTo>
                <a:lnTo>
                  <a:pt x="2765425" y="2043422"/>
                </a:lnTo>
                <a:lnTo>
                  <a:pt x="2774949" y="2021998"/>
                </a:lnTo>
                <a:lnTo>
                  <a:pt x="2783681" y="2000176"/>
                </a:lnTo>
                <a:lnTo>
                  <a:pt x="2792412" y="1978354"/>
                </a:lnTo>
                <a:lnTo>
                  <a:pt x="2801143" y="1956533"/>
                </a:lnTo>
                <a:lnTo>
                  <a:pt x="2809081" y="1934314"/>
                </a:lnTo>
                <a:lnTo>
                  <a:pt x="2816621" y="1912096"/>
                </a:lnTo>
                <a:lnTo>
                  <a:pt x="2823765" y="1889878"/>
                </a:lnTo>
                <a:lnTo>
                  <a:pt x="2830512" y="1866866"/>
                </a:lnTo>
                <a:lnTo>
                  <a:pt x="2836862" y="1844251"/>
                </a:lnTo>
                <a:lnTo>
                  <a:pt x="2842815" y="1821636"/>
                </a:lnTo>
                <a:lnTo>
                  <a:pt x="2847975" y="1799021"/>
                </a:lnTo>
                <a:lnTo>
                  <a:pt x="2853134" y="1776009"/>
                </a:lnTo>
                <a:lnTo>
                  <a:pt x="2857896" y="1752600"/>
                </a:lnTo>
                <a:close/>
                <a:moveTo>
                  <a:pt x="2171700" y="1500380"/>
                </a:moveTo>
                <a:lnTo>
                  <a:pt x="2170510" y="1534505"/>
                </a:lnTo>
                <a:lnTo>
                  <a:pt x="2168525" y="1568233"/>
                </a:lnTo>
                <a:lnTo>
                  <a:pt x="2166144" y="1601961"/>
                </a:lnTo>
                <a:lnTo>
                  <a:pt x="2162969" y="1634499"/>
                </a:lnTo>
                <a:lnTo>
                  <a:pt x="2159000" y="1666640"/>
                </a:lnTo>
                <a:lnTo>
                  <a:pt x="2154635" y="1698781"/>
                </a:lnTo>
                <a:lnTo>
                  <a:pt x="2149872" y="1730129"/>
                </a:lnTo>
                <a:lnTo>
                  <a:pt x="2144316" y="1760683"/>
                </a:lnTo>
                <a:lnTo>
                  <a:pt x="2138760" y="1791237"/>
                </a:lnTo>
                <a:lnTo>
                  <a:pt x="2132013" y="1820997"/>
                </a:lnTo>
                <a:lnTo>
                  <a:pt x="2124869" y="1849963"/>
                </a:lnTo>
                <a:lnTo>
                  <a:pt x="2118122" y="1878930"/>
                </a:lnTo>
                <a:lnTo>
                  <a:pt x="2110185" y="1907500"/>
                </a:lnTo>
                <a:lnTo>
                  <a:pt x="2101850" y="1934879"/>
                </a:lnTo>
                <a:lnTo>
                  <a:pt x="2093516" y="1961862"/>
                </a:lnTo>
                <a:lnTo>
                  <a:pt x="2084785" y="1988448"/>
                </a:lnTo>
                <a:lnTo>
                  <a:pt x="2107010" y="1996384"/>
                </a:lnTo>
                <a:lnTo>
                  <a:pt x="2128441" y="2004717"/>
                </a:lnTo>
                <a:lnTo>
                  <a:pt x="2149079" y="2013050"/>
                </a:lnTo>
                <a:lnTo>
                  <a:pt x="2169319" y="2021383"/>
                </a:lnTo>
                <a:lnTo>
                  <a:pt x="2206625" y="2037255"/>
                </a:lnTo>
                <a:lnTo>
                  <a:pt x="2241550" y="2053127"/>
                </a:lnTo>
                <a:lnTo>
                  <a:pt x="2272507" y="2067809"/>
                </a:lnTo>
                <a:lnTo>
                  <a:pt x="2301082" y="2082490"/>
                </a:lnTo>
                <a:lnTo>
                  <a:pt x="2325291" y="2095585"/>
                </a:lnTo>
                <a:lnTo>
                  <a:pt x="2346325" y="2106695"/>
                </a:lnTo>
                <a:lnTo>
                  <a:pt x="2359025" y="2091220"/>
                </a:lnTo>
                <a:lnTo>
                  <a:pt x="2371329" y="2075348"/>
                </a:lnTo>
                <a:lnTo>
                  <a:pt x="2383235" y="2059079"/>
                </a:lnTo>
                <a:lnTo>
                  <a:pt x="2394744" y="2042810"/>
                </a:lnTo>
                <a:lnTo>
                  <a:pt x="2406254" y="2026144"/>
                </a:lnTo>
                <a:lnTo>
                  <a:pt x="2417366" y="2009082"/>
                </a:lnTo>
                <a:lnTo>
                  <a:pt x="2428082" y="1991622"/>
                </a:lnTo>
                <a:lnTo>
                  <a:pt x="2438401" y="1974560"/>
                </a:lnTo>
                <a:lnTo>
                  <a:pt x="2448719" y="1956704"/>
                </a:lnTo>
                <a:lnTo>
                  <a:pt x="2458244" y="1938847"/>
                </a:lnTo>
                <a:lnTo>
                  <a:pt x="2467769" y="1920991"/>
                </a:lnTo>
                <a:lnTo>
                  <a:pt x="2476897" y="1902341"/>
                </a:lnTo>
                <a:lnTo>
                  <a:pt x="2485232" y="1884089"/>
                </a:lnTo>
                <a:lnTo>
                  <a:pt x="2493566" y="1865439"/>
                </a:lnTo>
                <a:lnTo>
                  <a:pt x="2501901" y="1846789"/>
                </a:lnTo>
                <a:lnTo>
                  <a:pt x="2509441" y="1827346"/>
                </a:lnTo>
                <a:lnTo>
                  <a:pt x="2516585" y="1808299"/>
                </a:lnTo>
                <a:lnTo>
                  <a:pt x="2523332" y="1788856"/>
                </a:lnTo>
                <a:lnTo>
                  <a:pt x="2529682" y="1769412"/>
                </a:lnTo>
                <a:lnTo>
                  <a:pt x="2536032" y="1749175"/>
                </a:lnTo>
                <a:lnTo>
                  <a:pt x="2541588" y="1729732"/>
                </a:lnTo>
                <a:lnTo>
                  <a:pt x="2546747" y="1709495"/>
                </a:lnTo>
                <a:lnTo>
                  <a:pt x="2551510" y="1689258"/>
                </a:lnTo>
                <a:lnTo>
                  <a:pt x="2555875" y="1668624"/>
                </a:lnTo>
                <a:lnTo>
                  <a:pt x="2559844" y="1647991"/>
                </a:lnTo>
                <a:lnTo>
                  <a:pt x="2563813" y="1627357"/>
                </a:lnTo>
                <a:lnTo>
                  <a:pt x="2566988" y="1606723"/>
                </a:lnTo>
                <a:lnTo>
                  <a:pt x="2569766" y="1585692"/>
                </a:lnTo>
                <a:lnTo>
                  <a:pt x="2572147" y="1564662"/>
                </a:lnTo>
                <a:lnTo>
                  <a:pt x="2573735" y="1543234"/>
                </a:lnTo>
                <a:lnTo>
                  <a:pt x="2575719" y="1521807"/>
                </a:lnTo>
                <a:lnTo>
                  <a:pt x="2576513" y="1500380"/>
                </a:lnTo>
                <a:lnTo>
                  <a:pt x="2171700" y="1500380"/>
                </a:lnTo>
                <a:close/>
                <a:moveTo>
                  <a:pt x="1597819" y="1500380"/>
                </a:moveTo>
                <a:lnTo>
                  <a:pt x="1597819" y="1893215"/>
                </a:lnTo>
                <a:lnTo>
                  <a:pt x="1625997" y="1894802"/>
                </a:lnTo>
                <a:lnTo>
                  <a:pt x="1654572" y="1896389"/>
                </a:lnTo>
                <a:lnTo>
                  <a:pt x="1682353" y="1898770"/>
                </a:lnTo>
                <a:lnTo>
                  <a:pt x="1709738" y="1901151"/>
                </a:lnTo>
                <a:lnTo>
                  <a:pt x="1736725" y="1904326"/>
                </a:lnTo>
                <a:lnTo>
                  <a:pt x="1764110" y="1908294"/>
                </a:lnTo>
                <a:lnTo>
                  <a:pt x="1790700" y="1912262"/>
                </a:lnTo>
                <a:lnTo>
                  <a:pt x="1816894" y="1916626"/>
                </a:lnTo>
                <a:lnTo>
                  <a:pt x="1842691" y="1921388"/>
                </a:lnTo>
                <a:lnTo>
                  <a:pt x="1868091" y="1926547"/>
                </a:lnTo>
                <a:lnTo>
                  <a:pt x="1892697" y="1932102"/>
                </a:lnTo>
                <a:lnTo>
                  <a:pt x="1917303" y="1938054"/>
                </a:lnTo>
                <a:lnTo>
                  <a:pt x="1941116" y="1944006"/>
                </a:lnTo>
                <a:lnTo>
                  <a:pt x="1964929" y="1950355"/>
                </a:lnTo>
                <a:lnTo>
                  <a:pt x="1987550" y="1957100"/>
                </a:lnTo>
                <a:lnTo>
                  <a:pt x="2010172" y="1963449"/>
                </a:lnTo>
                <a:lnTo>
                  <a:pt x="2018507" y="1938451"/>
                </a:lnTo>
                <a:lnTo>
                  <a:pt x="2026841" y="1912658"/>
                </a:lnTo>
                <a:lnTo>
                  <a:pt x="2034382" y="1886469"/>
                </a:lnTo>
                <a:lnTo>
                  <a:pt x="2041525" y="1859884"/>
                </a:lnTo>
                <a:lnTo>
                  <a:pt x="2048669" y="1832107"/>
                </a:lnTo>
                <a:lnTo>
                  <a:pt x="2055019" y="1804331"/>
                </a:lnTo>
                <a:lnTo>
                  <a:pt x="2061369" y="1776555"/>
                </a:lnTo>
                <a:lnTo>
                  <a:pt x="2066529" y="1747588"/>
                </a:lnTo>
                <a:lnTo>
                  <a:pt x="2071688" y="1718225"/>
                </a:lnTo>
                <a:lnTo>
                  <a:pt x="2076450" y="1688068"/>
                </a:lnTo>
                <a:lnTo>
                  <a:pt x="2080419" y="1657911"/>
                </a:lnTo>
                <a:lnTo>
                  <a:pt x="2083991" y="1627357"/>
                </a:lnTo>
                <a:lnTo>
                  <a:pt x="2087166" y="1596406"/>
                </a:lnTo>
                <a:lnTo>
                  <a:pt x="2089547" y="1564662"/>
                </a:lnTo>
                <a:lnTo>
                  <a:pt x="2091532" y="1532918"/>
                </a:lnTo>
                <a:lnTo>
                  <a:pt x="2092722" y="1500380"/>
                </a:lnTo>
                <a:lnTo>
                  <a:pt x="1597819" y="1500380"/>
                </a:lnTo>
                <a:close/>
                <a:moveTo>
                  <a:pt x="1023541" y="1500380"/>
                </a:moveTo>
                <a:lnTo>
                  <a:pt x="1024731" y="1532918"/>
                </a:lnTo>
                <a:lnTo>
                  <a:pt x="1026716" y="1564662"/>
                </a:lnTo>
                <a:lnTo>
                  <a:pt x="1028700" y="1596406"/>
                </a:lnTo>
                <a:lnTo>
                  <a:pt x="1031875" y="1627357"/>
                </a:lnTo>
                <a:lnTo>
                  <a:pt x="1035447" y="1657911"/>
                </a:lnTo>
                <a:lnTo>
                  <a:pt x="1039813" y="1688068"/>
                </a:lnTo>
                <a:lnTo>
                  <a:pt x="1044575" y="1717828"/>
                </a:lnTo>
                <a:lnTo>
                  <a:pt x="1049338" y="1747191"/>
                </a:lnTo>
                <a:lnTo>
                  <a:pt x="1054894" y="1775761"/>
                </a:lnTo>
                <a:lnTo>
                  <a:pt x="1061244" y="1804331"/>
                </a:lnTo>
                <a:lnTo>
                  <a:pt x="1067594" y="1832107"/>
                </a:lnTo>
                <a:lnTo>
                  <a:pt x="1074738" y="1859884"/>
                </a:lnTo>
                <a:lnTo>
                  <a:pt x="1081881" y="1886469"/>
                </a:lnTo>
                <a:lnTo>
                  <a:pt x="1089819" y="1912658"/>
                </a:lnTo>
                <a:lnTo>
                  <a:pt x="1097756" y="1938451"/>
                </a:lnTo>
                <a:lnTo>
                  <a:pt x="1106091" y="1963449"/>
                </a:lnTo>
                <a:lnTo>
                  <a:pt x="1128713" y="1957100"/>
                </a:lnTo>
                <a:lnTo>
                  <a:pt x="1151731" y="1950355"/>
                </a:lnTo>
                <a:lnTo>
                  <a:pt x="1175544" y="1944006"/>
                </a:lnTo>
                <a:lnTo>
                  <a:pt x="1199356" y="1938054"/>
                </a:lnTo>
                <a:lnTo>
                  <a:pt x="1223963" y="1932102"/>
                </a:lnTo>
                <a:lnTo>
                  <a:pt x="1248966" y="1926547"/>
                </a:lnTo>
                <a:lnTo>
                  <a:pt x="1273969" y="1921388"/>
                </a:lnTo>
                <a:lnTo>
                  <a:pt x="1299766" y="1916626"/>
                </a:lnTo>
                <a:lnTo>
                  <a:pt x="1325960" y="1912262"/>
                </a:lnTo>
                <a:lnTo>
                  <a:pt x="1352550" y="1908294"/>
                </a:lnTo>
                <a:lnTo>
                  <a:pt x="1379538" y="1904326"/>
                </a:lnTo>
                <a:lnTo>
                  <a:pt x="1406922" y="1901151"/>
                </a:lnTo>
                <a:lnTo>
                  <a:pt x="1434307" y="1898770"/>
                </a:lnTo>
                <a:lnTo>
                  <a:pt x="1462485" y="1896389"/>
                </a:lnTo>
                <a:lnTo>
                  <a:pt x="1490663" y="1894802"/>
                </a:lnTo>
                <a:lnTo>
                  <a:pt x="1519238" y="1893215"/>
                </a:lnTo>
                <a:lnTo>
                  <a:pt x="1519238" y="1500380"/>
                </a:lnTo>
                <a:lnTo>
                  <a:pt x="1023541" y="1500380"/>
                </a:lnTo>
                <a:close/>
                <a:moveTo>
                  <a:pt x="539750" y="1500380"/>
                </a:moveTo>
                <a:lnTo>
                  <a:pt x="540544" y="1521807"/>
                </a:lnTo>
                <a:lnTo>
                  <a:pt x="542528" y="1543234"/>
                </a:lnTo>
                <a:lnTo>
                  <a:pt x="544116" y="1564662"/>
                </a:lnTo>
                <a:lnTo>
                  <a:pt x="546894" y="1585692"/>
                </a:lnTo>
                <a:lnTo>
                  <a:pt x="549275" y="1606723"/>
                </a:lnTo>
                <a:lnTo>
                  <a:pt x="552847" y="1627357"/>
                </a:lnTo>
                <a:lnTo>
                  <a:pt x="556419" y="1647991"/>
                </a:lnTo>
                <a:lnTo>
                  <a:pt x="560388" y="1668624"/>
                </a:lnTo>
                <a:lnTo>
                  <a:pt x="564753" y="1689258"/>
                </a:lnTo>
                <a:lnTo>
                  <a:pt x="569913" y="1709495"/>
                </a:lnTo>
                <a:lnTo>
                  <a:pt x="575072" y="1729732"/>
                </a:lnTo>
                <a:lnTo>
                  <a:pt x="580628" y="1749175"/>
                </a:lnTo>
                <a:lnTo>
                  <a:pt x="586581" y="1769412"/>
                </a:lnTo>
                <a:lnTo>
                  <a:pt x="592931" y="1788856"/>
                </a:lnTo>
                <a:lnTo>
                  <a:pt x="600075" y="1808299"/>
                </a:lnTo>
                <a:lnTo>
                  <a:pt x="606822" y="1827346"/>
                </a:lnTo>
                <a:lnTo>
                  <a:pt x="614759" y="1846789"/>
                </a:lnTo>
                <a:lnTo>
                  <a:pt x="622697" y="1865439"/>
                </a:lnTo>
                <a:lnTo>
                  <a:pt x="631031" y="1884089"/>
                </a:lnTo>
                <a:lnTo>
                  <a:pt x="639763" y="1902341"/>
                </a:lnTo>
                <a:lnTo>
                  <a:pt x="648494" y="1920991"/>
                </a:lnTo>
                <a:lnTo>
                  <a:pt x="658019" y="1938847"/>
                </a:lnTo>
                <a:lnTo>
                  <a:pt x="667544" y="1956704"/>
                </a:lnTo>
                <a:lnTo>
                  <a:pt x="677863" y="1974560"/>
                </a:lnTo>
                <a:lnTo>
                  <a:pt x="688181" y="1991622"/>
                </a:lnTo>
                <a:lnTo>
                  <a:pt x="699294" y="2009082"/>
                </a:lnTo>
                <a:lnTo>
                  <a:pt x="710009" y="2026144"/>
                </a:lnTo>
                <a:lnTo>
                  <a:pt x="721519" y="2042810"/>
                </a:lnTo>
                <a:lnTo>
                  <a:pt x="733028" y="2059079"/>
                </a:lnTo>
                <a:lnTo>
                  <a:pt x="745331" y="2075348"/>
                </a:lnTo>
                <a:lnTo>
                  <a:pt x="757634" y="2091220"/>
                </a:lnTo>
                <a:lnTo>
                  <a:pt x="770334" y="2106695"/>
                </a:lnTo>
                <a:lnTo>
                  <a:pt x="791369" y="2095585"/>
                </a:lnTo>
                <a:lnTo>
                  <a:pt x="815578" y="2082490"/>
                </a:lnTo>
                <a:lnTo>
                  <a:pt x="843756" y="2067809"/>
                </a:lnTo>
                <a:lnTo>
                  <a:pt x="875109" y="2053127"/>
                </a:lnTo>
                <a:lnTo>
                  <a:pt x="909638" y="2037255"/>
                </a:lnTo>
                <a:lnTo>
                  <a:pt x="946944" y="2020986"/>
                </a:lnTo>
                <a:lnTo>
                  <a:pt x="967185" y="2013050"/>
                </a:lnTo>
                <a:lnTo>
                  <a:pt x="988219" y="2004717"/>
                </a:lnTo>
                <a:lnTo>
                  <a:pt x="1009650" y="1996384"/>
                </a:lnTo>
                <a:lnTo>
                  <a:pt x="1031478" y="1988448"/>
                </a:lnTo>
                <a:lnTo>
                  <a:pt x="1022747" y="1961862"/>
                </a:lnTo>
                <a:lnTo>
                  <a:pt x="1014413" y="1934879"/>
                </a:lnTo>
                <a:lnTo>
                  <a:pt x="1006078" y="1906706"/>
                </a:lnTo>
                <a:lnTo>
                  <a:pt x="998538" y="1878930"/>
                </a:lnTo>
                <a:lnTo>
                  <a:pt x="991394" y="1849963"/>
                </a:lnTo>
                <a:lnTo>
                  <a:pt x="984250" y="1820997"/>
                </a:lnTo>
                <a:lnTo>
                  <a:pt x="978297" y="1791237"/>
                </a:lnTo>
                <a:lnTo>
                  <a:pt x="971947" y="1760683"/>
                </a:lnTo>
                <a:lnTo>
                  <a:pt x="966391" y="1730129"/>
                </a:lnTo>
                <a:lnTo>
                  <a:pt x="961628" y="1698781"/>
                </a:lnTo>
                <a:lnTo>
                  <a:pt x="957263" y="1666640"/>
                </a:lnTo>
                <a:lnTo>
                  <a:pt x="953691" y="1634499"/>
                </a:lnTo>
                <a:lnTo>
                  <a:pt x="950119" y="1601961"/>
                </a:lnTo>
                <a:lnTo>
                  <a:pt x="947738" y="1568233"/>
                </a:lnTo>
                <a:lnTo>
                  <a:pt x="945753" y="1534505"/>
                </a:lnTo>
                <a:lnTo>
                  <a:pt x="944563" y="1500380"/>
                </a:lnTo>
                <a:lnTo>
                  <a:pt x="539750" y="1500380"/>
                </a:lnTo>
                <a:close/>
                <a:moveTo>
                  <a:pt x="2010172" y="958346"/>
                </a:moveTo>
                <a:lnTo>
                  <a:pt x="1987550" y="965489"/>
                </a:lnTo>
                <a:lnTo>
                  <a:pt x="1964532" y="971838"/>
                </a:lnTo>
                <a:lnTo>
                  <a:pt x="1941116" y="978187"/>
                </a:lnTo>
                <a:lnTo>
                  <a:pt x="1916907" y="984139"/>
                </a:lnTo>
                <a:lnTo>
                  <a:pt x="1892300" y="990487"/>
                </a:lnTo>
                <a:lnTo>
                  <a:pt x="1867297" y="995646"/>
                </a:lnTo>
                <a:lnTo>
                  <a:pt x="1842294" y="1000804"/>
                </a:lnTo>
                <a:lnTo>
                  <a:pt x="1816497" y="1005566"/>
                </a:lnTo>
                <a:lnTo>
                  <a:pt x="1790700" y="1009931"/>
                </a:lnTo>
                <a:lnTo>
                  <a:pt x="1764110" y="1014296"/>
                </a:lnTo>
                <a:lnTo>
                  <a:pt x="1736725" y="1017867"/>
                </a:lnTo>
                <a:lnTo>
                  <a:pt x="1709738" y="1021041"/>
                </a:lnTo>
                <a:lnTo>
                  <a:pt x="1682353" y="1023819"/>
                </a:lnTo>
                <a:lnTo>
                  <a:pt x="1654572" y="1026200"/>
                </a:lnTo>
                <a:lnTo>
                  <a:pt x="1625997" y="1027390"/>
                </a:lnTo>
                <a:lnTo>
                  <a:pt x="1597819" y="1028581"/>
                </a:lnTo>
                <a:lnTo>
                  <a:pt x="1597819" y="1421813"/>
                </a:lnTo>
                <a:lnTo>
                  <a:pt x="2092722" y="1421813"/>
                </a:lnTo>
                <a:lnTo>
                  <a:pt x="2091929" y="1389672"/>
                </a:lnTo>
                <a:lnTo>
                  <a:pt x="2089944" y="1357531"/>
                </a:lnTo>
                <a:lnTo>
                  <a:pt x="2087563" y="1325786"/>
                </a:lnTo>
                <a:lnTo>
                  <a:pt x="2084388" y="1294836"/>
                </a:lnTo>
                <a:lnTo>
                  <a:pt x="2080816" y="1263885"/>
                </a:lnTo>
                <a:lnTo>
                  <a:pt x="2076450" y="1233728"/>
                </a:lnTo>
                <a:lnTo>
                  <a:pt x="2072085" y="1204364"/>
                </a:lnTo>
                <a:lnTo>
                  <a:pt x="2066925" y="1175001"/>
                </a:lnTo>
                <a:lnTo>
                  <a:pt x="2061369" y="1146034"/>
                </a:lnTo>
                <a:lnTo>
                  <a:pt x="2055019" y="1117861"/>
                </a:lnTo>
                <a:lnTo>
                  <a:pt x="2048669" y="1090085"/>
                </a:lnTo>
                <a:lnTo>
                  <a:pt x="2041525" y="1062706"/>
                </a:lnTo>
                <a:lnTo>
                  <a:pt x="2034382" y="1036120"/>
                </a:lnTo>
                <a:lnTo>
                  <a:pt x="2026841" y="1009534"/>
                </a:lnTo>
                <a:lnTo>
                  <a:pt x="2018507" y="983742"/>
                </a:lnTo>
                <a:lnTo>
                  <a:pt x="2010172" y="958346"/>
                </a:lnTo>
                <a:close/>
                <a:moveTo>
                  <a:pt x="1106091" y="958346"/>
                </a:moveTo>
                <a:lnTo>
                  <a:pt x="1097756" y="983742"/>
                </a:lnTo>
                <a:lnTo>
                  <a:pt x="1089819" y="1009534"/>
                </a:lnTo>
                <a:lnTo>
                  <a:pt x="1081881" y="1035723"/>
                </a:lnTo>
                <a:lnTo>
                  <a:pt x="1074738" y="1062706"/>
                </a:lnTo>
                <a:lnTo>
                  <a:pt x="1067991" y="1089688"/>
                </a:lnTo>
                <a:lnTo>
                  <a:pt x="1061641" y="1117861"/>
                </a:lnTo>
                <a:lnTo>
                  <a:pt x="1055291" y="1146034"/>
                </a:lnTo>
                <a:lnTo>
                  <a:pt x="1049735" y="1175001"/>
                </a:lnTo>
                <a:lnTo>
                  <a:pt x="1044575" y="1204364"/>
                </a:lnTo>
                <a:lnTo>
                  <a:pt x="1039813" y="1233728"/>
                </a:lnTo>
                <a:lnTo>
                  <a:pt x="1035844" y="1263885"/>
                </a:lnTo>
                <a:lnTo>
                  <a:pt x="1032272" y="1294836"/>
                </a:lnTo>
                <a:lnTo>
                  <a:pt x="1029097" y="1325786"/>
                </a:lnTo>
                <a:lnTo>
                  <a:pt x="1026716" y="1357531"/>
                </a:lnTo>
                <a:lnTo>
                  <a:pt x="1024731" y="1389672"/>
                </a:lnTo>
                <a:lnTo>
                  <a:pt x="1023938" y="1421813"/>
                </a:lnTo>
                <a:lnTo>
                  <a:pt x="1519238" y="1421813"/>
                </a:lnTo>
                <a:lnTo>
                  <a:pt x="1519238" y="1028581"/>
                </a:lnTo>
                <a:lnTo>
                  <a:pt x="1490663" y="1027390"/>
                </a:lnTo>
                <a:lnTo>
                  <a:pt x="1462485" y="1026200"/>
                </a:lnTo>
                <a:lnTo>
                  <a:pt x="1434307" y="1023819"/>
                </a:lnTo>
                <a:lnTo>
                  <a:pt x="1406922" y="1021041"/>
                </a:lnTo>
                <a:lnTo>
                  <a:pt x="1379538" y="1017867"/>
                </a:lnTo>
                <a:lnTo>
                  <a:pt x="1352550" y="1014296"/>
                </a:lnTo>
                <a:lnTo>
                  <a:pt x="1325960" y="1009931"/>
                </a:lnTo>
                <a:lnTo>
                  <a:pt x="1299766" y="1005566"/>
                </a:lnTo>
                <a:lnTo>
                  <a:pt x="1273969" y="1000804"/>
                </a:lnTo>
                <a:lnTo>
                  <a:pt x="1248966" y="995646"/>
                </a:lnTo>
                <a:lnTo>
                  <a:pt x="1223963" y="990487"/>
                </a:lnTo>
                <a:lnTo>
                  <a:pt x="1199356" y="984139"/>
                </a:lnTo>
                <a:lnTo>
                  <a:pt x="1175544" y="978187"/>
                </a:lnTo>
                <a:lnTo>
                  <a:pt x="1151731" y="971838"/>
                </a:lnTo>
                <a:lnTo>
                  <a:pt x="1128713" y="965489"/>
                </a:lnTo>
                <a:lnTo>
                  <a:pt x="1106091" y="958346"/>
                </a:lnTo>
                <a:close/>
                <a:moveTo>
                  <a:pt x="2346325" y="815100"/>
                </a:moveTo>
                <a:lnTo>
                  <a:pt x="2325291" y="827004"/>
                </a:lnTo>
                <a:lnTo>
                  <a:pt x="2301082" y="840099"/>
                </a:lnTo>
                <a:lnTo>
                  <a:pt x="2272903" y="853987"/>
                </a:lnTo>
                <a:lnTo>
                  <a:pt x="2241550" y="869462"/>
                </a:lnTo>
                <a:lnTo>
                  <a:pt x="2206625" y="884938"/>
                </a:lnTo>
                <a:lnTo>
                  <a:pt x="2169319" y="901207"/>
                </a:lnTo>
                <a:lnTo>
                  <a:pt x="2149079" y="909540"/>
                </a:lnTo>
                <a:lnTo>
                  <a:pt x="2128441" y="917476"/>
                </a:lnTo>
                <a:lnTo>
                  <a:pt x="2107010" y="925809"/>
                </a:lnTo>
                <a:lnTo>
                  <a:pt x="2084785" y="934141"/>
                </a:lnTo>
                <a:lnTo>
                  <a:pt x="2093516" y="960727"/>
                </a:lnTo>
                <a:lnTo>
                  <a:pt x="2101850" y="987710"/>
                </a:lnTo>
                <a:lnTo>
                  <a:pt x="2110185" y="1015089"/>
                </a:lnTo>
                <a:lnTo>
                  <a:pt x="2118122" y="1043659"/>
                </a:lnTo>
                <a:lnTo>
                  <a:pt x="2124869" y="1072229"/>
                </a:lnTo>
                <a:lnTo>
                  <a:pt x="2132013" y="1101592"/>
                </a:lnTo>
                <a:lnTo>
                  <a:pt x="2138760" y="1131353"/>
                </a:lnTo>
                <a:lnTo>
                  <a:pt x="2144316" y="1161510"/>
                </a:lnTo>
                <a:lnTo>
                  <a:pt x="2149872" y="1192460"/>
                </a:lnTo>
                <a:lnTo>
                  <a:pt x="2154635" y="1223808"/>
                </a:lnTo>
                <a:lnTo>
                  <a:pt x="2159000" y="1255552"/>
                </a:lnTo>
                <a:lnTo>
                  <a:pt x="2162969" y="1288090"/>
                </a:lnTo>
                <a:lnTo>
                  <a:pt x="2166144" y="1320628"/>
                </a:lnTo>
                <a:lnTo>
                  <a:pt x="2168525" y="1353959"/>
                </a:lnTo>
                <a:lnTo>
                  <a:pt x="2170510" y="1388084"/>
                </a:lnTo>
                <a:lnTo>
                  <a:pt x="2171700" y="1421813"/>
                </a:lnTo>
                <a:lnTo>
                  <a:pt x="2576513" y="1421813"/>
                </a:lnTo>
                <a:lnTo>
                  <a:pt x="2575719" y="1400385"/>
                </a:lnTo>
                <a:lnTo>
                  <a:pt x="2573735" y="1379355"/>
                </a:lnTo>
                <a:lnTo>
                  <a:pt x="2572147" y="1357927"/>
                </a:lnTo>
                <a:lnTo>
                  <a:pt x="2569766" y="1336897"/>
                </a:lnTo>
                <a:lnTo>
                  <a:pt x="2566988" y="1315866"/>
                </a:lnTo>
                <a:lnTo>
                  <a:pt x="2563813" y="1294836"/>
                </a:lnTo>
                <a:lnTo>
                  <a:pt x="2559844" y="1274202"/>
                </a:lnTo>
                <a:lnTo>
                  <a:pt x="2555875" y="1253568"/>
                </a:lnTo>
                <a:lnTo>
                  <a:pt x="2551510" y="1232934"/>
                </a:lnTo>
                <a:lnTo>
                  <a:pt x="2546747" y="1213094"/>
                </a:lnTo>
                <a:lnTo>
                  <a:pt x="2541588" y="1192857"/>
                </a:lnTo>
                <a:lnTo>
                  <a:pt x="2536032" y="1172620"/>
                </a:lnTo>
                <a:lnTo>
                  <a:pt x="2529682" y="1153177"/>
                </a:lnTo>
                <a:lnTo>
                  <a:pt x="2523332" y="1133337"/>
                </a:lnTo>
                <a:lnTo>
                  <a:pt x="2516585" y="1114290"/>
                </a:lnTo>
                <a:lnTo>
                  <a:pt x="2509441" y="1094450"/>
                </a:lnTo>
                <a:lnTo>
                  <a:pt x="2501901" y="1075800"/>
                </a:lnTo>
                <a:lnTo>
                  <a:pt x="2493566" y="1057150"/>
                </a:lnTo>
                <a:lnTo>
                  <a:pt x="2485232" y="1038501"/>
                </a:lnTo>
                <a:lnTo>
                  <a:pt x="2476897" y="1019851"/>
                </a:lnTo>
                <a:lnTo>
                  <a:pt x="2467769" y="1001598"/>
                </a:lnTo>
                <a:lnTo>
                  <a:pt x="2458244" y="983345"/>
                </a:lnTo>
                <a:lnTo>
                  <a:pt x="2448719" y="965886"/>
                </a:lnTo>
                <a:lnTo>
                  <a:pt x="2438401" y="948029"/>
                </a:lnTo>
                <a:lnTo>
                  <a:pt x="2428082" y="930570"/>
                </a:lnTo>
                <a:lnTo>
                  <a:pt x="2417366" y="913508"/>
                </a:lnTo>
                <a:lnTo>
                  <a:pt x="2406254" y="896445"/>
                </a:lnTo>
                <a:lnTo>
                  <a:pt x="2394744" y="879779"/>
                </a:lnTo>
                <a:lnTo>
                  <a:pt x="2383235" y="863114"/>
                </a:lnTo>
                <a:lnTo>
                  <a:pt x="2371329" y="847242"/>
                </a:lnTo>
                <a:lnTo>
                  <a:pt x="2359025" y="830973"/>
                </a:lnTo>
                <a:lnTo>
                  <a:pt x="2346325" y="815100"/>
                </a:lnTo>
                <a:close/>
                <a:moveTo>
                  <a:pt x="770334" y="815100"/>
                </a:moveTo>
                <a:lnTo>
                  <a:pt x="757634" y="830973"/>
                </a:lnTo>
                <a:lnTo>
                  <a:pt x="745331" y="847242"/>
                </a:lnTo>
                <a:lnTo>
                  <a:pt x="733028" y="863114"/>
                </a:lnTo>
                <a:lnTo>
                  <a:pt x="721519" y="879779"/>
                </a:lnTo>
                <a:lnTo>
                  <a:pt x="710009" y="896445"/>
                </a:lnTo>
                <a:lnTo>
                  <a:pt x="699294" y="913508"/>
                </a:lnTo>
                <a:lnTo>
                  <a:pt x="688181" y="930570"/>
                </a:lnTo>
                <a:lnTo>
                  <a:pt x="677863" y="948029"/>
                </a:lnTo>
                <a:lnTo>
                  <a:pt x="667544" y="965886"/>
                </a:lnTo>
                <a:lnTo>
                  <a:pt x="658019" y="983345"/>
                </a:lnTo>
                <a:lnTo>
                  <a:pt x="648494" y="1001598"/>
                </a:lnTo>
                <a:lnTo>
                  <a:pt x="639763" y="1019851"/>
                </a:lnTo>
                <a:lnTo>
                  <a:pt x="631031" y="1038501"/>
                </a:lnTo>
                <a:lnTo>
                  <a:pt x="622697" y="1057150"/>
                </a:lnTo>
                <a:lnTo>
                  <a:pt x="614759" y="1075800"/>
                </a:lnTo>
                <a:lnTo>
                  <a:pt x="606822" y="1094450"/>
                </a:lnTo>
                <a:lnTo>
                  <a:pt x="600075" y="1114290"/>
                </a:lnTo>
                <a:lnTo>
                  <a:pt x="592931" y="1133337"/>
                </a:lnTo>
                <a:lnTo>
                  <a:pt x="586581" y="1153177"/>
                </a:lnTo>
                <a:lnTo>
                  <a:pt x="580628" y="1172620"/>
                </a:lnTo>
                <a:lnTo>
                  <a:pt x="575072" y="1192857"/>
                </a:lnTo>
                <a:lnTo>
                  <a:pt x="569913" y="1213094"/>
                </a:lnTo>
                <a:lnTo>
                  <a:pt x="564753" y="1232934"/>
                </a:lnTo>
                <a:lnTo>
                  <a:pt x="560388" y="1253568"/>
                </a:lnTo>
                <a:lnTo>
                  <a:pt x="556419" y="1274202"/>
                </a:lnTo>
                <a:lnTo>
                  <a:pt x="552847" y="1294836"/>
                </a:lnTo>
                <a:lnTo>
                  <a:pt x="549275" y="1315866"/>
                </a:lnTo>
                <a:lnTo>
                  <a:pt x="546894" y="1336897"/>
                </a:lnTo>
                <a:lnTo>
                  <a:pt x="544116" y="1357927"/>
                </a:lnTo>
                <a:lnTo>
                  <a:pt x="542528" y="1379355"/>
                </a:lnTo>
                <a:lnTo>
                  <a:pt x="540544" y="1400385"/>
                </a:lnTo>
                <a:lnTo>
                  <a:pt x="539750" y="1421813"/>
                </a:lnTo>
                <a:lnTo>
                  <a:pt x="944563" y="1421813"/>
                </a:lnTo>
                <a:lnTo>
                  <a:pt x="945753" y="1388084"/>
                </a:lnTo>
                <a:lnTo>
                  <a:pt x="947738" y="1353959"/>
                </a:lnTo>
                <a:lnTo>
                  <a:pt x="950119" y="1320628"/>
                </a:lnTo>
                <a:lnTo>
                  <a:pt x="953691" y="1288090"/>
                </a:lnTo>
                <a:lnTo>
                  <a:pt x="957263" y="1255552"/>
                </a:lnTo>
                <a:lnTo>
                  <a:pt x="961628" y="1223808"/>
                </a:lnTo>
                <a:lnTo>
                  <a:pt x="966391" y="1192460"/>
                </a:lnTo>
                <a:lnTo>
                  <a:pt x="971947" y="1161510"/>
                </a:lnTo>
                <a:lnTo>
                  <a:pt x="978297" y="1131353"/>
                </a:lnTo>
                <a:lnTo>
                  <a:pt x="984250" y="1101196"/>
                </a:lnTo>
                <a:lnTo>
                  <a:pt x="991394" y="1071832"/>
                </a:lnTo>
                <a:lnTo>
                  <a:pt x="998538" y="1043262"/>
                </a:lnTo>
                <a:lnTo>
                  <a:pt x="1006078" y="1015089"/>
                </a:lnTo>
                <a:lnTo>
                  <a:pt x="1014413" y="987313"/>
                </a:lnTo>
                <a:lnTo>
                  <a:pt x="1022747" y="960330"/>
                </a:lnTo>
                <a:lnTo>
                  <a:pt x="1031478" y="933745"/>
                </a:lnTo>
                <a:lnTo>
                  <a:pt x="1009650" y="925809"/>
                </a:lnTo>
                <a:lnTo>
                  <a:pt x="988219" y="917476"/>
                </a:lnTo>
                <a:lnTo>
                  <a:pt x="967185" y="909540"/>
                </a:lnTo>
                <a:lnTo>
                  <a:pt x="946944" y="901207"/>
                </a:lnTo>
                <a:lnTo>
                  <a:pt x="909638" y="884938"/>
                </a:lnTo>
                <a:lnTo>
                  <a:pt x="875109" y="869462"/>
                </a:lnTo>
                <a:lnTo>
                  <a:pt x="843756" y="853987"/>
                </a:lnTo>
                <a:lnTo>
                  <a:pt x="815578" y="840099"/>
                </a:lnTo>
                <a:lnTo>
                  <a:pt x="791369" y="827004"/>
                </a:lnTo>
                <a:lnTo>
                  <a:pt x="770334" y="815100"/>
                </a:lnTo>
                <a:close/>
                <a:moveTo>
                  <a:pt x="1855788" y="486547"/>
                </a:moveTo>
                <a:lnTo>
                  <a:pt x="1866900" y="502419"/>
                </a:lnTo>
                <a:lnTo>
                  <a:pt x="1878410" y="519085"/>
                </a:lnTo>
                <a:lnTo>
                  <a:pt x="1890713" y="536941"/>
                </a:lnTo>
                <a:lnTo>
                  <a:pt x="1903016" y="555591"/>
                </a:lnTo>
                <a:lnTo>
                  <a:pt x="1915319" y="575431"/>
                </a:lnTo>
                <a:lnTo>
                  <a:pt x="1928019" y="596065"/>
                </a:lnTo>
                <a:lnTo>
                  <a:pt x="1941116" y="618286"/>
                </a:lnTo>
                <a:lnTo>
                  <a:pt x="1954213" y="641301"/>
                </a:lnTo>
                <a:lnTo>
                  <a:pt x="1967310" y="665109"/>
                </a:lnTo>
                <a:lnTo>
                  <a:pt x="1980803" y="690107"/>
                </a:lnTo>
                <a:lnTo>
                  <a:pt x="1993900" y="716296"/>
                </a:lnTo>
                <a:lnTo>
                  <a:pt x="2006997" y="742882"/>
                </a:lnTo>
                <a:lnTo>
                  <a:pt x="2020094" y="770658"/>
                </a:lnTo>
                <a:lnTo>
                  <a:pt x="2033191" y="799625"/>
                </a:lnTo>
                <a:lnTo>
                  <a:pt x="2045494" y="829385"/>
                </a:lnTo>
                <a:lnTo>
                  <a:pt x="2058194" y="860336"/>
                </a:lnTo>
                <a:lnTo>
                  <a:pt x="2095103" y="846845"/>
                </a:lnTo>
                <a:lnTo>
                  <a:pt x="2129235" y="832560"/>
                </a:lnTo>
                <a:lnTo>
                  <a:pt x="2161779" y="819068"/>
                </a:lnTo>
                <a:lnTo>
                  <a:pt x="2191941" y="805577"/>
                </a:lnTo>
                <a:lnTo>
                  <a:pt x="2219722" y="792483"/>
                </a:lnTo>
                <a:lnTo>
                  <a:pt x="2245519" y="780182"/>
                </a:lnTo>
                <a:lnTo>
                  <a:pt x="2268141" y="768674"/>
                </a:lnTo>
                <a:lnTo>
                  <a:pt x="2288382" y="757564"/>
                </a:lnTo>
                <a:lnTo>
                  <a:pt x="2292747" y="755580"/>
                </a:lnTo>
                <a:lnTo>
                  <a:pt x="2270125" y="732962"/>
                </a:lnTo>
                <a:lnTo>
                  <a:pt x="2246710" y="710344"/>
                </a:lnTo>
                <a:lnTo>
                  <a:pt x="2222897" y="689314"/>
                </a:lnTo>
                <a:lnTo>
                  <a:pt x="2197894" y="668680"/>
                </a:lnTo>
                <a:lnTo>
                  <a:pt x="2172494" y="648443"/>
                </a:lnTo>
                <a:lnTo>
                  <a:pt x="2146300" y="629793"/>
                </a:lnTo>
                <a:lnTo>
                  <a:pt x="2119710" y="611540"/>
                </a:lnTo>
                <a:lnTo>
                  <a:pt x="2092722" y="594081"/>
                </a:lnTo>
                <a:lnTo>
                  <a:pt x="2065338" y="577415"/>
                </a:lnTo>
                <a:lnTo>
                  <a:pt x="2036763" y="561543"/>
                </a:lnTo>
                <a:lnTo>
                  <a:pt x="2007791" y="546861"/>
                </a:lnTo>
                <a:lnTo>
                  <a:pt x="1978422" y="532973"/>
                </a:lnTo>
                <a:lnTo>
                  <a:pt x="1963341" y="526228"/>
                </a:lnTo>
                <a:lnTo>
                  <a:pt x="1948657" y="519879"/>
                </a:lnTo>
                <a:lnTo>
                  <a:pt x="1933575" y="513530"/>
                </a:lnTo>
                <a:lnTo>
                  <a:pt x="1918097" y="507975"/>
                </a:lnTo>
                <a:lnTo>
                  <a:pt x="1903016" y="502419"/>
                </a:lnTo>
                <a:lnTo>
                  <a:pt x="1887141" y="496864"/>
                </a:lnTo>
                <a:lnTo>
                  <a:pt x="1871266" y="491309"/>
                </a:lnTo>
                <a:lnTo>
                  <a:pt x="1855788" y="486547"/>
                </a:lnTo>
                <a:close/>
                <a:moveTo>
                  <a:pt x="1260475" y="486547"/>
                </a:moveTo>
                <a:lnTo>
                  <a:pt x="1244997" y="491309"/>
                </a:lnTo>
                <a:lnTo>
                  <a:pt x="1229122" y="496864"/>
                </a:lnTo>
                <a:lnTo>
                  <a:pt x="1214041" y="502419"/>
                </a:lnTo>
                <a:lnTo>
                  <a:pt x="1198563" y="507975"/>
                </a:lnTo>
                <a:lnTo>
                  <a:pt x="1183481" y="513530"/>
                </a:lnTo>
                <a:lnTo>
                  <a:pt x="1168003" y="519879"/>
                </a:lnTo>
                <a:lnTo>
                  <a:pt x="1152922" y="526228"/>
                </a:lnTo>
                <a:lnTo>
                  <a:pt x="1137841" y="532973"/>
                </a:lnTo>
                <a:lnTo>
                  <a:pt x="1108472" y="546861"/>
                </a:lnTo>
                <a:lnTo>
                  <a:pt x="1079897" y="561543"/>
                </a:lnTo>
                <a:lnTo>
                  <a:pt x="1051322" y="577415"/>
                </a:lnTo>
                <a:lnTo>
                  <a:pt x="1023541" y="594081"/>
                </a:lnTo>
                <a:lnTo>
                  <a:pt x="996553" y="611540"/>
                </a:lnTo>
                <a:lnTo>
                  <a:pt x="969963" y="629793"/>
                </a:lnTo>
                <a:lnTo>
                  <a:pt x="944166" y="648443"/>
                </a:lnTo>
                <a:lnTo>
                  <a:pt x="918766" y="668680"/>
                </a:lnTo>
                <a:lnTo>
                  <a:pt x="893763" y="689314"/>
                </a:lnTo>
                <a:lnTo>
                  <a:pt x="869950" y="710344"/>
                </a:lnTo>
                <a:lnTo>
                  <a:pt x="846138" y="732962"/>
                </a:lnTo>
                <a:lnTo>
                  <a:pt x="823913" y="755580"/>
                </a:lnTo>
                <a:lnTo>
                  <a:pt x="827881" y="757564"/>
                </a:lnTo>
                <a:lnTo>
                  <a:pt x="843756" y="765897"/>
                </a:lnTo>
                <a:lnTo>
                  <a:pt x="860822" y="775023"/>
                </a:lnTo>
                <a:lnTo>
                  <a:pt x="879872" y="784547"/>
                </a:lnTo>
                <a:lnTo>
                  <a:pt x="900509" y="794467"/>
                </a:lnTo>
                <a:lnTo>
                  <a:pt x="922338" y="804784"/>
                </a:lnTo>
                <a:lnTo>
                  <a:pt x="945356" y="815100"/>
                </a:lnTo>
                <a:lnTo>
                  <a:pt x="970359" y="825814"/>
                </a:lnTo>
                <a:lnTo>
                  <a:pt x="996553" y="836528"/>
                </a:lnTo>
                <a:lnTo>
                  <a:pt x="1026716" y="848432"/>
                </a:lnTo>
                <a:lnTo>
                  <a:pt x="1058466" y="860336"/>
                </a:lnTo>
                <a:lnTo>
                  <a:pt x="1070769" y="829385"/>
                </a:lnTo>
                <a:lnTo>
                  <a:pt x="1083469" y="799625"/>
                </a:lnTo>
                <a:lnTo>
                  <a:pt x="1096169" y="770658"/>
                </a:lnTo>
                <a:lnTo>
                  <a:pt x="1109266" y="742882"/>
                </a:lnTo>
                <a:lnTo>
                  <a:pt x="1122363" y="716296"/>
                </a:lnTo>
                <a:lnTo>
                  <a:pt x="1135459" y="690107"/>
                </a:lnTo>
                <a:lnTo>
                  <a:pt x="1148953" y="665109"/>
                </a:lnTo>
                <a:lnTo>
                  <a:pt x="1162050" y="641301"/>
                </a:lnTo>
                <a:lnTo>
                  <a:pt x="1175147" y="618286"/>
                </a:lnTo>
                <a:lnTo>
                  <a:pt x="1188244" y="596065"/>
                </a:lnTo>
                <a:lnTo>
                  <a:pt x="1201341" y="575431"/>
                </a:lnTo>
                <a:lnTo>
                  <a:pt x="1213247" y="555591"/>
                </a:lnTo>
                <a:lnTo>
                  <a:pt x="1225947" y="536941"/>
                </a:lnTo>
                <a:lnTo>
                  <a:pt x="1237853" y="519085"/>
                </a:lnTo>
                <a:lnTo>
                  <a:pt x="1249760" y="502419"/>
                </a:lnTo>
                <a:lnTo>
                  <a:pt x="1260475" y="486547"/>
                </a:lnTo>
                <a:close/>
                <a:moveTo>
                  <a:pt x="1597819" y="442899"/>
                </a:moveTo>
                <a:lnTo>
                  <a:pt x="1597819" y="950410"/>
                </a:lnTo>
                <a:lnTo>
                  <a:pt x="1624013" y="949617"/>
                </a:lnTo>
                <a:lnTo>
                  <a:pt x="1650207" y="948029"/>
                </a:lnTo>
                <a:lnTo>
                  <a:pt x="1676400" y="945649"/>
                </a:lnTo>
                <a:lnTo>
                  <a:pt x="1701800" y="943268"/>
                </a:lnTo>
                <a:lnTo>
                  <a:pt x="1727200" y="940490"/>
                </a:lnTo>
                <a:lnTo>
                  <a:pt x="1752203" y="936919"/>
                </a:lnTo>
                <a:lnTo>
                  <a:pt x="1777207" y="932951"/>
                </a:lnTo>
                <a:lnTo>
                  <a:pt x="1801416" y="929380"/>
                </a:lnTo>
                <a:lnTo>
                  <a:pt x="1825625" y="924221"/>
                </a:lnTo>
                <a:lnTo>
                  <a:pt x="1849041" y="919460"/>
                </a:lnTo>
                <a:lnTo>
                  <a:pt x="1872853" y="914301"/>
                </a:lnTo>
                <a:lnTo>
                  <a:pt x="1895475" y="909143"/>
                </a:lnTo>
                <a:lnTo>
                  <a:pt x="1918097" y="903588"/>
                </a:lnTo>
                <a:lnTo>
                  <a:pt x="1940322" y="897239"/>
                </a:lnTo>
                <a:lnTo>
                  <a:pt x="1962150" y="891287"/>
                </a:lnTo>
                <a:lnTo>
                  <a:pt x="1983185" y="884541"/>
                </a:lnTo>
                <a:lnTo>
                  <a:pt x="1970485" y="853194"/>
                </a:lnTo>
                <a:lnTo>
                  <a:pt x="1957388" y="822243"/>
                </a:lnTo>
                <a:lnTo>
                  <a:pt x="1943894" y="792483"/>
                </a:lnTo>
                <a:lnTo>
                  <a:pt x="1930400" y="764310"/>
                </a:lnTo>
                <a:lnTo>
                  <a:pt x="1916510" y="736533"/>
                </a:lnTo>
                <a:lnTo>
                  <a:pt x="1903016" y="709948"/>
                </a:lnTo>
                <a:lnTo>
                  <a:pt x="1888729" y="685346"/>
                </a:lnTo>
                <a:lnTo>
                  <a:pt x="1875235" y="660744"/>
                </a:lnTo>
                <a:lnTo>
                  <a:pt x="1861741" y="638126"/>
                </a:lnTo>
                <a:lnTo>
                  <a:pt x="1848247" y="616302"/>
                </a:lnTo>
                <a:lnTo>
                  <a:pt x="1835150" y="595668"/>
                </a:lnTo>
                <a:lnTo>
                  <a:pt x="1822450" y="576225"/>
                </a:lnTo>
                <a:lnTo>
                  <a:pt x="1810147" y="558369"/>
                </a:lnTo>
                <a:lnTo>
                  <a:pt x="1798638" y="541306"/>
                </a:lnTo>
                <a:lnTo>
                  <a:pt x="1787128" y="525434"/>
                </a:lnTo>
                <a:lnTo>
                  <a:pt x="1776810" y="511149"/>
                </a:lnTo>
                <a:lnTo>
                  <a:pt x="1763713" y="494086"/>
                </a:lnTo>
                <a:lnTo>
                  <a:pt x="1752203" y="479802"/>
                </a:lnTo>
                <a:lnTo>
                  <a:pt x="1733947" y="457581"/>
                </a:lnTo>
                <a:lnTo>
                  <a:pt x="1716881" y="454803"/>
                </a:lnTo>
                <a:lnTo>
                  <a:pt x="1700213" y="452025"/>
                </a:lnTo>
                <a:lnTo>
                  <a:pt x="1683147" y="450041"/>
                </a:lnTo>
                <a:lnTo>
                  <a:pt x="1666081" y="448057"/>
                </a:lnTo>
                <a:lnTo>
                  <a:pt x="1649016" y="446470"/>
                </a:lnTo>
                <a:lnTo>
                  <a:pt x="1631950" y="444883"/>
                </a:lnTo>
                <a:lnTo>
                  <a:pt x="1614488" y="443692"/>
                </a:lnTo>
                <a:lnTo>
                  <a:pt x="1597819" y="442899"/>
                </a:lnTo>
                <a:close/>
                <a:moveTo>
                  <a:pt x="1519238" y="442899"/>
                </a:moveTo>
                <a:lnTo>
                  <a:pt x="1501775" y="443692"/>
                </a:lnTo>
                <a:lnTo>
                  <a:pt x="1484710" y="444883"/>
                </a:lnTo>
                <a:lnTo>
                  <a:pt x="1467247" y="446470"/>
                </a:lnTo>
                <a:lnTo>
                  <a:pt x="1450181" y="448057"/>
                </a:lnTo>
                <a:lnTo>
                  <a:pt x="1433116" y="450041"/>
                </a:lnTo>
                <a:lnTo>
                  <a:pt x="1416447" y="452025"/>
                </a:lnTo>
                <a:lnTo>
                  <a:pt x="1399381" y="454803"/>
                </a:lnTo>
                <a:lnTo>
                  <a:pt x="1382713" y="457581"/>
                </a:lnTo>
                <a:lnTo>
                  <a:pt x="1364456" y="479802"/>
                </a:lnTo>
                <a:lnTo>
                  <a:pt x="1352550" y="494086"/>
                </a:lnTo>
                <a:lnTo>
                  <a:pt x="1339453" y="511149"/>
                </a:lnTo>
                <a:lnTo>
                  <a:pt x="1325960" y="529799"/>
                </a:lnTo>
                <a:lnTo>
                  <a:pt x="1311275" y="550433"/>
                </a:lnTo>
                <a:lnTo>
                  <a:pt x="1295797" y="573050"/>
                </a:lnTo>
                <a:lnTo>
                  <a:pt x="1279922" y="598049"/>
                </a:lnTo>
                <a:lnTo>
                  <a:pt x="1262856" y="624635"/>
                </a:lnTo>
                <a:lnTo>
                  <a:pt x="1245791" y="652808"/>
                </a:lnTo>
                <a:lnTo>
                  <a:pt x="1228328" y="683362"/>
                </a:lnTo>
                <a:lnTo>
                  <a:pt x="1210469" y="715900"/>
                </a:lnTo>
                <a:lnTo>
                  <a:pt x="1200944" y="734946"/>
                </a:lnTo>
                <a:lnTo>
                  <a:pt x="1190625" y="754786"/>
                </a:lnTo>
                <a:lnTo>
                  <a:pt x="1180703" y="775023"/>
                </a:lnTo>
                <a:lnTo>
                  <a:pt x="1171178" y="795657"/>
                </a:lnTo>
                <a:lnTo>
                  <a:pt x="1161653" y="817481"/>
                </a:lnTo>
                <a:lnTo>
                  <a:pt x="1151731" y="839305"/>
                </a:lnTo>
                <a:lnTo>
                  <a:pt x="1142603" y="861923"/>
                </a:lnTo>
                <a:lnTo>
                  <a:pt x="1133078" y="884541"/>
                </a:lnTo>
                <a:lnTo>
                  <a:pt x="1154510" y="891287"/>
                </a:lnTo>
                <a:lnTo>
                  <a:pt x="1176338" y="897239"/>
                </a:lnTo>
                <a:lnTo>
                  <a:pt x="1198563" y="903588"/>
                </a:lnTo>
                <a:lnTo>
                  <a:pt x="1220788" y="909143"/>
                </a:lnTo>
                <a:lnTo>
                  <a:pt x="1244203" y="914301"/>
                </a:lnTo>
                <a:lnTo>
                  <a:pt x="1267222" y="919460"/>
                </a:lnTo>
                <a:lnTo>
                  <a:pt x="1291035" y="924221"/>
                </a:lnTo>
                <a:lnTo>
                  <a:pt x="1315244" y="928586"/>
                </a:lnTo>
                <a:lnTo>
                  <a:pt x="1339453" y="932951"/>
                </a:lnTo>
                <a:lnTo>
                  <a:pt x="1364060" y="936522"/>
                </a:lnTo>
                <a:lnTo>
                  <a:pt x="1389460" y="940094"/>
                </a:lnTo>
                <a:lnTo>
                  <a:pt x="1414860" y="943268"/>
                </a:lnTo>
                <a:lnTo>
                  <a:pt x="1440657" y="945649"/>
                </a:lnTo>
                <a:lnTo>
                  <a:pt x="1466057" y="947633"/>
                </a:lnTo>
                <a:lnTo>
                  <a:pt x="1492250" y="949220"/>
                </a:lnTo>
                <a:lnTo>
                  <a:pt x="1519238" y="950014"/>
                </a:lnTo>
                <a:lnTo>
                  <a:pt x="1519238" y="442899"/>
                </a:lnTo>
                <a:close/>
                <a:moveTo>
                  <a:pt x="1558528" y="363538"/>
                </a:moveTo>
                <a:lnTo>
                  <a:pt x="1586707" y="363935"/>
                </a:lnTo>
                <a:lnTo>
                  <a:pt x="1614488" y="364729"/>
                </a:lnTo>
                <a:lnTo>
                  <a:pt x="1642666" y="366713"/>
                </a:lnTo>
                <a:lnTo>
                  <a:pt x="1670447" y="369093"/>
                </a:lnTo>
                <a:lnTo>
                  <a:pt x="1698228" y="372268"/>
                </a:lnTo>
                <a:lnTo>
                  <a:pt x="1725613" y="376236"/>
                </a:lnTo>
                <a:lnTo>
                  <a:pt x="1752600" y="380601"/>
                </a:lnTo>
                <a:lnTo>
                  <a:pt x="1779191" y="385759"/>
                </a:lnTo>
                <a:lnTo>
                  <a:pt x="1806178" y="391314"/>
                </a:lnTo>
                <a:lnTo>
                  <a:pt x="1832372" y="398060"/>
                </a:lnTo>
                <a:lnTo>
                  <a:pt x="1858566" y="405202"/>
                </a:lnTo>
                <a:lnTo>
                  <a:pt x="1884363" y="412742"/>
                </a:lnTo>
                <a:lnTo>
                  <a:pt x="1910160" y="421075"/>
                </a:lnTo>
                <a:lnTo>
                  <a:pt x="1935560" y="430201"/>
                </a:lnTo>
                <a:lnTo>
                  <a:pt x="1960960" y="439328"/>
                </a:lnTo>
                <a:lnTo>
                  <a:pt x="1985963" y="450041"/>
                </a:lnTo>
                <a:lnTo>
                  <a:pt x="2010172" y="460358"/>
                </a:lnTo>
                <a:lnTo>
                  <a:pt x="2034382" y="471865"/>
                </a:lnTo>
                <a:lnTo>
                  <a:pt x="2057797" y="483770"/>
                </a:lnTo>
                <a:lnTo>
                  <a:pt x="2081213" y="496070"/>
                </a:lnTo>
                <a:lnTo>
                  <a:pt x="2104629" y="508768"/>
                </a:lnTo>
                <a:lnTo>
                  <a:pt x="2127647" y="522259"/>
                </a:lnTo>
                <a:lnTo>
                  <a:pt x="2149872" y="536544"/>
                </a:lnTo>
                <a:lnTo>
                  <a:pt x="2172097" y="550829"/>
                </a:lnTo>
                <a:lnTo>
                  <a:pt x="2193529" y="565908"/>
                </a:lnTo>
                <a:lnTo>
                  <a:pt x="2214960" y="581780"/>
                </a:lnTo>
                <a:lnTo>
                  <a:pt x="2235994" y="597652"/>
                </a:lnTo>
                <a:lnTo>
                  <a:pt x="2256632" y="613921"/>
                </a:lnTo>
                <a:lnTo>
                  <a:pt x="2276475" y="630984"/>
                </a:lnTo>
                <a:lnTo>
                  <a:pt x="2296716" y="648443"/>
                </a:lnTo>
                <a:lnTo>
                  <a:pt x="2315766" y="666299"/>
                </a:lnTo>
                <a:lnTo>
                  <a:pt x="2334419" y="685346"/>
                </a:lnTo>
                <a:lnTo>
                  <a:pt x="2353072" y="703995"/>
                </a:lnTo>
                <a:lnTo>
                  <a:pt x="2370932" y="723042"/>
                </a:lnTo>
                <a:lnTo>
                  <a:pt x="2388394" y="742882"/>
                </a:lnTo>
                <a:lnTo>
                  <a:pt x="2405460" y="762722"/>
                </a:lnTo>
                <a:lnTo>
                  <a:pt x="2421732" y="783356"/>
                </a:lnTo>
                <a:lnTo>
                  <a:pt x="2438004" y="804387"/>
                </a:lnTo>
                <a:lnTo>
                  <a:pt x="2453482" y="825814"/>
                </a:lnTo>
                <a:lnTo>
                  <a:pt x="2468563" y="847638"/>
                </a:lnTo>
                <a:lnTo>
                  <a:pt x="2483247" y="869462"/>
                </a:lnTo>
                <a:lnTo>
                  <a:pt x="2497138" y="892080"/>
                </a:lnTo>
                <a:lnTo>
                  <a:pt x="2510632" y="914698"/>
                </a:lnTo>
                <a:lnTo>
                  <a:pt x="2523729" y="938109"/>
                </a:lnTo>
                <a:lnTo>
                  <a:pt x="2536032" y="961521"/>
                </a:lnTo>
                <a:lnTo>
                  <a:pt x="2547541" y="985329"/>
                </a:lnTo>
                <a:lnTo>
                  <a:pt x="2559051" y="1009534"/>
                </a:lnTo>
                <a:lnTo>
                  <a:pt x="2569766" y="1034136"/>
                </a:lnTo>
                <a:lnTo>
                  <a:pt x="2580085" y="1058738"/>
                </a:lnTo>
                <a:lnTo>
                  <a:pt x="2589610" y="1083736"/>
                </a:lnTo>
                <a:lnTo>
                  <a:pt x="2598341" y="1109132"/>
                </a:lnTo>
                <a:lnTo>
                  <a:pt x="2606675" y="1134924"/>
                </a:lnTo>
                <a:lnTo>
                  <a:pt x="2614613" y="1160716"/>
                </a:lnTo>
                <a:lnTo>
                  <a:pt x="2621360" y="1186905"/>
                </a:lnTo>
                <a:lnTo>
                  <a:pt x="2628107" y="1213491"/>
                </a:lnTo>
                <a:lnTo>
                  <a:pt x="2633663" y="1240077"/>
                </a:lnTo>
                <a:lnTo>
                  <a:pt x="2638822" y="1267059"/>
                </a:lnTo>
                <a:lnTo>
                  <a:pt x="2643188" y="1294042"/>
                </a:lnTo>
                <a:lnTo>
                  <a:pt x="2647157" y="1321025"/>
                </a:lnTo>
                <a:lnTo>
                  <a:pt x="2650332" y="1349198"/>
                </a:lnTo>
                <a:lnTo>
                  <a:pt x="2652713" y="1376577"/>
                </a:lnTo>
                <a:lnTo>
                  <a:pt x="2654697" y="1404353"/>
                </a:lnTo>
                <a:lnTo>
                  <a:pt x="2655888" y="1432923"/>
                </a:lnTo>
                <a:lnTo>
                  <a:pt x="2655888" y="1461096"/>
                </a:lnTo>
                <a:lnTo>
                  <a:pt x="2655888" y="1489666"/>
                </a:lnTo>
                <a:lnTo>
                  <a:pt x="2654697" y="1517442"/>
                </a:lnTo>
                <a:lnTo>
                  <a:pt x="2652713" y="1545615"/>
                </a:lnTo>
                <a:lnTo>
                  <a:pt x="2650332" y="1573392"/>
                </a:lnTo>
                <a:lnTo>
                  <a:pt x="2647157" y="1600771"/>
                </a:lnTo>
                <a:lnTo>
                  <a:pt x="2643188" y="1628547"/>
                </a:lnTo>
                <a:lnTo>
                  <a:pt x="2638822" y="1655530"/>
                </a:lnTo>
                <a:lnTo>
                  <a:pt x="2633663" y="1682512"/>
                </a:lnTo>
                <a:lnTo>
                  <a:pt x="2628107" y="1709098"/>
                </a:lnTo>
                <a:lnTo>
                  <a:pt x="2621360" y="1735287"/>
                </a:lnTo>
                <a:lnTo>
                  <a:pt x="2614613" y="1761476"/>
                </a:lnTo>
                <a:lnTo>
                  <a:pt x="2606675" y="1787665"/>
                </a:lnTo>
                <a:lnTo>
                  <a:pt x="2598341" y="1813061"/>
                </a:lnTo>
                <a:lnTo>
                  <a:pt x="2589610" y="1838456"/>
                </a:lnTo>
                <a:lnTo>
                  <a:pt x="2580085" y="1863852"/>
                </a:lnTo>
                <a:lnTo>
                  <a:pt x="2569766" y="1888453"/>
                </a:lnTo>
                <a:lnTo>
                  <a:pt x="2559051" y="1913055"/>
                </a:lnTo>
                <a:lnTo>
                  <a:pt x="2547541" y="1936863"/>
                </a:lnTo>
                <a:lnTo>
                  <a:pt x="2536032" y="1961068"/>
                </a:lnTo>
                <a:lnTo>
                  <a:pt x="2523729" y="1984083"/>
                </a:lnTo>
                <a:lnTo>
                  <a:pt x="2510632" y="2007098"/>
                </a:lnTo>
                <a:lnTo>
                  <a:pt x="2497138" y="2030509"/>
                </a:lnTo>
                <a:lnTo>
                  <a:pt x="2483247" y="2052730"/>
                </a:lnTo>
                <a:lnTo>
                  <a:pt x="2468563" y="2074951"/>
                </a:lnTo>
                <a:lnTo>
                  <a:pt x="2453482" y="2096775"/>
                </a:lnTo>
                <a:lnTo>
                  <a:pt x="2438004" y="2117806"/>
                </a:lnTo>
                <a:lnTo>
                  <a:pt x="2421732" y="2138440"/>
                </a:lnTo>
                <a:lnTo>
                  <a:pt x="2405460" y="2159073"/>
                </a:lnTo>
                <a:lnTo>
                  <a:pt x="2388394" y="2179310"/>
                </a:lnTo>
                <a:lnTo>
                  <a:pt x="2370932" y="2199151"/>
                </a:lnTo>
                <a:lnTo>
                  <a:pt x="2353072" y="2218594"/>
                </a:lnTo>
                <a:lnTo>
                  <a:pt x="2334419" y="2237244"/>
                </a:lnTo>
                <a:lnTo>
                  <a:pt x="2315766" y="2255497"/>
                </a:lnTo>
                <a:lnTo>
                  <a:pt x="2296716" y="2273353"/>
                </a:lnTo>
                <a:lnTo>
                  <a:pt x="2276475" y="2290812"/>
                </a:lnTo>
                <a:lnTo>
                  <a:pt x="2256632" y="2307875"/>
                </a:lnTo>
                <a:lnTo>
                  <a:pt x="2235994" y="2324540"/>
                </a:lnTo>
                <a:lnTo>
                  <a:pt x="2214960" y="2340809"/>
                </a:lnTo>
                <a:lnTo>
                  <a:pt x="2193529" y="2356285"/>
                </a:lnTo>
                <a:lnTo>
                  <a:pt x="2172097" y="2371363"/>
                </a:lnTo>
                <a:lnTo>
                  <a:pt x="2149872" y="2385648"/>
                </a:lnTo>
                <a:lnTo>
                  <a:pt x="2127647" y="2399536"/>
                </a:lnTo>
                <a:lnTo>
                  <a:pt x="2104629" y="2413028"/>
                </a:lnTo>
                <a:lnTo>
                  <a:pt x="2081213" y="2426122"/>
                </a:lnTo>
                <a:lnTo>
                  <a:pt x="2057797" y="2438423"/>
                </a:lnTo>
                <a:lnTo>
                  <a:pt x="2034382" y="2450724"/>
                </a:lnTo>
                <a:lnTo>
                  <a:pt x="2010172" y="2461437"/>
                </a:lnTo>
                <a:lnTo>
                  <a:pt x="1985963" y="2472548"/>
                </a:lnTo>
                <a:lnTo>
                  <a:pt x="1960960" y="2482468"/>
                </a:lnTo>
                <a:lnTo>
                  <a:pt x="1935560" y="2491991"/>
                </a:lnTo>
                <a:lnTo>
                  <a:pt x="1910160" y="2500721"/>
                </a:lnTo>
                <a:lnTo>
                  <a:pt x="1884363" y="2509054"/>
                </a:lnTo>
                <a:lnTo>
                  <a:pt x="1858566" y="2516990"/>
                </a:lnTo>
                <a:lnTo>
                  <a:pt x="1832372" y="2524132"/>
                </a:lnTo>
                <a:lnTo>
                  <a:pt x="1806178" y="2530481"/>
                </a:lnTo>
                <a:lnTo>
                  <a:pt x="1779191" y="2536433"/>
                </a:lnTo>
                <a:lnTo>
                  <a:pt x="1752600" y="2541592"/>
                </a:lnTo>
                <a:lnTo>
                  <a:pt x="1725613" y="2546353"/>
                </a:lnTo>
                <a:lnTo>
                  <a:pt x="1698228" y="2549925"/>
                </a:lnTo>
                <a:lnTo>
                  <a:pt x="1670447" y="2553099"/>
                </a:lnTo>
                <a:lnTo>
                  <a:pt x="1642666" y="2555480"/>
                </a:lnTo>
                <a:lnTo>
                  <a:pt x="1614488" y="2557067"/>
                </a:lnTo>
                <a:lnTo>
                  <a:pt x="1586707" y="2558654"/>
                </a:lnTo>
                <a:lnTo>
                  <a:pt x="1558528" y="2559051"/>
                </a:lnTo>
                <a:lnTo>
                  <a:pt x="1529953" y="2558654"/>
                </a:lnTo>
                <a:lnTo>
                  <a:pt x="1501775" y="2557067"/>
                </a:lnTo>
                <a:lnTo>
                  <a:pt x="1473597" y="2555480"/>
                </a:lnTo>
                <a:lnTo>
                  <a:pt x="1446213" y="2553099"/>
                </a:lnTo>
                <a:lnTo>
                  <a:pt x="1418035" y="2549925"/>
                </a:lnTo>
                <a:lnTo>
                  <a:pt x="1391047" y="2546353"/>
                </a:lnTo>
                <a:lnTo>
                  <a:pt x="1364060" y="2541592"/>
                </a:lnTo>
                <a:lnTo>
                  <a:pt x="1337072" y="2536433"/>
                </a:lnTo>
                <a:lnTo>
                  <a:pt x="1310481" y="2530481"/>
                </a:lnTo>
                <a:lnTo>
                  <a:pt x="1283891" y="2524132"/>
                </a:lnTo>
                <a:lnTo>
                  <a:pt x="1257697" y="2516990"/>
                </a:lnTo>
                <a:lnTo>
                  <a:pt x="1231900" y="2509054"/>
                </a:lnTo>
                <a:lnTo>
                  <a:pt x="1206103" y="2500721"/>
                </a:lnTo>
                <a:lnTo>
                  <a:pt x="1180703" y="2491991"/>
                </a:lnTo>
                <a:lnTo>
                  <a:pt x="1155700" y="2482468"/>
                </a:lnTo>
                <a:lnTo>
                  <a:pt x="1131094" y="2472548"/>
                </a:lnTo>
                <a:lnTo>
                  <a:pt x="1106488" y="2461437"/>
                </a:lnTo>
                <a:lnTo>
                  <a:pt x="1081881" y="2450724"/>
                </a:lnTo>
                <a:lnTo>
                  <a:pt x="1058466" y="2438423"/>
                </a:lnTo>
                <a:lnTo>
                  <a:pt x="1035050" y="2426122"/>
                </a:lnTo>
                <a:lnTo>
                  <a:pt x="1011635" y="2413028"/>
                </a:lnTo>
                <a:lnTo>
                  <a:pt x="989013" y="2399536"/>
                </a:lnTo>
                <a:lnTo>
                  <a:pt x="966391" y="2385648"/>
                </a:lnTo>
                <a:lnTo>
                  <a:pt x="944563" y="2371363"/>
                </a:lnTo>
                <a:lnTo>
                  <a:pt x="922734" y="2356285"/>
                </a:lnTo>
                <a:lnTo>
                  <a:pt x="901303" y="2340809"/>
                </a:lnTo>
                <a:lnTo>
                  <a:pt x="880269" y="2324540"/>
                </a:lnTo>
                <a:lnTo>
                  <a:pt x="859631" y="2307875"/>
                </a:lnTo>
                <a:lnTo>
                  <a:pt x="839788" y="2290812"/>
                </a:lnTo>
                <a:lnTo>
                  <a:pt x="819944" y="2273353"/>
                </a:lnTo>
                <a:lnTo>
                  <a:pt x="800894" y="2255497"/>
                </a:lnTo>
                <a:lnTo>
                  <a:pt x="781844" y="2237244"/>
                </a:lnTo>
                <a:lnTo>
                  <a:pt x="763191" y="2218594"/>
                </a:lnTo>
                <a:lnTo>
                  <a:pt x="745331" y="2199151"/>
                </a:lnTo>
                <a:lnTo>
                  <a:pt x="727869" y="2179310"/>
                </a:lnTo>
                <a:lnTo>
                  <a:pt x="710803" y="2159073"/>
                </a:lnTo>
                <a:lnTo>
                  <a:pt x="694531" y="2138440"/>
                </a:lnTo>
                <a:lnTo>
                  <a:pt x="678656" y="2117806"/>
                </a:lnTo>
                <a:lnTo>
                  <a:pt x="662781" y="2096775"/>
                </a:lnTo>
                <a:lnTo>
                  <a:pt x="647700" y="2074951"/>
                </a:lnTo>
                <a:lnTo>
                  <a:pt x="633413" y="2052730"/>
                </a:lnTo>
                <a:lnTo>
                  <a:pt x="619125" y="2030509"/>
                </a:lnTo>
                <a:lnTo>
                  <a:pt x="605631" y="2007098"/>
                </a:lnTo>
                <a:lnTo>
                  <a:pt x="592534" y="1984083"/>
                </a:lnTo>
                <a:lnTo>
                  <a:pt x="580231" y="1961068"/>
                </a:lnTo>
                <a:lnTo>
                  <a:pt x="568722" y="1936863"/>
                </a:lnTo>
                <a:lnTo>
                  <a:pt x="557213" y="1913055"/>
                </a:lnTo>
                <a:lnTo>
                  <a:pt x="546894" y="1888453"/>
                </a:lnTo>
                <a:lnTo>
                  <a:pt x="536178" y="1863852"/>
                </a:lnTo>
                <a:lnTo>
                  <a:pt x="527050" y="1838456"/>
                </a:lnTo>
                <a:lnTo>
                  <a:pt x="517922" y="1813061"/>
                </a:lnTo>
                <a:lnTo>
                  <a:pt x="509588" y="1787665"/>
                </a:lnTo>
                <a:lnTo>
                  <a:pt x="501650" y="1761476"/>
                </a:lnTo>
                <a:lnTo>
                  <a:pt x="494903" y="1735287"/>
                </a:lnTo>
                <a:lnTo>
                  <a:pt x="488156" y="1709098"/>
                </a:lnTo>
                <a:lnTo>
                  <a:pt x="482600" y="1682512"/>
                </a:lnTo>
                <a:lnTo>
                  <a:pt x="477441" y="1655530"/>
                </a:lnTo>
                <a:lnTo>
                  <a:pt x="473075" y="1628547"/>
                </a:lnTo>
                <a:lnTo>
                  <a:pt x="469106" y="1600771"/>
                </a:lnTo>
                <a:lnTo>
                  <a:pt x="465931" y="1573392"/>
                </a:lnTo>
                <a:lnTo>
                  <a:pt x="463550" y="1545615"/>
                </a:lnTo>
                <a:lnTo>
                  <a:pt x="461566" y="1517442"/>
                </a:lnTo>
                <a:lnTo>
                  <a:pt x="460772" y="1489666"/>
                </a:lnTo>
                <a:lnTo>
                  <a:pt x="460375" y="1461096"/>
                </a:lnTo>
                <a:lnTo>
                  <a:pt x="460772" y="1432923"/>
                </a:lnTo>
                <a:lnTo>
                  <a:pt x="461566" y="1404353"/>
                </a:lnTo>
                <a:lnTo>
                  <a:pt x="463550" y="1376577"/>
                </a:lnTo>
                <a:lnTo>
                  <a:pt x="465931" y="1349198"/>
                </a:lnTo>
                <a:lnTo>
                  <a:pt x="469106" y="1321025"/>
                </a:lnTo>
                <a:lnTo>
                  <a:pt x="473075" y="1294042"/>
                </a:lnTo>
                <a:lnTo>
                  <a:pt x="477441" y="1267059"/>
                </a:lnTo>
                <a:lnTo>
                  <a:pt x="482600" y="1240077"/>
                </a:lnTo>
                <a:lnTo>
                  <a:pt x="488156" y="1213491"/>
                </a:lnTo>
                <a:lnTo>
                  <a:pt x="494903" y="1186905"/>
                </a:lnTo>
                <a:lnTo>
                  <a:pt x="501650" y="1160716"/>
                </a:lnTo>
                <a:lnTo>
                  <a:pt x="509588" y="1134924"/>
                </a:lnTo>
                <a:lnTo>
                  <a:pt x="517922" y="1109132"/>
                </a:lnTo>
                <a:lnTo>
                  <a:pt x="527050" y="1083736"/>
                </a:lnTo>
                <a:lnTo>
                  <a:pt x="536178" y="1058738"/>
                </a:lnTo>
                <a:lnTo>
                  <a:pt x="546894" y="1034136"/>
                </a:lnTo>
                <a:lnTo>
                  <a:pt x="557213" y="1009534"/>
                </a:lnTo>
                <a:lnTo>
                  <a:pt x="568722" y="985329"/>
                </a:lnTo>
                <a:lnTo>
                  <a:pt x="580231" y="961521"/>
                </a:lnTo>
                <a:lnTo>
                  <a:pt x="592534" y="938109"/>
                </a:lnTo>
                <a:lnTo>
                  <a:pt x="605631" y="914698"/>
                </a:lnTo>
                <a:lnTo>
                  <a:pt x="619125" y="892080"/>
                </a:lnTo>
                <a:lnTo>
                  <a:pt x="633413" y="869462"/>
                </a:lnTo>
                <a:lnTo>
                  <a:pt x="647700" y="847638"/>
                </a:lnTo>
                <a:lnTo>
                  <a:pt x="662781" y="825814"/>
                </a:lnTo>
                <a:lnTo>
                  <a:pt x="678656" y="804387"/>
                </a:lnTo>
                <a:lnTo>
                  <a:pt x="694531" y="783356"/>
                </a:lnTo>
                <a:lnTo>
                  <a:pt x="710803" y="762722"/>
                </a:lnTo>
                <a:lnTo>
                  <a:pt x="727869" y="742882"/>
                </a:lnTo>
                <a:lnTo>
                  <a:pt x="745331" y="723042"/>
                </a:lnTo>
                <a:lnTo>
                  <a:pt x="763191" y="703995"/>
                </a:lnTo>
                <a:lnTo>
                  <a:pt x="781844" y="685346"/>
                </a:lnTo>
                <a:lnTo>
                  <a:pt x="800894" y="666299"/>
                </a:lnTo>
                <a:lnTo>
                  <a:pt x="819944" y="648443"/>
                </a:lnTo>
                <a:lnTo>
                  <a:pt x="839788" y="630984"/>
                </a:lnTo>
                <a:lnTo>
                  <a:pt x="859631" y="613921"/>
                </a:lnTo>
                <a:lnTo>
                  <a:pt x="880269" y="597652"/>
                </a:lnTo>
                <a:lnTo>
                  <a:pt x="901303" y="581780"/>
                </a:lnTo>
                <a:lnTo>
                  <a:pt x="922734" y="565908"/>
                </a:lnTo>
                <a:lnTo>
                  <a:pt x="944563" y="550829"/>
                </a:lnTo>
                <a:lnTo>
                  <a:pt x="966391" y="536544"/>
                </a:lnTo>
                <a:lnTo>
                  <a:pt x="989013" y="522259"/>
                </a:lnTo>
                <a:lnTo>
                  <a:pt x="1011635" y="508768"/>
                </a:lnTo>
                <a:lnTo>
                  <a:pt x="1035050" y="496070"/>
                </a:lnTo>
                <a:lnTo>
                  <a:pt x="1058466" y="483770"/>
                </a:lnTo>
                <a:lnTo>
                  <a:pt x="1081881" y="471865"/>
                </a:lnTo>
                <a:lnTo>
                  <a:pt x="1106488" y="460358"/>
                </a:lnTo>
                <a:lnTo>
                  <a:pt x="1131094" y="450041"/>
                </a:lnTo>
                <a:lnTo>
                  <a:pt x="1155700" y="439328"/>
                </a:lnTo>
                <a:lnTo>
                  <a:pt x="1180703" y="430201"/>
                </a:lnTo>
                <a:lnTo>
                  <a:pt x="1206103" y="421075"/>
                </a:lnTo>
                <a:lnTo>
                  <a:pt x="1231900" y="412742"/>
                </a:lnTo>
                <a:lnTo>
                  <a:pt x="1257697" y="405202"/>
                </a:lnTo>
                <a:lnTo>
                  <a:pt x="1283891" y="398060"/>
                </a:lnTo>
                <a:lnTo>
                  <a:pt x="1310481" y="391314"/>
                </a:lnTo>
                <a:lnTo>
                  <a:pt x="1337072" y="385759"/>
                </a:lnTo>
                <a:lnTo>
                  <a:pt x="1364060" y="380601"/>
                </a:lnTo>
                <a:lnTo>
                  <a:pt x="1391047" y="376236"/>
                </a:lnTo>
                <a:lnTo>
                  <a:pt x="1418035" y="372268"/>
                </a:lnTo>
                <a:lnTo>
                  <a:pt x="1446213" y="369093"/>
                </a:lnTo>
                <a:lnTo>
                  <a:pt x="1473597" y="366713"/>
                </a:lnTo>
                <a:lnTo>
                  <a:pt x="1501775" y="364729"/>
                </a:lnTo>
                <a:lnTo>
                  <a:pt x="1529953" y="363935"/>
                </a:lnTo>
                <a:lnTo>
                  <a:pt x="1558528" y="363538"/>
                </a:lnTo>
                <a:close/>
                <a:moveTo>
                  <a:pt x="852488" y="277813"/>
                </a:moveTo>
                <a:lnTo>
                  <a:pt x="826703" y="300832"/>
                </a:lnTo>
                <a:lnTo>
                  <a:pt x="801712" y="324247"/>
                </a:lnTo>
                <a:lnTo>
                  <a:pt x="777910" y="347663"/>
                </a:lnTo>
                <a:lnTo>
                  <a:pt x="754109" y="372269"/>
                </a:lnTo>
                <a:lnTo>
                  <a:pt x="731497" y="397272"/>
                </a:lnTo>
                <a:lnTo>
                  <a:pt x="709679" y="422672"/>
                </a:lnTo>
                <a:lnTo>
                  <a:pt x="688258" y="448072"/>
                </a:lnTo>
                <a:lnTo>
                  <a:pt x="667630" y="473869"/>
                </a:lnTo>
                <a:lnTo>
                  <a:pt x="647796" y="500460"/>
                </a:lnTo>
                <a:lnTo>
                  <a:pt x="628755" y="527447"/>
                </a:lnTo>
                <a:lnTo>
                  <a:pt x="610507" y="554435"/>
                </a:lnTo>
                <a:lnTo>
                  <a:pt x="593052" y="581819"/>
                </a:lnTo>
                <a:lnTo>
                  <a:pt x="575995" y="609601"/>
                </a:lnTo>
                <a:lnTo>
                  <a:pt x="560127" y="637779"/>
                </a:lnTo>
                <a:lnTo>
                  <a:pt x="544656" y="665957"/>
                </a:lnTo>
                <a:lnTo>
                  <a:pt x="530375" y="694532"/>
                </a:lnTo>
                <a:lnTo>
                  <a:pt x="516888" y="723107"/>
                </a:lnTo>
                <a:lnTo>
                  <a:pt x="503797" y="752079"/>
                </a:lnTo>
                <a:lnTo>
                  <a:pt x="491896" y="781448"/>
                </a:lnTo>
                <a:lnTo>
                  <a:pt x="480392" y="810419"/>
                </a:lnTo>
                <a:lnTo>
                  <a:pt x="469682" y="839788"/>
                </a:lnTo>
                <a:lnTo>
                  <a:pt x="460161" y="869157"/>
                </a:lnTo>
                <a:lnTo>
                  <a:pt x="451037" y="898923"/>
                </a:lnTo>
                <a:lnTo>
                  <a:pt x="443103" y="928291"/>
                </a:lnTo>
                <a:lnTo>
                  <a:pt x="435566" y="958057"/>
                </a:lnTo>
                <a:lnTo>
                  <a:pt x="428823" y="987823"/>
                </a:lnTo>
                <a:lnTo>
                  <a:pt x="422872" y="1017588"/>
                </a:lnTo>
                <a:lnTo>
                  <a:pt x="417715" y="1047354"/>
                </a:lnTo>
                <a:lnTo>
                  <a:pt x="413352" y="1076326"/>
                </a:lnTo>
                <a:lnTo>
                  <a:pt x="409781" y="1106091"/>
                </a:lnTo>
                <a:lnTo>
                  <a:pt x="407401" y="1135857"/>
                </a:lnTo>
                <a:lnTo>
                  <a:pt x="405021" y="1165226"/>
                </a:lnTo>
                <a:lnTo>
                  <a:pt x="287204" y="1130698"/>
                </a:lnTo>
                <a:lnTo>
                  <a:pt x="280857" y="1153320"/>
                </a:lnTo>
                <a:lnTo>
                  <a:pt x="274510" y="1175941"/>
                </a:lnTo>
                <a:lnTo>
                  <a:pt x="269353" y="1198960"/>
                </a:lnTo>
                <a:lnTo>
                  <a:pt x="264196" y="1221979"/>
                </a:lnTo>
                <a:lnTo>
                  <a:pt x="259436" y="1244998"/>
                </a:lnTo>
                <a:lnTo>
                  <a:pt x="255072" y="1268016"/>
                </a:lnTo>
                <a:lnTo>
                  <a:pt x="251105" y="1291035"/>
                </a:lnTo>
                <a:lnTo>
                  <a:pt x="247535" y="1314848"/>
                </a:lnTo>
                <a:lnTo>
                  <a:pt x="244361" y="1337866"/>
                </a:lnTo>
                <a:lnTo>
                  <a:pt x="241981" y="1361679"/>
                </a:lnTo>
                <a:lnTo>
                  <a:pt x="239601" y="1384698"/>
                </a:lnTo>
                <a:lnTo>
                  <a:pt x="238014" y="1408113"/>
                </a:lnTo>
                <a:lnTo>
                  <a:pt x="236824" y="1431926"/>
                </a:lnTo>
                <a:lnTo>
                  <a:pt x="235237" y="1455341"/>
                </a:lnTo>
                <a:lnTo>
                  <a:pt x="234841" y="1478757"/>
                </a:lnTo>
                <a:lnTo>
                  <a:pt x="234841" y="1502570"/>
                </a:lnTo>
                <a:lnTo>
                  <a:pt x="234841" y="1525985"/>
                </a:lnTo>
                <a:lnTo>
                  <a:pt x="235634" y="1549798"/>
                </a:lnTo>
                <a:lnTo>
                  <a:pt x="236824" y="1573213"/>
                </a:lnTo>
                <a:lnTo>
                  <a:pt x="238014" y="1596629"/>
                </a:lnTo>
                <a:lnTo>
                  <a:pt x="239998" y="1620045"/>
                </a:lnTo>
                <a:lnTo>
                  <a:pt x="242378" y="1643460"/>
                </a:lnTo>
                <a:lnTo>
                  <a:pt x="244758" y="1666876"/>
                </a:lnTo>
                <a:lnTo>
                  <a:pt x="247932" y="1690291"/>
                </a:lnTo>
                <a:lnTo>
                  <a:pt x="251899" y="1713310"/>
                </a:lnTo>
                <a:lnTo>
                  <a:pt x="255865" y="1736726"/>
                </a:lnTo>
                <a:lnTo>
                  <a:pt x="260229" y="1760142"/>
                </a:lnTo>
                <a:lnTo>
                  <a:pt x="264989" y="1782763"/>
                </a:lnTo>
                <a:lnTo>
                  <a:pt x="270146" y="1805782"/>
                </a:lnTo>
                <a:lnTo>
                  <a:pt x="275303" y="1828404"/>
                </a:lnTo>
                <a:lnTo>
                  <a:pt x="281650" y="1851423"/>
                </a:lnTo>
                <a:lnTo>
                  <a:pt x="287997" y="1874045"/>
                </a:lnTo>
                <a:lnTo>
                  <a:pt x="295138" y="1896667"/>
                </a:lnTo>
                <a:lnTo>
                  <a:pt x="302278" y="1918892"/>
                </a:lnTo>
                <a:lnTo>
                  <a:pt x="309419" y="1941117"/>
                </a:lnTo>
                <a:lnTo>
                  <a:pt x="317749" y="1963342"/>
                </a:lnTo>
                <a:lnTo>
                  <a:pt x="326080" y="1985170"/>
                </a:lnTo>
                <a:lnTo>
                  <a:pt x="334807" y="2006998"/>
                </a:lnTo>
                <a:lnTo>
                  <a:pt x="343931" y="2028826"/>
                </a:lnTo>
                <a:lnTo>
                  <a:pt x="353451" y="2050257"/>
                </a:lnTo>
                <a:lnTo>
                  <a:pt x="363765" y="2071688"/>
                </a:lnTo>
                <a:lnTo>
                  <a:pt x="374079" y="2092723"/>
                </a:lnTo>
                <a:lnTo>
                  <a:pt x="385187" y="2113757"/>
                </a:lnTo>
                <a:lnTo>
                  <a:pt x="395897" y="2134395"/>
                </a:lnTo>
                <a:lnTo>
                  <a:pt x="407401" y="2155032"/>
                </a:lnTo>
                <a:lnTo>
                  <a:pt x="419302" y="2175273"/>
                </a:lnTo>
                <a:lnTo>
                  <a:pt x="431599" y="2195117"/>
                </a:lnTo>
                <a:lnTo>
                  <a:pt x="443897" y="2215357"/>
                </a:lnTo>
                <a:lnTo>
                  <a:pt x="456988" y="2234804"/>
                </a:lnTo>
                <a:lnTo>
                  <a:pt x="470078" y="2254648"/>
                </a:lnTo>
                <a:lnTo>
                  <a:pt x="483566" y="2273698"/>
                </a:lnTo>
                <a:lnTo>
                  <a:pt x="497450" y="2292748"/>
                </a:lnTo>
                <a:lnTo>
                  <a:pt x="512127" y="2311401"/>
                </a:lnTo>
                <a:lnTo>
                  <a:pt x="526408" y="2329657"/>
                </a:lnTo>
                <a:lnTo>
                  <a:pt x="541483" y="2347914"/>
                </a:lnTo>
                <a:lnTo>
                  <a:pt x="556557" y="2365773"/>
                </a:lnTo>
                <a:lnTo>
                  <a:pt x="572028" y="2384029"/>
                </a:lnTo>
                <a:lnTo>
                  <a:pt x="587895" y="2401492"/>
                </a:lnTo>
                <a:lnTo>
                  <a:pt x="604160" y="2418160"/>
                </a:lnTo>
                <a:lnTo>
                  <a:pt x="620821" y="2434829"/>
                </a:lnTo>
                <a:lnTo>
                  <a:pt x="637878" y="2451498"/>
                </a:lnTo>
                <a:lnTo>
                  <a:pt x="654539" y="2467770"/>
                </a:lnTo>
                <a:lnTo>
                  <a:pt x="671994" y="2483645"/>
                </a:lnTo>
                <a:lnTo>
                  <a:pt x="689448" y="2499520"/>
                </a:lnTo>
                <a:lnTo>
                  <a:pt x="574011" y="2632076"/>
                </a:lnTo>
                <a:lnTo>
                  <a:pt x="554177" y="2614217"/>
                </a:lnTo>
                <a:lnTo>
                  <a:pt x="534739" y="2596357"/>
                </a:lnTo>
                <a:lnTo>
                  <a:pt x="514904" y="2578101"/>
                </a:lnTo>
                <a:lnTo>
                  <a:pt x="496260" y="2559448"/>
                </a:lnTo>
                <a:lnTo>
                  <a:pt x="477615" y="2540001"/>
                </a:lnTo>
                <a:lnTo>
                  <a:pt x="459368" y="2520951"/>
                </a:lnTo>
                <a:lnTo>
                  <a:pt x="441120" y="2501107"/>
                </a:lnTo>
                <a:lnTo>
                  <a:pt x="423665" y="2481264"/>
                </a:lnTo>
                <a:lnTo>
                  <a:pt x="406211" y="2460626"/>
                </a:lnTo>
                <a:lnTo>
                  <a:pt x="389550" y="2439989"/>
                </a:lnTo>
                <a:lnTo>
                  <a:pt x="373286" y="2419351"/>
                </a:lnTo>
                <a:lnTo>
                  <a:pt x="357021" y="2398317"/>
                </a:lnTo>
                <a:lnTo>
                  <a:pt x="340757" y="2376489"/>
                </a:lnTo>
                <a:lnTo>
                  <a:pt x="325683" y="2355057"/>
                </a:lnTo>
                <a:lnTo>
                  <a:pt x="311005" y="2332832"/>
                </a:lnTo>
                <a:lnTo>
                  <a:pt x="295931" y="2310607"/>
                </a:lnTo>
                <a:lnTo>
                  <a:pt x="282047" y="2287985"/>
                </a:lnTo>
                <a:lnTo>
                  <a:pt x="268163" y="2264967"/>
                </a:lnTo>
                <a:lnTo>
                  <a:pt x="254675" y="2241948"/>
                </a:lnTo>
                <a:lnTo>
                  <a:pt x="241981" y="2218929"/>
                </a:lnTo>
                <a:lnTo>
                  <a:pt x="229287" y="2195117"/>
                </a:lnTo>
                <a:lnTo>
                  <a:pt x="216990" y="2171701"/>
                </a:lnTo>
                <a:lnTo>
                  <a:pt x="205089" y="2147492"/>
                </a:lnTo>
                <a:lnTo>
                  <a:pt x="193982" y="2123282"/>
                </a:lnTo>
                <a:lnTo>
                  <a:pt x="182874" y="2099073"/>
                </a:lnTo>
                <a:lnTo>
                  <a:pt x="172560" y="2074467"/>
                </a:lnTo>
                <a:lnTo>
                  <a:pt x="162643" y="2049860"/>
                </a:lnTo>
                <a:lnTo>
                  <a:pt x="152726" y="2024857"/>
                </a:lnTo>
                <a:lnTo>
                  <a:pt x="143602" y="1999854"/>
                </a:lnTo>
                <a:lnTo>
                  <a:pt x="135271" y="1974454"/>
                </a:lnTo>
                <a:lnTo>
                  <a:pt x="126941" y="1949054"/>
                </a:lnTo>
                <a:lnTo>
                  <a:pt x="119404" y="1923654"/>
                </a:lnTo>
                <a:lnTo>
                  <a:pt x="111867" y="1897857"/>
                </a:lnTo>
                <a:lnTo>
                  <a:pt x="105123" y="1872060"/>
                </a:lnTo>
                <a:lnTo>
                  <a:pt x="98776" y="1845867"/>
                </a:lnTo>
                <a:lnTo>
                  <a:pt x="93222" y="1820467"/>
                </a:lnTo>
                <a:lnTo>
                  <a:pt x="87272" y="1794273"/>
                </a:lnTo>
                <a:lnTo>
                  <a:pt x="82512" y="1768079"/>
                </a:lnTo>
                <a:lnTo>
                  <a:pt x="78148" y="1741885"/>
                </a:lnTo>
                <a:lnTo>
                  <a:pt x="74181" y="1714898"/>
                </a:lnTo>
                <a:lnTo>
                  <a:pt x="70214" y="1688704"/>
                </a:lnTo>
                <a:lnTo>
                  <a:pt x="67437" y="1662113"/>
                </a:lnTo>
                <a:lnTo>
                  <a:pt x="64661" y="1635523"/>
                </a:lnTo>
                <a:lnTo>
                  <a:pt x="62677" y="1609329"/>
                </a:lnTo>
                <a:lnTo>
                  <a:pt x="61090" y="1582738"/>
                </a:lnTo>
                <a:lnTo>
                  <a:pt x="59900" y="1556148"/>
                </a:lnTo>
                <a:lnTo>
                  <a:pt x="59107" y="1529557"/>
                </a:lnTo>
                <a:lnTo>
                  <a:pt x="58710" y="1502570"/>
                </a:lnTo>
                <a:lnTo>
                  <a:pt x="59107" y="1475979"/>
                </a:lnTo>
                <a:lnTo>
                  <a:pt x="59504" y="1449388"/>
                </a:lnTo>
                <a:lnTo>
                  <a:pt x="60694" y="1422401"/>
                </a:lnTo>
                <a:lnTo>
                  <a:pt x="62677" y="1395810"/>
                </a:lnTo>
                <a:lnTo>
                  <a:pt x="64264" y="1369616"/>
                </a:lnTo>
                <a:lnTo>
                  <a:pt x="67041" y="1343026"/>
                </a:lnTo>
                <a:lnTo>
                  <a:pt x="69818" y="1316435"/>
                </a:lnTo>
                <a:lnTo>
                  <a:pt x="73388" y="1290241"/>
                </a:lnTo>
                <a:lnTo>
                  <a:pt x="77355" y="1263651"/>
                </a:lnTo>
                <a:lnTo>
                  <a:pt x="81718" y="1237457"/>
                </a:lnTo>
                <a:lnTo>
                  <a:pt x="86479" y="1211263"/>
                </a:lnTo>
                <a:lnTo>
                  <a:pt x="92032" y="1185070"/>
                </a:lnTo>
                <a:lnTo>
                  <a:pt x="97983" y="1158876"/>
                </a:lnTo>
                <a:lnTo>
                  <a:pt x="103933" y="1133079"/>
                </a:lnTo>
                <a:lnTo>
                  <a:pt x="111073" y="1107282"/>
                </a:lnTo>
                <a:lnTo>
                  <a:pt x="117817" y="1081485"/>
                </a:lnTo>
                <a:lnTo>
                  <a:pt x="0" y="1047354"/>
                </a:lnTo>
                <a:lnTo>
                  <a:pt x="17454" y="1012429"/>
                </a:lnTo>
                <a:lnTo>
                  <a:pt x="36099" y="977901"/>
                </a:lnTo>
                <a:lnTo>
                  <a:pt x="55140" y="943769"/>
                </a:lnTo>
                <a:lnTo>
                  <a:pt x="74578" y="910035"/>
                </a:lnTo>
                <a:lnTo>
                  <a:pt x="95206" y="877888"/>
                </a:lnTo>
                <a:lnTo>
                  <a:pt x="116627" y="845344"/>
                </a:lnTo>
                <a:lnTo>
                  <a:pt x="138842" y="813991"/>
                </a:lnTo>
                <a:lnTo>
                  <a:pt x="161453" y="783432"/>
                </a:lnTo>
                <a:lnTo>
                  <a:pt x="184858" y="753269"/>
                </a:lnTo>
                <a:lnTo>
                  <a:pt x="208659" y="724298"/>
                </a:lnTo>
                <a:lnTo>
                  <a:pt x="233254" y="695723"/>
                </a:lnTo>
                <a:lnTo>
                  <a:pt x="258642" y="667941"/>
                </a:lnTo>
                <a:lnTo>
                  <a:pt x="284030" y="640954"/>
                </a:lnTo>
                <a:lnTo>
                  <a:pt x="310212" y="614760"/>
                </a:lnTo>
                <a:lnTo>
                  <a:pt x="337584" y="588963"/>
                </a:lnTo>
                <a:lnTo>
                  <a:pt x="364559" y="563960"/>
                </a:lnTo>
                <a:lnTo>
                  <a:pt x="392327" y="539751"/>
                </a:lnTo>
                <a:lnTo>
                  <a:pt x="420889" y="516732"/>
                </a:lnTo>
                <a:lnTo>
                  <a:pt x="449054" y="494507"/>
                </a:lnTo>
                <a:lnTo>
                  <a:pt x="478409" y="472679"/>
                </a:lnTo>
                <a:lnTo>
                  <a:pt x="508161" y="452041"/>
                </a:lnTo>
                <a:lnTo>
                  <a:pt x="537912" y="432197"/>
                </a:lnTo>
                <a:lnTo>
                  <a:pt x="567664" y="412751"/>
                </a:lnTo>
                <a:lnTo>
                  <a:pt x="598209" y="394494"/>
                </a:lnTo>
                <a:lnTo>
                  <a:pt x="629548" y="377032"/>
                </a:lnTo>
                <a:lnTo>
                  <a:pt x="660490" y="359966"/>
                </a:lnTo>
                <a:lnTo>
                  <a:pt x="691828" y="344488"/>
                </a:lnTo>
                <a:lnTo>
                  <a:pt x="723564" y="329407"/>
                </a:lnTo>
                <a:lnTo>
                  <a:pt x="755695" y="315119"/>
                </a:lnTo>
                <a:lnTo>
                  <a:pt x="787827" y="302022"/>
                </a:lnTo>
                <a:lnTo>
                  <a:pt x="819563" y="289322"/>
                </a:lnTo>
                <a:lnTo>
                  <a:pt x="852488" y="277813"/>
                </a:lnTo>
                <a:close/>
                <a:moveTo>
                  <a:pt x="1541357" y="0"/>
                </a:moveTo>
                <a:lnTo>
                  <a:pt x="1567964" y="0"/>
                </a:lnTo>
                <a:lnTo>
                  <a:pt x="1594571" y="0"/>
                </a:lnTo>
                <a:lnTo>
                  <a:pt x="1621178" y="794"/>
                </a:lnTo>
                <a:lnTo>
                  <a:pt x="1647785" y="2780"/>
                </a:lnTo>
                <a:lnTo>
                  <a:pt x="1674392" y="4368"/>
                </a:lnTo>
                <a:lnTo>
                  <a:pt x="1700999" y="6751"/>
                </a:lnTo>
                <a:lnTo>
                  <a:pt x="1727209" y="9133"/>
                </a:lnTo>
                <a:lnTo>
                  <a:pt x="1753816" y="12707"/>
                </a:lnTo>
                <a:lnTo>
                  <a:pt x="1780423" y="16281"/>
                </a:lnTo>
                <a:lnTo>
                  <a:pt x="1806633" y="20251"/>
                </a:lnTo>
                <a:lnTo>
                  <a:pt x="1833240" y="25016"/>
                </a:lnTo>
                <a:lnTo>
                  <a:pt x="1859450" y="30179"/>
                </a:lnTo>
                <a:lnTo>
                  <a:pt x="1885660" y="35341"/>
                </a:lnTo>
                <a:lnTo>
                  <a:pt x="1911076" y="41694"/>
                </a:lnTo>
                <a:lnTo>
                  <a:pt x="1937286" y="48047"/>
                </a:lnTo>
                <a:lnTo>
                  <a:pt x="1963099" y="55195"/>
                </a:lnTo>
                <a:lnTo>
                  <a:pt x="1988911" y="62343"/>
                </a:lnTo>
                <a:lnTo>
                  <a:pt x="2014327" y="70284"/>
                </a:lnTo>
                <a:lnTo>
                  <a:pt x="2039743" y="78623"/>
                </a:lnTo>
                <a:lnTo>
                  <a:pt x="2065159" y="87359"/>
                </a:lnTo>
                <a:lnTo>
                  <a:pt x="2089780" y="96492"/>
                </a:lnTo>
                <a:lnTo>
                  <a:pt x="2114799" y="106419"/>
                </a:lnTo>
                <a:lnTo>
                  <a:pt x="2139420" y="116743"/>
                </a:lnTo>
                <a:lnTo>
                  <a:pt x="2164041" y="127067"/>
                </a:lnTo>
                <a:lnTo>
                  <a:pt x="2188266" y="138186"/>
                </a:lnTo>
                <a:lnTo>
                  <a:pt x="2212093" y="149304"/>
                </a:lnTo>
                <a:lnTo>
                  <a:pt x="2236317" y="161614"/>
                </a:lnTo>
                <a:lnTo>
                  <a:pt x="2259747" y="173923"/>
                </a:lnTo>
                <a:lnTo>
                  <a:pt x="2283575" y="186630"/>
                </a:lnTo>
                <a:lnTo>
                  <a:pt x="2306608" y="199734"/>
                </a:lnTo>
                <a:lnTo>
                  <a:pt x="2329641" y="213235"/>
                </a:lnTo>
                <a:lnTo>
                  <a:pt x="2352277" y="227133"/>
                </a:lnTo>
                <a:lnTo>
                  <a:pt x="2375309" y="241428"/>
                </a:lnTo>
                <a:lnTo>
                  <a:pt x="2397548" y="256120"/>
                </a:lnTo>
                <a:lnTo>
                  <a:pt x="2419390" y="271209"/>
                </a:lnTo>
                <a:lnTo>
                  <a:pt x="2441231" y="286696"/>
                </a:lnTo>
                <a:lnTo>
                  <a:pt x="2462676" y="302579"/>
                </a:lnTo>
                <a:lnTo>
                  <a:pt x="2483723" y="318860"/>
                </a:lnTo>
                <a:lnTo>
                  <a:pt x="2504374" y="335537"/>
                </a:lnTo>
                <a:lnTo>
                  <a:pt x="2525024" y="352612"/>
                </a:lnTo>
                <a:lnTo>
                  <a:pt x="2545277" y="370084"/>
                </a:lnTo>
                <a:lnTo>
                  <a:pt x="2565133" y="387555"/>
                </a:lnTo>
                <a:lnTo>
                  <a:pt x="2584989" y="405821"/>
                </a:lnTo>
                <a:lnTo>
                  <a:pt x="2604051" y="424087"/>
                </a:lnTo>
                <a:lnTo>
                  <a:pt x="2622715" y="442750"/>
                </a:lnTo>
                <a:lnTo>
                  <a:pt x="2641777" y="462207"/>
                </a:lnTo>
                <a:lnTo>
                  <a:pt x="2730335" y="376834"/>
                </a:lnTo>
                <a:lnTo>
                  <a:pt x="2752177" y="409792"/>
                </a:lnTo>
                <a:lnTo>
                  <a:pt x="2772827" y="442353"/>
                </a:lnTo>
                <a:lnTo>
                  <a:pt x="2792683" y="476105"/>
                </a:lnTo>
                <a:lnTo>
                  <a:pt x="2811745" y="510255"/>
                </a:lnTo>
                <a:lnTo>
                  <a:pt x="2829615" y="544404"/>
                </a:lnTo>
                <a:lnTo>
                  <a:pt x="2847089" y="578950"/>
                </a:lnTo>
                <a:lnTo>
                  <a:pt x="2862973" y="613100"/>
                </a:lnTo>
                <a:lnTo>
                  <a:pt x="2878461" y="648043"/>
                </a:lnTo>
                <a:lnTo>
                  <a:pt x="2892360" y="683781"/>
                </a:lnTo>
                <a:lnTo>
                  <a:pt x="2905862" y="719121"/>
                </a:lnTo>
                <a:lnTo>
                  <a:pt x="2918570" y="754462"/>
                </a:lnTo>
                <a:lnTo>
                  <a:pt x="2930087" y="790200"/>
                </a:lnTo>
                <a:lnTo>
                  <a:pt x="2940809" y="825937"/>
                </a:lnTo>
                <a:lnTo>
                  <a:pt x="2950340" y="861675"/>
                </a:lnTo>
                <a:lnTo>
                  <a:pt x="2959077" y="898207"/>
                </a:lnTo>
                <a:lnTo>
                  <a:pt x="2967019" y="934342"/>
                </a:lnTo>
                <a:lnTo>
                  <a:pt x="2974167" y="970079"/>
                </a:lnTo>
                <a:lnTo>
                  <a:pt x="2980124" y="1006214"/>
                </a:lnTo>
                <a:lnTo>
                  <a:pt x="2985286" y="1042746"/>
                </a:lnTo>
                <a:lnTo>
                  <a:pt x="2989258" y="1078484"/>
                </a:lnTo>
                <a:lnTo>
                  <a:pt x="2992832" y="1114618"/>
                </a:lnTo>
                <a:lnTo>
                  <a:pt x="2995214" y="1150356"/>
                </a:lnTo>
                <a:lnTo>
                  <a:pt x="2996406" y="1186491"/>
                </a:lnTo>
                <a:lnTo>
                  <a:pt x="2997200" y="1222228"/>
                </a:lnTo>
                <a:lnTo>
                  <a:pt x="2996803" y="1257569"/>
                </a:lnTo>
                <a:lnTo>
                  <a:pt x="2995611" y="1292910"/>
                </a:lnTo>
                <a:lnTo>
                  <a:pt x="2993626" y="1327853"/>
                </a:lnTo>
                <a:lnTo>
                  <a:pt x="2990846" y="1362797"/>
                </a:lnTo>
                <a:lnTo>
                  <a:pt x="2986875" y="1397740"/>
                </a:lnTo>
                <a:lnTo>
                  <a:pt x="2982507" y="1432286"/>
                </a:lnTo>
                <a:lnTo>
                  <a:pt x="2977344" y="1466436"/>
                </a:lnTo>
                <a:lnTo>
                  <a:pt x="2970593" y="1500188"/>
                </a:lnTo>
                <a:lnTo>
                  <a:pt x="2963445" y="1466833"/>
                </a:lnTo>
                <a:lnTo>
                  <a:pt x="2956297" y="1433478"/>
                </a:lnTo>
                <a:lnTo>
                  <a:pt x="2947560" y="1400123"/>
                </a:lnTo>
                <a:lnTo>
                  <a:pt x="2938426" y="1367959"/>
                </a:lnTo>
                <a:lnTo>
                  <a:pt x="2928101" y="1335795"/>
                </a:lnTo>
                <a:lnTo>
                  <a:pt x="2917379" y="1304425"/>
                </a:lnTo>
                <a:lnTo>
                  <a:pt x="2905465" y="1272658"/>
                </a:lnTo>
                <a:lnTo>
                  <a:pt x="2893155" y="1241686"/>
                </a:lnTo>
                <a:lnTo>
                  <a:pt x="2880447" y="1211507"/>
                </a:lnTo>
                <a:lnTo>
                  <a:pt x="2866547" y="1181329"/>
                </a:lnTo>
                <a:lnTo>
                  <a:pt x="2852648" y="1152341"/>
                </a:lnTo>
                <a:lnTo>
                  <a:pt x="2837558" y="1123354"/>
                </a:lnTo>
                <a:lnTo>
                  <a:pt x="2822070" y="1095161"/>
                </a:lnTo>
                <a:lnTo>
                  <a:pt x="2805391" y="1066968"/>
                </a:lnTo>
                <a:lnTo>
                  <a:pt x="2788712" y="1039569"/>
                </a:lnTo>
                <a:lnTo>
                  <a:pt x="2771239" y="1012965"/>
                </a:lnTo>
                <a:lnTo>
                  <a:pt x="2752971" y="986757"/>
                </a:lnTo>
                <a:lnTo>
                  <a:pt x="2734703" y="960946"/>
                </a:lnTo>
                <a:lnTo>
                  <a:pt x="2715642" y="935930"/>
                </a:lnTo>
                <a:lnTo>
                  <a:pt x="2695786" y="911708"/>
                </a:lnTo>
                <a:lnTo>
                  <a:pt x="2675930" y="887883"/>
                </a:lnTo>
                <a:lnTo>
                  <a:pt x="2654882" y="864852"/>
                </a:lnTo>
                <a:lnTo>
                  <a:pt x="2633835" y="842218"/>
                </a:lnTo>
                <a:lnTo>
                  <a:pt x="2611993" y="820378"/>
                </a:lnTo>
                <a:lnTo>
                  <a:pt x="2590152" y="798936"/>
                </a:lnTo>
                <a:lnTo>
                  <a:pt x="2567913" y="778287"/>
                </a:lnTo>
                <a:lnTo>
                  <a:pt x="2544880" y="758830"/>
                </a:lnTo>
                <a:lnTo>
                  <a:pt x="2521450" y="739373"/>
                </a:lnTo>
                <a:lnTo>
                  <a:pt x="2498020" y="720710"/>
                </a:lnTo>
                <a:lnTo>
                  <a:pt x="2474193" y="702841"/>
                </a:lnTo>
                <a:lnTo>
                  <a:pt x="2449968" y="685766"/>
                </a:lnTo>
                <a:lnTo>
                  <a:pt x="2425347" y="669089"/>
                </a:lnTo>
                <a:lnTo>
                  <a:pt x="2514699" y="584113"/>
                </a:lnTo>
                <a:lnTo>
                  <a:pt x="2498020" y="567038"/>
                </a:lnTo>
                <a:lnTo>
                  <a:pt x="2481341" y="550360"/>
                </a:lnTo>
                <a:lnTo>
                  <a:pt x="2464265" y="534080"/>
                </a:lnTo>
                <a:lnTo>
                  <a:pt x="2446791" y="518196"/>
                </a:lnTo>
                <a:lnTo>
                  <a:pt x="2429318" y="502313"/>
                </a:lnTo>
                <a:lnTo>
                  <a:pt x="2411447" y="487224"/>
                </a:lnTo>
                <a:lnTo>
                  <a:pt x="2393180" y="472134"/>
                </a:lnTo>
                <a:lnTo>
                  <a:pt x="2374912" y="457442"/>
                </a:lnTo>
                <a:lnTo>
                  <a:pt x="2356248" y="442750"/>
                </a:lnTo>
                <a:lnTo>
                  <a:pt x="2337186" y="428852"/>
                </a:lnTo>
                <a:lnTo>
                  <a:pt x="2318124" y="415351"/>
                </a:lnTo>
                <a:lnTo>
                  <a:pt x="2298665" y="401850"/>
                </a:lnTo>
                <a:lnTo>
                  <a:pt x="2279206" y="389144"/>
                </a:lnTo>
                <a:lnTo>
                  <a:pt x="2258953" y="376437"/>
                </a:lnTo>
                <a:lnTo>
                  <a:pt x="2238700" y="363730"/>
                </a:lnTo>
                <a:lnTo>
                  <a:pt x="2218844" y="352215"/>
                </a:lnTo>
                <a:lnTo>
                  <a:pt x="2198194" y="340699"/>
                </a:lnTo>
                <a:lnTo>
                  <a:pt x="2177544" y="329184"/>
                </a:lnTo>
                <a:lnTo>
                  <a:pt x="2156893" y="318462"/>
                </a:lnTo>
                <a:lnTo>
                  <a:pt x="2135449" y="308138"/>
                </a:lnTo>
                <a:lnTo>
                  <a:pt x="2114401" y="297814"/>
                </a:lnTo>
                <a:lnTo>
                  <a:pt x="2092957" y="288284"/>
                </a:lnTo>
                <a:lnTo>
                  <a:pt x="2071115" y="278754"/>
                </a:lnTo>
                <a:lnTo>
                  <a:pt x="2049274" y="270018"/>
                </a:lnTo>
                <a:lnTo>
                  <a:pt x="2027432" y="261282"/>
                </a:lnTo>
                <a:lnTo>
                  <a:pt x="2005591" y="253341"/>
                </a:lnTo>
                <a:lnTo>
                  <a:pt x="1983352" y="245399"/>
                </a:lnTo>
                <a:lnTo>
                  <a:pt x="1961113" y="238251"/>
                </a:lnTo>
                <a:lnTo>
                  <a:pt x="1938477" y="231104"/>
                </a:lnTo>
                <a:lnTo>
                  <a:pt x="1915444" y="224353"/>
                </a:lnTo>
                <a:lnTo>
                  <a:pt x="1892808" y="218397"/>
                </a:lnTo>
                <a:lnTo>
                  <a:pt x="1870173" y="212838"/>
                </a:lnTo>
                <a:lnTo>
                  <a:pt x="1847139" y="207676"/>
                </a:lnTo>
                <a:lnTo>
                  <a:pt x="1824107" y="202514"/>
                </a:lnTo>
                <a:lnTo>
                  <a:pt x="1801074" y="197749"/>
                </a:lnTo>
                <a:lnTo>
                  <a:pt x="1778041" y="193778"/>
                </a:lnTo>
                <a:lnTo>
                  <a:pt x="1754213" y="190601"/>
                </a:lnTo>
                <a:lnTo>
                  <a:pt x="1731180" y="187027"/>
                </a:lnTo>
                <a:lnTo>
                  <a:pt x="1707750" y="184248"/>
                </a:lnTo>
                <a:lnTo>
                  <a:pt x="1684320" y="181865"/>
                </a:lnTo>
                <a:lnTo>
                  <a:pt x="1660890" y="179483"/>
                </a:lnTo>
                <a:lnTo>
                  <a:pt x="1637460" y="178291"/>
                </a:lnTo>
                <a:lnTo>
                  <a:pt x="1613633" y="177100"/>
                </a:lnTo>
                <a:lnTo>
                  <a:pt x="1590203" y="175909"/>
                </a:lnTo>
                <a:lnTo>
                  <a:pt x="1566375" y="175909"/>
                </a:lnTo>
                <a:lnTo>
                  <a:pt x="1542945" y="175909"/>
                </a:lnTo>
                <a:lnTo>
                  <a:pt x="1519515" y="176306"/>
                </a:lnTo>
                <a:lnTo>
                  <a:pt x="1495688" y="177497"/>
                </a:lnTo>
                <a:lnTo>
                  <a:pt x="1472655" y="178689"/>
                </a:lnTo>
                <a:lnTo>
                  <a:pt x="1449225" y="180277"/>
                </a:lnTo>
                <a:lnTo>
                  <a:pt x="1425398" y="182659"/>
                </a:lnTo>
                <a:lnTo>
                  <a:pt x="1401968" y="184645"/>
                </a:lnTo>
                <a:lnTo>
                  <a:pt x="1378537" y="187821"/>
                </a:lnTo>
                <a:lnTo>
                  <a:pt x="1355107" y="191395"/>
                </a:lnTo>
                <a:lnTo>
                  <a:pt x="1332074" y="194969"/>
                </a:lnTo>
                <a:lnTo>
                  <a:pt x="1308644" y="199337"/>
                </a:lnTo>
                <a:lnTo>
                  <a:pt x="1285611" y="204102"/>
                </a:lnTo>
                <a:lnTo>
                  <a:pt x="1262975" y="208867"/>
                </a:lnTo>
                <a:lnTo>
                  <a:pt x="1239943" y="214029"/>
                </a:lnTo>
                <a:lnTo>
                  <a:pt x="1216910" y="219985"/>
                </a:lnTo>
                <a:lnTo>
                  <a:pt x="1194274" y="226339"/>
                </a:lnTo>
                <a:lnTo>
                  <a:pt x="1171638" y="232692"/>
                </a:lnTo>
                <a:lnTo>
                  <a:pt x="1149399" y="240237"/>
                </a:lnTo>
                <a:lnTo>
                  <a:pt x="1127160" y="247781"/>
                </a:lnTo>
                <a:lnTo>
                  <a:pt x="1069975" y="81403"/>
                </a:lnTo>
                <a:lnTo>
                  <a:pt x="1094994" y="72667"/>
                </a:lnTo>
                <a:lnTo>
                  <a:pt x="1120409" y="64725"/>
                </a:lnTo>
                <a:lnTo>
                  <a:pt x="1146222" y="56783"/>
                </a:lnTo>
                <a:lnTo>
                  <a:pt x="1172035" y="49636"/>
                </a:lnTo>
                <a:lnTo>
                  <a:pt x="1197848" y="43282"/>
                </a:lnTo>
                <a:lnTo>
                  <a:pt x="1223661" y="37326"/>
                </a:lnTo>
                <a:lnTo>
                  <a:pt x="1249871" y="31370"/>
                </a:lnTo>
                <a:lnTo>
                  <a:pt x="1276080" y="26208"/>
                </a:lnTo>
                <a:lnTo>
                  <a:pt x="1302290" y="21443"/>
                </a:lnTo>
                <a:lnTo>
                  <a:pt x="1328500" y="17075"/>
                </a:lnTo>
                <a:lnTo>
                  <a:pt x="1355107" y="13501"/>
                </a:lnTo>
                <a:lnTo>
                  <a:pt x="1381317" y="9927"/>
                </a:lnTo>
                <a:lnTo>
                  <a:pt x="1407924" y="7545"/>
                </a:lnTo>
                <a:lnTo>
                  <a:pt x="1434531" y="4765"/>
                </a:lnTo>
                <a:lnTo>
                  <a:pt x="1461139" y="3177"/>
                </a:lnTo>
                <a:lnTo>
                  <a:pt x="1487746" y="1191"/>
                </a:lnTo>
                <a:lnTo>
                  <a:pt x="1514750" y="397"/>
                </a:lnTo>
                <a:lnTo>
                  <a:pt x="1541357" y="0"/>
                </a:lnTo>
                <a:close/>
              </a:path>
            </a:pathLst>
          </a:custGeom>
          <a:solidFill>
            <a:schemeClr val="lt1"/>
          </a:solidFill>
          <a:ln>
            <a:noFill/>
          </a:ln>
        </p:spPr>
        <p:txBody>
          <a:bodyPr anchor="ctr">
            <a:scene3d>
              <a:camera prst="orthographicFront"/>
              <a:lightRig rig="threePt" dir="t"/>
            </a:scene3d>
            <a:sp3d contourW="12700">
              <a:contourClr>
                <a:srgbClr val="FFFFFF"/>
              </a:contourClr>
            </a:sp3d>
          </a:bodyPr>
          <a:lstStyle/>
          <a:p>
            <a:pPr algn="ctr"/>
            <a:endParaRPr lang="zh-CN" altLang="en-US" sz="1350">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28" name="标题 1"/>
          <p:cNvSpPr txBox="1"/>
          <p:nvPr>
            <p:custDataLst>
              <p:tags r:id="rId9"/>
            </p:custDataLst>
          </p:nvPr>
        </p:nvSpPr>
        <p:spPr>
          <a:xfrm>
            <a:off x="1611080" y="3975087"/>
            <a:ext cx="4658354" cy="487604"/>
          </a:xfrm>
          <a:prstGeom prst="rect">
            <a:avLst/>
          </a:prstGeom>
          <a:noFill/>
        </p:spPr>
        <p:txBody>
          <a:bodyPr wrap="square" lIns="68580" tIns="34290" rIns="68580" bIns="34290" rtlCol="0" anchor="ctr">
            <a:noAutofit/>
          </a:bodyPr>
          <a:lstStyle>
            <a:defPPr>
              <a:defRPr lang="zh-CN"/>
            </a:defPPr>
            <a:lvl1pPr>
              <a:lnSpc>
                <a:spcPct val="130000"/>
              </a:lnSpc>
              <a:defRPr sz="1200"/>
            </a:lvl1pPr>
          </a:lstStyle>
          <a:p>
            <a:pPr marL="0" lvl="0" indent="0" algn="l">
              <a:lnSpc>
                <a:spcPct val="130000"/>
              </a:lnSpc>
              <a:spcBef>
                <a:spcPts val="0"/>
              </a:spcBef>
              <a:spcAft>
                <a:spcPts val="0"/>
              </a:spcAft>
              <a:buSzPct val="100000"/>
            </a:pPr>
            <a:r>
              <a:rPr lang="zh-CN" altLang="en-US" sz="2400" spc="150">
                <a:solidFill>
                  <a:schemeClr val="lt1"/>
                </a:solidFill>
                <a:latin typeface="Arial" panose="020B0604020202020204" pitchFamily="34" charset="0"/>
                <a:ea typeface="微软雅黑" panose="020B0503020204020204" charset="-122"/>
              </a:rPr>
              <a:t>总结提升的部委指引阶段</a:t>
            </a:r>
            <a:endParaRPr lang="zh-CN" altLang="en-US" sz="2400" spc="150">
              <a:solidFill>
                <a:schemeClr val="lt1"/>
              </a:solidFill>
              <a:latin typeface="Arial" panose="020B0604020202020204" pitchFamily="34" charset="0"/>
              <a:ea typeface="微软雅黑" panose="020B0503020204020204" charset="-122"/>
            </a:endParaRPr>
          </a:p>
          <a:p>
            <a:pPr marL="0" lvl="0" indent="0" algn="l">
              <a:lnSpc>
                <a:spcPct val="130000"/>
              </a:lnSpc>
              <a:spcBef>
                <a:spcPts val="0"/>
              </a:spcBef>
              <a:spcAft>
                <a:spcPts val="0"/>
              </a:spcAft>
              <a:buSzPct val="100000"/>
            </a:pPr>
            <a:r>
              <a:rPr lang="zh-CN" altLang="en-US" sz="2400" spc="150">
                <a:solidFill>
                  <a:schemeClr val="lt1"/>
                </a:solidFill>
                <a:latin typeface="Arial" panose="020B0604020202020204" pitchFamily="34" charset="0"/>
                <a:ea typeface="微软雅黑" panose="020B0503020204020204" charset="-122"/>
              </a:rPr>
              <a:t>（2019）</a:t>
            </a:r>
            <a:endParaRPr lang="zh-CN" altLang="en-US" sz="2400" spc="150">
              <a:solidFill>
                <a:schemeClr val="lt1"/>
              </a:solidFill>
              <a:latin typeface="Arial" panose="020B0604020202020204" pitchFamily="34" charset="0"/>
              <a:ea typeface="微软雅黑" panose="020B0503020204020204" charset="-122"/>
            </a:endParaRPr>
          </a:p>
        </p:txBody>
      </p:sp>
      <p:sp>
        <p:nvSpPr>
          <p:cNvPr id="36" name="标题 1"/>
          <p:cNvSpPr txBox="1"/>
          <p:nvPr>
            <p:custDataLst>
              <p:tags r:id="rId10"/>
            </p:custDataLst>
          </p:nvPr>
        </p:nvSpPr>
        <p:spPr>
          <a:xfrm>
            <a:off x="1611080" y="5111858"/>
            <a:ext cx="4658354" cy="487604"/>
          </a:xfrm>
          <a:prstGeom prst="rect">
            <a:avLst/>
          </a:prstGeom>
          <a:noFill/>
        </p:spPr>
        <p:txBody>
          <a:bodyPr wrap="square" lIns="68580" tIns="34290" rIns="68580" bIns="34290" rtlCol="0" anchor="ctr">
            <a:noAutofit/>
          </a:bodyPr>
          <a:lstStyle>
            <a:defPPr>
              <a:defRPr lang="zh-CN"/>
            </a:defPPr>
            <a:lvl1pPr>
              <a:lnSpc>
                <a:spcPct val="130000"/>
              </a:lnSpc>
              <a:defRPr sz="1200"/>
            </a:lvl1pPr>
          </a:lstStyle>
          <a:p>
            <a:pPr marL="0" lvl="0" indent="0" algn="l">
              <a:lnSpc>
                <a:spcPct val="130000"/>
              </a:lnSpc>
              <a:spcBef>
                <a:spcPts val="0"/>
              </a:spcBef>
              <a:spcAft>
                <a:spcPts val="0"/>
              </a:spcAft>
              <a:buSzPct val="100000"/>
            </a:pPr>
            <a:r>
              <a:rPr lang="zh-CN" altLang="en-US" sz="2400" spc="150">
                <a:solidFill>
                  <a:schemeClr val="lt1"/>
                </a:solidFill>
                <a:latin typeface="Arial" panose="020B0604020202020204" pitchFamily="34" charset="0"/>
                <a:ea typeface="微软雅黑" panose="020B0503020204020204" charset="-122"/>
              </a:rPr>
              <a:t>启动推广的全面推进阶段</a:t>
            </a:r>
            <a:endParaRPr lang="zh-CN" altLang="en-US" sz="2400" spc="150">
              <a:solidFill>
                <a:schemeClr val="lt1"/>
              </a:solidFill>
              <a:latin typeface="Arial" panose="020B0604020202020204" pitchFamily="34" charset="0"/>
              <a:ea typeface="微软雅黑" panose="020B0503020204020204" charset="-122"/>
            </a:endParaRPr>
          </a:p>
          <a:p>
            <a:pPr marL="0" lvl="0" indent="0" algn="l">
              <a:lnSpc>
                <a:spcPct val="130000"/>
              </a:lnSpc>
              <a:spcBef>
                <a:spcPts val="0"/>
              </a:spcBef>
              <a:spcAft>
                <a:spcPts val="0"/>
              </a:spcAft>
              <a:buSzPct val="100000"/>
            </a:pPr>
            <a:r>
              <a:rPr lang="zh-CN" altLang="en-US" sz="2400" spc="150">
                <a:solidFill>
                  <a:schemeClr val="lt1"/>
                </a:solidFill>
                <a:latin typeface="Arial" panose="020B0604020202020204" pitchFamily="34" charset="0"/>
                <a:ea typeface="微软雅黑" panose="020B0503020204020204" charset="-122"/>
              </a:rPr>
              <a:t>（2020-2023）</a:t>
            </a:r>
            <a:endParaRPr lang="zh-CN" altLang="en-US" sz="2400" spc="150">
              <a:solidFill>
                <a:schemeClr val="lt1"/>
              </a:solidFill>
              <a:latin typeface="Arial" panose="020B0604020202020204" pitchFamily="34" charset="0"/>
              <a:ea typeface="微软雅黑" panose="020B0503020204020204" charset="-122"/>
            </a:endParaRPr>
          </a:p>
        </p:txBody>
      </p:sp>
      <p:sp>
        <p:nvSpPr>
          <p:cNvPr id="34" name="椭圆 33"/>
          <p:cNvSpPr/>
          <p:nvPr>
            <p:custDataLst>
              <p:tags r:id="rId11"/>
            </p:custDataLst>
          </p:nvPr>
        </p:nvSpPr>
        <p:spPr>
          <a:xfrm>
            <a:off x="962584" y="5106538"/>
            <a:ext cx="491572" cy="49157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38" name="KSO_Shape"/>
          <p:cNvSpPr/>
          <p:nvPr>
            <p:custDataLst>
              <p:tags r:id="rId12"/>
            </p:custDataLst>
          </p:nvPr>
        </p:nvSpPr>
        <p:spPr bwMode="auto">
          <a:xfrm>
            <a:off x="1135461" y="5207792"/>
            <a:ext cx="149311" cy="335530"/>
          </a:xfrm>
          <a:custGeom>
            <a:avLst/>
            <a:gdLst>
              <a:gd name="T0" fmla="*/ 645836 w 1000125"/>
              <a:gd name="T1" fmla="*/ 2202388 h 2249488"/>
              <a:gd name="T2" fmla="*/ 499269 w 1000125"/>
              <a:gd name="T3" fmla="*/ 2249488 h 2249488"/>
              <a:gd name="T4" fmla="*/ 353019 w 1000125"/>
              <a:gd name="T5" fmla="*/ 2202388 h 2249488"/>
              <a:gd name="T6" fmla="*/ 729267 w 1000125"/>
              <a:gd name="T7" fmla="*/ 1946275 h 2249488"/>
              <a:gd name="T8" fmla="*/ 783907 w 1000125"/>
              <a:gd name="T9" fmla="*/ 2007378 h 2249488"/>
              <a:gd name="T10" fmla="*/ 264822 w 1000125"/>
              <a:gd name="T11" fmla="*/ 2057084 h 2249488"/>
              <a:gd name="T12" fmla="*/ 216853 w 1000125"/>
              <a:gd name="T13" fmla="*/ 1990599 h 2249488"/>
              <a:gd name="T14" fmla="*/ 734985 w 1000125"/>
              <a:gd name="T15" fmla="*/ 1798953 h 2249488"/>
              <a:gd name="T16" fmla="*/ 783272 w 1000125"/>
              <a:gd name="T17" fmla="*/ 1865249 h 2249488"/>
              <a:gd name="T18" fmla="*/ 259739 w 1000125"/>
              <a:gd name="T19" fmla="*/ 1908499 h 2249488"/>
              <a:gd name="T20" fmla="*/ 218124 w 1000125"/>
              <a:gd name="T21" fmla="*/ 1837784 h 2249488"/>
              <a:gd name="T22" fmla="*/ 893763 w 1000125"/>
              <a:gd name="T23" fmla="*/ 1480542 h 2249488"/>
              <a:gd name="T24" fmla="*/ 861683 w 1000125"/>
              <a:gd name="T25" fmla="*/ 1637130 h 2249488"/>
              <a:gd name="T26" fmla="*/ 205463 w 1000125"/>
              <a:gd name="T27" fmla="*/ 1744369 h 2249488"/>
              <a:gd name="T28" fmla="*/ 127009 w 1000125"/>
              <a:gd name="T29" fmla="*/ 1611190 h 2249488"/>
              <a:gd name="T30" fmla="*/ 300928 w 1000125"/>
              <a:gd name="T31" fmla="*/ 1209675 h 2249488"/>
              <a:gd name="T32" fmla="*/ 318768 w 1000125"/>
              <a:gd name="T33" fmla="*/ 1338180 h 2249488"/>
              <a:gd name="T34" fmla="*/ 150558 w 1000125"/>
              <a:gd name="T35" fmla="*/ 1356675 h 2249488"/>
              <a:gd name="T36" fmla="*/ 132081 w 1000125"/>
              <a:gd name="T37" fmla="*/ 1263564 h 2249488"/>
              <a:gd name="T38" fmla="*/ 300928 w 1000125"/>
              <a:gd name="T39" fmla="*/ 1209675 h 2249488"/>
              <a:gd name="T40" fmla="*/ 845505 w 1000125"/>
              <a:gd name="T41" fmla="*/ 1323023 h 2249488"/>
              <a:gd name="T42" fmla="*/ 697018 w 1000125"/>
              <a:gd name="T43" fmla="*/ 1357313 h 2249488"/>
              <a:gd name="T44" fmla="*/ 622933 w 1000125"/>
              <a:gd name="T45" fmla="*/ 1183957 h 2249488"/>
              <a:gd name="T46" fmla="*/ 763505 w 1000125"/>
              <a:gd name="T47" fmla="*/ 1118235 h 2249488"/>
              <a:gd name="T48" fmla="*/ 381083 w 1000125"/>
              <a:gd name="T49" fmla="*/ 950621 h 2249488"/>
              <a:gd name="T50" fmla="*/ 642138 w 1000125"/>
              <a:gd name="T51" fmla="*/ 924248 h 2249488"/>
              <a:gd name="T52" fmla="*/ 934423 w 1000125"/>
              <a:gd name="T53" fmla="*/ 817583 h 2249488"/>
              <a:gd name="T54" fmla="*/ 993142 w 1000125"/>
              <a:gd name="T55" fmla="*/ 878060 h 2249488"/>
              <a:gd name="T56" fmla="*/ 988064 w 1000125"/>
              <a:gd name="T57" fmla="*/ 964002 h 2249488"/>
              <a:gd name="T58" fmla="*/ 921727 w 1000125"/>
              <a:gd name="T59" fmla="*/ 1017158 h 2249488"/>
              <a:gd name="T60" fmla="*/ 26662 w 1000125"/>
              <a:gd name="T61" fmla="*/ 1152119 h 2249488"/>
              <a:gd name="T62" fmla="*/ 1904 w 1000125"/>
              <a:gd name="T63" fmla="*/ 1062039 h 2249488"/>
              <a:gd name="T64" fmla="*/ 49514 w 1000125"/>
              <a:gd name="T65" fmla="*/ 992649 h 2249488"/>
              <a:gd name="T66" fmla="*/ 784387 w 1000125"/>
              <a:gd name="T67" fmla="*/ 572155 h 2249488"/>
              <a:gd name="T68" fmla="*/ 292059 w 1000125"/>
              <a:gd name="T69" fmla="*/ 677858 h 2249488"/>
              <a:gd name="T70" fmla="*/ 823038 w 1000125"/>
              <a:gd name="T71" fmla="*/ 576294 h 2249488"/>
              <a:gd name="T72" fmla="*/ 960450 w 1000125"/>
              <a:gd name="T73" fmla="*/ 529551 h 2249488"/>
              <a:gd name="T74" fmla="*/ 999808 w 1000125"/>
              <a:gd name="T75" fmla="*/ 605939 h 2249488"/>
              <a:gd name="T76" fmla="*/ 970289 w 1000125"/>
              <a:gd name="T77" fmla="*/ 684547 h 2249488"/>
              <a:gd name="T78" fmla="*/ 105059 w 1000125"/>
              <a:gd name="T79" fmla="*/ 882650 h 2249488"/>
              <a:gd name="T80" fmla="*/ 6031 w 1000125"/>
              <a:gd name="T81" fmla="*/ 812601 h 2249488"/>
              <a:gd name="T82" fmla="*/ 12061 w 1000125"/>
              <a:gd name="T83" fmla="*/ 728922 h 2249488"/>
              <a:gd name="T84" fmla="*/ 78398 w 1000125"/>
              <a:gd name="T85" fmla="*/ 676306 h 2249488"/>
              <a:gd name="T86" fmla="*/ 563251 w 1000125"/>
              <a:gd name="T87" fmla="*/ 304601 h 2249488"/>
              <a:gd name="T88" fmla="*/ 458703 w 1000125"/>
              <a:gd name="T89" fmla="*/ 353314 h 2249488"/>
              <a:gd name="T90" fmla="*/ 909666 w 1000125"/>
              <a:gd name="T91" fmla="*/ 202567 h 2249488"/>
              <a:gd name="T92" fmla="*/ 981081 w 1000125"/>
              <a:gd name="T93" fmla="*/ 246811 h 2249488"/>
              <a:gd name="T94" fmla="*/ 996951 w 1000125"/>
              <a:gd name="T95" fmla="*/ 332116 h 2249488"/>
              <a:gd name="T96" fmla="*/ 945850 w 1000125"/>
              <a:gd name="T97" fmla="*/ 399278 h 2249488"/>
              <a:gd name="T98" fmla="*/ 61575 w 1000125"/>
              <a:gd name="T99" fmla="*/ 570206 h 2249488"/>
              <a:gd name="T100" fmla="*/ 317 w 1000125"/>
              <a:gd name="T101" fmla="*/ 479809 h 2249488"/>
              <a:gd name="T102" fmla="*/ 29518 w 1000125"/>
              <a:gd name="T103" fmla="*/ 400551 h 2249488"/>
              <a:gd name="T104" fmla="*/ 894431 w 1000125"/>
              <a:gd name="T105" fmla="*/ 201612 h 2249488"/>
              <a:gd name="T106" fmla="*/ 537230 w 1000125"/>
              <a:gd name="T107" fmla="*/ 26064 h 2249488"/>
              <a:gd name="T108" fmla="*/ 573088 w 1000125"/>
              <a:gd name="T109" fmla="*/ 104573 h 2249488"/>
              <a:gd name="T110" fmla="*/ 539769 w 1000125"/>
              <a:gd name="T111" fmla="*/ 182129 h 2249488"/>
              <a:gd name="T112" fmla="*/ 100275 w 1000125"/>
              <a:gd name="T113" fmla="*/ 287020 h 2249488"/>
              <a:gd name="T114" fmla="*/ 4443 w 1000125"/>
              <a:gd name="T115" fmla="*/ 212643 h 2249488"/>
              <a:gd name="T116" fmla="*/ 14280 w 1000125"/>
              <a:gd name="T117" fmla="*/ 128730 h 2249488"/>
              <a:gd name="T118" fmla="*/ 83456 w 1000125"/>
              <a:gd name="T119" fmla="*/ 78827 h 2249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00125" h="2249488">
                <a:moveTo>
                  <a:pt x="301625" y="2105025"/>
                </a:moveTo>
                <a:lnTo>
                  <a:pt x="696913" y="2105025"/>
                </a:lnTo>
                <a:lnTo>
                  <a:pt x="696913" y="2112612"/>
                </a:lnTo>
                <a:lnTo>
                  <a:pt x="695961" y="2120199"/>
                </a:lnTo>
                <a:lnTo>
                  <a:pt x="694692" y="2127153"/>
                </a:lnTo>
                <a:lnTo>
                  <a:pt x="693106" y="2134424"/>
                </a:lnTo>
                <a:lnTo>
                  <a:pt x="690885" y="2141062"/>
                </a:lnTo>
                <a:lnTo>
                  <a:pt x="688347" y="2148016"/>
                </a:lnTo>
                <a:lnTo>
                  <a:pt x="685175" y="2154971"/>
                </a:lnTo>
                <a:lnTo>
                  <a:pt x="681685" y="2161293"/>
                </a:lnTo>
                <a:lnTo>
                  <a:pt x="677878" y="2167931"/>
                </a:lnTo>
                <a:lnTo>
                  <a:pt x="673120" y="2173938"/>
                </a:lnTo>
                <a:lnTo>
                  <a:pt x="668678" y="2179944"/>
                </a:lnTo>
                <a:lnTo>
                  <a:pt x="663285" y="2185634"/>
                </a:lnTo>
                <a:lnTo>
                  <a:pt x="657892" y="2191640"/>
                </a:lnTo>
                <a:lnTo>
                  <a:pt x="651864" y="2197014"/>
                </a:lnTo>
                <a:lnTo>
                  <a:pt x="645836" y="2202388"/>
                </a:lnTo>
                <a:lnTo>
                  <a:pt x="639174" y="2207129"/>
                </a:lnTo>
                <a:lnTo>
                  <a:pt x="632512" y="2211871"/>
                </a:lnTo>
                <a:lnTo>
                  <a:pt x="625215" y="2216613"/>
                </a:lnTo>
                <a:lnTo>
                  <a:pt x="617919" y="2220722"/>
                </a:lnTo>
                <a:lnTo>
                  <a:pt x="609988" y="2224832"/>
                </a:lnTo>
                <a:lnTo>
                  <a:pt x="601739" y="2228625"/>
                </a:lnTo>
                <a:lnTo>
                  <a:pt x="593491" y="2232102"/>
                </a:lnTo>
                <a:lnTo>
                  <a:pt x="585243" y="2234947"/>
                </a:lnTo>
                <a:lnTo>
                  <a:pt x="576360" y="2238108"/>
                </a:lnTo>
                <a:lnTo>
                  <a:pt x="567160" y="2240637"/>
                </a:lnTo>
                <a:lnTo>
                  <a:pt x="557959" y="2242850"/>
                </a:lnTo>
                <a:lnTo>
                  <a:pt x="548759" y="2244747"/>
                </a:lnTo>
                <a:lnTo>
                  <a:pt x="539242" y="2246327"/>
                </a:lnTo>
                <a:lnTo>
                  <a:pt x="529407" y="2247908"/>
                </a:lnTo>
                <a:lnTo>
                  <a:pt x="519573" y="2248856"/>
                </a:lnTo>
                <a:lnTo>
                  <a:pt x="509421" y="2249488"/>
                </a:lnTo>
                <a:lnTo>
                  <a:pt x="499269" y="2249488"/>
                </a:lnTo>
                <a:lnTo>
                  <a:pt x="489434" y="2249488"/>
                </a:lnTo>
                <a:lnTo>
                  <a:pt x="479283" y="2248856"/>
                </a:lnTo>
                <a:lnTo>
                  <a:pt x="469131" y="2247908"/>
                </a:lnTo>
                <a:lnTo>
                  <a:pt x="459613" y="2246327"/>
                </a:lnTo>
                <a:lnTo>
                  <a:pt x="449779" y="2244747"/>
                </a:lnTo>
                <a:lnTo>
                  <a:pt x="440261" y="2242850"/>
                </a:lnTo>
                <a:lnTo>
                  <a:pt x="431378" y="2240637"/>
                </a:lnTo>
                <a:lnTo>
                  <a:pt x="422496" y="2238108"/>
                </a:lnTo>
                <a:lnTo>
                  <a:pt x="413613" y="2234947"/>
                </a:lnTo>
                <a:lnTo>
                  <a:pt x="405047" y="2232102"/>
                </a:lnTo>
                <a:lnTo>
                  <a:pt x="396799" y="2228625"/>
                </a:lnTo>
                <a:lnTo>
                  <a:pt x="388868" y="2224832"/>
                </a:lnTo>
                <a:lnTo>
                  <a:pt x="380936" y="2220722"/>
                </a:lnTo>
                <a:lnTo>
                  <a:pt x="373640" y="2216613"/>
                </a:lnTo>
                <a:lnTo>
                  <a:pt x="366343" y="2211871"/>
                </a:lnTo>
                <a:lnTo>
                  <a:pt x="359681" y="2207129"/>
                </a:lnTo>
                <a:lnTo>
                  <a:pt x="353019" y="2202388"/>
                </a:lnTo>
                <a:lnTo>
                  <a:pt x="346674" y="2197014"/>
                </a:lnTo>
                <a:lnTo>
                  <a:pt x="340963" y="2191640"/>
                </a:lnTo>
                <a:lnTo>
                  <a:pt x="335253" y="2185634"/>
                </a:lnTo>
                <a:lnTo>
                  <a:pt x="330177" y="2179944"/>
                </a:lnTo>
                <a:lnTo>
                  <a:pt x="325418" y="2173938"/>
                </a:lnTo>
                <a:lnTo>
                  <a:pt x="320977" y="2167931"/>
                </a:lnTo>
                <a:lnTo>
                  <a:pt x="317170" y="2161293"/>
                </a:lnTo>
                <a:lnTo>
                  <a:pt x="313680" y="2154971"/>
                </a:lnTo>
                <a:lnTo>
                  <a:pt x="310508" y="2148016"/>
                </a:lnTo>
                <a:lnTo>
                  <a:pt x="307653" y="2141062"/>
                </a:lnTo>
                <a:lnTo>
                  <a:pt x="305749" y="2134424"/>
                </a:lnTo>
                <a:lnTo>
                  <a:pt x="303846" y="2127153"/>
                </a:lnTo>
                <a:lnTo>
                  <a:pt x="302577" y="2120199"/>
                </a:lnTo>
                <a:lnTo>
                  <a:pt x="301942" y="2112612"/>
                </a:lnTo>
                <a:lnTo>
                  <a:pt x="301625" y="2105025"/>
                </a:lnTo>
                <a:close/>
                <a:moveTo>
                  <a:pt x="270541" y="1946275"/>
                </a:moveTo>
                <a:lnTo>
                  <a:pt x="729267" y="1946275"/>
                </a:lnTo>
                <a:lnTo>
                  <a:pt x="734985" y="1946592"/>
                </a:lnTo>
                <a:lnTo>
                  <a:pt x="740385" y="1947225"/>
                </a:lnTo>
                <a:lnTo>
                  <a:pt x="745468" y="1948808"/>
                </a:lnTo>
                <a:lnTo>
                  <a:pt x="750869" y="1950391"/>
                </a:lnTo>
                <a:lnTo>
                  <a:pt x="755316" y="1952607"/>
                </a:lnTo>
                <a:lnTo>
                  <a:pt x="760081" y="1955773"/>
                </a:lnTo>
                <a:lnTo>
                  <a:pt x="764211" y="1958939"/>
                </a:lnTo>
                <a:lnTo>
                  <a:pt x="768023" y="1962422"/>
                </a:lnTo>
                <a:lnTo>
                  <a:pt x="771836" y="1966537"/>
                </a:lnTo>
                <a:lnTo>
                  <a:pt x="774695" y="1970653"/>
                </a:lnTo>
                <a:lnTo>
                  <a:pt x="777554" y="1975085"/>
                </a:lnTo>
                <a:lnTo>
                  <a:pt x="779777" y="1980151"/>
                </a:lnTo>
                <a:lnTo>
                  <a:pt x="781684" y="1985216"/>
                </a:lnTo>
                <a:lnTo>
                  <a:pt x="783272" y="1990599"/>
                </a:lnTo>
                <a:lnTo>
                  <a:pt x="783907" y="1995981"/>
                </a:lnTo>
                <a:lnTo>
                  <a:pt x="784225" y="2001996"/>
                </a:lnTo>
                <a:lnTo>
                  <a:pt x="783907" y="2007378"/>
                </a:lnTo>
                <a:lnTo>
                  <a:pt x="783272" y="2013077"/>
                </a:lnTo>
                <a:lnTo>
                  <a:pt x="781684" y="2018459"/>
                </a:lnTo>
                <a:lnTo>
                  <a:pt x="779777" y="2023525"/>
                </a:lnTo>
                <a:lnTo>
                  <a:pt x="777554" y="2028590"/>
                </a:lnTo>
                <a:lnTo>
                  <a:pt x="774695" y="2033022"/>
                </a:lnTo>
                <a:lnTo>
                  <a:pt x="771836" y="2037455"/>
                </a:lnTo>
                <a:lnTo>
                  <a:pt x="768023" y="2041254"/>
                </a:lnTo>
                <a:lnTo>
                  <a:pt x="764211" y="2044736"/>
                </a:lnTo>
                <a:lnTo>
                  <a:pt x="760081" y="2048219"/>
                </a:lnTo>
                <a:lnTo>
                  <a:pt x="755316" y="2050752"/>
                </a:lnTo>
                <a:lnTo>
                  <a:pt x="750869" y="2053285"/>
                </a:lnTo>
                <a:lnTo>
                  <a:pt x="745468" y="2054867"/>
                </a:lnTo>
                <a:lnTo>
                  <a:pt x="740385" y="2056450"/>
                </a:lnTo>
                <a:lnTo>
                  <a:pt x="734985" y="2057084"/>
                </a:lnTo>
                <a:lnTo>
                  <a:pt x="729267" y="2057400"/>
                </a:lnTo>
                <a:lnTo>
                  <a:pt x="270541" y="2057400"/>
                </a:lnTo>
                <a:lnTo>
                  <a:pt x="264822" y="2057084"/>
                </a:lnTo>
                <a:lnTo>
                  <a:pt x="259739" y="2056450"/>
                </a:lnTo>
                <a:lnTo>
                  <a:pt x="254657" y="2054867"/>
                </a:lnTo>
                <a:lnTo>
                  <a:pt x="249256" y="2053285"/>
                </a:lnTo>
                <a:lnTo>
                  <a:pt x="244491" y="2050752"/>
                </a:lnTo>
                <a:lnTo>
                  <a:pt x="240043" y="2048219"/>
                </a:lnTo>
                <a:lnTo>
                  <a:pt x="235914" y="2044736"/>
                </a:lnTo>
                <a:lnTo>
                  <a:pt x="232102" y="2041254"/>
                </a:lnTo>
                <a:lnTo>
                  <a:pt x="228289" y="2037455"/>
                </a:lnTo>
                <a:lnTo>
                  <a:pt x="225113" y="2033022"/>
                </a:lnTo>
                <a:lnTo>
                  <a:pt x="222571" y="2028590"/>
                </a:lnTo>
                <a:lnTo>
                  <a:pt x="220347" y="2023525"/>
                </a:lnTo>
                <a:lnTo>
                  <a:pt x="218124" y="2018459"/>
                </a:lnTo>
                <a:lnTo>
                  <a:pt x="216853" y="2013077"/>
                </a:lnTo>
                <a:lnTo>
                  <a:pt x="215900" y="2007378"/>
                </a:lnTo>
                <a:lnTo>
                  <a:pt x="215900" y="2001996"/>
                </a:lnTo>
                <a:lnTo>
                  <a:pt x="215900" y="1995981"/>
                </a:lnTo>
                <a:lnTo>
                  <a:pt x="216853" y="1990599"/>
                </a:lnTo>
                <a:lnTo>
                  <a:pt x="218124" y="1985216"/>
                </a:lnTo>
                <a:lnTo>
                  <a:pt x="220347" y="1980151"/>
                </a:lnTo>
                <a:lnTo>
                  <a:pt x="222571" y="1975085"/>
                </a:lnTo>
                <a:lnTo>
                  <a:pt x="225113" y="1970653"/>
                </a:lnTo>
                <a:lnTo>
                  <a:pt x="228289" y="1966537"/>
                </a:lnTo>
                <a:lnTo>
                  <a:pt x="232102" y="1962422"/>
                </a:lnTo>
                <a:lnTo>
                  <a:pt x="235914" y="1958939"/>
                </a:lnTo>
                <a:lnTo>
                  <a:pt x="240043" y="1955773"/>
                </a:lnTo>
                <a:lnTo>
                  <a:pt x="244491" y="1952607"/>
                </a:lnTo>
                <a:lnTo>
                  <a:pt x="249256" y="1950391"/>
                </a:lnTo>
                <a:lnTo>
                  <a:pt x="254657" y="1948808"/>
                </a:lnTo>
                <a:lnTo>
                  <a:pt x="259739" y="1947225"/>
                </a:lnTo>
                <a:lnTo>
                  <a:pt x="264822" y="1946592"/>
                </a:lnTo>
                <a:lnTo>
                  <a:pt x="270541" y="1946275"/>
                </a:lnTo>
                <a:close/>
                <a:moveTo>
                  <a:pt x="270541" y="1798637"/>
                </a:moveTo>
                <a:lnTo>
                  <a:pt x="729267" y="1798637"/>
                </a:lnTo>
                <a:lnTo>
                  <a:pt x="734985" y="1798953"/>
                </a:lnTo>
                <a:lnTo>
                  <a:pt x="740385" y="1799584"/>
                </a:lnTo>
                <a:lnTo>
                  <a:pt x="745468" y="1800847"/>
                </a:lnTo>
                <a:lnTo>
                  <a:pt x="750869" y="1803057"/>
                </a:lnTo>
                <a:lnTo>
                  <a:pt x="755316" y="1805267"/>
                </a:lnTo>
                <a:lnTo>
                  <a:pt x="760081" y="1808108"/>
                </a:lnTo>
                <a:lnTo>
                  <a:pt x="764211" y="1811265"/>
                </a:lnTo>
                <a:lnTo>
                  <a:pt x="768023" y="1815053"/>
                </a:lnTo>
                <a:lnTo>
                  <a:pt x="771836" y="1818842"/>
                </a:lnTo>
                <a:lnTo>
                  <a:pt x="774695" y="1822946"/>
                </a:lnTo>
                <a:lnTo>
                  <a:pt x="777554" y="1827681"/>
                </a:lnTo>
                <a:lnTo>
                  <a:pt x="779777" y="1832417"/>
                </a:lnTo>
                <a:lnTo>
                  <a:pt x="781684" y="1837784"/>
                </a:lnTo>
                <a:lnTo>
                  <a:pt x="783272" y="1842835"/>
                </a:lnTo>
                <a:lnTo>
                  <a:pt x="783907" y="1848517"/>
                </a:lnTo>
                <a:lnTo>
                  <a:pt x="784225" y="1854200"/>
                </a:lnTo>
                <a:lnTo>
                  <a:pt x="783907" y="1859882"/>
                </a:lnTo>
                <a:lnTo>
                  <a:pt x="783272" y="1865249"/>
                </a:lnTo>
                <a:lnTo>
                  <a:pt x="781684" y="1870616"/>
                </a:lnTo>
                <a:lnTo>
                  <a:pt x="779777" y="1875667"/>
                </a:lnTo>
                <a:lnTo>
                  <a:pt x="777554" y="1880403"/>
                </a:lnTo>
                <a:lnTo>
                  <a:pt x="774695" y="1885138"/>
                </a:lnTo>
                <a:lnTo>
                  <a:pt x="771836" y="1889558"/>
                </a:lnTo>
                <a:lnTo>
                  <a:pt x="768023" y="1893346"/>
                </a:lnTo>
                <a:lnTo>
                  <a:pt x="764211" y="1897134"/>
                </a:lnTo>
                <a:lnTo>
                  <a:pt x="760081" y="1900291"/>
                </a:lnTo>
                <a:lnTo>
                  <a:pt x="755316" y="1902817"/>
                </a:lnTo>
                <a:lnTo>
                  <a:pt x="750869" y="1905027"/>
                </a:lnTo>
                <a:lnTo>
                  <a:pt x="745468" y="1907237"/>
                </a:lnTo>
                <a:lnTo>
                  <a:pt x="740385" y="1908499"/>
                </a:lnTo>
                <a:lnTo>
                  <a:pt x="734985" y="1909447"/>
                </a:lnTo>
                <a:lnTo>
                  <a:pt x="729267" y="1909762"/>
                </a:lnTo>
                <a:lnTo>
                  <a:pt x="270541" y="1909762"/>
                </a:lnTo>
                <a:lnTo>
                  <a:pt x="264822" y="1909447"/>
                </a:lnTo>
                <a:lnTo>
                  <a:pt x="259739" y="1908499"/>
                </a:lnTo>
                <a:lnTo>
                  <a:pt x="254657" y="1907237"/>
                </a:lnTo>
                <a:lnTo>
                  <a:pt x="249256" y="1905027"/>
                </a:lnTo>
                <a:lnTo>
                  <a:pt x="244491" y="1902817"/>
                </a:lnTo>
                <a:lnTo>
                  <a:pt x="240043" y="1900291"/>
                </a:lnTo>
                <a:lnTo>
                  <a:pt x="235914" y="1897134"/>
                </a:lnTo>
                <a:lnTo>
                  <a:pt x="232102" y="1893346"/>
                </a:lnTo>
                <a:lnTo>
                  <a:pt x="228289" y="1889558"/>
                </a:lnTo>
                <a:lnTo>
                  <a:pt x="225113" y="1885138"/>
                </a:lnTo>
                <a:lnTo>
                  <a:pt x="222571" y="1880403"/>
                </a:lnTo>
                <a:lnTo>
                  <a:pt x="220347" y="1875667"/>
                </a:lnTo>
                <a:lnTo>
                  <a:pt x="218124" y="1870616"/>
                </a:lnTo>
                <a:lnTo>
                  <a:pt x="216853" y="1865249"/>
                </a:lnTo>
                <a:lnTo>
                  <a:pt x="215900" y="1859882"/>
                </a:lnTo>
                <a:lnTo>
                  <a:pt x="215900" y="1854200"/>
                </a:lnTo>
                <a:lnTo>
                  <a:pt x="215900" y="1848517"/>
                </a:lnTo>
                <a:lnTo>
                  <a:pt x="216853" y="1842835"/>
                </a:lnTo>
                <a:lnTo>
                  <a:pt x="218124" y="1837784"/>
                </a:lnTo>
                <a:lnTo>
                  <a:pt x="220347" y="1832417"/>
                </a:lnTo>
                <a:lnTo>
                  <a:pt x="222571" y="1827681"/>
                </a:lnTo>
                <a:lnTo>
                  <a:pt x="225113" y="1822946"/>
                </a:lnTo>
                <a:lnTo>
                  <a:pt x="228289" y="1818842"/>
                </a:lnTo>
                <a:lnTo>
                  <a:pt x="232102" y="1815053"/>
                </a:lnTo>
                <a:lnTo>
                  <a:pt x="235914" y="1811265"/>
                </a:lnTo>
                <a:lnTo>
                  <a:pt x="240043" y="1808108"/>
                </a:lnTo>
                <a:lnTo>
                  <a:pt x="244491" y="1805267"/>
                </a:lnTo>
                <a:lnTo>
                  <a:pt x="249256" y="1803057"/>
                </a:lnTo>
                <a:lnTo>
                  <a:pt x="254657" y="1800847"/>
                </a:lnTo>
                <a:lnTo>
                  <a:pt x="259739" y="1799584"/>
                </a:lnTo>
                <a:lnTo>
                  <a:pt x="264822" y="1798953"/>
                </a:lnTo>
                <a:lnTo>
                  <a:pt x="270541" y="1798637"/>
                </a:lnTo>
                <a:close/>
                <a:moveTo>
                  <a:pt x="105728" y="1404937"/>
                </a:moveTo>
                <a:lnTo>
                  <a:pt x="893128" y="1404937"/>
                </a:lnTo>
                <a:lnTo>
                  <a:pt x="893763" y="1441633"/>
                </a:lnTo>
                <a:lnTo>
                  <a:pt x="893763" y="1480542"/>
                </a:lnTo>
                <a:lnTo>
                  <a:pt x="893763" y="1490349"/>
                </a:lnTo>
                <a:lnTo>
                  <a:pt x="893445" y="1500155"/>
                </a:lnTo>
                <a:lnTo>
                  <a:pt x="892810" y="1509962"/>
                </a:lnTo>
                <a:lnTo>
                  <a:pt x="892175" y="1519452"/>
                </a:lnTo>
                <a:lnTo>
                  <a:pt x="890904" y="1528942"/>
                </a:lnTo>
                <a:lnTo>
                  <a:pt x="889634" y="1538432"/>
                </a:lnTo>
                <a:lnTo>
                  <a:pt x="888363" y="1547923"/>
                </a:lnTo>
                <a:lnTo>
                  <a:pt x="886458" y="1557096"/>
                </a:lnTo>
                <a:lnTo>
                  <a:pt x="884552" y="1566587"/>
                </a:lnTo>
                <a:lnTo>
                  <a:pt x="882328" y="1575444"/>
                </a:lnTo>
                <a:lnTo>
                  <a:pt x="880105" y="1584618"/>
                </a:lnTo>
                <a:lnTo>
                  <a:pt x="877564" y="1593792"/>
                </a:lnTo>
                <a:lnTo>
                  <a:pt x="874705" y="1602649"/>
                </a:lnTo>
                <a:lnTo>
                  <a:pt x="871847" y="1611190"/>
                </a:lnTo>
                <a:lnTo>
                  <a:pt x="868670" y="1620048"/>
                </a:lnTo>
                <a:lnTo>
                  <a:pt x="865494" y="1628589"/>
                </a:lnTo>
                <a:lnTo>
                  <a:pt x="861683" y="1637130"/>
                </a:lnTo>
                <a:lnTo>
                  <a:pt x="858189" y="1645355"/>
                </a:lnTo>
                <a:lnTo>
                  <a:pt x="854059" y="1653896"/>
                </a:lnTo>
                <a:lnTo>
                  <a:pt x="849930" y="1662121"/>
                </a:lnTo>
                <a:lnTo>
                  <a:pt x="845801" y="1670029"/>
                </a:lnTo>
                <a:lnTo>
                  <a:pt x="841354" y="1677938"/>
                </a:lnTo>
                <a:lnTo>
                  <a:pt x="836590" y="1686163"/>
                </a:lnTo>
                <a:lnTo>
                  <a:pt x="831826" y="1693439"/>
                </a:lnTo>
                <a:lnTo>
                  <a:pt x="826743" y="1701347"/>
                </a:lnTo>
                <a:lnTo>
                  <a:pt x="821661" y="1708939"/>
                </a:lnTo>
                <a:lnTo>
                  <a:pt x="815944" y="1716215"/>
                </a:lnTo>
                <a:lnTo>
                  <a:pt x="810862" y="1723491"/>
                </a:lnTo>
                <a:lnTo>
                  <a:pt x="804827" y="1730767"/>
                </a:lnTo>
                <a:lnTo>
                  <a:pt x="799110" y="1737410"/>
                </a:lnTo>
                <a:lnTo>
                  <a:pt x="793075" y="1744369"/>
                </a:lnTo>
                <a:lnTo>
                  <a:pt x="787040" y="1751012"/>
                </a:lnTo>
                <a:lnTo>
                  <a:pt x="211498" y="1751012"/>
                </a:lnTo>
                <a:lnTo>
                  <a:pt x="205463" y="1744369"/>
                </a:lnTo>
                <a:lnTo>
                  <a:pt x="199428" y="1737410"/>
                </a:lnTo>
                <a:lnTo>
                  <a:pt x="193711" y="1730767"/>
                </a:lnTo>
                <a:lnTo>
                  <a:pt x="187994" y="1723491"/>
                </a:lnTo>
                <a:lnTo>
                  <a:pt x="182276" y="1716215"/>
                </a:lnTo>
                <a:lnTo>
                  <a:pt x="177194" y="1708939"/>
                </a:lnTo>
                <a:lnTo>
                  <a:pt x="172112" y="1701347"/>
                </a:lnTo>
                <a:lnTo>
                  <a:pt x="167030" y="1693439"/>
                </a:lnTo>
                <a:lnTo>
                  <a:pt x="162266" y="1686163"/>
                </a:lnTo>
                <a:lnTo>
                  <a:pt x="157501" y="1677938"/>
                </a:lnTo>
                <a:lnTo>
                  <a:pt x="153054" y="1670029"/>
                </a:lnTo>
                <a:lnTo>
                  <a:pt x="148925" y="1662121"/>
                </a:lnTo>
                <a:lnTo>
                  <a:pt x="144479" y="1653896"/>
                </a:lnTo>
                <a:lnTo>
                  <a:pt x="140667" y="1645355"/>
                </a:lnTo>
                <a:lnTo>
                  <a:pt x="137173" y="1637130"/>
                </a:lnTo>
                <a:lnTo>
                  <a:pt x="133362" y="1628589"/>
                </a:lnTo>
                <a:lnTo>
                  <a:pt x="130185" y="1620048"/>
                </a:lnTo>
                <a:lnTo>
                  <a:pt x="127009" y="1611190"/>
                </a:lnTo>
                <a:lnTo>
                  <a:pt x="124150" y="1602649"/>
                </a:lnTo>
                <a:lnTo>
                  <a:pt x="120974" y="1593792"/>
                </a:lnTo>
                <a:lnTo>
                  <a:pt x="118751" y="1584618"/>
                </a:lnTo>
                <a:lnTo>
                  <a:pt x="116210" y="1575444"/>
                </a:lnTo>
                <a:lnTo>
                  <a:pt x="114304" y="1566587"/>
                </a:lnTo>
                <a:lnTo>
                  <a:pt x="112398" y="1557096"/>
                </a:lnTo>
                <a:lnTo>
                  <a:pt x="110492" y="1547923"/>
                </a:lnTo>
                <a:lnTo>
                  <a:pt x="108904" y="1538432"/>
                </a:lnTo>
                <a:lnTo>
                  <a:pt x="107634" y="1528942"/>
                </a:lnTo>
                <a:lnTo>
                  <a:pt x="106681" y="1519452"/>
                </a:lnTo>
                <a:lnTo>
                  <a:pt x="106046" y="1509962"/>
                </a:lnTo>
                <a:lnTo>
                  <a:pt x="105410" y="1500155"/>
                </a:lnTo>
                <a:lnTo>
                  <a:pt x="105093" y="1490349"/>
                </a:lnTo>
                <a:lnTo>
                  <a:pt x="104775" y="1480542"/>
                </a:lnTo>
                <a:lnTo>
                  <a:pt x="105093" y="1441633"/>
                </a:lnTo>
                <a:lnTo>
                  <a:pt x="105728" y="1404937"/>
                </a:lnTo>
                <a:close/>
                <a:moveTo>
                  <a:pt x="300928" y="1209675"/>
                </a:moveTo>
                <a:lnTo>
                  <a:pt x="302839" y="1209994"/>
                </a:lnTo>
                <a:lnTo>
                  <a:pt x="305069" y="1210312"/>
                </a:lnTo>
                <a:lnTo>
                  <a:pt x="306981" y="1210950"/>
                </a:lnTo>
                <a:lnTo>
                  <a:pt x="308574" y="1211907"/>
                </a:lnTo>
                <a:lnTo>
                  <a:pt x="310485" y="1212863"/>
                </a:lnTo>
                <a:lnTo>
                  <a:pt x="312078" y="1213820"/>
                </a:lnTo>
                <a:lnTo>
                  <a:pt x="313990" y="1215733"/>
                </a:lnTo>
                <a:lnTo>
                  <a:pt x="315264" y="1217009"/>
                </a:lnTo>
                <a:lnTo>
                  <a:pt x="316220" y="1218603"/>
                </a:lnTo>
                <a:lnTo>
                  <a:pt x="317176" y="1220516"/>
                </a:lnTo>
                <a:lnTo>
                  <a:pt x="318131" y="1222430"/>
                </a:lnTo>
                <a:lnTo>
                  <a:pt x="318768" y="1224343"/>
                </a:lnTo>
                <a:lnTo>
                  <a:pt x="319087" y="1226894"/>
                </a:lnTo>
                <a:lnTo>
                  <a:pt x="319087" y="1229126"/>
                </a:lnTo>
                <a:lnTo>
                  <a:pt x="319087" y="1333716"/>
                </a:lnTo>
                <a:lnTo>
                  <a:pt x="319087" y="1335948"/>
                </a:lnTo>
                <a:lnTo>
                  <a:pt x="318768" y="1338180"/>
                </a:lnTo>
                <a:lnTo>
                  <a:pt x="318131" y="1340413"/>
                </a:lnTo>
                <a:lnTo>
                  <a:pt x="317494" y="1342645"/>
                </a:lnTo>
                <a:lnTo>
                  <a:pt x="316538" y="1344877"/>
                </a:lnTo>
                <a:lnTo>
                  <a:pt x="315264" y="1346790"/>
                </a:lnTo>
                <a:lnTo>
                  <a:pt x="313990" y="1348703"/>
                </a:lnTo>
                <a:lnTo>
                  <a:pt x="312078" y="1350298"/>
                </a:lnTo>
                <a:lnTo>
                  <a:pt x="310485" y="1351573"/>
                </a:lnTo>
                <a:lnTo>
                  <a:pt x="308892" y="1352849"/>
                </a:lnTo>
                <a:lnTo>
                  <a:pt x="306981" y="1354124"/>
                </a:lnTo>
                <a:lnTo>
                  <a:pt x="305069" y="1355081"/>
                </a:lnTo>
                <a:lnTo>
                  <a:pt x="302839" y="1356037"/>
                </a:lnTo>
                <a:lnTo>
                  <a:pt x="300291" y="1356675"/>
                </a:lnTo>
                <a:lnTo>
                  <a:pt x="298061" y="1356994"/>
                </a:lnTo>
                <a:lnTo>
                  <a:pt x="295831" y="1357313"/>
                </a:lnTo>
                <a:lnTo>
                  <a:pt x="155018" y="1357313"/>
                </a:lnTo>
                <a:lnTo>
                  <a:pt x="152788" y="1356994"/>
                </a:lnTo>
                <a:lnTo>
                  <a:pt x="150558" y="1356675"/>
                </a:lnTo>
                <a:lnTo>
                  <a:pt x="148328" y="1356037"/>
                </a:lnTo>
                <a:lnTo>
                  <a:pt x="145780" y="1355081"/>
                </a:lnTo>
                <a:lnTo>
                  <a:pt x="143868" y="1354124"/>
                </a:lnTo>
                <a:lnTo>
                  <a:pt x="141957" y="1352849"/>
                </a:lnTo>
                <a:lnTo>
                  <a:pt x="140364" y="1351573"/>
                </a:lnTo>
                <a:lnTo>
                  <a:pt x="138771" y="1350298"/>
                </a:lnTo>
                <a:lnTo>
                  <a:pt x="137178" y="1348703"/>
                </a:lnTo>
                <a:lnTo>
                  <a:pt x="135904" y="1346790"/>
                </a:lnTo>
                <a:lnTo>
                  <a:pt x="134311" y="1344877"/>
                </a:lnTo>
                <a:lnTo>
                  <a:pt x="133355" y="1342645"/>
                </a:lnTo>
                <a:lnTo>
                  <a:pt x="132718" y="1340413"/>
                </a:lnTo>
                <a:lnTo>
                  <a:pt x="132081" y="1338180"/>
                </a:lnTo>
                <a:lnTo>
                  <a:pt x="131762" y="1335948"/>
                </a:lnTo>
                <a:lnTo>
                  <a:pt x="131762" y="1333716"/>
                </a:lnTo>
                <a:lnTo>
                  <a:pt x="131762" y="1268347"/>
                </a:lnTo>
                <a:lnTo>
                  <a:pt x="131762" y="1266115"/>
                </a:lnTo>
                <a:lnTo>
                  <a:pt x="132081" y="1263564"/>
                </a:lnTo>
                <a:lnTo>
                  <a:pt x="132718" y="1261013"/>
                </a:lnTo>
                <a:lnTo>
                  <a:pt x="133355" y="1258462"/>
                </a:lnTo>
                <a:lnTo>
                  <a:pt x="134311" y="1256549"/>
                </a:lnTo>
                <a:lnTo>
                  <a:pt x="135585" y="1254317"/>
                </a:lnTo>
                <a:lnTo>
                  <a:pt x="136859" y="1252404"/>
                </a:lnTo>
                <a:lnTo>
                  <a:pt x="138134" y="1250490"/>
                </a:lnTo>
                <a:lnTo>
                  <a:pt x="139726" y="1248258"/>
                </a:lnTo>
                <a:lnTo>
                  <a:pt x="141638" y="1246664"/>
                </a:lnTo>
                <a:lnTo>
                  <a:pt x="143231" y="1245070"/>
                </a:lnTo>
                <a:lnTo>
                  <a:pt x="145461" y="1243794"/>
                </a:lnTo>
                <a:lnTo>
                  <a:pt x="147691" y="1242837"/>
                </a:lnTo>
                <a:lnTo>
                  <a:pt x="149921" y="1241562"/>
                </a:lnTo>
                <a:lnTo>
                  <a:pt x="152151" y="1240924"/>
                </a:lnTo>
                <a:lnTo>
                  <a:pt x="154700" y="1240287"/>
                </a:lnTo>
                <a:lnTo>
                  <a:pt x="296149" y="1210312"/>
                </a:lnTo>
                <a:lnTo>
                  <a:pt x="298379" y="1209994"/>
                </a:lnTo>
                <a:lnTo>
                  <a:pt x="300928" y="1209675"/>
                </a:lnTo>
                <a:close/>
                <a:moveTo>
                  <a:pt x="766987" y="1117600"/>
                </a:moveTo>
                <a:lnTo>
                  <a:pt x="770787" y="1117600"/>
                </a:lnTo>
                <a:lnTo>
                  <a:pt x="774269" y="1117600"/>
                </a:lnTo>
                <a:lnTo>
                  <a:pt x="777435" y="1118235"/>
                </a:lnTo>
                <a:lnTo>
                  <a:pt x="780601" y="1118870"/>
                </a:lnTo>
                <a:lnTo>
                  <a:pt x="784084" y="1119822"/>
                </a:lnTo>
                <a:lnTo>
                  <a:pt x="787250" y="1121727"/>
                </a:lnTo>
                <a:lnTo>
                  <a:pt x="790099" y="1123315"/>
                </a:lnTo>
                <a:lnTo>
                  <a:pt x="792632" y="1125220"/>
                </a:lnTo>
                <a:lnTo>
                  <a:pt x="795482" y="1127442"/>
                </a:lnTo>
                <a:lnTo>
                  <a:pt x="797698" y="1129665"/>
                </a:lnTo>
                <a:lnTo>
                  <a:pt x="799914" y="1132205"/>
                </a:lnTo>
                <a:lnTo>
                  <a:pt x="801497" y="1135380"/>
                </a:lnTo>
                <a:lnTo>
                  <a:pt x="803080" y="1138555"/>
                </a:lnTo>
                <a:lnTo>
                  <a:pt x="804346" y="1141730"/>
                </a:lnTo>
                <a:lnTo>
                  <a:pt x="805296" y="1145540"/>
                </a:lnTo>
                <a:lnTo>
                  <a:pt x="845505" y="1323023"/>
                </a:lnTo>
                <a:lnTo>
                  <a:pt x="846138" y="1326198"/>
                </a:lnTo>
                <a:lnTo>
                  <a:pt x="846138" y="1329373"/>
                </a:lnTo>
                <a:lnTo>
                  <a:pt x="845821" y="1332865"/>
                </a:lnTo>
                <a:lnTo>
                  <a:pt x="845505" y="1335723"/>
                </a:lnTo>
                <a:lnTo>
                  <a:pt x="844555" y="1338580"/>
                </a:lnTo>
                <a:lnTo>
                  <a:pt x="843289" y="1341438"/>
                </a:lnTo>
                <a:lnTo>
                  <a:pt x="842022" y="1344295"/>
                </a:lnTo>
                <a:lnTo>
                  <a:pt x="839806" y="1346518"/>
                </a:lnTo>
                <a:lnTo>
                  <a:pt x="837906" y="1348740"/>
                </a:lnTo>
                <a:lnTo>
                  <a:pt x="835690" y="1350963"/>
                </a:lnTo>
                <a:lnTo>
                  <a:pt x="833474" y="1352550"/>
                </a:lnTo>
                <a:lnTo>
                  <a:pt x="830624" y="1354138"/>
                </a:lnTo>
                <a:lnTo>
                  <a:pt x="827775" y="1355408"/>
                </a:lnTo>
                <a:lnTo>
                  <a:pt x="824609" y="1356360"/>
                </a:lnTo>
                <a:lnTo>
                  <a:pt x="821443" y="1356995"/>
                </a:lnTo>
                <a:lnTo>
                  <a:pt x="818277" y="1357313"/>
                </a:lnTo>
                <a:lnTo>
                  <a:pt x="697018" y="1357313"/>
                </a:lnTo>
                <a:lnTo>
                  <a:pt x="693219" y="1356995"/>
                </a:lnTo>
                <a:lnTo>
                  <a:pt x="689736" y="1356678"/>
                </a:lnTo>
                <a:lnTo>
                  <a:pt x="685937" y="1355408"/>
                </a:lnTo>
                <a:lnTo>
                  <a:pt x="682454" y="1354455"/>
                </a:lnTo>
                <a:lnTo>
                  <a:pt x="678972" y="1353185"/>
                </a:lnTo>
                <a:lnTo>
                  <a:pt x="675489" y="1351598"/>
                </a:lnTo>
                <a:lnTo>
                  <a:pt x="672640" y="1349693"/>
                </a:lnTo>
                <a:lnTo>
                  <a:pt x="669790" y="1347470"/>
                </a:lnTo>
                <a:lnTo>
                  <a:pt x="667258" y="1345248"/>
                </a:lnTo>
                <a:lnTo>
                  <a:pt x="664408" y="1342390"/>
                </a:lnTo>
                <a:lnTo>
                  <a:pt x="662192" y="1339533"/>
                </a:lnTo>
                <a:lnTo>
                  <a:pt x="659976" y="1336675"/>
                </a:lnTo>
                <a:lnTo>
                  <a:pt x="658393" y="1333500"/>
                </a:lnTo>
                <a:lnTo>
                  <a:pt x="656810" y="1330008"/>
                </a:lnTo>
                <a:lnTo>
                  <a:pt x="655543" y="1326515"/>
                </a:lnTo>
                <a:lnTo>
                  <a:pt x="654593" y="1323023"/>
                </a:lnTo>
                <a:lnTo>
                  <a:pt x="622933" y="1183957"/>
                </a:lnTo>
                <a:lnTo>
                  <a:pt x="622617" y="1180465"/>
                </a:lnTo>
                <a:lnTo>
                  <a:pt x="622300" y="1176655"/>
                </a:lnTo>
                <a:lnTo>
                  <a:pt x="622300" y="1173480"/>
                </a:lnTo>
                <a:lnTo>
                  <a:pt x="622933" y="1169987"/>
                </a:lnTo>
                <a:lnTo>
                  <a:pt x="623566" y="1166495"/>
                </a:lnTo>
                <a:lnTo>
                  <a:pt x="624516" y="1163320"/>
                </a:lnTo>
                <a:lnTo>
                  <a:pt x="625783" y="1160462"/>
                </a:lnTo>
                <a:lnTo>
                  <a:pt x="627682" y="1157605"/>
                </a:lnTo>
                <a:lnTo>
                  <a:pt x="629265" y="1154747"/>
                </a:lnTo>
                <a:lnTo>
                  <a:pt x="631798" y="1152207"/>
                </a:lnTo>
                <a:lnTo>
                  <a:pt x="634331" y="1149985"/>
                </a:lnTo>
                <a:lnTo>
                  <a:pt x="636864" y="1148080"/>
                </a:lnTo>
                <a:lnTo>
                  <a:pt x="639713" y="1146175"/>
                </a:lnTo>
                <a:lnTo>
                  <a:pt x="642879" y="1144587"/>
                </a:lnTo>
                <a:lnTo>
                  <a:pt x="646045" y="1143317"/>
                </a:lnTo>
                <a:lnTo>
                  <a:pt x="649528" y="1142365"/>
                </a:lnTo>
                <a:lnTo>
                  <a:pt x="763505" y="1118235"/>
                </a:lnTo>
                <a:lnTo>
                  <a:pt x="766987" y="1117600"/>
                </a:lnTo>
                <a:close/>
                <a:moveTo>
                  <a:pt x="858838" y="868362"/>
                </a:moveTo>
                <a:lnTo>
                  <a:pt x="840146" y="869932"/>
                </a:lnTo>
                <a:lnTo>
                  <a:pt x="821454" y="871502"/>
                </a:lnTo>
                <a:lnTo>
                  <a:pt x="802762" y="873386"/>
                </a:lnTo>
                <a:lnTo>
                  <a:pt x="784387" y="875583"/>
                </a:lnTo>
                <a:lnTo>
                  <a:pt x="747320" y="879979"/>
                </a:lnTo>
                <a:lnTo>
                  <a:pt x="710253" y="885316"/>
                </a:lnTo>
                <a:lnTo>
                  <a:pt x="673185" y="890968"/>
                </a:lnTo>
                <a:lnTo>
                  <a:pt x="636435" y="896933"/>
                </a:lnTo>
                <a:lnTo>
                  <a:pt x="600001" y="903526"/>
                </a:lnTo>
                <a:lnTo>
                  <a:pt x="563251" y="910433"/>
                </a:lnTo>
                <a:lnTo>
                  <a:pt x="526818" y="917655"/>
                </a:lnTo>
                <a:lnTo>
                  <a:pt x="490384" y="925190"/>
                </a:lnTo>
                <a:lnTo>
                  <a:pt x="453950" y="933353"/>
                </a:lnTo>
                <a:lnTo>
                  <a:pt x="417200" y="941516"/>
                </a:lnTo>
                <a:lnTo>
                  <a:pt x="381083" y="950621"/>
                </a:lnTo>
                <a:lnTo>
                  <a:pt x="344967" y="960040"/>
                </a:lnTo>
                <a:lnTo>
                  <a:pt x="326908" y="964749"/>
                </a:lnTo>
                <a:lnTo>
                  <a:pt x="308850" y="970087"/>
                </a:lnTo>
                <a:lnTo>
                  <a:pt x="291108" y="975424"/>
                </a:lnTo>
                <a:lnTo>
                  <a:pt x="273050" y="981075"/>
                </a:lnTo>
                <a:lnTo>
                  <a:pt x="292059" y="979819"/>
                </a:lnTo>
                <a:lnTo>
                  <a:pt x="310434" y="977936"/>
                </a:lnTo>
                <a:lnTo>
                  <a:pt x="329126" y="976052"/>
                </a:lnTo>
                <a:lnTo>
                  <a:pt x="347501" y="973854"/>
                </a:lnTo>
                <a:lnTo>
                  <a:pt x="384885" y="969459"/>
                </a:lnTo>
                <a:lnTo>
                  <a:pt x="421952" y="964121"/>
                </a:lnTo>
                <a:lnTo>
                  <a:pt x="458703" y="958470"/>
                </a:lnTo>
                <a:lnTo>
                  <a:pt x="495453" y="952191"/>
                </a:lnTo>
                <a:lnTo>
                  <a:pt x="532203" y="945911"/>
                </a:lnTo>
                <a:lnTo>
                  <a:pt x="568637" y="939004"/>
                </a:lnTo>
                <a:lnTo>
                  <a:pt x="605387" y="931469"/>
                </a:lnTo>
                <a:lnTo>
                  <a:pt x="642138" y="924248"/>
                </a:lnTo>
                <a:lnTo>
                  <a:pt x="678254" y="916085"/>
                </a:lnTo>
                <a:lnTo>
                  <a:pt x="714688" y="907608"/>
                </a:lnTo>
                <a:lnTo>
                  <a:pt x="750805" y="899131"/>
                </a:lnTo>
                <a:lnTo>
                  <a:pt x="786921" y="889712"/>
                </a:lnTo>
                <a:lnTo>
                  <a:pt x="804980" y="884374"/>
                </a:lnTo>
                <a:lnTo>
                  <a:pt x="823038" y="879351"/>
                </a:lnTo>
                <a:lnTo>
                  <a:pt x="841096" y="874328"/>
                </a:lnTo>
                <a:lnTo>
                  <a:pt x="858838" y="868362"/>
                </a:lnTo>
                <a:close/>
                <a:moveTo>
                  <a:pt x="894431" y="809625"/>
                </a:moveTo>
                <a:lnTo>
                  <a:pt x="899509" y="809625"/>
                </a:lnTo>
                <a:lnTo>
                  <a:pt x="904905" y="810262"/>
                </a:lnTo>
                <a:lnTo>
                  <a:pt x="909666" y="810580"/>
                </a:lnTo>
                <a:lnTo>
                  <a:pt x="915062" y="811535"/>
                </a:lnTo>
                <a:lnTo>
                  <a:pt x="919823" y="812490"/>
                </a:lnTo>
                <a:lnTo>
                  <a:pt x="924901" y="814400"/>
                </a:lnTo>
                <a:lnTo>
                  <a:pt x="929662" y="815673"/>
                </a:lnTo>
                <a:lnTo>
                  <a:pt x="934423" y="817583"/>
                </a:lnTo>
                <a:lnTo>
                  <a:pt x="939184" y="819493"/>
                </a:lnTo>
                <a:lnTo>
                  <a:pt x="943628" y="821721"/>
                </a:lnTo>
                <a:lnTo>
                  <a:pt x="948071" y="823949"/>
                </a:lnTo>
                <a:lnTo>
                  <a:pt x="952198" y="827132"/>
                </a:lnTo>
                <a:lnTo>
                  <a:pt x="956324" y="829678"/>
                </a:lnTo>
                <a:lnTo>
                  <a:pt x="960450" y="832861"/>
                </a:lnTo>
                <a:lnTo>
                  <a:pt x="964259" y="836044"/>
                </a:lnTo>
                <a:lnTo>
                  <a:pt x="968068" y="839546"/>
                </a:lnTo>
                <a:lnTo>
                  <a:pt x="971876" y="843047"/>
                </a:lnTo>
                <a:lnTo>
                  <a:pt x="975050" y="846867"/>
                </a:lnTo>
                <a:lnTo>
                  <a:pt x="978224" y="851005"/>
                </a:lnTo>
                <a:lnTo>
                  <a:pt x="981081" y="855142"/>
                </a:lnTo>
                <a:lnTo>
                  <a:pt x="984255" y="859280"/>
                </a:lnTo>
                <a:lnTo>
                  <a:pt x="986794" y="863737"/>
                </a:lnTo>
                <a:lnTo>
                  <a:pt x="989016" y="868193"/>
                </a:lnTo>
                <a:lnTo>
                  <a:pt x="991238" y="873286"/>
                </a:lnTo>
                <a:lnTo>
                  <a:pt x="993142" y="878060"/>
                </a:lnTo>
                <a:lnTo>
                  <a:pt x="995047" y="882835"/>
                </a:lnTo>
                <a:lnTo>
                  <a:pt x="996634" y="888246"/>
                </a:lnTo>
                <a:lnTo>
                  <a:pt x="997903" y="893339"/>
                </a:lnTo>
                <a:lnTo>
                  <a:pt x="998855" y="898750"/>
                </a:lnTo>
                <a:lnTo>
                  <a:pt x="999490" y="904161"/>
                </a:lnTo>
                <a:lnTo>
                  <a:pt x="999808" y="909572"/>
                </a:lnTo>
                <a:lnTo>
                  <a:pt x="1000125" y="914665"/>
                </a:lnTo>
                <a:lnTo>
                  <a:pt x="999808" y="919758"/>
                </a:lnTo>
                <a:lnTo>
                  <a:pt x="999490" y="925169"/>
                </a:lnTo>
                <a:lnTo>
                  <a:pt x="998855" y="929944"/>
                </a:lnTo>
                <a:lnTo>
                  <a:pt x="998221" y="935355"/>
                </a:lnTo>
                <a:lnTo>
                  <a:pt x="996951" y="940129"/>
                </a:lnTo>
                <a:lnTo>
                  <a:pt x="995681" y="945222"/>
                </a:lnTo>
                <a:lnTo>
                  <a:pt x="993777" y="949997"/>
                </a:lnTo>
                <a:lnTo>
                  <a:pt x="992190" y="954771"/>
                </a:lnTo>
                <a:lnTo>
                  <a:pt x="990286" y="959546"/>
                </a:lnTo>
                <a:lnTo>
                  <a:pt x="988064" y="964002"/>
                </a:lnTo>
                <a:lnTo>
                  <a:pt x="985525" y="968458"/>
                </a:lnTo>
                <a:lnTo>
                  <a:pt x="982985" y="972596"/>
                </a:lnTo>
                <a:lnTo>
                  <a:pt x="979811" y="976734"/>
                </a:lnTo>
                <a:lnTo>
                  <a:pt x="976955" y="980872"/>
                </a:lnTo>
                <a:lnTo>
                  <a:pt x="973781" y="984692"/>
                </a:lnTo>
                <a:lnTo>
                  <a:pt x="970289" y="988511"/>
                </a:lnTo>
                <a:lnTo>
                  <a:pt x="966798" y="992331"/>
                </a:lnTo>
                <a:lnTo>
                  <a:pt x="962989" y="995514"/>
                </a:lnTo>
                <a:lnTo>
                  <a:pt x="959181" y="998697"/>
                </a:lnTo>
                <a:lnTo>
                  <a:pt x="954737" y="1001562"/>
                </a:lnTo>
                <a:lnTo>
                  <a:pt x="950611" y="1004745"/>
                </a:lnTo>
                <a:lnTo>
                  <a:pt x="945850" y="1007291"/>
                </a:lnTo>
                <a:lnTo>
                  <a:pt x="941406" y="1009519"/>
                </a:lnTo>
                <a:lnTo>
                  <a:pt x="936963" y="1011747"/>
                </a:lnTo>
                <a:lnTo>
                  <a:pt x="931884" y="1013657"/>
                </a:lnTo>
                <a:lnTo>
                  <a:pt x="927123" y="1015567"/>
                </a:lnTo>
                <a:lnTo>
                  <a:pt x="921727" y="1017158"/>
                </a:lnTo>
                <a:lnTo>
                  <a:pt x="916649" y="1018432"/>
                </a:lnTo>
                <a:lnTo>
                  <a:pt x="126960" y="1185222"/>
                </a:lnTo>
                <a:lnTo>
                  <a:pt x="121247" y="1186177"/>
                </a:lnTo>
                <a:lnTo>
                  <a:pt x="115851" y="1186814"/>
                </a:lnTo>
                <a:lnTo>
                  <a:pt x="110455" y="1187132"/>
                </a:lnTo>
                <a:lnTo>
                  <a:pt x="105059" y="1187450"/>
                </a:lnTo>
                <a:lnTo>
                  <a:pt x="100298" y="1187132"/>
                </a:lnTo>
                <a:lnTo>
                  <a:pt x="95855" y="1186814"/>
                </a:lnTo>
                <a:lnTo>
                  <a:pt x="86967" y="1185859"/>
                </a:lnTo>
                <a:lnTo>
                  <a:pt x="78398" y="1183949"/>
                </a:lnTo>
                <a:lnTo>
                  <a:pt x="70145" y="1181402"/>
                </a:lnTo>
                <a:lnTo>
                  <a:pt x="61575" y="1177901"/>
                </a:lnTo>
                <a:lnTo>
                  <a:pt x="53640" y="1174082"/>
                </a:lnTo>
                <a:lnTo>
                  <a:pt x="46340" y="1169625"/>
                </a:lnTo>
                <a:lnTo>
                  <a:pt x="39358" y="1164214"/>
                </a:lnTo>
                <a:lnTo>
                  <a:pt x="32692" y="1158485"/>
                </a:lnTo>
                <a:lnTo>
                  <a:pt x="26662" y="1152119"/>
                </a:lnTo>
                <a:lnTo>
                  <a:pt x="20948" y="1145116"/>
                </a:lnTo>
                <a:lnTo>
                  <a:pt x="15870" y="1137795"/>
                </a:lnTo>
                <a:lnTo>
                  <a:pt x="11426" y="1129837"/>
                </a:lnTo>
                <a:lnTo>
                  <a:pt x="9522" y="1125700"/>
                </a:lnTo>
                <a:lnTo>
                  <a:pt x="7935" y="1121562"/>
                </a:lnTo>
                <a:lnTo>
                  <a:pt x="6031" y="1117105"/>
                </a:lnTo>
                <a:lnTo>
                  <a:pt x="4444" y="1112967"/>
                </a:lnTo>
                <a:lnTo>
                  <a:pt x="3491" y="1108193"/>
                </a:lnTo>
                <a:lnTo>
                  <a:pt x="2222" y="1103737"/>
                </a:lnTo>
                <a:lnTo>
                  <a:pt x="1270" y="1098644"/>
                </a:lnTo>
                <a:lnTo>
                  <a:pt x="635" y="1092914"/>
                </a:lnTo>
                <a:lnTo>
                  <a:pt x="317" y="1087822"/>
                </a:lnTo>
                <a:lnTo>
                  <a:pt x="0" y="1082410"/>
                </a:lnTo>
                <a:lnTo>
                  <a:pt x="317" y="1077318"/>
                </a:lnTo>
                <a:lnTo>
                  <a:pt x="635" y="1071906"/>
                </a:lnTo>
                <a:lnTo>
                  <a:pt x="1270" y="1066814"/>
                </a:lnTo>
                <a:lnTo>
                  <a:pt x="1904" y="1062039"/>
                </a:lnTo>
                <a:lnTo>
                  <a:pt x="3174" y="1056946"/>
                </a:lnTo>
                <a:lnTo>
                  <a:pt x="4444" y="1052172"/>
                </a:lnTo>
                <a:lnTo>
                  <a:pt x="5713" y="1047079"/>
                </a:lnTo>
                <a:lnTo>
                  <a:pt x="7935" y="1042304"/>
                </a:lnTo>
                <a:lnTo>
                  <a:pt x="9839" y="1037530"/>
                </a:lnTo>
                <a:lnTo>
                  <a:pt x="12061" y="1033074"/>
                </a:lnTo>
                <a:lnTo>
                  <a:pt x="14283" y="1028936"/>
                </a:lnTo>
                <a:lnTo>
                  <a:pt x="17140" y="1024479"/>
                </a:lnTo>
                <a:lnTo>
                  <a:pt x="19996" y="1020341"/>
                </a:lnTo>
                <a:lnTo>
                  <a:pt x="23170" y="1016204"/>
                </a:lnTo>
                <a:lnTo>
                  <a:pt x="26344" y="1012384"/>
                </a:lnTo>
                <a:lnTo>
                  <a:pt x="29518" y="1008564"/>
                </a:lnTo>
                <a:lnTo>
                  <a:pt x="33327" y="1005063"/>
                </a:lnTo>
                <a:lnTo>
                  <a:pt x="37136" y="1001562"/>
                </a:lnTo>
                <a:lnTo>
                  <a:pt x="40945" y="998379"/>
                </a:lnTo>
                <a:lnTo>
                  <a:pt x="45388" y="995514"/>
                </a:lnTo>
                <a:lnTo>
                  <a:pt x="49514" y="992649"/>
                </a:lnTo>
                <a:lnTo>
                  <a:pt x="53640" y="989784"/>
                </a:lnTo>
                <a:lnTo>
                  <a:pt x="58401" y="987556"/>
                </a:lnTo>
                <a:lnTo>
                  <a:pt x="63162" y="985328"/>
                </a:lnTo>
                <a:lnTo>
                  <a:pt x="68241" y="983418"/>
                </a:lnTo>
                <a:lnTo>
                  <a:pt x="73002" y="981827"/>
                </a:lnTo>
                <a:lnTo>
                  <a:pt x="78398" y="980235"/>
                </a:lnTo>
                <a:lnTo>
                  <a:pt x="83476" y="978644"/>
                </a:lnTo>
                <a:lnTo>
                  <a:pt x="873165" y="811853"/>
                </a:lnTo>
                <a:lnTo>
                  <a:pt x="878561" y="810898"/>
                </a:lnTo>
                <a:lnTo>
                  <a:pt x="883639" y="810262"/>
                </a:lnTo>
                <a:lnTo>
                  <a:pt x="889353" y="809944"/>
                </a:lnTo>
                <a:lnTo>
                  <a:pt x="894431" y="809625"/>
                </a:lnTo>
                <a:close/>
                <a:moveTo>
                  <a:pt x="858838" y="565150"/>
                </a:moveTo>
                <a:lnTo>
                  <a:pt x="840146" y="566424"/>
                </a:lnTo>
                <a:lnTo>
                  <a:pt x="821454" y="568016"/>
                </a:lnTo>
                <a:lnTo>
                  <a:pt x="802762" y="570244"/>
                </a:lnTo>
                <a:lnTo>
                  <a:pt x="784387" y="572155"/>
                </a:lnTo>
                <a:lnTo>
                  <a:pt x="747320" y="576930"/>
                </a:lnTo>
                <a:lnTo>
                  <a:pt x="710253" y="582343"/>
                </a:lnTo>
                <a:lnTo>
                  <a:pt x="673185" y="588074"/>
                </a:lnTo>
                <a:lnTo>
                  <a:pt x="636435" y="594442"/>
                </a:lnTo>
                <a:lnTo>
                  <a:pt x="600001" y="600809"/>
                </a:lnTo>
                <a:lnTo>
                  <a:pt x="563251" y="607814"/>
                </a:lnTo>
                <a:lnTo>
                  <a:pt x="526818" y="614818"/>
                </a:lnTo>
                <a:lnTo>
                  <a:pt x="490384" y="622778"/>
                </a:lnTo>
                <a:lnTo>
                  <a:pt x="453950" y="630737"/>
                </a:lnTo>
                <a:lnTo>
                  <a:pt x="417200" y="639652"/>
                </a:lnTo>
                <a:lnTo>
                  <a:pt x="381083" y="648249"/>
                </a:lnTo>
                <a:lnTo>
                  <a:pt x="344967" y="657800"/>
                </a:lnTo>
                <a:lnTo>
                  <a:pt x="326908" y="662894"/>
                </a:lnTo>
                <a:lnTo>
                  <a:pt x="308850" y="667988"/>
                </a:lnTo>
                <a:lnTo>
                  <a:pt x="291108" y="673401"/>
                </a:lnTo>
                <a:lnTo>
                  <a:pt x="273050" y="679450"/>
                </a:lnTo>
                <a:lnTo>
                  <a:pt x="292059" y="677858"/>
                </a:lnTo>
                <a:lnTo>
                  <a:pt x="310434" y="676266"/>
                </a:lnTo>
                <a:lnTo>
                  <a:pt x="329126" y="674038"/>
                </a:lnTo>
                <a:lnTo>
                  <a:pt x="347501" y="672127"/>
                </a:lnTo>
                <a:lnTo>
                  <a:pt x="384885" y="667352"/>
                </a:lnTo>
                <a:lnTo>
                  <a:pt x="421952" y="661939"/>
                </a:lnTo>
                <a:lnTo>
                  <a:pt x="458703" y="656527"/>
                </a:lnTo>
                <a:lnTo>
                  <a:pt x="495453" y="650159"/>
                </a:lnTo>
                <a:lnTo>
                  <a:pt x="532203" y="643791"/>
                </a:lnTo>
                <a:lnTo>
                  <a:pt x="568637" y="636787"/>
                </a:lnTo>
                <a:lnTo>
                  <a:pt x="605387" y="629464"/>
                </a:lnTo>
                <a:lnTo>
                  <a:pt x="642138" y="621504"/>
                </a:lnTo>
                <a:lnTo>
                  <a:pt x="678254" y="613545"/>
                </a:lnTo>
                <a:lnTo>
                  <a:pt x="714688" y="604948"/>
                </a:lnTo>
                <a:lnTo>
                  <a:pt x="750805" y="596034"/>
                </a:lnTo>
                <a:lnTo>
                  <a:pt x="786921" y="586482"/>
                </a:lnTo>
                <a:lnTo>
                  <a:pt x="804980" y="581706"/>
                </a:lnTo>
                <a:lnTo>
                  <a:pt x="823038" y="576294"/>
                </a:lnTo>
                <a:lnTo>
                  <a:pt x="841096" y="570881"/>
                </a:lnTo>
                <a:lnTo>
                  <a:pt x="858838" y="565150"/>
                </a:lnTo>
                <a:close/>
                <a:moveTo>
                  <a:pt x="894431" y="506412"/>
                </a:moveTo>
                <a:lnTo>
                  <a:pt x="899509" y="506412"/>
                </a:lnTo>
                <a:lnTo>
                  <a:pt x="904905" y="507046"/>
                </a:lnTo>
                <a:lnTo>
                  <a:pt x="909666" y="507363"/>
                </a:lnTo>
                <a:lnTo>
                  <a:pt x="915062" y="508314"/>
                </a:lnTo>
                <a:lnTo>
                  <a:pt x="919823" y="509265"/>
                </a:lnTo>
                <a:lnTo>
                  <a:pt x="924901" y="511167"/>
                </a:lnTo>
                <a:lnTo>
                  <a:pt x="929662" y="512435"/>
                </a:lnTo>
                <a:lnTo>
                  <a:pt x="934423" y="514336"/>
                </a:lnTo>
                <a:lnTo>
                  <a:pt x="939184" y="516238"/>
                </a:lnTo>
                <a:lnTo>
                  <a:pt x="943628" y="518457"/>
                </a:lnTo>
                <a:lnTo>
                  <a:pt x="948071" y="520676"/>
                </a:lnTo>
                <a:lnTo>
                  <a:pt x="952198" y="523528"/>
                </a:lnTo>
                <a:lnTo>
                  <a:pt x="956324" y="526381"/>
                </a:lnTo>
                <a:lnTo>
                  <a:pt x="960450" y="529551"/>
                </a:lnTo>
                <a:lnTo>
                  <a:pt x="964259" y="532720"/>
                </a:lnTo>
                <a:lnTo>
                  <a:pt x="968068" y="536207"/>
                </a:lnTo>
                <a:lnTo>
                  <a:pt x="971876" y="539694"/>
                </a:lnTo>
                <a:lnTo>
                  <a:pt x="975050" y="543497"/>
                </a:lnTo>
                <a:lnTo>
                  <a:pt x="978224" y="547618"/>
                </a:lnTo>
                <a:lnTo>
                  <a:pt x="981081" y="551421"/>
                </a:lnTo>
                <a:lnTo>
                  <a:pt x="984255" y="555859"/>
                </a:lnTo>
                <a:lnTo>
                  <a:pt x="986794" y="560296"/>
                </a:lnTo>
                <a:lnTo>
                  <a:pt x="989016" y="564734"/>
                </a:lnTo>
                <a:lnTo>
                  <a:pt x="991238" y="569805"/>
                </a:lnTo>
                <a:lnTo>
                  <a:pt x="993142" y="574560"/>
                </a:lnTo>
                <a:lnTo>
                  <a:pt x="995047" y="579314"/>
                </a:lnTo>
                <a:lnTo>
                  <a:pt x="996634" y="584703"/>
                </a:lnTo>
                <a:lnTo>
                  <a:pt x="997903" y="589774"/>
                </a:lnTo>
                <a:lnTo>
                  <a:pt x="998855" y="595163"/>
                </a:lnTo>
                <a:lnTo>
                  <a:pt x="999490" y="600551"/>
                </a:lnTo>
                <a:lnTo>
                  <a:pt x="999808" y="605939"/>
                </a:lnTo>
                <a:lnTo>
                  <a:pt x="1000125" y="611011"/>
                </a:lnTo>
                <a:lnTo>
                  <a:pt x="999808" y="616399"/>
                </a:lnTo>
                <a:lnTo>
                  <a:pt x="999490" y="621471"/>
                </a:lnTo>
                <a:lnTo>
                  <a:pt x="998855" y="626225"/>
                </a:lnTo>
                <a:lnTo>
                  <a:pt x="998221" y="631614"/>
                </a:lnTo>
                <a:lnTo>
                  <a:pt x="996951" y="636368"/>
                </a:lnTo>
                <a:lnTo>
                  <a:pt x="995681" y="641440"/>
                </a:lnTo>
                <a:lnTo>
                  <a:pt x="993777" y="646194"/>
                </a:lnTo>
                <a:lnTo>
                  <a:pt x="992190" y="651265"/>
                </a:lnTo>
                <a:lnTo>
                  <a:pt x="990286" y="655703"/>
                </a:lnTo>
                <a:lnTo>
                  <a:pt x="988064" y="660140"/>
                </a:lnTo>
                <a:lnTo>
                  <a:pt x="985525" y="664578"/>
                </a:lnTo>
                <a:lnTo>
                  <a:pt x="982985" y="668699"/>
                </a:lnTo>
                <a:lnTo>
                  <a:pt x="979811" y="672819"/>
                </a:lnTo>
                <a:lnTo>
                  <a:pt x="976955" y="676940"/>
                </a:lnTo>
                <a:lnTo>
                  <a:pt x="973781" y="680743"/>
                </a:lnTo>
                <a:lnTo>
                  <a:pt x="970289" y="684547"/>
                </a:lnTo>
                <a:lnTo>
                  <a:pt x="966798" y="688350"/>
                </a:lnTo>
                <a:lnTo>
                  <a:pt x="962989" y="691520"/>
                </a:lnTo>
                <a:lnTo>
                  <a:pt x="959181" y="694690"/>
                </a:lnTo>
                <a:lnTo>
                  <a:pt x="954737" y="697859"/>
                </a:lnTo>
                <a:lnTo>
                  <a:pt x="950611" y="700712"/>
                </a:lnTo>
                <a:lnTo>
                  <a:pt x="945850" y="703248"/>
                </a:lnTo>
                <a:lnTo>
                  <a:pt x="941406" y="705467"/>
                </a:lnTo>
                <a:lnTo>
                  <a:pt x="936963" y="707685"/>
                </a:lnTo>
                <a:lnTo>
                  <a:pt x="931884" y="709904"/>
                </a:lnTo>
                <a:lnTo>
                  <a:pt x="927123" y="711489"/>
                </a:lnTo>
                <a:lnTo>
                  <a:pt x="921727" y="713074"/>
                </a:lnTo>
                <a:lnTo>
                  <a:pt x="916649" y="714342"/>
                </a:lnTo>
                <a:lnTo>
                  <a:pt x="126960" y="880431"/>
                </a:lnTo>
                <a:lnTo>
                  <a:pt x="121247" y="881382"/>
                </a:lnTo>
                <a:lnTo>
                  <a:pt x="115851" y="882016"/>
                </a:lnTo>
                <a:lnTo>
                  <a:pt x="110455" y="882333"/>
                </a:lnTo>
                <a:lnTo>
                  <a:pt x="105059" y="882650"/>
                </a:lnTo>
                <a:lnTo>
                  <a:pt x="100298" y="882333"/>
                </a:lnTo>
                <a:lnTo>
                  <a:pt x="95855" y="882016"/>
                </a:lnTo>
                <a:lnTo>
                  <a:pt x="86967" y="881065"/>
                </a:lnTo>
                <a:lnTo>
                  <a:pt x="78398" y="879164"/>
                </a:lnTo>
                <a:lnTo>
                  <a:pt x="70145" y="876628"/>
                </a:lnTo>
                <a:lnTo>
                  <a:pt x="61575" y="873458"/>
                </a:lnTo>
                <a:lnTo>
                  <a:pt x="53640" y="869338"/>
                </a:lnTo>
                <a:lnTo>
                  <a:pt x="46340" y="864900"/>
                </a:lnTo>
                <a:lnTo>
                  <a:pt x="39358" y="859512"/>
                </a:lnTo>
                <a:lnTo>
                  <a:pt x="32692" y="853806"/>
                </a:lnTo>
                <a:lnTo>
                  <a:pt x="26662" y="847150"/>
                </a:lnTo>
                <a:lnTo>
                  <a:pt x="20948" y="840494"/>
                </a:lnTo>
                <a:lnTo>
                  <a:pt x="15870" y="833204"/>
                </a:lnTo>
                <a:lnTo>
                  <a:pt x="11426" y="825279"/>
                </a:lnTo>
                <a:lnTo>
                  <a:pt x="9522" y="821159"/>
                </a:lnTo>
                <a:lnTo>
                  <a:pt x="7935" y="817038"/>
                </a:lnTo>
                <a:lnTo>
                  <a:pt x="6031" y="812601"/>
                </a:lnTo>
                <a:lnTo>
                  <a:pt x="4444" y="808480"/>
                </a:lnTo>
                <a:lnTo>
                  <a:pt x="3491" y="804043"/>
                </a:lnTo>
                <a:lnTo>
                  <a:pt x="2222" y="799288"/>
                </a:lnTo>
                <a:lnTo>
                  <a:pt x="1270" y="794217"/>
                </a:lnTo>
                <a:lnTo>
                  <a:pt x="635" y="788511"/>
                </a:lnTo>
                <a:lnTo>
                  <a:pt x="317" y="783440"/>
                </a:lnTo>
                <a:lnTo>
                  <a:pt x="0" y="778052"/>
                </a:lnTo>
                <a:lnTo>
                  <a:pt x="317" y="772980"/>
                </a:lnTo>
                <a:lnTo>
                  <a:pt x="635" y="767909"/>
                </a:lnTo>
                <a:lnTo>
                  <a:pt x="1270" y="762520"/>
                </a:lnTo>
                <a:lnTo>
                  <a:pt x="1904" y="757766"/>
                </a:lnTo>
                <a:lnTo>
                  <a:pt x="3174" y="752694"/>
                </a:lnTo>
                <a:lnTo>
                  <a:pt x="4444" y="747940"/>
                </a:lnTo>
                <a:lnTo>
                  <a:pt x="5713" y="742868"/>
                </a:lnTo>
                <a:lnTo>
                  <a:pt x="7935" y="738114"/>
                </a:lnTo>
                <a:lnTo>
                  <a:pt x="9839" y="733676"/>
                </a:lnTo>
                <a:lnTo>
                  <a:pt x="12061" y="728922"/>
                </a:lnTo>
                <a:lnTo>
                  <a:pt x="14283" y="724801"/>
                </a:lnTo>
                <a:lnTo>
                  <a:pt x="17140" y="720047"/>
                </a:lnTo>
                <a:lnTo>
                  <a:pt x="19996" y="716243"/>
                </a:lnTo>
                <a:lnTo>
                  <a:pt x="23170" y="712123"/>
                </a:lnTo>
                <a:lnTo>
                  <a:pt x="26344" y="708319"/>
                </a:lnTo>
                <a:lnTo>
                  <a:pt x="29518" y="704516"/>
                </a:lnTo>
                <a:lnTo>
                  <a:pt x="33327" y="701029"/>
                </a:lnTo>
                <a:lnTo>
                  <a:pt x="37136" y="697859"/>
                </a:lnTo>
                <a:lnTo>
                  <a:pt x="40945" y="694373"/>
                </a:lnTo>
                <a:lnTo>
                  <a:pt x="45388" y="691520"/>
                </a:lnTo>
                <a:lnTo>
                  <a:pt x="49514" y="688667"/>
                </a:lnTo>
                <a:lnTo>
                  <a:pt x="53640" y="686132"/>
                </a:lnTo>
                <a:lnTo>
                  <a:pt x="58401" y="683596"/>
                </a:lnTo>
                <a:lnTo>
                  <a:pt x="63162" y="681377"/>
                </a:lnTo>
                <a:lnTo>
                  <a:pt x="68241" y="679475"/>
                </a:lnTo>
                <a:lnTo>
                  <a:pt x="73002" y="677891"/>
                </a:lnTo>
                <a:lnTo>
                  <a:pt x="78398" y="676306"/>
                </a:lnTo>
                <a:lnTo>
                  <a:pt x="83476" y="675038"/>
                </a:lnTo>
                <a:lnTo>
                  <a:pt x="873165" y="508631"/>
                </a:lnTo>
                <a:lnTo>
                  <a:pt x="878561" y="507680"/>
                </a:lnTo>
                <a:lnTo>
                  <a:pt x="883639" y="507046"/>
                </a:lnTo>
                <a:lnTo>
                  <a:pt x="889353" y="506729"/>
                </a:lnTo>
                <a:lnTo>
                  <a:pt x="894431" y="506412"/>
                </a:lnTo>
                <a:close/>
                <a:moveTo>
                  <a:pt x="858838" y="261937"/>
                </a:moveTo>
                <a:lnTo>
                  <a:pt x="840146" y="263529"/>
                </a:lnTo>
                <a:lnTo>
                  <a:pt x="821454" y="265439"/>
                </a:lnTo>
                <a:lnTo>
                  <a:pt x="802762" y="267031"/>
                </a:lnTo>
                <a:lnTo>
                  <a:pt x="784387" y="269260"/>
                </a:lnTo>
                <a:lnTo>
                  <a:pt x="747320" y="273717"/>
                </a:lnTo>
                <a:lnTo>
                  <a:pt x="710253" y="279448"/>
                </a:lnTo>
                <a:lnTo>
                  <a:pt x="673185" y="284861"/>
                </a:lnTo>
                <a:lnTo>
                  <a:pt x="636435" y="291229"/>
                </a:lnTo>
                <a:lnTo>
                  <a:pt x="600001" y="297596"/>
                </a:lnTo>
                <a:lnTo>
                  <a:pt x="563251" y="304601"/>
                </a:lnTo>
                <a:lnTo>
                  <a:pt x="526818" y="312242"/>
                </a:lnTo>
                <a:lnTo>
                  <a:pt x="490384" y="319565"/>
                </a:lnTo>
                <a:lnTo>
                  <a:pt x="453950" y="327843"/>
                </a:lnTo>
                <a:lnTo>
                  <a:pt x="417200" y="336439"/>
                </a:lnTo>
                <a:lnTo>
                  <a:pt x="381083" y="345354"/>
                </a:lnTo>
                <a:lnTo>
                  <a:pt x="344967" y="354905"/>
                </a:lnTo>
                <a:lnTo>
                  <a:pt x="326908" y="360000"/>
                </a:lnTo>
                <a:lnTo>
                  <a:pt x="308850" y="365094"/>
                </a:lnTo>
                <a:lnTo>
                  <a:pt x="291108" y="370825"/>
                </a:lnTo>
                <a:lnTo>
                  <a:pt x="273050" y="376237"/>
                </a:lnTo>
                <a:lnTo>
                  <a:pt x="292059" y="374964"/>
                </a:lnTo>
                <a:lnTo>
                  <a:pt x="310434" y="373372"/>
                </a:lnTo>
                <a:lnTo>
                  <a:pt x="329126" y="371461"/>
                </a:lnTo>
                <a:lnTo>
                  <a:pt x="347501" y="369233"/>
                </a:lnTo>
                <a:lnTo>
                  <a:pt x="384885" y="364457"/>
                </a:lnTo>
                <a:lnTo>
                  <a:pt x="421952" y="359363"/>
                </a:lnTo>
                <a:lnTo>
                  <a:pt x="458703" y="353314"/>
                </a:lnTo>
                <a:lnTo>
                  <a:pt x="495453" y="347264"/>
                </a:lnTo>
                <a:lnTo>
                  <a:pt x="532203" y="340578"/>
                </a:lnTo>
                <a:lnTo>
                  <a:pt x="568637" y="333892"/>
                </a:lnTo>
                <a:lnTo>
                  <a:pt x="605387" y="326251"/>
                </a:lnTo>
                <a:lnTo>
                  <a:pt x="642138" y="318610"/>
                </a:lnTo>
                <a:lnTo>
                  <a:pt x="678254" y="310650"/>
                </a:lnTo>
                <a:lnTo>
                  <a:pt x="714688" y="302054"/>
                </a:lnTo>
                <a:lnTo>
                  <a:pt x="750805" y="293139"/>
                </a:lnTo>
                <a:lnTo>
                  <a:pt x="786921" y="283269"/>
                </a:lnTo>
                <a:lnTo>
                  <a:pt x="804980" y="278493"/>
                </a:lnTo>
                <a:lnTo>
                  <a:pt x="823038" y="273081"/>
                </a:lnTo>
                <a:lnTo>
                  <a:pt x="841096" y="267668"/>
                </a:lnTo>
                <a:lnTo>
                  <a:pt x="858838" y="261937"/>
                </a:lnTo>
                <a:close/>
                <a:moveTo>
                  <a:pt x="894431" y="201612"/>
                </a:moveTo>
                <a:lnTo>
                  <a:pt x="899509" y="201612"/>
                </a:lnTo>
                <a:lnTo>
                  <a:pt x="904905" y="202249"/>
                </a:lnTo>
                <a:lnTo>
                  <a:pt x="909666" y="202567"/>
                </a:lnTo>
                <a:lnTo>
                  <a:pt x="915062" y="203522"/>
                </a:lnTo>
                <a:lnTo>
                  <a:pt x="919823" y="204795"/>
                </a:lnTo>
                <a:lnTo>
                  <a:pt x="924901" y="206068"/>
                </a:lnTo>
                <a:lnTo>
                  <a:pt x="929662" y="207660"/>
                </a:lnTo>
                <a:lnTo>
                  <a:pt x="934423" y="209570"/>
                </a:lnTo>
                <a:lnTo>
                  <a:pt x="939184" y="211480"/>
                </a:lnTo>
                <a:lnTo>
                  <a:pt x="943628" y="213708"/>
                </a:lnTo>
                <a:lnTo>
                  <a:pt x="948071" y="216254"/>
                </a:lnTo>
                <a:lnTo>
                  <a:pt x="952198" y="218801"/>
                </a:lnTo>
                <a:lnTo>
                  <a:pt x="956324" y="221665"/>
                </a:lnTo>
                <a:lnTo>
                  <a:pt x="960450" y="224848"/>
                </a:lnTo>
                <a:lnTo>
                  <a:pt x="964259" y="228031"/>
                </a:lnTo>
                <a:lnTo>
                  <a:pt x="968068" y="231533"/>
                </a:lnTo>
                <a:lnTo>
                  <a:pt x="971876" y="235034"/>
                </a:lnTo>
                <a:lnTo>
                  <a:pt x="975050" y="238854"/>
                </a:lnTo>
                <a:lnTo>
                  <a:pt x="978224" y="242992"/>
                </a:lnTo>
                <a:lnTo>
                  <a:pt x="981081" y="246811"/>
                </a:lnTo>
                <a:lnTo>
                  <a:pt x="984255" y="251586"/>
                </a:lnTo>
                <a:lnTo>
                  <a:pt x="986794" y="255724"/>
                </a:lnTo>
                <a:lnTo>
                  <a:pt x="989016" y="260180"/>
                </a:lnTo>
                <a:lnTo>
                  <a:pt x="991238" y="265273"/>
                </a:lnTo>
                <a:lnTo>
                  <a:pt x="993142" y="270047"/>
                </a:lnTo>
                <a:lnTo>
                  <a:pt x="995047" y="275140"/>
                </a:lnTo>
                <a:lnTo>
                  <a:pt x="996634" y="280233"/>
                </a:lnTo>
                <a:lnTo>
                  <a:pt x="997903" y="285326"/>
                </a:lnTo>
                <a:lnTo>
                  <a:pt x="998855" y="290737"/>
                </a:lnTo>
                <a:lnTo>
                  <a:pt x="999490" y="296148"/>
                </a:lnTo>
                <a:lnTo>
                  <a:pt x="999808" y="301559"/>
                </a:lnTo>
                <a:lnTo>
                  <a:pt x="1000125" y="306652"/>
                </a:lnTo>
                <a:lnTo>
                  <a:pt x="999808" y="312063"/>
                </a:lnTo>
                <a:lnTo>
                  <a:pt x="999490" y="317156"/>
                </a:lnTo>
                <a:lnTo>
                  <a:pt x="998855" y="322249"/>
                </a:lnTo>
                <a:lnTo>
                  <a:pt x="998221" y="327342"/>
                </a:lnTo>
                <a:lnTo>
                  <a:pt x="996951" y="332116"/>
                </a:lnTo>
                <a:lnTo>
                  <a:pt x="995681" y="337209"/>
                </a:lnTo>
                <a:lnTo>
                  <a:pt x="993777" y="341984"/>
                </a:lnTo>
                <a:lnTo>
                  <a:pt x="992190" y="347076"/>
                </a:lnTo>
                <a:lnTo>
                  <a:pt x="990286" y="351533"/>
                </a:lnTo>
                <a:lnTo>
                  <a:pt x="988064" y="355989"/>
                </a:lnTo>
                <a:lnTo>
                  <a:pt x="985525" y="360445"/>
                </a:lnTo>
                <a:lnTo>
                  <a:pt x="982985" y="364583"/>
                </a:lnTo>
                <a:lnTo>
                  <a:pt x="979811" y="369039"/>
                </a:lnTo>
                <a:lnTo>
                  <a:pt x="976955" y="372859"/>
                </a:lnTo>
                <a:lnTo>
                  <a:pt x="973781" y="376679"/>
                </a:lnTo>
                <a:lnTo>
                  <a:pt x="970289" y="380817"/>
                </a:lnTo>
                <a:lnTo>
                  <a:pt x="966798" y="384318"/>
                </a:lnTo>
                <a:lnTo>
                  <a:pt x="962989" y="387501"/>
                </a:lnTo>
                <a:lnTo>
                  <a:pt x="959181" y="390684"/>
                </a:lnTo>
                <a:lnTo>
                  <a:pt x="954737" y="393867"/>
                </a:lnTo>
                <a:lnTo>
                  <a:pt x="950611" y="396732"/>
                </a:lnTo>
                <a:lnTo>
                  <a:pt x="945850" y="399278"/>
                </a:lnTo>
                <a:lnTo>
                  <a:pt x="941406" y="401506"/>
                </a:lnTo>
                <a:lnTo>
                  <a:pt x="936963" y="403734"/>
                </a:lnTo>
                <a:lnTo>
                  <a:pt x="931884" y="405962"/>
                </a:lnTo>
                <a:lnTo>
                  <a:pt x="927123" y="407554"/>
                </a:lnTo>
                <a:lnTo>
                  <a:pt x="921727" y="409145"/>
                </a:lnTo>
                <a:lnTo>
                  <a:pt x="916649" y="410419"/>
                </a:lnTo>
                <a:lnTo>
                  <a:pt x="126960" y="577209"/>
                </a:lnTo>
                <a:lnTo>
                  <a:pt x="121247" y="578164"/>
                </a:lnTo>
                <a:lnTo>
                  <a:pt x="115851" y="578801"/>
                </a:lnTo>
                <a:lnTo>
                  <a:pt x="110455" y="579119"/>
                </a:lnTo>
                <a:lnTo>
                  <a:pt x="105059" y="579437"/>
                </a:lnTo>
                <a:lnTo>
                  <a:pt x="100298" y="579119"/>
                </a:lnTo>
                <a:lnTo>
                  <a:pt x="95855" y="578801"/>
                </a:lnTo>
                <a:lnTo>
                  <a:pt x="86967" y="577846"/>
                </a:lnTo>
                <a:lnTo>
                  <a:pt x="78398" y="575936"/>
                </a:lnTo>
                <a:lnTo>
                  <a:pt x="70145" y="573389"/>
                </a:lnTo>
                <a:lnTo>
                  <a:pt x="61575" y="570206"/>
                </a:lnTo>
                <a:lnTo>
                  <a:pt x="53640" y="566069"/>
                </a:lnTo>
                <a:lnTo>
                  <a:pt x="46340" y="561612"/>
                </a:lnTo>
                <a:lnTo>
                  <a:pt x="39358" y="556201"/>
                </a:lnTo>
                <a:lnTo>
                  <a:pt x="32692" y="550472"/>
                </a:lnTo>
                <a:lnTo>
                  <a:pt x="26662" y="543787"/>
                </a:lnTo>
                <a:lnTo>
                  <a:pt x="20948" y="537103"/>
                </a:lnTo>
                <a:lnTo>
                  <a:pt x="15870" y="529782"/>
                </a:lnTo>
                <a:lnTo>
                  <a:pt x="11426" y="522143"/>
                </a:lnTo>
                <a:lnTo>
                  <a:pt x="9522" y="517687"/>
                </a:lnTo>
                <a:lnTo>
                  <a:pt x="7935" y="513549"/>
                </a:lnTo>
                <a:lnTo>
                  <a:pt x="6031" y="509092"/>
                </a:lnTo>
                <a:lnTo>
                  <a:pt x="4444" y="504954"/>
                </a:lnTo>
                <a:lnTo>
                  <a:pt x="3491" y="500498"/>
                </a:lnTo>
                <a:lnTo>
                  <a:pt x="2222" y="495724"/>
                </a:lnTo>
                <a:lnTo>
                  <a:pt x="1270" y="490631"/>
                </a:lnTo>
                <a:lnTo>
                  <a:pt x="635" y="484901"/>
                </a:lnTo>
                <a:lnTo>
                  <a:pt x="317" y="479809"/>
                </a:lnTo>
                <a:lnTo>
                  <a:pt x="0" y="474397"/>
                </a:lnTo>
                <a:lnTo>
                  <a:pt x="317" y="469305"/>
                </a:lnTo>
                <a:lnTo>
                  <a:pt x="635" y="464212"/>
                </a:lnTo>
                <a:lnTo>
                  <a:pt x="1270" y="458801"/>
                </a:lnTo>
                <a:lnTo>
                  <a:pt x="1904" y="454026"/>
                </a:lnTo>
                <a:lnTo>
                  <a:pt x="3174" y="448933"/>
                </a:lnTo>
                <a:lnTo>
                  <a:pt x="4444" y="444159"/>
                </a:lnTo>
                <a:lnTo>
                  <a:pt x="5713" y="439066"/>
                </a:lnTo>
                <a:lnTo>
                  <a:pt x="7935" y="434291"/>
                </a:lnTo>
                <a:lnTo>
                  <a:pt x="9839" y="429835"/>
                </a:lnTo>
                <a:lnTo>
                  <a:pt x="12061" y="425061"/>
                </a:lnTo>
                <a:lnTo>
                  <a:pt x="14283" y="420923"/>
                </a:lnTo>
                <a:lnTo>
                  <a:pt x="17140" y="416466"/>
                </a:lnTo>
                <a:lnTo>
                  <a:pt x="19996" y="412328"/>
                </a:lnTo>
                <a:lnTo>
                  <a:pt x="23170" y="408191"/>
                </a:lnTo>
                <a:lnTo>
                  <a:pt x="26344" y="404689"/>
                </a:lnTo>
                <a:lnTo>
                  <a:pt x="29518" y="400551"/>
                </a:lnTo>
                <a:lnTo>
                  <a:pt x="33327" y="397050"/>
                </a:lnTo>
                <a:lnTo>
                  <a:pt x="37136" y="393867"/>
                </a:lnTo>
                <a:lnTo>
                  <a:pt x="40945" y="390366"/>
                </a:lnTo>
                <a:lnTo>
                  <a:pt x="45388" y="387501"/>
                </a:lnTo>
                <a:lnTo>
                  <a:pt x="49514" y="384636"/>
                </a:lnTo>
                <a:lnTo>
                  <a:pt x="53640" y="382090"/>
                </a:lnTo>
                <a:lnTo>
                  <a:pt x="58401" y="379543"/>
                </a:lnTo>
                <a:lnTo>
                  <a:pt x="63162" y="377315"/>
                </a:lnTo>
                <a:lnTo>
                  <a:pt x="68241" y="375405"/>
                </a:lnTo>
                <a:lnTo>
                  <a:pt x="73002" y="373814"/>
                </a:lnTo>
                <a:lnTo>
                  <a:pt x="78398" y="372222"/>
                </a:lnTo>
                <a:lnTo>
                  <a:pt x="83476" y="370949"/>
                </a:lnTo>
                <a:lnTo>
                  <a:pt x="873165" y="204159"/>
                </a:lnTo>
                <a:lnTo>
                  <a:pt x="878561" y="202885"/>
                </a:lnTo>
                <a:lnTo>
                  <a:pt x="883639" y="202249"/>
                </a:lnTo>
                <a:lnTo>
                  <a:pt x="889353" y="201931"/>
                </a:lnTo>
                <a:lnTo>
                  <a:pt x="894431" y="201612"/>
                </a:lnTo>
                <a:close/>
                <a:moveTo>
                  <a:pt x="462024" y="0"/>
                </a:moveTo>
                <a:lnTo>
                  <a:pt x="467419" y="0"/>
                </a:lnTo>
                <a:lnTo>
                  <a:pt x="472496" y="0"/>
                </a:lnTo>
                <a:lnTo>
                  <a:pt x="477891" y="318"/>
                </a:lnTo>
                <a:lnTo>
                  <a:pt x="482651" y="953"/>
                </a:lnTo>
                <a:lnTo>
                  <a:pt x="487728" y="1907"/>
                </a:lnTo>
                <a:lnTo>
                  <a:pt x="492805" y="2861"/>
                </a:lnTo>
                <a:lnTo>
                  <a:pt x="497565" y="4450"/>
                </a:lnTo>
                <a:lnTo>
                  <a:pt x="502642" y="6039"/>
                </a:lnTo>
                <a:lnTo>
                  <a:pt x="507402" y="7946"/>
                </a:lnTo>
                <a:lnTo>
                  <a:pt x="511844" y="9853"/>
                </a:lnTo>
                <a:lnTo>
                  <a:pt x="516604" y="12078"/>
                </a:lnTo>
                <a:lnTo>
                  <a:pt x="520729" y="14303"/>
                </a:lnTo>
                <a:lnTo>
                  <a:pt x="525172" y="17164"/>
                </a:lnTo>
                <a:lnTo>
                  <a:pt x="529297" y="20025"/>
                </a:lnTo>
                <a:lnTo>
                  <a:pt x="533105" y="22885"/>
                </a:lnTo>
                <a:lnTo>
                  <a:pt x="537230" y="26064"/>
                </a:lnTo>
                <a:lnTo>
                  <a:pt x="541038" y="29878"/>
                </a:lnTo>
                <a:lnTo>
                  <a:pt x="544529" y="33374"/>
                </a:lnTo>
                <a:lnTo>
                  <a:pt x="548019" y="36871"/>
                </a:lnTo>
                <a:lnTo>
                  <a:pt x="551193" y="41003"/>
                </a:lnTo>
                <a:lnTo>
                  <a:pt x="554049" y="45135"/>
                </a:lnTo>
                <a:lnTo>
                  <a:pt x="556904" y="49267"/>
                </a:lnTo>
                <a:lnTo>
                  <a:pt x="559760" y="54035"/>
                </a:lnTo>
                <a:lnTo>
                  <a:pt x="561982" y="58484"/>
                </a:lnTo>
                <a:lnTo>
                  <a:pt x="564203" y="63252"/>
                </a:lnTo>
                <a:lnTo>
                  <a:pt x="566107" y="68020"/>
                </a:lnTo>
                <a:lnTo>
                  <a:pt x="567693" y="73106"/>
                </a:lnTo>
                <a:lnTo>
                  <a:pt x="569280" y="78191"/>
                </a:lnTo>
                <a:lnTo>
                  <a:pt x="570549" y="83595"/>
                </a:lnTo>
                <a:lnTo>
                  <a:pt x="571819" y="88998"/>
                </a:lnTo>
                <a:lnTo>
                  <a:pt x="572453" y="94084"/>
                </a:lnTo>
                <a:lnTo>
                  <a:pt x="572771" y="99487"/>
                </a:lnTo>
                <a:lnTo>
                  <a:pt x="573088" y="104573"/>
                </a:lnTo>
                <a:lnTo>
                  <a:pt x="572771" y="109976"/>
                </a:lnTo>
                <a:lnTo>
                  <a:pt x="572453" y="115062"/>
                </a:lnTo>
                <a:lnTo>
                  <a:pt x="571819" y="120148"/>
                </a:lnTo>
                <a:lnTo>
                  <a:pt x="570867" y="125551"/>
                </a:lnTo>
                <a:lnTo>
                  <a:pt x="569597" y="130319"/>
                </a:lnTo>
                <a:lnTo>
                  <a:pt x="568328" y="135405"/>
                </a:lnTo>
                <a:lnTo>
                  <a:pt x="566741" y="140172"/>
                </a:lnTo>
                <a:lnTo>
                  <a:pt x="565155" y="144622"/>
                </a:lnTo>
                <a:lnTo>
                  <a:pt x="563251" y="149390"/>
                </a:lnTo>
                <a:lnTo>
                  <a:pt x="561030" y="153840"/>
                </a:lnTo>
                <a:lnTo>
                  <a:pt x="558174" y="158608"/>
                </a:lnTo>
                <a:lnTo>
                  <a:pt x="555635" y="162740"/>
                </a:lnTo>
                <a:lnTo>
                  <a:pt x="552779" y="166872"/>
                </a:lnTo>
                <a:lnTo>
                  <a:pt x="549923" y="171004"/>
                </a:lnTo>
                <a:lnTo>
                  <a:pt x="546433" y="174818"/>
                </a:lnTo>
                <a:lnTo>
                  <a:pt x="543259" y="178315"/>
                </a:lnTo>
                <a:lnTo>
                  <a:pt x="539769" y="182129"/>
                </a:lnTo>
                <a:lnTo>
                  <a:pt x="535644" y="185625"/>
                </a:lnTo>
                <a:lnTo>
                  <a:pt x="531836" y="188486"/>
                </a:lnTo>
                <a:lnTo>
                  <a:pt x="527711" y="191664"/>
                </a:lnTo>
                <a:lnTo>
                  <a:pt x="523268" y="194525"/>
                </a:lnTo>
                <a:lnTo>
                  <a:pt x="518825" y="197068"/>
                </a:lnTo>
                <a:lnTo>
                  <a:pt x="514383" y="199611"/>
                </a:lnTo>
                <a:lnTo>
                  <a:pt x="509623" y="201518"/>
                </a:lnTo>
                <a:lnTo>
                  <a:pt x="504863" y="204061"/>
                </a:lnTo>
                <a:lnTo>
                  <a:pt x="499786" y="205650"/>
                </a:lnTo>
                <a:lnTo>
                  <a:pt x="494709" y="206921"/>
                </a:lnTo>
                <a:lnTo>
                  <a:pt x="489632" y="208193"/>
                </a:lnTo>
                <a:lnTo>
                  <a:pt x="126930" y="284795"/>
                </a:lnTo>
                <a:lnTo>
                  <a:pt x="121218" y="285749"/>
                </a:lnTo>
                <a:lnTo>
                  <a:pt x="115823" y="286702"/>
                </a:lnTo>
                <a:lnTo>
                  <a:pt x="110429" y="287020"/>
                </a:lnTo>
                <a:lnTo>
                  <a:pt x="105034" y="287338"/>
                </a:lnTo>
                <a:lnTo>
                  <a:pt x="100275" y="287020"/>
                </a:lnTo>
                <a:lnTo>
                  <a:pt x="95832" y="286702"/>
                </a:lnTo>
                <a:lnTo>
                  <a:pt x="86947" y="285431"/>
                </a:lnTo>
                <a:lnTo>
                  <a:pt x="78379" y="283524"/>
                </a:lnTo>
                <a:lnTo>
                  <a:pt x="70129" y="280981"/>
                </a:lnTo>
                <a:lnTo>
                  <a:pt x="61561" y="277802"/>
                </a:lnTo>
                <a:lnTo>
                  <a:pt x="53628" y="273670"/>
                </a:lnTo>
                <a:lnTo>
                  <a:pt x="46329" y="268902"/>
                </a:lnTo>
                <a:lnTo>
                  <a:pt x="39348" y="264135"/>
                </a:lnTo>
                <a:lnTo>
                  <a:pt x="32684" y="258095"/>
                </a:lnTo>
                <a:lnTo>
                  <a:pt x="26655" y="251738"/>
                </a:lnTo>
                <a:lnTo>
                  <a:pt x="20943" y="244746"/>
                </a:lnTo>
                <a:lnTo>
                  <a:pt x="15866" y="237435"/>
                </a:lnTo>
                <a:lnTo>
                  <a:pt x="11424" y="229807"/>
                </a:lnTo>
                <a:lnTo>
                  <a:pt x="9520" y="225357"/>
                </a:lnTo>
                <a:lnTo>
                  <a:pt x="7933" y="221225"/>
                </a:lnTo>
                <a:lnTo>
                  <a:pt x="6029" y="217093"/>
                </a:lnTo>
                <a:lnTo>
                  <a:pt x="4443" y="212643"/>
                </a:lnTo>
                <a:lnTo>
                  <a:pt x="3491" y="208193"/>
                </a:lnTo>
                <a:lnTo>
                  <a:pt x="2221" y="203425"/>
                </a:lnTo>
                <a:lnTo>
                  <a:pt x="1269" y="198021"/>
                </a:lnTo>
                <a:lnTo>
                  <a:pt x="635" y="192936"/>
                </a:lnTo>
                <a:lnTo>
                  <a:pt x="317" y="187532"/>
                </a:lnTo>
                <a:lnTo>
                  <a:pt x="0" y="182447"/>
                </a:lnTo>
                <a:lnTo>
                  <a:pt x="317" y="177043"/>
                </a:lnTo>
                <a:lnTo>
                  <a:pt x="635" y="171958"/>
                </a:lnTo>
                <a:lnTo>
                  <a:pt x="1269" y="166554"/>
                </a:lnTo>
                <a:lnTo>
                  <a:pt x="1904" y="161786"/>
                </a:lnTo>
                <a:lnTo>
                  <a:pt x="3173" y="157019"/>
                </a:lnTo>
                <a:lnTo>
                  <a:pt x="4443" y="151615"/>
                </a:lnTo>
                <a:lnTo>
                  <a:pt x="5712" y="147165"/>
                </a:lnTo>
                <a:lnTo>
                  <a:pt x="7933" y="142079"/>
                </a:lnTo>
                <a:lnTo>
                  <a:pt x="9837" y="137630"/>
                </a:lnTo>
                <a:lnTo>
                  <a:pt x="12058" y="132862"/>
                </a:lnTo>
                <a:lnTo>
                  <a:pt x="14280" y="128730"/>
                </a:lnTo>
                <a:lnTo>
                  <a:pt x="17136" y="124280"/>
                </a:lnTo>
                <a:lnTo>
                  <a:pt x="19991" y="120148"/>
                </a:lnTo>
                <a:lnTo>
                  <a:pt x="23165" y="116016"/>
                </a:lnTo>
                <a:lnTo>
                  <a:pt x="26338" y="112201"/>
                </a:lnTo>
                <a:lnTo>
                  <a:pt x="29511" y="108387"/>
                </a:lnTo>
                <a:lnTo>
                  <a:pt x="33319" y="104891"/>
                </a:lnTo>
                <a:lnTo>
                  <a:pt x="37127" y="101712"/>
                </a:lnTo>
                <a:lnTo>
                  <a:pt x="40935" y="98534"/>
                </a:lnTo>
                <a:lnTo>
                  <a:pt x="45377" y="95355"/>
                </a:lnTo>
                <a:lnTo>
                  <a:pt x="49503" y="92495"/>
                </a:lnTo>
                <a:lnTo>
                  <a:pt x="53628" y="89952"/>
                </a:lnTo>
                <a:lnTo>
                  <a:pt x="58388" y="87727"/>
                </a:lnTo>
                <a:lnTo>
                  <a:pt x="63148" y="85184"/>
                </a:lnTo>
                <a:lnTo>
                  <a:pt x="68225" y="83277"/>
                </a:lnTo>
                <a:lnTo>
                  <a:pt x="72985" y="81370"/>
                </a:lnTo>
                <a:lnTo>
                  <a:pt x="78379" y="80098"/>
                </a:lnTo>
                <a:lnTo>
                  <a:pt x="83456" y="78827"/>
                </a:lnTo>
                <a:lnTo>
                  <a:pt x="446158" y="2225"/>
                </a:lnTo>
                <a:lnTo>
                  <a:pt x="451235" y="1271"/>
                </a:lnTo>
                <a:lnTo>
                  <a:pt x="456630" y="636"/>
                </a:lnTo>
                <a:lnTo>
                  <a:pt x="462024" y="0"/>
                </a:lnTo>
                <a:close/>
              </a:path>
            </a:pathLst>
          </a:custGeom>
          <a:solidFill>
            <a:schemeClr val="lt1"/>
          </a:solidFill>
          <a:ln>
            <a:noFill/>
          </a:ln>
        </p:spPr>
        <p:txBody>
          <a:bodyPr anchor="ctr">
            <a:scene3d>
              <a:camera prst="orthographicFront"/>
              <a:lightRig rig="threePt" dir="t"/>
            </a:scene3d>
            <a:sp3d contourW="12700">
              <a:contourClr>
                <a:srgbClr val="FFFFFF"/>
              </a:contourClr>
            </a:sp3d>
          </a:bodyPr>
          <a:lstStyle/>
          <a:p>
            <a:pPr algn="ctr"/>
            <a:endParaRPr lang="zh-CN" altLang="en-US" sz="1350">
              <a:solidFill>
                <a:srgbClr val="FFFFFF"/>
              </a:solidFill>
              <a:latin typeface="Arial" panose="020B0604020202020204" pitchFamily="34" charset="0"/>
              <a:ea typeface="微软雅黑" panose="020B0503020204020204" charset="-122"/>
              <a:sym typeface="Arial" panose="020B0604020202020204" pitchFamily="34" charset="0"/>
            </a:endParaRPr>
          </a:p>
        </p:txBody>
      </p:sp>
      <p:sp>
        <p:nvSpPr>
          <p:cNvPr id="7" name="椭圆 6"/>
          <p:cNvSpPr/>
          <p:nvPr>
            <p:custDataLst>
              <p:tags r:id="rId13"/>
            </p:custDataLst>
          </p:nvPr>
        </p:nvSpPr>
        <p:spPr>
          <a:xfrm>
            <a:off x="1167746" y="2318938"/>
            <a:ext cx="81252" cy="812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13" name="椭圆 12"/>
          <p:cNvSpPr/>
          <p:nvPr>
            <p:custDataLst>
              <p:tags r:id="rId14"/>
            </p:custDataLst>
          </p:nvPr>
        </p:nvSpPr>
        <p:spPr>
          <a:xfrm>
            <a:off x="1167746" y="2657536"/>
            <a:ext cx="81252" cy="812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26" name="椭圆 25"/>
          <p:cNvSpPr/>
          <p:nvPr>
            <p:custDataLst>
              <p:tags r:id="rId15"/>
            </p:custDataLst>
          </p:nvPr>
        </p:nvSpPr>
        <p:spPr>
          <a:xfrm>
            <a:off x="1167746" y="2434573"/>
            <a:ext cx="81252" cy="812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29" name="椭圆 28"/>
          <p:cNvSpPr/>
          <p:nvPr>
            <p:custDataLst>
              <p:tags r:id="rId16"/>
            </p:custDataLst>
          </p:nvPr>
        </p:nvSpPr>
        <p:spPr>
          <a:xfrm>
            <a:off x="1167746" y="2546017"/>
            <a:ext cx="81252" cy="812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35" name="椭圆 34"/>
          <p:cNvSpPr/>
          <p:nvPr>
            <p:custDataLst>
              <p:tags r:id="rId17"/>
            </p:custDataLst>
          </p:nvPr>
        </p:nvSpPr>
        <p:spPr>
          <a:xfrm>
            <a:off x="1167746" y="3447310"/>
            <a:ext cx="81252" cy="812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39" name="椭圆 38"/>
          <p:cNvSpPr/>
          <p:nvPr>
            <p:custDataLst>
              <p:tags r:id="rId18"/>
            </p:custDataLst>
          </p:nvPr>
        </p:nvSpPr>
        <p:spPr>
          <a:xfrm>
            <a:off x="1167746" y="3785907"/>
            <a:ext cx="81252" cy="812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40" name="椭圆 39"/>
          <p:cNvSpPr/>
          <p:nvPr>
            <p:custDataLst>
              <p:tags r:id="rId19"/>
            </p:custDataLst>
          </p:nvPr>
        </p:nvSpPr>
        <p:spPr>
          <a:xfrm>
            <a:off x="1167746" y="3562943"/>
            <a:ext cx="81252" cy="812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41" name="椭圆 40"/>
          <p:cNvSpPr/>
          <p:nvPr>
            <p:custDataLst>
              <p:tags r:id="rId20"/>
            </p:custDataLst>
          </p:nvPr>
        </p:nvSpPr>
        <p:spPr>
          <a:xfrm>
            <a:off x="1167746" y="3674387"/>
            <a:ext cx="81252" cy="812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43" name="椭圆 42"/>
          <p:cNvSpPr/>
          <p:nvPr>
            <p:custDataLst>
              <p:tags r:id="rId21"/>
            </p:custDataLst>
          </p:nvPr>
        </p:nvSpPr>
        <p:spPr>
          <a:xfrm>
            <a:off x="1167746" y="4563945"/>
            <a:ext cx="81252" cy="812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44" name="椭圆 43"/>
          <p:cNvSpPr/>
          <p:nvPr>
            <p:custDataLst>
              <p:tags r:id="rId22"/>
            </p:custDataLst>
          </p:nvPr>
        </p:nvSpPr>
        <p:spPr>
          <a:xfrm>
            <a:off x="1167746" y="4902543"/>
            <a:ext cx="81252" cy="812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45" name="椭圆 44"/>
          <p:cNvSpPr/>
          <p:nvPr>
            <p:custDataLst>
              <p:tags r:id="rId23"/>
            </p:custDataLst>
          </p:nvPr>
        </p:nvSpPr>
        <p:spPr>
          <a:xfrm>
            <a:off x="1167746" y="4679579"/>
            <a:ext cx="81252" cy="812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
        <p:nvSpPr>
          <p:cNvPr id="46" name="椭圆 45"/>
          <p:cNvSpPr/>
          <p:nvPr>
            <p:custDataLst>
              <p:tags r:id="rId24"/>
            </p:custDataLst>
          </p:nvPr>
        </p:nvSpPr>
        <p:spPr>
          <a:xfrm>
            <a:off x="1167746" y="4791023"/>
            <a:ext cx="81252" cy="812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lt1"/>
              </a:solidFill>
              <a:latin typeface="Arial" panose="020B0604020202020204" pitchFamily="34" charset="0"/>
              <a:ea typeface="微软雅黑" panose="020B0503020204020204" charset="-122"/>
              <a:sym typeface="Arial" panose="020B0604020202020204" pitchFamily="34" charset="0"/>
            </a:endParaRPr>
          </a:p>
        </p:txBody>
      </p:sp>
    </p:spTree>
    <p:custDataLst>
      <p:tags r:id="rId25"/>
    </p:custDataLst>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7" grpId="0"/>
      <p:bldP spid="28" grpId="0"/>
      <p:bldP spid="3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8" name="标题 7"/>
          <p:cNvSpPr>
            <a:spLocks noGrp="1"/>
          </p:cNvSpPr>
          <p:nvPr>
            <p:ph type="title"/>
          </p:nvPr>
        </p:nvSpPr>
        <p:spPr>
          <a:xfrm>
            <a:off x="457200" y="463233"/>
            <a:ext cx="8229600" cy="1143000"/>
          </a:xfrm>
        </p:spPr>
        <p:txBody>
          <a:bodyPr vert="horz" wrap="square" lIns="91440" tIns="45720" rIns="91440" bIns="45720" anchor="ctr"/>
          <a:p>
            <a:pPr defTabSz="457200"/>
            <a:r>
              <a:rPr lang="zh-CN" altLang="en-US">
                <a:solidFill>
                  <a:srgbClr val="FFFF00"/>
                </a:solidFill>
                <a:sym typeface="+mn-ea"/>
              </a:rPr>
              <a:t>基层政务公开</a:t>
            </a:r>
            <a:br>
              <a:rPr lang="zh-CN" altLang="en-US">
                <a:solidFill>
                  <a:srgbClr val="FFFF00"/>
                </a:solidFill>
                <a:sym typeface="+mn-ea"/>
              </a:rPr>
            </a:br>
            <a:r>
              <a:rPr lang="zh-CN" altLang="en-US">
                <a:solidFill>
                  <a:srgbClr val="FFFF00"/>
                </a:solidFill>
                <a:sym typeface="+mn-ea"/>
              </a:rPr>
              <a:t>标准化规范化工作思路</a:t>
            </a:r>
            <a:endParaRPr lang="zh-CN" altLang="en-US" b="1" kern="1200" dirty="0">
              <a:solidFill>
                <a:srgbClr val="FFFF00"/>
              </a:solidFill>
              <a:latin typeface="+mn-ea"/>
              <a:ea typeface="+mn-ea"/>
              <a:cs typeface="+mn-ea"/>
              <a:sym typeface="+mn-ea"/>
            </a:endParaRPr>
          </a:p>
        </p:txBody>
      </p:sp>
      <p:grpSp>
        <p:nvGrpSpPr>
          <p:cNvPr id="1029" name="组合 1"/>
          <p:cNvGrpSpPr/>
          <p:nvPr/>
        </p:nvGrpSpPr>
        <p:grpSpPr>
          <a:xfrm>
            <a:off x="-930275" y="1920875"/>
            <a:ext cx="10767060" cy="3741738"/>
            <a:chOff x="1095" y="3075"/>
            <a:chExt cx="16955" cy="5894"/>
          </a:xfrm>
        </p:grpSpPr>
        <p:grpSp>
          <p:nvGrpSpPr>
            <p:cNvPr id="1030" name="组合 37"/>
            <p:cNvGrpSpPr/>
            <p:nvPr/>
          </p:nvGrpSpPr>
          <p:grpSpPr>
            <a:xfrm>
              <a:off x="6553" y="3118"/>
              <a:ext cx="6072" cy="5797"/>
              <a:chOff x="2120180" y="2080619"/>
              <a:chExt cx="3856111" cy="3681731"/>
            </a:xfrm>
          </p:grpSpPr>
          <p:graphicFrame>
            <p:nvGraphicFramePr>
              <p:cNvPr id="1026" name="图片 3075" descr="image1"/>
              <p:cNvGraphicFramePr/>
              <p:nvPr>
                <p:custDataLst>
                  <p:tags r:id="rId1"/>
                </p:custDataLst>
              </p:nvPr>
            </p:nvGraphicFramePr>
            <p:xfrm>
              <a:off x="2120180" y="2080619"/>
              <a:ext cx="3856111" cy="3681731"/>
            </p:xfrm>
            <a:graphic>
              <a:graphicData uri="http://schemas.openxmlformats.org/presentationml/2006/ole">
                <mc:AlternateContent xmlns:mc="http://schemas.openxmlformats.org/markup-compatibility/2006">
                  <mc:Choice xmlns:v="urn:schemas-microsoft-com:vml" Requires="v">
                    <p:oleObj spid="_x0000_s3076" name="" r:id="rId2" imgW="3848100" imgH="3676650" progId="Excel.Sheet.8">
                      <p:embed/>
                    </p:oleObj>
                  </mc:Choice>
                  <mc:Fallback>
                    <p:oleObj name="" r:id="rId2" imgW="3848100" imgH="3676650" progId="Excel.Sheet.8">
                      <p:embed/>
                      <p:pic>
                        <p:nvPicPr>
                          <p:cNvPr id="0" name="图片 3075"/>
                          <p:cNvPicPr/>
                          <p:nvPr/>
                        </p:nvPicPr>
                        <p:blipFill>
                          <a:blip r:embed="rId3"/>
                          <a:stretch>
                            <a:fillRect/>
                          </a:stretch>
                        </p:blipFill>
                        <p:spPr>
                          <a:xfrm>
                            <a:off x="2120180" y="2080619"/>
                            <a:ext cx="3856111" cy="3681731"/>
                          </a:xfrm>
                          <a:prstGeom prst="rect">
                            <a:avLst/>
                          </a:prstGeom>
                          <a:noFill/>
                          <a:ln w="38100">
                            <a:noFill/>
                            <a:miter/>
                          </a:ln>
                        </p:spPr>
                      </p:pic>
                    </p:oleObj>
                  </mc:Fallback>
                </mc:AlternateContent>
              </a:graphicData>
            </a:graphic>
          </p:graphicFrame>
          <p:sp>
            <p:nvSpPr>
              <p:cNvPr id="6" name="椭圆 5"/>
              <p:cNvSpPr/>
              <p:nvPr/>
            </p:nvSpPr>
            <p:spPr>
              <a:xfrm>
                <a:off x="2997708" y="2886064"/>
                <a:ext cx="2108917" cy="2108917"/>
              </a:xfrm>
              <a:prstGeom prst="ellipse">
                <a:avLst/>
              </a:prstGeom>
              <a:gradFill flip="none" rotWithShape="1">
                <a:gsLst>
                  <a:gs pos="100000">
                    <a:srgbClr val="FFFFFF">
                      <a:lumMod val="100000"/>
                    </a:srgbClr>
                  </a:gs>
                  <a:gs pos="0">
                    <a:srgbClr val="D9D9DA"/>
                  </a:gs>
                </a:gsLst>
                <a:lin ang="2700000" scaled="1"/>
                <a:tileRect/>
              </a:gradFill>
              <a:ln w="19050">
                <a:gradFill flip="none" rotWithShape="1">
                  <a:gsLst>
                    <a:gs pos="100000">
                      <a:srgbClr val="FFFFFF"/>
                    </a:gs>
                    <a:gs pos="0">
                      <a:srgbClr val="D9D9DA"/>
                    </a:gs>
                  </a:gsLst>
                  <a:lin ang="13500000" scaled="1"/>
                  <a:tileRect/>
                </a:gradFill>
              </a:ln>
              <a:effectLst>
                <a:outerShdw blurRad="203200" dist="114300" dir="2700000" algn="tl"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50" name="文本框 41"/>
              <p:cNvSpPr txBox="1"/>
              <p:nvPr/>
            </p:nvSpPr>
            <p:spPr>
              <a:xfrm>
                <a:off x="3406769" y="3172329"/>
                <a:ext cx="1770491" cy="1554686"/>
              </a:xfrm>
              <a:prstGeom prst="rect">
                <a:avLst/>
              </a:prstGeom>
              <a:noFill/>
              <a:ln w="9525">
                <a:noFill/>
              </a:ln>
            </p:spPr>
            <p:txBody>
              <a:bodyPr>
                <a:spAutoFit/>
              </a:bodyPr>
              <a:p>
                <a:r>
                  <a:rPr lang="zh-CN" altLang="en-US" sz="4800" b="1" dirty="0">
                    <a:solidFill>
                      <a:srgbClr val="595959"/>
                    </a:solidFill>
                    <a:latin typeface="黑体" panose="02010609060101010101" pitchFamily="49" charset="-122"/>
                    <a:ea typeface="黑体" panose="02010609060101010101" pitchFamily="49" charset="-122"/>
                  </a:rPr>
                  <a:t>四位一体</a:t>
                </a:r>
                <a:endParaRPr lang="zh-CN" altLang="en-US" sz="4800" b="1" dirty="0">
                  <a:solidFill>
                    <a:srgbClr val="595959"/>
                  </a:solidFill>
                  <a:latin typeface="黑体" panose="02010609060101010101" pitchFamily="49" charset="-122"/>
                  <a:ea typeface="黑体" panose="02010609060101010101" pitchFamily="49" charset="-122"/>
                </a:endParaRPr>
              </a:p>
            </p:txBody>
          </p:sp>
          <p:grpSp>
            <p:nvGrpSpPr>
              <p:cNvPr id="1051" name="组合 42"/>
              <p:cNvGrpSpPr/>
              <p:nvPr/>
            </p:nvGrpSpPr>
            <p:grpSpPr>
              <a:xfrm>
                <a:off x="4687735" y="2270110"/>
                <a:ext cx="1008112" cy="1008112"/>
                <a:chOff x="8749955" y="2658606"/>
                <a:chExt cx="1008112" cy="1008112"/>
              </a:xfrm>
            </p:grpSpPr>
            <p:sp>
              <p:nvSpPr>
                <p:cNvPr id="11" name="椭圆 10"/>
                <p:cNvSpPr/>
                <p:nvPr/>
              </p:nvSpPr>
              <p:spPr>
                <a:xfrm>
                  <a:off x="8749955" y="2658606"/>
                  <a:ext cx="1008112" cy="1008112"/>
                </a:xfrm>
                <a:prstGeom prst="ellipse">
                  <a:avLst/>
                </a:prstGeom>
                <a:solidFill>
                  <a:srgbClr val="EEEEEE"/>
                </a:solidFill>
                <a:ln>
                  <a:noFill/>
                </a:ln>
                <a:effectLst>
                  <a:outerShdw blurRad="152400" dist="50800" dir="2700000" algn="tl" rotWithShape="0">
                    <a:prstClr val="black">
                      <a:alpha val="30000"/>
                    </a:prstClr>
                  </a:outerShdw>
                </a:effectLst>
                <a:scene3d>
                  <a:camera prst="orthographicFront"/>
                  <a:lightRig rig="threePt" dir="t"/>
                </a:scene3d>
                <a:sp3d prstMaterial="softEdge">
                  <a:bevelT w="146050" h="317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70" name="文本框 56"/>
                <p:cNvSpPr txBox="1"/>
                <p:nvPr/>
              </p:nvSpPr>
              <p:spPr>
                <a:xfrm>
                  <a:off x="8926036" y="2808719"/>
                  <a:ext cx="704039" cy="707886"/>
                </a:xfrm>
                <a:prstGeom prst="rect">
                  <a:avLst/>
                </a:prstGeom>
                <a:noFill/>
                <a:ln w="9525">
                  <a:noFill/>
                </a:ln>
              </p:spPr>
              <p:txBody>
                <a:bodyPr wrap="none">
                  <a:spAutoFit/>
                </a:bodyPr>
                <a:p>
                  <a:r>
                    <a:rPr lang="en-US" altLang="zh-CN" sz="4000" dirty="0">
                      <a:solidFill>
                        <a:srgbClr val="80A933"/>
                      </a:solidFill>
                      <a:latin typeface="Consolas" panose="020B0609020204030204" pitchFamily="49" charset="0"/>
                      <a:ea typeface="微软雅黑" panose="020B0503020204020204" charset="-122"/>
                    </a:rPr>
                    <a:t>02</a:t>
                  </a:r>
                  <a:endParaRPr lang="zh-CN" altLang="en-US" sz="4000" dirty="0">
                    <a:solidFill>
                      <a:srgbClr val="80A933"/>
                    </a:solidFill>
                    <a:latin typeface="Consolas" panose="020B0609020204030204" pitchFamily="49" charset="0"/>
                    <a:ea typeface="微软雅黑" panose="020B0503020204020204" charset="-122"/>
                  </a:endParaRPr>
                </a:p>
              </p:txBody>
            </p:sp>
          </p:grpSp>
          <p:grpSp>
            <p:nvGrpSpPr>
              <p:cNvPr id="1052" name="组合 43"/>
              <p:cNvGrpSpPr/>
              <p:nvPr/>
            </p:nvGrpSpPr>
            <p:grpSpPr>
              <a:xfrm>
                <a:off x="2384559" y="2270110"/>
                <a:ext cx="1008112" cy="1008112"/>
                <a:chOff x="8749955" y="2658606"/>
                <a:chExt cx="1008112" cy="1008112"/>
              </a:xfrm>
            </p:grpSpPr>
            <p:sp>
              <p:nvSpPr>
                <p:cNvPr id="14" name="椭圆 13"/>
                <p:cNvSpPr/>
                <p:nvPr/>
              </p:nvSpPr>
              <p:spPr>
                <a:xfrm>
                  <a:off x="8749955" y="2658606"/>
                  <a:ext cx="1008112" cy="1008112"/>
                </a:xfrm>
                <a:prstGeom prst="ellipse">
                  <a:avLst/>
                </a:prstGeom>
                <a:solidFill>
                  <a:srgbClr val="EEEEEE"/>
                </a:solidFill>
                <a:ln>
                  <a:noFill/>
                </a:ln>
                <a:effectLst>
                  <a:outerShdw blurRad="152400" dist="50800" dir="2700000" algn="tl" rotWithShape="0">
                    <a:prstClr val="black">
                      <a:alpha val="30000"/>
                    </a:prstClr>
                  </a:outerShdw>
                </a:effectLst>
                <a:scene3d>
                  <a:camera prst="orthographicFront"/>
                  <a:lightRig rig="threePt" dir="t"/>
                </a:scene3d>
                <a:sp3d prstMaterial="softEdge">
                  <a:bevelT w="146050" h="317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66" name="文本框 53"/>
                <p:cNvSpPr txBox="1"/>
                <p:nvPr/>
              </p:nvSpPr>
              <p:spPr>
                <a:xfrm>
                  <a:off x="8926036" y="2808719"/>
                  <a:ext cx="704039" cy="707886"/>
                </a:xfrm>
                <a:prstGeom prst="rect">
                  <a:avLst/>
                </a:prstGeom>
                <a:noFill/>
                <a:ln w="9525">
                  <a:noFill/>
                </a:ln>
              </p:spPr>
              <p:txBody>
                <a:bodyPr wrap="none">
                  <a:spAutoFit/>
                </a:bodyPr>
                <a:p>
                  <a:r>
                    <a:rPr lang="en-US" altLang="zh-CN" sz="4000" dirty="0">
                      <a:solidFill>
                        <a:srgbClr val="A5A5A5"/>
                      </a:solidFill>
                      <a:latin typeface="Consolas" panose="020B0609020204030204" pitchFamily="49" charset="0"/>
                      <a:ea typeface="微软雅黑" panose="020B0503020204020204" charset="-122"/>
                    </a:rPr>
                    <a:t>01</a:t>
                  </a:r>
                  <a:endParaRPr lang="zh-CN" altLang="en-US" sz="4000" dirty="0">
                    <a:solidFill>
                      <a:srgbClr val="A5A5A5"/>
                    </a:solidFill>
                    <a:latin typeface="Consolas" panose="020B0609020204030204" pitchFamily="49" charset="0"/>
                    <a:ea typeface="微软雅黑" panose="020B0503020204020204" charset="-122"/>
                  </a:endParaRPr>
                </a:p>
              </p:txBody>
            </p:sp>
          </p:grpSp>
          <p:grpSp>
            <p:nvGrpSpPr>
              <p:cNvPr id="1053" name="组合 44"/>
              <p:cNvGrpSpPr/>
              <p:nvPr/>
            </p:nvGrpSpPr>
            <p:grpSpPr>
              <a:xfrm>
                <a:off x="4687735" y="4572535"/>
                <a:ext cx="1008112" cy="1008112"/>
                <a:chOff x="8749955" y="2658606"/>
                <a:chExt cx="1008112" cy="1008112"/>
              </a:xfrm>
            </p:grpSpPr>
            <p:sp>
              <p:nvSpPr>
                <p:cNvPr id="17" name="椭圆 16"/>
                <p:cNvSpPr/>
                <p:nvPr/>
              </p:nvSpPr>
              <p:spPr>
                <a:xfrm>
                  <a:off x="8749955" y="2658606"/>
                  <a:ext cx="1008112" cy="1008112"/>
                </a:xfrm>
                <a:prstGeom prst="ellipse">
                  <a:avLst/>
                </a:prstGeom>
                <a:solidFill>
                  <a:srgbClr val="EEEEEE"/>
                </a:solidFill>
                <a:ln>
                  <a:noFill/>
                </a:ln>
                <a:effectLst>
                  <a:outerShdw blurRad="152400" dist="50800" dir="2700000" algn="tl" rotWithShape="0">
                    <a:prstClr val="black">
                      <a:alpha val="30000"/>
                    </a:prstClr>
                  </a:outerShdw>
                </a:effectLst>
                <a:scene3d>
                  <a:camera prst="orthographicFront"/>
                  <a:lightRig rig="threePt" dir="t"/>
                </a:scene3d>
                <a:sp3d prstMaterial="softEdge">
                  <a:bevelT w="146050" h="317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62" name="文本框 50"/>
                <p:cNvSpPr txBox="1"/>
                <p:nvPr/>
              </p:nvSpPr>
              <p:spPr>
                <a:xfrm>
                  <a:off x="8926036" y="2808719"/>
                  <a:ext cx="704039" cy="707886"/>
                </a:xfrm>
                <a:prstGeom prst="rect">
                  <a:avLst/>
                </a:prstGeom>
                <a:noFill/>
                <a:ln w="9525">
                  <a:noFill/>
                </a:ln>
              </p:spPr>
              <p:txBody>
                <a:bodyPr wrap="none">
                  <a:spAutoFit/>
                </a:bodyPr>
                <a:p>
                  <a:r>
                    <a:rPr lang="en-US" altLang="zh-CN" sz="4000" dirty="0">
                      <a:solidFill>
                        <a:srgbClr val="FF9100"/>
                      </a:solidFill>
                      <a:latin typeface="Consolas" panose="020B0609020204030204" pitchFamily="49" charset="0"/>
                      <a:ea typeface="微软雅黑" panose="020B0503020204020204" charset="-122"/>
                    </a:rPr>
                    <a:t>03</a:t>
                  </a:r>
                  <a:endParaRPr lang="zh-CN" altLang="en-US" sz="4000" dirty="0">
                    <a:solidFill>
                      <a:srgbClr val="FF9100"/>
                    </a:solidFill>
                    <a:latin typeface="Consolas" panose="020B0609020204030204" pitchFamily="49" charset="0"/>
                    <a:ea typeface="微软雅黑" panose="020B0503020204020204" charset="-122"/>
                  </a:endParaRPr>
                </a:p>
              </p:txBody>
            </p:sp>
          </p:grpSp>
          <p:grpSp>
            <p:nvGrpSpPr>
              <p:cNvPr id="1054" name="组合 45"/>
              <p:cNvGrpSpPr/>
              <p:nvPr/>
            </p:nvGrpSpPr>
            <p:grpSpPr>
              <a:xfrm>
                <a:off x="2384559" y="4572535"/>
                <a:ext cx="1008112" cy="1008112"/>
                <a:chOff x="8749955" y="2658606"/>
                <a:chExt cx="1008112" cy="1008112"/>
              </a:xfrm>
            </p:grpSpPr>
            <p:sp>
              <p:nvSpPr>
                <p:cNvPr id="20" name="椭圆 19"/>
                <p:cNvSpPr/>
                <p:nvPr/>
              </p:nvSpPr>
              <p:spPr>
                <a:xfrm>
                  <a:off x="8749955" y="2658606"/>
                  <a:ext cx="1008112" cy="1008112"/>
                </a:xfrm>
                <a:prstGeom prst="ellipse">
                  <a:avLst/>
                </a:prstGeom>
                <a:solidFill>
                  <a:srgbClr val="EEEEEE"/>
                </a:solidFill>
                <a:ln>
                  <a:noFill/>
                </a:ln>
                <a:effectLst>
                  <a:outerShdw blurRad="152400" dist="50800" dir="2700000" algn="tl" rotWithShape="0">
                    <a:prstClr val="black">
                      <a:alpha val="30000"/>
                    </a:prstClr>
                  </a:outerShdw>
                </a:effectLst>
                <a:scene3d>
                  <a:camera prst="orthographicFront"/>
                  <a:lightRig rig="threePt" dir="t"/>
                </a:scene3d>
                <a:sp3d prstMaterial="softEdge">
                  <a:bevelT w="146050" h="317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58" name="文本框 47"/>
                <p:cNvSpPr txBox="1"/>
                <p:nvPr/>
              </p:nvSpPr>
              <p:spPr>
                <a:xfrm>
                  <a:off x="8926036" y="2808719"/>
                  <a:ext cx="704039" cy="707886"/>
                </a:xfrm>
                <a:prstGeom prst="rect">
                  <a:avLst/>
                </a:prstGeom>
                <a:noFill/>
                <a:ln w="9525">
                  <a:noFill/>
                </a:ln>
              </p:spPr>
              <p:txBody>
                <a:bodyPr wrap="none">
                  <a:spAutoFit/>
                </a:bodyPr>
                <a:p>
                  <a:r>
                    <a:rPr lang="en-US" altLang="zh-CN" sz="4000" dirty="0">
                      <a:solidFill>
                        <a:srgbClr val="7F7F7F"/>
                      </a:solidFill>
                      <a:latin typeface="Consolas" panose="020B0609020204030204" pitchFamily="49" charset="0"/>
                      <a:ea typeface="微软雅黑" panose="020B0503020204020204" charset="-122"/>
                    </a:rPr>
                    <a:t>04</a:t>
                  </a:r>
                  <a:endParaRPr lang="zh-CN" altLang="en-US" sz="4000" dirty="0">
                    <a:solidFill>
                      <a:srgbClr val="7F7F7F"/>
                    </a:solidFill>
                    <a:latin typeface="Consolas" panose="020B0609020204030204" pitchFamily="49" charset="0"/>
                    <a:ea typeface="微软雅黑" panose="020B0503020204020204" charset="-122"/>
                  </a:endParaRPr>
                </a:p>
              </p:txBody>
            </p:sp>
          </p:grpSp>
        </p:grpSp>
        <p:sp>
          <p:nvSpPr>
            <p:cNvPr id="1031" name="文本框 60"/>
            <p:cNvSpPr txBox="1"/>
            <p:nvPr/>
          </p:nvSpPr>
          <p:spPr>
            <a:xfrm>
              <a:off x="1095" y="3473"/>
              <a:ext cx="5138" cy="1452"/>
            </a:xfrm>
            <a:prstGeom prst="rect">
              <a:avLst/>
            </a:prstGeom>
            <a:noFill/>
            <a:ln w="9525">
              <a:noFill/>
            </a:ln>
          </p:spPr>
          <p:txBody>
            <a:bodyPr>
              <a:spAutoFit/>
            </a:bodyPr>
            <a:p>
              <a:pPr algn="r"/>
              <a:r>
                <a:rPr lang="en-US" altLang="zh-CN" sz="5400" dirty="0">
                  <a:solidFill>
                    <a:srgbClr val="FFFF66"/>
                  </a:solidFill>
                  <a:latin typeface="微软雅黑" panose="020B0503020204020204" charset="-122"/>
                  <a:ea typeface="微软雅黑" panose="020B0503020204020204" charset="-122"/>
                </a:rPr>
                <a:t>1</a:t>
              </a:r>
              <a:r>
                <a:rPr lang="zh-CN" altLang="en-US" sz="5400" dirty="0">
                  <a:solidFill>
                    <a:srgbClr val="FFFF66"/>
                  </a:solidFill>
                  <a:latin typeface="微软雅黑" panose="020B0503020204020204" charset="-122"/>
                  <a:ea typeface="微软雅黑" panose="020B0503020204020204" charset="-122"/>
                </a:rPr>
                <a:t>事项</a:t>
              </a:r>
              <a:endParaRPr lang="zh-CN" altLang="en-US" sz="5400" dirty="0">
                <a:solidFill>
                  <a:srgbClr val="FFFF66"/>
                </a:solidFill>
                <a:latin typeface="微软雅黑" panose="020B0503020204020204" charset="-122"/>
                <a:ea typeface="微软雅黑" panose="020B0503020204020204" charset="-122"/>
              </a:endParaRPr>
            </a:p>
          </p:txBody>
        </p:sp>
        <p:sp>
          <p:nvSpPr>
            <p:cNvPr id="23" name="椭圆 22"/>
            <p:cNvSpPr/>
            <p:nvPr/>
          </p:nvSpPr>
          <p:spPr>
            <a:xfrm>
              <a:off x="6628" y="3075"/>
              <a:ext cx="2268" cy="2268"/>
            </a:xfrm>
            <a:prstGeom prst="ellipse">
              <a:avLst/>
            </a:prstGeom>
            <a:gradFill>
              <a:gsLst>
                <a:gs pos="22000">
                  <a:schemeClr val="bg1">
                    <a:alpha val="40000"/>
                  </a:schemeClr>
                </a:gs>
                <a:gs pos="50000">
                  <a:srgbClr val="FFFFFF">
                    <a:alpha val="10000"/>
                  </a:srgbClr>
                </a:gs>
                <a:gs pos="15000">
                  <a:schemeClr val="bg1">
                    <a:alpha val="87000"/>
                  </a:schemeClr>
                </a:gs>
              </a:gsLst>
              <a:lin ang="2700000" scaled="0"/>
            </a:gradFill>
            <a:ln>
              <a:gradFill>
                <a:gsLst>
                  <a:gs pos="75000">
                    <a:srgbClr val="F0F0F0"/>
                  </a:gs>
                  <a:gs pos="50000">
                    <a:srgbClr val="C8C8C8"/>
                  </a:gs>
                  <a:gs pos="25000">
                    <a:srgbClr val="F0F0F0"/>
                  </a:gs>
                  <a:gs pos="0">
                    <a:schemeClr val="bg1"/>
                  </a:gs>
                  <a:gs pos="100000">
                    <a:schemeClr val="bg1"/>
                  </a:gs>
                </a:gsLst>
                <a:lin ang="2700000" scaled="0"/>
              </a:gradFill>
            </a:ln>
            <a:effectLst>
              <a:outerShdw blurRad="228600" dist="889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4" name="椭圆 23"/>
            <p:cNvSpPr/>
            <p:nvPr/>
          </p:nvSpPr>
          <p:spPr>
            <a:xfrm>
              <a:off x="10255" y="3075"/>
              <a:ext cx="2268" cy="2268"/>
            </a:xfrm>
            <a:prstGeom prst="ellipse">
              <a:avLst/>
            </a:prstGeom>
            <a:gradFill>
              <a:gsLst>
                <a:gs pos="22000">
                  <a:schemeClr val="bg1">
                    <a:alpha val="40000"/>
                  </a:schemeClr>
                </a:gs>
                <a:gs pos="50000">
                  <a:srgbClr val="FFFFFF">
                    <a:alpha val="10000"/>
                  </a:srgbClr>
                </a:gs>
                <a:gs pos="15000">
                  <a:schemeClr val="bg1">
                    <a:alpha val="87000"/>
                  </a:schemeClr>
                </a:gs>
              </a:gsLst>
              <a:lin ang="2700000" scaled="0"/>
            </a:gradFill>
            <a:ln>
              <a:gradFill>
                <a:gsLst>
                  <a:gs pos="75000">
                    <a:srgbClr val="F0F0F0"/>
                  </a:gs>
                  <a:gs pos="50000">
                    <a:srgbClr val="C8C8C8"/>
                  </a:gs>
                  <a:gs pos="25000">
                    <a:srgbClr val="F0F0F0"/>
                  </a:gs>
                  <a:gs pos="0">
                    <a:schemeClr val="bg1"/>
                  </a:gs>
                  <a:gs pos="100000">
                    <a:schemeClr val="bg1"/>
                  </a:gs>
                </a:gsLst>
                <a:lin ang="2700000" scaled="0"/>
              </a:gradFill>
            </a:ln>
            <a:effectLst>
              <a:outerShdw blurRad="228600" dist="889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5" name="椭圆 24"/>
            <p:cNvSpPr/>
            <p:nvPr/>
          </p:nvSpPr>
          <p:spPr>
            <a:xfrm>
              <a:off x="10255" y="6701"/>
              <a:ext cx="2268" cy="2268"/>
            </a:xfrm>
            <a:prstGeom prst="ellipse">
              <a:avLst/>
            </a:prstGeom>
            <a:gradFill>
              <a:gsLst>
                <a:gs pos="22000">
                  <a:schemeClr val="bg1">
                    <a:alpha val="40000"/>
                  </a:schemeClr>
                </a:gs>
                <a:gs pos="50000">
                  <a:srgbClr val="FFFFFF">
                    <a:alpha val="10000"/>
                  </a:srgbClr>
                </a:gs>
                <a:gs pos="15000">
                  <a:schemeClr val="bg1">
                    <a:alpha val="87000"/>
                  </a:schemeClr>
                </a:gs>
              </a:gsLst>
              <a:lin ang="2700000" scaled="0"/>
            </a:gradFill>
            <a:ln>
              <a:gradFill>
                <a:gsLst>
                  <a:gs pos="75000">
                    <a:srgbClr val="F0F0F0"/>
                  </a:gs>
                  <a:gs pos="50000">
                    <a:srgbClr val="C8C8C8"/>
                  </a:gs>
                  <a:gs pos="25000">
                    <a:srgbClr val="F0F0F0"/>
                  </a:gs>
                  <a:gs pos="0">
                    <a:schemeClr val="bg1"/>
                  </a:gs>
                  <a:gs pos="100000">
                    <a:schemeClr val="bg1"/>
                  </a:gs>
                </a:gsLst>
                <a:lin ang="2700000" scaled="0"/>
              </a:gradFill>
            </a:ln>
            <a:effectLst>
              <a:outerShdw blurRad="228600" dist="889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6" name="椭圆 25"/>
            <p:cNvSpPr/>
            <p:nvPr/>
          </p:nvSpPr>
          <p:spPr>
            <a:xfrm>
              <a:off x="6628" y="6701"/>
              <a:ext cx="2268" cy="2268"/>
            </a:xfrm>
            <a:prstGeom prst="ellipse">
              <a:avLst/>
            </a:prstGeom>
            <a:gradFill>
              <a:gsLst>
                <a:gs pos="22000">
                  <a:schemeClr val="bg1">
                    <a:alpha val="40000"/>
                  </a:schemeClr>
                </a:gs>
                <a:gs pos="50000">
                  <a:srgbClr val="FFFFFF">
                    <a:alpha val="10000"/>
                  </a:srgbClr>
                </a:gs>
                <a:gs pos="15000">
                  <a:schemeClr val="bg1">
                    <a:alpha val="87000"/>
                  </a:schemeClr>
                </a:gs>
              </a:gsLst>
              <a:lin ang="2700000" scaled="0"/>
            </a:gradFill>
            <a:ln>
              <a:gradFill>
                <a:gsLst>
                  <a:gs pos="75000">
                    <a:srgbClr val="F0F0F0"/>
                  </a:gs>
                  <a:gs pos="50000">
                    <a:srgbClr val="C8C8C8"/>
                  </a:gs>
                  <a:gs pos="25000">
                    <a:srgbClr val="F0F0F0"/>
                  </a:gs>
                  <a:gs pos="0">
                    <a:schemeClr val="bg1"/>
                  </a:gs>
                  <a:gs pos="100000">
                    <a:schemeClr val="bg1"/>
                  </a:gs>
                </a:gsLst>
                <a:lin ang="2700000" scaled="0"/>
              </a:gradFill>
            </a:ln>
            <a:effectLst>
              <a:outerShdw blurRad="228600" dist="88900" dir="27000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44" name="文本框 1"/>
            <p:cNvSpPr txBox="1"/>
            <p:nvPr/>
          </p:nvSpPr>
          <p:spPr>
            <a:xfrm>
              <a:off x="12915" y="3478"/>
              <a:ext cx="5135" cy="1452"/>
            </a:xfrm>
            <a:prstGeom prst="rect">
              <a:avLst/>
            </a:prstGeom>
            <a:noFill/>
            <a:ln w="9525">
              <a:noFill/>
            </a:ln>
          </p:spPr>
          <p:txBody>
            <a:bodyPr>
              <a:spAutoFit/>
            </a:bodyPr>
            <a:p>
              <a:r>
                <a:rPr lang="en-US" altLang="zh-CN" sz="5400" dirty="0">
                  <a:solidFill>
                    <a:srgbClr val="FFFF66"/>
                  </a:solidFill>
                  <a:latin typeface="微软雅黑" panose="020B0503020204020204" charset="-122"/>
                  <a:ea typeface="微软雅黑" panose="020B0503020204020204" charset="-122"/>
                </a:rPr>
                <a:t>2</a:t>
              </a:r>
              <a:r>
                <a:rPr lang="zh-CN" altLang="en-US" sz="5400" dirty="0">
                  <a:solidFill>
                    <a:srgbClr val="FFFF66"/>
                  </a:solidFill>
                  <a:latin typeface="微软雅黑" panose="020B0503020204020204" charset="-122"/>
                  <a:ea typeface="微软雅黑" panose="020B0503020204020204" charset="-122"/>
                </a:rPr>
                <a:t>标准</a:t>
              </a:r>
              <a:endParaRPr lang="zh-CN" altLang="en-US" sz="5400" dirty="0">
                <a:solidFill>
                  <a:srgbClr val="FFFF66"/>
                </a:solidFill>
                <a:latin typeface="微软雅黑" panose="020B0503020204020204" charset="-122"/>
                <a:ea typeface="微软雅黑" panose="020B0503020204020204" charset="-122"/>
              </a:endParaRPr>
            </a:p>
          </p:txBody>
        </p:sp>
        <p:sp>
          <p:nvSpPr>
            <p:cNvPr id="1045" name="文本框 2"/>
            <p:cNvSpPr txBox="1"/>
            <p:nvPr/>
          </p:nvSpPr>
          <p:spPr>
            <a:xfrm>
              <a:off x="1210" y="7215"/>
              <a:ext cx="5138" cy="1452"/>
            </a:xfrm>
            <a:prstGeom prst="rect">
              <a:avLst/>
            </a:prstGeom>
            <a:noFill/>
            <a:ln w="9525">
              <a:noFill/>
            </a:ln>
          </p:spPr>
          <p:txBody>
            <a:bodyPr>
              <a:spAutoFit/>
            </a:bodyPr>
            <a:p>
              <a:pPr algn="r"/>
              <a:r>
                <a:rPr lang="en-US" altLang="zh-CN" sz="5400" dirty="0">
                  <a:solidFill>
                    <a:srgbClr val="FFFF66"/>
                  </a:solidFill>
                  <a:latin typeface="微软雅黑" panose="020B0503020204020204" charset="-122"/>
                  <a:ea typeface="微软雅黑" panose="020B0503020204020204" charset="-122"/>
                </a:rPr>
                <a:t>4</a:t>
              </a:r>
              <a:r>
                <a:rPr lang="zh-CN" altLang="en-US" sz="5400" dirty="0">
                  <a:solidFill>
                    <a:srgbClr val="FFFF66"/>
                  </a:solidFill>
                  <a:latin typeface="微软雅黑" panose="020B0503020204020204" charset="-122"/>
                  <a:ea typeface="微软雅黑" panose="020B0503020204020204" charset="-122"/>
                </a:rPr>
                <a:t>应用</a:t>
              </a:r>
              <a:endParaRPr lang="zh-CN" altLang="en-US" sz="5400" dirty="0">
                <a:solidFill>
                  <a:srgbClr val="FFFF66"/>
                </a:solidFill>
                <a:latin typeface="微软雅黑" panose="020B0503020204020204" charset="-122"/>
                <a:ea typeface="微软雅黑" panose="020B0503020204020204" charset="-122"/>
              </a:endParaRPr>
            </a:p>
          </p:txBody>
        </p:sp>
        <p:sp>
          <p:nvSpPr>
            <p:cNvPr id="1046" name="文本框 3"/>
            <p:cNvSpPr txBox="1"/>
            <p:nvPr/>
          </p:nvSpPr>
          <p:spPr>
            <a:xfrm>
              <a:off x="12915" y="7155"/>
              <a:ext cx="5135" cy="1452"/>
            </a:xfrm>
            <a:prstGeom prst="rect">
              <a:avLst/>
            </a:prstGeom>
            <a:noFill/>
            <a:ln w="9525">
              <a:noFill/>
            </a:ln>
          </p:spPr>
          <p:txBody>
            <a:bodyPr>
              <a:spAutoFit/>
            </a:bodyPr>
            <a:p>
              <a:r>
                <a:rPr lang="en-US" altLang="zh-CN" sz="5400" dirty="0">
                  <a:solidFill>
                    <a:srgbClr val="FFFF66"/>
                  </a:solidFill>
                  <a:latin typeface="微软雅黑" panose="020B0503020204020204" charset="-122"/>
                  <a:ea typeface="微软雅黑" panose="020B0503020204020204" charset="-122"/>
                </a:rPr>
                <a:t>3</a:t>
              </a:r>
              <a:r>
                <a:rPr lang="zh-CN" altLang="en-US" sz="5400" dirty="0">
                  <a:solidFill>
                    <a:srgbClr val="FFFF66"/>
                  </a:solidFill>
                  <a:latin typeface="微软雅黑" panose="020B0503020204020204" charset="-122"/>
                  <a:ea typeface="微软雅黑" panose="020B0503020204020204" charset="-122"/>
                </a:rPr>
                <a:t>展示</a:t>
              </a:r>
              <a:endParaRPr lang="zh-CN" altLang="en-US" sz="5400" dirty="0">
                <a:solidFill>
                  <a:srgbClr val="FFFF66"/>
                </a:solidFill>
                <a:latin typeface="微软雅黑" panose="020B0503020204020204" charset="-122"/>
                <a:ea typeface="微软雅黑" panose="020B0503020204020204" charset="-122"/>
              </a:endParaRPr>
            </a:p>
          </p:txBody>
        </p:sp>
      </p:grpSp>
      <p:sp>
        <p:nvSpPr>
          <p:cNvPr id="4" name="Oval 6"/>
          <p:cNvSpPr/>
          <p:nvPr/>
        </p:nvSpPr>
        <p:spPr>
          <a:xfrm>
            <a:off x="296545" y="2103755"/>
            <a:ext cx="2239645" cy="1040765"/>
          </a:xfrm>
          <a:prstGeom prst="ellipse">
            <a:avLst/>
          </a:prstGeom>
          <a:noFill/>
          <a:ln w="60325" cap="flat" cmpd="sng">
            <a:solidFill>
              <a:srgbClr val="FF3300"/>
            </a:solidFill>
            <a:prstDash val="solid"/>
            <a:round/>
            <a:headEnd type="none" w="med" len="med"/>
            <a:tailEnd type="none" w="med" len="med"/>
          </a:ln>
        </p:spPr>
        <p:txBody>
          <a:bodyPr wrap="none" anchor="ctr"/>
          <a:p>
            <a:pPr eaLnBrk="0" hangingPunct="0"/>
            <a:endParaRPr lang="zh-CN" altLang="en-US" dirty="0">
              <a:latin typeface="Calibri" panose="020F0502020204030204" charset="0"/>
              <a:ea typeface="宋体" panose="02010600030101010101" pitchFamily="2" charset="-122"/>
            </a:endParaRPr>
          </a:p>
        </p:txBody>
      </p:sp>
      <p:sp>
        <p:nvSpPr>
          <p:cNvPr id="2" name="Oval 6"/>
          <p:cNvSpPr/>
          <p:nvPr/>
        </p:nvSpPr>
        <p:spPr>
          <a:xfrm>
            <a:off x="6447155" y="2113915"/>
            <a:ext cx="2239645" cy="1040765"/>
          </a:xfrm>
          <a:prstGeom prst="ellipse">
            <a:avLst/>
          </a:prstGeom>
          <a:noFill/>
          <a:ln w="60325" cap="flat" cmpd="sng">
            <a:solidFill>
              <a:srgbClr val="FF3300"/>
            </a:solidFill>
            <a:prstDash val="solid"/>
            <a:round/>
            <a:headEnd type="none" w="med" len="med"/>
            <a:tailEnd type="none" w="med" len="med"/>
          </a:ln>
        </p:spPr>
        <p:txBody>
          <a:bodyPr wrap="none" anchor="ctr"/>
          <a:p>
            <a:pPr eaLnBrk="0" hangingPunct="0"/>
            <a:endParaRPr lang="zh-CN" altLang="en-US" dirty="0">
              <a:latin typeface="Calibri" panose="020F0502020204030204" charset="0"/>
              <a:ea typeface="宋体" panose="02010600030101010101" pitchFamily="2" charset="-122"/>
            </a:endParaRPr>
          </a:p>
        </p:txBody>
      </p:sp>
      <p:sp>
        <p:nvSpPr>
          <p:cNvPr id="3" name="Oval 6"/>
          <p:cNvSpPr/>
          <p:nvPr/>
        </p:nvSpPr>
        <p:spPr>
          <a:xfrm>
            <a:off x="6447155" y="4489450"/>
            <a:ext cx="2239645" cy="1040765"/>
          </a:xfrm>
          <a:prstGeom prst="ellipse">
            <a:avLst/>
          </a:prstGeom>
          <a:noFill/>
          <a:ln w="60325" cap="flat" cmpd="sng">
            <a:solidFill>
              <a:srgbClr val="FF3300"/>
            </a:solidFill>
            <a:prstDash val="solid"/>
            <a:round/>
            <a:headEnd type="none" w="med" len="med"/>
            <a:tailEnd type="none" w="med" len="med"/>
          </a:ln>
        </p:spPr>
        <p:txBody>
          <a:bodyPr wrap="none" anchor="ctr"/>
          <a:p>
            <a:pPr eaLnBrk="0" hangingPunct="0"/>
            <a:endParaRPr lang="zh-CN" altLang="en-US" dirty="0">
              <a:latin typeface="Calibri" panose="020F0502020204030204" charset="0"/>
              <a:ea typeface="宋体" panose="02010600030101010101" pitchFamily="2" charset="-122"/>
            </a:endParaRPr>
          </a:p>
        </p:txBody>
      </p:sp>
      <p:sp>
        <p:nvSpPr>
          <p:cNvPr id="5" name="Oval 6"/>
          <p:cNvSpPr/>
          <p:nvPr/>
        </p:nvSpPr>
        <p:spPr>
          <a:xfrm>
            <a:off x="295910" y="4549140"/>
            <a:ext cx="2239645" cy="1040765"/>
          </a:xfrm>
          <a:prstGeom prst="ellipse">
            <a:avLst/>
          </a:prstGeom>
          <a:noFill/>
          <a:ln w="60325" cap="flat" cmpd="sng">
            <a:solidFill>
              <a:srgbClr val="FF3300"/>
            </a:solidFill>
            <a:prstDash val="solid"/>
            <a:round/>
            <a:headEnd type="none" w="med" len="med"/>
            <a:tailEnd type="none" w="med" len="med"/>
          </a:ln>
        </p:spPr>
        <p:txBody>
          <a:bodyPr wrap="none" anchor="ctr"/>
          <a:p>
            <a:pPr eaLnBrk="0" hangingPunct="0"/>
            <a:endParaRPr lang="zh-CN" altLang="en-US" dirty="0">
              <a:latin typeface="Calibri" panose="020F0502020204030204" charset="0"/>
              <a:ea typeface="宋体" panose="02010600030101010101" pitchFamily="2" charset="-122"/>
            </a:endParaRPr>
          </a:p>
        </p:txBody>
      </p:sp>
      <p:sp>
        <p:nvSpPr>
          <p:cNvPr id="100" name="文本框 99"/>
          <p:cNvSpPr txBox="1"/>
          <p:nvPr/>
        </p:nvSpPr>
        <p:spPr>
          <a:xfrm>
            <a:off x="661670" y="5760720"/>
            <a:ext cx="7612380" cy="1014730"/>
          </a:xfrm>
          <a:prstGeom prst="rect">
            <a:avLst/>
          </a:prstGeom>
          <a:noFill/>
          <a:ln w="9525">
            <a:noFill/>
          </a:ln>
        </p:spPr>
        <p:txBody>
          <a:bodyPr wrap="square">
            <a:spAutoFit/>
          </a:bodyPr>
          <a:p>
            <a:pPr algn="ctr"/>
            <a:r>
              <a:rPr lang="en-US" altLang="zh-CN" sz="6000">
                <a:solidFill>
                  <a:schemeClr val="bg1"/>
                </a:solidFill>
                <a:cs typeface="仿宋_GB2312" charset="0"/>
              </a:rPr>
              <a:t>    </a:t>
            </a:r>
            <a:r>
              <a:rPr lang="zh-CN" altLang="en-US" sz="6000">
                <a:solidFill>
                  <a:schemeClr val="bg1"/>
                </a:solidFill>
                <a:cs typeface="仿宋_GB2312" charset="0"/>
              </a:rPr>
              <a:t>制度化</a:t>
            </a:r>
            <a:endParaRPr lang="zh-CN" altLang="en-US" sz="6000">
              <a:solidFill>
                <a:schemeClr val="bg1"/>
              </a:solidFill>
              <a:cs typeface="仿宋_GB2312" charset="0"/>
            </a:endParaRPr>
          </a:p>
        </p:txBody>
      </p:sp>
      <p:sp>
        <p:nvSpPr>
          <p:cNvPr id="7" name="五角星 6"/>
          <p:cNvSpPr/>
          <p:nvPr/>
        </p:nvSpPr>
        <p:spPr>
          <a:xfrm>
            <a:off x="2800985" y="5930265"/>
            <a:ext cx="879475" cy="718820"/>
          </a:xfrm>
          <a:prstGeom prst="star5">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from="(-#ppt_w/2)" to="(#ppt_x)" calcmode="lin" valueType="num">
                                      <p:cBhvr>
                                        <p:cTn id="7" dur="300" fill="hold">
                                          <p:stCondLst>
                                            <p:cond delay="0"/>
                                          </p:stCondLst>
                                        </p:cTn>
                                        <p:tgtEl>
                                          <p:spTgt spid="4"/>
                                        </p:tgtEl>
                                        <p:attrNameLst>
                                          <p:attrName>ppt_x</p:attrName>
                                        </p:attrNameLst>
                                      </p:cBhvr>
                                    </p:anim>
                                    <p:anim from="0" to="-1.0" calcmode="lin" valueType="num">
                                      <p:cBhvr>
                                        <p:cTn id="8" dur="100" decel="50000" autoRev="1" fill="hold">
                                          <p:stCondLst>
                                            <p:cond delay="300"/>
                                          </p:stCondLst>
                                        </p:cTn>
                                        <p:tgtEl>
                                          <p:spTgt spid="4"/>
                                        </p:tgtEl>
                                        <p:attrNameLst>
                                          <p:attrName>xshear</p:attrName>
                                        </p:attrNameLst>
                                      </p:cBhvr>
                                    </p:anim>
                                    <p:animScale>
                                      <p:cBhvr>
                                        <p:cTn id="9" dur="100" decel="100000" autoRev="1" fill="hold">
                                          <p:stCondLst>
                                            <p:cond delay="300"/>
                                          </p:stCondLst>
                                        </p:cTn>
                                        <p:tgtEl>
                                          <p:spTgt spid="4"/>
                                        </p:tgtEl>
                                      </p:cBhvr>
                                      <p:from x="100000" y="100000"/>
                                      <p:to x="80000" y="100000"/>
                                    </p:animScale>
                                    <p:anim by="(#ppt_h/3+#ppt_w*0.1)" calcmode="lin" valueType="num">
                                      <p:cBhvr>
                                        <p:cTn id="10" dur="100" decel="100000" autoRev="1" fill="hold">
                                          <p:stCondLst>
                                            <p:cond delay="300"/>
                                          </p:stCondLst>
                                        </p:cTn>
                                        <p:tgtEl>
                                          <p:spTgt spid="4"/>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from="(-#ppt_w/2)" to="(#ppt_x)" calcmode="lin" valueType="num">
                                      <p:cBhvr>
                                        <p:cTn id="15" dur="300" fill="hold">
                                          <p:stCondLst>
                                            <p:cond delay="0"/>
                                          </p:stCondLst>
                                        </p:cTn>
                                        <p:tgtEl>
                                          <p:spTgt spid="2"/>
                                        </p:tgtEl>
                                        <p:attrNameLst>
                                          <p:attrName>ppt_x</p:attrName>
                                        </p:attrNameLst>
                                      </p:cBhvr>
                                    </p:anim>
                                    <p:anim from="0" to="-1.0" calcmode="lin" valueType="num">
                                      <p:cBhvr>
                                        <p:cTn id="16" dur="100" decel="50000" autoRev="1" fill="hold">
                                          <p:stCondLst>
                                            <p:cond delay="300"/>
                                          </p:stCondLst>
                                        </p:cTn>
                                        <p:tgtEl>
                                          <p:spTgt spid="2"/>
                                        </p:tgtEl>
                                        <p:attrNameLst>
                                          <p:attrName>xshear</p:attrName>
                                        </p:attrNameLst>
                                      </p:cBhvr>
                                    </p:anim>
                                    <p:animScale>
                                      <p:cBhvr>
                                        <p:cTn id="17" dur="100" decel="100000" autoRev="1" fill="hold">
                                          <p:stCondLst>
                                            <p:cond delay="300"/>
                                          </p:stCondLst>
                                        </p:cTn>
                                        <p:tgtEl>
                                          <p:spTgt spid="2"/>
                                        </p:tgtEl>
                                      </p:cBhvr>
                                      <p:from x="100000" y="100000"/>
                                      <p:to x="80000" y="100000"/>
                                    </p:animScale>
                                    <p:anim by="(#ppt_h/3+#ppt_w*0.1)" calcmode="lin" valueType="num">
                                      <p:cBhvr>
                                        <p:cTn id="18" dur="100" decel="100000" autoRev="1" fill="hold">
                                          <p:stCondLst>
                                            <p:cond delay="300"/>
                                          </p:stCondLst>
                                        </p:cTn>
                                        <p:tgtEl>
                                          <p:spTgt spid="2"/>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from="(-#ppt_w/2)" to="(#ppt_x)" calcmode="lin" valueType="num">
                                      <p:cBhvr>
                                        <p:cTn id="23" dur="300" fill="hold">
                                          <p:stCondLst>
                                            <p:cond delay="0"/>
                                          </p:stCondLst>
                                        </p:cTn>
                                        <p:tgtEl>
                                          <p:spTgt spid="3"/>
                                        </p:tgtEl>
                                        <p:attrNameLst>
                                          <p:attrName>ppt_x</p:attrName>
                                        </p:attrNameLst>
                                      </p:cBhvr>
                                    </p:anim>
                                    <p:anim from="0" to="-1.0" calcmode="lin" valueType="num">
                                      <p:cBhvr>
                                        <p:cTn id="24" dur="100" decel="50000" autoRev="1" fill="hold">
                                          <p:stCondLst>
                                            <p:cond delay="300"/>
                                          </p:stCondLst>
                                        </p:cTn>
                                        <p:tgtEl>
                                          <p:spTgt spid="3"/>
                                        </p:tgtEl>
                                        <p:attrNameLst>
                                          <p:attrName>xshear</p:attrName>
                                        </p:attrNameLst>
                                      </p:cBhvr>
                                    </p:anim>
                                    <p:animScale>
                                      <p:cBhvr>
                                        <p:cTn id="25" dur="100" decel="100000" autoRev="1" fill="hold">
                                          <p:stCondLst>
                                            <p:cond delay="300"/>
                                          </p:stCondLst>
                                        </p:cTn>
                                        <p:tgtEl>
                                          <p:spTgt spid="3"/>
                                        </p:tgtEl>
                                      </p:cBhvr>
                                      <p:from x="100000" y="100000"/>
                                      <p:to x="80000" y="100000"/>
                                    </p:animScale>
                                    <p:anim by="(#ppt_h/3+#ppt_w*0.1)" calcmode="lin" valueType="num">
                                      <p:cBhvr>
                                        <p:cTn id="26" dur="100" decel="100000" autoRev="1" fill="hold">
                                          <p:stCondLst>
                                            <p:cond delay="300"/>
                                          </p:stCondLst>
                                        </p:cTn>
                                        <p:tgtEl>
                                          <p:spTgt spid="3"/>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from="(-#ppt_w/2)" to="(#ppt_x)" calcmode="lin" valueType="num">
                                      <p:cBhvr>
                                        <p:cTn id="31" dur="300" fill="hold">
                                          <p:stCondLst>
                                            <p:cond delay="0"/>
                                          </p:stCondLst>
                                        </p:cTn>
                                        <p:tgtEl>
                                          <p:spTgt spid="5"/>
                                        </p:tgtEl>
                                        <p:attrNameLst>
                                          <p:attrName>ppt_x</p:attrName>
                                        </p:attrNameLst>
                                      </p:cBhvr>
                                    </p:anim>
                                    <p:anim from="0" to="-1.0" calcmode="lin" valueType="num">
                                      <p:cBhvr>
                                        <p:cTn id="32" dur="100" decel="50000" autoRev="1" fill="hold">
                                          <p:stCondLst>
                                            <p:cond delay="300"/>
                                          </p:stCondLst>
                                        </p:cTn>
                                        <p:tgtEl>
                                          <p:spTgt spid="5"/>
                                        </p:tgtEl>
                                        <p:attrNameLst>
                                          <p:attrName>xshear</p:attrName>
                                        </p:attrNameLst>
                                      </p:cBhvr>
                                    </p:anim>
                                    <p:animScale>
                                      <p:cBhvr>
                                        <p:cTn id="33" dur="100" decel="100000" autoRev="1" fill="hold">
                                          <p:stCondLst>
                                            <p:cond delay="300"/>
                                          </p:stCondLst>
                                        </p:cTn>
                                        <p:tgtEl>
                                          <p:spTgt spid="5"/>
                                        </p:tgtEl>
                                      </p:cBhvr>
                                      <p:from x="100000" y="100000"/>
                                      <p:to x="80000" y="100000"/>
                                    </p:animScale>
                                    <p:anim by="(#ppt_h/3+#ppt_w*0.1)" calcmode="lin" valueType="num">
                                      <p:cBhvr>
                                        <p:cTn id="34" dur="100" decel="100000" autoRev="1" fill="hold">
                                          <p:stCondLst>
                                            <p:cond delay="300"/>
                                          </p:stCondLst>
                                        </p:cTn>
                                        <p:tgtEl>
                                          <p:spTgt spid="5"/>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2" grpId="0" bldLvl="0" animBg="1"/>
      <p:bldP spid="3" grpId="0" bldLvl="0" animBg="1"/>
      <p:bldP spid="5" grpId="0" bldLvl="0" animBg="1"/>
      <p:bldP spid="100" grpId="0"/>
      <p:bldP spid="7" grpId="0" bldLvl="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圆角矩形 4"/>
          <p:cNvSpPr/>
          <p:nvPr/>
        </p:nvSpPr>
        <p:spPr>
          <a:xfrm>
            <a:off x="154305" y="1182370"/>
            <a:ext cx="8698865" cy="161353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p>
            <a:pPr algn="ctr"/>
            <a:endParaRPr lang="zh-CN" altLang="en-US"/>
          </a:p>
        </p:txBody>
      </p:sp>
      <p:sp>
        <p:nvSpPr>
          <p:cNvPr id="2" name="标题 1"/>
          <p:cNvSpPr>
            <a:spLocks noGrp="1"/>
          </p:cNvSpPr>
          <p:nvPr>
            <p:ph type="title"/>
          </p:nvPr>
        </p:nvSpPr>
        <p:spPr/>
        <p:txBody>
          <a:bodyPr/>
          <a:p>
            <a:r>
              <a:rPr lang="zh-CN" altLang="en-US" sz="3600">
                <a:solidFill>
                  <a:srgbClr val="FFFF00"/>
                </a:solidFill>
              </a:rPr>
              <a:t>认识政务公开事项标准目录</a:t>
            </a:r>
            <a:endParaRPr lang="zh-CN" altLang="en-US" sz="3600">
              <a:solidFill>
                <a:srgbClr val="FFFF00"/>
              </a:solidFill>
            </a:endParaRPr>
          </a:p>
        </p:txBody>
      </p:sp>
      <p:sp>
        <p:nvSpPr>
          <p:cNvPr id="6" name="流程图: 终止 5"/>
          <p:cNvSpPr/>
          <p:nvPr/>
        </p:nvSpPr>
        <p:spPr>
          <a:xfrm>
            <a:off x="457200" y="775335"/>
            <a:ext cx="977265" cy="5807075"/>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对角圆角矩形 6"/>
          <p:cNvSpPr/>
          <p:nvPr/>
        </p:nvSpPr>
        <p:spPr>
          <a:xfrm>
            <a:off x="1266825" y="3764915"/>
            <a:ext cx="7586345" cy="1143000"/>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a:p>
        </p:txBody>
      </p:sp>
      <p:graphicFrame>
        <p:nvGraphicFramePr>
          <p:cNvPr id="4" name="表格 3"/>
          <p:cNvGraphicFramePr/>
          <p:nvPr>
            <p:custDataLst>
              <p:tags r:id="rId1"/>
            </p:custDataLst>
          </p:nvPr>
        </p:nvGraphicFramePr>
        <p:xfrm>
          <a:off x="154305" y="1143000"/>
          <a:ext cx="8698865" cy="5281930"/>
        </p:xfrm>
        <a:graphic>
          <a:graphicData uri="http://schemas.openxmlformats.org/drawingml/2006/table">
            <a:tbl>
              <a:tblPr firstRow="1" bandRow="1">
                <a:tableStyleId>{5940675A-B579-460E-94D1-54222C63F5DA}</a:tableStyleId>
              </a:tblPr>
              <a:tblGrid>
                <a:gridCol w="303530"/>
                <a:gridCol w="303530"/>
                <a:gridCol w="505460"/>
                <a:gridCol w="1315085"/>
                <a:gridCol w="1144270"/>
                <a:gridCol w="1182370"/>
                <a:gridCol w="505460"/>
                <a:gridCol w="1214120"/>
                <a:gridCol w="302895"/>
                <a:gridCol w="399415"/>
                <a:gridCol w="5715"/>
                <a:gridCol w="303530"/>
                <a:gridCol w="404495"/>
                <a:gridCol w="404495"/>
                <a:gridCol w="404495"/>
              </a:tblGrid>
              <a:tr h="387985">
                <a:tc rowSpan="2">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序号</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公开事项</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公开内容（要素）</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公开依据</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公开时限</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公开主体</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公开渠道和载体</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公开对象</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cap="flat">
                      <a:noFill/>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cap="flat">
                      <a:noFill/>
                    </a:lnB>
                  </a:tcPr>
                </a:tc>
                <a:tc gridSpan="3">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公开方式</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2">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公开层级</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05346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一级事项</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二级事项</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全社会</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cap="flat">
                      <a:noFill/>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特定群众</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cap="flat">
                      <a:noFill/>
                    </a:lnT>
                    <a:lnB w="12700" cap="flat" cmpd="sng">
                      <a:solidFill>
                        <a:srgbClr val="080000"/>
                      </a:solidFill>
                      <a:prstDash val="solid"/>
                      <a:headEnd type="none" w="med" len="med"/>
                      <a:tailEnd type="none" w="med" len="med"/>
                    </a:lnB>
                    <a:lnTlToBr>
                      <a:noFill/>
                    </a:lnTlToBr>
                    <a:lnBlToTr>
                      <a:noFill/>
                    </a:lnBlToTr>
                    <a:noFill/>
                  </a:tcPr>
                </a:tc>
                <a:tc gridSpan="2">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主动</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依申请公开</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县级</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黑体" panose="02010609060101010101" pitchFamily="49" charset="-122"/>
                          <a:ea typeface="黑体" panose="02010609060101010101" pitchFamily="49" charset="-122"/>
                          <a:cs typeface="黑体" panose="02010609060101010101" pitchFamily="49" charset="-122"/>
                        </a:rPr>
                        <a:t>乡、村级</a:t>
                      </a:r>
                      <a:endParaRPr lang="en-US" altLang="en-US" sz="1200">
                        <a:solidFill>
                          <a:schemeClr val="bg1"/>
                        </a:solidFill>
                        <a:latin typeface="黑体" panose="02010609060101010101" pitchFamily="49" charset="-122"/>
                        <a:ea typeface="黑体" panose="02010609060101010101" pitchFamily="49" charset="-122"/>
                        <a:cs typeface="黑体" panose="02010609060101010101" pitchFamily="49"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97280">
                <a:tc rowSpan="2">
                  <a:txBody>
                    <a:bodyPr/>
                    <a:p>
                      <a:pPr algn="ctr">
                        <a:buNone/>
                      </a:pPr>
                      <a:r>
                        <a:rPr lang="en-US" sz="1200">
                          <a:solidFill>
                            <a:schemeClr val="bg1"/>
                          </a:solidFill>
                          <a:latin typeface="仿宋_GB2312" charset="0"/>
                          <a:cs typeface="仿宋_GB2312" charset="0"/>
                        </a:rPr>
                        <a:t>1</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algn="ctr">
                        <a:buNone/>
                      </a:pPr>
                      <a:r>
                        <a:rPr lang="en-US" sz="1200">
                          <a:solidFill>
                            <a:schemeClr val="bg1"/>
                          </a:solidFill>
                          <a:latin typeface="仿宋_GB2312" charset="0"/>
                          <a:cs typeface="仿宋_GB2312" charset="0"/>
                        </a:rPr>
                        <a:t>政策文件</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教育法律</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《教育法》、《义务教育法》、《民办教育促进法》、《教师法》、《国家通用语言文字法》</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《政府信息公开条例》</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信息形成或者变更之日起20个工作日内</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县（市、区）教育部门</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■政府网站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144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a:buNone/>
                      </a:pPr>
                      <a:r>
                        <a:rPr lang="en-US" sz="1200">
                          <a:solidFill>
                            <a:schemeClr val="bg1"/>
                          </a:solidFill>
                          <a:latin typeface="仿宋_GB2312" charset="0"/>
                          <a:cs typeface="仿宋_GB2312" charset="0"/>
                        </a:rPr>
                        <a:t>规范性文件</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部门和地方政府规章、各类教育政策文件</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《政府信息公开条例》</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信息形成或者变更之日起20个工作日内</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县（市、区）教育部门</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■政府网站  ■政府公报■两微一端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14400">
                <a:tc rowSpan="2">
                  <a:txBody>
                    <a:bodyPr/>
                    <a:p>
                      <a:pPr algn="ctr">
                        <a:buNone/>
                      </a:pPr>
                      <a:r>
                        <a:rPr lang="en-US" sz="1200">
                          <a:solidFill>
                            <a:schemeClr val="bg1"/>
                          </a:solidFill>
                          <a:latin typeface="仿宋_GB2312" charset="0"/>
                          <a:cs typeface="仿宋_GB2312" charset="0"/>
                        </a:rPr>
                        <a:t>2</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algn="ctr">
                        <a:buNone/>
                      </a:pPr>
                      <a:r>
                        <a:rPr lang="en-US" sz="1200">
                          <a:solidFill>
                            <a:schemeClr val="bg1"/>
                          </a:solidFill>
                          <a:latin typeface="仿宋_GB2312" charset="0"/>
                          <a:cs typeface="仿宋_GB2312" charset="0"/>
                        </a:rPr>
                        <a:t>教育概况</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教育事业发展主要情况</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教育事业发展主要情况</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a:buNone/>
                      </a:pPr>
                      <a:r>
                        <a:rPr lang="en-US" sz="1200">
                          <a:solidFill>
                            <a:schemeClr val="bg1"/>
                          </a:solidFill>
                          <a:latin typeface="仿宋_GB2312" charset="0"/>
                          <a:cs typeface="仿宋_GB2312" charset="0"/>
                        </a:rPr>
                        <a:t>《统计法》、《政府信息公开条例》、《教育统计管理规定》</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信息形成或者变更之日起20个工作日内</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县（市、区）教育部门</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■政府网站  ■两微一端       ■公开查阅点</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144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a:buNone/>
                      </a:pPr>
                      <a:r>
                        <a:rPr lang="en-US" sz="1200">
                          <a:solidFill>
                            <a:schemeClr val="bg1"/>
                          </a:solidFill>
                          <a:latin typeface="仿宋_GB2312" charset="0"/>
                          <a:cs typeface="仿宋_GB2312" charset="0"/>
                        </a:rPr>
                        <a:t>教育统计数据</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学校数据、在校生数据、教师数据、办学条件数据、县级汇总数据</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a:buNone/>
                      </a:pPr>
                      <a:r>
                        <a:rPr lang="en-US" sz="1200">
                          <a:solidFill>
                            <a:schemeClr val="bg1"/>
                          </a:solidFill>
                          <a:latin typeface="仿宋_GB2312" charset="0"/>
                          <a:cs typeface="仿宋_GB2312" charset="0"/>
                        </a:rPr>
                        <a:t>信息形成或者变更之日起20个工作日内</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县（市、区）教育部门</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buNone/>
                      </a:pPr>
                      <a:r>
                        <a:rPr lang="en-US" sz="1200">
                          <a:solidFill>
                            <a:schemeClr val="bg1"/>
                          </a:solidFill>
                          <a:latin typeface="仿宋_GB2312" charset="0"/>
                          <a:cs typeface="仿宋_GB2312" charset="0"/>
                        </a:rPr>
                        <a:t>■政府网站  ■两微一端       ■公开查阅点</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algn="ctr">
                        <a:buNone/>
                      </a:pPr>
                      <a:r>
                        <a:rPr lang="en-US" sz="1200">
                          <a:solidFill>
                            <a:schemeClr val="bg1"/>
                          </a:solidFill>
                          <a:latin typeface="仿宋_GB2312" charset="0"/>
                          <a:cs typeface="仿宋_GB2312" charset="0"/>
                        </a:rPr>
                        <a:t>　</a:t>
                      </a:r>
                      <a:endParaRPr lang="en-US" altLang="en-US" sz="1200">
                        <a:solidFill>
                          <a:schemeClr val="bg1"/>
                        </a:solidFill>
                        <a:latin typeface="仿宋_GB2312" charset="0"/>
                        <a:ea typeface="仿宋_GB2312" charset="0"/>
                        <a:cs typeface="仿宋_GB2312"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8" name="圆角矩形标注 7"/>
          <p:cNvSpPr/>
          <p:nvPr/>
        </p:nvSpPr>
        <p:spPr>
          <a:xfrm>
            <a:off x="7505700" y="274955"/>
            <a:ext cx="1347470" cy="1143000"/>
          </a:xfrm>
          <a:prstGeom prst="wedgeRoundRect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p>
            <a:pPr algn="ctr"/>
            <a:r>
              <a:rPr lang="zh-CN" altLang="en-US" sz="2800"/>
              <a:t>目录表头</a:t>
            </a:r>
            <a:endParaRPr lang="zh-CN" altLang="en-US" sz="2800"/>
          </a:p>
        </p:txBody>
      </p:sp>
      <p:sp>
        <p:nvSpPr>
          <p:cNvPr id="9" name="圆角矩形标注 8"/>
          <p:cNvSpPr/>
          <p:nvPr/>
        </p:nvSpPr>
        <p:spPr>
          <a:xfrm>
            <a:off x="7505700" y="2621915"/>
            <a:ext cx="1347470" cy="1143000"/>
          </a:xfrm>
          <a:prstGeom prst="wedgeRound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r>
              <a:rPr lang="zh-CN" altLang="en-US" sz="2800"/>
              <a:t>事项标准</a:t>
            </a:r>
            <a:endParaRPr lang="zh-CN" altLang="en-US" sz="2800"/>
          </a:p>
        </p:txBody>
      </p:sp>
      <p:sp>
        <p:nvSpPr>
          <p:cNvPr id="10" name="圆角矩形标注 9"/>
          <p:cNvSpPr/>
          <p:nvPr/>
        </p:nvSpPr>
        <p:spPr>
          <a:xfrm>
            <a:off x="457200" y="401320"/>
            <a:ext cx="1347470" cy="74168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800"/>
              <a:t>事项</a:t>
            </a:r>
            <a:endParaRPr lang="zh-CN" altLang="en-US" sz="2800"/>
          </a:p>
        </p:txBody>
      </p:sp>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5" grpId="0" bldLvl="0" animBg="1"/>
      <p:bldP spid="6" grpId="0" bldLvl="0" animBg="1"/>
      <p:bldP spid="7" grpId="0" bldLvl="0" animBg="1"/>
      <p:bldP spid="10" grpId="0" bldLvl="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标准目录作用</a:t>
            </a:r>
            <a:endParaRPr lang="zh-CN" altLang="en-US">
              <a:solidFill>
                <a:srgbClr val="FFFF00"/>
              </a:solidFill>
            </a:endParaRPr>
          </a:p>
        </p:txBody>
      </p:sp>
      <p:sp>
        <p:nvSpPr>
          <p:cNvPr id="3" name="内容占位符 2"/>
          <p:cNvSpPr>
            <a:spLocks noGrp="1"/>
          </p:cNvSpPr>
          <p:nvPr>
            <p:ph idx="1"/>
          </p:nvPr>
        </p:nvSpPr>
        <p:spPr/>
        <p:txBody>
          <a:bodyPr/>
          <a:p>
            <a:r>
              <a:rPr lang="zh-CN" altLang="en-US">
                <a:solidFill>
                  <a:schemeClr val="bg1"/>
                </a:solidFill>
              </a:rPr>
              <a:t>是领导了解政务公开工作的基础</a:t>
            </a:r>
            <a:endParaRPr lang="zh-CN" altLang="en-US">
              <a:solidFill>
                <a:schemeClr val="bg1"/>
              </a:solidFill>
            </a:endParaRPr>
          </a:p>
          <a:p>
            <a:r>
              <a:rPr lang="zh-CN" altLang="en-US">
                <a:solidFill>
                  <a:schemeClr val="bg1"/>
                </a:solidFill>
              </a:rPr>
              <a:t>是公开人员行为的指引（规则）</a:t>
            </a:r>
            <a:endParaRPr lang="zh-CN" altLang="en-US">
              <a:solidFill>
                <a:schemeClr val="bg1"/>
              </a:solidFill>
            </a:endParaRPr>
          </a:p>
          <a:p>
            <a:r>
              <a:rPr lang="zh-CN" altLang="en-US">
                <a:solidFill>
                  <a:schemeClr val="bg1"/>
                </a:solidFill>
              </a:rPr>
              <a:t>是群众查阅信息的“字典”、监督的依据</a:t>
            </a:r>
            <a:endParaRPr lang="zh-CN" altLang="en-US">
              <a:solidFill>
                <a:schemeClr val="bg1"/>
              </a:solidFill>
            </a:endParaRPr>
          </a:p>
          <a:p>
            <a:r>
              <a:rPr lang="zh-CN" altLang="en-US">
                <a:solidFill>
                  <a:schemeClr val="bg1"/>
                </a:solidFill>
              </a:rPr>
              <a:t>是主管部门/评价机构测评的利器</a:t>
            </a:r>
            <a:endParaRPr lang="zh-CN" altLang="en-US">
              <a:solidFill>
                <a:schemeClr val="bg1"/>
              </a:solidFill>
            </a:endParaRPr>
          </a:p>
          <a:p>
            <a:r>
              <a:rPr lang="zh-CN" altLang="en-US">
                <a:solidFill>
                  <a:schemeClr val="bg1"/>
                </a:solidFill>
              </a:rPr>
              <a:t>是动态更新的</a:t>
            </a:r>
            <a:endParaRPr lang="zh-CN" altLang="en-US">
              <a:solidFill>
                <a:schemeClr val="bg1"/>
              </a:solidFill>
            </a:endParaRPr>
          </a:p>
          <a:p>
            <a:endParaRPr lang="zh-CN" altLang="en-US">
              <a:solidFill>
                <a:schemeClr val="bg1"/>
              </a:solidFill>
            </a:endParaRPr>
          </a:p>
          <a:p>
            <a:r>
              <a:rPr lang="zh-CN" altLang="en-US" sz="2800">
                <a:solidFill>
                  <a:srgbClr val="FF0000"/>
                </a:solidFill>
              </a:rPr>
              <a:t>重点推进行政审批、政务服务、政务公开、等标准制定与推广。</a:t>
            </a:r>
            <a:r>
              <a:rPr lang="en-US" altLang="zh-CN" sz="2800">
                <a:solidFill>
                  <a:srgbClr val="FF0000"/>
                </a:solidFill>
              </a:rPr>
              <a:t>      ——</a:t>
            </a:r>
            <a:r>
              <a:rPr lang="zh-CN" altLang="en-US" sz="2800">
                <a:solidFill>
                  <a:srgbClr val="FF0000"/>
                </a:solidFill>
              </a:rPr>
              <a:t>《国家标准化发展纲要》</a:t>
            </a:r>
            <a:endParaRPr lang="zh-CN" altLang="en-US" sz="2800">
              <a:solidFill>
                <a:srgbClr val="FF0000"/>
              </a:solidFill>
            </a:endParaRPr>
          </a:p>
          <a:p>
            <a:pPr algn="r"/>
            <a:endParaRPr lang="zh-CN" altLang="en-US">
              <a:solidFill>
                <a:schemeClr val="bg1"/>
              </a:solidFill>
            </a:endParaRPr>
          </a:p>
          <a:p>
            <a:endParaRPr lang="zh-CN" altLang="en-US">
              <a:solidFill>
                <a:schemeClr val="bg1"/>
              </a:solidFill>
            </a:endParaRPr>
          </a:p>
        </p:txBody>
      </p:sp>
      <p:pic>
        <p:nvPicPr>
          <p:cNvPr id="4" name="图片 3"/>
          <p:cNvPicPr>
            <a:picLocks noChangeAspect="1"/>
          </p:cNvPicPr>
          <p:nvPr>
            <p:custDataLst>
              <p:tags r:id="rId1"/>
            </p:custDataLst>
          </p:nvPr>
        </p:nvPicPr>
        <p:blipFill>
          <a:blip r:embed="rId2"/>
          <a:stretch>
            <a:fillRect/>
          </a:stretch>
        </p:blipFill>
        <p:spPr>
          <a:xfrm>
            <a:off x="1995170" y="1197610"/>
            <a:ext cx="5448935" cy="533209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sz="4000">
                <a:solidFill>
                  <a:srgbClr val="FFFF00"/>
                </a:solidFill>
              </a:rPr>
              <a:t>“</a:t>
            </a:r>
            <a:r>
              <a:rPr lang="zh-CN" altLang="en-US" sz="4000">
                <a:solidFill>
                  <a:srgbClr val="FFFF00"/>
                </a:solidFill>
              </a:rPr>
              <a:t>四化</a:t>
            </a:r>
            <a:r>
              <a:rPr lang="en-US" altLang="zh-CN" sz="4000">
                <a:solidFill>
                  <a:srgbClr val="FFFF00"/>
                </a:solidFill>
              </a:rPr>
              <a:t>”</a:t>
            </a:r>
            <a:r>
              <a:rPr lang="zh-CN" altLang="en-US" sz="4000">
                <a:solidFill>
                  <a:srgbClr val="FFFF00"/>
                </a:solidFill>
              </a:rPr>
              <a:t>开发应用产品，固化目录效果</a:t>
            </a:r>
            <a:endParaRPr lang="zh-CN" altLang="en-US" sz="4000">
              <a:solidFill>
                <a:srgbClr val="FFFF00"/>
              </a:solidFill>
            </a:endParaRPr>
          </a:p>
        </p:txBody>
      </p:sp>
      <p:sp>
        <p:nvSpPr>
          <p:cNvPr id="3" name="内容占位符 2"/>
          <p:cNvSpPr>
            <a:spLocks noGrp="1"/>
          </p:cNvSpPr>
          <p:nvPr>
            <p:ph idx="1"/>
          </p:nvPr>
        </p:nvSpPr>
        <p:spPr>
          <a:xfrm>
            <a:off x="457200" y="1327150"/>
            <a:ext cx="8229600" cy="4525963"/>
          </a:xfrm>
        </p:spPr>
        <p:txBody>
          <a:bodyPr/>
          <a:p>
            <a:pPr lvl="0"/>
            <a:r>
              <a:rPr lang="zh-CN" altLang="en-US">
                <a:solidFill>
                  <a:schemeClr val="bg1"/>
                </a:solidFill>
              </a:rPr>
              <a:t>规范化、标准化、</a:t>
            </a:r>
            <a:r>
              <a:rPr lang="zh-CN" altLang="en-US">
                <a:solidFill>
                  <a:schemeClr val="bg1"/>
                </a:solidFill>
              </a:rPr>
              <a:t>信息化</a:t>
            </a:r>
            <a:endParaRPr lang="zh-CN" altLang="en-US">
              <a:solidFill>
                <a:schemeClr val="bg1"/>
              </a:solidFill>
            </a:endParaRPr>
          </a:p>
          <a:p>
            <a:pPr lvl="1"/>
            <a:r>
              <a:rPr lang="zh-CN" altLang="en-US">
                <a:solidFill>
                  <a:schemeClr val="bg1"/>
                </a:solidFill>
              </a:rPr>
              <a:t>各级人民政府应当加强政府信息资源的</a:t>
            </a:r>
            <a:r>
              <a:rPr lang="zh-CN" altLang="en-US">
                <a:solidFill>
                  <a:srgbClr val="FFFF00"/>
                </a:solidFill>
              </a:rPr>
              <a:t>规范化、标准化、信息化</a:t>
            </a:r>
            <a:r>
              <a:rPr lang="zh-CN" altLang="en-US">
                <a:solidFill>
                  <a:schemeClr val="bg1"/>
                </a:solidFill>
              </a:rPr>
              <a:t>管理（</a:t>
            </a:r>
            <a:r>
              <a:rPr lang="zh-CN" altLang="en-US">
                <a:solidFill>
                  <a:schemeClr val="bg1"/>
                </a:solidFill>
                <a:sym typeface="+mn-ea"/>
              </a:rPr>
              <a:t>《政府信息公开条例》第</a:t>
            </a:r>
            <a:r>
              <a:rPr lang="en-US" altLang="zh-CN">
                <a:solidFill>
                  <a:schemeClr val="bg1"/>
                </a:solidFill>
                <a:sym typeface="+mn-ea"/>
              </a:rPr>
              <a:t>8</a:t>
            </a:r>
            <a:r>
              <a:rPr lang="zh-CN" altLang="en-US">
                <a:solidFill>
                  <a:schemeClr val="bg1"/>
                </a:solidFill>
                <a:sym typeface="+mn-ea"/>
              </a:rPr>
              <a:t>条</a:t>
            </a:r>
            <a:r>
              <a:rPr lang="zh-CN" altLang="en-US">
                <a:solidFill>
                  <a:schemeClr val="bg1"/>
                </a:solidFill>
              </a:rPr>
              <a:t>）</a:t>
            </a:r>
            <a:endParaRPr lang="zh-CN" altLang="en-US">
              <a:solidFill>
                <a:schemeClr val="bg1"/>
              </a:solidFill>
            </a:endParaRPr>
          </a:p>
          <a:p>
            <a:pPr lvl="0"/>
            <a:r>
              <a:rPr lang="zh-CN" altLang="en-US">
                <a:solidFill>
                  <a:schemeClr val="bg1"/>
                </a:solidFill>
              </a:rPr>
              <a:t>便利化：</a:t>
            </a:r>
            <a:endParaRPr lang="zh-CN" altLang="en-US">
              <a:solidFill>
                <a:schemeClr val="bg1"/>
              </a:solidFill>
            </a:endParaRPr>
          </a:p>
          <a:p>
            <a:pPr lvl="1"/>
            <a:r>
              <a:rPr lang="zh-CN" altLang="en-US">
                <a:solidFill>
                  <a:schemeClr val="bg1"/>
                </a:solidFill>
              </a:rPr>
              <a:t>十九届五中全会精神：（四）推进政务服务标准化、规范化、</a:t>
            </a:r>
            <a:r>
              <a:rPr lang="zh-CN" altLang="en-US">
                <a:solidFill>
                  <a:srgbClr val="FFFF00"/>
                </a:solidFill>
              </a:rPr>
              <a:t>便利化</a:t>
            </a:r>
            <a:endParaRPr lang="zh-CN" altLang="en-US">
              <a:solidFill>
                <a:schemeClr val="bg1"/>
              </a:solidFill>
            </a:endParaRPr>
          </a:p>
          <a:p>
            <a:pPr lvl="1"/>
            <a:r>
              <a:rPr lang="zh-CN" altLang="en-US">
                <a:solidFill>
                  <a:schemeClr val="bg1"/>
                </a:solidFill>
              </a:rPr>
              <a:t>行政机关公开政府信息，应当坚持以公开为常态、不公开为例外，遵循公正、公平、合法、</a:t>
            </a:r>
            <a:r>
              <a:rPr lang="zh-CN" altLang="en-US">
                <a:solidFill>
                  <a:srgbClr val="FFFF00"/>
                </a:solidFill>
              </a:rPr>
              <a:t>便民</a:t>
            </a:r>
            <a:r>
              <a:rPr lang="zh-CN" altLang="en-US">
                <a:solidFill>
                  <a:schemeClr val="bg1"/>
                </a:solidFill>
              </a:rPr>
              <a:t>的原则（</a:t>
            </a:r>
            <a:r>
              <a:rPr lang="zh-CN" altLang="en-US">
                <a:solidFill>
                  <a:schemeClr val="bg1"/>
                </a:solidFill>
                <a:sym typeface="+mn-ea"/>
              </a:rPr>
              <a:t>《政府信息公开条例》第</a:t>
            </a:r>
            <a:r>
              <a:rPr lang="en-US" altLang="zh-CN">
                <a:solidFill>
                  <a:schemeClr val="bg1"/>
                </a:solidFill>
                <a:sym typeface="+mn-ea"/>
              </a:rPr>
              <a:t>5</a:t>
            </a:r>
            <a:r>
              <a:rPr lang="zh-CN" altLang="en-US">
                <a:solidFill>
                  <a:schemeClr val="bg1"/>
                </a:solidFill>
                <a:sym typeface="+mn-ea"/>
              </a:rPr>
              <a:t>条</a:t>
            </a:r>
            <a:r>
              <a:rPr lang="zh-CN" altLang="en-US">
                <a:solidFill>
                  <a:schemeClr val="bg1"/>
                </a:solidFill>
              </a:rPr>
              <a:t>）</a:t>
            </a:r>
            <a:endParaRPr lang="zh-CN" altLang="en-US">
              <a:solidFill>
                <a:schemeClr val="bg1"/>
              </a:solidFill>
            </a:endParaRPr>
          </a:p>
          <a:p>
            <a:pPr lvl="2"/>
            <a:endParaRPr lang="zh-CN" altLang="en-US">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查查梯应用</a:t>
            </a:r>
            <a:r>
              <a:rPr lang="zh-CN" altLang="en-US">
                <a:solidFill>
                  <a:srgbClr val="FFFF00"/>
                </a:solidFill>
              </a:rPr>
              <a:t>案例</a:t>
            </a:r>
            <a:endParaRPr lang="zh-CN" altLang="en-US">
              <a:solidFill>
                <a:srgbClr val="FFFF00"/>
              </a:solidFill>
            </a:endParaRPr>
          </a:p>
        </p:txBody>
      </p:sp>
      <p:sp>
        <p:nvSpPr>
          <p:cNvPr id="3" name="内容占位符 2"/>
          <p:cNvSpPr/>
          <p:nvPr>
            <p:ph idx="1"/>
          </p:nvPr>
        </p:nvSpPr>
        <p:spPr>
          <a:xfrm>
            <a:off x="457200" y="1289050"/>
            <a:ext cx="8229600" cy="4525963"/>
          </a:xfrm>
        </p:spPr>
        <p:txBody>
          <a:bodyPr/>
          <a:p>
            <a:r>
              <a:rPr lang="zh-CN" altLang="en-US">
                <a:solidFill>
                  <a:schemeClr val="bg1"/>
                </a:solidFill>
              </a:rPr>
              <a:t>扫描这张智慧电梯码，可以实时获取这台电梯的基础信息，反馈电梯故障、困人等应急状况。同时，辅助维保单位和监管部门及时发现电梯使用中的安全隐患，对电梯使用单位和维保单位进行监督。</a:t>
            </a:r>
            <a:endParaRPr lang="zh-CN" altLang="en-US">
              <a:solidFill>
                <a:schemeClr val="bg1"/>
              </a:solidFill>
            </a:endParaRPr>
          </a:p>
        </p:txBody>
      </p:sp>
      <p:pic>
        <p:nvPicPr>
          <p:cNvPr id="100" name="图片 99"/>
          <p:cNvPicPr/>
          <p:nvPr/>
        </p:nvPicPr>
        <p:blipFill>
          <a:blip r:embed="rId1"/>
          <a:stretch>
            <a:fillRect/>
          </a:stretch>
        </p:blipFill>
        <p:spPr>
          <a:xfrm>
            <a:off x="834390" y="3739515"/>
            <a:ext cx="3555365" cy="3026410"/>
          </a:xfrm>
          <a:prstGeom prst="rect">
            <a:avLst/>
          </a:prstGeom>
          <a:noFill/>
          <a:ln w="9525">
            <a:noFill/>
          </a:ln>
        </p:spPr>
      </p:pic>
      <p:pic>
        <p:nvPicPr>
          <p:cNvPr id="101" name="图片 100"/>
          <p:cNvPicPr/>
          <p:nvPr/>
        </p:nvPicPr>
        <p:blipFill>
          <a:blip r:embed="rId2"/>
          <a:stretch>
            <a:fillRect/>
          </a:stretch>
        </p:blipFill>
        <p:spPr>
          <a:xfrm>
            <a:off x="4688205" y="3756025"/>
            <a:ext cx="3508375" cy="300990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rgbClr val="FFFF00"/>
                </a:solidFill>
              </a:rPr>
              <a:t>查查梯应用</a:t>
            </a:r>
            <a:r>
              <a:rPr lang="zh-CN" altLang="en-US">
                <a:solidFill>
                  <a:srgbClr val="FFFF00"/>
                </a:solidFill>
              </a:rPr>
              <a:t>案例</a:t>
            </a:r>
            <a:endParaRPr lang="zh-CN" altLang="en-US">
              <a:solidFill>
                <a:srgbClr val="FFFF00"/>
              </a:solidFill>
            </a:endParaRPr>
          </a:p>
        </p:txBody>
      </p:sp>
      <p:pic>
        <p:nvPicPr>
          <p:cNvPr id="4" name="内容占位符 3"/>
          <p:cNvPicPr>
            <a:picLocks noChangeAspect="1"/>
          </p:cNvPicPr>
          <p:nvPr>
            <p:ph idx="1"/>
          </p:nvPr>
        </p:nvPicPr>
        <p:blipFill>
          <a:blip r:embed="rId1"/>
          <a:stretch>
            <a:fillRect/>
          </a:stretch>
        </p:blipFill>
        <p:spPr>
          <a:xfrm>
            <a:off x="4286250" y="1179195"/>
            <a:ext cx="4491355" cy="5450840"/>
          </a:xfrm>
          <a:prstGeom prst="rect">
            <a:avLst/>
          </a:prstGeom>
        </p:spPr>
      </p:pic>
      <p:pic>
        <p:nvPicPr>
          <p:cNvPr id="5" name="图片 4"/>
          <p:cNvPicPr>
            <a:picLocks noChangeAspect="1"/>
          </p:cNvPicPr>
          <p:nvPr/>
        </p:nvPicPr>
        <p:blipFill>
          <a:blip r:embed="rId2"/>
          <a:srcRect l="5622" t="15314" r="24693" b="11138"/>
          <a:stretch>
            <a:fillRect/>
          </a:stretch>
        </p:blipFill>
        <p:spPr>
          <a:xfrm>
            <a:off x="375920" y="1198245"/>
            <a:ext cx="3910330" cy="5431790"/>
          </a:xfrm>
          <a:prstGeom prst="rect">
            <a:avLst/>
          </a:prstGeom>
        </p:spPr>
      </p:pic>
      <p:pic>
        <p:nvPicPr>
          <p:cNvPr id="6" name="图片 5"/>
          <p:cNvPicPr>
            <a:picLocks noChangeAspect="1"/>
          </p:cNvPicPr>
          <p:nvPr/>
        </p:nvPicPr>
        <p:blipFill>
          <a:blip r:embed="rId3"/>
          <a:srcRect b="64300"/>
          <a:stretch>
            <a:fillRect/>
          </a:stretch>
        </p:blipFill>
        <p:spPr>
          <a:xfrm>
            <a:off x="405130" y="1198880"/>
            <a:ext cx="8371840" cy="5456555"/>
          </a:xfrm>
          <a:prstGeom prst="rect">
            <a:avLst/>
          </a:prstGeom>
        </p:spPr>
      </p:pic>
      <p:sp>
        <p:nvSpPr>
          <p:cNvPr id="3" name="动作按钮: 后退或前一项 2">
            <a:hlinkClick r:id="rId4" action="ppaction://hlinksldjump"/>
          </p:cNvPr>
          <p:cNvSpPr/>
          <p:nvPr/>
        </p:nvSpPr>
        <p:spPr>
          <a:xfrm>
            <a:off x="8375015" y="742315"/>
            <a:ext cx="311785" cy="208280"/>
          </a:xfrm>
          <a:prstGeom prst="actionButtonBackPrevious">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Freeform 301"/>
          <p:cNvSpPr/>
          <p:nvPr/>
        </p:nvSpPr>
        <p:spPr>
          <a:xfrm>
            <a:off x="2951163" y="2573338"/>
            <a:ext cx="4406900" cy="1784350"/>
          </a:xfrm>
          <a:custGeom>
            <a:avLst/>
            <a:gdLst/>
            <a:ahLst/>
            <a:cxnLst>
              <a:cxn ang="0">
                <a:pos x="2147483647" y="2147483647"/>
              </a:cxn>
              <a:cxn ang="0">
                <a:pos x="2147483647" y="2147483647"/>
              </a:cxn>
              <a:cxn ang="0">
                <a:pos x="0" y="2147483647"/>
              </a:cxn>
              <a:cxn ang="0">
                <a:pos x="0" y="0"/>
              </a:cxn>
              <a:cxn ang="0">
                <a:pos x="2147483647" y="0"/>
              </a:cxn>
              <a:cxn ang="0">
                <a:pos x="2147483647" y="2147483647"/>
              </a:cxn>
              <a:cxn ang="0">
                <a:pos x="2147483647" y="2147483647"/>
              </a:cxn>
            </a:cxnLst>
            <a:pathLst>
              <a:path w="2041" h="1076">
                <a:moveTo>
                  <a:pt x="2041" y="1076"/>
                </a:moveTo>
                <a:lnTo>
                  <a:pt x="2041" y="1076"/>
                </a:lnTo>
                <a:lnTo>
                  <a:pt x="0" y="1076"/>
                </a:lnTo>
                <a:lnTo>
                  <a:pt x="0" y="0"/>
                </a:lnTo>
                <a:lnTo>
                  <a:pt x="2041" y="0"/>
                </a:lnTo>
                <a:lnTo>
                  <a:pt x="2041" y="1076"/>
                </a:lnTo>
                <a:close/>
              </a:path>
            </a:pathLst>
          </a:custGeom>
          <a:solidFill>
            <a:srgbClr val="0079C5"/>
          </a:solidFill>
          <a:ln w="7938" cap="flat" cmpd="sng">
            <a:solidFill>
              <a:srgbClr val="FFFFFF"/>
            </a:solidFill>
            <a:prstDash val="solid"/>
            <a:miter/>
            <a:headEnd type="none" w="med" len="med"/>
            <a:tailEnd type="none" w="med" len="med"/>
          </a:ln>
        </p:spPr>
        <p:txBody>
          <a:bodyPr/>
          <a:p>
            <a:endParaRPr lang="zh-CN" altLang="en-US"/>
          </a:p>
        </p:txBody>
      </p:sp>
      <p:sp>
        <p:nvSpPr>
          <p:cNvPr id="17410" name="Freeform 9"/>
          <p:cNvSpPr/>
          <p:nvPr/>
        </p:nvSpPr>
        <p:spPr>
          <a:xfrm>
            <a:off x="1801813" y="3425825"/>
            <a:ext cx="1587" cy="835025"/>
          </a:xfrm>
          <a:custGeom>
            <a:avLst/>
            <a:gdLst/>
            <a:ahLst/>
            <a:cxnLst>
              <a:cxn ang="0">
                <a:pos x="0" y="2147483647"/>
              </a:cxn>
              <a:cxn ang="0">
                <a:pos x="0" y="0"/>
              </a:cxn>
              <a:cxn ang="0">
                <a:pos x="0" y="2147483647"/>
              </a:cxn>
            </a:cxnLst>
            <a:pathLst>
              <a:path w="1587" h="526">
                <a:moveTo>
                  <a:pt x="0" y="526"/>
                </a:moveTo>
                <a:lnTo>
                  <a:pt x="0" y="0"/>
                </a:lnTo>
                <a:lnTo>
                  <a:pt x="0" y="526"/>
                </a:lnTo>
                <a:close/>
              </a:path>
            </a:pathLst>
          </a:custGeom>
          <a:solidFill>
            <a:srgbClr val="0079C1"/>
          </a:solidFill>
          <a:ln w="9525">
            <a:noFill/>
          </a:ln>
        </p:spPr>
        <p:txBody>
          <a:bodyPr/>
          <a:p>
            <a:endParaRPr lang="zh-CN" altLang="en-US"/>
          </a:p>
        </p:txBody>
      </p:sp>
      <p:sp>
        <p:nvSpPr>
          <p:cNvPr id="14340" name="Line 10"/>
          <p:cNvSpPr/>
          <p:nvPr/>
        </p:nvSpPr>
        <p:spPr>
          <a:xfrm flipV="1">
            <a:off x="2879725" y="3427413"/>
            <a:ext cx="1588" cy="835025"/>
          </a:xfrm>
          <a:prstGeom prst="line">
            <a:avLst/>
          </a:prstGeom>
          <a:ln w="25400" cap="flat" cmpd="sng">
            <a:solidFill>
              <a:srgbClr val="FFFF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41" name="Freeform 11"/>
          <p:cNvSpPr/>
          <p:nvPr/>
        </p:nvSpPr>
        <p:spPr>
          <a:xfrm>
            <a:off x="2879725" y="4260850"/>
            <a:ext cx="3382963" cy="92075"/>
          </a:xfrm>
          <a:custGeom>
            <a:avLst/>
            <a:gdLst/>
            <a:ahLst/>
            <a:cxnLst>
              <a:cxn ang="0">
                <a:pos x="2147483647" y="0"/>
              </a:cxn>
              <a:cxn ang="0">
                <a:pos x="2147483647" y="2147483647"/>
              </a:cxn>
              <a:cxn ang="0">
                <a:pos x="2147483647" y="2147483647"/>
              </a:cxn>
              <a:cxn ang="0">
                <a:pos x="2147483647" y="2147483647"/>
              </a:cxn>
              <a:cxn ang="0">
                <a:pos x="0" y="2147483647"/>
              </a:cxn>
              <a:cxn ang="0">
                <a:pos x="0" y="0"/>
              </a:cxn>
            </a:cxnLst>
            <a:pathLst>
              <a:path w="1520" h="41">
                <a:moveTo>
                  <a:pt x="1520" y="0"/>
                </a:moveTo>
                <a:cubicBezTo>
                  <a:pt x="1520" y="9"/>
                  <a:pt x="1520" y="9"/>
                  <a:pt x="1520" y="9"/>
                </a:cubicBezTo>
                <a:cubicBezTo>
                  <a:pt x="1520" y="26"/>
                  <a:pt x="1506" y="41"/>
                  <a:pt x="1488" y="41"/>
                </a:cubicBezTo>
                <a:cubicBezTo>
                  <a:pt x="32" y="41"/>
                  <a:pt x="32" y="41"/>
                  <a:pt x="32" y="41"/>
                </a:cubicBezTo>
                <a:cubicBezTo>
                  <a:pt x="14" y="41"/>
                  <a:pt x="0" y="26"/>
                  <a:pt x="0" y="9"/>
                </a:cubicBezTo>
                <a:cubicBezTo>
                  <a:pt x="0" y="0"/>
                  <a:pt x="0" y="0"/>
                  <a:pt x="0"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2" name="Freeform 13"/>
          <p:cNvSpPr/>
          <p:nvPr/>
        </p:nvSpPr>
        <p:spPr>
          <a:xfrm>
            <a:off x="3214688" y="2500313"/>
            <a:ext cx="4105275" cy="1784350"/>
          </a:xfrm>
          <a:custGeom>
            <a:avLst/>
            <a:gdLst/>
            <a:ahLst/>
            <a:cxnLst>
              <a:cxn ang="0">
                <a:pos x="0" y="0"/>
              </a:cxn>
              <a:cxn ang="0">
                <a:pos x="2147483647" y="0"/>
              </a:cxn>
              <a:cxn ang="0">
                <a:pos x="2147483647" y="2147483647"/>
              </a:cxn>
              <a:cxn ang="0">
                <a:pos x="2147483647" y="2147483647"/>
              </a:cxn>
            </a:cxnLst>
            <a:pathLst>
              <a:path w="2077" h="1121">
                <a:moveTo>
                  <a:pt x="0" y="0"/>
                </a:moveTo>
                <a:cubicBezTo>
                  <a:pt x="2031" y="0"/>
                  <a:pt x="2031" y="0"/>
                  <a:pt x="2031" y="0"/>
                </a:cubicBezTo>
                <a:cubicBezTo>
                  <a:pt x="2056" y="0"/>
                  <a:pt x="2076" y="20"/>
                  <a:pt x="2076" y="45"/>
                </a:cubicBezTo>
                <a:cubicBezTo>
                  <a:pt x="2076" y="1108"/>
                  <a:pt x="2077" y="1121"/>
                  <a:pt x="2077" y="1121"/>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3" name="Freeform 15"/>
          <p:cNvSpPr/>
          <p:nvPr/>
        </p:nvSpPr>
        <p:spPr>
          <a:xfrm>
            <a:off x="2879725" y="2503488"/>
            <a:ext cx="87313" cy="923925"/>
          </a:xfrm>
          <a:custGeom>
            <a:avLst/>
            <a:gdLst/>
            <a:ahLst/>
            <a:cxnLst>
              <a:cxn ang="0">
                <a:pos x="0" y="2147483647"/>
              </a:cxn>
              <a:cxn ang="0">
                <a:pos x="0" y="2147483647"/>
              </a:cxn>
              <a:cxn ang="0">
                <a:pos x="2147483647" y="0"/>
              </a:cxn>
              <a:cxn ang="0">
                <a:pos x="2147483647" y="0"/>
              </a:cxn>
            </a:cxnLst>
            <a:pathLst>
              <a:path w="39" h="415">
                <a:moveTo>
                  <a:pt x="0" y="415"/>
                </a:moveTo>
                <a:cubicBezTo>
                  <a:pt x="0" y="32"/>
                  <a:pt x="0" y="32"/>
                  <a:pt x="0" y="32"/>
                </a:cubicBezTo>
                <a:cubicBezTo>
                  <a:pt x="0" y="14"/>
                  <a:pt x="14" y="0"/>
                  <a:pt x="32" y="0"/>
                </a:cubicBezTo>
                <a:cubicBezTo>
                  <a:pt x="39" y="0"/>
                  <a:pt x="39" y="0"/>
                  <a:pt x="39"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7415" name="Freeform 34"/>
          <p:cNvSpPr/>
          <p:nvPr/>
        </p:nvSpPr>
        <p:spPr>
          <a:xfrm>
            <a:off x="2813050" y="1150938"/>
            <a:ext cx="3175" cy="1587"/>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7">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6" name="Freeform 37"/>
          <p:cNvSpPr/>
          <p:nvPr/>
        </p:nvSpPr>
        <p:spPr>
          <a:xfrm>
            <a:off x="4284663" y="1152525"/>
            <a:ext cx="9525"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4" h="1588">
                <a:moveTo>
                  <a:pt x="0" y="0"/>
                </a:moveTo>
                <a:cubicBezTo>
                  <a:pt x="1" y="0"/>
                  <a:pt x="1" y="0"/>
                  <a:pt x="1" y="0"/>
                </a:cubicBezTo>
                <a:cubicBezTo>
                  <a:pt x="1" y="0"/>
                  <a:pt x="2" y="0"/>
                  <a:pt x="2" y="0"/>
                </a:cubicBezTo>
                <a:cubicBezTo>
                  <a:pt x="2" y="0"/>
                  <a:pt x="2" y="0"/>
                  <a:pt x="3" y="0"/>
                </a:cubicBezTo>
                <a:cubicBezTo>
                  <a:pt x="3" y="0"/>
                  <a:pt x="3" y="0"/>
                  <a:pt x="4" y="0"/>
                </a:cubicBezTo>
                <a:cubicBezTo>
                  <a:pt x="3" y="0"/>
                  <a:pt x="3" y="0"/>
                  <a:pt x="3" y="0"/>
                </a:cubicBezTo>
                <a:cubicBezTo>
                  <a:pt x="2" y="0"/>
                  <a:pt x="2" y="0"/>
                  <a:pt x="2" y="0"/>
                </a:cubicBezTo>
                <a:cubicBezTo>
                  <a:pt x="2"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17" name="Freeform 39"/>
          <p:cNvSpPr/>
          <p:nvPr/>
        </p:nvSpPr>
        <p:spPr>
          <a:xfrm>
            <a:off x="4668838" y="1155700"/>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18" name="Freeform 40"/>
          <p:cNvSpPr/>
          <p:nvPr/>
        </p:nvSpPr>
        <p:spPr>
          <a:xfrm>
            <a:off x="2947988" y="1168400"/>
            <a:ext cx="4762"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1" y="0"/>
                  <a:pt x="1" y="0"/>
                </a:cubicBezTo>
                <a:cubicBezTo>
                  <a:pt x="1" y="0"/>
                  <a:pt x="0" y="0"/>
                  <a:pt x="0" y="0"/>
                </a:cubicBezTo>
                <a:cubicBezTo>
                  <a:pt x="0" y="0"/>
                  <a:pt x="1" y="0"/>
                  <a:pt x="1" y="0"/>
                </a:cubicBezTo>
                <a:cubicBezTo>
                  <a:pt x="1"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9" name="Freeform 43"/>
          <p:cNvSpPr/>
          <p:nvPr/>
        </p:nvSpPr>
        <p:spPr>
          <a:xfrm>
            <a:off x="3244850" y="1171575"/>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2" y="0"/>
                </a:cubicBezTo>
                <a:close/>
              </a:path>
            </a:pathLst>
          </a:custGeom>
          <a:solidFill>
            <a:srgbClr val="FFFFFF"/>
          </a:solidFill>
          <a:ln w="9525">
            <a:noFill/>
          </a:ln>
        </p:spPr>
        <p:txBody>
          <a:bodyPr/>
          <a:p>
            <a:endParaRPr lang="zh-CN" altLang="en-US"/>
          </a:p>
        </p:txBody>
      </p:sp>
      <p:sp>
        <p:nvSpPr>
          <p:cNvPr id="17420" name="Freeform 45"/>
          <p:cNvSpPr/>
          <p:nvPr/>
        </p:nvSpPr>
        <p:spPr>
          <a:xfrm>
            <a:off x="3890963" y="1173163"/>
            <a:ext cx="4762" cy="1587"/>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7">
                <a:moveTo>
                  <a:pt x="0" y="0"/>
                </a:moveTo>
                <a:cubicBezTo>
                  <a:pt x="1" y="0"/>
                  <a:pt x="1" y="0"/>
                  <a:pt x="1"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21" name="Freeform 54"/>
          <p:cNvSpPr/>
          <p:nvPr/>
        </p:nvSpPr>
        <p:spPr>
          <a:xfrm>
            <a:off x="4826000" y="117316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2" name="Freeform 55"/>
          <p:cNvSpPr/>
          <p:nvPr/>
        </p:nvSpPr>
        <p:spPr>
          <a:xfrm>
            <a:off x="4433888" y="1177925"/>
            <a:ext cx="1587"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3" name="Freeform 87"/>
          <p:cNvSpPr/>
          <p:nvPr/>
        </p:nvSpPr>
        <p:spPr>
          <a:xfrm>
            <a:off x="2808288" y="1273175"/>
            <a:ext cx="4762"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24" name="Freeform 88"/>
          <p:cNvSpPr/>
          <p:nvPr/>
        </p:nvSpPr>
        <p:spPr>
          <a:xfrm>
            <a:off x="3090863" y="1273175"/>
            <a:ext cx="7937"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4" h="1588">
                <a:moveTo>
                  <a:pt x="4" y="0"/>
                </a:moveTo>
                <a:cubicBezTo>
                  <a:pt x="3" y="0"/>
                  <a:pt x="3" y="0"/>
                  <a:pt x="3" y="0"/>
                </a:cubicBezTo>
                <a:cubicBezTo>
                  <a:pt x="2" y="0"/>
                  <a:pt x="2" y="0"/>
                  <a:pt x="2" y="0"/>
                </a:cubicBezTo>
                <a:cubicBezTo>
                  <a:pt x="2" y="0"/>
                  <a:pt x="1" y="0"/>
                  <a:pt x="1" y="0"/>
                </a:cubicBezTo>
                <a:cubicBezTo>
                  <a:pt x="1" y="0"/>
                  <a:pt x="0" y="0"/>
                  <a:pt x="0" y="0"/>
                </a:cubicBezTo>
                <a:cubicBezTo>
                  <a:pt x="0" y="0"/>
                  <a:pt x="1" y="0"/>
                  <a:pt x="1" y="0"/>
                </a:cubicBezTo>
                <a:cubicBezTo>
                  <a:pt x="1" y="0"/>
                  <a:pt x="2" y="0"/>
                  <a:pt x="2" y="0"/>
                </a:cubicBezTo>
                <a:cubicBezTo>
                  <a:pt x="2" y="0"/>
                  <a:pt x="2" y="0"/>
                  <a:pt x="3" y="0"/>
                </a:cubicBezTo>
                <a:cubicBezTo>
                  <a:pt x="3" y="0"/>
                  <a:pt x="3" y="0"/>
                  <a:pt x="4" y="0"/>
                </a:cubicBezTo>
                <a:close/>
              </a:path>
            </a:pathLst>
          </a:custGeom>
          <a:solidFill>
            <a:srgbClr val="FFFFFF"/>
          </a:solidFill>
          <a:ln w="9525">
            <a:noFill/>
          </a:ln>
        </p:spPr>
        <p:txBody>
          <a:bodyPr/>
          <a:p>
            <a:endParaRPr lang="zh-CN" altLang="en-US"/>
          </a:p>
        </p:txBody>
      </p:sp>
      <p:sp>
        <p:nvSpPr>
          <p:cNvPr id="17425" name="Freeform 102"/>
          <p:cNvSpPr/>
          <p:nvPr/>
        </p:nvSpPr>
        <p:spPr>
          <a:xfrm>
            <a:off x="4832350" y="1277938"/>
            <a:ext cx="3175" cy="1587"/>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7">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6" name="Freeform 116"/>
          <p:cNvSpPr/>
          <p:nvPr/>
        </p:nvSpPr>
        <p:spPr>
          <a:xfrm>
            <a:off x="4511675" y="1295400"/>
            <a:ext cx="7938"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1" y="0"/>
                </a:cubicBezTo>
                <a:cubicBezTo>
                  <a:pt x="1" y="0"/>
                  <a:pt x="1" y="0"/>
                  <a:pt x="2" y="0"/>
                </a:cubicBezTo>
                <a:cubicBezTo>
                  <a:pt x="2" y="0"/>
                  <a:pt x="2" y="0"/>
                  <a:pt x="2" y="0"/>
                </a:cubicBezTo>
                <a:cubicBezTo>
                  <a:pt x="3" y="0"/>
                  <a:pt x="3" y="0"/>
                  <a:pt x="3" y="0"/>
                </a:cubicBezTo>
                <a:cubicBezTo>
                  <a:pt x="3" y="0"/>
                  <a:pt x="3" y="0"/>
                  <a:pt x="2" y="0"/>
                </a:cubicBezTo>
                <a:cubicBezTo>
                  <a:pt x="2" y="0"/>
                  <a:pt x="2" y="0"/>
                  <a:pt x="2" y="0"/>
                </a:cubicBezTo>
                <a:cubicBezTo>
                  <a:pt x="1" y="0"/>
                  <a:pt x="1" y="0"/>
                  <a:pt x="1" y="0"/>
                </a:cubicBezTo>
                <a:cubicBezTo>
                  <a:pt x="0" y="0"/>
                  <a:pt x="0" y="0"/>
                  <a:pt x="0" y="0"/>
                </a:cubicBezTo>
                <a:close/>
              </a:path>
            </a:pathLst>
          </a:custGeom>
          <a:solidFill>
            <a:srgbClr val="FFFFFF"/>
          </a:solidFill>
          <a:ln w="9525">
            <a:noFill/>
          </a:ln>
        </p:spPr>
        <p:txBody>
          <a:bodyPr/>
          <a:p>
            <a:endParaRPr lang="zh-CN" altLang="en-US"/>
          </a:p>
        </p:txBody>
      </p:sp>
      <p:sp>
        <p:nvSpPr>
          <p:cNvPr id="17427" name="Freeform 117"/>
          <p:cNvSpPr/>
          <p:nvPr/>
        </p:nvSpPr>
        <p:spPr>
          <a:xfrm>
            <a:off x="4676775" y="1296988"/>
            <a:ext cx="4763" cy="1587"/>
          </a:xfrm>
          <a:custGeom>
            <a:avLst/>
            <a:gdLst/>
            <a:ahLst/>
            <a:cxnLst>
              <a:cxn ang="0">
                <a:pos x="0" y="0"/>
              </a:cxn>
              <a:cxn ang="0">
                <a:pos x="0" y="0"/>
              </a:cxn>
              <a:cxn ang="0">
                <a:pos x="0" y="0"/>
              </a:cxn>
              <a:cxn ang="0">
                <a:pos x="2147483647" y="0"/>
              </a:cxn>
              <a:cxn ang="0">
                <a:pos x="2147483647" y="0"/>
              </a:cxn>
              <a:cxn ang="0">
                <a:pos x="2147483647" y="0"/>
              </a:cxn>
              <a:cxn ang="0">
                <a:pos x="2147483647" y="0"/>
              </a:cxn>
              <a:cxn ang="0">
                <a:pos x="2147483647" y="0"/>
              </a:cxn>
              <a:cxn ang="0">
                <a:pos x="0" y="0"/>
              </a:cxn>
              <a:cxn ang="0">
                <a:pos x="0" y="0"/>
              </a:cxn>
            </a:cxnLst>
            <a:pathLst>
              <a:path w="2" h="1587">
                <a:moveTo>
                  <a:pt x="0" y="0"/>
                </a:moveTo>
                <a:cubicBezTo>
                  <a:pt x="0" y="0"/>
                  <a:pt x="0" y="0"/>
                  <a:pt x="0" y="0"/>
                </a:cubicBezTo>
                <a:cubicBezTo>
                  <a:pt x="0" y="0"/>
                  <a:pt x="0" y="0"/>
                  <a:pt x="0"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0" y="0"/>
                </a:cubicBezTo>
                <a:cubicBezTo>
                  <a:pt x="0" y="0"/>
                  <a:pt x="0" y="0"/>
                  <a:pt x="0" y="0"/>
                </a:cubicBezTo>
                <a:close/>
              </a:path>
            </a:pathLst>
          </a:custGeom>
          <a:solidFill>
            <a:srgbClr val="FFFFFF"/>
          </a:solidFill>
          <a:ln w="9525">
            <a:noFill/>
          </a:ln>
        </p:spPr>
        <p:txBody>
          <a:bodyPr/>
          <a:p>
            <a:endParaRPr lang="zh-CN" altLang="en-US"/>
          </a:p>
        </p:txBody>
      </p:sp>
      <p:sp>
        <p:nvSpPr>
          <p:cNvPr id="17428" name="Freeform 122"/>
          <p:cNvSpPr/>
          <p:nvPr/>
        </p:nvSpPr>
        <p:spPr>
          <a:xfrm>
            <a:off x="2582863" y="1123950"/>
            <a:ext cx="6350" cy="1588"/>
          </a:xfrm>
          <a:custGeom>
            <a:avLst/>
            <a:gdLst/>
            <a:ahLst/>
            <a:cxnLst>
              <a:cxn ang="0">
                <a:pos x="0" y="0"/>
              </a:cxn>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0" y="0"/>
                </a:cubicBezTo>
                <a:cubicBezTo>
                  <a:pt x="0" y="0"/>
                  <a:pt x="1" y="0"/>
                  <a:pt x="1" y="0"/>
                </a:cubicBezTo>
                <a:cubicBezTo>
                  <a:pt x="1" y="0"/>
                  <a:pt x="2" y="0"/>
                  <a:pt x="2" y="0"/>
                </a:cubicBezTo>
                <a:cubicBezTo>
                  <a:pt x="2" y="0"/>
                  <a:pt x="2" y="0"/>
                  <a:pt x="3" y="0"/>
                </a:cubicBezTo>
                <a:cubicBezTo>
                  <a:pt x="3" y="0"/>
                  <a:pt x="3" y="0"/>
                  <a:pt x="3" y="0"/>
                </a:cubicBezTo>
                <a:cubicBezTo>
                  <a:pt x="3" y="0"/>
                  <a:pt x="3" y="0"/>
                  <a:pt x="3" y="0"/>
                </a:cubicBezTo>
                <a:cubicBezTo>
                  <a:pt x="2" y="0"/>
                  <a:pt x="2" y="0"/>
                  <a:pt x="2" y="0"/>
                </a:cubicBezTo>
                <a:cubicBezTo>
                  <a:pt x="2" y="0"/>
                  <a:pt x="1" y="0"/>
                  <a:pt x="1" y="0"/>
                </a:cubicBezTo>
                <a:cubicBezTo>
                  <a:pt x="1" y="0"/>
                  <a:pt x="0" y="0"/>
                  <a:pt x="0" y="0"/>
                </a:cubicBezTo>
                <a:close/>
              </a:path>
            </a:pathLst>
          </a:custGeom>
          <a:solidFill>
            <a:srgbClr val="FFFFFF"/>
          </a:solidFill>
          <a:ln w="9525">
            <a:noFill/>
          </a:ln>
        </p:spPr>
        <p:txBody>
          <a:bodyPr/>
          <a:p>
            <a:endParaRPr lang="zh-CN" altLang="en-US"/>
          </a:p>
        </p:txBody>
      </p:sp>
      <p:sp>
        <p:nvSpPr>
          <p:cNvPr id="17429" name="Freeform 167"/>
          <p:cNvSpPr/>
          <p:nvPr/>
        </p:nvSpPr>
        <p:spPr>
          <a:xfrm>
            <a:off x="3690938" y="5697538"/>
            <a:ext cx="1587"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0" name="Freeform 180"/>
          <p:cNvSpPr/>
          <p:nvPr/>
        </p:nvSpPr>
        <p:spPr>
          <a:xfrm>
            <a:off x="4376738" y="5686425"/>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1" name="Freeform 214"/>
          <p:cNvSpPr/>
          <p:nvPr/>
        </p:nvSpPr>
        <p:spPr>
          <a:xfrm>
            <a:off x="4862513" y="5634038"/>
            <a:ext cx="1587" cy="6350"/>
          </a:xfrm>
          <a:custGeom>
            <a:avLst/>
            <a:gdLst/>
            <a:ahLst/>
            <a:cxnLst>
              <a:cxn ang="0">
                <a:pos x="0" y="0"/>
              </a:cxn>
              <a:cxn ang="0">
                <a:pos x="0" y="2147483647"/>
              </a:cxn>
              <a:cxn ang="0">
                <a:pos x="0" y="2147483647"/>
              </a:cxn>
              <a:cxn ang="0">
                <a:pos x="0" y="2147483647"/>
              </a:cxn>
              <a:cxn ang="0">
                <a:pos x="0" y="2147483647"/>
              </a:cxn>
              <a:cxn ang="0">
                <a:pos x="0" y="2147483647"/>
              </a:cxn>
              <a:cxn ang="0">
                <a:pos x="0" y="2147483647"/>
              </a:cxn>
              <a:cxn ang="0">
                <a:pos x="0" y="2147483647"/>
              </a:cxn>
              <a:cxn ang="0">
                <a:pos x="0" y="0"/>
              </a:cxn>
            </a:cxnLst>
            <a:pathLst>
              <a:path w="1587" h="3">
                <a:moveTo>
                  <a:pt x="0" y="0"/>
                </a:moveTo>
                <a:cubicBezTo>
                  <a:pt x="0" y="0"/>
                  <a:pt x="0" y="1"/>
                  <a:pt x="0" y="1"/>
                </a:cubicBezTo>
                <a:cubicBezTo>
                  <a:pt x="0" y="1"/>
                  <a:pt x="0" y="1"/>
                  <a:pt x="0" y="1"/>
                </a:cubicBezTo>
                <a:cubicBezTo>
                  <a:pt x="0" y="2"/>
                  <a:pt x="0" y="2"/>
                  <a:pt x="0" y="2"/>
                </a:cubicBezTo>
                <a:cubicBezTo>
                  <a:pt x="0" y="2"/>
                  <a:pt x="0" y="3"/>
                  <a:pt x="0" y="3"/>
                </a:cubicBezTo>
                <a:cubicBezTo>
                  <a:pt x="0" y="3"/>
                  <a:pt x="0" y="2"/>
                  <a:pt x="0" y="2"/>
                </a:cubicBezTo>
                <a:cubicBezTo>
                  <a:pt x="0" y="2"/>
                  <a:pt x="0" y="2"/>
                  <a:pt x="0" y="1"/>
                </a:cubicBezTo>
                <a:cubicBezTo>
                  <a:pt x="0" y="1"/>
                  <a:pt x="0" y="1"/>
                  <a:pt x="0" y="1"/>
                </a:cubicBezTo>
                <a:cubicBezTo>
                  <a:pt x="0" y="1"/>
                  <a:pt x="0" y="0"/>
                  <a:pt x="0" y="0"/>
                </a:cubicBezTo>
                <a:close/>
              </a:path>
            </a:pathLst>
          </a:custGeom>
          <a:solidFill>
            <a:srgbClr val="FFFFFF"/>
          </a:solidFill>
          <a:ln w="9525">
            <a:noFill/>
          </a:ln>
        </p:spPr>
        <p:txBody>
          <a:bodyPr/>
          <a:p>
            <a:endParaRPr lang="zh-CN" altLang="en-US"/>
          </a:p>
        </p:txBody>
      </p:sp>
      <p:sp>
        <p:nvSpPr>
          <p:cNvPr id="17432" name="Freeform 233"/>
          <p:cNvSpPr/>
          <p:nvPr/>
        </p:nvSpPr>
        <p:spPr>
          <a:xfrm>
            <a:off x="2314575" y="558641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3" name="Freeform 234"/>
          <p:cNvSpPr/>
          <p:nvPr/>
        </p:nvSpPr>
        <p:spPr>
          <a:xfrm>
            <a:off x="2843213" y="5581650"/>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1" h="1588">
                <a:moveTo>
                  <a:pt x="1"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lose/>
              </a:path>
            </a:pathLst>
          </a:custGeom>
          <a:solidFill>
            <a:srgbClr val="FFFFFF"/>
          </a:solidFill>
          <a:ln w="9525">
            <a:noFill/>
          </a:ln>
        </p:spPr>
        <p:txBody>
          <a:bodyPr/>
          <a:p>
            <a:endParaRPr lang="zh-CN" altLang="en-US"/>
          </a:p>
        </p:txBody>
      </p:sp>
      <p:sp>
        <p:nvSpPr>
          <p:cNvPr id="17434" name="Freeform 238"/>
          <p:cNvSpPr/>
          <p:nvPr/>
        </p:nvSpPr>
        <p:spPr>
          <a:xfrm>
            <a:off x="3895725" y="5581650"/>
            <a:ext cx="4763"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8">
                <a:moveTo>
                  <a:pt x="0" y="0"/>
                </a:moveTo>
                <a:cubicBezTo>
                  <a:pt x="1" y="0"/>
                  <a:pt x="1" y="0"/>
                  <a:pt x="1" y="0"/>
                </a:cubicBezTo>
                <a:cubicBezTo>
                  <a:pt x="1" y="0"/>
                  <a:pt x="1" y="0"/>
                  <a:pt x="1" y="0"/>
                </a:cubicBezTo>
                <a:cubicBezTo>
                  <a:pt x="1" y="0"/>
                  <a:pt x="1" y="0"/>
                  <a:pt x="1" y="0"/>
                </a:cubicBezTo>
                <a:cubicBezTo>
                  <a:pt x="1" y="0"/>
                  <a:pt x="1" y="0"/>
                  <a:pt x="2" y="0"/>
                </a:cubicBezTo>
                <a:cubicBezTo>
                  <a:pt x="1" y="0"/>
                  <a:pt x="1"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35" name="Freeform 239"/>
          <p:cNvSpPr/>
          <p:nvPr/>
        </p:nvSpPr>
        <p:spPr>
          <a:xfrm>
            <a:off x="3062288" y="5581650"/>
            <a:ext cx="3175"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2" y="0"/>
                </a:cubicBezTo>
                <a:cubicBezTo>
                  <a:pt x="1" y="0"/>
                  <a:pt x="1" y="0"/>
                  <a:pt x="1" y="0"/>
                </a:cubicBezTo>
                <a:cubicBezTo>
                  <a:pt x="1" y="0"/>
                  <a:pt x="1" y="0"/>
                  <a:pt x="1" y="0"/>
                </a:cubicBezTo>
                <a:cubicBezTo>
                  <a:pt x="0" y="0"/>
                  <a:pt x="0" y="0"/>
                  <a:pt x="0" y="0"/>
                </a:cubicBezTo>
                <a:cubicBezTo>
                  <a:pt x="0" y="0"/>
                  <a:pt x="0" y="0"/>
                  <a:pt x="1" y="0"/>
                </a:cubicBezTo>
                <a:cubicBezTo>
                  <a:pt x="1" y="0"/>
                  <a:pt x="1" y="0"/>
                  <a:pt x="1" y="0"/>
                </a:cubicBezTo>
                <a:cubicBezTo>
                  <a:pt x="1" y="0"/>
                  <a:pt x="1" y="0"/>
                  <a:pt x="2" y="0"/>
                </a:cubicBezTo>
                <a:cubicBezTo>
                  <a:pt x="2" y="0"/>
                  <a:pt x="2" y="0"/>
                  <a:pt x="2" y="0"/>
                </a:cubicBezTo>
                <a:close/>
              </a:path>
            </a:pathLst>
          </a:custGeom>
          <a:solidFill>
            <a:srgbClr val="FFFFFF"/>
          </a:solidFill>
          <a:ln w="9525">
            <a:noFill/>
          </a:ln>
        </p:spPr>
        <p:txBody>
          <a:bodyPr/>
          <a:p>
            <a:endParaRPr lang="zh-CN" altLang="en-US"/>
          </a:p>
        </p:txBody>
      </p:sp>
      <p:sp>
        <p:nvSpPr>
          <p:cNvPr id="17436" name="Freeform 241"/>
          <p:cNvSpPr/>
          <p:nvPr/>
        </p:nvSpPr>
        <p:spPr>
          <a:xfrm>
            <a:off x="4516438" y="5581650"/>
            <a:ext cx="3175"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7" name="Freeform 243"/>
          <p:cNvSpPr/>
          <p:nvPr/>
        </p:nvSpPr>
        <p:spPr>
          <a:xfrm>
            <a:off x="4043363" y="5581650"/>
            <a:ext cx="1587" cy="1588"/>
          </a:xfrm>
          <a:custGeom>
            <a:avLst/>
            <a:gdLst/>
            <a:ahLst/>
            <a:cxnLst>
              <a:cxn ang="0">
                <a:pos x="0" y="0"/>
              </a:cxn>
              <a:cxn ang="0">
                <a:pos x="0" y="0"/>
              </a:cxn>
              <a:cxn ang="0">
                <a:pos x="0" y="0"/>
              </a:cxn>
              <a:cxn ang="0">
                <a:pos x="0" y="0"/>
              </a:cxn>
              <a:cxn ang="0">
                <a:pos x="2147483647" y="0"/>
              </a:cxn>
              <a:cxn ang="0">
                <a:pos x="0"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0" y="0"/>
                </a:cubicBezTo>
                <a:cubicBezTo>
                  <a:pt x="0" y="0"/>
                  <a:pt x="1" y="0"/>
                  <a:pt x="1" y="0"/>
                </a:cubicBezTo>
                <a:cubicBezTo>
                  <a:pt x="1"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8" name="Freeform 262"/>
          <p:cNvSpPr/>
          <p:nvPr/>
        </p:nvSpPr>
        <p:spPr>
          <a:xfrm>
            <a:off x="2314575" y="55626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4368" name="Line 300"/>
          <p:cNvSpPr/>
          <p:nvPr/>
        </p:nvSpPr>
        <p:spPr>
          <a:xfrm>
            <a:off x="0" y="3427413"/>
            <a:ext cx="2863850" cy="0"/>
          </a:xfrm>
          <a:prstGeom prst="line">
            <a:avLst/>
          </a:prstGeom>
          <a:ln w="28575" cap="rnd" cmpd="sng">
            <a:solidFill>
              <a:schemeClr val="bg1"/>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70" name="TextBox 302"/>
          <p:cNvSpPr txBox="1"/>
          <p:nvPr/>
        </p:nvSpPr>
        <p:spPr>
          <a:xfrm>
            <a:off x="3248025" y="2866390"/>
            <a:ext cx="3603625" cy="1198880"/>
          </a:xfrm>
          <a:prstGeom prst="rect">
            <a:avLst/>
          </a:prstGeom>
          <a:noFill/>
          <a:ln w="9525">
            <a:noFill/>
          </a:ln>
        </p:spPr>
        <p:txBody>
          <a:bodyPr wrap="square" anchor="t">
            <a:spAutoFit/>
          </a:bodyPr>
          <a:p>
            <a:pPr algn="ctr">
              <a:buSzTx/>
            </a:pPr>
            <a:r>
              <a:rPr lang="zh-CN" altLang="en-US" sz="3600">
                <a:solidFill>
                  <a:schemeClr val="bg1"/>
                </a:solidFill>
                <a:latin typeface="微软雅黑" panose="020B0503020204020204" charset="-122"/>
                <a:ea typeface="微软雅黑" panose="020B0503020204020204" charset="-122"/>
              </a:rPr>
              <a:t>政府信息公开</a:t>
            </a:r>
            <a:endParaRPr lang="zh-CN" altLang="en-US" sz="3600">
              <a:solidFill>
                <a:schemeClr val="bg1"/>
              </a:solidFill>
              <a:latin typeface="微软雅黑" panose="020B0503020204020204" charset="-122"/>
              <a:ea typeface="微软雅黑" panose="020B0503020204020204" charset="-122"/>
            </a:endParaRPr>
          </a:p>
          <a:p>
            <a:pPr algn="ctr">
              <a:buSzTx/>
            </a:pPr>
            <a:r>
              <a:rPr lang="zh-CN" altLang="en-US" sz="3600">
                <a:solidFill>
                  <a:schemeClr val="bg1"/>
                </a:solidFill>
                <a:latin typeface="微软雅黑" panose="020B0503020204020204" charset="-122"/>
                <a:ea typeface="微软雅黑" panose="020B0503020204020204" charset="-122"/>
              </a:rPr>
              <a:t>条例修改实施</a:t>
            </a:r>
            <a:endParaRPr lang="zh-CN" altLang="en-US" sz="3600">
              <a:solidFill>
                <a:schemeClr val="bg1"/>
              </a:solidFill>
              <a:latin typeface="微软雅黑" panose="020B0503020204020204" charset="-122"/>
              <a:ea typeface="微软雅黑" panose="020B0503020204020204" charset="-122"/>
            </a:endParaRPr>
          </a:p>
        </p:txBody>
      </p:sp>
      <p:sp>
        <p:nvSpPr>
          <p:cNvPr id="14371" name="Freeform 297"/>
          <p:cNvSpPr/>
          <p:nvPr/>
        </p:nvSpPr>
        <p:spPr>
          <a:xfrm>
            <a:off x="7215188" y="3357563"/>
            <a:ext cx="1928812" cy="1714500"/>
          </a:xfrm>
          <a:custGeom>
            <a:avLst/>
            <a:gdLst/>
            <a:ahLst/>
            <a:cxnLst>
              <a:cxn ang="0">
                <a:pos x="0" y="0"/>
              </a:cxn>
              <a:cxn ang="0">
                <a:pos x="2147483647" y="0"/>
              </a:cxn>
              <a:cxn ang="0">
                <a:pos x="2147483647" y="2147483647"/>
              </a:cxn>
              <a:cxn ang="0">
                <a:pos x="2147483647" y="2147483647"/>
              </a:cxn>
            </a:cxnLst>
            <a:pathLst>
              <a:path w="2454" h="1222">
                <a:moveTo>
                  <a:pt x="0" y="0"/>
                </a:moveTo>
                <a:lnTo>
                  <a:pt x="322" y="0"/>
                </a:lnTo>
                <a:lnTo>
                  <a:pt x="1544" y="1222"/>
                </a:lnTo>
                <a:lnTo>
                  <a:pt x="2454" y="1222"/>
                </a:lnTo>
              </a:path>
            </a:pathLst>
          </a:custGeom>
          <a:noFill/>
          <a:ln w="28575" cap="flat" cmpd="sng">
            <a:solidFill>
              <a:schemeClr val="bg1"/>
            </a:solidFill>
            <a:prstDash val="solid"/>
            <a:miter/>
            <a:headEnd type="none" w="med" len="med"/>
            <a:tailEnd type="none" w="med" len="med"/>
          </a:ln>
        </p:spPr>
        <p:txBody>
          <a:bodyPr/>
          <a:p>
            <a:endParaRPr lang="zh-CN" altLang="en-US"/>
          </a:p>
        </p:txBody>
      </p:sp>
      <p:sp>
        <p:nvSpPr>
          <p:cNvPr id="14372" name="TextBox 305"/>
          <p:cNvSpPr txBox="1"/>
          <p:nvPr/>
        </p:nvSpPr>
        <p:spPr>
          <a:xfrm>
            <a:off x="1571625" y="2786063"/>
            <a:ext cx="687070" cy="768350"/>
          </a:xfrm>
          <a:prstGeom prst="rect">
            <a:avLst/>
          </a:prstGeom>
          <a:noFill/>
          <a:ln w="9525">
            <a:noFill/>
          </a:ln>
        </p:spPr>
        <p:txBody>
          <a:bodyPr wrap="none" anchor="t">
            <a:spAutoFit/>
          </a:bodyPr>
          <a:p>
            <a:r>
              <a:rPr lang="en-US" altLang="zh-CN" sz="4400" b="1" dirty="0">
                <a:solidFill>
                  <a:schemeClr val="bg1"/>
                </a:solidFill>
                <a:latin typeface="微软雅黑" panose="020B0503020204020204" charset="-122"/>
                <a:ea typeface="微软雅黑" panose="020B0503020204020204" charset="-122"/>
              </a:rPr>
              <a:t>8.</a:t>
            </a:r>
            <a:endParaRPr lang="zh-CN" altLang="en-US" sz="4400" b="1"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368"/>
                                        </p:tgtEl>
                                        <p:attrNameLst>
                                          <p:attrName>style.visibility</p:attrName>
                                        </p:attrNameLst>
                                      </p:cBhvr>
                                      <p:to>
                                        <p:strVal val="visible"/>
                                      </p:to>
                                    </p:set>
                                    <p:animEffect transition="in" filter="wipe(left)">
                                      <p:cBhvr>
                                        <p:cTn id="7" dur="300"/>
                                        <p:tgtEl>
                                          <p:spTgt spid="14368"/>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4343"/>
                                        </p:tgtEl>
                                        <p:attrNameLst>
                                          <p:attrName>style.visibility</p:attrName>
                                        </p:attrNameLst>
                                      </p:cBhvr>
                                      <p:to>
                                        <p:strVal val="visible"/>
                                      </p:to>
                                    </p:set>
                                    <p:animEffect transition="in" filter="wipe(down)">
                                      <p:cBhvr>
                                        <p:cTn id="10" dur="200"/>
                                        <p:tgtEl>
                                          <p:spTgt spid="14343"/>
                                        </p:tgtEl>
                                      </p:cBhvr>
                                    </p:animEffect>
                                  </p:childTnLst>
                                </p:cTn>
                              </p:par>
                              <p:par>
                                <p:cTn id="11" presetID="18" presetClass="entr" presetSubtype="6" fill="hold" grpId="0" nodeType="withEffect">
                                  <p:stCondLst>
                                    <p:cond delay="500"/>
                                  </p:stCondLst>
                                  <p:childTnLst>
                                    <p:set>
                                      <p:cBhvr>
                                        <p:cTn id="12" dur="1" fill="hold">
                                          <p:stCondLst>
                                            <p:cond delay="0"/>
                                          </p:stCondLst>
                                        </p:cTn>
                                        <p:tgtEl>
                                          <p:spTgt spid="14342"/>
                                        </p:tgtEl>
                                        <p:attrNameLst>
                                          <p:attrName>style.visibility</p:attrName>
                                        </p:attrNameLst>
                                      </p:cBhvr>
                                      <p:to>
                                        <p:strVal val="visible"/>
                                      </p:to>
                                    </p:set>
                                    <p:animEffect transition="in" filter="strips(downRight)">
                                      <p:cBhvr>
                                        <p:cTn id="13" dur="500"/>
                                        <p:tgtEl>
                                          <p:spTgt spid="14342"/>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4341"/>
                                        </p:tgtEl>
                                        <p:attrNameLst>
                                          <p:attrName>style.visibility</p:attrName>
                                        </p:attrNameLst>
                                      </p:cBhvr>
                                      <p:to>
                                        <p:strVal val="visible"/>
                                      </p:to>
                                    </p:set>
                                    <p:animEffect transition="in" filter="wipe(right)">
                                      <p:cBhvr>
                                        <p:cTn id="16" dur="300"/>
                                        <p:tgtEl>
                                          <p:spTgt spid="14341"/>
                                        </p:tgtEl>
                                      </p:cBhvr>
                                    </p:animEffect>
                                  </p:childTnLst>
                                </p:cTn>
                              </p:par>
                              <p:par>
                                <p:cTn id="17" presetID="22" presetClass="entr" presetSubtype="4" fill="hold" nodeType="withEffect">
                                  <p:stCondLst>
                                    <p:cond delay="1300"/>
                                  </p:stCondLst>
                                  <p:childTnLst>
                                    <p:set>
                                      <p:cBhvr>
                                        <p:cTn id="18" dur="1" fill="hold">
                                          <p:stCondLst>
                                            <p:cond delay="0"/>
                                          </p:stCondLst>
                                        </p:cTn>
                                        <p:tgtEl>
                                          <p:spTgt spid="14340"/>
                                        </p:tgtEl>
                                        <p:attrNameLst>
                                          <p:attrName>style.visibility</p:attrName>
                                        </p:attrNameLst>
                                      </p:cBhvr>
                                      <p:to>
                                        <p:strVal val="visible"/>
                                      </p:to>
                                    </p:set>
                                    <p:animEffect transition="in" filter="wipe(down)">
                                      <p:cBhvr>
                                        <p:cTn id="19" dur="200"/>
                                        <p:tgtEl>
                                          <p:spTgt spid="14340"/>
                                        </p:tgtEl>
                                      </p:cBhvr>
                                    </p:animEffect>
                                  </p:childTnLst>
                                </p:cTn>
                              </p:par>
                              <p:par>
                                <p:cTn id="20" presetID="18" presetClass="entr" presetSubtype="6" fill="hold" grpId="0" nodeType="withEffect">
                                  <p:stCondLst>
                                    <p:cond delay="1500"/>
                                  </p:stCondLst>
                                  <p:childTnLst>
                                    <p:set>
                                      <p:cBhvr>
                                        <p:cTn id="21" dur="1" fill="hold">
                                          <p:stCondLst>
                                            <p:cond delay="0"/>
                                          </p:stCondLst>
                                        </p:cTn>
                                        <p:tgtEl>
                                          <p:spTgt spid="14338"/>
                                        </p:tgtEl>
                                        <p:attrNameLst>
                                          <p:attrName>style.visibility</p:attrName>
                                        </p:attrNameLst>
                                      </p:cBhvr>
                                      <p:to>
                                        <p:strVal val="visible"/>
                                      </p:to>
                                    </p:set>
                                    <p:animEffect transition="in" filter="strips(downRight)">
                                      <p:cBhvr>
                                        <p:cTn id="22" dur="500"/>
                                        <p:tgtEl>
                                          <p:spTgt spid="14338"/>
                                        </p:tgtEl>
                                      </p:cBhvr>
                                    </p:animEffect>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14372"/>
                                        </p:tgtEl>
                                        <p:attrNameLst>
                                          <p:attrName>style.visibility</p:attrName>
                                        </p:attrNameLst>
                                      </p:cBhvr>
                                      <p:to>
                                        <p:strVal val="visible"/>
                                      </p:to>
                                    </p:set>
                                    <p:animEffect transition="in" filter="fade">
                                      <p:cBhvr>
                                        <p:cTn id="26" dur="500"/>
                                        <p:tgtEl>
                                          <p:spTgt spid="14372"/>
                                        </p:tgtEl>
                                      </p:cBhvr>
                                    </p:animEffect>
                                    <p:anim calcmode="lin" valueType="num">
                                      <p:cBhvr>
                                        <p:cTn id="27" dur="500" fill="hold"/>
                                        <p:tgtEl>
                                          <p:spTgt spid="14372"/>
                                        </p:tgtEl>
                                        <p:attrNameLst>
                                          <p:attrName>ppt_x</p:attrName>
                                        </p:attrNameLst>
                                      </p:cBhvr>
                                      <p:tavLst>
                                        <p:tav tm="0">
                                          <p:val>
                                            <p:strVal val="#ppt_x"/>
                                          </p:val>
                                        </p:tav>
                                        <p:tav tm="100000">
                                          <p:val>
                                            <p:strVal val="#ppt_x"/>
                                          </p:val>
                                        </p:tav>
                                      </p:tavLst>
                                    </p:anim>
                                    <p:anim calcmode="lin" valueType="num">
                                      <p:cBhvr>
                                        <p:cTn id="28" dur="500" fill="hold"/>
                                        <p:tgtEl>
                                          <p:spTgt spid="14372"/>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4370"/>
                                        </p:tgtEl>
                                        <p:attrNameLst>
                                          <p:attrName>style.visibility</p:attrName>
                                        </p:attrNameLst>
                                      </p:cBhvr>
                                      <p:to>
                                        <p:strVal val="visible"/>
                                      </p:to>
                                    </p:set>
                                    <p:animEffect transition="in" filter="fade">
                                      <p:cBhvr>
                                        <p:cTn id="31" dur="250"/>
                                        <p:tgtEl>
                                          <p:spTgt spid="1437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371"/>
                                        </p:tgtEl>
                                        <p:attrNameLst>
                                          <p:attrName>style.visibility</p:attrName>
                                        </p:attrNameLst>
                                      </p:cBhvr>
                                      <p:to>
                                        <p:strVal val="visible"/>
                                      </p:to>
                                    </p:set>
                                    <p:animEffect transition="in" filter="wipe(left)">
                                      <p:cBhvr>
                                        <p:cTn id="36" dur="250"/>
                                        <p:tgtEl>
                                          <p:spTgt spid="14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41" grpId="0" bldLvl="0" animBg="1"/>
      <p:bldP spid="14342" grpId="0" bldLvl="0" animBg="1"/>
      <p:bldP spid="14343" grpId="0" bldLvl="0" animBg="1"/>
      <p:bldP spid="14370" grpId="0"/>
      <p:bldP spid="14371" grpId="0" bldLvl="0" animBg="1"/>
      <p:bldP spid="1437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dirty="0">
                <a:solidFill>
                  <a:srgbClr val="FFFF00"/>
                </a:solidFill>
                <a:latin typeface="Arial" panose="020B0604020202020204" pitchFamily="34" charset="0"/>
                <a:ea typeface="宋体" panose="02010600030101010101" pitchFamily="2" charset="-122"/>
                <a:sym typeface="+mn-ea"/>
              </a:rPr>
              <a:t>提升知晓率，</a:t>
            </a:r>
            <a:r>
              <a:rPr lang="zh-CN" altLang="en-US">
                <a:solidFill>
                  <a:srgbClr val="FFFF00"/>
                </a:solidFill>
              </a:rPr>
              <a:t>发挥指南指引</a:t>
            </a:r>
            <a:r>
              <a:rPr lang="zh-CN" altLang="en-US">
                <a:solidFill>
                  <a:srgbClr val="FFFF00"/>
                </a:solidFill>
              </a:rPr>
              <a:t>作用</a:t>
            </a:r>
            <a:endParaRPr lang="zh-CN" altLang="en-US">
              <a:solidFill>
                <a:srgbClr val="FFFF00"/>
              </a:solidFill>
            </a:endParaRPr>
          </a:p>
        </p:txBody>
      </p:sp>
      <p:pic>
        <p:nvPicPr>
          <p:cNvPr id="5" name="内容占位符 4"/>
          <p:cNvPicPr>
            <a:picLocks noChangeAspect="1"/>
          </p:cNvPicPr>
          <p:nvPr>
            <p:ph sz="half" idx="1"/>
            <p:custDataLst>
              <p:tags r:id="rId1"/>
            </p:custDataLst>
          </p:nvPr>
        </p:nvPicPr>
        <p:blipFill>
          <a:blip r:embed="rId2"/>
          <a:stretch>
            <a:fillRect/>
          </a:stretch>
        </p:blipFill>
        <p:spPr>
          <a:xfrm>
            <a:off x="451485" y="1470025"/>
            <a:ext cx="8401685" cy="5022215"/>
          </a:xfrm>
          <a:prstGeom prst="rect">
            <a:avLst/>
          </a:prstGeom>
        </p:spPr>
      </p:pic>
      <p:pic>
        <p:nvPicPr>
          <p:cNvPr id="8" name="图片 7"/>
          <p:cNvPicPr>
            <a:picLocks noChangeAspect="1"/>
          </p:cNvPicPr>
          <p:nvPr/>
        </p:nvPicPr>
        <p:blipFill>
          <a:blip r:embed="rId3"/>
          <a:stretch>
            <a:fillRect/>
          </a:stretch>
        </p:blipFill>
        <p:spPr>
          <a:xfrm>
            <a:off x="908050" y="1470025"/>
            <a:ext cx="7945120" cy="490855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5889" name="标题 1"/>
          <p:cNvSpPr>
            <a:spLocks noGrp="1"/>
          </p:cNvSpPr>
          <p:nvPr>
            <p:ph type="title"/>
          </p:nvPr>
        </p:nvSpPr>
        <p:spPr>
          <a:xfrm>
            <a:off x="457200" y="240030"/>
            <a:ext cx="8229600" cy="1143000"/>
          </a:xfrm>
        </p:spPr>
        <p:txBody>
          <a:bodyPr anchor="ctr"/>
          <a:p>
            <a:r>
              <a:rPr lang="en-US" altLang="zh-CN">
                <a:solidFill>
                  <a:srgbClr val="FFFF00"/>
                </a:solidFill>
                <a:sym typeface="宋体" panose="02010600030101010101" pitchFamily="2" charset="-122"/>
              </a:rPr>
              <a:t> </a:t>
            </a:r>
            <a:r>
              <a:rPr lang="zh-CN" altLang="en-US">
                <a:solidFill>
                  <a:srgbClr val="FFFF00"/>
                </a:solidFill>
                <a:sym typeface="宋体" panose="02010600030101010101" pitchFamily="2" charset="-122"/>
              </a:rPr>
              <a:t>政务公开</a:t>
            </a:r>
            <a:r>
              <a:rPr lang="en-US" altLang="zh-CN">
                <a:solidFill>
                  <a:srgbClr val="FFFF00"/>
                </a:solidFill>
                <a:sym typeface="宋体" panose="02010600030101010101" pitchFamily="2" charset="-122"/>
              </a:rPr>
              <a:t>3.0</a:t>
            </a:r>
            <a:r>
              <a:rPr lang="zh-CN" altLang="en-US">
                <a:solidFill>
                  <a:srgbClr val="FFFF00"/>
                </a:solidFill>
                <a:sym typeface="宋体" panose="02010600030101010101" pitchFamily="2" charset="-122"/>
              </a:rPr>
              <a:t>：制度效果型</a:t>
            </a:r>
            <a:r>
              <a:rPr lang="en-US" altLang="zh-CN" b="1">
                <a:solidFill>
                  <a:srgbClr val="FFFF00"/>
                </a:solidFill>
                <a:sym typeface="宋体" panose="02010600030101010101" pitchFamily="2" charset="-122"/>
              </a:rPr>
              <a:t> </a:t>
            </a:r>
            <a:endParaRPr lang="en-US" altLang="zh-CN" b="1">
              <a:solidFill>
                <a:srgbClr val="FFFF00"/>
              </a:solidFill>
              <a:sym typeface="宋体" panose="02010600030101010101" pitchFamily="2" charset="-122"/>
            </a:endParaRPr>
          </a:p>
        </p:txBody>
      </p:sp>
      <p:sp>
        <p:nvSpPr>
          <p:cNvPr id="165890" name="内容占位符 2"/>
          <p:cNvSpPr>
            <a:spLocks noGrp="1"/>
          </p:cNvSpPr>
          <p:nvPr>
            <p:ph idx="1"/>
          </p:nvPr>
        </p:nvSpPr>
        <p:spPr>
          <a:xfrm>
            <a:off x="457200" y="1181100"/>
            <a:ext cx="8359775" cy="5775325"/>
          </a:xfrm>
        </p:spPr>
        <p:txBody>
          <a:bodyPr anchor="t"/>
          <a:p>
            <a:endParaRPr lang="zh-CN" altLang="en-US">
              <a:solidFill>
                <a:schemeClr val="bg1"/>
              </a:solidFill>
              <a:sym typeface="宋体" panose="02010600030101010101" pitchFamily="2" charset="-122"/>
            </a:endParaRPr>
          </a:p>
          <a:p>
            <a:endParaRPr lang="en-US" altLang="zh-CN" sz="2800">
              <a:solidFill>
                <a:srgbClr val="FFFF00"/>
              </a:solidFill>
            </a:endParaRPr>
          </a:p>
          <a:p>
            <a:endParaRPr lang="zh-CN" altLang="en-US">
              <a:solidFill>
                <a:schemeClr val="bg1"/>
              </a:solidFill>
            </a:endParaRPr>
          </a:p>
          <a:p>
            <a:endParaRPr lang="zh-CN" altLang="en-US">
              <a:solidFill>
                <a:schemeClr val="bg1"/>
              </a:solidFill>
            </a:endParaRPr>
          </a:p>
        </p:txBody>
      </p:sp>
      <p:cxnSp>
        <p:nvCxnSpPr>
          <p:cNvPr id="8" name="直线箭头连接符 7"/>
          <p:cNvCxnSpPr/>
          <p:nvPr/>
        </p:nvCxnSpPr>
        <p:spPr>
          <a:xfrm>
            <a:off x="823913" y="2005013"/>
            <a:ext cx="7529513"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65892" name="文本框 9"/>
          <p:cNvSpPr txBox="1"/>
          <p:nvPr/>
        </p:nvSpPr>
        <p:spPr>
          <a:xfrm>
            <a:off x="824230" y="1579880"/>
            <a:ext cx="2268855" cy="368300"/>
          </a:xfrm>
          <a:prstGeom prst="rect">
            <a:avLst/>
          </a:prstGeom>
          <a:noFill/>
          <a:ln w="9525">
            <a:noFill/>
          </a:ln>
        </p:spPr>
        <p:txBody>
          <a:bodyPr wrap="square" anchor="t">
            <a:spAutoFit/>
          </a:bodyPr>
          <a:p>
            <a:r>
              <a:rPr lang="en-US" altLang="zh-CN" b="1" dirty="0">
                <a:solidFill>
                  <a:schemeClr val="bg1"/>
                </a:solidFill>
                <a:latin typeface="Arial" panose="020B0604020202020204" pitchFamily="34" charset="0"/>
                <a:ea typeface="宋体" panose="02010600030101010101" pitchFamily="2" charset="-122"/>
              </a:rPr>
              <a:t>1987</a:t>
            </a:r>
            <a:r>
              <a:rPr lang="zh-CN" altLang="en-US" b="1" dirty="0">
                <a:solidFill>
                  <a:schemeClr val="bg1"/>
                </a:solidFill>
                <a:latin typeface="Arial" panose="020B0604020202020204" pitchFamily="34" charset="0"/>
                <a:ea typeface="宋体" panose="02010600030101010101" pitchFamily="2" charset="-122"/>
              </a:rPr>
              <a:t>（政务公开</a:t>
            </a:r>
            <a:r>
              <a:rPr lang="en-US" altLang="zh-CN" b="1" dirty="0">
                <a:solidFill>
                  <a:schemeClr val="bg1"/>
                </a:solidFill>
                <a:latin typeface="Arial" panose="020B0604020202020204" pitchFamily="34" charset="0"/>
                <a:ea typeface="宋体" panose="02010600030101010101" pitchFamily="2" charset="-122"/>
              </a:rPr>
              <a:t>1.0</a:t>
            </a:r>
            <a:r>
              <a:rPr lang="zh-CN" altLang="en-US" b="1" dirty="0">
                <a:solidFill>
                  <a:schemeClr val="bg1"/>
                </a:solidFill>
                <a:latin typeface="Arial" panose="020B0604020202020204" pitchFamily="34" charset="0"/>
                <a:ea typeface="宋体" panose="02010600030101010101" pitchFamily="2" charset="-122"/>
              </a:rPr>
              <a:t>）</a:t>
            </a:r>
            <a:endParaRPr lang="zh-CN" altLang="en-US" b="1" dirty="0">
              <a:solidFill>
                <a:schemeClr val="bg1"/>
              </a:solidFill>
              <a:latin typeface="Arial" panose="020B0604020202020204" pitchFamily="34" charset="0"/>
              <a:ea typeface="宋体" panose="02010600030101010101" pitchFamily="2" charset="-122"/>
            </a:endParaRPr>
          </a:p>
        </p:txBody>
      </p:sp>
      <p:sp>
        <p:nvSpPr>
          <p:cNvPr id="165893" name="文本框 1"/>
          <p:cNvSpPr txBox="1"/>
          <p:nvPr/>
        </p:nvSpPr>
        <p:spPr>
          <a:xfrm>
            <a:off x="3155950" y="1637030"/>
            <a:ext cx="2228850" cy="368300"/>
          </a:xfrm>
          <a:prstGeom prst="rect">
            <a:avLst/>
          </a:prstGeom>
          <a:noFill/>
          <a:ln w="9525">
            <a:noFill/>
          </a:ln>
        </p:spPr>
        <p:txBody>
          <a:bodyPr wrap="square" anchor="t">
            <a:spAutoFit/>
          </a:bodyPr>
          <a:p>
            <a:r>
              <a:rPr lang="en-US" altLang="zh-CN" b="1" dirty="0">
                <a:solidFill>
                  <a:schemeClr val="bg1"/>
                </a:solidFill>
                <a:latin typeface="Arial" panose="020B0604020202020204" pitchFamily="34" charset="0"/>
                <a:ea typeface="宋体" panose="02010600030101010101" pitchFamily="2" charset="-122"/>
              </a:rPr>
              <a:t>2007</a:t>
            </a:r>
            <a:r>
              <a:rPr lang="zh-CN" altLang="en-US" b="1" dirty="0">
                <a:solidFill>
                  <a:schemeClr val="bg1"/>
                </a:solidFill>
                <a:latin typeface="Arial" panose="020B0604020202020204" pitchFamily="34" charset="0"/>
                <a:ea typeface="宋体" panose="02010600030101010101" pitchFamily="2" charset="-122"/>
                <a:sym typeface="宋体" panose="02010600030101010101" pitchFamily="2" charset="-122"/>
              </a:rPr>
              <a:t>（政务公开</a:t>
            </a:r>
            <a:r>
              <a:rPr lang="en-US" altLang="zh-CN" b="1" dirty="0">
                <a:solidFill>
                  <a:schemeClr val="bg1"/>
                </a:solidFill>
                <a:latin typeface="Arial" panose="020B0604020202020204" pitchFamily="34" charset="0"/>
                <a:ea typeface="宋体" panose="02010600030101010101" pitchFamily="2" charset="-122"/>
                <a:sym typeface="宋体" panose="02010600030101010101" pitchFamily="2" charset="-122"/>
              </a:rPr>
              <a:t>2.0</a:t>
            </a:r>
            <a:r>
              <a:rPr lang="zh-CN" altLang="en-US" b="1" dirty="0">
                <a:solidFill>
                  <a:schemeClr val="bg1"/>
                </a:solidFill>
                <a:latin typeface="Arial" panose="020B0604020202020204" pitchFamily="34" charset="0"/>
                <a:ea typeface="宋体" panose="02010600030101010101" pitchFamily="2" charset="-122"/>
                <a:sym typeface="宋体" panose="02010600030101010101" pitchFamily="2" charset="-122"/>
              </a:rPr>
              <a:t>）</a:t>
            </a:r>
            <a:endParaRPr lang="zh-CN" altLang="en-US" b="1" dirty="0">
              <a:solidFill>
                <a:schemeClr val="bg1"/>
              </a:solidFill>
              <a:latin typeface="Arial" panose="020B0604020202020204" pitchFamily="34" charset="0"/>
              <a:ea typeface="宋体" panose="02010600030101010101" pitchFamily="2" charset="-122"/>
            </a:endParaRPr>
          </a:p>
        </p:txBody>
      </p:sp>
      <p:sp>
        <p:nvSpPr>
          <p:cNvPr id="165894" name="文本框 3"/>
          <p:cNvSpPr txBox="1"/>
          <p:nvPr/>
        </p:nvSpPr>
        <p:spPr>
          <a:xfrm>
            <a:off x="5469255" y="1637030"/>
            <a:ext cx="2334260" cy="368300"/>
          </a:xfrm>
          <a:prstGeom prst="rect">
            <a:avLst/>
          </a:prstGeom>
          <a:noFill/>
          <a:ln w="9525">
            <a:noFill/>
          </a:ln>
        </p:spPr>
        <p:txBody>
          <a:bodyPr wrap="square" anchor="t">
            <a:spAutoFit/>
          </a:bodyPr>
          <a:p>
            <a:r>
              <a:rPr lang="en-US" altLang="zh-CN" b="1" dirty="0">
                <a:solidFill>
                  <a:schemeClr val="bg1"/>
                </a:solidFill>
                <a:latin typeface="Arial" panose="020B0604020202020204" pitchFamily="34" charset="0"/>
                <a:ea typeface="宋体" panose="02010600030101010101" pitchFamily="2" charset="-122"/>
              </a:rPr>
              <a:t>2016-</a:t>
            </a:r>
            <a:r>
              <a:rPr lang="zh-CN" altLang="en-US" b="1" dirty="0">
                <a:solidFill>
                  <a:schemeClr val="bg1"/>
                </a:solidFill>
                <a:latin typeface="Arial" panose="020B0604020202020204" pitchFamily="34" charset="0"/>
                <a:ea typeface="宋体" panose="02010600030101010101" pitchFamily="2" charset="-122"/>
                <a:sym typeface="宋体" panose="02010600030101010101" pitchFamily="2" charset="-122"/>
              </a:rPr>
              <a:t>（政务公开</a:t>
            </a:r>
            <a:r>
              <a:rPr lang="en-US" altLang="zh-CN" b="1" dirty="0">
                <a:solidFill>
                  <a:schemeClr val="bg1"/>
                </a:solidFill>
                <a:latin typeface="Arial" panose="020B0604020202020204" pitchFamily="34" charset="0"/>
                <a:ea typeface="宋体" panose="02010600030101010101" pitchFamily="2" charset="-122"/>
                <a:sym typeface="宋体" panose="02010600030101010101" pitchFamily="2" charset="-122"/>
              </a:rPr>
              <a:t>3.0</a:t>
            </a:r>
            <a:r>
              <a:rPr lang="zh-CN" altLang="en-US" b="1" dirty="0">
                <a:solidFill>
                  <a:schemeClr val="bg1"/>
                </a:solidFill>
                <a:latin typeface="Arial" panose="020B0604020202020204" pitchFamily="34" charset="0"/>
                <a:ea typeface="宋体" panose="02010600030101010101" pitchFamily="2" charset="-122"/>
                <a:sym typeface="宋体" panose="02010600030101010101" pitchFamily="2" charset="-122"/>
              </a:rPr>
              <a:t>）</a:t>
            </a:r>
            <a:endParaRPr lang="zh-CN" altLang="en-US" b="1" dirty="0">
              <a:solidFill>
                <a:schemeClr val="bg1"/>
              </a:solidFill>
              <a:latin typeface="Arial" panose="020B0604020202020204" pitchFamily="34" charset="0"/>
              <a:ea typeface="宋体" panose="02010600030101010101" pitchFamily="2" charset="-122"/>
            </a:endParaRPr>
          </a:p>
        </p:txBody>
      </p:sp>
      <p:sp>
        <p:nvSpPr>
          <p:cNvPr id="30" name="文本框 29"/>
          <p:cNvSpPr txBox="1"/>
          <p:nvPr/>
        </p:nvSpPr>
        <p:spPr>
          <a:xfrm>
            <a:off x="824230" y="2435860"/>
            <a:ext cx="1932305" cy="398780"/>
          </a:xfrm>
          <a:prstGeom prst="rect">
            <a:avLst/>
          </a:prstGeom>
          <a:blipFill>
            <a:blip r:embed="rId1"/>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p>
            <a:pPr algn="ctr" fontAlgn="base"/>
            <a:r>
              <a:rPr kumimoji="1" lang="zh-CN" altLang="en-US" sz="2000" b="1" strike="noStrike" noProof="1" dirty="0"/>
              <a:t>政府权力型</a:t>
            </a:r>
            <a:endParaRPr kumimoji="1" lang="zh-CN" altLang="en-US" sz="2000" b="1" strike="noStrike" noProof="1" dirty="0"/>
          </a:p>
        </p:txBody>
      </p:sp>
      <p:sp>
        <p:nvSpPr>
          <p:cNvPr id="5" name="文本框 4"/>
          <p:cNvSpPr txBox="1"/>
          <p:nvPr/>
        </p:nvSpPr>
        <p:spPr>
          <a:xfrm>
            <a:off x="3091815" y="2089785"/>
            <a:ext cx="2503170" cy="706755"/>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fontAlgn="base"/>
            <a:r>
              <a:rPr kumimoji="1" lang="zh-CN" altLang="en-US" sz="2000" b="1" strike="noStrike" noProof="1" dirty="0"/>
              <a:t>制度保障型</a:t>
            </a:r>
            <a:endParaRPr kumimoji="1" lang="zh-CN" altLang="en-US" sz="2000" b="1" strike="noStrike" noProof="1" dirty="0"/>
          </a:p>
          <a:p>
            <a:pPr algn="ctr" fontAlgn="base"/>
            <a:r>
              <a:rPr kumimoji="1" lang="zh-CN" altLang="en-US" sz="2000" b="1" strike="noStrike" noProof="1" dirty="0"/>
              <a:t>《政府信息公开</a:t>
            </a:r>
            <a:r>
              <a:rPr kumimoji="1" lang="zh-CN" altLang="en-US" sz="2000" b="1" strike="noStrike" noProof="1" dirty="0"/>
              <a:t>条例》</a:t>
            </a:r>
            <a:endParaRPr kumimoji="1" lang="zh-CN" altLang="en-US" sz="2000" b="1" strike="noStrike" noProof="1" dirty="0"/>
          </a:p>
        </p:txBody>
      </p:sp>
      <p:sp>
        <p:nvSpPr>
          <p:cNvPr id="6" name="文本框 5"/>
          <p:cNvSpPr txBox="1"/>
          <p:nvPr/>
        </p:nvSpPr>
        <p:spPr>
          <a:xfrm>
            <a:off x="5595303" y="2276475"/>
            <a:ext cx="1643063" cy="398463"/>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fontAlgn="base"/>
            <a:r>
              <a:rPr kumimoji="1" lang="zh-CN" altLang="en-US" sz="2000" b="1" strike="noStrike" noProof="1" dirty="0"/>
              <a:t>制度效果型</a:t>
            </a:r>
            <a:endParaRPr kumimoji="1" lang="zh-CN" altLang="en-US" sz="2000" b="1" strike="noStrike" noProof="1" dirty="0"/>
          </a:p>
        </p:txBody>
      </p:sp>
      <p:pic>
        <p:nvPicPr>
          <p:cNvPr id="165898" name="图片 6"/>
          <p:cNvPicPr>
            <a:picLocks noChangeAspect="1"/>
          </p:cNvPicPr>
          <p:nvPr/>
        </p:nvPicPr>
        <p:blipFill>
          <a:blip r:embed="rId2"/>
          <a:srcRect t="17583"/>
          <a:stretch>
            <a:fillRect/>
          </a:stretch>
        </p:blipFill>
        <p:spPr>
          <a:xfrm>
            <a:off x="665798" y="2834640"/>
            <a:ext cx="7688262" cy="3908425"/>
          </a:xfrm>
          <a:prstGeom prst="rect">
            <a:avLst/>
          </a:prstGeom>
          <a:noFill/>
          <a:ln w="9525">
            <a:noFill/>
          </a:ln>
        </p:spPr>
      </p:pic>
      <p:sp>
        <p:nvSpPr>
          <p:cNvPr id="3" name="Oval 6"/>
          <p:cNvSpPr/>
          <p:nvPr/>
        </p:nvSpPr>
        <p:spPr>
          <a:xfrm>
            <a:off x="2460625" y="4975225"/>
            <a:ext cx="1001713" cy="992188"/>
          </a:xfrm>
          <a:prstGeom prst="ellipse">
            <a:avLst/>
          </a:prstGeom>
          <a:noFill/>
          <a:ln w="60325" cap="flat" cmpd="sng">
            <a:solidFill>
              <a:srgbClr val="0000FF"/>
            </a:solidFill>
            <a:prstDash val="solid"/>
            <a:round/>
            <a:headEnd type="none" w="med" len="med"/>
            <a:tailEnd type="none" w="med" len="med"/>
          </a:ln>
        </p:spPr>
        <p:txBody>
          <a:bodyPr wrap="none" anchor="ctr"/>
          <a:p>
            <a:pPr eaLnBrk="0" hangingPunct="0"/>
            <a:endParaRPr lang="zh-CN" altLang="en-US" dirty="0">
              <a:latin typeface="Calibri" panose="020F0502020204030204" charset="0"/>
              <a:ea typeface="宋体" panose="02010600030101010101" pitchFamily="2" charset="-122"/>
            </a:endParaRPr>
          </a:p>
        </p:txBody>
      </p:sp>
      <p:sp>
        <p:nvSpPr>
          <p:cNvPr id="4" name="Oval 6"/>
          <p:cNvSpPr/>
          <p:nvPr/>
        </p:nvSpPr>
        <p:spPr>
          <a:xfrm>
            <a:off x="3092450" y="3232150"/>
            <a:ext cx="1001713" cy="992188"/>
          </a:xfrm>
          <a:prstGeom prst="ellipse">
            <a:avLst/>
          </a:prstGeom>
          <a:noFill/>
          <a:ln w="60325" cap="flat" cmpd="sng">
            <a:solidFill>
              <a:srgbClr val="FF3300"/>
            </a:solidFill>
            <a:prstDash val="solid"/>
            <a:round/>
            <a:headEnd type="none" w="med" len="med"/>
            <a:tailEnd type="none" w="med" len="med"/>
          </a:ln>
        </p:spPr>
        <p:txBody>
          <a:bodyPr wrap="none" anchor="ctr"/>
          <a:p>
            <a:pPr eaLnBrk="0" hangingPunct="0"/>
            <a:endParaRPr lang="zh-CN" altLang="en-US" dirty="0">
              <a:latin typeface="Calibri" panose="020F0502020204030204" charset="0"/>
              <a:ea typeface="宋体" panose="02010600030101010101" pitchFamily="2" charset="-122"/>
            </a:endParaRPr>
          </a:p>
        </p:txBody>
      </p:sp>
      <p:sp>
        <p:nvSpPr>
          <p:cNvPr id="7" name="Oval 6"/>
          <p:cNvSpPr/>
          <p:nvPr/>
        </p:nvSpPr>
        <p:spPr>
          <a:xfrm>
            <a:off x="5468938" y="2751138"/>
            <a:ext cx="2886075" cy="2767012"/>
          </a:xfrm>
          <a:prstGeom prst="ellipse">
            <a:avLst/>
          </a:prstGeom>
          <a:noFill/>
          <a:ln w="60325" cap="flat" cmpd="sng">
            <a:solidFill>
              <a:srgbClr val="7030A0"/>
            </a:solidFill>
            <a:prstDash val="solid"/>
            <a:round/>
            <a:headEnd type="none" w="med" len="med"/>
            <a:tailEnd type="none" w="med" len="med"/>
          </a:ln>
        </p:spPr>
        <p:txBody>
          <a:bodyPr wrap="none" anchor="ctr"/>
          <a:p>
            <a:pPr eaLnBrk="0" hangingPunct="0"/>
            <a:endParaRPr lang="zh-CN" altLang="en-US" dirty="0">
              <a:latin typeface="Calibri" panose="020F0502020204030204" charset="0"/>
              <a:ea typeface="宋体" panose="02010600030101010101" pitchFamily="2" charset="-122"/>
            </a:endParaRPr>
          </a:p>
        </p:txBody>
      </p:sp>
      <p:cxnSp>
        <p:nvCxnSpPr>
          <p:cNvPr id="2" name="直接连接符 1"/>
          <p:cNvCxnSpPr/>
          <p:nvPr/>
        </p:nvCxnSpPr>
        <p:spPr>
          <a:xfrm flipV="1">
            <a:off x="1476375" y="4224655"/>
            <a:ext cx="1616075" cy="254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9" name="直接连接符 8"/>
          <p:cNvCxnSpPr/>
          <p:nvPr/>
        </p:nvCxnSpPr>
        <p:spPr>
          <a:xfrm>
            <a:off x="3462655" y="5163185"/>
            <a:ext cx="1040130" cy="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0" name="直接连接符 9"/>
          <p:cNvCxnSpPr/>
          <p:nvPr/>
        </p:nvCxnSpPr>
        <p:spPr>
          <a:xfrm>
            <a:off x="5469255" y="4911725"/>
            <a:ext cx="1040130"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13" name="矩形 12"/>
          <p:cNvSpPr/>
          <p:nvPr/>
        </p:nvSpPr>
        <p:spPr>
          <a:xfrm>
            <a:off x="7350760" y="2106295"/>
            <a:ext cx="1724025" cy="3594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r>
              <a:rPr lang="zh-CN" altLang="en-US" sz="2000" b="1" strike="noStrike" noProof="1"/>
              <a:t>深化政务公开</a:t>
            </a:r>
            <a:endParaRPr lang="zh-CN" altLang="en-US" sz="2000" b="1" strike="noStrike" noProof="1"/>
          </a:p>
        </p:txBody>
      </p:sp>
      <p:sp>
        <p:nvSpPr>
          <p:cNvPr id="11" name="文本框 3"/>
          <p:cNvSpPr txBox="1"/>
          <p:nvPr/>
        </p:nvSpPr>
        <p:spPr>
          <a:xfrm>
            <a:off x="7803515" y="1637030"/>
            <a:ext cx="1271270" cy="368300"/>
          </a:xfrm>
          <a:prstGeom prst="rect">
            <a:avLst/>
          </a:prstGeom>
          <a:noFill/>
          <a:ln w="9525">
            <a:noFill/>
          </a:ln>
        </p:spPr>
        <p:txBody>
          <a:bodyPr wrap="square" anchor="t">
            <a:spAutoFit/>
          </a:bodyPr>
          <a:p>
            <a:r>
              <a:rPr lang="en-US" altLang="zh-CN" b="1" dirty="0">
                <a:solidFill>
                  <a:schemeClr val="bg1"/>
                </a:solidFill>
                <a:latin typeface="Arial" panose="020B0604020202020204" pitchFamily="34" charset="0"/>
                <a:ea typeface="宋体" panose="02010600030101010101" pitchFamily="2" charset="-122"/>
              </a:rPr>
              <a:t>2020-</a:t>
            </a:r>
            <a:endParaRPr lang="zh-CN" altLang="en-US" b="1" dirty="0">
              <a:solidFill>
                <a:schemeClr val="bg1"/>
              </a:solidFill>
              <a:latin typeface="Arial" panose="020B0604020202020204" pitchFamily="34" charset="0"/>
              <a:ea typeface="宋体" panose="02010600030101010101" pitchFamily="2" charset="-122"/>
            </a:endParaRPr>
          </a:p>
        </p:txBody>
      </p:sp>
      <p:sp>
        <p:nvSpPr>
          <p:cNvPr id="12" name="文本框 11"/>
          <p:cNvSpPr txBox="1"/>
          <p:nvPr/>
        </p:nvSpPr>
        <p:spPr>
          <a:xfrm>
            <a:off x="3219450" y="5163185"/>
            <a:ext cx="5135880" cy="1476375"/>
          </a:xfrm>
          <a:prstGeom prst="rect">
            <a:avLst/>
          </a:prstGeom>
          <a:gradFill>
            <a:gsLst>
              <a:gs pos="0">
                <a:srgbClr val="FBFB11"/>
              </a:gs>
              <a:gs pos="100000">
                <a:srgbClr val="838309"/>
              </a:gs>
            </a:gsLst>
            <a:lin scaled="0"/>
          </a:gradFill>
          <a:ln w="9525">
            <a:noFill/>
          </a:ln>
        </p:spPr>
        <p:txBody>
          <a:bodyPr wrap="square">
            <a:spAutoFit/>
          </a:bodyPr>
          <a:p>
            <a:r>
              <a:rPr lang="zh-CN" b="1">
                <a:solidFill>
                  <a:schemeClr val="tx1"/>
                </a:solidFill>
                <a:ea typeface="宋体" panose="02010600030101010101" pitchFamily="2" charset="-122"/>
              </a:rPr>
              <a:t>《中共中央关于制定国民经济和社会发展</a:t>
            </a:r>
            <a:endParaRPr lang="zh-CN" b="1">
              <a:solidFill>
                <a:schemeClr val="tx1"/>
              </a:solidFill>
              <a:ea typeface="宋体" panose="02010600030101010101" pitchFamily="2" charset="-122"/>
            </a:endParaRPr>
          </a:p>
          <a:p>
            <a:r>
              <a:rPr lang="zh-CN" b="1">
                <a:solidFill>
                  <a:schemeClr val="tx1"/>
                </a:solidFill>
                <a:ea typeface="宋体" panose="02010600030101010101" pitchFamily="2" charset="-122"/>
              </a:rPr>
              <a:t>第十四个五年规划和二〇三五年远景目标的建议》</a:t>
            </a:r>
            <a:endParaRPr lang="zh-CN" b="1">
              <a:solidFill>
                <a:schemeClr val="tx1"/>
              </a:solidFill>
              <a:ea typeface="宋体" panose="02010600030101010101" pitchFamily="2" charset="-122"/>
            </a:endParaRPr>
          </a:p>
          <a:p>
            <a:r>
              <a:rPr lang="en-US" altLang="zh-CN" b="1">
                <a:sym typeface="+mn-ea"/>
              </a:rPr>
              <a:t>2021</a:t>
            </a:r>
            <a:r>
              <a:rPr lang="zh-CN" altLang="en-US" b="1">
                <a:sym typeface="+mn-ea"/>
              </a:rPr>
              <a:t>年政务公开工作要点</a:t>
            </a:r>
            <a:endParaRPr lang="zh-CN" altLang="en-US" b="1">
              <a:solidFill>
                <a:schemeClr val="tx1"/>
              </a:solidFill>
              <a:ea typeface="宋体" panose="02010600030101010101" pitchFamily="2" charset="-122"/>
            </a:endParaRPr>
          </a:p>
          <a:p>
            <a:r>
              <a:rPr lang="en-US" altLang="zh-CN" b="1">
                <a:sym typeface="+mn-ea"/>
              </a:rPr>
              <a:t>2022</a:t>
            </a:r>
            <a:r>
              <a:rPr lang="zh-CN" altLang="en-US" b="1">
                <a:sym typeface="+mn-ea"/>
              </a:rPr>
              <a:t>年政务公开工作要点</a:t>
            </a:r>
            <a:endParaRPr lang="zh-CN" altLang="en-US" b="1">
              <a:sym typeface="+mn-ea"/>
            </a:endParaRPr>
          </a:p>
          <a:p>
            <a:r>
              <a:rPr lang="zh-CN" altLang="en-US" b="1">
                <a:solidFill>
                  <a:schemeClr val="tx1"/>
                </a:solidFill>
                <a:ea typeface="宋体" panose="02010600030101010101" pitchFamily="2" charset="-122"/>
              </a:rPr>
              <a:t>国务院关于加强数字政府建设的指导意见</a:t>
            </a:r>
            <a:endParaRPr lang="zh-CN" altLang="en-US" b="1">
              <a:solidFill>
                <a:schemeClr val="tx1"/>
              </a:solidFill>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p:cTn id="7" dur="500"/>
                                        <p:tgtEl>
                                          <p:spTgt spid="30"/>
                                        </p:tgtEl>
                                        <p:attrNameLst>
                                          <p:attrName>ppt_y</p:attrName>
                                        </p:attrNameLst>
                                      </p:cBhvr>
                                      <p:tavLst>
                                        <p:tav tm="0">
                                          <p:val>
                                            <p:strVal val="#ppt_y+#ppt_h*1.125000"/>
                                          </p:val>
                                        </p:tav>
                                        <p:tav tm="100000">
                                          <p:val>
                                            <p:strVal val="#ppt_y"/>
                                          </p:val>
                                        </p:tav>
                                      </p:tavLst>
                                    </p:anim>
                                    <p:animEffect transition="in" filter="wipe(up)">
                                      <p:cBhvr>
                                        <p:cTn id="8" dur="500"/>
                                        <p:tgtEl>
                                          <p:spTgt spid="30"/>
                                        </p:tgtEl>
                                      </p:cBhvr>
                                    </p:animEffect>
                                  </p:childTnLst>
                                </p:cTn>
                              </p:par>
                            </p:childTnLst>
                          </p:cTn>
                        </p:par>
                        <p:par>
                          <p:cTn id="9" fill="hold">
                            <p:stCondLst>
                              <p:cond delay="500"/>
                            </p:stCondLst>
                            <p:childTnLst>
                              <p:par>
                                <p:cTn id="10" presetID="34"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from="(-#ppt_w/2)" to="(#ppt_x)" calcmode="lin" valueType="num">
                                      <p:cBhvr>
                                        <p:cTn id="12" dur="300" fill="hold">
                                          <p:stCondLst>
                                            <p:cond delay="0"/>
                                          </p:stCondLst>
                                        </p:cTn>
                                        <p:tgtEl>
                                          <p:spTgt spid="3"/>
                                        </p:tgtEl>
                                        <p:attrNameLst>
                                          <p:attrName>ppt_x</p:attrName>
                                        </p:attrNameLst>
                                      </p:cBhvr>
                                    </p:anim>
                                    <p:anim from="0" to="-1.0" calcmode="lin" valueType="num">
                                      <p:cBhvr>
                                        <p:cTn id="13" dur="100" decel="50000" autoRev="1" fill="hold">
                                          <p:stCondLst>
                                            <p:cond delay="300"/>
                                          </p:stCondLst>
                                        </p:cTn>
                                        <p:tgtEl>
                                          <p:spTgt spid="3"/>
                                        </p:tgtEl>
                                        <p:attrNameLst>
                                          <p:attrName>xshear</p:attrName>
                                        </p:attrNameLst>
                                      </p:cBhvr>
                                    </p:anim>
                                    <p:animScale>
                                      <p:cBhvr>
                                        <p:cTn id="14" dur="100" decel="100000" autoRev="1" fill="hold">
                                          <p:stCondLst>
                                            <p:cond delay="300"/>
                                          </p:stCondLst>
                                        </p:cTn>
                                        <p:tgtEl>
                                          <p:spTgt spid="3"/>
                                        </p:tgtEl>
                                      </p:cBhvr>
                                      <p:from x="100000" y="100000"/>
                                      <p:to x="80000" y="100000"/>
                                    </p:animScale>
                                    <p:anim by="(#ppt_h/3+#ppt_w*0.1)" calcmode="lin" valueType="num">
                                      <p:cBhvr>
                                        <p:cTn id="15" dur="100" decel="100000" autoRev="1" fill="hold">
                                          <p:stCondLst>
                                            <p:cond delay="300"/>
                                          </p:stCondLst>
                                        </p:cTn>
                                        <p:tgtEl>
                                          <p:spTgt spid="3"/>
                                        </p:tgtEl>
                                        <p:attrNameLst>
                                          <p:attrName>ppt_x</p:attrName>
                                        </p:attrNameLst>
                                      </p:cBhvr>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p:tgtEl>
                                          <p:spTgt spid="5"/>
                                        </p:tgtEl>
                                        <p:attrNameLst>
                                          <p:attrName>ppt_y</p:attrName>
                                        </p:attrNameLst>
                                      </p:cBhvr>
                                      <p:tavLst>
                                        <p:tav tm="0">
                                          <p:val>
                                            <p:strVal val="#ppt_y+#ppt_h*1.125000"/>
                                          </p:val>
                                        </p:tav>
                                        <p:tav tm="100000">
                                          <p:val>
                                            <p:strVal val="#ppt_y"/>
                                          </p:val>
                                        </p:tav>
                                      </p:tavLst>
                                    </p:anim>
                                    <p:animEffect transition="in" filter="wipe(up)">
                                      <p:cBhvr>
                                        <p:cTn id="25" dur="500"/>
                                        <p:tgtEl>
                                          <p:spTgt spid="5"/>
                                        </p:tgtEl>
                                      </p:cBhvr>
                                    </p:animEffect>
                                  </p:childTnLst>
                                </p:cTn>
                              </p:par>
                            </p:childTnLst>
                          </p:cTn>
                        </p:par>
                        <p:par>
                          <p:cTn id="26" fill="hold">
                            <p:stCondLst>
                              <p:cond delay="500"/>
                            </p:stCondLst>
                            <p:childTnLst>
                              <p:par>
                                <p:cTn id="27" presetID="34" presetClass="entr" presetSubtype="0"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 from="(-#ppt_w/2)" to="(#ppt_x)" calcmode="lin" valueType="num">
                                      <p:cBhvr>
                                        <p:cTn id="29" dur="300" fill="hold">
                                          <p:stCondLst>
                                            <p:cond delay="0"/>
                                          </p:stCondLst>
                                        </p:cTn>
                                        <p:tgtEl>
                                          <p:spTgt spid="4"/>
                                        </p:tgtEl>
                                        <p:attrNameLst>
                                          <p:attrName>ppt_x</p:attrName>
                                        </p:attrNameLst>
                                      </p:cBhvr>
                                    </p:anim>
                                    <p:anim from="0" to="-1.0" calcmode="lin" valueType="num">
                                      <p:cBhvr>
                                        <p:cTn id="30" dur="100" decel="50000" autoRev="1" fill="hold">
                                          <p:stCondLst>
                                            <p:cond delay="300"/>
                                          </p:stCondLst>
                                        </p:cTn>
                                        <p:tgtEl>
                                          <p:spTgt spid="4"/>
                                        </p:tgtEl>
                                        <p:attrNameLst>
                                          <p:attrName>xshear</p:attrName>
                                        </p:attrNameLst>
                                      </p:cBhvr>
                                    </p:anim>
                                    <p:animScale>
                                      <p:cBhvr>
                                        <p:cTn id="31" dur="100" decel="100000" autoRev="1" fill="hold">
                                          <p:stCondLst>
                                            <p:cond delay="300"/>
                                          </p:stCondLst>
                                        </p:cTn>
                                        <p:tgtEl>
                                          <p:spTgt spid="4"/>
                                        </p:tgtEl>
                                      </p:cBhvr>
                                      <p:from x="100000" y="100000"/>
                                      <p:to x="80000" y="100000"/>
                                    </p:animScale>
                                    <p:anim by="(#ppt_h/3+#ppt_w*0.1)" calcmode="lin" valueType="num">
                                      <p:cBhvr>
                                        <p:cTn id="32" dur="100" decel="100000" autoRev="1" fill="hold">
                                          <p:stCondLst>
                                            <p:cond delay="300"/>
                                          </p:stCondLst>
                                        </p:cTn>
                                        <p:tgtEl>
                                          <p:spTgt spid="4"/>
                                        </p:tgtEl>
                                        <p:attrNameLst>
                                          <p:attrName>ppt_x</p:attrName>
                                        </p:attrNameLst>
                                      </p:cBhvr>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2" presetClass="entr" presetSubtype="4"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p:cTn id="41" dur="500"/>
                                        <p:tgtEl>
                                          <p:spTgt spid="6"/>
                                        </p:tgtEl>
                                        <p:attrNameLst>
                                          <p:attrName>ppt_y</p:attrName>
                                        </p:attrNameLst>
                                      </p:cBhvr>
                                      <p:tavLst>
                                        <p:tav tm="0">
                                          <p:val>
                                            <p:strVal val="#ppt_y+#ppt_h*1.125000"/>
                                          </p:val>
                                        </p:tav>
                                        <p:tav tm="100000">
                                          <p:val>
                                            <p:strVal val="#ppt_y"/>
                                          </p:val>
                                        </p:tav>
                                      </p:tavLst>
                                    </p:anim>
                                    <p:animEffect transition="in" filter="wipe(up)">
                                      <p:cBhvr>
                                        <p:cTn id="42" dur="500"/>
                                        <p:tgtEl>
                                          <p:spTgt spid="6"/>
                                        </p:tgtEl>
                                      </p:cBhvr>
                                    </p:animEffect>
                                  </p:childTnLst>
                                </p:cTn>
                              </p:par>
                            </p:childTnLst>
                          </p:cTn>
                        </p:par>
                        <p:par>
                          <p:cTn id="43" fill="hold">
                            <p:stCondLst>
                              <p:cond delay="500"/>
                            </p:stCondLst>
                            <p:childTnLst>
                              <p:par>
                                <p:cTn id="44" presetID="34" presetClass="entr" presetSubtype="0"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 from="(-#ppt_w/2)" to="(#ppt_x)" calcmode="lin" valueType="num">
                                      <p:cBhvr>
                                        <p:cTn id="46" dur="300" fill="hold">
                                          <p:stCondLst>
                                            <p:cond delay="0"/>
                                          </p:stCondLst>
                                        </p:cTn>
                                        <p:tgtEl>
                                          <p:spTgt spid="7"/>
                                        </p:tgtEl>
                                        <p:attrNameLst>
                                          <p:attrName>ppt_x</p:attrName>
                                        </p:attrNameLst>
                                      </p:cBhvr>
                                    </p:anim>
                                    <p:anim from="0" to="-1.0" calcmode="lin" valueType="num">
                                      <p:cBhvr>
                                        <p:cTn id="47" dur="100" decel="50000" autoRev="1" fill="hold">
                                          <p:stCondLst>
                                            <p:cond delay="300"/>
                                          </p:stCondLst>
                                        </p:cTn>
                                        <p:tgtEl>
                                          <p:spTgt spid="7"/>
                                        </p:tgtEl>
                                        <p:attrNameLst>
                                          <p:attrName>xshear</p:attrName>
                                        </p:attrNameLst>
                                      </p:cBhvr>
                                    </p:anim>
                                    <p:animScale>
                                      <p:cBhvr>
                                        <p:cTn id="48" dur="100" decel="100000" autoRev="1" fill="hold">
                                          <p:stCondLst>
                                            <p:cond delay="300"/>
                                          </p:stCondLst>
                                        </p:cTn>
                                        <p:tgtEl>
                                          <p:spTgt spid="7"/>
                                        </p:tgtEl>
                                      </p:cBhvr>
                                      <p:from x="100000" y="100000"/>
                                      <p:to x="80000" y="100000"/>
                                    </p:animScale>
                                    <p:anim by="(#ppt_h/3+#ppt_w*0.1)" calcmode="lin" valueType="num">
                                      <p:cBhvr>
                                        <p:cTn id="49" dur="100" decel="100000" autoRev="1" fill="hold">
                                          <p:stCondLst>
                                            <p:cond delay="300"/>
                                          </p:stCondLst>
                                        </p:cTn>
                                        <p:tgtEl>
                                          <p:spTgt spid="7"/>
                                        </p:tgtEl>
                                        <p:attrNameLst>
                                          <p:attrName>ppt_x</p:attrName>
                                        </p:attrNameLst>
                                      </p:cBhvr>
                                    </p:anim>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2" presetClass="entr" presetSubtype="4"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 calcmode="lin" valueType="num">
                                      <p:cBhvr>
                                        <p:cTn id="58" dur="500"/>
                                        <p:tgtEl>
                                          <p:spTgt spid="13"/>
                                        </p:tgtEl>
                                        <p:attrNameLst>
                                          <p:attrName>ppt_y</p:attrName>
                                        </p:attrNameLst>
                                      </p:cBhvr>
                                      <p:tavLst>
                                        <p:tav tm="0">
                                          <p:val>
                                            <p:strVal val="#ppt_y+#ppt_h*1.125000"/>
                                          </p:val>
                                        </p:tav>
                                        <p:tav tm="100000">
                                          <p:val>
                                            <p:strVal val="#ppt_y"/>
                                          </p:val>
                                        </p:tav>
                                      </p:tavLst>
                                    </p:anim>
                                    <p:animEffect transition="in" filter="wipe(up)">
                                      <p:cBhvr>
                                        <p:cTn id="59" dur="500"/>
                                        <p:tgtEl>
                                          <p:spTgt spid="13"/>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 calcmode="lin" valueType="num">
                                      <p:cBhvr additive="base">
                                        <p:cTn id="64" dur="500" fill="hold"/>
                                        <p:tgtEl>
                                          <p:spTgt spid="12"/>
                                        </p:tgtEl>
                                        <p:attrNameLst>
                                          <p:attrName>ppt_x</p:attrName>
                                        </p:attrNameLst>
                                      </p:cBhvr>
                                      <p:tavLst>
                                        <p:tav tm="0">
                                          <p:val>
                                            <p:strVal val="#ppt_x"/>
                                          </p:val>
                                        </p:tav>
                                        <p:tav tm="100000">
                                          <p:val>
                                            <p:strVal val="#ppt_x"/>
                                          </p:val>
                                        </p:tav>
                                      </p:tavLst>
                                    </p:anim>
                                    <p:anim calcmode="lin" valueType="num">
                                      <p:cBhvr additive="base">
                                        <p:cTn id="6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ldLvl="0" animBg="1"/>
      <p:bldP spid="5" grpId="0" bldLvl="0" animBg="1"/>
      <p:bldP spid="6" grpId="0" bldLvl="0" animBg="1"/>
      <p:bldP spid="3" grpId="0" bldLvl="0" animBg="1"/>
      <p:bldP spid="4" grpId="0" bldLvl="0" animBg="1"/>
      <p:bldP spid="7" grpId="0" bldLvl="0" animBg="1"/>
      <p:bldP spid="13" grpId="0" bldLvl="0" animBg="1"/>
      <p:bldP spid="12" grpId="0" bldLvl="0" animBg="1"/>
      <p:bldP spid="12"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9" name="标题 1"/>
          <p:cNvSpPr>
            <a:spLocks noGrp="1"/>
          </p:cNvSpPr>
          <p:nvPr>
            <p:ph type="title"/>
          </p:nvPr>
        </p:nvSpPr>
        <p:spPr>
          <a:xfrm>
            <a:off x="457200" y="274955"/>
            <a:ext cx="8229600" cy="678815"/>
          </a:xfrm>
        </p:spPr>
        <p:txBody>
          <a:bodyPr anchor="ctr" anchorCtr="0"/>
          <a:p>
            <a:r>
              <a:rPr lang="zh-CN" altLang="zh-CN">
                <a:solidFill>
                  <a:srgbClr val="FFFF00"/>
                </a:solidFill>
                <a:sym typeface="宋体" panose="02010600030101010101" pitchFamily="2" charset="-122"/>
              </a:rPr>
              <a:t>答复信息不存在要说明</a:t>
            </a:r>
            <a:r>
              <a:rPr lang="zh-CN" altLang="zh-CN">
                <a:solidFill>
                  <a:srgbClr val="FFFF00"/>
                </a:solidFill>
                <a:sym typeface="宋体" panose="02010600030101010101" pitchFamily="2" charset="-122"/>
              </a:rPr>
              <a:t>理由</a:t>
            </a:r>
            <a:endParaRPr lang="zh-CN" altLang="zh-CN">
              <a:solidFill>
                <a:srgbClr val="FFFF00"/>
              </a:solidFill>
              <a:sym typeface="宋体" panose="02010600030101010101" pitchFamily="2" charset="-122"/>
            </a:endParaRPr>
          </a:p>
        </p:txBody>
      </p:sp>
      <p:sp>
        <p:nvSpPr>
          <p:cNvPr id="48130" name="内容占位符 2"/>
          <p:cNvSpPr>
            <a:spLocks noGrp="1"/>
          </p:cNvSpPr>
          <p:nvPr>
            <p:ph idx="1"/>
          </p:nvPr>
        </p:nvSpPr>
        <p:spPr/>
        <p:txBody>
          <a:bodyPr anchor="t" anchorCtr="0"/>
          <a:p>
            <a:pPr>
              <a:lnSpc>
                <a:spcPct val="90000"/>
              </a:lnSpc>
            </a:pPr>
            <a:endParaRPr lang="zh-CN" altLang="en-US">
              <a:solidFill>
                <a:schemeClr val="bg1"/>
              </a:solidFill>
            </a:endParaRPr>
          </a:p>
        </p:txBody>
      </p:sp>
      <p:graphicFrame>
        <p:nvGraphicFramePr>
          <p:cNvPr id="4" name="表格 3"/>
          <p:cNvGraphicFramePr/>
          <p:nvPr>
            <p:custDataLst>
              <p:tags r:id="rId1"/>
            </p:custDataLst>
          </p:nvPr>
        </p:nvGraphicFramePr>
        <p:xfrm>
          <a:off x="179388" y="985838"/>
          <a:ext cx="8628380" cy="5368925"/>
        </p:xfrm>
        <a:graphic>
          <a:graphicData uri="http://schemas.openxmlformats.org/drawingml/2006/table">
            <a:tbl>
              <a:tblPr firstRow="1" bandRow="1">
                <a:tableStyleId>{5940675A-B579-460E-94D1-54222C63F5DA}</a:tableStyleId>
              </a:tblPr>
              <a:tblGrid>
                <a:gridCol w="4428490"/>
                <a:gridCol w="4199890"/>
              </a:tblGrid>
              <a:tr h="426720">
                <a:tc>
                  <a:txBody>
                    <a:bodyPr/>
                    <a:p>
                      <a:pPr indent="0" algn="ctr">
                        <a:buNone/>
                      </a:pPr>
                      <a:r>
                        <a:rPr lang="en-US" sz="2800" b="1">
                          <a:latin typeface="宋体" panose="02010600030101010101" pitchFamily="2" charset="-122"/>
                          <a:ea typeface="宋体" panose="02010600030101010101" pitchFamily="2" charset="-122"/>
                          <a:cs typeface="宋体" panose="02010600030101010101" pitchFamily="2" charset="-122"/>
                        </a:rPr>
                        <a:t>上海市新规定</a:t>
                      </a:r>
                      <a:endParaRPr lang="en-US" altLang="en-US" sz="2800" b="1">
                        <a:latin typeface="宋体" panose="02010600030101010101" pitchFamily="2" charset="-122"/>
                        <a:ea typeface="宋体" panose="02010600030101010101" pitchFamily="2" charset="-122"/>
                        <a:cs typeface="宋体" panose="02010600030101010101" pitchFamily="2" charset="-122"/>
                      </a:endParaRPr>
                    </a:p>
                  </a:txBody>
                  <a:tcPr marL="57150" marR="57150" marT="28575" marB="28575" vert="horz" anchor="t">
                    <a:lnL w="12700" cap="flat" cmpd="sng">
                      <a:solidFill>
                        <a:srgbClr val="8C8C8C"/>
                      </a:solidFill>
                      <a:prstDash val="solid"/>
                      <a:headEnd type="none" w="med" len="med"/>
                      <a:tailEnd type="none" w="med" len="med"/>
                    </a:lnL>
                    <a:lnR w="12700" cap="flat" cmpd="sng">
                      <a:solidFill>
                        <a:srgbClr val="8C8C8C"/>
                      </a:solidFill>
                      <a:prstDash val="solid"/>
                      <a:headEnd type="none" w="med" len="med"/>
                      <a:tailEnd type="none" w="med" len="med"/>
                    </a:lnR>
                    <a:lnT w="12700" cap="flat" cmpd="sng">
                      <a:solidFill>
                        <a:srgbClr val="8C8C8C"/>
                      </a:solidFill>
                      <a:prstDash val="solid"/>
                      <a:headEnd type="none" w="med" len="med"/>
                      <a:tailEnd type="none" w="med" len="med"/>
                    </a:lnT>
                    <a:lnB w="12700" cap="flat" cmpd="sng">
                      <a:solidFill>
                        <a:srgbClr val="8C8C8C"/>
                      </a:solidFill>
                      <a:prstDash val="solid"/>
                      <a:headEnd type="none" w="med" len="med"/>
                      <a:tailEnd type="none" w="med" len="med"/>
                    </a:lnB>
                    <a:lnTlToBr>
                      <a:noFill/>
                    </a:lnTlToBr>
                    <a:lnBlToTr>
                      <a:noFill/>
                    </a:lnBlToTr>
                    <a:solidFill>
                      <a:srgbClr val="FFFFFF"/>
                    </a:solidFill>
                  </a:tcPr>
                </a:tc>
                <a:tc>
                  <a:txBody>
                    <a:bodyPr/>
                    <a:p>
                      <a:pPr indent="0" algn="ctr">
                        <a:buNone/>
                      </a:pPr>
                      <a:r>
                        <a:rPr lang="en-US" sz="2800" b="1">
                          <a:solidFill>
                            <a:srgbClr val="333333"/>
                          </a:solidFill>
                          <a:latin typeface="宋体" panose="02010600030101010101" pitchFamily="2" charset="-122"/>
                          <a:ea typeface="宋体" panose="02010600030101010101" pitchFamily="2" charset="-122"/>
                          <a:cs typeface="宋体" panose="02010600030101010101" pitchFamily="2" charset="-122"/>
                        </a:rPr>
                        <a:t>2019版条例</a:t>
                      </a:r>
                      <a:endParaRPr lang="en-US" altLang="en-US" sz="2800" b="1">
                        <a:solidFill>
                          <a:srgbClr val="333333"/>
                        </a:solidFill>
                        <a:latin typeface="宋体" panose="02010600030101010101" pitchFamily="2" charset="-122"/>
                        <a:ea typeface="宋体" panose="02010600030101010101" pitchFamily="2" charset="-122"/>
                        <a:cs typeface="宋体" panose="02010600030101010101" pitchFamily="2" charset="-122"/>
                      </a:endParaRPr>
                    </a:p>
                  </a:txBody>
                  <a:tcPr marL="57150" marR="57150" marT="28575" marB="28575" vert="horz" anchor="t">
                    <a:lnL w="12700" cap="flat" cmpd="sng">
                      <a:solidFill>
                        <a:srgbClr val="8C8C8C"/>
                      </a:solidFill>
                      <a:prstDash val="solid"/>
                      <a:headEnd type="none" w="med" len="med"/>
                      <a:tailEnd type="none" w="med" len="med"/>
                    </a:lnL>
                    <a:lnR w="12700" cap="flat" cmpd="sng">
                      <a:solidFill>
                        <a:srgbClr val="8C8C8C"/>
                      </a:solidFill>
                      <a:prstDash val="solid"/>
                      <a:headEnd type="none" w="med" len="med"/>
                      <a:tailEnd type="none" w="med" len="med"/>
                    </a:lnR>
                    <a:lnT w="12700" cap="flat" cmpd="sng">
                      <a:solidFill>
                        <a:srgbClr val="8C8C8C"/>
                      </a:solidFill>
                      <a:prstDash val="solid"/>
                      <a:headEnd type="none" w="med" len="med"/>
                      <a:tailEnd type="none" w="med" len="med"/>
                    </a:lnT>
                    <a:lnB w="12700" cap="flat" cmpd="sng">
                      <a:solidFill>
                        <a:srgbClr val="8C8C8C"/>
                      </a:solidFill>
                      <a:prstDash val="solid"/>
                      <a:headEnd type="none" w="med" len="med"/>
                      <a:tailEnd type="none" w="med" len="med"/>
                    </a:lnB>
                    <a:lnTlToBr>
                      <a:noFill/>
                    </a:lnTlToBr>
                    <a:lnBlToTr>
                      <a:noFill/>
                    </a:lnBlToTr>
                    <a:solidFill>
                      <a:srgbClr val="FFFFFF"/>
                    </a:solidFill>
                  </a:tcPr>
                </a:tc>
              </a:tr>
              <a:tr h="320040">
                <a:tc>
                  <a:txBody>
                    <a:bodyPr/>
                    <a:p>
                      <a:pPr indent="0" algn="ctr">
                        <a:buNone/>
                      </a:pPr>
                      <a:r>
                        <a:rPr lang="en-US" sz="2800" b="1">
                          <a:latin typeface="宋体" panose="02010600030101010101" pitchFamily="2" charset="-122"/>
                          <a:ea typeface="宋体" panose="02010600030101010101" pitchFamily="2" charset="-122"/>
                          <a:cs typeface="宋体" panose="02010600030101010101" pitchFamily="2" charset="-122"/>
                        </a:rPr>
                        <a:t>第四章　依申请公开</a:t>
                      </a:r>
                      <a:endParaRPr lang="en-US" altLang="en-US" sz="2800" b="1">
                        <a:latin typeface="宋体" panose="02010600030101010101" pitchFamily="2" charset="-122"/>
                        <a:ea typeface="宋体" panose="02010600030101010101" pitchFamily="2" charset="-122"/>
                        <a:cs typeface="宋体" panose="02010600030101010101" pitchFamily="2" charset="-122"/>
                      </a:endParaRPr>
                    </a:p>
                  </a:txBody>
                  <a:tcPr marL="57150" marR="57150" marT="28575" marB="28575" vert="horz" anchor="ctr">
                    <a:lnL w="12700" cap="flat" cmpd="sng">
                      <a:solidFill>
                        <a:srgbClr val="8C8C8C"/>
                      </a:solidFill>
                      <a:prstDash val="solid"/>
                      <a:headEnd type="none" w="med" len="med"/>
                      <a:tailEnd type="none" w="med" len="med"/>
                    </a:lnL>
                    <a:lnR w="12700" cap="flat" cmpd="sng">
                      <a:solidFill>
                        <a:srgbClr val="8C8C8C"/>
                      </a:solidFill>
                      <a:prstDash val="solid"/>
                      <a:headEnd type="none" w="med" len="med"/>
                      <a:tailEnd type="none" w="med" len="med"/>
                    </a:lnR>
                    <a:lnT w="12700" cap="flat" cmpd="sng">
                      <a:solidFill>
                        <a:srgbClr val="8C8C8C"/>
                      </a:solidFill>
                      <a:prstDash val="solid"/>
                      <a:headEnd type="none" w="med" len="med"/>
                      <a:tailEnd type="none" w="med" len="med"/>
                    </a:lnT>
                    <a:lnB w="12700" cap="flat" cmpd="sng">
                      <a:solidFill>
                        <a:srgbClr val="8C8C8C"/>
                      </a:solidFill>
                      <a:prstDash val="solid"/>
                      <a:headEnd type="none" w="med" len="med"/>
                      <a:tailEnd type="none" w="med" len="med"/>
                    </a:lnB>
                    <a:lnTlToBr>
                      <a:noFill/>
                    </a:lnTlToBr>
                    <a:lnBlToTr>
                      <a:noFill/>
                    </a:lnBlToTr>
                    <a:solidFill>
                      <a:srgbClr val="FFFFFF"/>
                    </a:solidFill>
                  </a:tcPr>
                </a:tc>
                <a:tc>
                  <a:txBody>
                    <a:bodyPr/>
                    <a:p>
                      <a:pPr indent="0" algn="ctr">
                        <a:buNone/>
                      </a:pPr>
                      <a:r>
                        <a:rPr lang="en-US" sz="2800" b="1">
                          <a:latin typeface="宋体" panose="02010600030101010101" pitchFamily="2" charset="-122"/>
                          <a:ea typeface="宋体" panose="02010600030101010101" pitchFamily="2" charset="-122"/>
                          <a:cs typeface="宋体" panose="02010600030101010101" pitchFamily="2" charset="-122"/>
                        </a:rPr>
                        <a:t>第四章　依申请公开</a:t>
                      </a:r>
                      <a:endParaRPr lang="en-US" altLang="en-US" sz="2800" b="1">
                        <a:latin typeface="宋体" panose="02010600030101010101" pitchFamily="2" charset="-122"/>
                        <a:ea typeface="宋体" panose="02010600030101010101" pitchFamily="2" charset="-122"/>
                        <a:cs typeface="宋体" panose="02010600030101010101" pitchFamily="2" charset="-122"/>
                      </a:endParaRPr>
                    </a:p>
                  </a:txBody>
                  <a:tcPr marL="57150" marR="57150" marT="28575" marB="28575" vert="horz" anchor="ctr">
                    <a:lnL w="12700" cap="flat" cmpd="sng">
                      <a:solidFill>
                        <a:srgbClr val="8C8C8C"/>
                      </a:solidFill>
                      <a:prstDash val="solid"/>
                      <a:headEnd type="none" w="med" len="med"/>
                      <a:tailEnd type="none" w="med" len="med"/>
                    </a:lnL>
                    <a:lnR w="12700" cap="flat" cmpd="sng">
                      <a:solidFill>
                        <a:srgbClr val="8C8C8C"/>
                      </a:solidFill>
                      <a:prstDash val="solid"/>
                      <a:headEnd type="none" w="med" len="med"/>
                      <a:tailEnd type="none" w="med" len="med"/>
                    </a:lnR>
                    <a:lnT w="12700" cap="flat" cmpd="sng">
                      <a:solidFill>
                        <a:srgbClr val="8C8C8C"/>
                      </a:solidFill>
                      <a:prstDash val="solid"/>
                      <a:headEnd type="none" w="med" len="med"/>
                      <a:tailEnd type="none" w="med" len="med"/>
                    </a:lnT>
                    <a:lnB w="12700" cap="flat" cmpd="sng">
                      <a:solidFill>
                        <a:srgbClr val="8C8C8C"/>
                      </a:solidFill>
                      <a:prstDash val="solid"/>
                      <a:headEnd type="none" w="med" len="med"/>
                      <a:tailEnd type="none" w="med" len="med"/>
                    </a:lnB>
                    <a:lnTlToBr>
                      <a:noFill/>
                    </a:lnTlToBr>
                    <a:lnBlToTr>
                      <a:noFill/>
                    </a:lnBlToTr>
                    <a:solidFill>
                      <a:srgbClr val="FFFFFF"/>
                    </a:solidFill>
                  </a:tcPr>
                </a:tc>
              </a:tr>
              <a:tr h="4400550">
                <a:tc>
                  <a:txBody>
                    <a:bodyPr/>
                    <a:p>
                      <a:pPr indent="0">
                        <a:buNone/>
                      </a:pPr>
                      <a:r>
                        <a:rPr lang="en-US" sz="2800" b="0">
                          <a:solidFill>
                            <a:srgbClr val="333333"/>
                          </a:solidFill>
                          <a:latin typeface="宋体" panose="02010600030101010101" pitchFamily="2" charset="-122"/>
                          <a:ea typeface="宋体" panose="02010600030101010101" pitchFamily="2" charset="-122"/>
                          <a:cs typeface="宋体" panose="02010600030101010101" pitchFamily="2" charset="-122"/>
                        </a:rPr>
                        <a:t>第三十八条（答复）对公民、法人或者其他组织提出的政府信息公开申请，行政机关根据下列情况分别作出书面答复：（四）</a:t>
                      </a:r>
                      <a:r>
                        <a:rPr lang="en-US" sz="2800" b="0">
                          <a:solidFill>
                            <a:srgbClr val="FF0000"/>
                          </a:solidFill>
                          <a:latin typeface="宋体" panose="02010600030101010101" pitchFamily="2" charset="-122"/>
                          <a:ea typeface="宋体" panose="02010600030101010101" pitchFamily="2" charset="-122"/>
                          <a:cs typeface="宋体" panose="02010600030101010101" pitchFamily="2" charset="-122"/>
                        </a:rPr>
                        <a:t>经检索</a:t>
                      </a:r>
                      <a:r>
                        <a:rPr lang="en-US" sz="2800" b="0">
                          <a:solidFill>
                            <a:srgbClr val="333333"/>
                          </a:solidFill>
                          <a:latin typeface="宋体" panose="02010600030101010101" pitchFamily="2" charset="-122"/>
                          <a:ea typeface="宋体" panose="02010600030101010101" pitchFamily="2" charset="-122"/>
                          <a:cs typeface="宋体" panose="02010600030101010101" pitchFamily="2" charset="-122"/>
                        </a:rPr>
                        <a:t>没有所申请公开信息的，告知申请人该政府信息不存在</a:t>
                      </a:r>
                      <a:r>
                        <a:rPr 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并说明情况</a:t>
                      </a:r>
                      <a:r>
                        <a:rPr lang="en-US" sz="2800" b="0">
                          <a:solidFill>
                            <a:srgbClr val="333333"/>
                          </a:solidFill>
                          <a:latin typeface="宋体" panose="02010600030101010101" pitchFamily="2" charset="-122"/>
                          <a:ea typeface="宋体" panose="02010600030101010101" pitchFamily="2" charset="-122"/>
                          <a:cs typeface="宋体" panose="02010600030101010101" pitchFamily="2" charset="-122"/>
                        </a:rPr>
                        <a:t>；</a:t>
                      </a:r>
                      <a:endParaRPr lang="en-US" altLang="en-US" sz="2800" b="0">
                        <a:solidFill>
                          <a:srgbClr val="5B9BD5"/>
                        </a:solidFill>
                        <a:latin typeface="宋体" panose="02010600030101010101" pitchFamily="2" charset="-122"/>
                        <a:ea typeface="宋体" panose="02010600030101010101" pitchFamily="2" charset="-122"/>
                        <a:cs typeface="宋体" panose="02010600030101010101" pitchFamily="2" charset="-122"/>
                      </a:endParaRPr>
                    </a:p>
                  </a:txBody>
                  <a:tcPr marL="57150" marR="57150" marT="28575" marB="28575" vert="horz" anchor="ctr">
                    <a:lnL w="12700" cap="flat" cmpd="sng">
                      <a:solidFill>
                        <a:srgbClr val="8C8C8C"/>
                      </a:solidFill>
                      <a:prstDash val="solid"/>
                      <a:headEnd type="none" w="med" len="med"/>
                      <a:tailEnd type="none" w="med" len="med"/>
                    </a:lnL>
                    <a:lnR w="12700" cap="flat" cmpd="sng">
                      <a:solidFill>
                        <a:srgbClr val="8C8C8C"/>
                      </a:solidFill>
                      <a:prstDash val="solid"/>
                      <a:headEnd type="none" w="med" len="med"/>
                      <a:tailEnd type="none" w="med" len="med"/>
                    </a:lnR>
                    <a:lnT w="12700" cap="flat" cmpd="sng">
                      <a:solidFill>
                        <a:srgbClr val="8C8C8C"/>
                      </a:solidFill>
                      <a:prstDash val="solid"/>
                      <a:headEnd type="none" w="med" len="med"/>
                      <a:tailEnd type="none" w="med" len="med"/>
                    </a:lnT>
                    <a:lnB w="12700" cap="flat" cmpd="sng">
                      <a:solidFill>
                        <a:srgbClr val="8C8C8C"/>
                      </a:solidFill>
                      <a:prstDash val="solid"/>
                      <a:headEnd type="none" w="med" len="med"/>
                      <a:tailEnd type="none" w="med" len="med"/>
                    </a:lnB>
                    <a:lnTlToBr>
                      <a:noFill/>
                    </a:lnTlToBr>
                    <a:lnBlToTr>
                      <a:noFill/>
                    </a:lnBlToTr>
                    <a:solidFill>
                      <a:srgbClr val="FFFFFF"/>
                    </a:solidFill>
                  </a:tcPr>
                </a:tc>
                <a:tc>
                  <a:txBody>
                    <a:bodyPr/>
                    <a:p>
                      <a:pPr indent="0">
                        <a:buNone/>
                      </a:pPr>
                      <a:r>
                        <a:rPr lang="en-US" sz="2800" b="0">
                          <a:latin typeface="宋体" panose="02010600030101010101" pitchFamily="2" charset="-122"/>
                          <a:ea typeface="宋体" panose="02010600030101010101" pitchFamily="2" charset="-122"/>
                          <a:cs typeface="宋体" panose="02010600030101010101" pitchFamily="2" charset="-122"/>
                        </a:rPr>
                        <a:t>第三十六条　对政府信息公开申请，行政机关根据下列情况分别作出答复：（四）</a:t>
                      </a:r>
                      <a:r>
                        <a:rPr lang="en-US" sz="2800" b="0">
                          <a:solidFill>
                            <a:srgbClr val="FF0000"/>
                          </a:solidFill>
                          <a:latin typeface="宋体" panose="02010600030101010101" pitchFamily="2" charset="-122"/>
                          <a:ea typeface="宋体" panose="02010600030101010101" pitchFamily="2" charset="-122"/>
                          <a:cs typeface="宋体" panose="02010600030101010101" pitchFamily="2" charset="-122"/>
                        </a:rPr>
                        <a:t>经检索</a:t>
                      </a:r>
                      <a:r>
                        <a:rPr lang="en-US" sz="2800" b="0">
                          <a:latin typeface="宋体" panose="02010600030101010101" pitchFamily="2" charset="-122"/>
                          <a:ea typeface="宋体" panose="02010600030101010101" pitchFamily="2" charset="-122"/>
                          <a:cs typeface="宋体" panose="02010600030101010101" pitchFamily="2" charset="-122"/>
                        </a:rPr>
                        <a:t>没有所申请公开信息的，告知申请人该政府信息不存在；</a:t>
                      </a:r>
                      <a:endParaRPr lang="en-US" altLang="en-US" sz="2800" b="0">
                        <a:latin typeface="宋体" panose="02010600030101010101" pitchFamily="2" charset="-122"/>
                        <a:ea typeface="宋体" panose="02010600030101010101" pitchFamily="2" charset="-122"/>
                        <a:cs typeface="宋体" panose="02010600030101010101" pitchFamily="2" charset="-122"/>
                      </a:endParaRPr>
                    </a:p>
                  </a:txBody>
                  <a:tcPr marL="57150" marR="57150" marT="28575" marB="28575" vert="horz" anchor="ctr">
                    <a:lnL w="12700" cap="flat" cmpd="sng">
                      <a:solidFill>
                        <a:srgbClr val="8C8C8C"/>
                      </a:solidFill>
                      <a:prstDash val="solid"/>
                      <a:headEnd type="none" w="med" len="med"/>
                      <a:tailEnd type="none" w="med" len="med"/>
                    </a:lnL>
                    <a:lnR w="12700" cap="flat" cmpd="sng">
                      <a:solidFill>
                        <a:srgbClr val="8C8C8C"/>
                      </a:solidFill>
                      <a:prstDash val="solid"/>
                      <a:headEnd type="none" w="med" len="med"/>
                      <a:tailEnd type="none" w="med" len="med"/>
                    </a:lnR>
                    <a:lnT w="12700" cap="flat" cmpd="sng">
                      <a:solidFill>
                        <a:srgbClr val="8C8C8C"/>
                      </a:solidFill>
                      <a:prstDash val="solid"/>
                      <a:headEnd type="none" w="med" len="med"/>
                      <a:tailEnd type="none" w="med" len="med"/>
                    </a:lnT>
                    <a:lnB w="12700" cap="flat" cmpd="sng">
                      <a:solidFill>
                        <a:srgbClr val="8C8C8C"/>
                      </a:solidFill>
                      <a:prstDash val="solid"/>
                      <a:headEnd type="none" w="med" len="med"/>
                      <a:tailEnd type="none" w="med" len="med"/>
                    </a:lnB>
                    <a:lnTlToBr>
                      <a:noFill/>
                    </a:lnTlToBr>
                    <a:lnBlToTr>
                      <a:noFill/>
                    </a:lnBlToTr>
                    <a:solidFill>
                      <a:srgbClr val="FFFFFF"/>
                    </a:solidFill>
                  </a:tcPr>
                </a:tc>
              </a:tr>
            </a:tbl>
          </a:graphicData>
        </a:graphic>
      </p:graphicFrame>
    </p:spTree>
    <p:custDataLst>
      <p:tags r:id="rId2"/>
    </p:custDataLst>
  </p:cSld>
  <p:clrMapOvr>
    <a:masterClrMapping/>
  </p:clrMapOvr>
  <p:transition>
    <p:cover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123295" y="355316"/>
            <a:ext cx="3046237" cy="951784"/>
          </a:xfrm>
        </p:spPr>
        <p:txBody>
          <a:bodyPr/>
          <a:p>
            <a:r>
              <a:rPr lang="zh-CN" altLang="en-US" sz="2665">
                <a:solidFill>
                  <a:srgbClr val="FFFF00"/>
                </a:solidFill>
              </a:rPr>
              <a:t>美：</a:t>
            </a:r>
            <a:r>
              <a:rPr lang="en-US" altLang="zh-CN" sz="2665">
                <a:solidFill>
                  <a:srgbClr val="FFFF00"/>
                </a:solidFill>
              </a:rPr>
              <a:t>FOIA Library</a:t>
            </a:r>
            <a:endParaRPr lang="en-US" altLang="zh-CN" sz="2665">
              <a:solidFill>
                <a:srgbClr val="FFFF00"/>
              </a:solidFill>
            </a:endParaRPr>
          </a:p>
        </p:txBody>
      </p:sp>
      <p:pic>
        <p:nvPicPr>
          <p:cNvPr id="13" name="图片 2"/>
          <p:cNvPicPr>
            <a:picLocks noChangeAspect="1"/>
          </p:cNvPicPr>
          <p:nvPr>
            <p:ph idx="1"/>
          </p:nvPr>
        </p:nvPicPr>
        <p:blipFill>
          <a:blip r:embed="rId1"/>
          <a:stretch>
            <a:fillRect/>
          </a:stretch>
        </p:blipFill>
        <p:spPr>
          <a:xfrm>
            <a:off x="1070947" y="1879756"/>
            <a:ext cx="3311679" cy="3802377"/>
          </a:xfrm>
          <a:prstGeom prst="rect">
            <a:avLst/>
          </a:prstGeom>
          <a:noFill/>
          <a:ln w="9525">
            <a:noFill/>
          </a:ln>
        </p:spPr>
      </p:pic>
      <p:pic>
        <p:nvPicPr>
          <p:cNvPr id="10" name="图片 5"/>
          <p:cNvPicPr>
            <a:picLocks noChangeAspect="1"/>
          </p:cNvPicPr>
          <p:nvPr/>
        </p:nvPicPr>
        <p:blipFill>
          <a:blip r:embed="rId2"/>
          <a:stretch>
            <a:fillRect/>
          </a:stretch>
        </p:blipFill>
        <p:spPr>
          <a:xfrm>
            <a:off x="4560821" y="1883986"/>
            <a:ext cx="3605675" cy="3798147"/>
          </a:xfrm>
          <a:prstGeom prst="rect">
            <a:avLst/>
          </a:prstGeom>
          <a:noFill/>
          <a:ln w="9525">
            <a:noFill/>
          </a:ln>
        </p:spPr>
      </p:pic>
      <p:sp>
        <p:nvSpPr>
          <p:cNvPr id="5" name="标题 1"/>
          <p:cNvSpPr>
            <a:spLocks noGrp="1"/>
          </p:cNvSpPr>
          <p:nvPr/>
        </p:nvSpPr>
        <p:spPr>
          <a:xfrm>
            <a:off x="4382626" y="355316"/>
            <a:ext cx="3818240" cy="951784"/>
          </a:xfrm>
          <a:prstGeom prst="rect">
            <a:avLst/>
          </a:prstGeom>
          <a:noFill/>
          <a:ln w="9525">
            <a:noFill/>
          </a:ln>
        </p:spPr>
        <p:txBody>
          <a:bodyPr anchor="ctr"/>
          <a:lstStyle>
            <a:lvl1pPr marL="0" lvl="0" indent="0" algn="ctr" defTabSz="914400" eaLnBrk="1" fontAlgn="base" latinLnBrk="0" hangingPunct="1">
              <a:spcBef>
                <a:spcPct val="0"/>
              </a:spcBef>
              <a:spcAft>
                <a:spcPct val="0"/>
              </a:spcAft>
              <a:buNone/>
              <a:defRPr sz="4400" b="0" i="0" u="none" kern="1200" baseline="0">
                <a:solidFill>
                  <a:schemeClr val="tx2"/>
                </a:solidFill>
                <a:latin typeface="+mj-lt"/>
                <a:ea typeface="+mj-ea"/>
                <a:cs typeface="+mj-cs"/>
              </a:defRPr>
            </a:lvl1pPr>
          </a:lstStyle>
          <a:p>
            <a:r>
              <a:rPr lang="zh-CN" altLang="en-US" sz="2665">
                <a:solidFill>
                  <a:srgbClr val="FFFF00"/>
                </a:solidFill>
              </a:rPr>
              <a:t>澳：</a:t>
            </a:r>
            <a:r>
              <a:rPr lang="en-US" altLang="zh-CN" sz="2665">
                <a:solidFill>
                  <a:srgbClr val="FFFF00"/>
                </a:solidFill>
              </a:rPr>
              <a:t>FOI Disclosure Log</a:t>
            </a:r>
            <a:endParaRPr lang="en-US" altLang="zh-CN" sz="2665">
              <a:solidFill>
                <a:srgbClr val="FFFF00"/>
              </a:solidFill>
            </a:endParaRPr>
          </a:p>
        </p:txBody>
      </p:sp>
      <p:sp>
        <p:nvSpPr>
          <p:cNvPr id="3" name="内容占位符 2"/>
          <p:cNvSpPr>
            <a:spLocks noGrp="1"/>
          </p:cNvSpPr>
          <p:nvPr/>
        </p:nvSpPr>
        <p:spPr>
          <a:xfrm>
            <a:off x="1492792" y="2408529"/>
            <a:ext cx="6238944" cy="45421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anchor="t"/>
          <a:lstStyle>
            <a:lvl1pPr marL="342900" lvl="0" indent="-342900" algn="l" defTabSz="914400" eaLnBrk="1" fontAlgn="base" latinLnBrk="0" hangingPunct="1">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9pPr>
          </a:lstStyle>
          <a:p>
            <a:pPr marL="0" indent="0">
              <a:buNone/>
            </a:pPr>
            <a:r>
              <a:rPr lang="zh-CN" altLang="en-US" sz="2665" b="1">
                <a:solidFill>
                  <a:srgbClr val="FF0000"/>
                </a:solidFill>
                <a:sym typeface="+mn-ea"/>
              </a:rPr>
              <a:t>设置专栏，集中规范公开这类转换信息</a:t>
            </a:r>
            <a:endParaRPr lang="zh-CN" altLang="en-US" sz="2665">
              <a:solidFill>
                <a:schemeClr val="bg1"/>
              </a:solidFill>
              <a:sym typeface="+mn-ea"/>
            </a:endParaRPr>
          </a:p>
          <a:p>
            <a:pPr lvl="1"/>
            <a:endParaRPr lang="zh-CN" altLang="en-US" sz="2330">
              <a:solidFill>
                <a:schemeClr val="bg1"/>
              </a:solidFill>
            </a:endParaRPr>
          </a:p>
          <a:p>
            <a:pPr marL="914400" lvl="2" indent="0">
              <a:buNone/>
            </a:pPr>
            <a:endParaRPr lang="zh-CN" altLang="en-US" sz="2000">
              <a:solidFill>
                <a:schemeClr val="bg1"/>
              </a:solidFill>
            </a:endParaRPr>
          </a:p>
        </p:txBody>
      </p:sp>
      <p:pic>
        <p:nvPicPr>
          <p:cNvPr id="128002" name="Picture 2"/>
          <p:cNvPicPr>
            <a:picLocks noChangeAspect="1"/>
          </p:cNvPicPr>
          <p:nvPr/>
        </p:nvPicPr>
        <p:blipFill>
          <a:blip r:embed="rId3"/>
          <a:stretch>
            <a:fillRect/>
          </a:stretch>
        </p:blipFill>
        <p:spPr>
          <a:xfrm>
            <a:off x="4560821" y="1029496"/>
            <a:ext cx="3595100" cy="851318"/>
          </a:xfrm>
          <a:prstGeom prst="rect">
            <a:avLst/>
          </a:prstGeom>
          <a:noFill/>
          <a:ln w="9525">
            <a:noFill/>
          </a:ln>
        </p:spPr>
      </p:pic>
      <p:pic>
        <p:nvPicPr>
          <p:cNvPr id="4" name="图片 3"/>
          <p:cNvPicPr>
            <a:picLocks noChangeAspect="1"/>
          </p:cNvPicPr>
          <p:nvPr/>
        </p:nvPicPr>
        <p:blipFill>
          <a:blip r:embed="rId4"/>
          <a:srcRect t="6714" b="68896"/>
          <a:stretch>
            <a:fillRect/>
          </a:stretch>
        </p:blipFill>
        <p:spPr>
          <a:xfrm>
            <a:off x="1123295" y="1029496"/>
            <a:ext cx="3258803" cy="849203"/>
          </a:xfrm>
          <a:prstGeom prst="rect">
            <a:avLst/>
          </a:prstGeom>
        </p:spPr>
      </p:pic>
      <p:sp>
        <p:nvSpPr>
          <p:cNvPr id="27661" name="Oval 6"/>
          <p:cNvSpPr/>
          <p:nvPr/>
        </p:nvSpPr>
        <p:spPr>
          <a:xfrm>
            <a:off x="1361241" y="1139480"/>
            <a:ext cx="2839489" cy="629235"/>
          </a:xfrm>
          <a:prstGeom prst="ellipse">
            <a:avLst/>
          </a:prstGeom>
          <a:noFill/>
          <a:ln w="60325" cap="flat" cmpd="sng">
            <a:solidFill>
              <a:srgbClr val="FF3300"/>
            </a:solidFill>
            <a:prstDash val="solid"/>
            <a:round/>
            <a:headEnd type="none" w="med" len="med"/>
            <a:tailEnd type="none" w="med" len="med"/>
          </a:ln>
        </p:spPr>
        <p:txBody>
          <a:bodyPr wrap="none" anchor="ctr"/>
          <a:p>
            <a:pPr eaLnBrk="0" hangingPunct="0"/>
            <a:endParaRPr lang="zh-CN" altLang="en-US" sz="1500" dirty="0">
              <a:latin typeface="Calibri" panose="020F0502020204030204" charset="0"/>
              <a:ea typeface="宋体" panose="02010600030101010101" pitchFamily="2" charset="-122"/>
            </a:endParaRPr>
          </a:p>
        </p:txBody>
      </p:sp>
      <p:sp>
        <p:nvSpPr>
          <p:cNvPr id="6" name="Oval 6"/>
          <p:cNvSpPr/>
          <p:nvPr/>
        </p:nvSpPr>
        <p:spPr>
          <a:xfrm>
            <a:off x="6280377" y="1190770"/>
            <a:ext cx="1533430" cy="629235"/>
          </a:xfrm>
          <a:prstGeom prst="ellipse">
            <a:avLst/>
          </a:prstGeom>
          <a:noFill/>
          <a:ln w="60325" cap="flat" cmpd="sng">
            <a:solidFill>
              <a:srgbClr val="FF3300"/>
            </a:solidFill>
            <a:prstDash val="solid"/>
            <a:round/>
            <a:headEnd type="none" w="med" len="med"/>
            <a:tailEnd type="none" w="med" len="med"/>
          </a:ln>
        </p:spPr>
        <p:txBody>
          <a:bodyPr wrap="none" anchor="ctr"/>
          <a:p>
            <a:pPr eaLnBrk="0" hangingPunct="0"/>
            <a:endParaRPr lang="zh-CN" altLang="en-US" sz="1500" dirty="0">
              <a:latin typeface="Calibri" panose="020F0502020204030204" charset="0"/>
              <a:ea typeface="宋体" panose="02010600030101010101" pitchFamily="2" charset="-122"/>
            </a:endParaRPr>
          </a:p>
        </p:txBody>
      </p:sp>
      <p:sp>
        <p:nvSpPr>
          <p:cNvPr id="8" name="标题 1"/>
          <p:cNvSpPr txBox="1"/>
          <p:nvPr/>
        </p:nvSpPr>
        <p:spPr>
          <a:xfrm>
            <a:off x="460375" y="5964555"/>
            <a:ext cx="8929370" cy="965200"/>
          </a:xfrm>
          <a:prstGeom prst="rect">
            <a:avLst/>
          </a:prstGeom>
          <a:noFill/>
          <a:ln w="9525">
            <a:noFill/>
          </a:ln>
        </p:spPr>
        <p:txBody>
          <a:bodyPr anchor="ctr"/>
          <a:p>
            <a:pPr algn="ctr" defTabSz="914400"/>
            <a:r>
              <a:rPr lang="zh-CN" altLang="en-US" sz="4000" dirty="0">
                <a:solidFill>
                  <a:srgbClr val="FFFF00"/>
                </a:solidFill>
                <a:latin typeface="Arial" panose="020B0604020202020204" pitchFamily="34" charset="0"/>
                <a:ea typeface="宋体" panose="02010600030101010101" pitchFamily="2" charset="-122"/>
              </a:rPr>
              <a:t>依申请转主动公开规范</a:t>
            </a:r>
            <a:endParaRPr lang="zh-CN" altLang="en-US" sz="4000" dirty="0">
              <a:solidFill>
                <a:srgbClr val="FFFF00"/>
              </a:solidFill>
              <a:latin typeface="Arial" panose="020B0604020202020204" pitchFamily="34" charset="0"/>
              <a:ea typeface="宋体" panose="02010600030101010101" pitchFamily="2" charset="-122"/>
            </a:endParaRPr>
          </a:p>
        </p:txBody>
      </p:sp>
      <p:pic>
        <p:nvPicPr>
          <p:cNvPr id="7" name="图片 6"/>
          <p:cNvPicPr>
            <a:picLocks noChangeAspect="1"/>
          </p:cNvPicPr>
          <p:nvPr/>
        </p:nvPicPr>
        <p:blipFill>
          <a:blip r:embed="rId5"/>
          <a:stretch>
            <a:fillRect/>
          </a:stretch>
        </p:blipFill>
        <p:spPr>
          <a:xfrm>
            <a:off x="749935" y="1357630"/>
            <a:ext cx="6134100" cy="4127500"/>
          </a:xfrm>
          <a:prstGeom prst="rect">
            <a:avLst/>
          </a:prstGeom>
        </p:spPr>
      </p:pic>
      <p:pic>
        <p:nvPicPr>
          <p:cNvPr id="11" name="图片 10"/>
          <p:cNvPicPr>
            <a:picLocks noChangeAspect="1"/>
          </p:cNvPicPr>
          <p:nvPr/>
        </p:nvPicPr>
        <p:blipFill>
          <a:blip r:embed="rId6"/>
          <a:stretch>
            <a:fillRect/>
          </a:stretch>
        </p:blipFill>
        <p:spPr>
          <a:xfrm>
            <a:off x="501015" y="2626360"/>
            <a:ext cx="3867150" cy="26924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500">
        <p:random/>
      </p:transition>
    </mc:Choice>
    <mc:Fallback>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4" presetClass="entr" presetSubtype="0" fill="hold" grpId="0" nodeType="clickEffect">
                                  <p:stCondLst>
                                    <p:cond delay="0"/>
                                  </p:stCondLst>
                                  <p:childTnLst>
                                    <p:set>
                                      <p:cBhvr>
                                        <p:cTn id="10" dur="1" fill="hold">
                                          <p:stCondLst>
                                            <p:cond delay="0"/>
                                          </p:stCondLst>
                                        </p:cTn>
                                        <p:tgtEl>
                                          <p:spTgt spid="27661"/>
                                        </p:tgtEl>
                                        <p:attrNameLst>
                                          <p:attrName>style.visibility</p:attrName>
                                        </p:attrNameLst>
                                      </p:cBhvr>
                                      <p:to>
                                        <p:strVal val="visible"/>
                                      </p:to>
                                    </p:set>
                                    <p:anim from="(-#ppt_w/2)" to="(#ppt_x)" calcmode="lin" valueType="num">
                                      <p:cBhvr>
                                        <p:cTn id="11" dur="300" fill="hold">
                                          <p:stCondLst>
                                            <p:cond delay="0"/>
                                          </p:stCondLst>
                                        </p:cTn>
                                        <p:tgtEl>
                                          <p:spTgt spid="27661"/>
                                        </p:tgtEl>
                                        <p:attrNameLst>
                                          <p:attrName>ppt_x</p:attrName>
                                        </p:attrNameLst>
                                      </p:cBhvr>
                                    </p:anim>
                                    <p:anim from="0" to="-1.0" calcmode="lin" valueType="num">
                                      <p:cBhvr>
                                        <p:cTn id="12" dur="100" decel="50000" autoRev="1" fill="hold">
                                          <p:stCondLst>
                                            <p:cond delay="300"/>
                                          </p:stCondLst>
                                        </p:cTn>
                                        <p:tgtEl>
                                          <p:spTgt spid="27661"/>
                                        </p:tgtEl>
                                        <p:attrNameLst>
                                          <p:attrName>xshear</p:attrName>
                                        </p:attrNameLst>
                                      </p:cBhvr>
                                    </p:anim>
                                    <p:animScale>
                                      <p:cBhvr>
                                        <p:cTn id="13" dur="100" decel="100000" autoRev="1" fill="hold">
                                          <p:stCondLst>
                                            <p:cond delay="300"/>
                                          </p:stCondLst>
                                        </p:cTn>
                                        <p:tgtEl>
                                          <p:spTgt spid="27661"/>
                                        </p:tgtEl>
                                      </p:cBhvr>
                                      <p:from x="100000" y="100000"/>
                                      <p:to x="80000" y="100000"/>
                                    </p:animScale>
                                    <p:anim by="(#ppt_h/3+#ppt_w*0.1)" calcmode="lin" valueType="num">
                                      <p:cBhvr>
                                        <p:cTn id="14" dur="100" decel="100000" autoRev="1" fill="hold">
                                          <p:stCondLst>
                                            <p:cond delay="300"/>
                                          </p:stCondLst>
                                        </p:cTn>
                                        <p:tgtEl>
                                          <p:spTgt spid="27661"/>
                                        </p:tgtEl>
                                        <p:attrNameLst>
                                          <p:attrName>ppt_x</p:attrName>
                                        </p:attrNameLst>
                                      </p:cBhvr>
                                    </p:anim>
                                  </p:childTnLst>
                                </p:cTn>
                              </p:par>
                            </p:childTnLst>
                          </p:cTn>
                        </p:par>
                      </p:childTnLst>
                    </p:cTn>
                  </p:par>
                  <p:par>
                    <p:cTn id="15" fill="hold">
                      <p:stCondLst>
                        <p:cond delay="indefinite"/>
                      </p:stCondLst>
                      <p:childTnLst>
                        <p:par>
                          <p:cTn id="16" fill="hold">
                            <p:stCondLst>
                              <p:cond delay="0"/>
                            </p:stCondLst>
                            <p:childTnLst>
                              <p:par>
                                <p:cTn id="17" presetID="34"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from="(-#ppt_w/2)" to="(#ppt_x)" calcmode="lin" valueType="num">
                                      <p:cBhvr>
                                        <p:cTn id="19" dur="300" fill="hold">
                                          <p:stCondLst>
                                            <p:cond delay="0"/>
                                          </p:stCondLst>
                                        </p:cTn>
                                        <p:tgtEl>
                                          <p:spTgt spid="6"/>
                                        </p:tgtEl>
                                        <p:attrNameLst>
                                          <p:attrName>ppt_x</p:attrName>
                                        </p:attrNameLst>
                                      </p:cBhvr>
                                    </p:anim>
                                    <p:anim from="0" to="-1.0" calcmode="lin" valueType="num">
                                      <p:cBhvr>
                                        <p:cTn id="20" dur="100" decel="50000" autoRev="1" fill="hold">
                                          <p:stCondLst>
                                            <p:cond delay="300"/>
                                          </p:stCondLst>
                                        </p:cTn>
                                        <p:tgtEl>
                                          <p:spTgt spid="6"/>
                                        </p:tgtEl>
                                        <p:attrNameLst>
                                          <p:attrName>xshear</p:attrName>
                                        </p:attrNameLst>
                                      </p:cBhvr>
                                    </p:anim>
                                    <p:animScale>
                                      <p:cBhvr>
                                        <p:cTn id="21" dur="100" decel="100000" autoRev="1" fill="hold">
                                          <p:stCondLst>
                                            <p:cond delay="300"/>
                                          </p:stCondLst>
                                        </p:cTn>
                                        <p:tgtEl>
                                          <p:spTgt spid="6"/>
                                        </p:tgtEl>
                                      </p:cBhvr>
                                      <p:from x="100000" y="100000"/>
                                      <p:to x="80000" y="100000"/>
                                    </p:animScale>
                                    <p:anim by="(#ppt_h/3+#ppt_w*0.1)" calcmode="lin" valueType="num">
                                      <p:cBhvr>
                                        <p:cTn id="22" dur="100" decel="100000" autoRev="1" fill="hold">
                                          <p:stCondLst>
                                            <p:cond delay="300"/>
                                          </p:stCondLst>
                                        </p:cTn>
                                        <p:tgtEl>
                                          <p:spTgt spid="6"/>
                                        </p:tgtEl>
                                        <p:attrNameLst>
                                          <p:attrName>ppt_x</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 fill="hold"/>
                                        <p:tgtEl>
                                          <p:spTgt spid="8"/>
                                        </p:tgtEl>
                                      </p:cBhvr>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ppt_x"/>
                                          </p:val>
                                        </p:tav>
                                        <p:tav tm="100000">
                                          <p:val>
                                            <p:strVal val="#ppt_x"/>
                                          </p:val>
                                        </p:tav>
                                      </p:tavLst>
                                    </p:anim>
                                    <p:anim calcmode="lin" valueType="num">
                                      <p:cBhvr additive="base">
                                        <p:cTn id="3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1" grpId="0" bldLvl="0" animBg="1"/>
      <p:bldP spid="6" grpId="0" bldLvl="0" animBg="1"/>
      <p:bldP spid="3" grpId="0" bldLvl="0" animBg="1"/>
      <p:bldP spid="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457200" y="594995"/>
            <a:ext cx="8229600" cy="822960"/>
          </a:xfrm>
        </p:spPr>
        <p:txBody>
          <a:bodyPr/>
          <a:p>
            <a:r>
              <a:rPr lang="zh-CN" altLang="en-US">
                <a:solidFill>
                  <a:srgbClr val="FFFF00"/>
                </a:solidFill>
              </a:rPr>
              <a:t>三分钟带你成功申请信息公开</a:t>
            </a:r>
            <a:endParaRPr lang="zh-CN" altLang="en-US">
              <a:solidFill>
                <a:srgbClr val="FFFF00"/>
              </a:solidFill>
            </a:endParaRPr>
          </a:p>
        </p:txBody>
      </p:sp>
      <p:sp>
        <p:nvSpPr>
          <p:cNvPr id="3" name="内容占位符 2"/>
          <p:cNvSpPr>
            <a:spLocks noGrp="1"/>
          </p:cNvSpPr>
          <p:nvPr>
            <p:ph idx="1"/>
          </p:nvPr>
        </p:nvSpPr>
        <p:spPr>
          <a:xfrm>
            <a:off x="457200" y="1920240"/>
            <a:ext cx="8229600" cy="4206240"/>
          </a:xfrm>
        </p:spPr>
        <p:txBody>
          <a:bodyPr/>
          <a:p>
            <a:r>
              <a:rPr lang="zh-CN" altLang="en-US">
                <a:solidFill>
                  <a:schemeClr val="bg1"/>
                </a:solidFill>
              </a:rPr>
              <a:t>海关视频</a:t>
            </a:r>
            <a:r>
              <a:rPr lang="en-US" altLang="zh-CN">
                <a:solidFill>
                  <a:schemeClr val="bg1"/>
                </a:solidFill>
              </a:rPr>
              <a:t>                           </a:t>
            </a:r>
            <a:r>
              <a:rPr lang="zh-CN" altLang="en-US">
                <a:solidFill>
                  <a:schemeClr val="bg1"/>
                </a:solidFill>
              </a:rPr>
              <a:t>学生</a:t>
            </a:r>
            <a:r>
              <a:rPr lang="zh-CN" altLang="en-US">
                <a:solidFill>
                  <a:schemeClr val="bg1"/>
                </a:solidFill>
              </a:rPr>
              <a:t>习作</a:t>
            </a:r>
            <a:endParaRPr lang="zh-CN" altLang="en-US">
              <a:solidFill>
                <a:schemeClr val="bg1"/>
              </a:solidFill>
            </a:endParaRPr>
          </a:p>
        </p:txBody>
      </p:sp>
      <p:pic>
        <p:nvPicPr>
          <p:cNvPr id="4" name="图片 3"/>
          <p:cNvPicPr>
            <a:picLocks noChangeAspect="1"/>
          </p:cNvPicPr>
          <p:nvPr/>
        </p:nvPicPr>
        <p:blipFill>
          <a:blip r:embed="rId1"/>
          <a:stretch>
            <a:fillRect/>
          </a:stretch>
        </p:blipFill>
        <p:spPr>
          <a:xfrm>
            <a:off x="457200" y="2732405"/>
            <a:ext cx="4370705" cy="3711575"/>
          </a:xfrm>
          <a:prstGeom prst="rect">
            <a:avLst/>
          </a:prstGeom>
        </p:spPr>
      </p:pic>
      <p:pic>
        <p:nvPicPr>
          <p:cNvPr id="5" name="图片 4">
            <a:hlinkClick r:id="rId2" tooltip="" action="ppaction://hlinkfile"/>
          </p:cNvPr>
          <p:cNvPicPr>
            <a:picLocks noChangeAspect="1"/>
          </p:cNvPicPr>
          <p:nvPr/>
        </p:nvPicPr>
        <p:blipFill>
          <a:blip r:embed="rId3"/>
          <a:stretch>
            <a:fillRect/>
          </a:stretch>
        </p:blipFill>
        <p:spPr>
          <a:xfrm>
            <a:off x="4726940" y="2732405"/>
            <a:ext cx="4287520" cy="3816350"/>
          </a:xfrm>
          <a:prstGeom prst="rect">
            <a:avLst/>
          </a:prstGeom>
        </p:spPr>
      </p:pic>
      <p:sp>
        <p:nvSpPr>
          <p:cNvPr id="6" name="动作按钮: 后退或前一项 5">
            <a:hlinkClick r:id="rId4" action="ppaction://hlinksldjump"/>
          </p:cNvPr>
          <p:cNvSpPr/>
          <p:nvPr>
            <p:custDataLst>
              <p:tags r:id="rId5"/>
            </p:custDataLst>
          </p:nvPr>
        </p:nvSpPr>
        <p:spPr>
          <a:xfrm>
            <a:off x="8375015" y="742315"/>
            <a:ext cx="311785" cy="208280"/>
          </a:xfrm>
          <a:prstGeom prst="actionButtonBackPrevious">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Freeform 301"/>
          <p:cNvSpPr/>
          <p:nvPr/>
        </p:nvSpPr>
        <p:spPr>
          <a:xfrm>
            <a:off x="2951163" y="2573338"/>
            <a:ext cx="4406900" cy="1784350"/>
          </a:xfrm>
          <a:custGeom>
            <a:avLst/>
            <a:gdLst/>
            <a:ahLst/>
            <a:cxnLst>
              <a:cxn ang="0">
                <a:pos x="2147483647" y="2147483647"/>
              </a:cxn>
              <a:cxn ang="0">
                <a:pos x="2147483647" y="2147483647"/>
              </a:cxn>
              <a:cxn ang="0">
                <a:pos x="0" y="2147483647"/>
              </a:cxn>
              <a:cxn ang="0">
                <a:pos x="0" y="0"/>
              </a:cxn>
              <a:cxn ang="0">
                <a:pos x="2147483647" y="0"/>
              </a:cxn>
              <a:cxn ang="0">
                <a:pos x="2147483647" y="2147483647"/>
              </a:cxn>
              <a:cxn ang="0">
                <a:pos x="2147483647" y="2147483647"/>
              </a:cxn>
            </a:cxnLst>
            <a:pathLst>
              <a:path w="2041" h="1076">
                <a:moveTo>
                  <a:pt x="2041" y="1076"/>
                </a:moveTo>
                <a:lnTo>
                  <a:pt x="2041" y="1076"/>
                </a:lnTo>
                <a:lnTo>
                  <a:pt x="0" y="1076"/>
                </a:lnTo>
                <a:lnTo>
                  <a:pt x="0" y="0"/>
                </a:lnTo>
                <a:lnTo>
                  <a:pt x="2041" y="0"/>
                </a:lnTo>
                <a:lnTo>
                  <a:pt x="2041" y="1076"/>
                </a:lnTo>
                <a:close/>
              </a:path>
            </a:pathLst>
          </a:custGeom>
          <a:solidFill>
            <a:srgbClr val="0079C5"/>
          </a:solidFill>
          <a:ln w="7938" cap="flat" cmpd="sng">
            <a:solidFill>
              <a:srgbClr val="FFFFFF"/>
            </a:solidFill>
            <a:prstDash val="solid"/>
            <a:miter/>
            <a:headEnd type="none" w="med" len="med"/>
            <a:tailEnd type="none" w="med" len="med"/>
          </a:ln>
        </p:spPr>
        <p:txBody>
          <a:bodyPr/>
          <a:p>
            <a:endParaRPr lang="zh-CN" altLang="en-US"/>
          </a:p>
        </p:txBody>
      </p:sp>
      <p:sp>
        <p:nvSpPr>
          <p:cNvPr id="17410" name="Freeform 9"/>
          <p:cNvSpPr/>
          <p:nvPr/>
        </p:nvSpPr>
        <p:spPr>
          <a:xfrm>
            <a:off x="1801813" y="3425825"/>
            <a:ext cx="1587" cy="835025"/>
          </a:xfrm>
          <a:custGeom>
            <a:avLst/>
            <a:gdLst/>
            <a:ahLst/>
            <a:cxnLst>
              <a:cxn ang="0">
                <a:pos x="0" y="2147483647"/>
              </a:cxn>
              <a:cxn ang="0">
                <a:pos x="0" y="0"/>
              </a:cxn>
              <a:cxn ang="0">
                <a:pos x="0" y="2147483647"/>
              </a:cxn>
            </a:cxnLst>
            <a:pathLst>
              <a:path w="1587" h="526">
                <a:moveTo>
                  <a:pt x="0" y="526"/>
                </a:moveTo>
                <a:lnTo>
                  <a:pt x="0" y="0"/>
                </a:lnTo>
                <a:lnTo>
                  <a:pt x="0" y="526"/>
                </a:lnTo>
                <a:close/>
              </a:path>
            </a:pathLst>
          </a:custGeom>
          <a:solidFill>
            <a:srgbClr val="0079C1"/>
          </a:solidFill>
          <a:ln w="9525">
            <a:noFill/>
          </a:ln>
        </p:spPr>
        <p:txBody>
          <a:bodyPr/>
          <a:p>
            <a:endParaRPr lang="zh-CN" altLang="en-US"/>
          </a:p>
        </p:txBody>
      </p:sp>
      <p:sp>
        <p:nvSpPr>
          <p:cNvPr id="14340" name="Line 10"/>
          <p:cNvSpPr/>
          <p:nvPr/>
        </p:nvSpPr>
        <p:spPr>
          <a:xfrm flipV="1">
            <a:off x="2879725" y="3427413"/>
            <a:ext cx="1588" cy="835025"/>
          </a:xfrm>
          <a:prstGeom prst="line">
            <a:avLst/>
          </a:prstGeom>
          <a:ln w="25400" cap="flat" cmpd="sng">
            <a:solidFill>
              <a:srgbClr val="FFFF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41" name="Freeform 11"/>
          <p:cNvSpPr/>
          <p:nvPr/>
        </p:nvSpPr>
        <p:spPr>
          <a:xfrm>
            <a:off x="2879725" y="4260850"/>
            <a:ext cx="3382963" cy="92075"/>
          </a:xfrm>
          <a:custGeom>
            <a:avLst/>
            <a:gdLst/>
            <a:ahLst/>
            <a:cxnLst>
              <a:cxn ang="0">
                <a:pos x="2147483647" y="0"/>
              </a:cxn>
              <a:cxn ang="0">
                <a:pos x="2147483647" y="2147483647"/>
              </a:cxn>
              <a:cxn ang="0">
                <a:pos x="2147483647" y="2147483647"/>
              </a:cxn>
              <a:cxn ang="0">
                <a:pos x="2147483647" y="2147483647"/>
              </a:cxn>
              <a:cxn ang="0">
                <a:pos x="0" y="2147483647"/>
              </a:cxn>
              <a:cxn ang="0">
                <a:pos x="0" y="0"/>
              </a:cxn>
            </a:cxnLst>
            <a:pathLst>
              <a:path w="1520" h="41">
                <a:moveTo>
                  <a:pt x="1520" y="0"/>
                </a:moveTo>
                <a:cubicBezTo>
                  <a:pt x="1520" y="9"/>
                  <a:pt x="1520" y="9"/>
                  <a:pt x="1520" y="9"/>
                </a:cubicBezTo>
                <a:cubicBezTo>
                  <a:pt x="1520" y="26"/>
                  <a:pt x="1506" y="41"/>
                  <a:pt x="1488" y="41"/>
                </a:cubicBezTo>
                <a:cubicBezTo>
                  <a:pt x="32" y="41"/>
                  <a:pt x="32" y="41"/>
                  <a:pt x="32" y="41"/>
                </a:cubicBezTo>
                <a:cubicBezTo>
                  <a:pt x="14" y="41"/>
                  <a:pt x="0" y="26"/>
                  <a:pt x="0" y="9"/>
                </a:cubicBezTo>
                <a:cubicBezTo>
                  <a:pt x="0" y="0"/>
                  <a:pt x="0" y="0"/>
                  <a:pt x="0"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2" name="Freeform 13"/>
          <p:cNvSpPr/>
          <p:nvPr/>
        </p:nvSpPr>
        <p:spPr>
          <a:xfrm>
            <a:off x="3214688" y="2500313"/>
            <a:ext cx="4105275" cy="1784350"/>
          </a:xfrm>
          <a:custGeom>
            <a:avLst/>
            <a:gdLst/>
            <a:ahLst/>
            <a:cxnLst>
              <a:cxn ang="0">
                <a:pos x="0" y="0"/>
              </a:cxn>
              <a:cxn ang="0">
                <a:pos x="2147483647" y="0"/>
              </a:cxn>
              <a:cxn ang="0">
                <a:pos x="2147483647" y="2147483647"/>
              </a:cxn>
              <a:cxn ang="0">
                <a:pos x="2147483647" y="2147483647"/>
              </a:cxn>
            </a:cxnLst>
            <a:pathLst>
              <a:path w="2077" h="1121">
                <a:moveTo>
                  <a:pt x="0" y="0"/>
                </a:moveTo>
                <a:cubicBezTo>
                  <a:pt x="2031" y="0"/>
                  <a:pt x="2031" y="0"/>
                  <a:pt x="2031" y="0"/>
                </a:cubicBezTo>
                <a:cubicBezTo>
                  <a:pt x="2056" y="0"/>
                  <a:pt x="2076" y="20"/>
                  <a:pt x="2076" y="45"/>
                </a:cubicBezTo>
                <a:cubicBezTo>
                  <a:pt x="2076" y="1108"/>
                  <a:pt x="2077" y="1121"/>
                  <a:pt x="2077" y="1121"/>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3" name="Freeform 15"/>
          <p:cNvSpPr/>
          <p:nvPr/>
        </p:nvSpPr>
        <p:spPr>
          <a:xfrm>
            <a:off x="2879725" y="2503488"/>
            <a:ext cx="87313" cy="923925"/>
          </a:xfrm>
          <a:custGeom>
            <a:avLst/>
            <a:gdLst/>
            <a:ahLst/>
            <a:cxnLst>
              <a:cxn ang="0">
                <a:pos x="0" y="2147483647"/>
              </a:cxn>
              <a:cxn ang="0">
                <a:pos x="0" y="2147483647"/>
              </a:cxn>
              <a:cxn ang="0">
                <a:pos x="2147483647" y="0"/>
              </a:cxn>
              <a:cxn ang="0">
                <a:pos x="2147483647" y="0"/>
              </a:cxn>
            </a:cxnLst>
            <a:pathLst>
              <a:path w="39" h="415">
                <a:moveTo>
                  <a:pt x="0" y="415"/>
                </a:moveTo>
                <a:cubicBezTo>
                  <a:pt x="0" y="32"/>
                  <a:pt x="0" y="32"/>
                  <a:pt x="0" y="32"/>
                </a:cubicBezTo>
                <a:cubicBezTo>
                  <a:pt x="0" y="14"/>
                  <a:pt x="14" y="0"/>
                  <a:pt x="32" y="0"/>
                </a:cubicBezTo>
                <a:cubicBezTo>
                  <a:pt x="39" y="0"/>
                  <a:pt x="39" y="0"/>
                  <a:pt x="39"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7415" name="Freeform 34"/>
          <p:cNvSpPr/>
          <p:nvPr/>
        </p:nvSpPr>
        <p:spPr>
          <a:xfrm>
            <a:off x="2813050" y="1150938"/>
            <a:ext cx="3175" cy="1587"/>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7">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6" name="Freeform 37"/>
          <p:cNvSpPr/>
          <p:nvPr/>
        </p:nvSpPr>
        <p:spPr>
          <a:xfrm>
            <a:off x="4284663" y="1152525"/>
            <a:ext cx="9525"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4" h="1588">
                <a:moveTo>
                  <a:pt x="0" y="0"/>
                </a:moveTo>
                <a:cubicBezTo>
                  <a:pt x="1" y="0"/>
                  <a:pt x="1" y="0"/>
                  <a:pt x="1" y="0"/>
                </a:cubicBezTo>
                <a:cubicBezTo>
                  <a:pt x="1" y="0"/>
                  <a:pt x="2" y="0"/>
                  <a:pt x="2" y="0"/>
                </a:cubicBezTo>
                <a:cubicBezTo>
                  <a:pt x="2" y="0"/>
                  <a:pt x="2" y="0"/>
                  <a:pt x="3" y="0"/>
                </a:cubicBezTo>
                <a:cubicBezTo>
                  <a:pt x="3" y="0"/>
                  <a:pt x="3" y="0"/>
                  <a:pt x="4" y="0"/>
                </a:cubicBezTo>
                <a:cubicBezTo>
                  <a:pt x="3" y="0"/>
                  <a:pt x="3" y="0"/>
                  <a:pt x="3" y="0"/>
                </a:cubicBezTo>
                <a:cubicBezTo>
                  <a:pt x="2" y="0"/>
                  <a:pt x="2" y="0"/>
                  <a:pt x="2" y="0"/>
                </a:cubicBezTo>
                <a:cubicBezTo>
                  <a:pt x="2"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17" name="Freeform 39"/>
          <p:cNvSpPr/>
          <p:nvPr/>
        </p:nvSpPr>
        <p:spPr>
          <a:xfrm>
            <a:off x="4668838" y="1155700"/>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18" name="Freeform 40"/>
          <p:cNvSpPr/>
          <p:nvPr/>
        </p:nvSpPr>
        <p:spPr>
          <a:xfrm>
            <a:off x="2947988" y="1168400"/>
            <a:ext cx="4762"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1" y="0"/>
                  <a:pt x="1" y="0"/>
                </a:cubicBezTo>
                <a:cubicBezTo>
                  <a:pt x="1" y="0"/>
                  <a:pt x="0" y="0"/>
                  <a:pt x="0" y="0"/>
                </a:cubicBezTo>
                <a:cubicBezTo>
                  <a:pt x="0" y="0"/>
                  <a:pt x="1" y="0"/>
                  <a:pt x="1" y="0"/>
                </a:cubicBezTo>
                <a:cubicBezTo>
                  <a:pt x="1"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9" name="Freeform 43"/>
          <p:cNvSpPr/>
          <p:nvPr/>
        </p:nvSpPr>
        <p:spPr>
          <a:xfrm>
            <a:off x="3244850" y="1171575"/>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2" y="0"/>
                </a:cubicBezTo>
                <a:close/>
              </a:path>
            </a:pathLst>
          </a:custGeom>
          <a:solidFill>
            <a:srgbClr val="FFFFFF"/>
          </a:solidFill>
          <a:ln w="9525">
            <a:noFill/>
          </a:ln>
        </p:spPr>
        <p:txBody>
          <a:bodyPr/>
          <a:p>
            <a:endParaRPr lang="zh-CN" altLang="en-US"/>
          </a:p>
        </p:txBody>
      </p:sp>
      <p:sp>
        <p:nvSpPr>
          <p:cNvPr id="17420" name="Freeform 45"/>
          <p:cNvSpPr/>
          <p:nvPr/>
        </p:nvSpPr>
        <p:spPr>
          <a:xfrm>
            <a:off x="3890963" y="1173163"/>
            <a:ext cx="4762" cy="1587"/>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7">
                <a:moveTo>
                  <a:pt x="0" y="0"/>
                </a:moveTo>
                <a:cubicBezTo>
                  <a:pt x="1" y="0"/>
                  <a:pt x="1" y="0"/>
                  <a:pt x="1"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21" name="Freeform 54"/>
          <p:cNvSpPr/>
          <p:nvPr/>
        </p:nvSpPr>
        <p:spPr>
          <a:xfrm>
            <a:off x="4826000" y="117316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2" name="Freeform 55"/>
          <p:cNvSpPr/>
          <p:nvPr/>
        </p:nvSpPr>
        <p:spPr>
          <a:xfrm>
            <a:off x="4433888" y="1177925"/>
            <a:ext cx="1587"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3" name="Freeform 87"/>
          <p:cNvSpPr/>
          <p:nvPr/>
        </p:nvSpPr>
        <p:spPr>
          <a:xfrm>
            <a:off x="2808288" y="1273175"/>
            <a:ext cx="4762"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24" name="Freeform 88"/>
          <p:cNvSpPr/>
          <p:nvPr/>
        </p:nvSpPr>
        <p:spPr>
          <a:xfrm>
            <a:off x="3090863" y="1273175"/>
            <a:ext cx="7937"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4" h="1588">
                <a:moveTo>
                  <a:pt x="4" y="0"/>
                </a:moveTo>
                <a:cubicBezTo>
                  <a:pt x="3" y="0"/>
                  <a:pt x="3" y="0"/>
                  <a:pt x="3" y="0"/>
                </a:cubicBezTo>
                <a:cubicBezTo>
                  <a:pt x="2" y="0"/>
                  <a:pt x="2" y="0"/>
                  <a:pt x="2" y="0"/>
                </a:cubicBezTo>
                <a:cubicBezTo>
                  <a:pt x="2" y="0"/>
                  <a:pt x="1" y="0"/>
                  <a:pt x="1" y="0"/>
                </a:cubicBezTo>
                <a:cubicBezTo>
                  <a:pt x="1" y="0"/>
                  <a:pt x="0" y="0"/>
                  <a:pt x="0" y="0"/>
                </a:cubicBezTo>
                <a:cubicBezTo>
                  <a:pt x="0" y="0"/>
                  <a:pt x="1" y="0"/>
                  <a:pt x="1" y="0"/>
                </a:cubicBezTo>
                <a:cubicBezTo>
                  <a:pt x="1" y="0"/>
                  <a:pt x="2" y="0"/>
                  <a:pt x="2" y="0"/>
                </a:cubicBezTo>
                <a:cubicBezTo>
                  <a:pt x="2" y="0"/>
                  <a:pt x="2" y="0"/>
                  <a:pt x="3" y="0"/>
                </a:cubicBezTo>
                <a:cubicBezTo>
                  <a:pt x="3" y="0"/>
                  <a:pt x="3" y="0"/>
                  <a:pt x="4" y="0"/>
                </a:cubicBezTo>
                <a:close/>
              </a:path>
            </a:pathLst>
          </a:custGeom>
          <a:solidFill>
            <a:srgbClr val="FFFFFF"/>
          </a:solidFill>
          <a:ln w="9525">
            <a:noFill/>
          </a:ln>
        </p:spPr>
        <p:txBody>
          <a:bodyPr/>
          <a:p>
            <a:endParaRPr lang="zh-CN" altLang="en-US"/>
          </a:p>
        </p:txBody>
      </p:sp>
      <p:sp>
        <p:nvSpPr>
          <p:cNvPr id="17425" name="Freeform 102"/>
          <p:cNvSpPr/>
          <p:nvPr/>
        </p:nvSpPr>
        <p:spPr>
          <a:xfrm>
            <a:off x="4832350" y="1277938"/>
            <a:ext cx="3175" cy="1587"/>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7">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6" name="Freeform 116"/>
          <p:cNvSpPr/>
          <p:nvPr/>
        </p:nvSpPr>
        <p:spPr>
          <a:xfrm>
            <a:off x="4511675" y="1295400"/>
            <a:ext cx="7938"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1" y="0"/>
                </a:cubicBezTo>
                <a:cubicBezTo>
                  <a:pt x="1" y="0"/>
                  <a:pt x="1" y="0"/>
                  <a:pt x="2" y="0"/>
                </a:cubicBezTo>
                <a:cubicBezTo>
                  <a:pt x="2" y="0"/>
                  <a:pt x="2" y="0"/>
                  <a:pt x="2" y="0"/>
                </a:cubicBezTo>
                <a:cubicBezTo>
                  <a:pt x="3" y="0"/>
                  <a:pt x="3" y="0"/>
                  <a:pt x="3" y="0"/>
                </a:cubicBezTo>
                <a:cubicBezTo>
                  <a:pt x="3" y="0"/>
                  <a:pt x="3" y="0"/>
                  <a:pt x="2" y="0"/>
                </a:cubicBezTo>
                <a:cubicBezTo>
                  <a:pt x="2" y="0"/>
                  <a:pt x="2" y="0"/>
                  <a:pt x="2" y="0"/>
                </a:cubicBezTo>
                <a:cubicBezTo>
                  <a:pt x="1" y="0"/>
                  <a:pt x="1" y="0"/>
                  <a:pt x="1" y="0"/>
                </a:cubicBezTo>
                <a:cubicBezTo>
                  <a:pt x="0" y="0"/>
                  <a:pt x="0" y="0"/>
                  <a:pt x="0" y="0"/>
                </a:cubicBezTo>
                <a:close/>
              </a:path>
            </a:pathLst>
          </a:custGeom>
          <a:solidFill>
            <a:srgbClr val="FFFFFF"/>
          </a:solidFill>
          <a:ln w="9525">
            <a:noFill/>
          </a:ln>
        </p:spPr>
        <p:txBody>
          <a:bodyPr/>
          <a:p>
            <a:endParaRPr lang="zh-CN" altLang="en-US"/>
          </a:p>
        </p:txBody>
      </p:sp>
      <p:sp>
        <p:nvSpPr>
          <p:cNvPr id="17427" name="Freeform 117"/>
          <p:cNvSpPr/>
          <p:nvPr/>
        </p:nvSpPr>
        <p:spPr>
          <a:xfrm>
            <a:off x="4676775" y="1296988"/>
            <a:ext cx="4763" cy="1587"/>
          </a:xfrm>
          <a:custGeom>
            <a:avLst/>
            <a:gdLst/>
            <a:ahLst/>
            <a:cxnLst>
              <a:cxn ang="0">
                <a:pos x="0" y="0"/>
              </a:cxn>
              <a:cxn ang="0">
                <a:pos x="0" y="0"/>
              </a:cxn>
              <a:cxn ang="0">
                <a:pos x="0" y="0"/>
              </a:cxn>
              <a:cxn ang="0">
                <a:pos x="2147483647" y="0"/>
              </a:cxn>
              <a:cxn ang="0">
                <a:pos x="2147483647" y="0"/>
              </a:cxn>
              <a:cxn ang="0">
                <a:pos x="2147483647" y="0"/>
              </a:cxn>
              <a:cxn ang="0">
                <a:pos x="2147483647" y="0"/>
              </a:cxn>
              <a:cxn ang="0">
                <a:pos x="2147483647" y="0"/>
              </a:cxn>
              <a:cxn ang="0">
                <a:pos x="0" y="0"/>
              </a:cxn>
              <a:cxn ang="0">
                <a:pos x="0" y="0"/>
              </a:cxn>
            </a:cxnLst>
            <a:pathLst>
              <a:path w="2" h="1587">
                <a:moveTo>
                  <a:pt x="0" y="0"/>
                </a:moveTo>
                <a:cubicBezTo>
                  <a:pt x="0" y="0"/>
                  <a:pt x="0" y="0"/>
                  <a:pt x="0" y="0"/>
                </a:cubicBezTo>
                <a:cubicBezTo>
                  <a:pt x="0" y="0"/>
                  <a:pt x="0" y="0"/>
                  <a:pt x="0"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0" y="0"/>
                </a:cubicBezTo>
                <a:cubicBezTo>
                  <a:pt x="0" y="0"/>
                  <a:pt x="0" y="0"/>
                  <a:pt x="0" y="0"/>
                </a:cubicBezTo>
                <a:close/>
              </a:path>
            </a:pathLst>
          </a:custGeom>
          <a:solidFill>
            <a:srgbClr val="FFFFFF"/>
          </a:solidFill>
          <a:ln w="9525">
            <a:noFill/>
          </a:ln>
        </p:spPr>
        <p:txBody>
          <a:bodyPr/>
          <a:p>
            <a:endParaRPr lang="zh-CN" altLang="en-US"/>
          </a:p>
        </p:txBody>
      </p:sp>
      <p:sp>
        <p:nvSpPr>
          <p:cNvPr id="17428" name="Freeform 122"/>
          <p:cNvSpPr/>
          <p:nvPr/>
        </p:nvSpPr>
        <p:spPr>
          <a:xfrm>
            <a:off x="2582863" y="1123950"/>
            <a:ext cx="6350" cy="1588"/>
          </a:xfrm>
          <a:custGeom>
            <a:avLst/>
            <a:gdLst/>
            <a:ahLst/>
            <a:cxnLst>
              <a:cxn ang="0">
                <a:pos x="0" y="0"/>
              </a:cxn>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0" y="0"/>
                </a:cubicBezTo>
                <a:cubicBezTo>
                  <a:pt x="0" y="0"/>
                  <a:pt x="1" y="0"/>
                  <a:pt x="1" y="0"/>
                </a:cubicBezTo>
                <a:cubicBezTo>
                  <a:pt x="1" y="0"/>
                  <a:pt x="2" y="0"/>
                  <a:pt x="2" y="0"/>
                </a:cubicBezTo>
                <a:cubicBezTo>
                  <a:pt x="2" y="0"/>
                  <a:pt x="2" y="0"/>
                  <a:pt x="3" y="0"/>
                </a:cubicBezTo>
                <a:cubicBezTo>
                  <a:pt x="3" y="0"/>
                  <a:pt x="3" y="0"/>
                  <a:pt x="3" y="0"/>
                </a:cubicBezTo>
                <a:cubicBezTo>
                  <a:pt x="3" y="0"/>
                  <a:pt x="3" y="0"/>
                  <a:pt x="3" y="0"/>
                </a:cubicBezTo>
                <a:cubicBezTo>
                  <a:pt x="2" y="0"/>
                  <a:pt x="2" y="0"/>
                  <a:pt x="2" y="0"/>
                </a:cubicBezTo>
                <a:cubicBezTo>
                  <a:pt x="2" y="0"/>
                  <a:pt x="1" y="0"/>
                  <a:pt x="1" y="0"/>
                </a:cubicBezTo>
                <a:cubicBezTo>
                  <a:pt x="1" y="0"/>
                  <a:pt x="0" y="0"/>
                  <a:pt x="0" y="0"/>
                </a:cubicBezTo>
                <a:close/>
              </a:path>
            </a:pathLst>
          </a:custGeom>
          <a:solidFill>
            <a:srgbClr val="FFFFFF"/>
          </a:solidFill>
          <a:ln w="9525">
            <a:noFill/>
          </a:ln>
        </p:spPr>
        <p:txBody>
          <a:bodyPr/>
          <a:p>
            <a:endParaRPr lang="zh-CN" altLang="en-US"/>
          </a:p>
        </p:txBody>
      </p:sp>
      <p:sp>
        <p:nvSpPr>
          <p:cNvPr id="17429" name="Freeform 167"/>
          <p:cNvSpPr/>
          <p:nvPr/>
        </p:nvSpPr>
        <p:spPr>
          <a:xfrm>
            <a:off x="3690938" y="5697538"/>
            <a:ext cx="1587"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0" name="Freeform 180"/>
          <p:cNvSpPr/>
          <p:nvPr/>
        </p:nvSpPr>
        <p:spPr>
          <a:xfrm>
            <a:off x="4376738" y="5686425"/>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1" name="Freeform 214"/>
          <p:cNvSpPr/>
          <p:nvPr/>
        </p:nvSpPr>
        <p:spPr>
          <a:xfrm>
            <a:off x="4862513" y="5634038"/>
            <a:ext cx="1587" cy="6350"/>
          </a:xfrm>
          <a:custGeom>
            <a:avLst/>
            <a:gdLst/>
            <a:ahLst/>
            <a:cxnLst>
              <a:cxn ang="0">
                <a:pos x="0" y="0"/>
              </a:cxn>
              <a:cxn ang="0">
                <a:pos x="0" y="2147483647"/>
              </a:cxn>
              <a:cxn ang="0">
                <a:pos x="0" y="2147483647"/>
              </a:cxn>
              <a:cxn ang="0">
                <a:pos x="0" y="2147483647"/>
              </a:cxn>
              <a:cxn ang="0">
                <a:pos x="0" y="2147483647"/>
              </a:cxn>
              <a:cxn ang="0">
                <a:pos x="0" y="2147483647"/>
              </a:cxn>
              <a:cxn ang="0">
                <a:pos x="0" y="2147483647"/>
              </a:cxn>
              <a:cxn ang="0">
                <a:pos x="0" y="2147483647"/>
              </a:cxn>
              <a:cxn ang="0">
                <a:pos x="0" y="0"/>
              </a:cxn>
            </a:cxnLst>
            <a:pathLst>
              <a:path w="1587" h="3">
                <a:moveTo>
                  <a:pt x="0" y="0"/>
                </a:moveTo>
                <a:cubicBezTo>
                  <a:pt x="0" y="0"/>
                  <a:pt x="0" y="1"/>
                  <a:pt x="0" y="1"/>
                </a:cubicBezTo>
                <a:cubicBezTo>
                  <a:pt x="0" y="1"/>
                  <a:pt x="0" y="1"/>
                  <a:pt x="0" y="1"/>
                </a:cubicBezTo>
                <a:cubicBezTo>
                  <a:pt x="0" y="2"/>
                  <a:pt x="0" y="2"/>
                  <a:pt x="0" y="2"/>
                </a:cubicBezTo>
                <a:cubicBezTo>
                  <a:pt x="0" y="2"/>
                  <a:pt x="0" y="3"/>
                  <a:pt x="0" y="3"/>
                </a:cubicBezTo>
                <a:cubicBezTo>
                  <a:pt x="0" y="3"/>
                  <a:pt x="0" y="2"/>
                  <a:pt x="0" y="2"/>
                </a:cubicBezTo>
                <a:cubicBezTo>
                  <a:pt x="0" y="2"/>
                  <a:pt x="0" y="2"/>
                  <a:pt x="0" y="1"/>
                </a:cubicBezTo>
                <a:cubicBezTo>
                  <a:pt x="0" y="1"/>
                  <a:pt x="0" y="1"/>
                  <a:pt x="0" y="1"/>
                </a:cubicBezTo>
                <a:cubicBezTo>
                  <a:pt x="0" y="1"/>
                  <a:pt x="0" y="0"/>
                  <a:pt x="0" y="0"/>
                </a:cubicBezTo>
                <a:close/>
              </a:path>
            </a:pathLst>
          </a:custGeom>
          <a:solidFill>
            <a:srgbClr val="FFFFFF"/>
          </a:solidFill>
          <a:ln w="9525">
            <a:noFill/>
          </a:ln>
        </p:spPr>
        <p:txBody>
          <a:bodyPr/>
          <a:p>
            <a:endParaRPr lang="zh-CN" altLang="en-US"/>
          </a:p>
        </p:txBody>
      </p:sp>
      <p:sp>
        <p:nvSpPr>
          <p:cNvPr id="17432" name="Freeform 233"/>
          <p:cNvSpPr/>
          <p:nvPr/>
        </p:nvSpPr>
        <p:spPr>
          <a:xfrm>
            <a:off x="2314575" y="558641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3" name="Freeform 234"/>
          <p:cNvSpPr/>
          <p:nvPr/>
        </p:nvSpPr>
        <p:spPr>
          <a:xfrm>
            <a:off x="2843213" y="5581650"/>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1" h="1588">
                <a:moveTo>
                  <a:pt x="1"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lose/>
              </a:path>
            </a:pathLst>
          </a:custGeom>
          <a:solidFill>
            <a:srgbClr val="FFFFFF"/>
          </a:solidFill>
          <a:ln w="9525">
            <a:noFill/>
          </a:ln>
        </p:spPr>
        <p:txBody>
          <a:bodyPr/>
          <a:p>
            <a:endParaRPr lang="zh-CN" altLang="en-US"/>
          </a:p>
        </p:txBody>
      </p:sp>
      <p:sp>
        <p:nvSpPr>
          <p:cNvPr id="17434" name="Freeform 238"/>
          <p:cNvSpPr/>
          <p:nvPr/>
        </p:nvSpPr>
        <p:spPr>
          <a:xfrm>
            <a:off x="3895725" y="5581650"/>
            <a:ext cx="4763"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8">
                <a:moveTo>
                  <a:pt x="0" y="0"/>
                </a:moveTo>
                <a:cubicBezTo>
                  <a:pt x="1" y="0"/>
                  <a:pt x="1" y="0"/>
                  <a:pt x="1" y="0"/>
                </a:cubicBezTo>
                <a:cubicBezTo>
                  <a:pt x="1" y="0"/>
                  <a:pt x="1" y="0"/>
                  <a:pt x="1" y="0"/>
                </a:cubicBezTo>
                <a:cubicBezTo>
                  <a:pt x="1" y="0"/>
                  <a:pt x="1" y="0"/>
                  <a:pt x="1" y="0"/>
                </a:cubicBezTo>
                <a:cubicBezTo>
                  <a:pt x="1" y="0"/>
                  <a:pt x="1" y="0"/>
                  <a:pt x="2" y="0"/>
                </a:cubicBezTo>
                <a:cubicBezTo>
                  <a:pt x="1" y="0"/>
                  <a:pt x="1"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35" name="Freeform 239"/>
          <p:cNvSpPr/>
          <p:nvPr/>
        </p:nvSpPr>
        <p:spPr>
          <a:xfrm>
            <a:off x="3062288" y="5581650"/>
            <a:ext cx="3175"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2" y="0"/>
                </a:cubicBezTo>
                <a:cubicBezTo>
                  <a:pt x="1" y="0"/>
                  <a:pt x="1" y="0"/>
                  <a:pt x="1" y="0"/>
                </a:cubicBezTo>
                <a:cubicBezTo>
                  <a:pt x="1" y="0"/>
                  <a:pt x="1" y="0"/>
                  <a:pt x="1" y="0"/>
                </a:cubicBezTo>
                <a:cubicBezTo>
                  <a:pt x="0" y="0"/>
                  <a:pt x="0" y="0"/>
                  <a:pt x="0" y="0"/>
                </a:cubicBezTo>
                <a:cubicBezTo>
                  <a:pt x="0" y="0"/>
                  <a:pt x="0" y="0"/>
                  <a:pt x="1" y="0"/>
                </a:cubicBezTo>
                <a:cubicBezTo>
                  <a:pt x="1" y="0"/>
                  <a:pt x="1" y="0"/>
                  <a:pt x="1" y="0"/>
                </a:cubicBezTo>
                <a:cubicBezTo>
                  <a:pt x="1" y="0"/>
                  <a:pt x="1" y="0"/>
                  <a:pt x="2" y="0"/>
                </a:cubicBezTo>
                <a:cubicBezTo>
                  <a:pt x="2" y="0"/>
                  <a:pt x="2" y="0"/>
                  <a:pt x="2" y="0"/>
                </a:cubicBezTo>
                <a:close/>
              </a:path>
            </a:pathLst>
          </a:custGeom>
          <a:solidFill>
            <a:srgbClr val="FFFFFF"/>
          </a:solidFill>
          <a:ln w="9525">
            <a:noFill/>
          </a:ln>
        </p:spPr>
        <p:txBody>
          <a:bodyPr/>
          <a:p>
            <a:endParaRPr lang="zh-CN" altLang="en-US"/>
          </a:p>
        </p:txBody>
      </p:sp>
      <p:sp>
        <p:nvSpPr>
          <p:cNvPr id="17436" name="Freeform 241"/>
          <p:cNvSpPr/>
          <p:nvPr/>
        </p:nvSpPr>
        <p:spPr>
          <a:xfrm>
            <a:off x="4516438" y="5581650"/>
            <a:ext cx="3175"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7" name="Freeform 243"/>
          <p:cNvSpPr/>
          <p:nvPr/>
        </p:nvSpPr>
        <p:spPr>
          <a:xfrm>
            <a:off x="4043363" y="5581650"/>
            <a:ext cx="1587" cy="1588"/>
          </a:xfrm>
          <a:custGeom>
            <a:avLst/>
            <a:gdLst/>
            <a:ahLst/>
            <a:cxnLst>
              <a:cxn ang="0">
                <a:pos x="0" y="0"/>
              </a:cxn>
              <a:cxn ang="0">
                <a:pos x="0" y="0"/>
              </a:cxn>
              <a:cxn ang="0">
                <a:pos x="0" y="0"/>
              </a:cxn>
              <a:cxn ang="0">
                <a:pos x="0" y="0"/>
              </a:cxn>
              <a:cxn ang="0">
                <a:pos x="2147483647" y="0"/>
              </a:cxn>
              <a:cxn ang="0">
                <a:pos x="0"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0" y="0"/>
                </a:cubicBezTo>
                <a:cubicBezTo>
                  <a:pt x="0" y="0"/>
                  <a:pt x="1" y="0"/>
                  <a:pt x="1" y="0"/>
                </a:cubicBezTo>
                <a:cubicBezTo>
                  <a:pt x="1"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8" name="Freeform 262"/>
          <p:cNvSpPr/>
          <p:nvPr/>
        </p:nvSpPr>
        <p:spPr>
          <a:xfrm>
            <a:off x="2314575" y="55626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4368" name="Line 300"/>
          <p:cNvSpPr/>
          <p:nvPr/>
        </p:nvSpPr>
        <p:spPr>
          <a:xfrm>
            <a:off x="0" y="3427413"/>
            <a:ext cx="2863850" cy="0"/>
          </a:xfrm>
          <a:prstGeom prst="line">
            <a:avLst/>
          </a:prstGeom>
          <a:ln w="28575" cap="rnd" cmpd="sng">
            <a:solidFill>
              <a:schemeClr val="bg1"/>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70" name="TextBox 302"/>
          <p:cNvSpPr txBox="1"/>
          <p:nvPr/>
        </p:nvSpPr>
        <p:spPr>
          <a:xfrm>
            <a:off x="3248025" y="2847975"/>
            <a:ext cx="3603625" cy="645160"/>
          </a:xfrm>
          <a:prstGeom prst="rect">
            <a:avLst/>
          </a:prstGeom>
          <a:noFill/>
          <a:ln w="9525">
            <a:noFill/>
          </a:ln>
        </p:spPr>
        <p:txBody>
          <a:bodyPr wrap="square" anchor="t">
            <a:spAutoFit/>
          </a:bodyPr>
          <a:p>
            <a:pPr algn="ctr">
              <a:buSzTx/>
            </a:pPr>
            <a:r>
              <a:rPr lang="zh-CN" altLang="en-US" sz="3600">
                <a:solidFill>
                  <a:schemeClr val="bg1"/>
                </a:solidFill>
                <a:latin typeface="微软雅黑" panose="020B0503020204020204" charset="-122"/>
                <a:ea typeface="微软雅黑" panose="020B0503020204020204" charset="-122"/>
              </a:rPr>
              <a:t>监督保障</a:t>
            </a:r>
            <a:endParaRPr lang="zh-CN" altLang="en-US" sz="3600">
              <a:solidFill>
                <a:schemeClr val="bg1"/>
              </a:solidFill>
              <a:latin typeface="微软雅黑" panose="020B0503020204020204" charset="-122"/>
              <a:ea typeface="微软雅黑" panose="020B0503020204020204" charset="-122"/>
            </a:endParaRPr>
          </a:p>
        </p:txBody>
      </p:sp>
      <p:sp>
        <p:nvSpPr>
          <p:cNvPr id="14371" name="Freeform 297"/>
          <p:cNvSpPr/>
          <p:nvPr/>
        </p:nvSpPr>
        <p:spPr>
          <a:xfrm>
            <a:off x="7215188" y="3357563"/>
            <a:ext cx="1928812" cy="1714500"/>
          </a:xfrm>
          <a:custGeom>
            <a:avLst/>
            <a:gdLst/>
            <a:ahLst/>
            <a:cxnLst>
              <a:cxn ang="0">
                <a:pos x="0" y="0"/>
              </a:cxn>
              <a:cxn ang="0">
                <a:pos x="2147483647" y="0"/>
              </a:cxn>
              <a:cxn ang="0">
                <a:pos x="2147483647" y="2147483647"/>
              </a:cxn>
              <a:cxn ang="0">
                <a:pos x="2147483647" y="2147483647"/>
              </a:cxn>
            </a:cxnLst>
            <a:pathLst>
              <a:path w="2454" h="1222">
                <a:moveTo>
                  <a:pt x="0" y="0"/>
                </a:moveTo>
                <a:lnTo>
                  <a:pt x="322" y="0"/>
                </a:lnTo>
                <a:lnTo>
                  <a:pt x="1544" y="1222"/>
                </a:lnTo>
                <a:lnTo>
                  <a:pt x="2454" y="1222"/>
                </a:lnTo>
              </a:path>
            </a:pathLst>
          </a:custGeom>
          <a:noFill/>
          <a:ln w="28575" cap="flat" cmpd="sng">
            <a:solidFill>
              <a:schemeClr val="bg1"/>
            </a:solidFill>
            <a:prstDash val="solid"/>
            <a:miter/>
            <a:headEnd type="none" w="med" len="med"/>
            <a:tailEnd type="none" w="med" len="med"/>
          </a:ln>
        </p:spPr>
        <p:txBody>
          <a:bodyPr/>
          <a:p>
            <a:endParaRPr lang="zh-CN" altLang="en-US"/>
          </a:p>
        </p:txBody>
      </p:sp>
      <p:sp>
        <p:nvSpPr>
          <p:cNvPr id="14372" name="TextBox 305"/>
          <p:cNvSpPr txBox="1"/>
          <p:nvPr/>
        </p:nvSpPr>
        <p:spPr>
          <a:xfrm>
            <a:off x="1571625" y="2786063"/>
            <a:ext cx="687070" cy="768350"/>
          </a:xfrm>
          <a:prstGeom prst="rect">
            <a:avLst/>
          </a:prstGeom>
          <a:noFill/>
          <a:ln w="9525">
            <a:noFill/>
          </a:ln>
        </p:spPr>
        <p:txBody>
          <a:bodyPr wrap="none" anchor="t">
            <a:spAutoFit/>
          </a:bodyPr>
          <a:p>
            <a:r>
              <a:rPr lang="en-US" altLang="zh-CN" sz="4400" b="1" dirty="0">
                <a:solidFill>
                  <a:schemeClr val="bg1"/>
                </a:solidFill>
                <a:latin typeface="微软雅黑" panose="020B0503020204020204" charset="-122"/>
                <a:ea typeface="微软雅黑" panose="020B0503020204020204" charset="-122"/>
              </a:rPr>
              <a:t>9.</a:t>
            </a:r>
            <a:endParaRPr lang="zh-CN" altLang="en-US" sz="4400" b="1"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368"/>
                                        </p:tgtEl>
                                        <p:attrNameLst>
                                          <p:attrName>style.visibility</p:attrName>
                                        </p:attrNameLst>
                                      </p:cBhvr>
                                      <p:to>
                                        <p:strVal val="visible"/>
                                      </p:to>
                                    </p:set>
                                    <p:animEffect transition="in" filter="wipe(left)">
                                      <p:cBhvr>
                                        <p:cTn id="7" dur="300"/>
                                        <p:tgtEl>
                                          <p:spTgt spid="14368"/>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4343"/>
                                        </p:tgtEl>
                                        <p:attrNameLst>
                                          <p:attrName>style.visibility</p:attrName>
                                        </p:attrNameLst>
                                      </p:cBhvr>
                                      <p:to>
                                        <p:strVal val="visible"/>
                                      </p:to>
                                    </p:set>
                                    <p:animEffect transition="in" filter="wipe(down)">
                                      <p:cBhvr>
                                        <p:cTn id="10" dur="200"/>
                                        <p:tgtEl>
                                          <p:spTgt spid="14343"/>
                                        </p:tgtEl>
                                      </p:cBhvr>
                                    </p:animEffect>
                                  </p:childTnLst>
                                </p:cTn>
                              </p:par>
                              <p:par>
                                <p:cTn id="11" presetID="18" presetClass="entr" presetSubtype="6" fill="hold" grpId="0" nodeType="withEffect">
                                  <p:stCondLst>
                                    <p:cond delay="500"/>
                                  </p:stCondLst>
                                  <p:childTnLst>
                                    <p:set>
                                      <p:cBhvr>
                                        <p:cTn id="12" dur="1" fill="hold">
                                          <p:stCondLst>
                                            <p:cond delay="0"/>
                                          </p:stCondLst>
                                        </p:cTn>
                                        <p:tgtEl>
                                          <p:spTgt spid="14342"/>
                                        </p:tgtEl>
                                        <p:attrNameLst>
                                          <p:attrName>style.visibility</p:attrName>
                                        </p:attrNameLst>
                                      </p:cBhvr>
                                      <p:to>
                                        <p:strVal val="visible"/>
                                      </p:to>
                                    </p:set>
                                    <p:animEffect transition="in" filter="strips(downRight)">
                                      <p:cBhvr>
                                        <p:cTn id="13" dur="500"/>
                                        <p:tgtEl>
                                          <p:spTgt spid="14342"/>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4341"/>
                                        </p:tgtEl>
                                        <p:attrNameLst>
                                          <p:attrName>style.visibility</p:attrName>
                                        </p:attrNameLst>
                                      </p:cBhvr>
                                      <p:to>
                                        <p:strVal val="visible"/>
                                      </p:to>
                                    </p:set>
                                    <p:animEffect transition="in" filter="wipe(right)">
                                      <p:cBhvr>
                                        <p:cTn id="16" dur="300"/>
                                        <p:tgtEl>
                                          <p:spTgt spid="14341"/>
                                        </p:tgtEl>
                                      </p:cBhvr>
                                    </p:animEffect>
                                  </p:childTnLst>
                                </p:cTn>
                              </p:par>
                              <p:par>
                                <p:cTn id="17" presetID="22" presetClass="entr" presetSubtype="4" fill="hold" nodeType="withEffect">
                                  <p:stCondLst>
                                    <p:cond delay="1300"/>
                                  </p:stCondLst>
                                  <p:childTnLst>
                                    <p:set>
                                      <p:cBhvr>
                                        <p:cTn id="18" dur="1" fill="hold">
                                          <p:stCondLst>
                                            <p:cond delay="0"/>
                                          </p:stCondLst>
                                        </p:cTn>
                                        <p:tgtEl>
                                          <p:spTgt spid="14340"/>
                                        </p:tgtEl>
                                        <p:attrNameLst>
                                          <p:attrName>style.visibility</p:attrName>
                                        </p:attrNameLst>
                                      </p:cBhvr>
                                      <p:to>
                                        <p:strVal val="visible"/>
                                      </p:to>
                                    </p:set>
                                    <p:animEffect transition="in" filter="wipe(down)">
                                      <p:cBhvr>
                                        <p:cTn id="19" dur="200"/>
                                        <p:tgtEl>
                                          <p:spTgt spid="14340"/>
                                        </p:tgtEl>
                                      </p:cBhvr>
                                    </p:animEffect>
                                  </p:childTnLst>
                                </p:cTn>
                              </p:par>
                              <p:par>
                                <p:cTn id="20" presetID="18" presetClass="entr" presetSubtype="6" fill="hold" grpId="0" nodeType="withEffect">
                                  <p:stCondLst>
                                    <p:cond delay="1500"/>
                                  </p:stCondLst>
                                  <p:childTnLst>
                                    <p:set>
                                      <p:cBhvr>
                                        <p:cTn id="21" dur="1" fill="hold">
                                          <p:stCondLst>
                                            <p:cond delay="0"/>
                                          </p:stCondLst>
                                        </p:cTn>
                                        <p:tgtEl>
                                          <p:spTgt spid="14338"/>
                                        </p:tgtEl>
                                        <p:attrNameLst>
                                          <p:attrName>style.visibility</p:attrName>
                                        </p:attrNameLst>
                                      </p:cBhvr>
                                      <p:to>
                                        <p:strVal val="visible"/>
                                      </p:to>
                                    </p:set>
                                    <p:animEffect transition="in" filter="strips(downRight)">
                                      <p:cBhvr>
                                        <p:cTn id="22" dur="500"/>
                                        <p:tgtEl>
                                          <p:spTgt spid="14338"/>
                                        </p:tgtEl>
                                      </p:cBhvr>
                                    </p:animEffect>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14372"/>
                                        </p:tgtEl>
                                        <p:attrNameLst>
                                          <p:attrName>style.visibility</p:attrName>
                                        </p:attrNameLst>
                                      </p:cBhvr>
                                      <p:to>
                                        <p:strVal val="visible"/>
                                      </p:to>
                                    </p:set>
                                    <p:animEffect transition="in" filter="fade">
                                      <p:cBhvr>
                                        <p:cTn id="26" dur="500"/>
                                        <p:tgtEl>
                                          <p:spTgt spid="14372"/>
                                        </p:tgtEl>
                                      </p:cBhvr>
                                    </p:animEffect>
                                    <p:anim calcmode="lin" valueType="num">
                                      <p:cBhvr>
                                        <p:cTn id="27" dur="500" fill="hold"/>
                                        <p:tgtEl>
                                          <p:spTgt spid="14372"/>
                                        </p:tgtEl>
                                        <p:attrNameLst>
                                          <p:attrName>ppt_x</p:attrName>
                                        </p:attrNameLst>
                                      </p:cBhvr>
                                      <p:tavLst>
                                        <p:tav tm="0">
                                          <p:val>
                                            <p:strVal val="#ppt_x"/>
                                          </p:val>
                                        </p:tav>
                                        <p:tav tm="100000">
                                          <p:val>
                                            <p:strVal val="#ppt_x"/>
                                          </p:val>
                                        </p:tav>
                                      </p:tavLst>
                                    </p:anim>
                                    <p:anim calcmode="lin" valueType="num">
                                      <p:cBhvr>
                                        <p:cTn id="28" dur="500" fill="hold"/>
                                        <p:tgtEl>
                                          <p:spTgt spid="14372"/>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4370"/>
                                        </p:tgtEl>
                                        <p:attrNameLst>
                                          <p:attrName>style.visibility</p:attrName>
                                        </p:attrNameLst>
                                      </p:cBhvr>
                                      <p:to>
                                        <p:strVal val="visible"/>
                                      </p:to>
                                    </p:set>
                                    <p:animEffect transition="in" filter="fade">
                                      <p:cBhvr>
                                        <p:cTn id="31" dur="250"/>
                                        <p:tgtEl>
                                          <p:spTgt spid="1437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371"/>
                                        </p:tgtEl>
                                        <p:attrNameLst>
                                          <p:attrName>style.visibility</p:attrName>
                                        </p:attrNameLst>
                                      </p:cBhvr>
                                      <p:to>
                                        <p:strVal val="visible"/>
                                      </p:to>
                                    </p:set>
                                    <p:animEffect transition="in" filter="wipe(left)">
                                      <p:cBhvr>
                                        <p:cTn id="36" dur="250"/>
                                        <p:tgtEl>
                                          <p:spTgt spid="14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41" grpId="0" bldLvl="0" animBg="1"/>
      <p:bldP spid="14342" grpId="0" bldLvl="0" animBg="1"/>
      <p:bldP spid="14343" grpId="0" bldLvl="0" animBg="1"/>
      <p:bldP spid="14370" grpId="0"/>
      <p:bldP spid="14371" grpId="0" bldLvl="0" animBg="1"/>
      <p:bldP spid="1437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矩形 9"/>
          <p:cNvSpPr/>
          <p:nvPr userDrawn="1">
            <p:custDataLst>
              <p:tags r:id="rId1"/>
            </p:custDataLst>
          </p:nvPr>
        </p:nvSpPr>
        <p:spPr>
          <a:xfrm>
            <a:off x="0" y="0"/>
            <a:ext cx="9144000" cy="912813"/>
          </a:xfrm>
          <a:prstGeom prst="rect">
            <a:avLst/>
          </a:prstGeom>
          <a:solidFill>
            <a:srgbClr val="F2F2F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fontAlgn="base"/>
            <a:endParaRPr lang="en-US" altLang="zh-CN" sz="1350" strike="noStrike" noProof="1">
              <a:solidFill>
                <a:srgbClr val="FFFFFF"/>
              </a:solidFill>
              <a:latin typeface="微软雅黑" panose="020B0503020204020204" charset="-122"/>
              <a:ea typeface="微软雅黑" panose="020B0503020204020204" charset="-122"/>
              <a:sym typeface="+mn-ea"/>
            </a:endParaRPr>
          </a:p>
        </p:txBody>
      </p:sp>
      <p:sp>
        <p:nvSpPr>
          <p:cNvPr id="2" name="文本框 1"/>
          <p:cNvSpPr txBox="1"/>
          <p:nvPr>
            <p:custDataLst>
              <p:tags r:id="rId2"/>
            </p:custDataLst>
          </p:nvPr>
        </p:nvSpPr>
        <p:spPr>
          <a:xfrm>
            <a:off x="228600" y="301625"/>
            <a:ext cx="8686800" cy="701675"/>
          </a:xfrm>
          <a:prstGeom prst="rect">
            <a:avLst/>
          </a:prstGeom>
          <a:noFill/>
        </p:spPr>
        <p:txBody>
          <a:bodyPr wrap="square" rtlCol="0" anchor="ctr">
            <a:noAutofit/>
          </a:bodyPr>
          <a:p>
            <a:pPr>
              <a:spcBef>
                <a:spcPts val="0"/>
              </a:spcBef>
              <a:spcAft>
                <a:spcPts val="0"/>
              </a:spcAft>
              <a:buSzPct val="100000"/>
            </a:pPr>
            <a:r>
              <a:rPr lang="zh-CN" altLang="en-US" sz="4400" b="1">
                <a:solidFill>
                  <a:srgbClr val="FF0000"/>
                </a:solidFill>
                <a:sym typeface="+mn-ea"/>
              </a:rPr>
              <a:t>监督保障</a:t>
            </a:r>
            <a:r>
              <a:rPr lang="zh-CN" altLang="en-US" sz="4400" b="1">
                <a:solidFill>
                  <a:srgbClr val="FF0000"/>
                </a:solidFill>
                <a:sym typeface="+mn-ea"/>
              </a:rPr>
              <a:t>要求</a:t>
            </a:r>
            <a:endParaRPr lang="zh-CN" altLang="en-US" sz="4400" b="1">
              <a:solidFill>
                <a:srgbClr val="FF0000"/>
              </a:solidFill>
              <a:sym typeface="+mn-ea"/>
            </a:endParaRPr>
          </a:p>
        </p:txBody>
      </p:sp>
      <p:sp>
        <p:nvSpPr>
          <p:cNvPr id="11" name="Title 6"/>
          <p:cNvSpPr txBox="1"/>
          <p:nvPr>
            <p:custDataLst>
              <p:tags r:id="rId3"/>
            </p:custDataLst>
          </p:nvPr>
        </p:nvSpPr>
        <p:spPr>
          <a:xfrm>
            <a:off x="296863" y="1806575"/>
            <a:ext cx="1976438" cy="3810000"/>
          </a:xfrm>
          <a:prstGeom prst="rect">
            <a:avLst/>
          </a:prstGeom>
          <a:noFill/>
          <a:ln w="3175">
            <a:noFill/>
            <a:prstDash val="dash"/>
          </a:ln>
        </p:spPr>
        <p:txBody>
          <a:bodyPr wrap="square" lIns="68580" tIns="34290" rIns="68580" bIns="34290" anchor="ctr"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indent="0" algn="l" fontAlgn="base">
              <a:lnSpc>
                <a:spcPct val="130000"/>
              </a:lnSpc>
              <a:spcBef>
                <a:spcPts val="0"/>
              </a:spcBef>
              <a:spcAft>
                <a:spcPts val="800"/>
              </a:spcAft>
              <a:buSzPct val="100000"/>
            </a:pPr>
            <a:r>
              <a:rPr lang="zh-CN" altLang="en-US" sz="3200" b="1" u="none" strike="noStrike" spc="200" baseline="0" noProof="1">
                <a:ln w="3175">
                  <a:noFill/>
                  <a:prstDash val="dash"/>
                </a:ln>
                <a:solidFill>
                  <a:srgbClr val="FFFF00"/>
                </a:solidFill>
                <a:latin typeface="+mn-ea"/>
                <a:ea typeface="+mn-ea"/>
                <a:cs typeface="微软雅黑" panose="020B0503020204020204" charset="-122"/>
              </a:rPr>
              <a:t>对领导干部要求：监督保障</a:t>
            </a:r>
            <a:endParaRPr lang="zh-CN" altLang="en-US" sz="3200" b="1" u="none" strike="noStrike" spc="200" baseline="0" noProof="1">
              <a:ln w="3175">
                <a:noFill/>
                <a:prstDash val="dash"/>
              </a:ln>
              <a:solidFill>
                <a:srgbClr val="FFFF00"/>
              </a:solidFill>
              <a:latin typeface="+mn-ea"/>
              <a:ea typeface="+mn-ea"/>
              <a:cs typeface="微软雅黑" panose="020B0503020204020204" charset="-122"/>
            </a:endParaRPr>
          </a:p>
        </p:txBody>
      </p:sp>
      <p:sp>
        <p:nvSpPr>
          <p:cNvPr id="4" name="文本框 3"/>
          <p:cNvSpPr txBox="1"/>
          <p:nvPr>
            <p:custDataLst>
              <p:tags r:id="rId4"/>
            </p:custDataLst>
          </p:nvPr>
        </p:nvSpPr>
        <p:spPr>
          <a:xfrm>
            <a:off x="2273300" y="1806575"/>
            <a:ext cx="2903538" cy="1817688"/>
          </a:xfrm>
          <a:prstGeom prst="rect">
            <a:avLst/>
          </a:prstGeom>
          <a:noFill/>
        </p:spPr>
        <p:txBody>
          <a:bodyPr wrap="square" rtlCol="0">
            <a:noAutofit/>
          </a:bodyPr>
          <a:p>
            <a:pPr>
              <a:lnSpc>
                <a:spcPct val="130000"/>
              </a:lnSpc>
              <a:spcBef>
                <a:spcPts val="0"/>
              </a:spcBef>
              <a:spcAft>
                <a:spcPts val="0"/>
              </a:spcAft>
              <a:buSzPct val="100000"/>
            </a:pPr>
            <a:r>
              <a:rPr lang="zh-CN" altLang="en-US" sz="2400" spc="150" baseline="0" noProof="1">
                <a:solidFill>
                  <a:srgbClr val="FFFF00"/>
                </a:solidFill>
                <a:latin typeface="+mn-ea"/>
                <a:ea typeface="+mn-ea"/>
                <a:cs typeface="+mn-cs"/>
                <a:sym typeface="+mn-ea"/>
              </a:rPr>
              <a:t>分管信息：</a:t>
            </a:r>
            <a:r>
              <a:rPr lang="zh-CN" altLang="en-US" sz="2400" spc="150" baseline="0" noProof="1">
                <a:solidFill>
                  <a:srgbClr val="FFFFFF"/>
                </a:solidFill>
                <a:latin typeface="+mn-ea"/>
                <a:ea typeface="+mn-ea"/>
                <a:cs typeface="+mn-cs"/>
                <a:sym typeface="+mn-ea"/>
              </a:rPr>
              <a:t>门户网站上发布负责政务公开的分管领导信息</a:t>
            </a:r>
            <a:endParaRPr lang="zh-CN" altLang="en-US" sz="2400" spc="150" baseline="0" noProof="1">
              <a:solidFill>
                <a:srgbClr val="FFFFFF"/>
              </a:solidFill>
              <a:latin typeface="+mn-ea"/>
              <a:ea typeface="+mn-ea"/>
              <a:sym typeface="+mn-ea"/>
            </a:endParaRPr>
          </a:p>
        </p:txBody>
      </p:sp>
      <p:sp>
        <p:nvSpPr>
          <p:cNvPr id="215" name="任意多边形 214"/>
          <p:cNvSpPr/>
          <p:nvPr>
            <p:custDataLst>
              <p:tags r:id="rId5"/>
            </p:custDataLst>
          </p:nvPr>
        </p:nvSpPr>
        <p:spPr>
          <a:xfrm>
            <a:off x="2471738" y="1071563"/>
            <a:ext cx="739775" cy="693738"/>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817" h="766">
                <a:moveTo>
                  <a:pt x="608" y="0"/>
                </a:moveTo>
                <a:cubicBezTo>
                  <a:pt x="629" y="0"/>
                  <a:pt x="647" y="10"/>
                  <a:pt x="658" y="26"/>
                </a:cubicBezTo>
                <a:lnTo>
                  <a:pt x="658" y="27"/>
                </a:lnTo>
                <a:lnTo>
                  <a:pt x="658" y="25"/>
                </a:lnTo>
                <a:lnTo>
                  <a:pt x="817" y="184"/>
                </a:lnTo>
                <a:lnTo>
                  <a:pt x="668" y="184"/>
                </a:lnTo>
                <a:lnTo>
                  <a:pt x="668" y="430"/>
                </a:lnTo>
                <a:cubicBezTo>
                  <a:pt x="668" y="434"/>
                  <a:pt x="668" y="438"/>
                  <a:pt x="667" y="442"/>
                </a:cubicBezTo>
                <a:lnTo>
                  <a:pt x="667" y="442"/>
                </a:lnTo>
                <a:lnTo>
                  <a:pt x="667" y="450"/>
                </a:lnTo>
                <a:cubicBezTo>
                  <a:pt x="658" y="626"/>
                  <a:pt x="512" y="766"/>
                  <a:pt x="334" y="766"/>
                </a:cubicBezTo>
                <a:cubicBezTo>
                  <a:pt x="149" y="766"/>
                  <a:pt x="0" y="617"/>
                  <a:pt x="0" y="433"/>
                </a:cubicBezTo>
                <a:cubicBezTo>
                  <a:pt x="0" y="248"/>
                  <a:pt x="149" y="99"/>
                  <a:pt x="334" y="99"/>
                </a:cubicBezTo>
                <a:cubicBezTo>
                  <a:pt x="414" y="99"/>
                  <a:pt x="488" y="128"/>
                  <a:pt x="546" y="175"/>
                </a:cubicBezTo>
                <a:lnTo>
                  <a:pt x="548" y="177"/>
                </a:lnTo>
                <a:lnTo>
                  <a:pt x="548" y="60"/>
                </a:lnTo>
                <a:cubicBezTo>
                  <a:pt x="548" y="27"/>
                  <a:pt x="575" y="0"/>
                  <a:pt x="608" y="0"/>
                </a:cubicBezTo>
                <a:close/>
              </a:path>
            </a:pathLst>
          </a:custGeom>
          <a:solidFill>
            <a:srgbClr val="7B7BB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fontAlgn="base"/>
            <a:endParaRPr lang="en-US" altLang="zh-CN" sz="1200" b="1" strike="noStrike" noProof="1">
              <a:solidFill>
                <a:schemeClr val="lt1"/>
              </a:solidFill>
            </a:endParaRPr>
          </a:p>
        </p:txBody>
      </p:sp>
      <p:sp>
        <p:nvSpPr>
          <p:cNvPr id="216" name="任意多边形 215"/>
          <p:cNvSpPr/>
          <p:nvPr>
            <p:custDataLst>
              <p:tags r:id="rId6"/>
            </p:custDataLst>
          </p:nvPr>
        </p:nvSpPr>
        <p:spPr>
          <a:xfrm>
            <a:off x="2338388" y="946150"/>
            <a:ext cx="739775" cy="693738"/>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817" h="766">
                <a:moveTo>
                  <a:pt x="608" y="0"/>
                </a:moveTo>
                <a:cubicBezTo>
                  <a:pt x="629" y="0"/>
                  <a:pt x="647" y="10"/>
                  <a:pt x="658" y="26"/>
                </a:cubicBezTo>
                <a:lnTo>
                  <a:pt x="658" y="27"/>
                </a:lnTo>
                <a:lnTo>
                  <a:pt x="658" y="25"/>
                </a:lnTo>
                <a:lnTo>
                  <a:pt x="817" y="184"/>
                </a:lnTo>
                <a:lnTo>
                  <a:pt x="668" y="184"/>
                </a:lnTo>
                <a:lnTo>
                  <a:pt x="668" y="430"/>
                </a:lnTo>
                <a:cubicBezTo>
                  <a:pt x="668" y="434"/>
                  <a:pt x="668" y="438"/>
                  <a:pt x="667" y="442"/>
                </a:cubicBezTo>
                <a:lnTo>
                  <a:pt x="667" y="442"/>
                </a:lnTo>
                <a:lnTo>
                  <a:pt x="667" y="450"/>
                </a:lnTo>
                <a:cubicBezTo>
                  <a:pt x="658" y="626"/>
                  <a:pt x="512" y="766"/>
                  <a:pt x="334" y="766"/>
                </a:cubicBezTo>
                <a:cubicBezTo>
                  <a:pt x="149" y="766"/>
                  <a:pt x="0" y="617"/>
                  <a:pt x="0" y="433"/>
                </a:cubicBezTo>
                <a:cubicBezTo>
                  <a:pt x="0" y="248"/>
                  <a:pt x="149" y="99"/>
                  <a:pt x="334" y="99"/>
                </a:cubicBezTo>
                <a:cubicBezTo>
                  <a:pt x="414" y="99"/>
                  <a:pt x="488" y="128"/>
                  <a:pt x="546" y="175"/>
                </a:cubicBezTo>
                <a:lnTo>
                  <a:pt x="548" y="177"/>
                </a:lnTo>
                <a:lnTo>
                  <a:pt x="548" y="60"/>
                </a:lnTo>
                <a:cubicBezTo>
                  <a:pt x="548" y="27"/>
                  <a:pt x="575" y="0"/>
                  <a:pt x="608" y="0"/>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fontAlgn="base"/>
            <a:endParaRPr lang="en-US" altLang="zh-CN" sz="1200" b="1" strike="noStrike" noProof="1">
              <a:solidFill>
                <a:schemeClr val="lt1"/>
              </a:solidFill>
            </a:endParaRPr>
          </a:p>
        </p:txBody>
      </p:sp>
      <p:sp>
        <p:nvSpPr>
          <p:cNvPr id="219" name="圆角矩形 218"/>
          <p:cNvSpPr/>
          <p:nvPr>
            <p:custDataLst>
              <p:tags r:id="rId7"/>
            </p:custDataLst>
          </p:nvPr>
        </p:nvSpPr>
        <p:spPr>
          <a:xfrm>
            <a:off x="2898775" y="1003300"/>
            <a:ext cx="109538" cy="444500"/>
          </a:xfrm>
          <a:prstGeom prst="roundRect">
            <a:avLst>
              <a:gd name="adj" fmla="val 50000"/>
            </a:avLst>
          </a:pr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20" name="直角三角形 219"/>
          <p:cNvSpPr/>
          <p:nvPr>
            <p:custDataLst>
              <p:tags r:id="rId8"/>
            </p:custDataLst>
          </p:nvPr>
        </p:nvSpPr>
        <p:spPr>
          <a:xfrm>
            <a:off x="3000375" y="1027113"/>
            <a:ext cx="142875" cy="142875"/>
          </a:xfrm>
          <a:prstGeom prst="rtTriangle">
            <a:avLst/>
          </a:pr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18" name="椭圆 217"/>
          <p:cNvSpPr/>
          <p:nvPr>
            <p:custDataLst>
              <p:tags r:id="rId9"/>
            </p:custDataLst>
          </p:nvPr>
        </p:nvSpPr>
        <p:spPr>
          <a:xfrm>
            <a:off x="2403475" y="1093788"/>
            <a:ext cx="603250" cy="603250"/>
          </a:xfrm>
          <a:prstGeom prst="ellipse">
            <a:avLst/>
          </a:pr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p>
            <a:pPr algn="ctr" fontAlgn="base"/>
            <a:r>
              <a:rPr lang="en-US" altLang="zh-CN" sz="2400" b="1" strike="noStrike" noProof="1" dirty="0">
                <a:solidFill>
                  <a:srgbClr val="FFFFFF"/>
                </a:solidFill>
              </a:rPr>
              <a:t>01</a:t>
            </a:r>
            <a:endParaRPr lang="en-US" altLang="zh-CN" sz="2400" b="1" strike="noStrike" noProof="1" dirty="0">
              <a:solidFill>
                <a:srgbClr val="FFFFFF"/>
              </a:solidFill>
            </a:endParaRPr>
          </a:p>
        </p:txBody>
      </p:sp>
      <p:sp>
        <p:nvSpPr>
          <p:cNvPr id="221" name="椭圆 220"/>
          <p:cNvSpPr/>
          <p:nvPr>
            <p:custDataLst>
              <p:tags r:id="rId10"/>
            </p:custDataLst>
          </p:nvPr>
        </p:nvSpPr>
        <p:spPr>
          <a:xfrm>
            <a:off x="3211513" y="1528763"/>
            <a:ext cx="168275" cy="168275"/>
          </a:xfrm>
          <a:prstGeom prst="ellipse">
            <a:avLst/>
          </a:pr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22" name="椭圆 221"/>
          <p:cNvSpPr/>
          <p:nvPr>
            <p:custDataLst>
              <p:tags r:id="rId11"/>
            </p:custDataLst>
          </p:nvPr>
        </p:nvSpPr>
        <p:spPr>
          <a:xfrm>
            <a:off x="3422650" y="1398588"/>
            <a:ext cx="107950" cy="109538"/>
          </a:xfrm>
          <a:prstGeom prst="ellipse">
            <a:avLst/>
          </a:prstGeom>
          <a:solidFill>
            <a:srgbClr val="2DA2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25" name="文本框 224"/>
          <p:cNvSpPr txBox="1"/>
          <p:nvPr>
            <p:custDataLst>
              <p:tags r:id="rId12"/>
            </p:custDataLst>
          </p:nvPr>
        </p:nvSpPr>
        <p:spPr>
          <a:xfrm>
            <a:off x="5600700" y="1806575"/>
            <a:ext cx="2903538" cy="1817688"/>
          </a:xfrm>
          <a:prstGeom prst="rect">
            <a:avLst/>
          </a:prstGeom>
          <a:noFill/>
        </p:spPr>
        <p:txBody>
          <a:bodyPr wrap="square" rtlCol="0">
            <a:noAutofit/>
          </a:bodyPr>
          <a:p>
            <a:pPr>
              <a:lnSpc>
                <a:spcPct val="130000"/>
              </a:lnSpc>
              <a:spcBef>
                <a:spcPts val="0"/>
              </a:spcBef>
              <a:spcAft>
                <a:spcPts val="0"/>
              </a:spcAft>
              <a:buSzPct val="100000"/>
            </a:pPr>
            <a:r>
              <a:rPr lang="zh-CN" altLang="en-US" sz="2400" spc="150" baseline="0" noProof="1">
                <a:solidFill>
                  <a:srgbClr val="FFFF00"/>
                </a:solidFill>
                <a:latin typeface="+mn-ea"/>
                <a:ea typeface="+mn-ea"/>
                <a:cs typeface="+mn-cs"/>
                <a:sym typeface="+mn-ea"/>
              </a:rPr>
              <a:t>听取汇报：</a:t>
            </a:r>
            <a:r>
              <a:rPr lang="zh-CN" altLang="en-US" sz="2400" spc="150" baseline="0" noProof="1">
                <a:solidFill>
                  <a:srgbClr val="FFFFFF"/>
                </a:solidFill>
                <a:latin typeface="+mn-ea"/>
                <a:ea typeface="+mn-ea"/>
                <a:cs typeface="+mn-cs"/>
                <a:sym typeface="+mn-ea"/>
              </a:rPr>
              <a:t>主要负责人至少听取一次政务公开工作汇报，研究部署推进工作</a:t>
            </a:r>
            <a:endParaRPr lang="zh-CN" altLang="en-US" sz="2400" spc="150" baseline="0" noProof="1">
              <a:solidFill>
                <a:srgbClr val="FFFFFF"/>
              </a:solidFill>
              <a:latin typeface="+mn-ea"/>
              <a:ea typeface="+mn-ea"/>
              <a:sym typeface="+mn-ea"/>
            </a:endParaRPr>
          </a:p>
        </p:txBody>
      </p:sp>
      <p:sp>
        <p:nvSpPr>
          <p:cNvPr id="226" name="任意多边形 225"/>
          <p:cNvSpPr/>
          <p:nvPr>
            <p:custDataLst>
              <p:tags r:id="rId13"/>
            </p:custDataLst>
          </p:nvPr>
        </p:nvSpPr>
        <p:spPr>
          <a:xfrm>
            <a:off x="5800725" y="1071563"/>
            <a:ext cx="738188" cy="693738"/>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817" h="766">
                <a:moveTo>
                  <a:pt x="608" y="0"/>
                </a:moveTo>
                <a:cubicBezTo>
                  <a:pt x="629" y="0"/>
                  <a:pt x="647" y="10"/>
                  <a:pt x="658" y="26"/>
                </a:cubicBezTo>
                <a:lnTo>
                  <a:pt x="658" y="27"/>
                </a:lnTo>
                <a:lnTo>
                  <a:pt x="658" y="25"/>
                </a:lnTo>
                <a:lnTo>
                  <a:pt x="817" y="184"/>
                </a:lnTo>
                <a:lnTo>
                  <a:pt x="668" y="184"/>
                </a:lnTo>
                <a:lnTo>
                  <a:pt x="668" y="430"/>
                </a:lnTo>
                <a:cubicBezTo>
                  <a:pt x="668" y="434"/>
                  <a:pt x="668" y="438"/>
                  <a:pt x="667" y="442"/>
                </a:cubicBezTo>
                <a:lnTo>
                  <a:pt x="667" y="442"/>
                </a:lnTo>
                <a:lnTo>
                  <a:pt x="667" y="450"/>
                </a:lnTo>
                <a:cubicBezTo>
                  <a:pt x="658" y="626"/>
                  <a:pt x="512" y="766"/>
                  <a:pt x="334" y="766"/>
                </a:cubicBezTo>
                <a:cubicBezTo>
                  <a:pt x="149" y="766"/>
                  <a:pt x="0" y="617"/>
                  <a:pt x="0" y="433"/>
                </a:cubicBezTo>
                <a:cubicBezTo>
                  <a:pt x="0" y="248"/>
                  <a:pt x="149" y="99"/>
                  <a:pt x="334" y="99"/>
                </a:cubicBezTo>
                <a:cubicBezTo>
                  <a:pt x="414" y="99"/>
                  <a:pt x="488" y="128"/>
                  <a:pt x="546" y="175"/>
                </a:cubicBezTo>
                <a:lnTo>
                  <a:pt x="548" y="177"/>
                </a:lnTo>
                <a:lnTo>
                  <a:pt x="548" y="60"/>
                </a:lnTo>
                <a:cubicBezTo>
                  <a:pt x="548" y="27"/>
                  <a:pt x="575" y="0"/>
                  <a:pt x="608" y="0"/>
                </a:cubicBezTo>
                <a:close/>
              </a:path>
            </a:pathLst>
          </a:custGeom>
          <a:solidFill>
            <a:srgbClr val="7B7BB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fontAlgn="base"/>
            <a:endParaRPr lang="en-US" altLang="zh-CN" sz="1200" b="1" strike="noStrike" noProof="1">
              <a:solidFill>
                <a:schemeClr val="lt1"/>
              </a:solidFill>
            </a:endParaRPr>
          </a:p>
        </p:txBody>
      </p:sp>
      <p:sp>
        <p:nvSpPr>
          <p:cNvPr id="227" name="任意多边形 226"/>
          <p:cNvSpPr/>
          <p:nvPr>
            <p:custDataLst>
              <p:tags r:id="rId14"/>
            </p:custDataLst>
          </p:nvPr>
        </p:nvSpPr>
        <p:spPr>
          <a:xfrm>
            <a:off x="5667375" y="946150"/>
            <a:ext cx="739775" cy="693738"/>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817" h="766">
                <a:moveTo>
                  <a:pt x="608" y="0"/>
                </a:moveTo>
                <a:cubicBezTo>
                  <a:pt x="629" y="0"/>
                  <a:pt x="647" y="10"/>
                  <a:pt x="658" y="26"/>
                </a:cubicBezTo>
                <a:lnTo>
                  <a:pt x="658" y="27"/>
                </a:lnTo>
                <a:lnTo>
                  <a:pt x="658" y="25"/>
                </a:lnTo>
                <a:lnTo>
                  <a:pt x="817" y="184"/>
                </a:lnTo>
                <a:lnTo>
                  <a:pt x="668" y="184"/>
                </a:lnTo>
                <a:lnTo>
                  <a:pt x="668" y="430"/>
                </a:lnTo>
                <a:cubicBezTo>
                  <a:pt x="668" y="434"/>
                  <a:pt x="668" y="438"/>
                  <a:pt x="667" y="442"/>
                </a:cubicBezTo>
                <a:lnTo>
                  <a:pt x="667" y="442"/>
                </a:lnTo>
                <a:lnTo>
                  <a:pt x="667" y="450"/>
                </a:lnTo>
                <a:cubicBezTo>
                  <a:pt x="658" y="626"/>
                  <a:pt x="512" y="766"/>
                  <a:pt x="334" y="766"/>
                </a:cubicBezTo>
                <a:cubicBezTo>
                  <a:pt x="149" y="766"/>
                  <a:pt x="0" y="617"/>
                  <a:pt x="0" y="433"/>
                </a:cubicBezTo>
                <a:cubicBezTo>
                  <a:pt x="0" y="248"/>
                  <a:pt x="149" y="99"/>
                  <a:pt x="334" y="99"/>
                </a:cubicBezTo>
                <a:cubicBezTo>
                  <a:pt x="414" y="99"/>
                  <a:pt x="488" y="128"/>
                  <a:pt x="546" y="175"/>
                </a:cubicBezTo>
                <a:lnTo>
                  <a:pt x="548" y="177"/>
                </a:lnTo>
                <a:lnTo>
                  <a:pt x="548" y="60"/>
                </a:lnTo>
                <a:cubicBezTo>
                  <a:pt x="548" y="27"/>
                  <a:pt x="575" y="0"/>
                  <a:pt x="608" y="0"/>
                </a:cubicBezTo>
                <a:close/>
              </a:path>
            </a:pathLst>
          </a:cu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fontAlgn="base"/>
            <a:endParaRPr lang="en-US" altLang="zh-CN" sz="1200" b="1" strike="noStrike" noProof="1">
              <a:solidFill>
                <a:schemeClr val="lt1"/>
              </a:solidFill>
            </a:endParaRPr>
          </a:p>
        </p:txBody>
      </p:sp>
      <p:sp>
        <p:nvSpPr>
          <p:cNvPr id="229" name="圆角矩形 228"/>
          <p:cNvSpPr/>
          <p:nvPr>
            <p:custDataLst>
              <p:tags r:id="rId15"/>
            </p:custDataLst>
          </p:nvPr>
        </p:nvSpPr>
        <p:spPr>
          <a:xfrm>
            <a:off x="6227763" y="1003300"/>
            <a:ext cx="109538" cy="444500"/>
          </a:xfrm>
          <a:prstGeom prst="roundRect">
            <a:avLst>
              <a:gd name="adj" fmla="val 50000"/>
            </a:avLst>
          </a:prstGeom>
          <a:solidFill>
            <a:srgbClr val="DA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30" name="直角三角形 229"/>
          <p:cNvSpPr/>
          <p:nvPr>
            <p:custDataLst>
              <p:tags r:id="rId16"/>
            </p:custDataLst>
          </p:nvPr>
        </p:nvSpPr>
        <p:spPr>
          <a:xfrm>
            <a:off x="6327775" y="1027113"/>
            <a:ext cx="144463" cy="142875"/>
          </a:xfrm>
          <a:prstGeom prst="rtTriangle">
            <a:avLst/>
          </a:prstGeom>
          <a:solidFill>
            <a:srgbClr val="DA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31" name="椭圆 230"/>
          <p:cNvSpPr/>
          <p:nvPr>
            <p:custDataLst>
              <p:tags r:id="rId17"/>
            </p:custDataLst>
          </p:nvPr>
        </p:nvSpPr>
        <p:spPr>
          <a:xfrm>
            <a:off x="5732463" y="1093788"/>
            <a:ext cx="603250" cy="603250"/>
          </a:xfrm>
          <a:prstGeom prst="ellipse">
            <a:avLst/>
          </a:prstGeom>
          <a:solidFill>
            <a:srgbClr val="DA1F28"/>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p>
            <a:pPr algn="ctr" fontAlgn="base"/>
            <a:r>
              <a:rPr lang="en-US" altLang="zh-CN" sz="2400" b="1" strike="noStrike" noProof="1">
                <a:solidFill>
                  <a:srgbClr val="FFFFFF"/>
                </a:solidFill>
              </a:rPr>
              <a:t>02</a:t>
            </a:r>
            <a:endParaRPr lang="en-US" altLang="zh-CN" sz="2400" b="1" strike="noStrike" noProof="1">
              <a:solidFill>
                <a:srgbClr val="FFFFFF"/>
              </a:solidFill>
            </a:endParaRPr>
          </a:p>
        </p:txBody>
      </p:sp>
      <p:sp>
        <p:nvSpPr>
          <p:cNvPr id="232" name="椭圆 231"/>
          <p:cNvSpPr/>
          <p:nvPr>
            <p:custDataLst>
              <p:tags r:id="rId18"/>
            </p:custDataLst>
          </p:nvPr>
        </p:nvSpPr>
        <p:spPr>
          <a:xfrm>
            <a:off x="6538913" y="1528763"/>
            <a:ext cx="169863" cy="168275"/>
          </a:xfrm>
          <a:prstGeom prst="ellipse">
            <a:avLst/>
          </a:prstGeom>
          <a:solidFill>
            <a:srgbClr val="DA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33" name="椭圆 232"/>
          <p:cNvSpPr/>
          <p:nvPr>
            <p:custDataLst>
              <p:tags r:id="rId19"/>
            </p:custDataLst>
          </p:nvPr>
        </p:nvSpPr>
        <p:spPr>
          <a:xfrm>
            <a:off x="6750050" y="1398588"/>
            <a:ext cx="109538" cy="109538"/>
          </a:xfrm>
          <a:prstGeom prst="ellipse">
            <a:avLst/>
          </a:prstGeom>
          <a:solidFill>
            <a:srgbClr val="DA1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45" name="文本框 244"/>
          <p:cNvSpPr txBox="1"/>
          <p:nvPr>
            <p:custDataLst>
              <p:tags r:id="rId20"/>
            </p:custDataLst>
          </p:nvPr>
        </p:nvSpPr>
        <p:spPr>
          <a:xfrm>
            <a:off x="2273300" y="4738688"/>
            <a:ext cx="2903538" cy="1817688"/>
          </a:xfrm>
          <a:prstGeom prst="rect">
            <a:avLst/>
          </a:prstGeom>
          <a:noFill/>
        </p:spPr>
        <p:txBody>
          <a:bodyPr wrap="square" rtlCol="0">
            <a:noAutofit/>
          </a:bodyPr>
          <a:p>
            <a:pPr>
              <a:lnSpc>
                <a:spcPct val="130000"/>
              </a:lnSpc>
              <a:spcBef>
                <a:spcPts val="0"/>
              </a:spcBef>
              <a:spcAft>
                <a:spcPts val="0"/>
              </a:spcAft>
              <a:buSzPct val="100000"/>
            </a:pPr>
            <a:r>
              <a:rPr lang="zh-CN" altLang="en-US" sz="2400" spc="150" baseline="0" noProof="1">
                <a:solidFill>
                  <a:srgbClr val="FFFF00"/>
                </a:solidFill>
                <a:latin typeface="+mn-ea"/>
                <a:ea typeface="+mn-ea"/>
                <a:cs typeface="+mn-ea"/>
                <a:sym typeface="+mn-ea"/>
              </a:rPr>
              <a:t>绩效考核：</a:t>
            </a:r>
            <a:r>
              <a:rPr lang="zh-CN" altLang="en-US" sz="2400" spc="150" baseline="0" noProof="1">
                <a:solidFill>
                  <a:srgbClr val="FFFFFF"/>
                </a:solidFill>
                <a:latin typeface="+mn-ea"/>
                <a:ea typeface="+mn-ea"/>
                <a:cs typeface="+mn-ea"/>
                <a:sym typeface="+mn-ea"/>
              </a:rPr>
              <a:t>纳入政府绩效考核体系且分值占比不低于4</a:t>
            </a:r>
            <a:r>
              <a:rPr lang="en-US" altLang="zh-CN" sz="2400" spc="150" baseline="0" noProof="1">
                <a:solidFill>
                  <a:srgbClr val="FFFFFF"/>
                </a:solidFill>
                <a:latin typeface="+mn-ea"/>
                <a:ea typeface="+mn-ea"/>
                <a:cs typeface="+mn-ea"/>
                <a:sym typeface="+mn-ea"/>
              </a:rPr>
              <a:t>%</a:t>
            </a:r>
            <a:endParaRPr lang="en-US" altLang="zh-CN" sz="2400" spc="150" baseline="0" noProof="1">
              <a:solidFill>
                <a:srgbClr val="FFFFFF"/>
              </a:solidFill>
              <a:latin typeface="+mn-ea"/>
              <a:ea typeface="+mn-ea"/>
              <a:cs typeface="+mn-ea"/>
              <a:sym typeface="+mn-ea"/>
            </a:endParaRPr>
          </a:p>
        </p:txBody>
      </p:sp>
      <p:sp>
        <p:nvSpPr>
          <p:cNvPr id="246" name="任意多边形 245"/>
          <p:cNvSpPr/>
          <p:nvPr>
            <p:custDataLst>
              <p:tags r:id="rId21"/>
            </p:custDataLst>
          </p:nvPr>
        </p:nvSpPr>
        <p:spPr>
          <a:xfrm>
            <a:off x="2471738" y="4003675"/>
            <a:ext cx="739775" cy="693738"/>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817" h="766">
                <a:moveTo>
                  <a:pt x="608" y="0"/>
                </a:moveTo>
                <a:cubicBezTo>
                  <a:pt x="629" y="0"/>
                  <a:pt x="647" y="10"/>
                  <a:pt x="658" y="26"/>
                </a:cubicBezTo>
                <a:lnTo>
                  <a:pt x="658" y="27"/>
                </a:lnTo>
                <a:lnTo>
                  <a:pt x="658" y="25"/>
                </a:lnTo>
                <a:lnTo>
                  <a:pt x="817" y="184"/>
                </a:lnTo>
                <a:lnTo>
                  <a:pt x="668" y="184"/>
                </a:lnTo>
                <a:lnTo>
                  <a:pt x="668" y="430"/>
                </a:lnTo>
                <a:cubicBezTo>
                  <a:pt x="668" y="434"/>
                  <a:pt x="668" y="438"/>
                  <a:pt x="667" y="442"/>
                </a:cubicBezTo>
                <a:lnTo>
                  <a:pt x="667" y="442"/>
                </a:lnTo>
                <a:lnTo>
                  <a:pt x="667" y="450"/>
                </a:lnTo>
                <a:cubicBezTo>
                  <a:pt x="658" y="626"/>
                  <a:pt x="512" y="766"/>
                  <a:pt x="334" y="766"/>
                </a:cubicBezTo>
                <a:cubicBezTo>
                  <a:pt x="149" y="766"/>
                  <a:pt x="0" y="617"/>
                  <a:pt x="0" y="433"/>
                </a:cubicBezTo>
                <a:cubicBezTo>
                  <a:pt x="0" y="248"/>
                  <a:pt x="149" y="99"/>
                  <a:pt x="334" y="99"/>
                </a:cubicBezTo>
                <a:cubicBezTo>
                  <a:pt x="414" y="99"/>
                  <a:pt x="488" y="128"/>
                  <a:pt x="546" y="175"/>
                </a:cubicBezTo>
                <a:lnTo>
                  <a:pt x="548" y="177"/>
                </a:lnTo>
                <a:lnTo>
                  <a:pt x="548" y="60"/>
                </a:lnTo>
                <a:cubicBezTo>
                  <a:pt x="548" y="27"/>
                  <a:pt x="575" y="0"/>
                  <a:pt x="608" y="0"/>
                </a:cubicBezTo>
                <a:close/>
              </a:path>
            </a:pathLst>
          </a:custGeom>
          <a:solidFill>
            <a:srgbClr val="7B7BB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fontAlgn="base"/>
            <a:endParaRPr lang="en-US" altLang="zh-CN" sz="1200" b="1" strike="noStrike" noProof="1">
              <a:solidFill>
                <a:schemeClr val="lt1"/>
              </a:solidFill>
            </a:endParaRPr>
          </a:p>
        </p:txBody>
      </p:sp>
      <p:sp>
        <p:nvSpPr>
          <p:cNvPr id="247" name="任意多边形 246"/>
          <p:cNvSpPr/>
          <p:nvPr>
            <p:custDataLst>
              <p:tags r:id="rId22"/>
            </p:custDataLst>
          </p:nvPr>
        </p:nvSpPr>
        <p:spPr>
          <a:xfrm>
            <a:off x="2338388" y="3876675"/>
            <a:ext cx="739775" cy="693738"/>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817" h="766">
                <a:moveTo>
                  <a:pt x="608" y="0"/>
                </a:moveTo>
                <a:cubicBezTo>
                  <a:pt x="629" y="0"/>
                  <a:pt x="647" y="10"/>
                  <a:pt x="658" y="26"/>
                </a:cubicBezTo>
                <a:lnTo>
                  <a:pt x="658" y="27"/>
                </a:lnTo>
                <a:lnTo>
                  <a:pt x="658" y="25"/>
                </a:lnTo>
                <a:lnTo>
                  <a:pt x="817" y="184"/>
                </a:lnTo>
                <a:lnTo>
                  <a:pt x="668" y="184"/>
                </a:lnTo>
                <a:lnTo>
                  <a:pt x="668" y="430"/>
                </a:lnTo>
                <a:cubicBezTo>
                  <a:pt x="668" y="434"/>
                  <a:pt x="668" y="438"/>
                  <a:pt x="667" y="442"/>
                </a:cubicBezTo>
                <a:lnTo>
                  <a:pt x="667" y="442"/>
                </a:lnTo>
                <a:lnTo>
                  <a:pt x="667" y="450"/>
                </a:lnTo>
                <a:cubicBezTo>
                  <a:pt x="658" y="626"/>
                  <a:pt x="512" y="766"/>
                  <a:pt x="334" y="766"/>
                </a:cubicBezTo>
                <a:cubicBezTo>
                  <a:pt x="149" y="766"/>
                  <a:pt x="0" y="617"/>
                  <a:pt x="0" y="433"/>
                </a:cubicBezTo>
                <a:cubicBezTo>
                  <a:pt x="0" y="248"/>
                  <a:pt x="149" y="99"/>
                  <a:pt x="334" y="99"/>
                </a:cubicBezTo>
                <a:cubicBezTo>
                  <a:pt x="414" y="99"/>
                  <a:pt x="488" y="128"/>
                  <a:pt x="546" y="175"/>
                </a:cubicBezTo>
                <a:lnTo>
                  <a:pt x="548" y="177"/>
                </a:lnTo>
                <a:lnTo>
                  <a:pt x="548" y="60"/>
                </a:lnTo>
                <a:cubicBezTo>
                  <a:pt x="548" y="27"/>
                  <a:pt x="575" y="0"/>
                  <a:pt x="608" y="0"/>
                </a:cubicBez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fontAlgn="base"/>
            <a:endParaRPr lang="en-US" altLang="zh-CN" sz="1200" b="1" strike="noStrike" noProof="1">
              <a:solidFill>
                <a:schemeClr val="lt1"/>
              </a:solidFill>
            </a:endParaRPr>
          </a:p>
        </p:txBody>
      </p:sp>
      <p:sp>
        <p:nvSpPr>
          <p:cNvPr id="249" name="圆角矩形 248"/>
          <p:cNvSpPr/>
          <p:nvPr>
            <p:custDataLst>
              <p:tags r:id="rId23"/>
            </p:custDataLst>
          </p:nvPr>
        </p:nvSpPr>
        <p:spPr>
          <a:xfrm>
            <a:off x="2898775" y="3935413"/>
            <a:ext cx="109538" cy="444500"/>
          </a:xfrm>
          <a:prstGeom prst="roundRect">
            <a:avLst>
              <a:gd name="adj" fmla="val 50000"/>
            </a:avLst>
          </a:prstGeom>
          <a:solidFill>
            <a:srgbClr val="EB64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50" name="直角三角形 249"/>
          <p:cNvSpPr/>
          <p:nvPr>
            <p:custDataLst>
              <p:tags r:id="rId24"/>
            </p:custDataLst>
          </p:nvPr>
        </p:nvSpPr>
        <p:spPr>
          <a:xfrm>
            <a:off x="3000375" y="3957638"/>
            <a:ext cx="142875" cy="144463"/>
          </a:xfrm>
          <a:prstGeom prst="rtTriangle">
            <a:avLst/>
          </a:prstGeom>
          <a:solidFill>
            <a:srgbClr val="EB64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51" name="椭圆 250"/>
          <p:cNvSpPr/>
          <p:nvPr>
            <p:custDataLst>
              <p:tags r:id="rId25"/>
            </p:custDataLst>
          </p:nvPr>
        </p:nvSpPr>
        <p:spPr>
          <a:xfrm>
            <a:off x="2403475" y="4025900"/>
            <a:ext cx="603250" cy="603250"/>
          </a:xfrm>
          <a:prstGeom prst="ellipse">
            <a:avLst/>
          </a:prstGeom>
          <a:solidFill>
            <a:srgbClr val="EB64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p>
            <a:pPr algn="ctr" fontAlgn="base"/>
            <a:r>
              <a:rPr lang="en-US" altLang="zh-CN" sz="2400" b="1" strike="noStrike" noProof="1" dirty="0">
                <a:solidFill>
                  <a:srgbClr val="FFFFFF"/>
                </a:solidFill>
              </a:rPr>
              <a:t>03</a:t>
            </a:r>
            <a:endParaRPr lang="en-US" altLang="zh-CN" sz="2400" b="1" strike="noStrike" noProof="1" dirty="0">
              <a:solidFill>
                <a:srgbClr val="FFFFFF"/>
              </a:solidFill>
            </a:endParaRPr>
          </a:p>
        </p:txBody>
      </p:sp>
      <p:sp>
        <p:nvSpPr>
          <p:cNvPr id="252" name="椭圆 251"/>
          <p:cNvSpPr/>
          <p:nvPr>
            <p:custDataLst>
              <p:tags r:id="rId26"/>
            </p:custDataLst>
          </p:nvPr>
        </p:nvSpPr>
        <p:spPr>
          <a:xfrm>
            <a:off x="3211513" y="4460875"/>
            <a:ext cx="168275" cy="168275"/>
          </a:xfrm>
          <a:prstGeom prst="ellipse">
            <a:avLst/>
          </a:prstGeom>
          <a:solidFill>
            <a:srgbClr val="EB64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53" name="椭圆 252"/>
          <p:cNvSpPr/>
          <p:nvPr>
            <p:custDataLst>
              <p:tags r:id="rId27"/>
            </p:custDataLst>
          </p:nvPr>
        </p:nvSpPr>
        <p:spPr>
          <a:xfrm>
            <a:off x="3422650" y="4330700"/>
            <a:ext cx="107950" cy="109538"/>
          </a:xfrm>
          <a:prstGeom prst="ellipse">
            <a:avLst/>
          </a:prstGeom>
          <a:solidFill>
            <a:srgbClr val="EB64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55" name="文本框 254"/>
          <p:cNvSpPr txBox="1"/>
          <p:nvPr>
            <p:custDataLst>
              <p:tags r:id="rId28"/>
            </p:custDataLst>
          </p:nvPr>
        </p:nvSpPr>
        <p:spPr>
          <a:xfrm>
            <a:off x="5600700" y="4739005"/>
            <a:ext cx="3101975" cy="1818005"/>
          </a:xfrm>
          <a:prstGeom prst="rect">
            <a:avLst/>
          </a:prstGeom>
          <a:noFill/>
        </p:spPr>
        <p:txBody>
          <a:bodyPr wrap="square" rtlCol="0">
            <a:noAutofit/>
          </a:bodyPr>
          <a:p>
            <a:pPr>
              <a:lnSpc>
                <a:spcPct val="130000"/>
              </a:lnSpc>
              <a:spcBef>
                <a:spcPts val="0"/>
              </a:spcBef>
              <a:spcAft>
                <a:spcPts val="0"/>
              </a:spcAft>
              <a:buSzPct val="100000"/>
            </a:pPr>
            <a:r>
              <a:rPr lang="zh-CN" altLang="en-US" sz="2400" spc="150" baseline="0" noProof="1">
                <a:solidFill>
                  <a:srgbClr val="FFFF00"/>
                </a:solidFill>
                <a:latin typeface="+mn-ea"/>
                <a:ea typeface="+mn-ea"/>
                <a:cs typeface="+mn-cs"/>
              </a:rPr>
              <a:t>加强培训：</a:t>
            </a:r>
            <a:r>
              <a:rPr lang="zh-CN" altLang="en-US" sz="2400" spc="150" baseline="0" noProof="1">
                <a:solidFill>
                  <a:srgbClr val="FFFFFF"/>
                </a:solidFill>
                <a:latin typeface="+mn-ea"/>
                <a:ea typeface="+mn-ea"/>
                <a:cs typeface="+mn-cs"/>
              </a:rPr>
              <a:t>将《条例》和《规定》列入领导干部学法内容</a:t>
            </a:r>
            <a:endParaRPr lang="zh-CN" altLang="en-US" sz="2400" spc="150" baseline="0" noProof="1">
              <a:solidFill>
                <a:srgbClr val="FFFFFF"/>
              </a:solidFill>
              <a:latin typeface="+mn-ea"/>
              <a:ea typeface="+mn-ea"/>
              <a:cs typeface="+mn-cs"/>
            </a:endParaRPr>
          </a:p>
        </p:txBody>
      </p:sp>
      <p:sp>
        <p:nvSpPr>
          <p:cNvPr id="256" name="任意多边形 255"/>
          <p:cNvSpPr/>
          <p:nvPr>
            <p:custDataLst>
              <p:tags r:id="rId29"/>
            </p:custDataLst>
          </p:nvPr>
        </p:nvSpPr>
        <p:spPr>
          <a:xfrm>
            <a:off x="5800725" y="4003675"/>
            <a:ext cx="738188" cy="693738"/>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817" h="766">
                <a:moveTo>
                  <a:pt x="608" y="0"/>
                </a:moveTo>
                <a:cubicBezTo>
                  <a:pt x="629" y="0"/>
                  <a:pt x="647" y="10"/>
                  <a:pt x="658" y="26"/>
                </a:cubicBezTo>
                <a:lnTo>
                  <a:pt x="658" y="27"/>
                </a:lnTo>
                <a:lnTo>
                  <a:pt x="658" y="25"/>
                </a:lnTo>
                <a:lnTo>
                  <a:pt x="817" y="184"/>
                </a:lnTo>
                <a:lnTo>
                  <a:pt x="668" y="184"/>
                </a:lnTo>
                <a:lnTo>
                  <a:pt x="668" y="430"/>
                </a:lnTo>
                <a:cubicBezTo>
                  <a:pt x="668" y="434"/>
                  <a:pt x="668" y="438"/>
                  <a:pt x="667" y="442"/>
                </a:cubicBezTo>
                <a:lnTo>
                  <a:pt x="667" y="442"/>
                </a:lnTo>
                <a:lnTo>
                  <a:pt x="667" y="450"/>
                </a:lnTo>
                <a:cubicBezTo>
                  <a:pt x="658" y="626"/>
                  <a:pt x="512" y="766"/>
                  <a:pt x="334" y="766"/>
                </a:cubicBezTo>
                <a:cubicBezTo>
                  <a:pt x="149" y="766"/>
                  <a:pt x="0" y="617"/>
                  <a:pt x="0" y="433"/>
                </a:cubicBezTo>
                <a:cubicBezTo>
                  <a:pt x="0" y="248"/>
                  <a:pt x="149" y="99"/>
                  <a:pt x="334" y="99"/>
                </a:cubicBezTo>
                <a:cubicBezTo>
                  <a:pt x="414" y="99"/>
                  <a:pt x="488" y="128"/>
                  <a:pt x="546" y="175"/>
                </a:cubicBezTo>
                <a:lnTo>
                  <a:pt x="548" y="177"/>
                </a:lnTo>
                <a:lnTo>
                  <a:pt x="548" y="60"/>
                </a:lnTo>
                <a:cubicBezTo>
                  <a:pt x="548" y="27"/>
                  <a:pt x="575" y="0"/>
                  <a:pt x="608" y="0"/>
                </a:cubicBezTo>
                <a:close/>
              </a:path>
            </a:pathLst>
          </a:custGeom>
          <a:solidFill>
            <a:srgbClr val="7B7BB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fontAlgn="base"/>
            <a:endParaRPr lang="en-US" altLang="zh-CN" sz="1200" b="1" strike="noStrike" noProof="1">
              <a:solidFill>
                <a:schemeClr val="lt1"/>
              </a:solidFill>
            </a:endParaRPr>
          </a:p>
        </p:txBody>
      </p:sp>
      <p:sp>
        <p:nvSpPr>
          <p:cNvPr id="257" name="任意多边形 256"/>
          <p:cNvSpPr/>
          <p:nvPr>
            <p:custDataLst>
              <p:tags r:id="rId30"/>
            </p:custDataLst>
          </p:nvPr>
        </p:nvSpPr>
        <p:spPr>
          <a:xfrm>
            <a:off x="5667375" y="3876675"/>
            <a:ext cx="739775" cy="693738"/>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817" h="766">
                <a:moveTo>
                  <a:pt x="608" y="0"/>
                </a:moveTo>
                <a:cubicBezTo>
                  <a:pt x="629" y="0"/>
                  <a:pt x="647" y="10"/>
                  <a:pt x="658" y="26"/>
                </a:cubicBezTo>
                <a:lnTo>
                  <a:pt x="658" y="27"/>
                </a:lnTo>
                <a:lnTo>
                  <a:pt x="658" y="25"/>
                </a:lnTo>
                <a:lnTo>
                  <a:pt x="817" y="184"/>
                </a:lnTo>
                <a:lnTo>
                  <a:pt x="668" y="184"/>
                </a:lnTo>
                <a:lnTo>
                  <a:pt x="668" y="430"/>
                </a:lnTo>
                <a:cubicBezTo>
                  <a:pt x="668" y="434"/>
                  <a:pt x="668" y="438"/>
                  <a:pt x="667" y="442"/>
                </a:cubicBezTo>
                <a:lnTo>
                  <a:pt x="667" y="442"/>
                </a:lnTo>
                <a:lnTo>
                  <a:pt x="667" y="450"/>
                </a:lnTo>
                <a:cubicBezTo>
                  <a:pt x="658" y="626"/>
                  <a:pt x="512" y="766"/>
                  <a:pt x="334" y="766"/>
                </a:cubicBezTo>
                <a:cubicBezTo>
                  <a:pt x="149" y="766"/>
                  <a:pt x="0" y="617"/>
                  <a:pt x="0" y="433"/>
                </a:cubicBezTo>
                <a:cubicBezTo>
                  <a:pt x="0" y="248"/>
                  <a:pt x="149" y="99"/>
                  <a:pt x="334" y="99"/>
                </a:cubicBezTo>
                <a:cubicBezTo>
                  <a:pt x="414" y="99"/>
                  <a:pt x="488" y="128"/>
                  <a:pt x="546" y="175"/>
                </a:cubicBezTo>
                <a:lnTo>
                  <a:pt x="548" y="177"/>
                </a:lnTo>
                <a:lnTo>
                  <a:pt x="548" y="60"/>
                </a:lnTo>
                <a:cubicBezTo>
                  <a:pt x="548" y="27"/>
                  <a:pt x="575" y="0"/>
                  <a:pt x="608" y="0"/>
                </a:cubicBezTo>
                <a:close/>
              </a:path>
            </a:pathLst>
          </a:cu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fontAlgn="base"/>
            <a:endParaRPr lang="en-US" altLang="zh-CN" sz="1200" b="1" strike="noStrike" noProof="1">
              <a:solidFill>
                <a:schemeClr val="lt1"/>
              </a:solidFill>
            </a:endParaRPr>
          </a:p>
        </p:txBody>
      </p:sp>
      <p:sp>
        <p:nvSpPr>
          <p:cNvPr id="259" name="圆角矩形 258"/>
          <p:cNvSpPr/>
          <p:nvPr>
            <p:custDataLst>
              <p:tags r:id="rId31"/>
            </p:custDataLst>
          </p:nvPr>
        </p:nvSpPr>
        <p:spPr>
          <a:xfrm>
            <a:off x="6227763" y="3935413"/>
            <a:ext cx="109538" cy="444500"/>
          </a:xfrm>
          <a:prstGeom prst="roundRect">
            <a:avLst>
              <a:gd name="adj" fmla="val 50000"/>
            </a:avLst>
          </a:prstGeom>
          <a:solidFill>
            <a:srgbClr val="4476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60" name="直角三角形 259"/>
          <p:cNvSpPr/>
          <p:nvPr>
            <p:custDataLst>
              <p:tags r:id="rId32"/>
            </p:custDataLst>
          </p:nvPr>
        </p:nvSpPr>
        <p:spPr>
          <a:xfrm>
            <a:off x="6327775" y="3957638"/>
            <a:ext cx="144463" cy="144463"/>
          </a:xfrm>
          <a:prstGeom prst="rtTriangle">
            <a:avLst/>
          </a:prstGeom>
          <a:solidFill>
            <a:srgbClr val="4476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61" name="椭圆 260"/>
          <p:cNvSpPr/>
          <p:nvPr>
            <p:custDataLst>
              <p:tags r:id="rId33"/>
            </p:custDataLst>
          </p:nvPr>
        </p:nvSpPr>
        <p:spPr>
          <a:xfrm>
            <a:off x="5732463" y="4025900"/>
            <a:ext cx="603250" cy="603250"/>
          </a:xfrm>
          <a:prstGeom prst="ellipse">
            <a:avLst/>
          </a:prstGeom>
          <a:solidFill>
            <a:srgbClr val="4476B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p>
            <a:pPr algn="ctr" fontAlgn="base"/>
            <a:r>
              <a:rPr lang="en-US" altLang="zh-CN" sz="2400" b="1" strike="noStrike" noProof="1" dirty="0">
                <a:solidFill>
                  <a:srgbClr val="FFFFFF"/>
                </a:solidFill>
              </a:rPr>
              <a:t>04</a:t>
            </a:r>
            <a:endParaRPr lang="en-US" altLang="zh-CN" sz="2400" b="1" strike="noStrike" noProof="1" dirty="0">
              <a:solidFill>
                <a:srgbClr val="FFFFFF"/>
              </a:solidFill>
            </a:endParaRPr>
          </a:p>
        </p:txBody>
      </p:sp>
      <p:sp>
        <p:nvSpPr>
          <p:cNvPr id="262" name="椭圆 261"/>
          <p:cNvSpPr/>
          <p:nvPr>
            <p:custDataLst>
              <p:tags r:id="rId34"/>
            </p:custDataLst>
          </p:nvPr>
        </p:nvSpPr>
        <p:spPr>
          <a:xfrm>
            <a:off x="6538913" y="4460875"/>
            <a:ext cx="169863" cy="168275"/>
          </a:xfrm>
          <a:prstGeom prst="ellipse">
            <a:avLst/>
          </a:prstGeom>
          <a:solidFill>
            <a:srgbClr val="3963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
        <p:nvSpPr>
          <p:cNvPr id="263" name="椭圆 262"/>
          <p:cNvSpPr/>
          <p:nvPr>
            <p:custDataLst>
              <p:tags r:id="rId35"/>
            </p:custDataLst>
          </p:nvPr>
        </p:nvSpPr>
        <p:spPr>
          <a:xfrm>
            <a:off x="6750050" y="4330700"/>
            <a:ext cx="109538" cy="109538"/>
          </a:xfrm>
          <a:prstGeom prst="ellipse">
            <a:avLst/>
          </a:prstGeom>
          <a:solidFill>
            <a:srgbClr val="3963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a:solidFill>
                <a:schemeClr val="lt1"/>
              </a:solidFill>
            </a:endParaRPr>
          </a:p>
        </p:txBody>
      </p:sp>
    </p:spTree>
    <p:custDataLst>
      <p:tags r:id="rId36"/>
    </p:custDataLst>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31"/>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2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5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24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61"/>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2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 grpId="0" bldLvl="0" animBg="1"/>
      <p:bldP spid="4" grpId="0"/>
      <p:bldP spid="231" grpId="0" bldLvl="0" animBg="1"/>
      <p:bldP spid="225" grpId="0"/>
      <p:bldP spid="251" grpId="0" bldLvl="0" animBg="1"/>
      <p:bldP spid="245" grpId="0"/>
      <p:bldP spid="261" grpId="0" bldLvl="0" animBg="1"/>
      <p:bldP spid="25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内容占位符 5"/>
          <p:cNvSpPr>
            <a:spLocks noGrp="1"/>
          </p:cNvSpPr>
          <p:nvPr>
            <p:ph sz="half" idx="2"/>
          </p:nvPr>
        </p:nvSpPr>
        <p:spPr>
          <a:xfrm>
            <a:off x="301625" y="1417638"/>
            <a:ext cx="4114800" cy="4525962"/>
          </a:xfrm>
        </p:spPr>
        <p:txBody>
          <a:bodyPr anchor="t"/>
          <a:p>
            <a:pPr rtl="0">
              <a:lnSpc>
                <a:spcPct val="100000"/>
              </a:lnSpc>
              <a:buClrTx/>
              <a:buSzTx/>
              <a:buFontTx/>
            </a:pPr>
            <a:r>
              <a:rPr lang="zh-CN" altLang="en-US" sz="2800">
                <a:solidFill>
                  <a:schemeClr val="bg1"/>
                </a:solidFill>
                <a:sym typeface="宋体" panose="02010600030101010101" pitchFamily="2" charset="-122"/>
              </a:rPr>
              <a:t>政府信息公开条例</a:t>
            </a:r>
            <a:endParaRPr lang="zh-CN" altLang="en-US">
              <a:solidFill>
                <a:schemeClr val="bg1"/>
              </a:solidFill>
            </a:endParaRPr>
          </a:p>
          <a:p>
            <a:pPr lvl="1" rtl="0">
              <a:lnSpc>
                <a:spcPct val="100000"/>
              </a:lnSpc>
              <a:buClrTx/>
              <a:buSzTx/>
              <a:buFontTx/>
            </a:pPr>
            <a:r>
              <a:rPr lang="zh-CN" altLang="en-US">
                <a:solidFill>
                  <a:schemeClr val="bg1"/>
                </a:solidFill>
                <a:sym typeface="宋体" panose="02010600030101010101" pitchFamily="2" charset="-122"/>
              </a:rPr>
              <a:t>第</a:t>
            </a:r>
            <a:r>
              <a:rPr lang="en-US" altLang="zh-CN">
                <a:solidFill>
                  <a:schemeClr val="bg1"/>
                </a:solidFill>
                <a:sym typeface="宋体" panose="02010600030101010101" pitchFamily="2" charset="-122"/>
              </a:rPr>
              <a:t>47</a:t>
            </a:r>
            <a:r>
              <a:rPr lang="zh-CN" altLang="en-US">
                <a:solidFill>
                  <a:schemeClr val="bg1"/>
                </a:solidFill>
                <a:sym typeface="宋体" panose="02010600030101010101" pitchFamily="2" charset="-122"/>
              </a:rPr>
              <a:t>条</a:t>
            </a:r>
            <a:endParaRPr lang="zh-CN" altLang="en-US">
              <a:solidFill>
                <a:schemeClr val="bg1"/>
              </a:solidFill>
              <a:sym typeface="宋体" panose="02010600030101010101" pitchFamily="2" charset="-122"/>
            </a:endParaRPr>
          </a:p>
          <a:p>
            <a:pPr lvl="1" rtl="0">
              <a:lnSpc>
                <a:spcPct val="100000"/>
              </a:lnSpc>
              <a:buClrTx/>
              <a:buSzTx/>
              <a:buFontTx/>
            </a:pPr>
            <a:r>
              <a:rPr lang="zh-CN" altLang="en-US">
                <a:solidFill>
                  <a:schemeClr val="bg1"/>
                </a:solidFill>
              </a:rPr>
              <a:t>第</a:t>
            </a:r>
            <a:r>
              <a:rPr lang="en-US" altLang="zh-CN">
                <a:solidFill>
                  <a:schemeClr val="bg1"/>
                </a:solidFill>
              </a:rPr>
              <a:t>52</a:t>
            </a:r>
            <a:r>
              <a:rPr lang="zh-CN" altLang="en-US">
                <a:solidFill>
                  <a:schemeClr val="bg1"/>
                </a:solidFill>
              </a:rPr>
              <a:t>条</a:t>
            </a:r>
            <a:endParaRPr lang="zh-CN" altLang="en-US">
              <a:solidFill>
                <a:schemeClr val="bg1"/>
              </a:solidFill>
            </a:endParaRPr>
          </a:p>
          <a:p>
            <a:pPr lvl="1" rtl="0">
              <a:lnSpc>
                <a:spcPct val="100000"/>
              </a:lnSpc>
              <a:buClrTx/>
              <a:buSzTx/>
              <a:buFontTx/>
            </a:pPr>
            <a:r>
              <a:rPr lang="zh-CN" altLang="en-US">
                <a:solidFill>
                  <a:schemeClr val="bg1"/>
                </a:solidFill>
              </a:rPr>
              <a:t>第</a:t>
            </a:r>
            <a:r>
              <a:rPr lang="en-US" altLang="zh-CN">
                <a:solidFill>
                  <a:schemeClr val="bg1"/>
                </a:solidFill>
              </a:rPr>
              <a:t>53</a:t>
            </a:r>
            <a:r>
              <a:rPr lang="zh-CN" altLang="en-US">
                <a:solidFill>
                  <a:schemeClr val="bg1"/>
                </a:solidFill>
              </a:rPr>
              <a:t>条</a:t>
            </a:r>
            <a:endParaRPr lang="zh-CN" altLang="en-US">
              <a:solidFill>
                <a:schemeClr val="bg1"/>
              </a:solidFill>
            </a:endParaRPr>
          </a:p>
        </p:txBody>
      </p:sp>
      <p:sp>
        <p:nvSpPr>
          <p:cNvPr id="7" name="文本框 6"/>
          <p:cNvSpPr txBox="1"/>
          <p:nvPr/>
        </p:nvSpPr>
        <p:spPr>
          <a:xfrm>
            <a:off x="301625" y="3637280"/>
            <a:ext cx="3898265" cy="3415030"/>
          </a:xfrm>
          <a:prstGeom prst="rect">
            <a:avLst/>
          </a:prstGeom>
          <a:noFill/>
        </p:spPr>
        <p:txBody>
          <a:bodyPr wrap="square" rtlCol="0" anchor="t">
            <a:spAutoFit/>
          </a:bodyPr>
          <a:p>
            <a:r>
              <a:rPr lang="zh-CN" altLang="en-US" sz="2400">
                <a:solidFill>
                  <a:schemeClr val="bg1"/>
                </a:solidFill>
              </a:rPr>
              <a:t>第</a:t>
            </a:r>
            <a:r>
              <a:rPr lang="en-US" altLang="zh-CN" sz="2400">
                <a:solidFill>
                  <a:schemeClr val="bg1"/>
                </a:solidFill>
              </a:rPr>
              <a:t>38</a:t>
            </a:r>
            <a:r>
              <a:rPr lang="zh-CN" altLang="en-US" sz="2400">
                <a:solidFill>
                  <a:schemeClr val="bg1"/>
                </a:solidFill>
              </a:rPr>
              <a:t>条</a:t>
            </a:r>
            <a:r>
              <a:rPr lang="en-US" altLang="zh-CN" sz="2400">
                <a:solidFill>
                  <a:schemeClr val="bg1"/>
                </a:solidFill>
              </a:rPr>
              <a:t> </a:t>
            </a:r>
            <a:r>
              <a:rPr lang="zh-CN" altLang="en-US" sz="2400">
                <a:solidFill>
                  <a:schemeClr val="bg1"/>
                </a:solidFill>
              </a:rPr>
              <a:t>有下列行为之一，情节较重的，予以警告、记过或者记大过；情节严重的，予以降级或者撤职：</a:t>
            </a:r>
            <a:endParaRPr lang="zh-CN" altLang="en-US" sz="2400">
              <a:solidFill>
                <a:schemeClr val="bg1"/>
              </a:solidFill>
            </a:endParaRPr>
          </a:p>
          <a:p>
            <a:r>
              <a:rPr lang="zh-CN" altLang="en-US" sz="2400">
                <a:solidFill>
                  <a:schemeClr val="bg1"/>
                </a:solidFill>
              </a:rPr>
              <a:t>（四）不按照规定公开工作信息，侵犯管理服务对象知情权，造成不良后果或者影响的；</a:t>
            </a:r>
            <a:endParaRPr lang="zh-CN" altLang="en-US" sz="2400">
              <a:solidFill>
                <a:schemeClr val="bg1"/>
              </a:solidFill>
            </a:endParaRPr>
          </a:p>
          <a:p>
            <a:endParaRPr lang="zh-CN" altLang="en-US" sz="2400">
              <a:solidFill>
                <a:schemeClr val="bg1"/>
              </a:solidFill>
            </a:endParaRPr>
          </a:p>
        </p:txBody>
      </p:sp>
      <p:sp>
        <p:nvSpPr>
          <p:cNvPr id="38913" name="标题 1"/>
          <p:cNvSpPr>
            <a:spLocks noGrp="1"/>
          </p:cNvSpPr>
          <p:nvPr>
            <p:ph type="title"/>
          </p:nvPr>
        </p:nvSpPr>
        <p:spPr/>
        <p:txBody>
          <a:bodyPr anchor="ctr"/>
          <a:p>
            <a:r>
              <a:rPr lang="zh-CN" altLang="en-US">
                <a:solidFill>
                  <a:srgbClr val="FFFF00"/>
                </a:solidFill>
              </a:rPr>
              <a:t>责任追究</a:t>
            </a:r>
            <a:endParaRPr lang="zh-CN" altLang="en-US">
              <a:solidFill>
                <a:srgbClr val="FFFF00"/>
              </a:solidFill>
            </a:endParaRPr>
          </a:p>
        </p:txBody>
      </p:sp>
      <p:sp>
        <p:nvSpPr>
          <p:cNvPr id="3" name="内容占位符 2"/>
          <p:cNvSpPr>
            <a:spLocks noGrp="1"/>
          </p:cNvSpPr>
          <p:nvPr>
            <p:ph sz="half" idx="1"/>
          </p:nvPr>
        </p:nvSpPr>
        <p:spPr>
          <a:xfrm>
            <a:off x="4108450" y="1417955"/>
            <a:ext cx="4894580" cy="4526280"/>
          </a:xfrm>
        </p:spPr>
        <p:txBody>
          <a:bodyPr anchor="t"/>
          <a:p>
            <a:pPr marL="342900" marR="0" indent="-342900" algn="l" defTabSz="914400" rtl="0" eaLnBrk="1" fontAlgn="base" latinLnBrk="0" hangingPunct="1">
              <a:lnSpc>
                <a:spcPct val="100000"/>
              </a:lnSpc>
              <a:spcBef>
                <a:spcPct val="20000"/>
              </a:spcBef>
              <a:spcAft>
                <a:spcPct val="0"/>
              </a:spcAft>
              <a:buClrTx/>
              <a:buSzTx/>
              <a:buFontTx/>
              <a:buChar char="•"/>
            </a:pPr>
            <a:r>
              <a:rPr kumimoji="0" lang="zh-CN" altLang="en-US" sz="2800" b="0" i="0" u="none" strike="noStrike" kern="1200" cap="none" spc="0" normalizeH="0" baseline="0" noProof="1">
                <a:solidFill>
                  <a:schemeClr val="bg1"/>
                </a:solidFill>
                <a:latin typeface="+mn-lt"/>
                <a:ea typeface="+mn-ea"/>
                <a:cs typeface="+mn-cs"/>
              </a:rPr>
              <a:t>中国共产党纪律处分条例</a:t>
            </a:r>
            <a:endParaRPr kumimoji="0" lang="zh-CN" altLang="en-US" sz="3200" b="0" i="0" u="none" strike="noStrike" kern="1200" cap="none" spc="0" normalizeH="0" baseline="0" noProof="1">
              <a:solidFill>
                <a:schemeClr val="bg1"/>
              </a:solidFill>
              <a:latin typeface="+mn-lt"/>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pPr>
            <a:r>
              <a:rPr kumimoji="0" lang="zh-CN" altLang="en-US" sz="2400" b="0" i="0" u="none" strike="noStrike" kern="1200" cap="none" spc="0" normalizeH="0" baseline="0" noProof="1">
                <a:solidFill>
                  <a:schemeClr val="bg1"/>
                </a:solidFill>
                <a:latin typeface="+mn-lt"/>
                <a:ea typeface="+mn-ea"/>
                <a:cs typeface="+mn-cs"/>
              </a:rPr>
              <a:t>第</a:t>
            </a:r>
            <a:r>
              <a:rPr kumimoji="0" lang="en-US" altLang="zh-CN" sz="2400" b="0" i="0" u="none" strike="noStrike" kern="1200" cap="none" spc="0" normalizeH="0" baseline="0" noProof="1">
                <a:solidFill>
                  <a:schemeClr val="bg1"/>
                </a:solidFill>
                <a:latin typeface="+mn-lt"/>
                <a:ea typeface="+mn-ea"/>
                <a:cs typeface="+mn-cs"/>
              </a:rPr>
              <a:t>119</a:t>
            </a:r>
            <a:r>
              <a:rPr kumimoji="0" lang="zh-CN" altLang="en-US" sz="2400" b="0" i="0" u="none" strike="noStrike" kern="1200" cap="none" spc="0" normalizeH="0" baseline="0" noProof="1">
                <a:solidFill>
                  <a:schemeClr val="bg1"/>
                </a:solidFill>
                <a:latin typeface="+mn-lt"/>
                <a:ea typeface="+mn-ea"/>
                <a:cs typeface="+mn-cs"/>
              </a:rPr>
              <a:t>条 </a:t>
            </a:r>
            <a:endParaRPr kumimoji="0" lang="zh-CN" altLang="en-US" sz="2400" b="0" i="0" u="none" strike="noStrike" kern="1200" cap="none" spc="0" normalizeH="0" baseline="0" noProof="1">
              <a:solidFill>
                <a:schemeClr val="bg1"/>
              </a:solidFill>
              <a:latin typeface="+mn-lt"/>
              <a:ea typeface="+mn-ea"/>
              <a:cs typeface="+mn-cs"/>
            </a:endParaRPr>
          </a:p>
          <a:p>
            <a:pPr marL="742950" marR="0" lvl="1" indent="-285750" algn="l" defTabSz="914400" rtl="0" eaLnBrk="0" fontAlgn="base" latinLnBrk="0" hangingPunct="0">
              <a:lnSpc>
                <a:spcPct val="100000"/>
              </a:lnSpc>
              <a:spcBef>
                <a:spcPct val="20000"/>
              </a:spcBef>
              <a:spcAft>
                <a:spcPct val="0"/>
              </a:spcAft>
              <a:buClrTx/>
              <a:buSzTx/>
              <a:buFontTx/>
              <a:buChar char="–"/>
            </a:pPr>
            <a:r>
              <a:rPr kumimoji="0" lang="zh-CN" altLang="en-US" sz="2400" b="0" i="0" u="none" strike="noStrike" kern="1200" cap="none" spc="0" normalizeH="0" baseline="0" noProof="1">
                <a:solidFill>
                  <a:schemeClr val="bg1"/>
                </a:solidFill>
                <a:latin typeface="+mn-lt"/>
                <a:ea typeface="+mn-ea"/>
                <a:cs typeface="+mn-cs"/>
              </a:rPr>
              <a:t>不按照规定公开党务、政务、厂务、村（居）务等，侵犯群众知情权，对直接责任者和领导责任者，情节较重的，给予警告或者严重警告处分；情节严重的，给予撤销党内职务或者留党察看处分。</a:t>
            </a:r>
            <a:endParaRPr kumimoji="0" lang="zh-CN" altLang="en-US" sz="2400" b="0" i="0" u="none" strike="noStrike" kern="1200" cap="none" spc="0" normalizeH="0" baseline="0" noProof="1">
              <a:solidFill>
                <a:schemeClr val="bg1"/>
              </a:solidFill>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pPr>
            <a:r>
              <a:rPr kumimoji="0" lang="zh-CN" altLang="en-US" sz="2800" b="0" i="0" u="none" strike="noStrike" kern="1200" cap="none" spc="0" normalizeH="0" baseline="0" noProof="1">
                <a:solidFill>
                  <a:schemeClr val="bg1"/>
                </a:solidFill>
                <a:latin typeface="+mn-lt"/>
                <a:ea typeface="+mn-ea"/>
                <a:cs typeface="+mn-cs"/>
                <a:sym typeface="+mn-ea"/>
              </a:rPr>
              <a:t>公职人员政务处分法</a:t>
            </a:r>
            <a:endParaRPr kumimoji="0" lang="zh-CN" altLang="en-US" sz="2800" b="0" i="0" u="none" strike="noStrike" kern="1200" cap="none" spc="0" normalizeH="0" baseline="0" noProof="1">
              <a:solidFill>
                <a:schemeClr val="bg1"/>
              </a:solidFill>
              <a:latin typeface="+mn-lt"/>
              <a:ea typeface="+mn-ea"/>
              <a:cs typeface="+mn-cs"/>
              <a:sym typeface="+mn-ea"/>
            </a:endParaRPr>
          </a:p>
          <a:p>
            <a:pPr marL="742950" marR="0" lvl="1" indent="-285750" algn="l" defTabSz="914400" rtl="0" eaLnBrk="0" fontAlgn="base" latinLnBrk="0" hangingPunct="0">
              <a:lnSpc>
                <a:spcPct val="100000"/>
              </a:lnSpc>
              <a:spcBef>
                <a:spcPct val="20000"/>
              </a:spcBef>
              <a:spcAft>
                <a:spcPct val="0"/>
              </a:spcAft>
              <a:buClrTx/>
              <a:buSzTx/>
              <a:buFontTx/>
              <a:buChar char="–"/>
            </a:pPr>
            <a:r>
              <a:rPr kumimoji="0" lang="zh-CN" altLang="en-US" sz="2450" b="0" i="0" u="none" strike="noStrike" kern="1200" cap="none" spc="0" normalizeH="0" baseline="0" noProof="1">
                <a:solidFill>
                  <a:schemeClr val="bg1"/>
                </a:solidFill>
                <a:latin typeface="+mn-lt"/>
                <a:ea typeface="+mn-ea"/>
                <a:cs typeface="+mn-cs"/>
                <a:sym typeface="+mn-ea"/>
              </a:rPr>
              <a:t>第</a:t>
            </a:r>
            <a:r>
              <a:rPr kumimoji="0" lang="en-US" altLang="zh-CN" sz="2450" b="0" i="0" u="none" strike="noStrike" kern="1200" cap="none" spc="0" normalizeH="0" baseline="0" noProof="1">
                <a:solidFill>
                  <a:schemeClr val="bg1"/>
                </a:solidFill>
                <a:latin typeface="+mn-lt"/>
                <a:ea typeface="+mn-ea"/>
                <a:cs typeface="+mn-cs"/>
                <a:sym typeface="+mn-ea"/>
              </a:rPr>
              <a:t>38</a:t>
            </a:r>
            <a:r>
              <a:rPr kumimoji="0" lang="zh-CN" altLang="en-US" sz="2450" b="0" i="0" u="none" strike="noStrike" kern="1200" cap="none" spc="0" normalizeH="0" baseline="0" noProof="1">
                <a:solidFill>
                  <a:schemeClr val="bg1"/>
                </a:solidFill>
                <a:latin typeface="+mn-lt"/>
                <a:ea typeface="+mn-ea"/>
                <a:cs typeface="+mn-cs"/>
                <a:sym typeface="+mn-ea"/>
              </a:rPr>
              <a:t>条第一款第</a:t>
            </a:r>
            <a:r>
              <a:rPr kumimoji="0" lang="en-US" altLang="zh-CN" sz="2450" b="0" i="0" u="none" strike="noStrike" kern="1200" cap="none" spc="0" normalizeH="0" baseline="0" noProof="1">
                <a:solidFill>
                  <a:schemeClr val="bg1"/>
                </a:solidFill>
                <a:latin typeface="+mn-lt"/>
                <a:ea typeface="+mn-ea"/>
                <a:cs typeface="+mn-cs"/>
                <a:sym typeface="+mn-ea"/>
              </a:rPr>
              <a:t>(</a:t>
            </a:r>
            <a:r>
              <a:rPr kumimoji="0" lang="zh-CN" altLang="en-US" sz="2450" b="0" i="0" u="none" strike="noStrike" kern="1200" cap="none" spc="0" normalizeH="0" baseline="0" noProof="1">
                <a:solidFill>
                  <a:schemeClr val="bg1"/>
                </a:solidFill>
                <a:latin typeface="+mn-lt"/>
                <a:ea typeface="+mn-ea"/>
                <a:cs typeface="+mn-cs"/>
                <a:sym typeface="+mn-ea"/>
              </a:rPr>
              <a:t>四</a:t>
            </a:r>
            <a:r>
              <a:rPr kumimoji="0" lang="en-US" altLang="zh-CN" sz="2450" b="0" i="0" u="none" strike="noStrike" kern="1200" cap="none" spc="0" normalizeH="0" baseline="0" noProof="1">
                <a:solidFill>
                  <a:schemeClr val="bg1"/>
                </a:solidFill>
                <a:latin typeface="+mn-lt"/>
                <a:ea typeface="+mn-ea"/>
                <a:cs typeface="+mn-cs"/>
                <a:sym typeface="+mn-ea"/>
              </a:rPr>
              <a:t>)</a:t>
            </a:r>
            <a:r>
              <a:rPr kumimoji="0" lang="zh-CN" altLang="en-US" sz="2450" b="0" i="0" u="none" strike="noStrike" kern="1200" cap="none" spc="0" normalizeH="0" baseline="0" noProof="1">
                <a:solidFill>
                  <a:schemeClr val="bg1"/>
                </a:solidFill>
                <a:latin typeface="+mn-lt"/>
                <a:ea typeface="+mn-ea"/>
                <a:cs typeface="+mn-cs"/>
                <a:sym typeface="+mn-ea"/>
              </a:rPr>
              <a:t>项</a:t>
            </a:r>
            <a:endParaRPr kumimoji="0" lang="zh-CN" altLang="en-US" sz="2450" b="0" i="0" u="none" strike="noStrike" kern="1200" cap="none" spc="0" normalizeH="0" baseline="0" noProof="1">
              <a:solidFill>
                <a:schemeClr val="bg1"/>
              </a:solidFill>
              <a:latin typeface="+mn-lt"/>
              <a:ea typeface="+mn-ea"/>
              <a:cs typeface="+mn-cs"/>
            </a:endParaRPr>
          </a:p>
          <a:p>
            <a:pPr marL="342900" marR="0" indent="-342900" algn="l" defTabSz="914400" rtl="0" eaLnBrk="1" fontAlgn="base" latinLnBrk="0" hangingPunct="1">
              <a:lnSpc>
                <a:spcPct val="100000"/>
              </a:lnSpc>
              <a:spcBef>
                <a:spcPct val="20000"/>
              </a:spcBef>
              <a:spcAft>
                <a:spcPct val="0"/>
              </a:spcAft>
              <a:buClrTx/>
              <a:buSzTx/>
              <a:buFontTx/>
              <a:buChar char="•"/>
            </a:pPr>
            <a:endParaRPr kumimoji="0" lang="zh-CN" altLang="en-US" sz="3200" b="0" i="0" u="none" strike="noStrike" kern="1200" cap="none" spc="0" normalizeH="0" baseline="0" noProof="1">
              <a:solidFill>
                <a:schemeClr val="bg1"/>
              </a:solidFill>
              <a:latin typeface="+mn-lt"/>
              <a:ea typeface="+mn-ea"/>
              <a:cs typeface="+mn-cs"/>
            </a:endParaRPr>
          </a:p>
          <a:p>
            <a:pPr marL="1143000" marR="0" lvl="2" indent="-228600" algn="l" defTabSz="914400" rtl="0" eaLnBrk="0" fontAlgn="base" latinLnBrk="0" hangingPunct="0">
              <a:lnSpc>
                <a:spcPct val="100000"/>
              </a:lnSpc>
              <a:spcBef>
                <a:spcPct val="20000"/>
              </a:spcBef>
              <a:spcAft>
                <a:spcPct val="0"/>
              </a:spcAft>
              <a:buClrTx/>
              <a:buSzTx/>
              <a:buFontTx/>
              <a:buChar char="•"/>
            </a:pPr>
            <a:endParaRPr kumimoji="0" lang="zh-CN" altLang="en-US" sz="2400" b="0" i="0" u="none" strike="noStrike" kern="1200" cap="none" spc="0" normalizeH="0" baseline="0" noProof="1">
              <a:solidFill>
                <a:schemeClr val="bg1"/>
              </a:solidFill>
              <a:latin typeface="+mn-lt"/>
              <a:ea typeface="+mn-ea"/>
              <a:cs typeface="+mn-cs"/>
            </a:endParaRPr>
          </a:p>
        </p:txBody>
      </p:sp>
      <p:pic>
        <p:nvPicPr>
          <p:cNvPr id="4" name="图片 3"/>
          <p:cNvPicPr>
            <a:picLocks noChangeAspect="1"/>
          </p:cNvPicPr>
          <p:nvPr>
            <p:custDataLst>
              <p:tags r:id="rId1"/>
            </p:custDataLst>
          </p:nvPr>
        </p:nvPicPr>
        <p:blipFill>
          <a:blip r:embed="rId2"/>
          <a:srcRect t="1450" b="3087"/>
          <a:stretch>
            <a:fillRect/>
          </a:stretch>
        </p:blipFill>
        <p:spPr>
          <a:xfrm>
            <a:off x="2859405" y="1485583"/>
            <a:ext cx="2984500" cy="4391025"/>
          </a:xfrm>
          <a:prstGeom prst="rect">
            <a:avLst/>
          </a:prstGeom>
          <a:noFill/>
          <a:ln w="9525">
            <a:noFill/>
          </a:ln>
        </p:spPr>
      </p:pic>
      <p:pic>
        <p:nvPicPr>
          <p:cNvPr id="5" name="图片 4"/>
          <p:cNvPicPr>
            <a:picLocks noChangeAspect="1"/>
          </p:cNvPicPr>
          <p:nvPr>
            <p:custDataLst>
              <p:tags r:id="rId3"/>
            </p:custDataLst>
          </p:nvPr>
        </p:nvPicPr>
        <p:blipFill>
          <a:blip r:embed="rId4"/>
          <a:stretch>
            <a:fillRect/>
          </a:stretch>
        </p:blipFill>
        <p:spPr>
          <a:xfrm>
            <a:off x="0" y="1485900"/>
            <a:ext cx="2859405" cy="4391025"/>
          </a:xfrm>
          <a:prstGeom prst="rect">
            <a:avLst/>
          </a:prstGeom>
          <a:noFill/>
          <a:ln w="9525">
            <a:noFill/>
          </a:ln>
        </p:spPr>
      </p:pic>
      <p:pic>
        <p:nvPicPr>
          <p:cNvPr id="2" name="图片 1"/>
          <p:cNvPicPr>
            <a:picLocks noChangeAspect="1"/>
          </p:cNvPicPr>
          <p:nvPr>
            <p:custDataLst>
              <p:tags r:id="rId5"/>
            </p:custDataLst>
          </p:nvPr>
        </p:nvPicPr>
        <p:blipFill>
          <a:blip r:embed="rId6"/>
          <a:stretch>
            <a:fillRect/>
          </a:stretch>
        </p:blipFill>
        <p:spPr>
          <a:xfrm>
            <a:off x="5843905" y="1484948"/>
            <a:ext cx="3159125" cy="439102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Freeform 301"/>
          <p:cNvSpPr/>
          <p:nvPr/>
        </p:nvSpPr>
        <p:spPr>
          <a:xfrm>
            <a:off x="2951163" y="2573338"/>
            <a:ext cx="4406900" cy="1784350"/>
          </a:xfrm>
          <a:custGeom>
            <a:avLst/>
            <a:gdLst/>
            <a:ahLst/>
            <a:cxnLst>
              <a:cxn ang="0">
                <a:pos x="2147483647" y="2147483647"/>
              </a:cxn>
              <a:cxn ang="0">
                <a:pos x="2147483647" y="2147483647"/>
              </a:cxn>
              <a:cxn ang="0">
                <a:pos x="0" y="2147483647"/>
              </a:cxn>
              <a:cxn ang="0">
                <a:pos x="0" y="0"/>
              </a:cxn>
              <a:cxn ang="0">
                <a:pos x="2147483647" y="0"/>
              </a:cxn>
              <a:cxn ang="0">
                <a:pos x="2147483647" y="2147483647"/>
              </a:cxn>
              <a:cxn ang="0">
                <a:pos x="2147483647" y="2147483647"/>
              </a:cxn>
            </a:cxnLst>
            <a:pathLst>
              <a:path w="2041" h="1076">
                <a:moveTo>
                  <a:pt x="2041" y="1076"/>
                </a:moveTo>
                <a:lnTo>
                  <a:pt x="2041" y="1076"/>
                </a:lnTo>
                <a:lnTo>
                  <a:pt x="0" y="1076"/>
                </a:lnTo>
                <a:lnTo>
                  <a:pt x="0" y="0"/>
                </a:lnTo>
                <a:lnTo>
                  <a:pt x="2041" y="0"/>
                </a:lnTo>
                <a:lnTo>
                  <a:pt x="2041" y="1076"/>
                </a:lnTo>
                <a:close/>
              </a:path>
            </a:pathLst>
          </a:custGeom>
          <a:solidFill>
            <a:srgbClr val="0079C5"/>
          </a:solidFill>
          <a:ln w="7938" cap="flat" cmpd="sng">
            <a:solidFill>
              <a:srgbClr val="FFFFFF"/>
            </a:solidFill>
            <a:prstDash val="solid"/>
            <a:miter/>
            <a:headEnd type="none" w="med" len="med"/>
            <a:tailEnd type="none" w="med" len="med"/>
          </a:ln>
        </p:spPr>
        <p:txBody>
          <a:bodyPr/>
          <a:p>
            <a:endParaRPr lang="zh-CN" altLang="en-US"/>
          </a:p>
        </p:txBody>
      </p:sp>
      <p:sp>
        <p:nvSpPr>
          <p:cNvPr id="17410" name="Freeform 9"/>
          <p:cNvSpPr/>
          <p:nvPr/>
        </p:nvSpPr>
        <p:spPr>
          <a:xfrm>
            <a:off x="1801813" y="3425825"/>
            <a:ext cx="1587" cy="835025"/>
          </a:xfrm>
          <a:custGeom>
            <a:avLst/>
            <a:gdLst/>
            <a:ahLst/>
            <a:cxnLst>
              <a:cxn ang="0">
                <a:pos x="0" y="2147483647"/>
              </a:cxn>
              <a:cxn ang="0">
                <a:pos x="0" y="0"/>
              </a:cxn>
              <a:cxn ang="0">
                <a:pos x="0" y="2147483647"/>
              </a:cxn>
            </a:cxnLst>
            <a:pathLst>
              <a:path w="1587" h="526">
                <a:moveTo>
                  <a:pt x="0" y="526"/>
                </a:moveTo>
                <a:lnTo>
                  <a:pt x="0" y="0"/>
                </a:lnTo>
                <a:lnTo>
                  <a:pt x="0" y="526"/>
                </a:lnTo>
                <a:close/>
              </a:path>
            </a:pathLst>
          </a:custGeom>
          <a:solidFill>
            <a:srgbClr val="0079C1"/>
          </a:solidFill>
          <a:ln w="9525">
            <a:noFill/>
          </a:ln>
        </p:spPr>
        <p:txBody>
          <a:bodyPr/>
          <a:p>
            <a:endParaRPr lang="zh-CN" altLang="en-US"/>
          </a:p>
        </p:txBody>
      </p:sp>
      <p:sp>
        <p:nvSpPr>
          <p:cNvPr id="14340" name="Line 10"/>
          <p:cNvSpPr/>
          <p:nvPr/>
        </p:nvSpPr>
        <p:spPr>
          <a:xfrm flipV="1">
            <a:off x="2879725" y="3427413"/>
            <a:ext cx="1588" cy="835025"/>
          </a:xfrm>
          <a:prstGeom prst="line">
            <a:avLst/>
          </a:prstGeom>
          <a:ln w="25400" cap="flat" cmpd="sng">
            <a:solidFill>
              <a:srgbClr val="FFFFFF"/>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41" name="Freeform 11"/>
          <p:cNvSpPr/>
          <p:nvPr/>
        </p:nvSpPr>
        <p:spPr>
          <a:xfrm>
            <a:off x="2879725" y="4260850"/>
            <a:ext cx="3382963" cy="92075"/>
          </a:xfrm>
          <a:custGeom>
            <a:avLst/>
            <a:gdLst/>
            <a:ahLst/>
            <a:cxnLst>
              <a:cxn ang="0">
                <a:pos x="2147483647" y="0"/>
              </a:cxn>
              <a:cxn ang="0">
                <a:pos x="2147483647" y="2147483647"/>
              </a:cxn>
              <a:cxn ang="0">
                <a:pos x="2147483647" y="2147483647"/>
              </a:cxn>
              <a:cxn ang="0">
                <a:pos x="2147483647" y="2147483647"/>
              </a:cxn>
              <a:cxn ang="0">
                <a:pos x="0" y="2147483647"/>
              </a:cxn>
              <a:cxn ang="0">
                <a:pos x="0" y="0"/>
              </a:cxn>
            </a:cxnLst>
            <a:pathLst>
              <a:path w="1520" h="41">
                <a:moveTo>
                  <a:pt x="1520" y="0"/>
                </a:moveTo>
                <a:cubicBezTo>
                  <a:pt x="1520" y="9"/>
                  <a:pt x="1520" y="9"/>
                  <a:pt x="1520" y="9"/>
                </a:cubicBezTo>
                <a:cubicBezTo>
                  <a:pt x="1520" y="26"/>
                  <a:pt x="1506" y="41"/>
                  <a:pt x="1488" y="41"/>
                </a:cubicBezTo>
                <a:cubicBezTo>
                  <a:pt x="32" y="41"/>
                  <a:pt x="32" y="41"/>
                  <a:pt x="32" y="41"/>
                </a:cubicBezTo>
                <a:cubicBezTo>
                  <a:pt x="14" y="41"/>
                  <a:pt x="0" y="26"/>
                  <a:pt x="0" y="9"/>
                </a:cubicBezTo>
                <a:cubicBezTo>
                  <a:pt x="0" y="0"/>
                  <a:pt x="0" y="0"/>
                  <a:pt x="0"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2" name="Freeform 13"/>
          <p:cNvSpPr/>
          <p:nvPr/>
        </p:nvSpPr>
        <p:spPr>
          <a:xfrm>
            <a:off x="3214688" y="2500313"/>
            <a:ext cx="4105275" cy="1784350"/>
          </a:xfrm>
          <a:custGeom>
            <a:avLst/>
            <a:gdLst/>
            <a:ahLst/>
            <a:cxnLst>
              <a:cxn ang="0">
                <a:pos x="0" y="0"/>
              </a:cxn>
              <a:cxn ang="0">
                <a:pos x="2147483647" y="0"/>
              </a:cxn>
              <a:cxn ang="0">
                <a:pos x="2147483647" y="2147483647"/>
              </a:cxn>
              <a:cxn ang="0">
                <a:pos x="2147483647" y="2147483647"/>
              </a:cxn>
            </a:cxnLst>
            <a:pathLst>
              <a:path w="2077" h="1121">
                <a:moveTo>
                  <a:pt x="0" y="0"/>
                </a:moveTo>
                <a:cubicBezTo>
                  <a:pt x="2031" y="0"/>
                  <a:pt x="2031" y="0"/>
                  <a:pt x="2031" y="0"/>
                </a:cubicBezTo>
                <a:cubicBezTo>
                  <a:pt x="2056" y="0"/>
                  <a:pt x="2076" y="20"/>
                  <a:pt x="2076" y="45"/>
                </a:cubicBezTo>
                <a:cubicBezTo>
                  <a:pt x="2076" y="1108"/>
                  <a:pt x="2077" y="1121"/>
                  <a:pt x="2077" y="1121"/>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4343" name="Freeform 15"/>
          <p:cNvSpPr/>
          <p:nvPr/>
        </p:nvSpPr>
        <p:spPr>
          <a:xfrm>
            <a:off x="2879725" y="2503488"/>
            <a:ext cx="87313" cy="923925"/>
          </a:xfrm>
          <a:custGeom>
            <a:avLst/>
            <a:gdLst/>
            <a:ahLst/>
            <a:cxnLst>
              <a:cxn ang="0">
                <a:pos x="0" y="2147483647"/>
              </a:cxn>
              <a:cxn ang="0">
                <a:pos x="0" y="2147483647"/>
              </a:cxn>
              <a:cxn ang="0">
                <a:pos x="2147483647" y="0"/>
              </a:cxn>
              <a:cxn ang="0">
                <a:pos x="2147483647" y="0"/>
              </a:cxn>
            </a:cxnLst>
            <a:pathLst>
              <a:path w="39" h="415">
                <a:moveTo>
                  <a:pt x="0" y="415"/>
                </a:moveTo>
                <a:cubicBezTo>
                  <a:pt x="0" y="32"/>
                  <a:pt x="0" y="32"/>
                  <a:pt x="0" y="32"/>
                </a:cubicBezTo>
                <a:cubicBezTo>
                  <a:pt x="0" y="14"/>
                  <a:pt x="14" y="0"/>
                  <a:pt x="32" y="0"/>
                </a:cubicBezTo>
                <a:cubicBezTo>
                  <a:pt x="39" y="0"/>
                  <a:pt x="39" y="0"/>
                  <a:pt x="39" y="0"/>
                </a:cubicBezTo>
              </a:path>
            </a:pathLst>
          </a:custGeom>
          <a:noFill/>
          <a:ln w="25400" cap="flat" cmpd="sng">
            <a:solidFill>
              <a:srgbClr val="FFFFFF"/>
            </a:solidFill>
            <a:prstDash val="solid"/>
            <a:miter/>
            <a:headEnd type="none" w="med" len="med"/>
            <a:tailEnd type="none" w="med" len="med"/>
          </a:ln>
        </p:spPr>
        <p:txBody>
          <a:bodyPr/>
          <a:p>
            <a:endParaRPr lang="zh-CN" altLang="en-US"/>
          </a:p>
        </p:txBody>
      </p:sp>
      <p:sp>
        <p:nvSpPr>
          <p:cNvPr id="17415" name="Freeform 34"/>
          <p:cNvSpPr/>
          <p:nvPr/>
        </p:nvSpPr>
        <p:spPr>
          <a:xfrm>
            <a:off x="2813050" y="1150938"/>
            <a:ext cx="3175" cy="1587"/>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7">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6" name="Freeform 37"/>
          <p:cNvSpPr/>
          <p:nvPr/>
        </p:nvSpPr>
        <p:spPr>
          <a:xfrm>
            <a:off x="4284663" y="1152525"/>
            <a:ext cx="9525"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4" h="1588">
                <a:moveTo>
                  <a:pt x="0" y="0"/>
                </a:moveTo>
                <a:cubicBezTo>
                  <a:pt x="1" y="0"/>
                  <a:pt x="1" y="0"/>
                  <a:pt x="1" y="0"/>
                </a:cubicBezTo>
                <a:cubicBezTo>
                  <a:pt x="1" y="0"/>
                  <a:pt x="2" y="0"/>
                  <a:pt x="2" y="0"/>
                </a:cubicBezTo>
                <a:cubicBezTo>
                  <a:pt x="2" y="0"/>
                  <a:pt x="2" y="0"/>
                  <a:pt x="3" y="0"/>
                </a:cubicBezTo>
                <a:cubicBezTo>
                  <a:pt x="3" y="0"/>
                  <a:pt x="3" y="0"/>
                  <a:pt x="4" y="0"/>
                </a:cubicBezTo>
                <a:cubicBezTo>
                  <a:pt x="3" y="0"/>
                  <a:pt x="3" y="0"/>
                  <a:pt x="3" y="0"/>
                </a:cubicBezTo>
                <a:cubicBezTo>
                  <a:pt x="2" y="0"/>
                  <a:pt x="2" y="0"/>
                  <a:pt x="2" y="0"/>
                </a:cubicBezTo>
                <a:cubicBezTo>
                  <a:pt x="2"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17" name="Freeform 39"/>
          <p:cNvSpPr/>
          <p:nvPr/>
        </p:nvSpPr>
        <p:spPr>
          <a:xfrm>
            <a:off x="4668838" y="1155700"/>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18" name="Freeform 40"/>
          <p:cNvSpPr/>
          <p:nvPr/>
        </p:nvSpPr>
        <p:spPr>
          <a:xfrm>
            <a:off x="2947988" y="1168400"/>
            <a:ext cx="4762"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1" y="0"/>
                  <a:pt x="1" y="0"/>
                </a:cubicBezTo>
                <a:cubicBezTo>
                  <a:pt x="1" y="0"/>
                  <a:pt x="0" y="0"/>
                  <a:pt x="0" y="0"/>
                </a:cubicBezTo>
                <a:cubicBezTo>
                  <a:pt x="0" y="0"/>
                  <a:pt x="1" y="0"/>
                  <a:pt x="1" y="0"/>
                </a:cubicBezTo>
                <a:cubicBezTo>
                  <a:pt x="1"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19" name="Freeform 43"/>
          <p:cNvSpPr/>
          <p:nvPr/>
        </p:nvSpPr>
        <p:spPr>
          <a:xfrm>
            <a:off x="3244850" y="1171575"/>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2" y="0"/>
                </a:cubicBezTo>
                <a:close/>
              </a:path>
            </a:pathLst>
          </a:custGeom>
          <a:solidFill>
            <a:srgbClr val="FFFFFF"/>
          </a:solidFill>
          <a:ln w="9525">
            <a:noFill/>
          </a:ln>
        </p:spPr>
        <p:txBody>
          <a:bodyPr/>
          <a:p>
            <a:endParaRPr lang="zh-CN" altLang="en-US"/>
          </a:p>
        </p:txBody>
      </p:sp>
      <p:sp>
        <p:nvSpPr>
          <p:cNvPr id="17420" name="Freeform 45"/>
          <p:cNvSpPr/>
          <p:nvPr/>
        </p:nvSpPr>
        <p:spPr>
          <a:xfrm>
            <a:off x="3890963" y="1173163"/>
            <a:ext cx="4762" cy="1587"/>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7">
                <a:moveTo>
                  <a:pt x="0" y="0"/>
                </a:moveTo>
                <a:cubicBezTo>
                  <a:pt x="1" y="0"/>
                  <a:pt x="1" y="0"/>
                  <a:pt x="1"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21" name="Freeform 54"/>
          <p:cNvSpPr/>
          <p:nvPr/>
        </p:nvSpPr>
        <p:spPr>
          <a:xfrm>
            <a:off x="4826000" y="117316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2" name="Freeform 55"/>
          <p:cNvSpPr/>
          <p:nvPr/>
        </p:nvSpPr>
        <p:spPr>
          <a:xfrm>
            <a:off x="4433888" y="1177925"/>
            <a:ext cx="1587"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3" name="Freeform 87"/>
          <p:cNvSpPr/>
          <p:nvPr/>
        </p:nvSpPr>
        <p:spPr>
          <a:xfrm>
            <a:off x="2808288" y="1273175"/>
            <a:ext cx="4762"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2" h="1588">
                <a:moveTo>
                  <a:pt x="2" y="0"/>
                </a:moveTo>
                <a:cubicBezTo>
                  <a:pt x="2" y="0"/>
                  <a:pt x="2" y="0"/>
                  <a:pt x="1" y="0"/>
                </a:cubicBezTo>
                <a:cubicBezTo>
                  <a:pt x="1" y="0"/>
                  <a:pt x="1" y="0"/>
                  <a:pt x="1" y="0"/>
                </a:cubicBezTo>
                <a:cubicBezTo>
                  <a:pt x="1" y="0"/>
                  <a:pt x="0" y="0"/>
                  <a:pt x="0" y="0"/>
                </a:cubicBezTo>
                <a:cubicBezTo>
                  <a:pt x="0" y="0"/>
                  <a:pt x="0" y="0"/>
                  <a:pt x="0" y="0"/>
                </a:cubicBezTo>
                <a:cubicBezTo>
                  <a:pt x="0" y="0"/>
                  <a:pt x="0" y="0"/>
                  <a:pt x="0" y="0"/>
                </a:cubicBezTo>
                <a:cubicBezTo>
                  <a:pt x="0" y="0"/>
                  <a:pt x="1" y="0"/>
                  <a:pt x="1" y="0"/>
                </a:cubicBezTo>
                <a:cubicBezTo>
                  <a:pt x="1" y="0"/>
                  <a:pt x="1" y="0"/>
                  <a:pt x="1" y="0"/>
                </a:cubicBezTo>
                <a:cubicBezTo>
                  <a:pt x="2" y="0"/>
                  <a:pt x="2" y="0"/>
                  <a:pt x="2" y="0"/>
                </a:cubicBezTo>
                <a:close/>
              </a:path>
            </a:pathLst>
          </a:custGeom>
          <a:solidFill>
            <a:srgbClr val="FFFFFF"/>
          </a:solidFill>
          <a:ln w="9525">
            <a:noFill/>
          </a:ln>
        </p:spPr>
        <p:txBody>
          <a:bodyPr/>
          <a:p>
            <a:endParaRPr lang="zh-CN" altLang="en-US"/>
          </a:p>
        </p:txBody>
      </p:sp>
      <p:sp>
        <p:nvSpPr>
          <p:cNvPr id="17424" name="Freeform 88"/>
          <p:cNvSpPr/>
          <p:nvPr/>
        </p:nvSpPr>
        <p:spPr>
          <a:xfrm>
            <a:off x="3090863" y="1273175"/>
            <a:ext cx="7937"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4" h="1588">
                <a:moveTo>
                  <a:pt x="4" y="0"/>
                </a:moveTo>
                <a:cubicBezTo>
                  <a:pt x="3" y="0"/>
                  <a:pt x="3" y="0"/>
                  <a:pt x="3" y="0"/>
                </a:cubicBezTo>
                <a:cubicBezTo>
                  <a:pt x="2" y="0"/>
                  <a:pt x="2" y="0"/>
                  <a:pt x="2" y="0"/>
                </a:cubicBezTo>
                <a:cubicBezTo>
                  <a:pt x="2" y="0"/>
                  <a:pt x="1" y="0"/>
                  <a:pt x="1" y="0"/>
                </a:cubicBezTo>
                <a:cubicBezTo>
                  <a:pt x="1" y="0"/>
                  <a:pt x="0" y="0"/>
                  <a:pt x="0" y="0"/>
                </a:cubicBezTo>
                <a:cubicBezTo>
                  <a:pt x="0" y="0"/>
                  <a:pt x="1" y="0"/>
                  <a:pt x="1" y="0"/>
                </a:cubicBezTo>
                <a:cubicBezTo>
                  <a:pt x="1" y="0"/>
                  <a:pt x="2" y="0"/>
                  <a:pt x="2" y="0"/>
                </a:cubicBezTo>
                <a:cubicBezTo>
                  <a:pt x="2" y="0"/>
                  <a:pt x="2" y="0"/>
                  <a:pt x="3" y="0"/>
                </a:cubicBezTo>
                <a:cubicBezTo>
                  <a:pt x="3" y="0"/>
                  <a:pt x="3" y="0"/>
                  <a:pt x="4" y="0"/>
                </a:cubicBezTo>
                <a:close/>
              </a:path>
            </a:pathLst>
          </a:custGeom>
          <a:solidFill>
            <a:srgbClr val="FFFFFF"/>
          </a:solidFill>
          <a:ln w="9525">
            <a:noFill/>
          </a:ln>
        </p:spPr>
        <p:txBody>
          <a:bodyPr/>
          <a:p>
            <a:endParaRPr lang="zh-CN" altLang="en-US"/>
          </a:p>
        </p:txBody>
      </p:sp>
      <p:sp>
        <p:nvSpPr>
          <p:cNvPr id="17425" name="Freeform 102"/>
          <p:cNvSpPr/>
          <p:nvPr/>
        </p:nvSpPr>
        <p:spPr>
          <a:xfrm>
            <a:off x="4832350" y="1277938"/>
            <a:ext cx="3175" cy="1587"/>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7">
                <a:moveTo>
                  <a:pt x="0" y="0"/>
                </a:moveTo>
                <a:cubicBezTo>
                  <a:pt x="0" y="0"/>
                  <a:pt x="0" y="0"/>
                  <a:pt x="0" y="0"/>
                </a:cubicBezTo>
                <a:cubicBezTo>
                  <a:pt x="0" y="0"/>
                  <a:pt x="0" y="0"/>
                  <a:pt x="0" y="0"/>
                </a:cubicBezTo>
                <a:cubicBezTo>
                  <a:pt x="0" y="0"/>
                  <a:pt x="0" y="0"/>
                  <a:pt x="1" y="0"/>
                </a:cubicBezTo>
                <a:cubicBezTo>
                  <a:pt x="1" y="0"/>
                  <a:pt x="1" y="0"/>
                  <a:pt x="1" y="0"/>
                </a:cubicBezTo>
                <a:cubicBezTo>
                  <a:pt x="1" y="0"/>
                  <a:pt x="1" y="0"/>
                  <a:pt x="1"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26" name="Freeform 116"/>
          <p:cNvSpPr/>
          <p:nvPr/>
        </p:nvSpPr>
        <p:spPr>
          <a:xfrm>
            <a:off x="4511675" y="1295400"/>
            <a:ext cx="7938"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1" y="0"/>
                </a:cubicBezTo>
                <a:cubicBezTo>
                  <a:pt x="1" y="0"/>
                  <a:pt x="1" y="0"/>
                  <a:pt x="2" y="0"/>
                </a:cubicBezTo>
                <a:cubicBezTo>
                  <a:pt x="2" y="0"/>
                  <a:pt x="2" y="0"/>
                  <a:pt x="2" y="0"/>
                </a:cubicBezTo>
                <a:cubicBezTo>
                  <a:pt x="3" y="0"/>
                  <a:pt x="3" y="0"/>
                  <a:pt x="3" y="0"/>
                </a:cubicBezTo>
                <a:cubicBezTo>
                  <a:pt x="3" y="0"/>
                  <a:pt x="3" y="0"/>
                  <a:pt x="2" y="0"/>
                </a:cubicBezTo>
                <a:cubicBezTo>
                  <a:pt x="2" y="0"/>
                  <a:pt x="2" y="0"/>
                  <a:pt x="2" y="0"/>
                </a:cubicBezTo>
                <a:cubicBezTo>
                  <a:pt x="1" y="0"/>
                  <a:pt x="1" y="0"/>
                  <a:pt x="1" y="0"/>
                </a:cubicBezTo>
                <a:cubicBezTo>
                  <a:pt x="0" y="0"/>
                  <a:pt x="0" y="0"/>
                  <a:pt x="0" y="0"/>
                </a:cubicBezTo>
                <a:close/>
              </a:path>
            </a:pathLst>
          </a:custGeom>
          <a:solidFill>
            <a:srgbClr val="FFFFFF"/>
          </a:solidFill>
          <a:ln w="9525">
            <a:noFill/>
          </a:ln>
        </p:spPr>
        <p:txBody>
          <a:bodyPr/>
          <a:p>
            <a:endParaRPr lang="zh-CN" altLang="en-US"/>
          </a:p>
        </p:txBody>
      </p:sp>
      <p:sp>
        <p:nvSpPr>
          <p:cNvPr id="17427" name="Freeform 117"/>
          <p:cNvSpPr/>
          <p:nvPr/>
        </p:nvSpPr>
        <p:spPr>
          <a:xfrm>
            <a:off x="4676775" y="1296988"/>
            <a:ext cx="4763" cy="1587"/>
          </a:xfrm>
          <a:custGeom>
            <a:avLst/>
            <a:gdLst/>
            <a:ahLst/>
            <a:cxnLst>
              <a:cxn ang="0">
                <a:pos x="0" y="0"/>
              </a:cxn>
              <a:cxn ang="0">
                <a:pos x="0" y="0"/>
              </a:cxn>
              <a:cxn ang="0">
                <a:pos x="0" y="0"/>
              </a:cxn>
              <a:cxn ang="0">
                <a:pos x="2147483647" y="0"/>
              </a:cxn>
              <a:cxn ang="0">
                <a:pos x="2147483647" y="0"/>
              </a:cxn>
              <a:cxn ang="0">
                <a:pos x="2147483647" y="0"/>
              </a:cxn>
              <a:cxn ang="0">
                <a:pos x="2147483647" y="0"/>
              </a:cxn>
              <a:cxn ang="0">
                <a:pos x="2147483647" y="0"/>
              </a:cxn>
              <a:cxn ang="0">
                <a:pos x="0" y="0"/>
              </a:cxn>
              <a:cxn ang="0">
                <a:pos x="0" y="0"/>
              </a:cxn>
            </a:cxnLst>
            <a:pathLst>
              <a:path w="2" h="1587">
                <a:moveTo>
                  <a:pt x="0" y="0"/>
                </a:moveTo>
                <a:cubicBezTo>
                  <a:pt x="0" y="0"/>
                  <a:pt x="0" y="0"/>
                  <a:pt x="0" y="0"/>
                </a:cubicBezTo>
                <a:cubicBezTo>
                  <a:pt x="0" y="0"/>
                  <a:pt x="0" y="0"/>
                  <a:pt x="0" y="0"/>
                </a:cubicBezTo>
                <a:cubicBezTo>
                  <a:pt x="1" y="0"/>
                  <a:pt x="1" y="0"/>
                  <a:pt x="1" y="0"/>
                </a:cubicBezTo>
                <a:cubicBezTo>
                  <a:pt x="1" y="0"/>
                  <a:pt x="1" y="0"/>
                  <a:pt x="1" y="0"/>
                </a:cubicBezTo>
                <a:cubicBezTo>
                  <a:pt x="2" y="0"/>
                  <a:pt x="2" y="0"/>
                  <a:pt x="2" y="0"/>
                </a:cubicBezTo>
                <a:cubicBezTo>
                  <a:pt x="2" y="0"/>
                  <a:pt x="2" y="0"/>
                  <a:pt x="1" y="0"/>
                </a:cubicBezTo>
                <a:cubicBezTo>
                  <a:pt x="1" y="0"/>
                  <a:pt x="1" y="0"/>
                  <a:pt x="1" y="0"/>
                </a:cubicBezTo>
                <a:cubicBezTo>
                  <a:pt x="1" y="0"/>
                  <a:pt x="1" y="0"/>
                  <a:pt x="0" y="0"/>
                </a:cubicBezTo>
                <a:cubicBezTo>
                  <a:pt x="0" y="0"/>
                  <a:pt x="0" y="0"/>
                  <a:pt x="0" y="0"/>
                </a:cubicBezTo>
                <a:close/>
              </a:path>
            </a:pathLst>
          </a:custGeom>
          <a:solidFill>
            <a:srgbClr val="FFFFFF"/>
          </a:solidFill>
          <a:ln w="9525">
            <a:noFill/>
          </a:ln>
        </p:spPr>
        <p:txBody>
          <a:bodyPr/>
          <a:p>
            <a:endParaRPr lang="zh-CN" altLang="en-US"/>
          </a:p>
        </p:txBody>
      </p:sp>
      <p:sp>
        <p:nvSpPr>
          <p:cNvPr id="17428" name="Freeform 122"/>
          <p:cNvSpPr/>
          <p:nvPr/>
        </p:nvSpPr>
        <p:spPr>
          <a:xfrm>
            <a:off x="2582863" y="1123950"/>
            <a:ext cx="6350" cy="1588"/>
          </a:xfrm>
          <a:custGeom>
            <a:avLst/>
            <a:gdLst/>
            <a:ahLst/>
            <a:cxnLst>
              <a:cxn ang="0">
                <a:pos x="0" y="0"/>
              </a:cxn>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3" h="1588">
                <a:moveTo>
                  <a:pt x="0" y="0"/>
                </a:moveTo>
                <a:cubicBezTo>
                  <a:pt x="0" y="0"/>
                  <a:pt x="0" y="0"/>
                  <a:pt x="0" y="0"/>
                </a:cubicBezTo>
                <a:cubicBezTo>
                  <a:pt x="0" y="0"/>
                  <a:pt x="1" y="0"/>
                  <a:pt x="1" y="0"/>
                </a:cubicBezTo>
                <a:cubicBezTo>
                  <a:pt x="1" y="0"/>
                  <a:pt x="2" y="0"/>
                  <a:pt x="2" y="0"/>
                </a:cubicBezTo>
                <a:cubicBezTo>
                  <a:pt x="2" y="0"/>
                  <a:pt x="2" y="0"/>
                  <a:pt x="3" y="0"/>
                </a:cubicBezTo>
                <a:cubicBezTo>
                  <a:pt x="3" y="0"/>
                  <a:pt x="3" y="0"/>
                  <a:pt x="3" y="0"/>
                </a:cubicBezTo>
                <a:cubicBezTo>
                  <a:pt x="3" y="0"/>
                  <a:pt x="3" y="0"/>
                  <a:pt x="3" y="0"/>
                </a:cubicBezTo>
                <a:cubicBezTo>
                  <a:pt x="2" y="0"/>
                  <a:pt x="2" y="0"/>
                  <a:pt x="2" y="0"/>
                </a:cubicBezTo>
                <a:cubicBezTo>
                  <a:pt x="2" y="0"/>
                  <a:pt x="1" y="0"/>
                  <a:pt x="1" y="0"/>
                </a:cubicBezTo>
                <a:cubicBezTo>
                  <a:pt x="1" y="0"/>
                  <a:pt x="0" y="0"/>
                  <a:pt x="0" y="0"/>
                </a:cubicBezTo>
                <a:close/>
              </a:path>
            </a:pathLst>
          </a:custGeom>
          <a:solidFill>
            <a:srgbClr val="FFFFFF"/>
          </a:solidFill>
          <a:ln w="9525">
            <a:noFill/>
          </a:ln>
        </p:spPr>
        <p:txBody>
          <a:bodyPr/>
          <a:p>
            <a:endParaRPr lang="zh-CN" altLang="en-US"/>
          </a:p>
        </p:txBody>
      </p:sp>
      <p:sp>
        <p:nvSpPr>
          <p:cNvPr id="17429" name="Freeform 167"/>
          <p:cNvSpPr/>
          <p:nvPr/>
        </p:nvSpPr>
        <p:spPr>
          <a:xfrm>
            <a:off x="3690938" y="5697538"/>
            <a:ext cx="1587"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7"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0" name="Freeform 180"/>
          <p:cNvSpPr/>
          <p:nvPr/>
        </p:nvSpPr>
        <p:spPr>
          <a:xfrm>
            <a:off x="4376738" y="5686425"/>
            <a:ext cx="1587"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1" y="0"/>
                  <a:pt x="1" y="0"/>
                  <a:pt x="1" y="0"/>
                </a:cubicBezTo>
                <a:cubicBezTo>
                  <a:pt x="1" y="0"/>
                  <a:pt x="1" y="0"/>
                  <a:pt x="1" y="0"/>
                </a:cubicBezTo>
                <a:cubicBezTo>
                  <a:pt x="1" y="0"/>
                  <a:pt x="1" y="0"/>
                  <a:pt x="1" y="0"/>
                </a:cubicBezTo>
                <a:cubicBezTo>
                  <a:pt x="1" y="0"/>
                  <a:pt x="1"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1" name="Freeform 214"/>
          <p:cNvSpPr/>
          <p:nvPr/>
        </p:nvSpPr>
        <p:spPr>
          <a:xfrm>
            <a:off x="4862513" y="5634038"/>
            <a:ext cx="1587" cy="6350"/>
          </a:xfrm>
          <a:custGeom>
            <a:avLst/>
            <a:gdLst/>
            <a:ahLst/>
            <a:cxnLst>
              <a:cxn ang="0">
                <a:pos x="0" y="0"/>
              </a:cxn>
              <a:cxn ang="0">
                <a:pos x="0" y="2147483647"/>
              </a:cxn>
              <a:cxn ang="0">
                <a:pos x="0" y="2147483647"/>
              </a:cxn>
              <a:cxn ang="0">
                <a:pos x="0" y="2147483647"/>
              </a:cxn>
              <a:cxn ang="0">
                <a:pos x="0" y="2147483647"/>
              </a:cxn>
              <a:cxn ang="0">
                <a:pos x="0" y="2147483647"/>
              </a:cxn>
              <a:cxn ang="0">
                <a:pos x="0" y="2147483647"/>
              </a:cxn>
              <a:cxn ang="0">
                <a:pos x="0" y="2147483647"/>
              </a:cxn>
              <a:cxn ang="0">
                <a:pos x="0" y="0"/>
              </a:cxn>
            </a:cxnLst>
            <a:pathLst>
              <a:path w="1587" h="3">
                <a:moveTo>
                  <a:pt x="0" y="0"/>
                </a:moveTo>
                <a:cubicBezTo>
                  <a:pt x="0" y="0"/>
                  <a:pt x="0" y="1"/>
                  <a:pt x="0" y="1"/>
                </a:cubicBezTo>
                <a:cubicBezTo>
                  <a:pt x="0" y="1"/>
                  <a:pt x="0" y="1"/>
                  <a:pt x="0" y="1"/>
                </a:cubicBezTo>
                <a:cubicBezTo>
                  <a:pt x="0" y="2"/>
                  <a:pt x="0" y="2"/>
                  <a:pt x="0" y="2"/>
                </a:cubicBezTo>
                <a:cubicBezTo>
                  <a:pt x="0" y="2"/>
                  <a:pt x="0" y="3"/>
                  <a:pt x="0" y="3"/>
                </a:cubicBezTo>
                <a:cubicBezTo>
                  <a:pt x="0" y="3"/>
                  <a:pt x="0" y="2"/>
                  <a:pt x="0" y="2"/>
                </a:cubicBezTo>
                <a:cubicBezTo>
                  <a:pt x="0" y="2"/>
                  <a:pt x="0" y="2"/>
                  <a:pt x="0" y="1"/>
                </a:cubicBezTo>
                <a:cubicBezTo>
                  <a:pt x="0" y="1"/>
                  <a:pt x="0" y="1"/>
                  <a:pt x="0" y="1"/>
                </a:cubicBezTo>
                <a:cubicBezTo>
                  <a:pt x="0" y="1"/>
                  <a:pt x="0" y="0"/>
                  <a:pt x="0" y="0"/>
                </a:cubicBezTo>
                <a:close/>
              </a:path>
            </a:pathLst>
          </a:custGeom>
          <a:solidFill>
            <a:srgbClr val="FFFFFF"/>
          </a:solidFill>
          <a:ln w="9525">
            <a:noFill/>
          </a:ln>
        </p:spPr>
        <p:txBody>
          <a:bodyPr/>
          <a:p>
            <a:endParaRPr lang="zh-CN" altLang="en-US"/>
          </a:p>
        </p:txBody>
      </p:sp>
      <p:sp>
        <p:nvSpPr>
          <p:cNvPr id="17432" name="Freeform 233"/>
          <p:cNvSpPr/>
          <p:nvPr/>
        </p:nvSpPr>
        <p:spPr>
          <a:xfrm>
            <a:off x="2314575" y="5586413"/>
            <a:ext cx="1588" cy="1587"/>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7">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3" name="Freeform 234"/>
          <p:cNvSpPr/>
          <p:nvPr/>
        </p:nvSpPr>
        <p:spPr>
          <a:xfrm>
            <a:off x="2843213" y="5581650"/>
            <a:ext cx="3175" cy="1588"/>
          </a:xfrm>
          <a:custGeom>
            <a:avLst/>
            <a:gdLst/>
            <a:ahLst/>
            <a:cxnLst>
              <a:cxn ang="0">
                <a:pos x="2147483647" y="0"/>
              </a:cxn>
              <a:cxn ang="0">
                <a:pos x="2147483647" y="0"/>
              </a:cxn>
              <a:cxn ang="0">
                <a:pos x="2147483647" y="0"/>
              </a:cxn>
              <a:cxn ang="0">
                <a:pos x="0" y="0"/>
              </a:cxn>
              <a:cxn ang="0">
                <a:pos x="0" y="0"/>
              </a:cxn>
              <a:cxn ang="0">
                <a:pos x="0" y="0"/>
              </a:cxn>
              <a:cxn ang="0">
                <a:pos x="2147483647" y="0"/>
              </a:cxn>
              <a:cxn ang="0">
                <a:pos x="2147483647" y="0"/>
              </a:cxn>
              <a:cxn ang="0">
                <a:pos x="2147483647" y="0"/>
              </a:cxn>
            </a:cxnLst>
            <a:pathLst>
              <a:path w="1" h="1588">
                <a:moveTo>
                  <a:pt x="1" y="0"/>
                </a:moveTo>
                <a:cubicBezTo>
                  <a:pt x="1" y="0"/>
                  <a:pt x="1" y="0"/>
                  <a:pt x="1" y="0"/>
                </a:cubicBezTo>
                <a:cubicBezTo>
                  <a:pt x="1" y="0"/>
                  <a:pt x="1" y="0"/>
                  <a:pt x="1" y="0"/>
                </a:cubicBezTo>
                <a:cubicBezTo>
                  <a:pt x="0" y="0"/>
                  <a:pt x="0" y="0"/>
                  <a:pt x="0" y="0"/>
                </a:cubicBezTo>
                <a:cubicBezTo>
                  <a:pt x="0" y="0"/>
                  <a:pt x="0" y="0"/>
                  <a:pt x="0" y="0"/>
                </a:cubicBezTo>
                <a:cubicBezTo>
                  <a:pt x="0" y="0"/>
                  <a:pt x="0" y="0"/>
                  <a:pt x="0" y="0"/>
                </a:cubicBezTo>
                <a:cubicBezTo>
                  <a:pt x="0" y="0"/>
                  <a:pt x="0" y="0"/>
                  <a:pt x="1" y="0"/>
                </a:cubicBezTo>
                <a:cubicBezTo>
                  <a:pt x="1" y="0"/>
                  <a:pt x="1" y="0"/>
                  <a:pt x="1" y="0"/>
                </a:cubicBezTo>
                <a:cubicBezTo>
                  <a:pt x="1" y="0"/>
                  <a:pt x="1" y="0"/>
                  <a:pt x="1" y="0"/>
                </a:cubicBezTo>
                <a:close/>
              </a:path>
            </a:pathLst>
          </a:custGeom>
          <a:solidFill>
            <a:srgbClr val="FFFFFF"/>
          </a:solidFill>
          <a:ln w="9525">
            <a:noFill/>
          </a:ln>
        </p:spPr>
        <p:txBody>
          <a:bodyPr/>
          <a:p>
            <a:endParaRPr lang="zh-CN" altLang="en-US"/>
          </a:p>
        </p:txBody>
      </p:sp>
      <p:sp>
        <p:nvSpPr>
          <p:cNvPr id="17434" name="Freeform 238"/>
          <p:cNvSpPr/>
          <p:nvPr/>
        </p:nvSpPr>
        <p:spPr>
          <a:xfrm>
            <a:off x="3895725" y="5581650"/>
            <a:ext cx="4763" cy="1588"/>
          </a:xfrm>
          <a:custGeom>
            <a:avLst/>
            <a:gdLst/>
            <a:ahLst/>
            <a:cxnLst>
              <a:cxn ang="0">
                <a:pos x="0" y="0"/>
              </a:cxn>
              <a:cxn ang="0">
                <a:pos x="2147483647" y="0"/>
              </a:cxn>
              <a:cxn ang="0">
                <a:pos x="2147483647" y="0"/>
              </a:cxn>
              <a:cxn ang="0">
                <a:pos x="2147483647" y="0"/>
              </a:cxn>
              <a:cxn ang="0">
                <a:pos x="2147483647" y="0"/>
              </a:cxn>
              <a:cxn ang="0">
                <a:pos x="2147483647" y="0"/>
              </a:cxn>
              <a:cxn ang="0">
                <a:pos x="2147483647" y="0"/>
              </a:cxn>
              <a:cxn ang="0">
                <a:pos x="2147483647" y="0"/>
              </a:cxn>
              <a:cxn ang="0">
                <a:pos x="0" y="0"/>
              </a:cxn>
            </a:cxnLst>
            <a:pathLst>
              <a:path w="2" h="1588">
                <a:moveTo>
                  <a:pt x="0" y="0"/>
                </a:moveTo>
                <a:cubicBezTo>
                  <a:pt x="1" y="0"/>
                  <a:pt x="1" y="0"/>
                  <a:pt x="1" y="0"/>
                </a:cubicBezTo>
                <a:cubicBezTo>
                  <a:pt x="1" y="0"/>
                  <a:pt x="1" y="0"/>
                  <a:pt x="1" y="0"/>
                </a:cubicBezTo>
                <a:cubicBezTo>
                  <a:pt x="1" y="0"/>
                  <a:pt x="1" y="0"/>
                  <a:pt x="1" y="0"/>
                </a:cubicBezTo>
                <a:cubicBezTo>
                  <a:pt x="1" y="0"/>
                  <a:pt x="1" y="0"/>
                  <a:pt x="2" y="0"/>
                </a:cubicBezTo>
                <a:cubicBezTo>
                  <a:pt x="1" y="0"/>
                  <a:pt x="1" y="0"/>
                  <a:pt x="1" y="0"/>
                </a:cubicBezTo>
                <a:cubicBezTo>
                  <a:pt x="1" y="0"/>
                  <a:pt x="1" y="0"/>
                  <a:pt x="1" y="0"/>
                </a:cubicBezTo>
                <a:cubicBezTo>
                  <a:pt x="1" y="0"/>
                  <a:pt x="1" y="0"/>
                  <a:pt x="1" y="0"/>
                </a:cubicBezTo>
                <a:cubicBezTo>
                  <a:pt x="1" y="0"/>
                  <a:pt x="1" y="0"/>
                  <a:pt x="0" y="0"/>
                </a:cubicBezTo>
                <a:close/>
              </a:path>
            </a:pathLst>
          </a:custGeom>
          <a:solidFill>
            <a:srgbClr val="FFFFFF"/>
          </a:solidFill>
          <a:ln w="9525">
            <a:noFill/>
          </a:ln>
        </p:spPr>
        <p:txBody>
          <a:bodyPr/>
          <a:p>
            <a:endParaRPr lang="zh-CN" altLang="en-US"/>
          </a:p>
        </p:txBody>
      </p:sp>
      <p:sp>
        <p:nvSpPr>
          <p:cNvPr id="17435" name="Freeform 239"/>
          <p:cNvSpPr/>
          <p:nvPr/>
        </p:nvSpPr>
        <p:spPr>
          <a:xfrm>
            <a:off x="3062288" y="5581650"/>
            <a:ext cx="3175" cy="1588"/>
          </a:xfrm>
          <a:custGeom>
            <a:avLst/>
            <a:gdLst/>
            <a:ahLst/>
            <a:cxnLst>
              <a:cxn ang="0">
                <a:pos x="2147483647" y="0"/>
              </a:cxn>
              <a:cxn ang="0">
                <a:pos x="2147483647" y="0"/>
              </a:cxn>
              <a:cxn ang="0">
                <a:pos x="2147483647" y="0"/>
              </a:cxn>
              <a:cxn ang="0">
                <a:pos x="2147483647" y="0"/>
              </a:cxn>
              <a:cxn ang="0">
                <a:pos x="0" y="0"/>
              </a:cxn>
              <a:cxn ang="0">
                <a:pos x="2147483647" y="0"/>
              </a:cxn>
              <a:cxn ang="0">
                <a:pos x="2147483647" y="0"/>
              </a:cxn>
              <a:cxn ang="0">
                <a:pos x="2147483647" y="0"/>
              </a:cxn>
              <a:cxn ang="0">
                <a:pos x="2147483647" y="0"/>
              </a:cxn>
            </a:cxnLst>
            <a:pathLst>
              <a:path w="2" h="1588">
                <a:moveTo>
                  <a:pt x="2" y="0"/>
                </a:moveTo>
                <a:cubicBezTo>
                  <a:pt x="2" y="0"/>
                  <a:pt x="2" y="0"/>
                  <a:pt x="2" y="0"/>
                </a:cubicBezTo>
                <a:cubicBezTo>
                  <a:pt x="1" y="0"/>
                  <a:pt x="1" y="0"/>
                  <a:pt x="1" y="0"/>
                </a:cubicBezTo>
                <a:cubicBezTo>
                  <a:pt x="1" y="0"/>
                  <a:pt x="1" y="0"/>
                  <a:pt x="1" y="0"/>
                </a:cubicBezTo>
                <a:cubicBezTo>
                  <a:pt x="0" y="0"/>
                  <a:pt x="0" y="0"/>
                  <a:pt x="0" y="0"/>
                </a:cubicBezTo>
                <a:cubicBezTo>
                  <a:pt x="0" y="0"/>
                  <a:pt x="0" y="0"/>
                  <a:pt x="1" y="0"/>
                </a:cubicBezTo>
                <a:cubicBezTo>
                  <a:pt x="1" y="0"/>
                  <a:pt x="1" y="0"/>
                  <a:pt x="1" y="0"/>
                </a:cubicBezTo>
                <a:cubicBezTo>
                  <a:pt x="1" y="0"/>
                  <a:pt x="1" y="0"/>
                  <a:pt x="2" y="0"/>
                </a:cubicBezTo>
                <a:cubicBezTo>
                  <a:pt x="2" y="0"/>
                  <a:pt x="2" y="0"/>
                  <a:pt x="2" y="0"/>
                </a:cubicBezTo>
                <a:close/>
              </a:path>
            </a:pathLst>
          </a:custGeom>
          <a:solidFill>
            <a:srgbClr val="FFFFFF"/>
          </a:solidFill>
          <a:ln w="9525">
            <a:noFill/>
          </a:ln>
        </p:spPr>
        <p:txBody>
          <a:bodyPr/>
          <a:p>
            <a:endParaRPr lang="zh-CN" altLang="en-US"/>
          </a:p>
        </p:txBody>
      </p:sp>
      <p:sp>
        <p:nvSpPr>
          <p:cNvPr id="17436" name="Freeform 241"/>
          <p:cNvSpPr/>
          <p:nvPr/>
        </p:nvSpPr>
        <p:spPr>
          <a:xfrm>
            <a:off x="4516438" y="5581650"/>
            <a:ext cx="3175" cy="1588"/>
          </a:xfrm>
          <a:custGeom>
            <a:avLst/>
            <a:gdLst/>
            <a:ahLst/>
            <a:cxnLst>
              <a:cxn ang="0">
                <a:pos x="0" y="0"/>
              </a:cxn>
              <a:cxn ang="0">
                <a:pos x="0" y="0"/>
              </a:cxn>
              <a:cxn ang="0">
                <a:pos x="0" y="0"/>
              </a:cxn>
              <a:cxn ang="0">
                <a:pos x="2147483647" y="0"/>
              </a:cxn>
              <a:cxn ang="0">
                <a:pos x="2147483647" y="0"/>
              </a:cxn>
              <a:cxn ang="0">
                <a:pos x="2147483647"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1" y="0"/>
                  <a:pt x="1" y="0"/>
                </a:cubicBezTo>
                <a:cubicBezTo>
                  <a:pt x="1" y="0"/>
                  <a:pt x="1" y="0"/>
                  <a:pt x="1" y="0"/>
                </a:cubicBezTo>
                <a:cubicBezTo>
                  <a:pt x="1" y="0"/>
                  <a:pt x="1" y="0"/>
                  <a:pt x="1" y="0"/>
                </a:cubicBezTo>
                <a:cubicBezTo>
                  <a:pt x="1"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7" name="Freeform 243"/>
          <p:cNvSpPr/>
          <p:nvPr/>
        </p:nvSpPr>
        <p:spPr>
          <a:xfrm>
            <a:off x="4043363" y="5581650"/>
            <a:ext cx="1587" cy="1588"/>
          </a:xfrm>
          <a:custGeom>
            <a:avLst/>
            <a:gdLst/>
            <a:ahLst/>
            <a:cxnLst>
              <a:cxn ang="0">
                <a:pos x="0" y="0"/>
              </a:cxn>
              <a:cxn ang="0">
                <a:pos x="0" y="0"/>
              </a:cxn>
              <a:cxn ang="0">
                <a:pos x="0" y="0"/>
              </a:cxn>
              <a:cxn ang="0">
                <a:pos x="0" y="0"/>
              </a:cxn>
              <a:cxn ang="0">
                <a:pos x="2147483647" y="0"/>
              </a:cxn>
              <a:cxn ang="0">
                <a:pos x="0" y="0"/>
              </a:cxn>
              <a:cxn ang="0">
                <a:pos x="0" y="0"/>
              </a:cxn>
              <a:cxn ang="0">
                <a:pos x="0" y="0"/>
              </a:cxn>
              <a:cxn ang="0">
                <a:pos x="0" y="0"/>
              </a:cxn>
            </a:cxnLst>
            <a:pathLst>
              <a:path w="1" h="1588">
                <a:moveTo>
                  <a:pt x="0" y="0"/>
                </a:moveTo>
                <a:cubicBezTo>
                  <a:pt x="0" y="0"/>
                  <a:pt x="0" y="0"/>
                  <a:pt x="0" y="0"/>
                </a:cubicBezTo>
                <a:cubicBezTo>
                  <a:pt x="0" y="0"/>
                  <a:pt x="0" y="0"/>
                  <a:pt x="0" y="0"/>
                </a:cubicBezTo>
                <a:cubicBezTo>
                  <a:pt x="0" y="0"/>
                  <a:pt x="0" y="0"/>
                  <a:pt x="0" y="0"/>
                </a:cubicBezTo>
                <a:cubicBezTo>
                  <a:pt x="0" y="0"/>
                  <a:pt x="1" y="0"/>
                  <a:pt x="1" y="0"/>
                </a:cubicBezTo>
                <a:cubicBezTo>
                  <a:pt x="1"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7438" name="Freeform 262"/>
          <p:cNvSpPr/>
          <p:nvPr/>
        </p:nvSpPr>
        <p:spPr>
          <a:xfrm>
            <a:off x="2314575" y="5562600"/>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Lst>
            <a:pathLst>
              <a:path w="1588" h="1588">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lose/>
              </a:path>
            </a:pathLst>
          </a:custGeom>
          <a:solidFill>
            <a:srgbClr val="FFFFFF"/>
          </a:solidFill>
          <a:ln w="9525">
            <a:noFill/>
          </a:ln>
        </p:spPr>
        <p:txBody>
          <a:bodyPr/>
          <a:p>
            <a:endParaRPr lang="zh-CN" altLang="en-US"/>
          </a:p>
        </p:txBody>
      </p:sp>
      <p:sp>
        <p:nvSpPr>
          <p:cNvPr id="14368" name="Line 300"/>
          <p:cNvSpPr/>
          <p:nvPr/>
        </p:nvSpPr>
        <p:spPr>
          <a:xfrm>
            <a:off x="0" y="3427413"/>
            <a:ext cx="2863850" cy="0"/>
          </a:xfrm>
          <a:prstGeom prst="line">
            <a:avLst/>
          </a:prstGeom>
          <a:ln w="28575" cap="rnd" cmpd="sng">
            <a:solidFill>
              <a:schemeClr val="bg1"/>
            </a:solidFill>
            <a:prstDash val="solid"/>
            <a:round/>
            <a:headEnd type="none" w="med" len="med"/>
            <a:tailEnd type="none" w="med" len="med"/>
          </a:ln>
        </p:spPr>
        <p:txBody>
          <a:bodyPr anchor="t"/>
          <a:p>
            <a:endParaRPr lang="zh-CN" altLang="en-US">
              <a:latin typeface="Arial" panose="020B0604020202020204" pitchFamily="34" charset="0"/>
              <a:ea typeface="宋体" panose="02010600030101010101" pitchFamily="2" charset="-122"/>
            </a:endParaRPr>
          </a:p>
        </p:txBody>
      </p:sp>
      <p:sp>
        <p:nvSpPr>
          <p:cNvPr id="14370" name="TextBox 302"/>
          <p:cNvSpPr txBox="1"/>
          <p:nvPr/>
        </p:nvSpPr>
        <p:spPr>
          <a:xfrm>
            <a:off x="3215005" y="2866390"/>
            <a:ext cx="3603625" cy="645160"/>
          </a:xfrm>
          <a:prstGeom prst="rect">
            <a:avLst/>
          </a:prstGeom>
          <a:noFill/>
          <a:ln w="9525">
            <a:noFill/>
          </a:ln>
        </p:spPr>
        <p:txBody>
          <a:bodyPr wrap="square" anchor="t">
            <a:spAutoFit/>
          </a:bodyPr>
          <a:p>
            <a:pPr algn="ctr">
              <a:buSzTx/>
            </a:pPr>
            <a:r>
              <a:rPr lang="zh-CN" altLang="en-US" sz="3600">
                <a:solidFill>
                  <a:schemeClr val="bg1"/>
                </a:solidFill>
                <a:latin typeface="微软雅黑" panose="020B0503020204020204" charset="-122"/>
                <a:ea typeface="微软雅黑" panose="020B0503020204020204" charset="-122"/>
              </a:rPr>
              <a:t>政务公开</a:t>
            </a:r>
            <a:r>
              <a:rPr lang="zh-CN" altLang="en-US" sz="3600">
                <a:solidFill>
                  <a:schemeClr val="bg1"/>
                </a:solidFill>
                <a:latin typeface="微软雅黑" panose="020B0503020204020204" charset="-122"/>
                <a:ea typeface="微软雅黑" panose="020B0503020204020204" charset="-122"/>
              </a:rPr>
              <a:t>思维</a:t>
            </a:r>
            <a:endParaRPr lang="zh-CN" altLang="en-US" sz="3600">
              <a:solidFill>
                <a:schemeClr val="bg1"/>
              </a:solidFill>
              <a:latin typeface="微软雅黑" panose="020B0503020204020204" charset="-122"/>
              <a:ea typeface="微软雅黑" panose="020B0503020204020204" charset="-122"/>
            </a:endParaRPr>
          </a:p>
        </p:txBody>
      </p:sp>
      <p:sp>
        <p:nvSpPr>
          <p:cNvPr id="14371" name="Freeform 297"/>
          <p:cNvSpPr/>
          <p:nvPr/>
        </p:nvSpPr>
        <p:spPr>
          <a:xfrm>
            <a:off x="7215188" y="3357563"/>
            <a:ext cx="1928812" cy="1714500"/>
          </a:xfrm>
          <a:custGeom>
            <a:avLst/>
            <a:gdLst/>
            <a:ahLst/>
            <a:cxnLst>
              <a:cxn ang="0">
                <a:pos x="0" y="0"/>
              </a:cxn>
              <a:cxn ang="0">
                <a:pos x="2147483647" y="0"/>
              </a:cxn>
              <a:cxn ang="0">
                <a:pos x="2147483647" y="2147483647"/>
              </a:cxn>
              <a:cxn ang="0">
                <a:pos x="2147483647" y="2147483647"/>
              </a:cxn>
            </a:cxnLst>
            <a:pathLst>
              <a:path w="2454" h="1222">
                <a:moveTo>
                  <a:pt x="0" y="0"/>
                </a:moveTo>
                <a:lnTo>
                  <a:pt x="322" y="0"/>
                </a:lnTo>
                <a:lnTo>
                  <a:pt x="1544" y="1222"/>
                </a:lnTo>
                <a:lnTo>
                  <a:pt x="2454" y="1222"/>
                </a:lnTo>
              </a:path>
            </a:pathLst>
          </a:custGeom>
          <a:noFill/>
          <a:ln w="28575" cap="flat" cmpd="sng">
            <a:solidFill>
              <a:schemeClr val="bg1"/>
            </a:solidFill>
            <a:prstDash val="solid"/>
            <a:miter/>
            <a:headEnd type="none" w="med" len="med"/>
            <a:tailEnd type="none" w="med" len="med"/>
          </a:ln>
        </p:spPr>
        <p:txBody>
          <a:bodyPr/>
          <a:p>
            <a:endParaRPr lang="zh-CN" altLang="en-US"/>
          </a:p>
        </p:txBody>
      </p:sp>
      <p:sp>
        <p:nvSpPr>
          <p:cNvPr id="14372" name="TextBox 305"/>
          <p:cNvSpPr txBox="1"/>
          <p:nvPr/>
        </p:nvSpPr>
        <p:spPr>
          <a:xfrm>
            <a:off x="1571625" y="2786063"/>
            <a:ext cx="1031875" cy="768350"/>
          </a:xfrm>
          <a:prstGeom prst="rect">
            <a:avLst/>
          </a:prstGeom>
          <a:noFill/>
          <a:ln w="9525">
            <a:noFill/>
          </a:ln>
        </p:spPr>
        <p:txBody>
          <a:bodyPr wrap="none" anchor="t">
            <a:spAutoFit/>
          </a:bodyPr>
          <a:p>
            <a:r>
              <a:rPr lang="en-US" altLang="zh-CN" sz="4400" b="1" dirty="0">
                <a:solidFill>
                  <a:schemeClr val="bg1"/>
                </a:solidFill>
                <a:latin typeface="微软雅黑" panose="020B0503020204020204" charset="-122"/>
                <a:ea typeface="微软雅黑" panose="020B0503020204020204" charset="-122"/>
              </a:rPr>
              <a:t>10.</a:t>
            </a:r>
            <a:endParaRPr lang="zh-CN" altLang="en-US" sz="4400" b="1" dirty="0">
              <a:solidFill>
                <a:schemeClr val="bg1"/>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4368"/>
                                        </p:tgtEl>
                                        <p:attrNameLst>
                                          <p:attrName>style.visibility</p:attrName>
                                        </p:attrNameLst>
                                      </p:cBhvr>
                                      <p:to>
                                        <p:strVal val="visible"/>
                                      </p:to>
                                    </p:set>
                                    <p:animEffect transition="in" filter="wipe(left)">
                                      <p:cBhvr>
                                        <p:cTn id="7" dur="300"/>
                                        <p:tgtEl>
                                          <p:spTgt spid="14368"/>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4343"/>
                                        </p:tgtEl>
                                        <p:attrNameLst>
                                          <p:attrName>style.visibility</p:attrName>
                                        </p:attrNameLst>
                                      </p:cBhvr>
                                      <p:to>
                                        <p:strVal val="visible"/>
                                      </p:to>
                                    </p:set>
                                    <p:animEffect transition="in" filter="wipe(down)">
                                      <p:cBhvr>
                                        <p:cTn id="10" dur="200"/>
                                        <p:tgtEl>
                                          <p:spTgt spid="14343"/>
                                        </p:tgtEl>
                                      </p:cBhvr>
                                    </p:animEffect>
                                  </p:childTnLst>
                                </p:cTn>
                              </p:par>
                              <p:par>
                                <p:cTn id="11" presetID="18" presetClass="entr" presetSubtype="6" fill="hold" grpId="0" nodeType="withEffect">
                                  <p:stCondLst>
                                    <p:cond delay="500"/>
                                  </p:stCondLst>
                                  <p:childTnLst>
                                    <p:set>
                                      <p:cBhvr>
                                        <p:cTn id="12" dur="1" fill="hold">
                                          <p:stCondLst>
                                            <p:cond delay="0"/>
                                          </p:stCondLst>
                                        </p:cTn>
                                        <p:tgtEl>
                                          <p:spTgt spid="14342"/>
                                        </p:tgtEl>
                                        <p:attrNameLst>
                                          <p:attrName>style.visibility</p:attrName>
                                        </p:attrNameLst>
                                      </p:cBhvr>
                                      <p:to>
                                        <p:strVal val="visible"/>
                                      </p:to>
                                    </p:set>
                                    <p:animEffect transition="in" filter="strips(downRight)">
                                      <p:cBhvr>
                                        <p:cTn id="13" dur="500"/>
                                        <p:tgtEl>
                                          <p:spTgt spid="14342"/>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4341"/>
                                        </p:tgtEl>
                                        <p:attrNameLst>
                                          <p:attrName>style.visibility</p:attrName>
                                        </p:attrNameLst>
                                      </p:cBhvr>
                                      <p:to>
                                        <p:strVal val="visible"/>
                                      </p:to>
                                    </p:set>
                                    <p:animEffect transition="in" filter="wipe(right)">
                                      <p:cBhvr>
                                        <p:cTn id="16" dur="300"/>
                                        <p:tgtEl>
                                          <p:spTgt spid="14341"/>
                                        </p:tgtEl>
                                      </p:cBhvr>
                                    </p:animEffect>
                                  </p:childTnLst>
                                </p:cTn>
                              </p:par>
                              <p:par>
                                <p:cTn id="17" presetID="22" presetClass="entr" presetSubtype="4" fill="hold" nodeType="withEffect">
                                  <p:stCondLst>
                                    <p:cond delay="1300"/>
                                  </p:stCondLst>
                                  <p:childTnLst>
                                    <p:set>
                                      <p:cBhvr>
                                        <p:cTn id="18" dur="1" fill="hold">
                                          <p:stCondLst>
                                            <p:cond delay="0"/>
                                          </p:stCondLst>
                                        </p:cTn>
                                        <p:tgtEl>
                                          <p:spTgt spid="14340"/>
                                        </p:tgtEl>
                                        <p:attrNameLst>
                                          <p:attrName>style.visibility</p:attrName>
                                        </p:attrNameLst>
                                      </p:cBhvr>
                                      <p:to>
                                        <p:strVal val="visible"/>
                                      </p:to>
                                    </p:set>
                                    <p:animEffect transition="in" filter="wipe(down)">
                                      <p:cBhvr>
                                        <p:cTn id="19" dur="200"/>
                                        <p:tgtEl>
                                          <p:spTgt spid="14340"/>
                                        </p:tgtEl>
                                      </p:cBhvr>
                                    </p:animEffect>
                                  </p:childTnLst>
                                </p:cTn>
                              </p:par>
                              <p:par>
                                <p:cTn id="20" presetID="18" presetClass="entr" presetSubtype="6" fill="hold" grpId="0" nodeType="withEffect">
                                  <p:stCondLst>
                                    <p:cond delay="1500"/>
                                  </p:stCondLst>
                                  <p:childTnLst>
                                    <p:set>
                                      <p:cBhvr>
                                        <p:cTn id="21" dur="1" fill="hold">
                                          <p:stCondLst>
                                            <p:cond delay="0"/>
                                          </p:stCondLst>
                                        </p:cTn>
                                        <p:tgtEl>
                                          <p:spTgt spid="14338"/>
                                        </p:tgtEl>
                                        <p:attrNameLst>
                                          <p:attrName>style.visibility</p:attrName>
                                        </p:attrNameLst>
                                      </p:cBhvr>
                                      <p:to>
                                        <p:strVal val="visible"/>
                                      </p:to>
                                    </p:set>
                                    <p:animEffect transition="in" filter="strips(downRight)">
                                      <p:cBhvr>
                                        <p:cTn id="22" dur="500"/>
                                        <p:tgtEl>
                                          <p:spTgt spid="14338"/>
                                        </p:tgtEl>
                                      </p:cBhvr>
                                    </p:animEffect>
                                  </p:childTnLst>
                                </p:cTn>
                              </p:par>
                            </p:childTnLst>
                          </p:cTn>
                        </p:par>
                        <p:par>
                          <p:cTn id="23" fill="hold">
                            <p:stCondLst>
                              <p:cond delay="500"/>
                            </p:stCondLst>
                            <p:childTnLst>
                              <p:par>
                                <p:cTn id="24" presetID="42" presetClass="entr" presetSubtype="0" fill="hold" grpId="0" nodeType="afterEffect">
                                  <p:stCondLst>
                                    <p:cond delay="0"/>
                                  </p:stCondLst>
                                  <p:childTnLst>
                                    <p:set>
                                      <p:cBhvr>
                                        <p:cTn id="25" dur="1" fill="hold">
                                          <p:stCondLst>
                                            <p:cond delay="0"/>
                                          </p:stCondLst>
                                        </p:cTn>
                                        <p:tgtEl>
                                          <p:spTgt spid="14372"/>
                                        </p:tgtEl>
                                        <p:attrNameLst>
                                          <p:attrName>style.visibility</p:attrName>
                                        </p:attrNameLst>
                                      </p:cBhvr>
                                      <p:to>
                                        <p:strVal val="visible"/>
                                      </p:to>
                                    </p:set>
                                    <p:animEffect transition="in" filter="fade">
                                      <p:cBhvr>
                                        <p:cTn id="26" dur="500"/>
                                        <p:tgtEl>
                                          <p:spTgt spid="14372"/>
                                        </p:tgtEl>
                                      </p:cBhvr>
                                    </p:animEffect>
                                    <p:anim calcmode="lin" valueType="num">
                                      <p:cBhvr>
                                        <p:cTn id="27" dur="500" fill="hold"/>
                                        <p:tgtEl>
                                          <p:spTgt spid="14372"/>
                                        </p:tgtEl>
                                        <p:attrNameLst>
                                          <p:attrName>ppt_x</p:attrName>
                                        </p:attrNameLst>
                                      </p:cBhvr>
                                      <p:tavLst>
                                        <p:tav tm="0">
                                          <p:val>
                                            <p:strVal val="#ppt_x"/>
                                          </p:val>
                                        </p:tav>
                                        <p:tav tm="100000">
                                          <p:val>
                                            <p:strVal val="#ppt_x"/>
                                          </p:val>
                                        </p:tav>
                                      </p:tavLst>
                                    </p:anim>
                                    <p:anim calcmode="lin" valueType="num">
                                      <p:cBhvr>
                                        <p:cTn id="28" dur="500" fill="hold"/>
                                        <p:tgtEl>
                                          <p:spTgt spid="14372"/>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4370"/>
                                        </p:tgtEl>
                                        <p:attrNameLst>
                                          <p:attrName>style.visibility</p:attrName>
                                        </p:attrNameLst>
                                      </p:cBhvr>
                                      <p:to>
                                        <p:strVal val="visible"/>
                                      </p:to>
                                    </p:set>
                                    <p:animEffect transition="in" filter="fade">
                                      <p:cBhvr>
                                        <p:cTn id="31" dur="250"/>
                                        <p:tgtEl>
                                          <p:spTgt spid="1437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4371"/>
                                        </p:tgtEl>
                                        <p:attrNameLst>
                                          <p:attrName>style.visibility</p:attrName>
                                        </p:attrNameLst>
                                      </p:cBhvr>
                                      <p:to>
                                        <p:strVal val="visible"/>
                                      </p:to>
                                    </p:set>
                                    <p:animEffect transition="in" filter="wipe(left)">
                                      <p:cBhvr>
                                        <p:cTn id="36" dur="250"/>
                                        <p:tgtEl>
                                          <p:spTgt spid="14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P spid="14341" grpId="0" bldLvl="0" animBg="1"/>
      <p:bldP spid="14342" grpId="0" bldLvl="0" animBg="1"/>
      <p:bldP spid="14343" grpId="0" bldLvl="0" animBg="1"/>
      <p:bldP spid="14370" grpId="0"/>
      <p:bldP spid="14371" grpId="0" bldLvl="0" animBg="1"/>
      <p:bldP spid="1437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标题 1"/>
          <p:cNvSpPr>
            <a:spLocks noGrp="1"/>
          </p:cNvSpPr>
          <p:nvPr>
            <p:ph type="title"/>
          </p:nvPr>
        </p:nvSpPr>
        <p:spPr/>
        <p:txBody>
          <a:bodyPr anchor="ctr"/>
          <a:p>
            <a:r>
              <a:rPr lang="zh-CN" altLang="en-US">
                <a:solidFill>
                  <a:srgbClr val="FFFF00"/>
                </a:solidFill>
                <a:sym typeface="+mn-ea"/>
              </a:rPr>
              <a:t>政务公开思维</a:t>
            </a:r>
            <a:r>
              <a:rPr lang="zh-CN" altLang="en-US">
                <a:solidFill>
                  <a:srgbClr val="FFFF00"/>
                </a:solidFill>
                <a:sym typeface="+mn-ea"/>
              </a:rPr>
              <a:t>内涵</a:t>
            </a:r>
            <a:endParaRPr lang="zh-CN" altLang="en-US">
              <a:solidFill>
                <a:srgbClr val="FFFF00"/>
              </a:solidFill>
              <a:sym typeface="+mn-ea"/>
            </a:endParaRPr>
          </a:p>
        </p:txBody>
      </p:sp>
      <p:sp>
        <p:nvSpPr>
          <p:cNvPr id="52226" name="内容占位符 2"/>
          <p:cNvSpPr>
            <a:spLocks noGrp="1"/>
          </p:cNvSpPr>
          <p:nvPr>
            <p:ph idx="1"/>
          </p:nvPr>
        </p:nvSpPr>
        <p:spPr>
          <a:xfrm>
            <a:off x="457200" y="1417638"/>
            <a:ext cx="8229600" cy="4525962"/>
          </a:xfrm>
        </p:spPr>
        <p:txBody>
          <a:bodyPr anchor="t"/>
          <a:p>
            <a:pPr lvl="0" algn="ctr"/>
            <a:r>
              <a:rPr lang="zh-CN" altLang="en-US" sz="3600" dirty="0">
                <a:solidFill>
                  <a:srgbClr val="FF0000"/>
                </a:solidFill>
              </a:rPr>
              <a:t>内容和思维并重！！！</a:t>
            </a:r>
            <a:endParaRPr lang="zh-CN" altLang="en-US" sz="3600" dirty="0">
              <a:solidFill>
                <a:srgbClr val="FF0000"/>
              </a:solidFill>
            </a:endParaRPr>
          </a:p>
          <a:p>
            <a:pPr lvl="0" algn="just"/>
            <a:r>
              <a:rPr lang="zh-CN" altLang="en-US" sz="3600" dirty="0">
                <a:solidFill>
                  <a:schemeClr val="bg1"/>
                </a:solidFill>
              </a:rPr>
              <a:t>政务公开思维细分</a:t>
            </a:r>
            <a:r>
              <a:rPr lang="zh-CN" altLang="en-US" sz="3600" dirty="0">
                <a:solidFill>
                  <a:schemeClr val="bg1"/>
                </a:solidFill>
              </a:rPr>
              <a:t>：</a:t>
            </a:r>
            <a:endParaRPr lang="zh-CN" altLang="en-US" sz="3600" dirty="0">
              <a:solidFill>
                <a:schemeClr val="bg1"/>
              </a:solidFill>
            </a:endParaRPr>
          </a:p>
          <a:p>
            <a:pPr lvl="1" algn="just"/>
            <a:r>
              <a:rPr lang="zh-CN" altLang="en-US" dirty="0">
                <a:solidFill>
                  <a:schemeClr val="bg1"/>
                </a:solidFill>
              </a:rPr>
              <a:t>事前-事中-事后的全过程公开思维</a:t>
            </a:r>
            <a:endParaRPr lang="zh-CN" altLang="en-US" dirty="0">
              <a:solidFill>
                <a:schemeClr val="bg1"/>
              </a:solidFill>
            </a:endParaRPr>
          </a:p>
          <a:p>
            <a:pPr lvl="1" algn="just"/>
            <a:r>
              <a:rPr lang="zh-CN" altLang="en-US" dirty="0">
                <a:solidFill>
                  <a:schemeClr val="bg1"/>
                </a:solidFill>
              </a:rPr>
              <a:t>决策-执行-管理-服务-结果的全领域公开</a:t>
            </a:r>
            <a:r>
              <a:rPr lang="zh-CN" altLang="en-US" dirty="0">
                <a:solidFill>
                  <a:schemeClr val="bg1"/>
                </a:solidFill>
                <a:sym typeface="+mn-ea"/>
              </a:rPr>
              <a:t>思维</a:t>
            </a:r>
            <a:endParaRPr lang="zh-CN" altLang="en-US" dirty="0">
              <a:solidFill>
                <a:schemeClr val="bg1"/>
              </a:solidFill>
            </a:endParaRPr>
          </a:p>
          <a:p>
            <a:pPr lvl="1" algn="just"/>
            <a:r>
              <a:rPr lang="zh-CN" altLang="en-US" dirty="0">
                <a:solidFill>
                  <a:schemeClr val="bg1"/>
                </a:solidFill>
              </a:rPr>
              <a:t>公开-解读-回应</a:t>
            </a:r>
            <a:r>
              <a:rPr lang="zh-CN" altLang="en-US" dirty="0">
                <a:solidFill>
                  <a:schemeClr val="bg1"/>
                </a:solidFill>
                <a:sym typeface="+mn-ea"/>
              </a:rPr>
              <a:t>的全链条公开</a:t>
            </a:r>
            <a:r>
              <a:rPr lang="zh-CN" altLang="en-US" dirty="0">
                <a:solidFill>
                  <a:schemeClr val="bg1"/>
                </a:solidFill>
                <a:sym typeface="+mn-ea"/>
              </a:rPr>
              <a:t>思维</a:t>
            </a:r>
            <a:endParaRPr lang="zh-CN" altLang="en-US" dirty="0">
              <a:solidFill>
                <a:schemeClr val="bg1"/>
              </a:solidFill>
            </a:endParaRPr>
          </a:p>
          <a:p>
            <a:pPr lvl="1" algn="just"/>
            <a:r>
              <a:rPr lang="zh-CN" altLang="en-US" dirty="0">
                <a:solidFill>
                  <a:schemeClr val="bg1"/>
                </a:solidFill>
              </a:rPr>
              <a:t>被动公开-主动公开</a:t>
            </a:r>
            <a:r>
              <a:rPr lang="en-US" altLang="zh-CN" dirty="0">
                <a:solidFill>
                  <a:schemeClr val="bg1"/>
                </a:solidFill>
              </a:rPr>
              <a:t>-</a:t>
            </a:r>
            <a:r>
              <a:rPr lang="zh-CN" altLang="en-US" dirty="0">
                <a:solidFill>
                  <a:schemeClr val="bg1"/>
                </a:solidFill>
              </a:rPr>
              <a:t>开放利用的全流通</a:t>
            </a:r>
            <a:r>
              <a:rPr lang="zh-CN" altLang="en-US" dirty="0">
                <a:solidFill>
                  <a:schemeClr val="bg1"/>
                </a:solidFill>
              </a:rPr>
              <a:t>思维</a:t>
            </a:r>
            <a:endParaRPr lang="zh-CN" altLang="en-US" dirty="0">
              <a:solidFill>
                <a:schemeClr val="bg1"/>
              </a:solidFill>
            </a:endParaRPr>
          </a:p>
          <a:p>
            <a:pPr lvl="1" algn="just"/>
            <a:r>
              <a:rPr lang="zh-CN" altLang="en-US" dirty="0">
                <a:solidFill>
                  <a:schemeClr val="bg1"/>
                </a:solidFill>
              </a:rPr>
              <a:t>线上-线下、新旧和官民平台的全平台公开</a:t>
            </a:r>
            <a:r>
              <a:rPr lang="zh-CN" altLang="en-US" dirty="0">
                <a:solidFill>
                  <a:schemeClr val="bg1"/>
                </a:solidFill>
                <a:sym typeface="+mn-ea"/>
              </a:rPr>
              <a:t>思维</a:t>
            </a:r>
            <a:endParaRPr lang="zh-CN" altLang="en-US" dirty="0">
              <a:solidFill>
                <a:schemeClr val="bg1"/>
              </a:solidFill>
            </a:endParaRPr>
          </a:p>
          <a:p>
            <a:pPr lvl="1" algn="just"/>
            <a:r>
              <a:rPr lang="zh-CN" altLang="en-US" dirty="0">
                <a:solidFill>
                  <a:schemeClr val="bg1"/>
                </a:solidFill>
              </a:rPr>
              <a:t>“标准+花式”的组合公开</a:t>
            </a:r>
            <a:r>
              <a:rPr lang="zh-CN" altLang="en-US" dirty="0">
                <a:solidFill>
                  <a:schemeClr val="bg1"/>
                </a:solidFill>
                <a:sym typeface="+mn-ea"/>
              </a:rPr>
              <a:t>思维</a:t>
            </a:r>
            <a:endParaRPr lang="zh-CN" altLang="en-US" dirty="0">
              <a:solidFill>
                <a:schemeClr val="bg1"/>
              </a:solidFill>
            </a:endParaRPr>
          </a:p>
          <a:p>
            <a:pPr algn="ctr"/>
            <a:r>
              <a:rPr lang="zh-CN" altLang="en-US" dirty="0">
                <a:solidFill>
                  <a:srgbClr val="FF0000"/>
                </a:solidFill>
              </a:rPr>
              <a:t>为的是</a:t>
            </a:r>
            <a:r>
              <a:rPr lang="zh-CN" altLang="en-US" dirty="0">
                <a:solidFill>
                  <a:srgbClr val="FF0000"/>
                </a:solidFill>
              </a:rPr>
              <a:t>最大程度预防风险、有效应对</a:t>
            </a:r>
            <a:r>
              <a:rPr lang="zh-CN" altLang="en-US" dirty="0">
                <a:solidFill>
                  <a:srgbClr val="FF0000"/>
                </a:solidFill>
              </a:rPr>
              <a:t>风险</a:t>
            </a:r>
            <a:endParaRPr lang="zh-CN" altLang="en-US" dirty="0">
              <a:solidFill>
                <a:srgbClr val="FF0000"/>
              </a:solidFill>
            </a:endParaRPr>
          </a:p>
          <a:p>
            <a:pPr lvl="1"/>
            <a:endParaRPr lang="zh-CN" altLang="en-US" dirty="0">
              <a:solidFill>
                <a:srgbClr val="FF0000"/>
              </a:solidFill>
            </a:endParaRPr>
          </a:p>
        </p:txBody>
      </p:sp>
      <p:cxnSp>
        <p:nvCxnSpPr>
          <p:cNvPr id="2" name="直接连接符 1"/>
          <p:cNvCxnSpPr/>
          <p:nvPr/>
        </p:nvCxnSpPr>
        <p:spPr>
          <a:xfrm>
            <a:off x="4144010" y="3224530"/>
            <a:ext cx="2269490" cy="19685"/>
          </a:xfrm>
          <a:prstGeom prst="line">
            <a:avLst/>
          </a:prstGeom>
          <a:ln>
            <a:solidFill>
              <a:srgbClr val="FF3300"/>
            </a:solidFill>
          </a:ln>
        </p:spPr>
        <p:style>
          <a:lnRef idx="3">
            <a:schemeClr val="accent2"/>
          </a:lnRef>
          <a:fillRef idx="0">
            <a:schemeClr val="accent2"/>
          </a:fillRef>
          <a:effectRef idx="2">
            <a:schemeClr val="accent2"/>
          </a:effectRef>
          <a:fontRef idx="minor">
            <a:schemeClr val="tx1"/>
          </a:fontRef>
        </p:style>
      </p:cxnSp>
      <p:cxnSp>
        <p:nvCxnSpPr>
          <p:cNvPr id="3" name="直接连接符 2"/>
          <p:cNvCxnSpPr/>
          <p:nvPr/>
        </p:nvCxnSpPr>
        <p:spPr>
          <a:xfrm>
            <a:off x="5833745" y="3739515"/>
            <a:ext cx="2269490" cy="19685"/>
          </a:xfrm>
          <a:prstGeom prst="line">
            <a:avLst/>
          </a:prstGeom>
          <a:ln>
            <a:solidFill>
              <a:srgbClr val="FF3300"/>
            </a:solidFill>
          </a:ln>
        </p:spPr>
        <p:style>
          <a:lnRef idx="3">
            <a:schemeClr val="accent2"/>
          </a:lnRef>
          <a:fillRef idx="0">
            <a:schemeClr val="accent2"/>
          </a:fillRef>
          <a:effectRef idx="2">
            <a:schemeClr val="accent2"/>
          </a:effectRef>
          <a:fontRef idx="minor">
            <a:schemeClr val="tx1"/>
          </a:fontRef>
        </p:style>
      </p:cxnSp>
      <p:cxnSp>
        <p:nvCxnSpPr>
          <p:cNvPr id="4" name="直接连接符 3"/>
          <p:cNvCxnSpPr/>
          <p:nvPr/>
        </p:nvCxnSpPr>
        <p:spPr>
          <a:xfrm>
            <a:off x="4144010" y="4255135"/>
            <a:ext cx="2269490" cy="19685"/>
          </a:xfrm>
          <a:prstGeom prst="line">
            <a:avLst/>
          </a:prstGeom>
          <a:ln>
            <a:solidFill>
              <a:srgbClr val="FF3300"/>
            </a:solidFill>
          </a:ln>
        </p:spPr>
        <p:style>
          <a:lnRef idx="3">
            <a:schemeClr val="accent2"/>
          </a:lnRef>
          <a:fillRef idx="0">
            <a:schemeClr val="accent2"/>
          </a:fillRef>
          <a:effectRef idx="2">
            <a:schemeClr val="accent2"/>
          </a:effectRef>
          <a:fontRef idx="minor">
            <a:schemeClr val="tx1"/>
          </a:fontRef>
        </p:style>
      </p:cxnSp>
      <p:cxnSp>
        <p:nvCxnSpPr>
          <p:cNvPr id="5" name="直接连接符 4"/>
          <p:cNvCxnSpPr/>
          <p:nvPr/>
        </p:nvCxnSpPr>
        <p:spPr>
          <a:xfrm>
            <a:off x="6152515" y="4740275"/>
            <a:ext cx="1866265" cy="19685"/>
          </a:xfrm>
          <a:prstGeom prst="line">
            <a:avLst/>
          </a:prstGeom>
          <a:ln>
            <a:solidFill>
              <a:srgbClr val="FF3300"/>
            </a:solidFill>
          </a:ln>
        </p:spPr>
        <p:style>
          <a:lnRef idx="3">
            <a:schemeClr val="accent2"/>
          </a:lnRef>
          <a:fillRef idx="0">
            <a:schemeClr val="accent2"/>
          </a:fillRef>
          <a:effectRef idx="2">
            <a:schemeClr val="accent2"/>
          </a:effectRef>
          <a:fontRef idx="minor">
            <a:schemeClr val="tx1"/>
          </a:fontRef>
        </p:style>
      </p:cxnSp>
      <p:cxnSp>
        <p:nvCxnSpPr>
          <p:cNvPr id="6" name="直接连接符 5"/>
          <p:cNvCxnSpPr/>
          <p:nvPr/>
        </p:nvCxnSpPr>
        <p:spPr>
          <a:xfrm>
            <a:off x="6005830" y="5225415"/>
            <a:ext cx="2269490" cy="19685"/>
          </a:xfrm>
          <a:prstGeom prst="line">
            <a:avLst/>
          </a:prstGeom>
          <a:ln>
            <a:solidFill>
              <a:srgbClr val="FF3300"/>
            </a:solidFill>
          </a:ln>
        </p:spPr>
        <p:style>
          <a:lnRef idx="3">
            <a:schemeClr val="accent2"/>
          </a:lnRef>
          <a:fillRef idx="0">
            <a:schemeClr val="accent2"/>
          </a:fillRef>
          <a:effectRef idx="2">
            <a:schemeClr val="accent2"/>
          </a:effectRef>
          <a:fontRef idx="minor">
            <a:schemeClr val="tx1"/>
          </a:fontRef>
        </p:style>
      </p:cxnSp>
      <p:cxnSp>
        <p:nvCxnSpPr>
          <p:cNvPr id="7" name="直接连接符 6"/>
          <p:cNvCxnSpPr/>
          <p:nvPr/>
        </p:nvCxnSpPr>
        <p:spPr>
          <a:xfrm>
            <a:off x="3883025" y="5710555"/>
            <a:ext cx="2269490" cy="19685"/>
          </a:xfrm>
          <a:prstGeom prst="line">
            <a:avLst/>
          </a:prstGeom>
          <a:ln>
            <a:solidFill>
              <a:srgbClr val="FF3300"/>
            </a:solidFill>
          </a:ln>
        </p:spPr>
        <p:style>
          <a:lnRef idx="3">
            <a:schemeClr val="accent2"/>
          </a:lnRef>
          <a:fillRef idx="0">
            <a:schemeClr val="accent2"/>
          </a:fillRef>
          <a:effectRef idx="2">
            <a:schemeClr val="accent2"/>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7587" name="内容占位符 5" descr="20071012_83d505e6da4d1bd57066UKMToWYiRLCn.gif"/>
          <p:cNvPicPr>
            <a:picLocks noChangeAspect="1"/>
          </p:cNvPicPr>
          <p:nvPr/>
        </p:nvPicPr>
        <p:blipFill>
          <a:blip r:embed="rId1"/>
          <a:stretch>
            <a:fillRect/>
          </a:stretch>
        </p:blipFill>
        <p:spPr>
          <a:xfrm>
            <a:off x="3095308" y="4585653"/>
            <a:ext cx="3214687" cy="1784350"/>
          </a:xfrm>
          <a:prstGeom prst="rect">
            <a:avLst/>
          </a:prstGeom>
          <a:noFill/>
          <a:ln w="9525">
            <a:noFill/>
          </a:ln>
        </p:spPr>
      </p:pic>
      <p:sp>
        <p:nvSpPr>
          <p:cNvPr id="95234" name="文本框 2"/>
          <p:cNvSpPr txBox="1"/>
          <p:nvPr/>
        </p:nvSpPr>
        <p:spPr>
          <a:xfrm>
            <a:off x="1091883" y="1007110"/>
            <a:ext cx="6719887" cy="1198880"/>
          </a:xfrm>
          <a:prstGeom prst="rect">
            <a:avLst/>
          </a:prstGeom>
          <a:noFill/>
          <a:ln w="9525">
            <a:noFill/>
          </a:ln>
        </p:spPr>
        <p:txBody>
          <a:bodyPr wrap="square" anchor="t">
            <a:spAutoFit/>
          </a:bodyPr>
          <a:p>
            <a:pPr algn="ctr"/>
            <a:r>
              <a:rPr lang="zh-CN" altLang="en-US" sz="4400">
                <a:solidFill>
                  <a:srgbClr val="FFFF00"/>
                </a:solidFill>
                <a:latin typeface="Arial" panose="020B0604020202020204" pitchFamily="34" charset="0"/>
                <a:ea typeface="宋体" panose="02010600030101010101" pitchFamily="2" charset="-122"/>
              </a:rPr>
              <a:t>政务</a:t>
            </a:r>
            <a:r>
              <a:rPr lang="zh-CN" altLang="en-US" sz="4400">
                <a:solidFill>
                  <a:srgbClr val="FFFF00"/>
                </a:solidFill>
                <a:latin typeface="Arial" panose="020B0604020202020204" pitchFamily="34" charset="0"/>
                <a:ea typeface="宋体" panose="02010600030101010101" pitchFamily="2" charset="-122"/>
              </a:rPr>
              <a:t>公开让生活更美好</a:t>
            </a:r>
            <a:endParaRPr lang="zh-CN" altLang="en-US" sz="2800">
              <a:solidFill>
                <a:srgbClr val="FFFF00"/>
              </a:solidFill>
              <a:latin typeface="Arial" panose="020B0604020202020204" pitchFamily="34" charset="0"/>
              <a:ea typeface="宋体" panose="02010600030101010101" pitchFamily="2" charset="-122"/>
            </a:endParaRPr>
          </a:p>
          <a:p>
            <a:pPr algn="ctr"/>
            <a:endParaRPr lang="zh-CN" altLang="en-US" sz="2800">
              <a:solidFill>
                <a:schemeClr val="bg2"/>
              </a:solidFill>
              <a:latin typeface="Arial" panose="020B0604020202020204" pitchFamily="34" charset="0"/>
              <a:ea typeface="宋体" panose="02010600030101010101" pitchFamily="2" charset="-122"/>
            </a:endParaRPr>
          </a:p>
        </p:txBody>
      </p:sp>
      <p:sp>
        <p:nvSpPr>
          <p:cNvPr id="2" name="文本框 1"/>
          <p:cNvSpPr txBox="1"/>
          <p:nvPr/>
        </p:nvSpPr>
        <p:spPr>
          <a:xfrm>
            <a:off x="1019175" y="1990725"/>
            <a:ext cx="6828155" cy="2553335"/>
          </a:xfrm>
          <a:prstGeom prst="rect">
            <a:avLst/>
          </a:prstGeom>
          <a:noFill/>
        </p:spPr>
        <p:txBody>
          <a:bodyPr wrap="square" rtlCol="0" anchor="t">
            <a:spAutoFit/>
          </a:bodyPr>
          <a:p>
            <a:pPr lvl="0" algn="just"/>
            <a:r>
              <a:rPr lang="en-US" altLang="zh-CN" sz="3200" i="1" dirty="0">
                <a:solidFill>
                  <a:schemeClr val="bg1"/>
                </a:solidFill>
                <a:sym typeface="+mn-ea"/>
              </a:rPr>
              <a:t>“</a:t>
            </a:r>
            <a:r>
              <a:rPr lang="zh-CN" altLang="en-US" sz="3200" i="1" dirty="0">
                <a:solidFill>
                  <a:schemeClr val="bg1"/>
                </a:solidFill>
                <a:sym typeface="+mn-ea"/>
              </a:rPr>
              <a:t>以一种内化于政府工作人员内心的人民</a:t>
            </a:r>
            <a:r>
              <a:rPr lang="zh-CN" altLang="en-US" sz="3200" i="1" dirty="0">
                <a:solidFill>
                  <a:schemeClr val="bg1"/>
                </a:solidFill>
                <a:sym typeface="+mn-ea"/>
              </a:rPr>
              <a:t>至上的坦荡无私的政务公开职业精神，构建起全社会重视政务公开、营造有温度的为人民创造美好生活的政务公开氛围</a:t>
            </a:r>
            <a:r>
              <a:rPr lang="en-US" altLang="zh-CN" sz="3200" i="1" dirty="0">
                <a:solidFill>
                  <a:schemeClr val="bg1"/>
                </a:solidFill>
                <a:sym typeface="+mn-ea"/>
              </a:rPr>
              <a:t>”</a:t>
            </a:r>
            <a:endParaRPr lang="en-US" altLang="zh-CN" sz="3200" i="1" dirty="0">
              <a:solidFill>
                <a:schemeClr val="bg1"/>
              </a:solidFill>
              <a:sym typeface="+mn-ea"/>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7587"/>
                                        </p:tgtEl>
                                        <p:attrNameLst>
                                          <p:attrName>style.visibility</p:attrName>
                                        </p:attrNameLst>
                                      </p:cBhvr>
                                      <p:to>
                                        <p:strVal val="visible"/>
                                      </p:to>
                                    </p:set>
                                    <p:animEffect transition="in" filter="slide(fromBottom)">
                                      <p:cBhvr>
                                        <p:cTn id="7" dur="500"/>
                                        <p:tgtEl>
                                          <p:spTgt spid="67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304030" y="1264285"/>
            <a:ext cx="4580890" cy="5053330"/>
          </a:xfrm>
        </p:spPr>
        <p:txBody>
          <a:bodyPr anchor="t"/>
          <a:p>
            <a:pPr marL="0" indent="0">
              <a:buNone/>
            </a:pPr>
            <a:r>
              <a:rPr lang="zh-CN" altLang="en-US" sz="2800">
                <a:solidFill>
                  <a:schemeClr val="bg1"/>
                </a:solidFill>
                <a:sym typeface="+mn-ea"/>
              </a:rPr>
              <a:t>政务公开是行政机关为保障公众知情、表达、参与、监督权和提升政府公信力、执行力、治理能力、</a:t>
            </a:r>
            <a:r>
              <a:rPr lang="zh-CN" altLang="en-US" sz="2800" u="sng">
                <a:solidFill>
                  <a:schemeClr val="bg1"/>
                </a:solidFill>
                <a:sym typeface="+mn-ea"/>
              </a:rPr>
              <a:t>法治水平</a:t>
            </a:r>
            <a:r>
              <a:rPr lang="zh-CN" altLang="en-US" sz="2800">
                <a:solidFill>
                  <a:schemeClr val="bg1"/>
                </a:solidFill>
                <a:sym typeface="+mn-ea"/>
              </a:rPr>
              <a:t>，以</a:t>
            </a:r>
            <a:r>
              <a:rPr lang="zh-CN" altLang="en-US" sz="2800" u="sng">
                <a:solidFill>
                  <a:schemeClr val="bg1"/>
                </a:solidFill>
                <a:sym typeface="+mn-ea"/>
              </a:rPr>
              <a:t>“公开为常态，不公开为例外”为原则，在强化政务信息管理基础上</a:t>
            </a:r>
            <a:r>
              <a:rPr lang="zh-CN" altLang="en-US" sz="2800">
                <a:solidFill>
                  <a:schemeClr val="bg1"/>
                </a:solidFill>
                <a:sym typeface="+mn-ea"/>
              </a:rPr>
              <a:t>，规范行政决策、执行、管理、服务、结果信息全过程公开，</a:t>
            </a:r>
            <a:r>
              <a:rPr lang="zh-CN" altLang="en-US" sz="2800" u="sng">
                <a:solidFill>
                  <a:schemeClr val="bg1"/>
                </a:solidFill>
                <a:sym typeface="+mn-ea"/>
              </a:rPr>
              <a:t>政令传递</a:t>
            </a:r>
            <a:r>
              <a:rPr lang="zh-CN" altLang="en-US" sz="2800">
                <a:solidFill>
                  <a:schemeClr val="bg1"/>
                </a:solidFill>
                <a:sym typeface="+mn-ea"/>
              </a:rPr>
              <a:t>，政策解读，回应关切，数据开放，</a:t>
            </a:r>
            <a:r>
              <a:rPr lang="zh-CN" altLang="en-US" sz="2800" u="sng">
                <a:solidFill>
                  <a:schemeClr val="bg1"/>
                </a:solidFill>
                <a:sym typeface="+mn-ea"/>
              </a:rPr>
              <a:t>申请答复</a:t>
            </a:r>
            <a:r>
              <a:rPr lang="zh-CN" altLang="en-US" sz="2800">
                <a:solidFill>
                  <a:schemeClr val="bg1"/>
                </a:solidFill>
                <a:sym typeface="+mn-ea"/>
              </a:rPr>
              <a:t>和平台建设所采取的系列制度安排。</a:t>
            </a:r>
            <a:endParaRPr lang="zh-CN" altLang="en-US">
              <a:solidFill>
                <a:schemeClr val="bg1"/>
              </a:solidFill>
            </a:endParaRPr>
          </a:p>
        </p:txBody>
      </p:sp>
      <p:sp>
        <p:nvSpPr>
          <p:cNvPr id="2" name="内容占位符 2"/>
          <p:cNvSpPr>
            <a:spLocks noGrp="1"/>
          </p:cNvSpPr>
          <p:nvPr/>
        </p:nvSpPr>
        <p:spPr>
          <a:xfrm>
            <a:off x="226060" y="1322070"/>
            <a:ext cx="3951605" cy="4995545"/>
          </a:xfrm>
          <a:prstGeom prst="rect">
            <a:avLst/>
          </a:prstGeom>
          <a:noFill/>
          <a:ln w="9525">
            <a:noFill/>
          </a:ln>
        </p:spPr>
        <p:txBody>
          <a:bodyPr anchor="t"/>
          <a:lstStyle>
            <a:lvl1pPr marL="342900" lvl="0" indent="-342900" algn="l" defTabSz="914400" eaLnBrk="1" fontAlgn="base" latinLnBrk="0" hangingPunct="1">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spcBef>
                <a:spcPct val="20000"/>
              </a:spcBef>
              <a:spcAft>
                <a:spcPct val="0"/>
              </a:spcAft>
              <a:buChar char="»"/>
              <a:defRPr sz="2000" b="0" i="0" u="none" kern="1200" baseline="0">
                <a:solidFill>
                  <a:schemeClr val="tx1"/>
                </a:solidFill>
                <a:latin typeface="+mn-lt"/>
                <a:ea typeface="+mn-ea"/>
                <a:cs typeface="+mn-cs"/>
              </a:defRPr>
            </a:lvl9pPr>
          </a:lstStyle>
          <a:p>
            <a:pPr marL="0" indent="0" algn="l">
              <a:buNone/>
            </a:pPr>
            <a:r>
              <a:rPr lang="zh-CN" altLang="en-US" sz="2800">
                <a:solidFill>
                  <a:srgbClr val="FFC000"/>
                </a:solidFill>
              </a:rPr>
              <a:t>政务公开是行政机关全面推进决策、执行、管理、服务、结果全过程公开，加强政策解读、回应关切、平台建设、数据开放，保障公众知情权、参与权、表达权和监督权，增强政府公信力执行力，提升政府治理能力的制度安排。</a:t>
            </a:r>
            <a:endParaRPr lang="zh-CN" altLang="en-US" sz="2800">
              <a:solidFill>
                <a:srgbClr val="FFC000"/>
              </a:solidFill>
            </a:endParaRPr>
          </a:p>
          <a:p>
            <a:pPr algn="r"/>
            <a:r>
              <a:rPr lang="en-US" sz="2800">
                <a:solidFill>
                  <a:srgbClr val="FFC000"/>
                </a:solidFill>
              </a:rPr>
              <a:t>——</a:t>
            </a:r>
            <a:r>
              <a:rPr lang="zh-CN" altLang="en-US" sz="2800">
                <a:solidFill>
                  <a:srgbClr val="FFC000"/>
                </a:solidFill>
              </a:rPr>
              <a:t>意见实施细则</a:t>
            </a:r>
            <a:endParaRPr lang="zh-CN" altLang="en-US" sz="2800">
              <a:solidFill>
                <a:srgbClr val="FFC000"/>
              </a:solidFill>
            </a:endParaRPr>
          </a:p>
        </p:txBody>
      </p:sp>
      <p:sp>
        <p:nvSpPr>
          <p:cNvPr id="4" name="标题 3"/>
          <p:cNvSpPr>
            <a:spLocks noGrp="1"/>
          </p:cNvSpPr>
          <p:nvPr>
            <p:ph type="title"/>
          </p:nvPr>
        </p:nvSpPr>
        <p:spPr>
          <a:xfrm>
            <a:off x="4838065" y="180975"/>
            <a:ext cx="3963035" cy="970915"/>
          </a:xfrm>
        </p:spPr>
        <p:txBody>
          <a:bodyPr/>
          <a:p>
            <a:r>
              <a:rPr lang="en-US" altLang="zh-CN">
                <a:solidFill>
                  <a:srgbClr val="FFFF00"/>
                </a:solidFill>
              </a:rPr>
              <a:t> </a:t>
            </a:r>
            <a:r>
              <a:rPr lang="zh-CN" altLang="en-US">
                <a:solidFill>
                  <a:srgbClr val="FFFF00"/>
                </a:solidFill>
              </a:rPr>
              <a:t>新书定义</a:t>
            </a:r>
            <a:endParaRPr lang="zh-CN" altLang="en-US">
              <a:solidFill>
                <a:srgbClr val="FFFF00"/>
              </a:solidFill>
            </a:endParaRPr>
          </a:p>
        </p:txBody>
      </p:sp>
      <p:sp>
        <p:nvSpPr>
          <p:cNvPr id="5" name="标题 3"/>
          <p:cNvSpPr>
            <a:spLocks noGrp="1"/>
          </p:cNvSpPr>
          <p:nvPr/>
        </p:nvSpPr>
        <p:spPr>
          <a:xfrm>
            <a:off x="84455" y="180975"/>
            <a:ext cx="3963035" cy="970915"/>
          </a:xfrm>
          <a:prstGeom prst="rect">
            <a:avLst/>
          </a:prstGeom>
          <a:noFill/>
          <a:ln w="9525">
            <a:noFill/>
          </a:ln>
        </p:spPr>
        <p:txBody>
          <a:bodyPr anchor="ctr"/>
          <a:lstStyle>
            <a:lvl1pPr marL="0" lvl="0" indent="0" algn="ctr" defTabSz="914400" eaLnBrk="1" fontAlgn="base" latinLnBrk="0" hangingPunct="1">
              <a:spcBef>
                <a:spcPct val="0"/>
              </a:spcBef>
              <a:spcAft>
                <a:spcPct val="0"/>
              </a:spcAft>
              <a:buNone/>
              <a:defRPr sz="4400" b="0" i="0" u="none" kern="1200" baseline="0">
                <a:solidFill>
                  <a:schemeClr val="tx2"/>
                </a:solidFill>
                <a:latin typeface="+mj-lt"/>
                <a:ea typeface="+mj-ea"/>
                <a:cs typeface="+mj-cs"/>
              </a:defRPr>
            </a:lvl1pPr>
          </a:lstStyle>
          <a:p>
            <a:r>
              <a:rPr lang="en-US" altLang="zh-CN">
                <a:solidFill>
                  <a:srgbClr val="FFFF00"/>
                </a:solidFill>
              </a:rPr>
              <a:t> </a:t>
            </a:r>
            <a:r>
              <a:rPr lang="zh-CN" altLang="en-US">
                <a:solidFill>
                  <a:srgbClr val="FFFF00"/>
                </a:solidFill>
              </a:rPr>
              <a:t>官方</a:t>
            </a:r>
            <a:r>
              <a:rPr lang="zh-CN" altLang="en-US">
                <a:solidFill>
                  <a:srgbClr val="FFFF00"/>
                </a:solidFill>
              </a:rPr>
              <a:t>定义</a:t>
            </a:r>
            <a:endParaRPr lang="zh-CN" altLang="en-US">
              <a:solidFill>
                <a:srgbClr val="FFFF00"/>
              </a:solidFill>
            </a:endParaRPr>
          </a:p>
        </p:txBody>
      </p:sp>
    </p:spTree>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标题 1"/>
          <p:cNvSpPr>
            <a:spLocks noGrp="1"/>
          </p:cNvSpPr>
          <p:nvPr>
            <p:ph type="title"/>
          </p:nvPr>
        </p:nvSpPr>
        <p:spPr/>
        <p:txBody>
          <a:bodyPr anchor="ctr"/>
          <a:p>
            <a:r>
              <a:rPr lang="en-US" altLang="zh-CN">
                <a:solidFill>
                  <a:srgbClr val="FFFF00"/>
                </a:solidFill>
                <a:sym typeface="Arial" panose="020B0604020202020204" pitchFamily="34" charset="0"/>
              </a:rPr>
              <a:t> </a:t>
            </a:r>
            <a:r>
              <a:rPr lang="zh-CN" altLang="en-US">
                <a:solidFill>
                  <a:srgbClr val="FFFF00"/>
                </a:solidFill>
                <a:sym typeface="Arial" panose="020B0604020202020204" pitchFamily="34" charset="0"/>
              </a:rPr>
              <a:t>政务公开定义构成</a:t>
            </a:r>
            <a:endParaRPr lang="zh-CN" altLang="en-US">
              <a:solidFill>
                <a:srgbClr val="FFFF00"/>
              </a:solidFill>
              <a:sym typeface="Arial" panose="020B0604020202020204" pitchFamily="34" charset="0"/>
            </a:endParaRPr>
          </a:p>
        </p:txBody>
      </p:sp>
      <p:sp>
        <p:nvSpPr>
          <p:cNvPr id="3" name="内容占位符 2"/>
          <p:cNvSpPr>
            <a:spLocks noGrp="1"/>
          </p:cNvSpPr>
          <p:nvPr>
            <p:ph idx="1"/>
          </p:nvPr>
        </p:nvSpPr>
        <p:spPr>
          <a:xfrm>
            <a:off x="395605" y="1273810"/>
            <a:ext cx="8229600" cy="5403850"/>
          </a:xfrm>
        </p:spPr>
        <p:txBody>
          <a:bodyPr anchor="t"/>
          <a:p>
            <a:r>
              <a:rPr lang="zh-CN" altLang="en-US">
                <a:solidFill>
                  <a:srgbClr val="FFFF00"/>
                </a:solidFill>
              </a:rPr>
              <a:t>主体上：</a:t>
            </a:r>
            <a:r>
              <a:rPr lang="zh-CN" altLang="en-US">
                <a:solidFill>
                  <a:schemeClr val="bg1"/>
                </a:solidFill>
              </a:rPr>
              <a:t>行政机关（狭义理解）</a:t>
            </a:r>
            <a:endParaRPr lang="zh-CN" altLang="en-US">
              <a:solidFill>
                <a:schemeClr val="bg1"/>
              </a:solidFill>
            </a:endParaRPr>
          </a:p>
          <a:p>
            <a:r>
              <a:rPr lang="zh-CN" altLang="en-US">
                <a:solidFill>
                  <a:srgbClr val="FFFF00"/>
                </a:solidFill>
              </a:rPr>
              <a:t>目的上：</a:t>
            </a:r>
            <a:r>
              <a:rPr lang="en-US" altLang="zh-CN">
                <a:solidFill>
                  <a:schemeClr val="bg1"/>
                </a:solidFill>
              </a:rPr>
              <a:t>1.</a:t>
            </a:r>
            <a:r>
              <a:rPr lang="zh-CN" altLang="en-US">
                <a:solidFill>
                  <a:schemeClr val="bg1"/>
                </a:solidFill>
              </a:rPr>
              <a:t>保障公众知情、</a:t>
            </a:r>
            <a:r>
              <a:rPr lang="zh-CN" altLang="en-US">
                <a:solidFill>
                  <a:schemeClr val="bg1"/>
                </a:solidFill>
                <a:sym typeface="+mn-ea"/>
              </a:rPr>
              <a:t>参与、</a:t>
            </a:r>
            <a:r>
              <a:rPr lang="zh-CN" altLang="en-US">
                <a:solidFill>
                  <a:schemeClr val="bg1"/>
                </a:solidFill>
              </a:rPr>
              <a:t>表达、监督权；</a:t>
            </a:r>
            <a:r>
              <a:rPr lang="en-US" altLang="zh-CN">
                <a:solidFill>
                  <a:schemeClr val="bg1"/>
                </a:solidFill>
              </a:rPr>
              <a:t>2.</a:t>
            </a:r>
            <a:r>
              <a:rPr lang="zh-CN" altLang="en-US">
                <a:solidFill>
                  <a:schemeClr val="bg1"/>
                </a:solidFill>
              </a:rPr>
              <a:t>提升政府公信力、执行力、治理能力和</a:t>
            </a:r>
            <a:r>
              <a:rPr lang="zh-CN" altLang="en-US">
                <a:solidFill>
                  <a:schemeClr val="bg1"/>
                </a:solidFill>
              </a:rPr>
              <a:t>法治水平</a:t>
            </a:r>
            <a:endParaRPr lang="zh-CN" altLang="en-US">
              <a:solidFill>
                <a:schemeClr val="bg1"/>
              </a:solidFill>
            </a:endParaRPr>
          </a:p>
          <a:p>
            <a:r>
              <a:rPr lang="zh-CN" altLang="en-US">
                <a:solidFill>
                  <a:srgbClr val="FFFF00"/>
                </a:solidFill>
              </a:rPr>
              <a:t>原则上：</a:t>
            </a:r>
            <a:r>
              <a:rPr lang="zh-CN" altLang="en-US">
                <a:solidFill>
                  <a:schemeClr val="bg1"/>
                </a:solidFill>
              </a:rPr>
              <a:t>公开为常态，不公开为例外</a:t>
            </a:r>
            <a:endParaRPr lang="zh-CN" altLang="en-US">
              <a:solidFill>
                <a:schemeClr val="bg1"/>
              </a:solidFill>
            </a:endParaRPr>
          </a:p>
          <a:p>
            <a:r>
              <a:rPr lang="zh-CN" altLang="en-US">
                <a:solidFill>
                  <a:srgbClr val="FFFF00"/>
                </a:solidFill>
              </a:rPr>
              <a:t>内容上：</a:t>
            </a:r>
            <a:r>
              <a:rPr lang="en-US" altLang="zh-CN">
                <a:solidFill>
                  <a:schemeClr val="bg1"/>
                </a:solidFill>
              </a:rPr>
              <a:t>1.</a:t>
            </a:r>
            <a:r>
              <a:rPr lang="zh-CN" altLang="en-US">
                <a:solidFill>
                  <a:schemeClr val="bg1"/>
                </a:solidFill>
              </a:rPr>
              <a:t>决策、执行、管理、服务、结果</a:t>
            </a:r>
            <a:r>
              <a:rPr lang="zh-CN" altLang="en-US">
                <a:solidFill>
                  <a:schemeClr val="bg1"/>
                </a:solidFill>
              </a:rPr>
              <a:t>公开；</a:t>
            </a:r>
            <a:r>
              <a:rPr lang="en-US" altLang="zh-CN">
                <a:solidFill>
                  <a:schemeClr val="bg1"/>
                </a:solidFill>
              </a:rPr>
              <a:t>2.</a:t>
            </a:r>
            <a:r>
              <a:rPr lang="zh-CN" altLang="en-US">
                <a:solidFill>
                  <a:schemeClr val="bg1"/>
                </a:solidFill>
              </a:rPr>
              <a:t>政令传递；</a:t>
            </a:r>
            <a:r>
              <a:rPr lang="en-US" altLang="zh-CN">
                <a:solidFill>
                  <a:schemeClr val="bg1"/>
                </a:solidFill>
              </a:rPr>
              <a:t>3.</a:t>
            </a:r>
            <a:r>
              <a:rPr lang="zh-CN" altLang="en-US">
                <a:solidFill>
                  <a:schemeClr val="bg1"/>
                </a:solidFill>
              </a:rPr>
              <a:t>政策解读；</a:t>
            </a:r>
            <a:r>
              <a:rPr lang="en-US" altLang="zh-CN">
                <a:solidFill>
                  <a:schemeClr val="bg1"/>
                </a:solidFill>
              </a:rPr>
              <a:t>4.</a:t>
            </a:r>
            <a:r>
              <a:rPr lang="zh-CN" altLang="en-US">
                <a:solidFill>
                  <a:schemeClr val="bg1"/>
                </a:solidFill>
              </a:rPr>
              <a:t>回应关切</a:t>
            </a:r>
            <a:r>
              <a:rPr lang="zh-CN" altLang="en-US">
                <a:solidFill>
                  <a:schemeClr val="bg1"/>
                </a:solidFill>
              </a:rPr>
              <a:t>；</a:t>
            </a:r>
            <a:r>
              <a:rPr lang="en-US" altLang="zh-CN">
                <a:solidFill>
                  <a:schemeClr val="bg1"/>
                </a:solidFill>
              </a:rPr>
              <a:t>5.</a:t>
            </a:r>
            <a:r>
              <a:rPr lang="zh-CN" altLang="en-US">
                <a:solidFill>
                  <a:schemeClr val="bg1"/>
                </a:solidFill>
              </a:rPr>
              <a:t>数据开放；</a:t>
            </a:r>
            <a:r>
              <a:rPr lang="en-US" altLang="zh-CN">
                <a:solidFill>
                  <a:schemeClr val="bg1"/>
                </a:solidFill>
              </a:rPr>
              <a:t>6.</a:t>
            </a:r>
            <a:r>
              <a:rPr lang="zh-CN" altLang="en-US">
                <a:solidFill>
                  <a:schemeClr val="bg1"/>
                </a:solidFill>
              </a:rPr>
              <a:t>申请答复；</a:t>
            </a:r>
            <a:r>
              <a:rPr lang="en-US" altLang="zh-CN">
                <a:solidFill>
                  <a:schemeClr val="bg1"/>
                </a:solidFill>
              </a:rPr>
              <a:t>7</a:t>
            </a:r>
            <a:r>
              <a:rPr lang="en-US" altLang="zh-CN">
                <a:solidFill>
                  <a:schemeClr val="bg1"/>
                </a:solidFill>
              </a:rPr>
              <a:t>.</a:t>
            </a:r>
            <a:r>
              <a:rPr lang="zh-CN" altLang="en-US">
                <a:solidFill>
                  <a:schemeClr val="bg1"/>
                </a:solidFill>
              </a:rPr>
              <a:t>平台建设</a:t>
            </a:r>
            <a:endParaRPr lang="zh-CN" altLang="en-US">
              <a:solidFill>
                <a:schemeClr val="bg1"/>
              </a:solidFill>
            </a:endParaRPr>
          </a:p>
          <a:p>
            <a:r>
              <a:rPr lang="zh-CN" altLang="en-US">
                <a:solidFill>
                  <a:srgbClr val="FFFF00"/>
                </a:solidFill>
              </a:rPr>
              <a:t>保障上：</a:t>
            </a:r>
            <a:r>
              <a:rPr lang="zh-CN" altLang="en-US">
                <a:solidFill>
                  <a:schemeClr val="bg1"/>
                </a:solidFill>
              </a:rPr>
              <a:t>强化政务信息管理</a:t>
            </a:r>
            <a:endParaRPr lang="zh-CN" altLang="en-US">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标题 1"/>
          <p:cNvSpPr>
            <a:spLocks noGrp="1"/>
          </p:cNvSpPr>
          <p:nvPr>
            <p:ph type="title"/>
          </p:nvPr>
        </p:nvSpPr>
        <p:spPr/>
        <p:txBody>
          <a:bodyPr anchor="ctr"/>
          <a:p>
            <a:r>
              <a:rPr lang="zh-CN" altLang="en-US">
                <a:solidFill>
                  <a:srgbClr val="FFFF00"/>
                </a:solidFill>
                <a:sym typeface="+mn-ea"/>
              </a:rPr>
              <a:t>和政府信息公开关系</a:t>
            </a:r>
            <a:endParaRPr lang="zh-CN" altLang="en-US">
              <a:solidFill>
                <a:srgbClr val="FFFF00"/>
              </a:solidFill>
            </a:endParaRPr>
          </a:p>
        </p:txBody>
      </p:sp>
      <p:sp>
        <p:nvSpPr>
          <p:cNvPr id="59394" name="内容占位符 2"/>
          <p:cNvSpPr>
            <a:spLocks noGrp="1"/>
          </p:cNvSpPr>
          <p:nvPr>
            <p:ph idx="1"/>
          </p:nvPr>
        </p:nvSpPr>
        <p:spPr>
          <a:xfrm>
            <a:off x="457200" y="1417638"/>
            <a:ext cx="8229600" cy="4525962"/>
          </a:xfrm>
        </p:spPr>
        <p:txBody>
          <a:bodyPr anchor="t"/>
          <a:p>
            <a:r>
              <a:rPr lang="zh-CN" altLang="en-US">
                <a:solidFill>
                  <a:schemeClr val="bg1"/>
                </a:solidFill>
              </a:rPr>
              <a:t>政务公开和政府信息公开关系</a:t>
            </a:r>
            <a:endParaRPr lang="zh-CN" altLang="en-US">
              <a:solidFill>
                <a:schemeClr val="bg1"/>
              </a:solidFill>
            </a:endParaRPr>
          </a:p>
          <a:p>
            <a:endParaRPr lang="zh-CN" altLang="en-US">
              <a:solidFill>
                <a:schemeClr val="bg1"/>
              </a:solidFill>
            </a:endParaRPr>
          </a:p>
        </p:txBody>
      </p:sp>
      <p:sp>
        <p:nvSpPr>
          <p:cNvPr id="4" name="椭圆 3"/>
          <p:cNvSpPr/>
          <p:nvPr/>
        </p:nvSpPr>
        <p:spPr>
          <a:xfrm>
            <a:off x="841375" y="2662238"/>
            <a:ext cx="1573213" cy="151606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fontAlgn="base"/>
            <a:r>
              <a:rPr lang="zh-CN" altLang="en-US" sz="3200" strike="noStrike" noProof="1"/>
              <a:t>政务</a:t>
            </a:r>
            <a:endParaRPr lang="zh-CN" altLang="en-US" sz="3200" strike="noStrike" noProof="1"/>
          </a:p>
          <a:p>
            <a:pPr algn="ctr" fontAlgn="base"/>
            <a:r>
              <a:rPr lang="zh-CN" altLang="en-US" sz="3200" strike="noStrike" noProof="1"/>
              <a:t>公开</a:t>
            </a:r>
            <a:endParaRPr lang="zh-CN" altLang="en-US" sz="3200" strike="noStrike" noProof="1"/>
          </a:p>
        </p:txBody>
      </p:sp>
      <p:sp>
        <p:nvSpPr>
          <p:cNvPr id="5" name="椭圆 4"/>
          <p:cNvSpPr/>
          <p:nvPr/>
        </p:nvSpPr>
        <p:spPr>
          <a:xfrm>
            <a:off x="2046288" y="2662238"/>
            <a:ext cx="1484313" cy="151606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fontAlgn="base"/>
            <a:r>
              <a:rPr lang="zh-CN" altLang="en-US" sz="2800" strike="noStrike" noProof="1"/>
              <a:t>政府信息公开</a:t>
            </a:r>
            <a:endParaRPr lang="zh-CN" altLang="en-US" sz="2800" strike="noStrike" noProof="1"/>
          </a:p>
        </p:txBody>
      </p:sp>
      <p:sp>
        <p:nvSpPr>
          <p:cNvPr id="7" name="椭圆 6"/>
          <p:cNvSpPr/>
          <p:nvPr/>
        </p:nvSpPr>
        <p:spPr>
          <a:xfrm>
            <a:off x="3786188" y="2586038"/>
            <a:ext cx="1571625" cy="1516063"/>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fontAlgn="base"/>
            <a:r>
              <a:rPr lang="zh-CN" altLang="en-US" sz="3200" strike="noStrike" noProof="1"/>
              <a:t>政务</a:t>
            </a:r>
            <a:endParaRPr lang="zh-CN" altLang="en-US" sz="3200" strike="noStrike" noProof="1"/>
          </a:p>
          <a:p>
            <a:pPr algn="ctr" fontAlgn="base"/>
            <a:r>
              <a:rPr lang="zh-CN" altLang="en-US" sz="3200" strike="noStrike" noProof="1"/>
              <a:t>公开</a:t>
            </a:r>
            <a:endParaRPr lang="zh-CN" altLang="en-US" sz="3200" strike="noStrike" noProof="1"/>
          </a:p>
        </p:txBody>
      </p:sp>
      <p:sp>
        <p:nvSpPr>
          <p:cNvPr id="8" name="椭圆 7"/>
          <p:cNvSpPr/>
          <p:nvPr/>
        </p:nvSpPr>
        <p:spPr>
          <a:xfrm>
            <a:off x="5651500" y="2381250"/>
            <a:ext cx="3095625" cy="202882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fontAlgn="base"/>
            <a:r>
              <a:rPr lang="zh-CN" altLang="en-US" sz="3200" strike="noStrike" noProof="1"/>
              <a:t>政务公开</a:t>
            </a:r>
            <a:endParaRPr lang="zh-CN" altLang="en-US" sz="3200" strike="noStrike" noProof="1"/>
          </a:p>
        </p:txBody>
      </p:sp>
      <p:sp>
        <p:nvSpPr>
          <p:cNvPr id="9" name="椭圆 8"/>
          <p:cNvSpPr/>
          <p:nvPr/>
        </p:nvSpPr>
        <p:spPr>
          <a:xfrm>
            <a:off x="4065588" y="2524125"/>
            <a:ext cx="1484313" cy="157797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fontAlgn="base"/>
            <a:r>
              <a:rPr lang="zh-CN" altLang="en-US" sz="3200" strike="noStrike" noProof="1"/>
              <a:t>政府信息公开</a:t>
            </a:r>
            <a:endParaRPr lang="zh-CN" altLang="en-US" sz="3200" strike="noStrike" noProof="1"/>
          </a:p>
        </p:txBody>
      </p:sp>
      <p:sp>
        <p:nvSpPr>
          <p:cNvPr id="10" name="椭圆 9"/>
          <p:cNvSpPr/>
          <p:nvPr/>
        </p:nvSpPr>
        <p:spPr>
          <a:xfrm>
            <a:off x="6296025" y="2381250"/>
            <a:ext cx="1709738" cy="86518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fontAlgn="base"/>
            <a:r>
              <a:rPr lang="zh-CN" altLang="en-US" sz="2000" strike="noStrike" noProof="1"/>
              <a:t>政府信息公开</a:t>
            </a:r>
            <a:endParaRPr lang="zh-CN" altLang="en-US" sz="2000" strike="noStrike" noProof="1"/>
          </a:p>
        </p:txBody>
      </p:sp>
      <p:sp>
        <p:nvSpPr>
          <p:cNvPr id="30" name="文本框 29"/>
          <p:cNvSpPr txBox="1"/>
          <p:nvPr/>
        </p:nvSpPr>
        <p:spPr>
          <a:xfrm>
            <a:off x="841375" y="4346575"/>
            <a:ext cx="2749550" cy="400050"/>
          </a:xfrm>
          <a:prstGeom prst="rect">
            <a:avLst/>
          </a:prstGeom>
          <a:blipFill>
            <a:blip r:embed="rId1"/>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p>
            <a:pPr algn="ctr" fontAlgn="base"/>
            <a:r>
              <a:rPr kumimoji="1" lang="zh-CN" altLang="en-US" sz="2000" b="1" strike="noStrike" noProof="1" dirty="0"/>
              <a:t>政府权力型：交叉</a:t>
            </a:r>
            <a:endParaRPr kumimoji="1" lang="zh-CN" altLang="en-US" sz="2000" b="1" strike="noStrike" noProof="1" dirty="0"/>
          </a:p>
        </p:txBody>
      </p:sp>
      <p:sp>
        <p:nvSpPr>
          <p:cNvPr id="11" name="文本框 10"/>
          <p:cNvSpPr txBox="1"/>
          <p:nvPr/>
        </p:nvSpPr>
        <p:spPr>
          <a:xfrm>
            <a:off x="3590925" y="4346575"/>
            <a:ext cx="2432050" cy="40005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p>
            <a:pPr algn="ctr" fontAlgn="base"/>
            <a:r>
              <a:rPr kumimoji="1" lang="zh-CN" altLang="en-US" sz="2000" b="1" strike="noStrike" noProof="1" dirty="0"/>
              <a:t>制度保障型：重叠</a:t>
            </a:r>
            <a:endParaRPr kumimoji="1" lang="zh-CN" altLang="en-US" sz="2000" b="1" strike="noStrike" noProof="1" dirty="0"/>
          </a:p>
        </p:txBody>
      </p:sp>
      <p:sp>
        <p:nvSpPr>
          <p:cNvPr id="13" name="文本框 12"/>
          <p:cNvSpPr txBox="1"/>
          <p:nvPr/>
        </p:nvSpPr>
        <p:spPr>
          <a:xfrm>
            <a:off x="6022975" y="4346575"/>
            <a:ext cx="2501900" cy="40005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p>
            <a:pPr algn="ctr" fontAlgn="base"/>
            <a:r>
              <a:rPr kumimoji="1" lang="zh-CN" altLang="en-US" sz="2000" b="1" strike="noStrike" noProof="1" dirty="0"/>
              <a:t>制度效果型：包含</a:t>
            </a:r>
            <a:endParaRPr kumimoji="1" lang="zh-CN" altLang="en-US" sz="2000" b="1" strike="noStrike" noProof="1" dirty="0"/>
          </a:p>
        </p:txBody>
      </p:sp>
      <p:sp>
        <p:nvSpPr>
          <p:cNvPr id="2" name="文本框 1"/>
          <p:cNvSpPr txBox="1"/>
          <p:nvPr/>
        </p:nvSpPr>
        <p:spPr>
          <a:xfrm>
            <a:off x="1089025" y="6045200"/>
            <a:ext cx="2501900" cy="5842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p>
            <a:pPr algn="ctr" fontAlgn="base"/>
            <a:r>
              <a:rPr kumimoji="1" lang="zh-CN" altLang="en-US" sz="3200" b="1" strike="noStrike" noProof="1" dirty="0"/>
              <a:t>工具</a:t>
            </a:r>
            <a:r>
              <a:rPr kumimoji="1" lang="zh-CN" altLang="en-US" sz="3200" b="1" strike="noStrike" noProof="1" dirty="0"/>
              <a:t>导向</a:t>
            </a:r>
            <a:endParaRPr kumimoji="1" lang="zh-CN" altLang="en-US" sz="3200" b="1" strike="noStrike" noProof="1" dirty="0"/>
          </a:p>
        </p:txBody>
      </p:sp>
      <p:sp>
        <p:nvSpPr>
          <p:cNvPr id="3" name="文本框 2"/>
          <p:cNvSpPr txBox="1"/>
          <p:nvPr/>
        </p:nvSpPr>
        <p:spPr>
          <a:xfrm>
            <a:off x="3249613" y="5645150"/>
            <a:ext cx="2501900" cy="58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p>
            <a:pPr algn="ctr" fontAlgn="base"/>
            <a:r>
              <a:rPr kumimoji="1" lang="zh-CN" altLang="en-US" sz="3200" b="1" strike="noStrike" noProof="1" dirty="0">
                <a:solidFill>
                  <a:srgbClr val="FF0000"/>
                </a:solidFill>
              </a:rPr>
              <a:t>权利导向</a:t>
            </a:r>
            <a:endParaRPr kumimoji="1" lang="zh-CN" altLang="en-US" sz="3200" b="1" strike="noStrike" noProof="1" dirty="0">
              <a:solidFill>
                <a:srgbClr val="FF0000"/>
              </a:solidFill>
            </a:endParaRPr>
          </a:p>
        </p:txBody>
      </p:sp>
      <p:sp>
        <p:nvSpPr>
          <p:cNvPr id="6" name="文本框 5"/>
          <p:cNvSpPr txBox="1"/>
          <p:nvPr/>
        </p:nvSpPr>
        <p:spPr>
          <a:xfrm>
            <a:off x="5504180" y="5245100"/>
            <a:ext cx="3183255" cy="583565"/>
          </a:xfrm>
          <a:prstGeom prst="rect">
            <a:avLst/>
          </a:prstGeom>
          <a:gradFill>
            <a:gsLst>
              <a:gs pos="0">
                <a:srgbClr val="FE4444"/>
              </a:gs>
              <a:gs pos="100000">
                <a:srgbClr val="832B2B"/>
              </a:gs>
            </a:gsLst>
            <a:lin scaled="0"/>
          </a:gra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p>
            <a:pPr algn="ctr" fontAlgn="base"/>
            <a:r>
              <a:rPr kumimoji="1" lang="zh-CN" altLang="en-US" sz="3200" b="1" strike="noStrike" noProof="1" dirty="0"/>
              <a:t>治理等多元</a:t>
            </a:r>
            <a:r>
              <a:rPr kumimoji="1" lang="zh-CN" altLang="en-US" sz="3200" b="1" strike="noStrike" noProof="1" dirty="0"/>
              <a:t>导向</a:t>
            </a:r>
            <a:endParaRPr kumimoji="1" lang="zh-CN" altLang="en-US" sz="3200" b="1" strike="noStrike" noProof="1" dirty="0"/>
          </a:p>
        </p:txBody>
      </p:sp>
      <p:cxnSp>
        <p:nvCxnSpPr>
          <p:cNvPr id="12" name="曲线连接符 11"/>
          <p:cNvCxnSpPr/>
          <p:nvPr/>
        </p:nvCxnSpPr>
        <p:spPr>
          <a:xfrm rot="10800000" flipV="1">
            <a:off x="1257300" y="4735513"/>
            <a:ext cx="5781675" cy="1603375"/>
          </a:xfrm>
          <a:prstGeom prst="curvedConnector3">
            <a:avLst>
              <a:gd name="adj1" fmla="val 108586"/>
            </a:avLst>
          </a:prstGeom>
          <a:ln w="57150">
            <a:tailEnd type="arrow" w="med" len="med"/>
          </a:ln>
        </p:spPr>
        <p:style>
          <a:lnRef idx="1">
            <a:schemeClr val="accent3"/>
          </a:lnRef>
          <a:fillRef idx="0">
            <a:schemeClr val="accent3"/>
          </a:fillRef>
          <a:effectRef idx="0">
            <a:schemeClr val="accent3"/>
          </a:effectRef>
          <a:fontRef idx="minor">
            <a:schemeClr val="tx1"/>
          </a:fontRef>
        </p:style>
      </p:cxnSp>
      <p:sp>
        <p:nvSpPr>
          <p:cNvPr id="14" name="文本框 13"/>
          <p:cNvSpPr txBox="1"/>
          <p:nvPr/>
        </p:nvSpPr>
        <p:spPr>
          <a:xfrm>
            <a:off x="1351280" y="5527040"/>
            <a:ext cx="6932930" cy="1076325"/>
          </a:xfrm>
          <a:prstGeom prst="rect">
            <a:avLst/>
          </a:prstGeom>
          <a:gradFill>
            <a:gsLst>
              <a:gs pos="0">
                <a:srgbClr val="FE4444"/>
              </a:gs>
              <a:gs pos="100000">
                <a:srgbClr val="832B2B"/>
              </a:gs>
            </a:gsLst>
            <a:lin scaled="0"/>
          </a:gra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p>
            <a:pPr algn="ctr" fontAlgn="base"/>
            <a:r>
              <a:rPr kumimoji="1" lang="zh-CN" altLang="en-US" sz="3200" b="1" strike="noStrike" noProof="1" dirty="0"/>
              <a:t>宏观、过程、动态、立体、服务和质效的我国的“大公开”模式</a:t>
            </a:r>
            <a:endParaRPr kumimoji="1" lang="zh-CN" altLang="en-US" sz="3200" b="1" strike="noStrike" noProof="1" dirty="0"/>
          </a:p>
        </p:txBody>
      </p:sp>
      <p:sp>
        <p:nvSpPr>
          <p:cNvPr id="15" name="动作按钮: 后退或前一项 14">
            <a:hlinkClick r:id="rId2" action="ppaction://hlinksldjump"/>
          </p:cNvPr>
          <p:cNvSpPr/>
          <p:nvPr/>
        </p:nvSpPr>
        <p:spPr>
          <a:xfrm>
            <a:off x="8375015" y="742315"/>
            <a:ext cx="311785" cy="208280"/>
          </a:xfrm>
          <a:prstGeom prst="actionButtonBackPrevious">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14:prism/>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6"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0-#ppt_w/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grpId="1"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ppt_x</p:attrName>
                                        </p:attrNameLst>
                                      </p:cBhvr>
                                      <p:tavLst>
                                        <p:tav tm="0">
                                          <p:val>
                                            <p:strVal val="1+#ppt_w/2"/>
                                          </p:val>
                                        </p:tav>
                                        <p:tav tm="100000">
                                          <p:val>
                                            <p:strVal val="#ppt_x"/>
                                          </p:val>
                                        </p:tav>
                                      </p:tavLst>
                                    </p:anim>
                                    <p:anim calcmode="lin" valueType="num">
                                      <p:cBhvr>
                                        <p:cTn id="13"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 calcmode="lin" valueType="num">
                                      <p:cBhvr>
                                        <p:cTn id="18" dur="500" fill="hold"/>
                                        <p:tgtEl>
                                          <p:spTgt spid="30"/>
                                        </p:tgtEl>
                                        <p:attrNameLst>
                                          <p:attrName>ppt_x</p:attrName>
                                        </p:attrNameLst>
                                      </p:cBhvr>
                                      <p:tavLst>
                                        <p:tav tm="0">
                                          <p:val>
                                            <p:strVal val="#ppt_x"/>
                                          </p:val>
                                        </p:tav>
                                        <p:tav tm="100000">
                                          <p:val>
                                            <p:strVal val="#ppt_x"/>
                                          </p:val>
                                        </p:tav>
                                      </p:tavLst>
                                    </p:anim>
                                    <p:anim calcmode="lin" valueType="num">
                                      <p:cBhvr>
                                        <p:cTn id="1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6"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ppt_x</p:attrName>
                                        </p:attrNameLst>
                                      </p:cBhvr>
                                      <p:tavLst>
                                        <p:tav tm="0">
                                          <p:val>
                                            <p:strVal val="0-#ppt_w/2"/>
                                          </p:val>
                                        </p:tav>
                                        <p:tav tm="100000">
                                          <p:val>
                                            <p:strVal val="#ppt_x"/>
                                          </p:val>
                                        </p:tav>
                                      </p:tavLst>
                                    </p:anim>
                                    <p:anim calcmode="lin" valueType="num">
                                      <p:cBhvr>
                                        <p:cTn id="25" dur="100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1000"/>
                            </p:stCondLst>
                            <p:childTnLst>
                              <p:par>
                                <p:cTn id="27" presetID="2" presetClass="entr" presetSubtype="2" fill="hold" grpId="1"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1000" fill="hold"/>
                                        <p:tgtEl>
                                          <p:spTgt spid="9"/>
                                        </p:tgtEl>
                                        <p:attrNameLst>
                                          <p:attrName>ppt_x</p:attrName>
                                        </p:attrNameLst>
                                      </p:cBhvr>
                                      <p:tavLst>
                                        <p:tav tm="0">
                                          <p:val>
                                            <p:strVal val="1+#ppt_w/2"/>
                                          </p:val>
                                        </p:tav>
                                        <p:tav tm="100000">
                                          <p:val>
                                            <p:strVal val="#ppt_x"/>
                                          </p:val>
                                        </p:tav>
                                      </p:tavLst>
                                    </p:anim>
                                    <p:anim calcmode="lin" valueType="num">
                                      <p:cBhvr>
                                        <p:cTn id="30" dur="1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ppt_x</p:attrName>
                                        </p:attrNameLst>
                                      </p:cBhvr>
                                      <p:tavLst>
                                        <p:tav tm="0">
                                          <p:val>
                                            <p:strVal val="#ppt_x"/>
                                          </p:val>
                                        </p:tav>
                                        <p:tav tm="100000">
                                          <p:val>
                                            <p:strVal val="#ppt_x"/>
                                          </p:val>
                                        </p:tav>
                                      </p:tavLst>
                                    </p:anim>
                                    <p:anim calcmode="lin" valueType="num">
                                      <p:cBhvr>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6"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1000" fill="hold"/>
                                        <p:tgtEl>
                                          <p:spTgt spid="8"/>
                                        </p:tgtEl>
                                        <p:attrNameLst>
                                          <p:attrName>ppt_x</p:attrName>
                                        </p:attrNameLst>
                                      </p:cBhvr>
                                      <p:tavLst>
                                        <p:tav tm="0">
                                          <p:val>
                                            <p:strVal val="0-#ppt_w/2"/>
                                          </p:val>
                                        </p:tav>
                                        <p:tav tm="100000">
                                          <p:val>
                                            <p:strVal val="#ppt_x"/>
                                          </p:val>
                                        </p:tav>
                                      </p:tavLst>
                                    </p:anim>
                                    <p:anim calcmode="lin" valueType="num">
                                      <p:cBhvr>
                                        <p:cTn id="42" dur="1000" fill="hold"/>
                                        <p:tgtEl>
                                          <p:spTgt spid="8"/>
                                        </p:tgtEl>
                                        <p:attrNameLst>
                                          <p:attrName>ppt_y</p:attrName>
                                        </p:attrNameLst>
                                      </p:cBhvr>
                                      <p:tavLst>
                                        <p:tav tm="0">
                                          <p:val>
                                            <p:strVal val="#ppt_y"/>
                                          </p:val>
                                        </p:tav>
                                        <p:tav tm="100000">
                                          <p:val>
                                            <p:strVal val="#ppt_y"/>
                                          </p:val>
                                        </p:tav>
                                      </p:tavLst>
                                    </p:anim>
                                  </p:childTnLst>
                                </p:cTn>
                              </p:par>
                            </p:childTnLst>
                          </p:cTn>
                        </p:par>
                        <p:par>
                          <p:cTn id="43" fill="hold">
                            <p:stCondLst>
                              <p:cond delay="1000"/>
                            </p:stCondLst>
                            <p:childTnLst>
                              <p:par>
                                <p:cTn id="44" presetID="2" presetClass="entr" presetSubtype="2" fill="hold" grpId="1" nodeType="after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1000" fill="hold"/>
                                        <p:tgtEl>
                                          <p:spTgt spid="10"/>
                                        </p:tgtEl>
                                        <p:attrNameLst>
                                          <p:attrName>ppt_x</p:attrName>
                                        </p:attrNameLst>
                                      </p:cBhvr>
                                      <p:tavLst>
                                        <p:tav tm="0">
                                          <p:val>
                                            <p:strVal val="1+#ppt_w/2"/>
                                          </p:val>
                                        </p:tav>
                                        <p:tav tm="100000">
                                          <p:val>
                                            <p:strVal val="#ppt_x"/>
                                          </p:val>
                                        </p:tav>
                                      </p:tavLst>
                                    </p:anim>
                                    <p:anim calcmode="lin" valueType="num">
                                      <p:cBhvr>
                                        <p:cTn id="47"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p:cTn id="52" dur="500" fill="hold"/>
                                        <p:tgtEl>
                                          <p:spTgt spid="13"/>
                                        </p:tgtEl>
                                        <p:attrNameLst>
                                          <p:attrName>ppt_x</p:attrName>
                                        </p:attrNameLst>
                                      </p:cBhvr>
                                      <p:tavLst>
                                        <p:tav tm="0">
                                          <p:val>
                                            <p:strVal val="#ppt_x"/>
                                          </p:val>
                                        </p:tav>
                                        <p:tav tm="100000">
                                          <p:val>
                                            <p:strVal val="#ppt_x"/>
                                          </p:val>
                                        </p:tav>
                                      </p:tavLst>
                                    </p:anim>
                                    <p:anim calcmode="lin" valueType="num">
                                      <p:cBhvr>
                                        <p:cTn id="5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12"/>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2"/>
                                        </p:tgtEl>
                                        <p:attrNameLst>
                                          <p:attrName>style.visibility</p:attrName>
                                        </p:attrNameLst>
                                      </p:cBhvr>
                                      <p:to>
                                        <p:strVal val="visible"/>
                                      </p:to>
                                    </p:set>
                                    <p:anim calcmode="lin" valueType="num">
                                      <p:cBhvr>
                                        <p:cTn id="62" dur="500" fill="hold"/>
                                        <p:tgtEl>
                                          <p:spTgt spid="2"/>
                                        </p:tgtEl>
                                        <p:attrNameLst>
                                          <p:attrName>ppt_x</p:attrName>
                                        </p:attrNameLst>
                                      </p:cBhvr>
                                      <p:tavLst>
                                        <p:tav tm="0">
                                          <p:val>
                                            <p:strVal val="#ppt_x"/>
                                          </p:val>
                                        </p:tav>
                                        <p:tav tm="100000">
                                          <p:val>
                                            <p:strVal val="#ppt_x"/>
                                          </p:val>
                                        </p:tav>
                                      </p:tavLst>
                                    </p:anim>
                                    <p:anim calcmode="lin" valueType="num">
                                      <p:cBhvr>
                                        <p:cTn id="6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3"/>
                                        </p:tgtEl>
                                        <p:attrNameLst>
                                          <p:attrName>style.visibility</p:attrName>
                                        </p:attrNameLst>
                                      </p:cBhvr>
                                      <p:to>
                                        <p:strVal val="visible"/>
                                      </p:to>
                                    </p:set>
                                    <p:anim calcmode="lin" valueType="num">
                                      <p:cBhvr>
                                        <p:cTn id="68" dur="500" fill="hold"/>
                                        <p:tgtEl>
                                          <p:spTgt spid="3"/>
                                        </p:tgtEl>
                                        <p:attrNameLst>
                                          <p:attrName>ppt_x</p:attrName>
                                        </p:attrNameLst>
                                      </p:cBhvr>
                                      <p:tavLst>
                                        <p:tav tm="0">
                                          <p:val>
                                            <p:strVal val="#ppt_x"/>
                                          </p:val>
                                        </p:tav>
                                        <p:tav tm="100000">
                                          <p:val>
                                            <p:strVal val="#ppt_x"/>
                                          </p:val>
                                        </p:tav>
                                      </p:tavLst>
                                    </p:anim>
                                    <p:anim calcmode="lin" valueType="num">
                                      <p:cBhvr>
                                        <p:cTn id="6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6"/>
                                        </p:tgtEl>
                                        <p:attrNameLst>
                                          <p:attrName>style.visibility</p:attrName>
                                        </p:attrNameLst>
                                      </p:cBhvr>
                                      <p:to>
                                        <p:strVal val="visible"/>
                                      </p:to>
                                    </p:set>
                                    <p:anim calcmode="lin" valueType="num">
                                      <p:cBhvr>
                                        <p:cTn id="74" dur="500" fill="hold"/>
                                        <p:tgtEl>
                                          <p:spTgt spid="6"/>
                                        </p:tgtEl>
                                        <p:attrNameLst>
                                          <p:attrName>ppt_x</p:attrName>
                                        </p:attrNameLst>
                                      </p:cBhvr>
                                      <p:tavLst>
                                        <p:tav tm="0">
                                          <p:val>
                                            <p:strVal val="#ppt_x"/>
                                          </p:val>
                                        </p:tav>
                                        <p:tav tm="100000">
                                          <p:val>
                                            <p:strVal val="#ppt_x"/>
                                          </p:val>
                                        </p:tav>
                                      </p:tavLst>
                                    </p:anim>
                                    <p:anim calcmode="lin" valueType="num">
                                      <p:cBhvr>
                                        <p:cTn id="7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14"/>
                                        </p:tgtEl>
                                        <p:attrNameLst>
                                          <p:attrName>style.visibility</p:attrName>
                                        </p:attrNameLst>
                                      </p:cBhvr>
                                      <p:to>
                                        <p:strVal val="visible"/>
                                      </p:to>
                                    </p:set>
                                    <p:anim calcmode="lin" valueType="num">
                                      <p:cBhvr>
                                        <p:cTn id="80" dur="500" fill="hold"/>
                                        <p:tgtEl>
                                          <p:spTgt spid="14"/>
                                        </p:tgtEl>
                                        <p:attrNameLst>
                                          <p:attrName>ppt_x</p:attrName>
                                        </p:attrNameLst>
                                      </p:cBhvr>
                                      <p:tavLst>
                                        <p:tav tm="0">
                                          <p:val>
                                            <p:strVal val="#ppt_x"/>
                                          </p:val>
                                        </p:tav>
                                        <p:tav tm="100000">
                                          <p:val>
                                            <p:strVal val="#ppt_x"/>
                                          </p:val>
                                        </p:tav>
                                      </p:tavLst>
                                    </p:anim>
                                    <p:anim calcmode="lin" valueType="num">
                                      <p:cBhvr>
                                        <p:cTn id="8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P spid="4" grpId="2" animBg="1"/>
      <p:bldP spid="4" grpId="3" animBg="1"/>
      <p:bldP spid="4" grpId="4" animBg="1"/>
      <p:bldP spid="4" grpId="5" animBg="1"/>
      <p:bldP spid="4" grpId="6" bldLvl="0" animBg="1"/>
      <p:bldP spid="5" grpId="0" animBg="1"/>
      <p:bldP spid="5" grpId="1" bldLvl="0" animBg="1"/>
      <p:bldP spid="7" grpId="1" animBg="1"/>
      <p:bldP spid="7" grpId="2" animBg="1"/>
      <p:bldP spid="7" grpId="3" animBg="1"/>
      <p:bldP spid="7" grpId="4" animBg="1"/>
      <p:bldP spid="7" grpId="5" animBg="1"/>
      <p:bldP spid="7" grpId="6" bldLvl="0" animBg="1"/>
      <p:bldP spid="8" grpId="1" animBg="1"/>
      <p:bldP spid="8" grpId="2" animBg="1"/>
      <p:bldP spid="8" grpId="3" animBg="1"/>
      <p:bldP spid="8" grpId="4" animBg="1"/>
      <p:bldP spid="8" grpId="5" animBg="1"/>
      <p:bldP spid="8" grpId="6" bldLvl="0" animBg="1"/>
      <p:bldP spid="9" grpId="0" animBg="1"/>
      <p:bldP spid="9" grpId="1" bldLvl="0" animBg="1"/>
      <p:bldP spid="10" grpId="0" animBg="1"/>
      <p:bldP spid="10" grpId="1" bldLvl="0" animBg="1"/>
      <p:bldP spid="30" grpId="0" bldLvl="0" animBg="1"/>
      <p:bldP spid="11" grpId="0" bldLvl="0" animBg="1"/>
      <p:bldP spid="13" grpId="0" bldLvl="0" animBg="1"/>
      <p:bldP spid="2" grpId="0" bldLvl="0" animBg="1"/>
      <p:bldP spid="3" grpId="0" bldLvl="0" animBg="1"/>
      <p:bldP spid="6" grpId="0" bldLvl="0" animBg="1"/>
      <p:bldP spid="14" grpId="0" bldLvl="0" animBg="1"/>
    </p:bldLst>
  </p:timing>
</p:sld>
</file>

<file path=ppt/tags/tag1.xml><?xml version="1.0" encoding="utf-8"?>
<p:tagLst xmlns:p="http://schemas.openxmlformats.org/presentationml/2006/main">
  <p:tag name="RESOURCELIBID_ANIM" val="305"/>
  <p:tag name="KSO_WM_UNIT_DIAGRAM_MODELTYPE" val="flashPicture"/>
  <p:tag name="KSO_WM_UNIT_VALUE" val="1311*2623"/>
  <p:tag name="KSO_WM_UNIT_HIGHLIGHT" val="0"/>
  <p:tag name="KSO_WM_UNIT_COMPATIBLE" val="0"/>
  <p:tag name="KSO_WM_UNIT_DIAGRAM_ISNUMVISUAL" val="0"/>
  <p:tag name="KSO_WM_UNIT_DIAGRAM_ISREFERUNIT" val="0"/>
  <p:tag name="KSO_WM_DIAGRAM_GROUP_CODE" val="ζ1-1"/>
  <p:tag name="KSO_WM_UNIT_TYPE" val="d"/>
  <p:tag name="KSO_WM_UNIT_INDEX" val="1"/>
  <p:tag name="KSO_WM_UNIT_ID" val="diagram20207575_1*d*1"/>
  <p:tag name="KSO_WM_TEMPLATE_CATEGORY" val="diagram"/>
  <p:tag name="KSO_WM_TEMPLATE_INDEX" val="20207575"/>
  <p:tag name="KSO_WM_UNIT_LAYERLEVEL" val="1"/>
  <p:tag name="KSO_WM_TAG_VERSION" val="1.0"/>
  <p:tag name="KSO_WM_BEAUTIFY_FLAG" val=""/>
  <p:tag name="PA" val="v5.2.9"/>
  <p:tag name="KSO_WM_UNIT_SUPPORT_UNIT_TYPE" val="[&quot;l&quot;,&quot;m&quot;,&quot;n&quot;,&quot;o&quot;,&quot;p&quot;,&quot;q&quot;,&quot;r&quot;,&quot;δ&quot;,&quot;ε&quot;,&quot;ζ&quot;,&quot;η&quot;,&quot;d&quot;,&quot;α&quot;,&quot;β&quot;,&quot;θ&quot;]"/>
  <p:tag name="KSO_WM_UNIT_FLASH_PICTURE_RATE" val="2"/>
  <p:tag name="KSO_WM_UNIT_USESOURCEFORMAT_APPLY" val="1"/>
  <p:tag name="KSO_WM_UNIT_PLACING_PICTURE_USER_VIEWPORT" val="{&quot;height&quot;:5453.667716535433,&quot;width&quot;:4089.644094488189}"/>
  <p:tag name="KSO_WM_CHIP_GROUPID" val="5e7310da9a230a26b9e88a19"/>
  <p:tag name="KSO_WM_CHIP_XID" val="5e7310da9a230a26b9e88a1a"/>
  <p:tag name="KSO_WM_UNIT_DEC_AREA_ID" val="1c707c80cd214da69f827760da83493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3ea193b421954602b69d3d84dd6dbdfe"/>
  <p:tag name="KSO_WM_UNIT_PLACING_PICTURE" val="3ea193b421954602b69d3d84dd6dbdfe"/>
  <p:tag name="KSO_WM_TEMPLATE_ASSEMBLE_XID" val="60656e6e4054ed1e2fb7f894"/>
  <p:tag name="KSO_WM_TEMPLATE_ASSEMBLE_GROUPID" val="60656e6e4054ed1e2fb7f894"/>
  <p:tag name="KSO_WM_UNIT_PLACING_PICTURE_INFO" val="{&quot;code&quot;:&quot;abC&quot;,&quot;full_picture&quot;:true,&quot;last_full_picture&quot;:&quot;abC&quot;,&quot;margin&quot;:{&quot;left&quot;:32.30887834356824,&quot;right&quot;:33.2985437350616},&quot;scheme&quot;:&quot;8-0&quot;,&quot;spacing&quot;:5}"/>
  <p:tag name="KSO_WM_UNIT_PLACING_PICTURE_USER_VIEWPORT_SMARTMENU" val="{&quot;height&quot;:8399.619140625,&quot;width&quot;:8189.351095759823}"/>
  <p:tag name="KSO_WM_UNIT_PLACING_PICTURE_USER_RELATIVERECTANGLE_SMARTMENU" val="{&quot;bottom&quot;:0,&quot;left&quot;:0,&quot;right&quot;:0,&quot;top&quot;:0}"/>
</p:tagLst>
</file>

<file path=ppt/tags/tag10.xml><?xml version="1.0" encoding="utf-8"?>
<p:tagLst xmlns:p="http://schemas.openxmlformats.org/presentationml/2006/main">
  <p:tag name="KSO_WM_UNIT_PLACING_PICTURE_USER_VIEWPORT" val="{&quot;height&quot;:7787,&quot;width&quot;:13200}"/>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UNIT_TABLE_BEAUTIFY" val="smartTable{367017ee-6a6c-4fe5-95df-509f2dae7c87}"/>
</p:tagLst>
</file>

<file path=ppt/tags/tag102.xml><?xml version="1.0" encoding="utf-8"?>
<p:tagLst xmlns:p="http://schemas.openxmlformats.org/presentationml/2006/main">
  <p:tag name="KSO_WM_BEAUTIFY_FLAG" val="#wm#"/>
  <p:tag name="KSO_WM_TEMPLATE_CATEGORY" val="custom"/>
  <p:tag name="KSO_WM_TEMPLATE_INDEX" val="20205081"/>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7379_1*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07379"/>
  <p:tag name="KSO_WM_UNIT_VALUE" val="159"/>
  <p:tag name="KSO_WM_TEMPLATE_ASSEMBLE_XID" val="5eecbaf6a758c1ec0b708b3e"/>
  <p:tag name="KSO_WM_TEMPLATE_ASSEMBLE_GROUPID" val="5eecbaf6a758c1ec0b708b3e"/>
</p:tagLst>
</file>

<file path=ppt/tags/tag105.xml><?xml version="1.0" encoding="utf-8"?>
<p:tagLst xmlns:p="http://schemas.openxmlformats.org/presentationml/2006/main">
  <p:tag name="KSO_WM_UNIT_ISCONTENTSTITLE" val="0"/>
  <p:tag name="KSO_WM_UNIT_ISNUMDGMTITLE" val="0"/>
  <p:tag name="KSO_WM_UNIT_NOCLEAR" val="0"/>
  <p:tag name="KSO_WM_UNIT_VALUE" val="38"/>
  <p:tag name="KSO_WM_UNIT_HIGHLIGHT" val="0"/>
  <p:tag name="KSO_WM_UNIT_COMPATIBLE" val="0"/>
  <p:tag name="KSO_WM_UNIT_DIAGRAM_ISNUMVISUAL" val="0"/>
  <p:tag name="KSO_WM_UNIT_DIAGRAM_ISREFERUNIT" val="0"/>
  <p:tag name="KSO_WM_UNIT_TYPE" val="a"/>
  <p:tag name="KSO_WM_UNIT_INDEX" val="1"/>
  <p:tag name="KSO_WM_UNIT_ID" val="diagram20207379_1*a*1"/>
  <p:tag name="KSO_WM_TEMPLATE_CATEGORY" val="diagram"/>
  <p:tag name="KSO_WM_TEMPLATE_INDEX" val="20207379"/>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26228b4ff5041a182b013e16a60b1c6"/>
  <p:tag name="KSO_WM_ASSEMBLE_CHIP_INDEX" val="83eb76bd2e8f4004a8011133b6da1a22"/>
  <p:tag name="KSO_WM_UNIT_TEXT_FILL_FORE_SCHEMECOLOR_INDEX_BRIGHTNESS" val="0"/>
  <p:tag name="KSO_WM_UNIT_TEXT_FILL_FORE_SCHEMECOLOR_INDEX" val="13"/>
  <p:tag name="KSO_WM_UNIT_TEXT_FILL_TYPE" val="1"/>
  <p:tag name="KSO_WM_TEMPLATE_ASSEMBLE_XID" val="5eecbaf6a758c1ec0b708b3e"/>
  <p:tag name="KSO_WM_TEMPLATE_ASSEMBLE_GROUPID" val="5eecbaf6a758c1ec0b708b3e"/>
</p:tagLst>
</file>

<file path=ppt/tags/tag106.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79_1*f*1"/>
  <p:tag name="KSO_WM_TEMPLATE_CATEGORY" val="diagram"/>
  <p:tag name="KSO_WM_TEMPLATE_INDEX" val="20207379"/>
  <p:tag name="KSO_WM_UNIT_LAYERLEVEL" val="1"/>
  <p:tag name="KSO_WM_TAG_VERSION" val="1.0"/>
  <p:tag name="KSO_WM_BEAUTIFY_FLAG" val="#wm#"/>
  <p:tag name="KSO_WM_UNIT_DEFAULT_FONT" val="14;20;2"/>
  <p:tag name="KSO_WM_UNIT_BLOCK" val="0"/>
  <p:tag name="KSO_WM_UNIT_VALUE" val="190"/>
  <p:tag name="KSO_WM_UNIT_SHOW_EDIT_AREA_INDICATION" val="1"/>
  <p:tag name="KSO_WM_CHIP_GROUPID" val="5e6b05596848fb12bee65ac8"/>
  <p:tag name="KSO_WM_CHIP_XID" val="5e6b05596848fb12bee65aca"/>
  <p:tag name="KSO_WM_UNIT_DEC_AREA_ID" val="b9770556336e4374b7738b6fceb12fdb"/>
  <p:tag name="KSO_WM_ASSEMBLE_CHIP_INDEX" val="948e21970b12412d9258687c1eee9ee8"/>
  <p:tag name="KSO_WM_UNIT_SUPPORT_UNIT_TYPE" val="[&quot;α&quot;,&quot;β&quot;,&quot;θ&quot;]"/>
  <p:tag name="KSO_WM_UNIT_TEXT_FILL_FORE_SCHEMECOLOR_INDEX_BRIGHTNESS" val="0.25"/>
  <p:tag name="KSO_WM_UNIT_TEXT_FILL_FORE_SCHEMECOLOR_INDEX" val="13"/>
  <p:tag name="KSO_WM_UNIT_TEXT_FILL_TYPE" val="1"/>
  <p:tag name="KSO_WM_TEMPLATE_ASSEMBLE_XID" val="5eecbaf6a758c1ec0b708b3e"/>
  <p:tag name="KSO_WM_TEMPLATE_ASSEMBLE_GROUPID" val="5eecbaf6a758c1ec0b708b3e"/>
</p:tagLst>
</file>

<file path=ppt/tags/tag107.xml><?xml version="1.0" encoding="utf-8"?>
<p:tagLst xmlns:p="http://schemas.openxmlformats.org/presentationml/2006/main">
  <p:tag name="KSO_WM_UNIT_SUBTYPE" val="a"/>
  <p:tag name="KSO_WM_UNIT_NOCLEAR" val="0"/>
  <p:tag name="KSO_WM_UNIT_VALUE" val="4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731_3*l_h_f*1_1_1"/>
  <p:tag name="KSO_WM_TEMPLATE_CATEGORY" val="diagram"/>
  <p:tag name="KSO_WM_TEMPLATE_INDEX" val="20205731"/>
  <p:tag name="KSO_WM_UNIT_LAYERLEVEL" val="1_1_1"/>
  <p:tag name="KSO_WM_TAG_VERSION" val="1.0"/>
  <p:tag name="KSO_WM_BEAUTIFY_FLAG" val="#wm#"/>
  <p:tag name="KSO_WM_UNIT_PRESET_TEXT" val="单击此处输入你的正文，文字是您思想的提炼，请尽量言简意赅的阐述观点。"/>
  <p:tag name="KSO_WM_UNIT_TEXT_FILL_FORE_SCHEMECOLOR_INDEX" val="13"/>
  <p:tag name="KSO_WM_UNIT_TEXT_FILL_TYPE" val="1"/>
  <p:tag name="KSO_WM_UNIT_USESOURCEFORMAT_APPLY" val="1"/>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731_3*l_h_i*1_1_1"/>
  <p:tag name="KSO_WM_TEMPLATE_CATEGORY" val="diagram"/>
  <p:tag name="KSO_WM_TEMPLATE_INDEX" val="20205731"/>
  <p:tag name="KSO_WM_UNIT_LAYERLEVEL" val="1_1_1"/>
  <p:tag name="KSO_WM_TAG_VERSION" val="1.0"/>
  <p:tag name="KSO_WM_BEAUTIFY_FLAG" val="#wm#"/>
  <p:tag name="KSO_WM_UNIT_TEXT_FILL_FORE_SCHEMECOLOR_INDEX" val="2"/>
  <p:tag name="KSO_WM_UNIT_TEXT_FILL_TYPE" val="1"/>
  <p:tag name="KSO_WM_UNIT_USESOURCEFORMAT_APPLY"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05731_3*l_h_i*1_1_2"/>
  <p:tag name="KSO_WM_TEMPLATE_CATEGORY" val="diagram"/>
  <p:tag name="KSO_WM_TEMPLATE_INDEX" val="20205731"/>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05731_3*l_h_i*1_1_3"/>
  <p:tag name="KSO_WM_TEMPLATE_CATEGORY" val="diagram"/>
  <p:tag name="KSO_WM_TEMPLATE_INDEX" val="20205731"/>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05731_3*l_h_i*1_1_4"/>
  <p:tag name="KSO_WM_TEMPLATE_CATEGORY" val="diagram"/>
  <p:tag name="KSO_WM_TEMPLATE_INDEX" val="20205731"/>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05731_3*l_h_i*1_1_1"/>
  <p:tag name="KSO_WM_TEMPLATE_CATEGORY" val="diagram"/>
  <p:tag name="KSO_WM_TEMPLATE_INDEX" val="20205731"/>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0205731_3*l_h_i*1_1_5"/>
  <p:tag name="KSO_WM_TEMPLATE_CATEGORY" val="diagram"/>
  <p:tag name="KSO_WM_TEMPLATE_INDEX" val="20205731"/>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0205731_3*l_h_i*1_1_6"/>
  <p:tag name="KSO_WM_TEMPLATE_CATEGORY" val="diagram"/>
  <p:tag name="KSO_WM_TEMPLATE_INDEX" val="20205731"/>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115.xml><?xml version="1.0" encoding="utf-8"?>
<p:tagLst xmlns:p="http://schemas.openxmlformats.org/presentationml/2006/main">
  <p:tag name="KSO_WM_UNIT_SUBTYPE" val="a"/>
  <p:tag name="KSO_WM_UNIT_NOCLEAR" val="0"/>
  <p:tag name="KSO_WM_UNIT_VALUE" val="4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731_3*l_h_f*1_2_1"/>
  <p:tag name="KSO_WM_TEMPLATE_CATEGORY" val="diagram"/>
  <p:tag name="KSO_WM_TEMPLATE_INDEX" val="20205731"/>
  <p:tag name="KSO_WM_UNIT_LAYERLEVEL" val="1_1_1"/>
  <p:tag name="KSO_WM_TAG_VERSION" val="1.0"/>
  <p:tag name="KSO_WM_BEAUTIFY_FLAG" val="#wm#"/>
  <p:tag name="KSO_WM_UNIT_PRESET_TEXT" val="单击此处输入你的正文，文字是您思想的提炼，请尽量言简意赅的阐述观点。"/>
  <p:tag name="KSO_WM_UNIT_TEXT_FILL_FORE_SCHEMECOLOR_INDEX" val="13"/>
  <p:tag name="KSO_WM_UNIT_TEXT_FILL_TYPE" val="1"/>
  <p:tag name="KSO_WM_UNIT_USESOURCEFORMAT_APPLY" val="1"/>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731_3*l_h_i*1_2_1"/>
  <p:tag name="KSO_WM_TEMPLATE_CATEGORY" val="diagram"/>
  <p:tag name="KSO_WM_TEMPLATE_INDEX" val="20205731"/>
  <p:tag name="KSO_WM_UNIT_LAYERLEVEL" val="1_1_1"/>
  <p:tag name="KSO_WM_TAG_VERSION" val="1.0"/>
  <p:tag name="KSO_WM_BEAUTIFY_FLAG" val="#wm#"/>
  <p:tag name="KSO_WM_UNIT_TEXT_FILL_FORE_SCHEMECOLOR_INDEX" val="2"/>
  <p:tag name="KSO_WM_UNIT_TEXT_FILL_TYPE" val="1"/>
  <p:tag name="KSO_WM_UNIT_USESOURCEFORMAT_APPLY" val="1"/>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05731_3*l_h_i*1_2_2"/>
  <p:tag name="KSO_WM_TEMPLATE_CATEGORY" val="diagram"/>
  <p:tag name="KSO_WM_TEMPLATE_INDEX" val="20205731"/>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05731_3*l_h_i*1_2_3"/>
  <p:tag name="KSO_WM_TEMPLATE_CATEGORY" val="diagram"/>
  <p:tag name="KSO_WM_TEMPLATE_INDEX" val="20205731"/>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05731_3*l_h_i*1_2_4"/>
  <p:tag name="KSO_WM_TEMPLATE_CATEGORY" val="diagram"/>
  <p:tag name="KSO_WM_TEMPLATE_INDEX" val="20205731"/>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12.xml><?xml version="1.0" encoding="utf-8"?>
<p:tagLst xmlns:p="http://schemas.openxmlformats.org/presentationml/2006/main">
  <p:tag name="KSO_WM_TAG_VERSION" val="1.0"/>
  <p:tag name="KSO_WM_UNIT_ID" val="diagram160077_3*i*0"/>
  <p:tag name="KSO_WM_TEMPLATE_CATEGORY" val="diagram"/>
  <p:tag name="KSO_WM_TEMPLATE_INDEX" val="160077"/>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05731_3*l_h_i*1_2_1"/>
  <p:tag name="KSO_WM_TEMPLATE_CATEGORY" val="diagram"/>
  <p:tag name="KSO_WM_TEMPLATE_INDEX" val="20205731"/>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0205731_3*l_h_i*1_2_5"/>
  <p:tag name="KSO_WM_TEMPLATE_CATEGORY" val="diagram"/>
  <p:tag name="KSO_WM_TEMPLATE_INDEX" val="20205731"/>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0205731_3*l_h_i*1_2_6"/>
  <p:tag name="KSO_WM_TEMPLATE_CATEGORY" val="diagram"/>
  <p:tag name="KSO_WM_TEMPLATE_INDEX" val="20205731"/>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1"/>
</p:tagLst>
</file>

<file path=ppt/tags/tag123.xml><?xml version="1.0" encoding="utf-8"?>
<p:tagLst xmlns:p="http://schemas.openxmlformats.org/presentationml/2006/main">
  <p:tag name="KSO_WM_UNIT_SUBTYPE" val="a"/>
  <p:tag name="KSO_WM_UNIT_NOCLEAR" val="0"/>
  <p:tag name="KSO_WM_UNIT_VALUE" val="4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731_3*l_h_f*1_3_1"/>
  <p:tag name="KSO_WM_TEMPLATE_CATEGORY" val="diagram"/>
  <p:tag name="KSO_WM_TEMPLATE_INDEX" val="20205731"/>
  <p:tag name="KSO_WM_UNIT_LAYERLEVEL" val="1_1_1"/>
  <p:tag name="KSO_WM_TAG_VERSION" val="1.0"/>
  <p:tag name="KSO_WM_BEAUTIFY_FLAG" val="#wm#"/>
  <p:tag name="KSO_WM_UNIT_PRESET_TEXT" val="单击此处输入你的正文，文字是您思想的提炼，请尽量言简意赅的阐述观点。"/>
  <p:tag name="KSO_WM_UNIT_TEXT_FILL_FORE_SCHEMECOLOR_INDEX" val="13"/>
  <p:tag name="KSO_WM_UNIT_TEXT_FILL_TYPE" val="1"/>
  <p:tag name="KSO_WM_UNIT_USESOURCEFORMAT_APPLY" val="1"/>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731_3*l_h_i*1_3_1"/>
  <p:tag name="KSO_WM_TEMPLATE_CATEGORY" val="diagram"/>
  <p:tag name="KSO_WM_TEMPLATE_INDEX" val="20205731"/>
  <p:tag name="KSO_WM_UNIT_LAYERLEVEL" val="1_1_1"/>
  <p:tag name="KSO_WM_TAG_VERSION" val="1.0"/>
  <p:tag name="KSO_WM_BEAUTIFY_FLAG" val="#wm#"/>
  <p:tag name="KSO_WM_UNIT_TEXT_FILL_FORE_SCHEMECOLOR_INDEX" val="2"/>
  <p:tag name="KSO_WM_UNIT_TEXT_FILL_TYPE" val="1"/>
  <p:tag name="KSO_WM_UNIT_USESOURCEFORMAT_APPLY" val="1"/>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05731_3*l_h_i*1_3_2"/>
  <p:tag name="KSO_WM_TEMPLATE_CATEGORY" val="diagram"/>
  <p:tag name="KSO_WM_TEMPLATE_INDEX" val="20205731"/>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1"/>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05731_3*l_h_i*1_3_3"/>
  <p:tag name="KSO_WM_TEMPLATE_CATEGORY" val="diagram"/>
  <p:tag name="KSO_WM_TEMPLATE_INDEX" val="20205731"/>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1"/>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05731_3*l_h_i*1_3_4"/>
  <p:tag name="KSO_WM_TEMPLATE_CATEGORY" val="diagram"/>
  <p:tag name="KSO_WM_TEMPLATE_INDEX" val="20205731"/>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1"/>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diagram20205731_3*l_h_i*1_3_1"/>
  <p:tag name="KSO_WM_TEMPLATE_CATEGORY" val="diagram"/>
  <p:tag name="KSO_WM_TEMPLATE_INDEX" val="20205731"/>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1"/>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0205731_3*l_h_i*1_3_5"/>
  <p:tag name="KSO_WM_TEMPLATE_CATEGORY" val="diagram"/>
  <p:tag name="KSO_WM_TEMPLATE_INDEX" val="20205731"/>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1"/>
</p:tagLst>
</file>

<file path=ppt/tags/tag13.xml><?xml version="1.0" encoding="utf-8"?>
<p:tagLst xmlns:p="http://schemas.openxmlformats.org/presentationml/2006/main">
  <p:tag name="KSO_WM_TAG_VERSION" val="1.0"/>
  <p:tag name="KSO_WM_BEAUTIFY_FLAG" val="#wm#"/>
  <p:tag name="KSO_WM_TEMPLATE_CATEGORY" val="diagram"/>
  <p:tag name="KSO_WM_TEMPLATE_INDEX" val="160077"/>
  <p:tag name="KSO_WM_UNIT_TYPE" val="l_h_f"/>
  <p:tag name="KSO_WM_UNIT_INDEX" val="1_1_1"/>
  <p:tag name="KSO_WM_UNIT_ID" val="diagram160077_3*l_h_f*1_1_1"/>
  <p:tag name="KSO_WM_UNIT_CLEAR" val="1"/>
  <p:tag name="KSO_WM_UNIT_LAYERLEVEL" val="1_1_1"/>
  <p:tag name="KSO_WM_UNIT_VALUE" val="64"/>
  <p:tag name="KSO_WM_UNIT_HIGHLIGHT" val="0"/>
  <p:tag name="KSO_WM_UNIT_COMPATIBLE" val="0"/>
  <p:tag name="KSO_WM_DIAGRAM_GROUP_CODE" val="l1-1"/>
  <p:tag name="KSO_WM_UNIT_PRESET_TEXT" val="LOREM"/>
  <p:tag name="KSO_WM_UNIT_FILL_FORE_SCHEMECOLOR_INDEX" val="5"/>
  <p:tag name="KSO_WM_UNIT_FILL_TYPE" val="1"/>
  <p:tag name="KSO_WM_UNIT_TEXT_FILL_FORE_SCHEMECOLOR_INDEX" val="5"/>
  <p:tag name="KSO_WM_UNIT_TEXT_FILL_TYPE" val="1"/>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0205731_3*l_h_i*1_3_6"/>
  <p:tag name="KSO_WM_TEMPLATE_CATEGORY" val="diagram"/>
  <p:tag name="KSO_WM_TEMPLATE_INDEX" val="20205731"/>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1"/>
</p:tagLst>
</file>

<file path=ppt/tags/tag131.xml><?xml version="1.0" encoding="utf-8"?>
<p:tagLst xmlns:p="http://schemas.openxmlformats.org/presentationml/2006/main">
  <p:tag name="KSO_WM_UNIT_SUBTYPE" val="a"/>
  <p:tag name="KSO_WM_UNIT_NOCLEAR" val="0"/>
  <p:tag name="KSO_WM_UNIT_VALUE" val="4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5731_3*l_h_f*1_4_1"/>
  <p:tag name="KSO_WM_TEMPLATE_CATEGORY" val="diagram"/>
  <p:tag name="KSO_WM_TEMPLATE_INDEX" val="20205731"/>
  <p:tag name="KSO_WM_UNIT_LAYERLEVEL" val="1_1_1"/>
  <p:tag name="KSO_WM_TAG_VERSION" val="1.0"/>
  <p:tag name="KSO_WM_BEAUTIFY_FLAG" val="#wm#"/>
  <p:tag name="KSO_WM_UNIT_PRESET_TEXT" val="单击此处输入你的正文，文字是您思想的提炼，请尽量言简意赅的阐述观点。"/>
  <p:tag name="KSO_WM_UNIT_TEXT_FILL_FORE_SCHEMECOLOR_INDEX" val="13"/>
  <p:tag name="KSO_WM_UNIT_TEXT_FILL_TYPE" val="1"/>
  <p:tag name="KSO_WM_UNIT_USESOURCEFORMAT_APPLY" val="1"/>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5731_3*l_h_i*1_4_1"/>
  <p:tag name="KSO_WM_TEMPLATE_CATEGORY" val="diagram"/>
  <p:tag name="KSO_WM_TEMPLATE_INDEX" val="20205731"/>
  <p:tag name="KSO_WM_UNIT_LAYERLEVEL" val="1_1_1"/>
  <p:tag name="KSO_WM_TAG_VERSION" val="1.0"/>
  <p:tag name="KSO_WM_BEAUTIFY_FLAG" val="#wm#"/>
  <p:tag name="KSO_WM_UNIT_TEXT_FILL_FORE_SCHEMECOLOR_INDEX" val="2"/>
  <p:tag name="KSO_WM_UNIT_TEXT_FILL_TYPE" val="1"/>
  <p:tag name="KSO_WM_UNIT_USESOURCEFORMAT_APPLY" val="1"/>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05731_3*l_h_i*1_4_2"/>
  <p:tag name="KSO_WM_TEMPLATE_CATEGORY" val="diagram"/>
  <p:tag name="KSO_WM_TEMPLATE_INDEX" val="20205731"/>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USESOURCEFORMAT_APPLY" val="1"/>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20205731_3*l_h_i*1_4_3"/>
  <p:tag name="KSO_WM_TEMPLATE_CATEGORY" val="diagram"/>
  <p:tag name="KSO_WM_TEMPLATE_INDEX" val="20205731"/>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USESOURCEFORMAT_APPLY" val="1"/>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4"/>
  <p:tag name="KSO_WM_UNIT_ID" val="diagram20205731_3*l_h_i*1_4_4"/>
  <p:tag name="KSO_WM_TEMPLATE_CATEGORY" val="diagram"/>
  <p:tag name="KSO_WM_TEMPLATE_INDEX" val="20205731"/>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USESOURCEFORMAT_APPLY" val="1"/>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diagram20205731_3*l_h_i*1_4_1"/>
  <p:tag name="KSO_WM_TEMPLATE_CATEGORY" val="diagram"/>
  <p:tag name="KSO_WM_TEMPLATE_INDEX" val="20205731"/>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USESOURCEFORMAT_APPLY" val="1"/>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5"/>
  <p:tag name="KSO_WM_UNIT_ID" val="diagram20205731_3*l_h_i*1_4_5"/>
  <p:tag name="KSO_WM_TEMPLATE_CATEGORY" val="diagram"/>
  <p:tag name="KSO_WM_TEMPLATE_INDEX" val="20205731"/>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USESOURCEFORMAT_APPLY" val="1"/>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6"/>
  <p:tag name="KSO_WM_UNIT_ID" val="diagram20205731_3*l_h_i*1_4_6"/>
  <p:tag name="KSO_WM_TEMPLATE_CATEGORY" val="diagram"/>
  <p:tag name="KSO_WM_TEMPLATE_INDEX" val="20205731"/>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 name="KSO_WM_UNIT_USESOURCEFORMAT_APPLY" val="1"/>
</p:tagLst>
</file>

<file path=ppt/tags/tag139.xml><?xml version="1.0" encoding="utf-8"?>
<p:tagLst xmlns:p="http://schemas.openxmlformats.org/presentationml/2006/main">
  <p:tag name="KSO_WM_BEAUTIFY_FLAG" val="#wm#"/>
  <p:tag name="KSO_WM_TEMPLATE_CATEGORY" val="diagram"/>
  <p:tag name="KSO_WM_TEMPLATE_INDEX" val="20207379"/>
  <p:tag name="KSO_WM_SLIDE_LAYOUT_INFO" val="{&quot;id&quot;:&quot;2020-06-19T21:18:53&quot;,&quot;maxSize&quot;:{&quot;size1&quot;:13.300000000000001},&quot;minSize&quot;:{&quot;size1&quot;:13.300000000000001},&quot;normalSize&quot;:{&quot;size1&quot;:13.300000000000001},&quot;subLayout&quot;:[{&quot;backgroundInfo&quot;:[{&quot;bottom&quot;:0,&quot;bottomAbs&quot;:false,&quot;left&quot;:0,&quot;leftAbs&quot;:false,&quot;right&quot;:0,&quot;rightAbs&quot;:false,&quot;top&quot;:0,&quot;topAbs&quot;:false,&quot;type&quot;:&quot;navigation&quot;}],&quot;id&quot;:&quot;2020-06-19T21:18:53&quot;,&quot;margin&quot;:{&quot;bottom&quot;:0.42300000786781311,&quot;left&quot;:0.84700000286102295,&quot;right&quot;:0.84700000286102295,&quot;top&quot;:0.42300000786781311},&quot;type&quot;:0},{&quot;direction&quot;:1,&quot;id&quot;:&quot;2020-06-19T21:18:53&quot;,&quot;maxSize&quot;:{&quot;size1&quot;:53.799999999999997},&quot;minSize&quot;:{&quot;size1&quot;:41.200000000000003},&quot;normalSize&quot;:{&quot;size1&quot;:47.5},&quot;subLayout&quot;:[{&quot;id&quot;:&quot;2020-06-19T21:18:53&quot;,&quot;margin&quot;:{&quot;bottom&quot;:1.6929999589920044,&quot;left&quot;:1.6929999589920044,&quot;right&quot;:0,&quot;top&quot;:0.84700000286102295},&quot;type&quot;:0},{&quot;id&quot;:&quot;2020-06-19T21:18:53&quot;,&quot;margin&quot;:{&quot;bottom&quot;:1.6929999589920044,&quot;left&quot;:1.6670000553131104,&quot;right&quot;:1.6929999589920044,&quot;top&quot;:0.84700000286102295},&quot;type&quot;:0}],&quot;type&quot;:0}],&quot;type&quot;:0}"/>
  <p:tag name="KSO_WM_SLIDE_BACKGROUND" val="[&quot;navigation&quot;]"/>
  <p:tag name="KSO_WM_SLIDE_RATIO" val="1.777778"/>
  <p:tag name="KSO_WM_CHIP_INFOS" val="{&quot;layout_type&quot;:&quot;topbottom&quot;,&quot;tags&quot;:{&quot;style&quot;:[&quot;商务&quot;,&quot;简约&quot;,&quot;文艺清新&quot;,&quot;中国风&quot;,&quot;卡通&quot;,&quot;欧美风&quot;,&quot;黑板风&quot;,&quot;渐变风&quot;,&quot;党政风&quot;]},&quot;slide_type&quot;:[&quot;text&quot;],&quot;aspect_ratio&quot;:&quot;16:9&quot;}"/>
  <p:tag name="KSO_WM_CHIP_XID" val="5ecf7885ddc3daf3fef3fc22"/>
  <p:tag name="KSO_WM_CHIP_FILLPROP" val="[[{&quot;fill_id&quot;:&quot;722accd572074b41a2d4cf8c733c9957&quot;,&quot;fill_align&quot;:&quot;cm&quot;,&quot;text_align&quot;:&quot;lm&quot;,&quot;text_direction&quot;:&quot;horizontal&quot;,&quot;chip_types&quot;:[&quot;header&quot;]},{&quot;fill_id&quot;:&quot;164c300f690d423ab1b6e3b65edb0bf9&quot;,&quot;fill_align&quot;:&quot;rm&quot;,&quot;text_align&quot;:&quot;lm&quot;,&quot;text_direction&quot;:&quot;horizontal&quot;,&quot;chip_types&quot;:[&quot;pictext&quot;,&quot;text&quot;,&quot;picture&quot;,&quot;chart&quot;,&quot;table&quot;,&quot;video&quot;],&quot;support_features&quot;:[&quot;collage&quot;]},{&quot;fill_id&quot;:&quot;e836bed5e59843b5bc0179a1591ebf37&quot;,&quot;fill_align&quot;:&quot;lm&quot;,&quot;text_align&quot;:&quot;lm&quot;,&quot;text_direction&quot;:&quot;horizontal&quot;,&quot;chip_types&quot;:[&quot;diagram&quot;,&quot;pictext&quot;,&quot;text&quot;,&quot;picture&quot;,&quot;chart&quot;,&quot;table&quot;,&quot;video&quot;],&quot;support_features&quot;:[&quot;collage&quot;]}],[{&quot;fill_id&quot;:&quot;722accd572074b41a2d4cf8c733c9957&quot;,&quot;fill_align&quot;:&quot;cm&quot;,&quot;text_align&quot;:&quot;lm&quot;,&quot;text_direction&quot;:&quot;horizontal&quot;,&quot;chip_types&quot;:[&quot;header&quot;]},{&quot;fill_id&quot;:&quot;164c300f690d423ab1b6e3b65edb0bf9&quot;,&quot;fill_align&quot;:&quot;rm&quot;,&quot;text_align&quot;:&quot;lm&quot;,&quot;text_direction&quot;:&quot;horizontal&quot;,&quot;chip_types&quot;:[&quot;diagram&quot;,&quot;picture&quot;],&quot;support_features&quot;:[&quot;collage&quot;]},{&quot;fill_id&quot;:&quot;e836bed5e59843b5bc0179a1591ebf37&quot;,&quot;fill_align&quot;:&quot;lm&quot;,&quot;text_align&quot;:&quot;lm&quot;,&quot;text_direction&quot;:&quot;horizontal&quot;,&quot;chip_types&quot;:[&quot;pictext&quot;,&quot;text&quot;,&quot;picture&quot;,&quot;chart&quot;,&quot;table&quot;,&quot;video&quot;],&quot;support_features&quot;:[&quot;collage&quot;]}]]"/>
  <p:tag name="KSO_WM_SLIDE_ID" val="diagram20207379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44"/>
  <p:tag name="KSO_WM_SLIDE_POSITION" val="0*0"/>
  <p:tag name="KSO_WM_TAG_VERSION" val="1.0"/>
  <p:tag name="KSO_WM_SLIDE_LAYOUT" val="a_d_f"/>
  <p:tag name="KSO_WM_SLIDE_LAYOUT_CNT" val="1_1_1"/>
  <p:tag name="KSO_WM_CHIP_GROUPID" val="5ed8bf58afe44fab1839c20c"/>
  <p:tag name="KSO_WM_SLIDE_BK_DARK_LIGHT" val="2"/>
  <p:tag name="KSO_WM_SLIDE_BACKGROUND_TYPE" val="navigation"/>
  <p:tag name="KSO_WM_SLIDE_SUPPORT_FEATURE_TYPE" val="1"/>
  <p:tag name="KSO_WM_TEMPLATE_ASSEMBLE_XID" val="5eecbaf6a758c1ec0b708b3e"/>
  <p:tag name="KSO_WM_TEMPLATE_ASSEMBLE_GROUPID" val="5eecbaf6a758c1ec0b708b3e"/>
</p:tagLst>
</file>

<file path=ppt/tags/tag14.xml><?xml version="1.0" encoding="utf-8"?>
<p:tagLst xmlns:p="http://schemas.openxmlformats.org/presentationml/2006/main">
  <p:tag name="KSO_WM_TAG_VERSION" val="1.0"/>
  <p:tag name="KSO_WM_BEAUTIFY_FLAG" val="#wm#"/>
  <p:tag name="KSO_WM_TEMPLATE_CATEGORY" val="diagram"/>
  <p:tag name="KSO_WM_TEMPLATE_INDEX" val="160077"/>
  <p:tag name="KSO_WM_UNIT_TYPE" val="l_i"/>
  <p:tag name="KSO_WM_UNIT_INDEX" val="1_1"/>
  <p:tag name="KSO_WM_UNIT_ID" val="diagram160077_3*l_i*1_1"/>
  <p:tag name="KSO_WM_UNIT_CLEAR" val="1"/>
  <p:tag name="KSO_WM_UNIT_LAYERLEVEL" val="1_1"/>
  <p:tag name="KSO_WM_DIAGRAM_GROUP_CODE" val="l1-1"/>
  <p:tag name="KSO_WM_UNIT_FILL_FORE_SCHEMECOLOR_INDEX" val="5"/>
  <p:tag name="KSO_WM_UNIT_FILL_TYPE" val="1"/>
  <p:tag name="KSO_WM_UNIT_TEXT_FILL_FORE_SCHEMECOLOR_INDEX" val="13"/>
  <p:tag name="KSO_WM_UNIT_TEXT_FILL_TYPE" val="1"/>
</p:tagLst>
</file>

<file path=ppt/tags/tag140.xml><?xml version="1.0" encoding="utf-8"?>
<p:tagLst xmlns:p="http://schemas.openxmlformats.org/presentationml/2006/main">
  <p:tag name="KSO_WM_UNIT_PLACING_PICTURE_USER_VIEWPORT" val="{&quot;height&quot;:6915,&quot;width&quot;:4272}"/>
</p:tagLst>
</file>

<file path=ppt/tags/tag141.xml><?xml version="1.0" encoding="utf-8"?>
<p:tagLst xmlns:p="http://schemas.openxmlformats.org/presentationml/2006/main">
  <p:tag name="KSO_WM_UNIT_PLACING_PICTURE_USER_VIEWPORT" val="{&quot;height&quot;:6915,&quot;width&quot;:3839}"/>
</p:tagLst>
</file>

<file path=ppt/tags/tag142.xml><?xml version="1.0" encoding="utf-8"?>
<p:tagLst xmlns:p="http://schemas.openxmlformats.org/presentationml/2006/main">
  <p:tag name="KSO_WM_UNIT_PLACING_PICTURE_USER_VIEWPORT" val="{&quot;height&quot;:6765,&quot;width&quot;:12205}"/>
</p:tagLst>
</file>

<file path=ppt/tags/tag143.xml><?xml version="1.0" encoding="utf-8"?>
<p:tagLst xmlns:p="http://schemas.openxmlformats.org/presentationml/2006/main">
  <p:tag name="KSO_WM_DOC_GUID" val="{65e08404-59b5-4244-93e4-81ed7e97074b}"/>
  <p:tag name="COMMONDATA" val="eyJoZGlkIjoiNWQ3MzRjNjliNTY2ODAzN2JkOWFkNDQzYjYzNjFjYWMifQ=="/>
  <p:tag name="KSO_WPP_MARK_KEY" val="6d3fa30b-8c63-4a76-b718-91b795990842"/>
</p:tagLst>
</file>

<file path=ppt/tags/tag15.xml><?xml version="1.0" encoding="utf-8"?>
<p:tagLst xmlns:p="http://schemas.openxmlformats.org/presentationml/2006/main">
  <p:tag name="KSO_WM_TAG_VERSION" val="1.0"/>
  <p:tag name="KSO_WM_BEAUTIFY_FLAG" val="#wm#"/>
  <p:tag name="KSO_WM_TEMPLATE_CATEGORY" val="diagram"/>
  <p:tag name="KSO_WM_TEMPLATE_INDEX" val="160077"/>
  <p:tag name="KSO_WM_UNIT_TYPE" val="l_i"/>
  <p:tag name="KSO_WM_UNIT_INDEX" val="1_2"/>
  <p:tag name="KSO_WM_UNIT_ID" val="diagram160077_3*l_i*1_2"/>
  <p:tag name="KSO_WM_UNIT_CLEAR" val="1"/>
  <p:tag name="KSO_WM_UNIT_LAYERLEVEL" val="1_1"/>
  <p:tag name="KSO_WM_DIAGRAM_GROUP_CODE" val="l1-1"/>
  <p:tag name="KSO_WM_UNIT_FILL_FORE_SCHEMECOLOR_INDEX" val="5"/>
  <p:tag name="KSO_WM_UNIT_FILL_TYPE" val="1"/>
  <p:tag name="KSO_WM_UNIT_LINE_FORE_SCHEMECOLOR_INDEX" val="14"/>
  <p:tag name="KSO_WM_UNIT_LINE_FILL_TYPE" val="2"/>
  <p:tag name="KSO_WM_UNIT_TEXT_FILL_FORE_SCHEMECOLOR_INDEX" val="14"/>
  <p:tag name="KSO_WM_UNIT_TEXT_FILL_TYPE" val="1"/>
</p:tagLst>
</file>

<file path=ppt/tags/tag16.xml><?xml version="1.0" encoding="utf-8"?>
<p:tagLst xmlns:p="http://schemas.openxmlformats.org/presentationml/2006/main">
  <p:tag name="KSO_WM_TAG_VERSION" val="1.0"/>
  <p:tag name="KSO_WM_UNIT_ID" val="diagram160077_3*i*7"/>
  <p:tag name="KSO_WM_TEMPLATE_CATEGORY" val="diagram"/>
  <p:tag name="KSO_WM_TEMPLATE_INDEX" val="160077"/>
</p:tagLst>
</file>

<file path=ppt/tags/tag17.xml><?xml version="1.0" encoding="utf-8"?>
<p:tagLst xmlns:p="http://schemas.openxmlformats.org/presentationml/2006/main">
  <p:tag name="KSO_WM_TAG_VERSION" val="1.0"/>
  <p:tag name="KSO_WM_BEAUTIFY_FLAG" val="#wm#"/>
  <p:tag name="KSO_WM_TEMPLATE_CATEGORY" val="diagram"/>
  <p:tag name="KSO_WM_TEMPLATE_INDEX" val="160077"/>
  <p:tag name="KSO_WM_UNIT_TYPE" val="l_h_f"/>
  <p:tag name="KSO_WM_UNIT_INDEX" val="1_2_1"/>
  <p:tag name="KSO_WM_UNIT_ID" val="diagram160077_3*l_h_f*1_2_1"/>
  <p:tag name="KSO_WM_UNIT_CLEAR" val="1"/>
  <p:tag name="KSO_WM_UNIT_LAYERLEVEL" val="1_1_1"/>
  <p:tag name="KSO_WM_UNIT_VALUE" val="64"/>
  <p:tag name="KSO_WM_UNIT_HIGHLIGHT" val="0"/>
  <p:tag name="KSO_WM_UNIT_COMPATIBLE" val="0"/>
  <p:tag name="KSO_WM_DIAGRAM_GROUP_CODE" val="l1-1"/>
  <p:tag name="KSO_WM_UNIT_PRESET_TEXT" val="LOREM"/>
  <p:tag name="KSO_WM_UNIT_FILL_FORE_SCHEMECOLOR_INDEX" val="6"/>
  <p:tag name="KSO_WM_UNIT_FILL_TYPE" val="1"/>
  <p:tag name="KSO_WM_UNIT_TEXT_FILL_FORE_SCHEMECOLOR_INDEX" val="6"/>
  <p:tag name="KSO_WM_UNIT_TEXT_FILL_TYPE" val="1"/>
</p:tagLst>
</file>

<file path=ppt/tags/tag18.xml><?xml version="1.0" encoding="utf-8"?>
<p:tagLst xmlns:p="http://schemas.openxmlformats.org/presentationml/2006/main">
  <p:tag name="KSO_WM_TAG_VERSION" val="1.0"/>
  <p:tag name="KSO_WM_BEAUTIFY_FLAG" val="#wm#"/>
  <p:tag name="KSO_WM_TEMPLATE_CATEGORY" val="diagram"/>
  <p:tag name="KSO_WM_TEMPLATE_INDEX" val="160077"/>
  <p:tag name="KSO_WM_UNIT_TYPE" val="l_i"/>
  <p:tag name="KSO_WM_UNIT_INDEX" val="1_3"/>
  <p:tag name="KSO_WM_UNIT_ID" val="diagram160077_3*l_i*1_3"/>
  <p:tag name="KSO_WM_UNIT_CLEAR" val="1"/>
  <p:tag name="KSO_WM_UNIT_LAYERLEVEL" val="1_1"/>
  <p:tag name="KSO_WM_DIAGRAM_GROUP_CODE" val="l1-1"/>
  <p:tag name="KSO_WM_UNIT_FILL_FORE_SCHEMECOLOR_INDEX" val="6"/>
  <p:tag name="KSO_WM_UNIT_FILL_TYPE" val="1"/>
  <p:tag name="KSO_WM_UNIT_TEXT_FILL_FORE_SCHEMECOLOR_INDEX" val="13"/>
  <p:tag name="KSO_WM_UNIT_TEXT_FILL_TYPE" val="1"/>
</p:tagLst>
</file>

<file path=ppt/tags/tag19.xml><?xml version="1.0" encoding="utf-8"?>
<p:tagLst xmlns:p="http://schemas.openxmlformats.org/presentationml/2006/main">
  <p:tag name="KSO_WM_TAG_VERSION" val="1.0"/>
  <p:tag name="KSO_WM_BEAUTIFY_FLAG" val="#wm#"/>
  <p:tag name="KSO_WM_TEMPLATE_CATEGORY" val="diagram"/>
  <p:tag name="KSO_WM_TEMPLATE_INDEX" val="160077"/>
  <p:tag name="KSO_WM_UNIT_TYPE" val="l_i"/>
  <p:tag name="KSO_WM_UNIT_INDEX" val="1_4"/>
  <p:tag name="KSO_WM_UNIT_ID" val="diagram160077_3*l_i*1_4"/>
  <p:tag name="KSO_WM_UNIT_CLEAR" val="1"/>
  <p:tag name="KSO_WM_UNIT_LAYERLEVEL" val="1_1"/>
  <p:tag name="KSO_WM_DIAGRAM_GROUP_CODE" val="l1-1"/>
  <p:tag name="KSO_WM_UNIT_FILL_FORE_SCHEMECOLOR_INDEX" val="6"/>
  <p:tag name="KSO_WM_UNIT_FILL_TYPE" val="1"/>
  <p:tag name="KSO_WM_UNIT_LINE_FORE_SCHEMECOLOR_INDEX" val="14"/>
  <p:tag name="KSO_WM_UNIT_LINE_FILL_TYPE" val="2"/>
  <p:tag name="KSO_WM_UNIT_TEXT_FILL_FORE_SCHEMECOLOR_INDEX" val="14"/>
  <p:tag name="KSO_WM_UNIT_TEXT_FILL_TYPE"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0771_1*i*1"/>
  <p:tag name="KSO_WM_TEMPLATE_CATEGORY" val="diagram"/>
  <p:tag name="KSO_WM_TEMPLATE_INDEX" val="20200771"/>
  <p:tag name="KSO_WM_UNIT_LAYERLEVEL" val="1"/>
  <p:tag name="KSO_WM_TAG_VERSION" val="1.0"/>
  <p:tag name="KSO_WM_BEAUTIFY_FLAG" val="#wm#"/>
  <p:tag name="KSO_WM_UNIT_FILL_FORE_SCHEMECOLOR_INDEX_BRIGHTNESS" val="0"/>
  <p:tag name="KSO_WM_UNIT_FILL_FORE_SCHEMECOLOR_INDEX" val="16"/>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2"/>
  <p:tag name="KSO_WM_UNIT_TEXT_FILL_TYPE" val="1"/>
</p:tagLst>
</file>

<file path=ppt/tags/tag20.xml><?xml version="1.0" encoding="utf-8"?>
<p:tagLst xmlns:p="http://schemas.openxmlformats.org/presentationml/2006/main">
  <p:tag name="KSO_WM_TAG_VERSION" val="1.0"/>
  <p:tag name="KSO_WM_UNIT_ID" val="diagram160077_3*i*14"/>
  <p:tag name="KSO_WM_TEMPLATE_CATEGORY" val="diagram"/>
  <p:tag name="KSO_WM_TEMPLATE_INDEX" val="160077"/>
</p:tagLst>
</file>

<file path=ppt/tags/tag21.xml><?xml version="1.0" encoding="utf-8"?>
<p:tagLst xmlns:p="http://schemas.openxmlformats.org/presentationml/2006/main">
  <p:tag name="KSO_WM_TAG_VERSION" val="1.0"/>
  <p:tag name="KSO_WM_BEAUTIFY_FLAG" val="#wm#"/>
  <p:tag name="KSO_WM_TEMPLATE_CATEGORY" val="diagram"/>
  <p:tag name="KSO_WM_TEMPLATE_INDEX" val="160077"/>
  <p:tag name="KSO_WM_UNIT_TYPE" val="l_h_f"/>
  <p:tag name="KSO_WM_UNIT_INDEX" val="1_3_1"/>
  <p:tag name="KSO_WM_UNIT_ID" val="diagram160077_3*l_h_f*1_3_1"/>
  <p:tag name="KSO_WM_UNIT_CLEAR" val="1"/>
  <p:tag name="KSO_WM_UNIT_LAYERLEVEL" val="1_1_1"/>
  <p:tag name="KSO_WM_UNIT_VALUE" val="64"/>
  <p:tag name="KSO_WM_UNIT_HIGHLIGHT" val="0"/>
  <p:tag name="KSO_WM_UNIT_COMPATIBLE" val="0"/>
  <p:tag name="KSO_WM_DIAGRAM_GROUP_CODE" val="l1-1"/>
  <p:tag name="KSO_WM_UNIT_PRESET_TEXT" val="LOREM"/>
  <p:tag name="KSO_WM_UNIT_FILL_FORE_SCHEMECOLOR_INDEX" val="5"/>
  <p:tag name="KSO_WM_UNIT_FILL_TYPE" val="1"/>
  <p:tag name="KSO_WM_UNIT_TEXT_FILL_FORE_SCHEMECOLOR_INDEX" val="5"/>
  <p:tag name="KSO_WM_UNIT_TEXT_FILL_TYPE" val="1"/>
</p:tagLst>
</file>

<file path=ppt/tags/tag22.xml><?xml version="1.0" encoding="utf-8"?>
<p:tagLst xmlns:p="http://schemas.openxmlformats.org/presentationml/2006/main">
  <p:tag name="KSO_WM_TAG_VERSION" val="1.0"/>
  <p:tag name="KSO_WM_BEAUTIFY_FLAG" val="#wm#"/>
  <p:tag name="KSO_WM_TEMPLATE_CATEGORY" val="diagram"/>
  <p:tag name="KSO_WM_TEMPLATE_INDEX" val="160077"/>
  <p:tag name="KSO_WM_UNIT_TYPE" val="l_i"/>
  <p:tag name="KSO_WM_UNIT_INDEX" val="1_5"/>
  <p:tag name="KSO_WM_UNIT_ID" val="diagram160077_3*l_i*1_5"/>
  <p:tag name="KSO_WM_UNIT_CLEAR" val="1"/>
  <p:tag name="KSO_WM_UNIT_LAYERLEVEL" val="1_1"/>
  <p:tag name="KSO_WM_DIAGRAM_GROUP_CODE" val="l1-1"/>
  <p:tag name="KSO_WM_UNIT_FILL_FORE_SCHEMECOLOR_INDEX" val="5"/>
  <p:tag name="KSO_WM_UNIT_FILL_TYPE" val="1"/>
  <p:tag name="KSO_WM_UNIT_TEXT_FILL_FORE_SCHEMECOLOR_INDEX" val="13"/>
  <p:tag name="KSO_WM_UNIT_TEXT_FILL_TYPE" val="1"/>
</p:tagLst>
</file>

<file path=ppt/tags/tag23.xml><?xml version="1.0" encoding="utf-8"?>
<p:tagLst xmlns:p="http://schemas.openxmlformats.org/presentationml/2006/main">
  <p:tag name="KSO_WM_TAG_VERSION" val="1.0"/>
  <p:tag name="KSO_WM_BEAUTIFY_FLAG" val="#wm#"/>
  <p:tag name="KSO_WM_TEMPLATE_CATEGORY" val="diagram"/>
  <p:tag name="KSO_WM_TEMPLATE_INDEX" val="160077"/>
  <p:tag name="KSO_WM_UNIT_TYPE" val="l_i"/>
  <p:tag name="KSO_WM_UNIT_INDEX" val="1_6"/>
  <p:tag name="KSO_WM_UNIT_ID" val="diagram160077_3*l_i*1_6"/>
  <p:tag name="KSO_WM_UNIT_CLEAR" val="1"/>
  <p:tag name="KSO_WM_UNIT_LAYERLEVEL" val="1_1"/>
  <p:tag name="KSO_WM_DIAGRAM_GROUP_CODE" val="l1-1"/>
  <p:tag name="KSO_WM_UNIT_FILL_FORE_SCHEMECOLOR_INDEX" val="5"/>
  <p:tag name="KSO_WM_UNIT_FILL_TYPE" val="1"/>
  <p:tag name="KSO_WM_UNIT_LINE_FORE_SCHEMECOLOR_INDEX" val="14"/>
  <p:tag name="KSO_WM_UNIT_LINE_FILL_TYPE" val="2"/>
  <p:tag name="KSO_WM_UNIT_TEXT_FILL_FORE_SCHEMECOLOR_INDEX" val="14"/>
  <p:tag name="KSO_WM_UNIT_TEXT_FILL_TYPE" val="1"/>
</p:tagLst>
</file>

<file path=ppt/tags/tag24.xml><?xml version="1.0" encoding="utf-8"?>
<p:tagLst xmlns:p="http://schemas.openxmlformats.org/presentationml/2006/main">
  <p:tag name="KSO_WM_UNIT_PLACING_PICTURE_USER_VIEWPORT" val="{&quot;height&quot;:4806,&quot;width&quot;:6350}"/>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1"/>
  <p:tag name="KSO_WM_UNIT_ID" val="diagram160264_5*n_h_i*1_1_1"/>
  <p:tag name="KSO_WM_TEMPLATE_CATEGORY" val="diagram"/>
  <p:tag name="KSO_WM_TEMPLATE_INDEX" val="160264"/>
  <p:tag name="KSO_WM_UNIT_LAYERLEVEL" val="1_1_1"/>
  <p:tag name="KSO_WM_TAG_VERSION" val="1.0"/>
  <p:tag name="KSO_WM_BEAUTIFY_FLAG" val="#wm#"/>
  <p:tag name="KSO_WM_UNIT_FILL_FORE_SCHEMECOLOR_INDEX" val="14"/>
  <p:tag name="KSO_WM_UNIT_FILL_TYPE" val="1"/>
  <p:tag name="KSO_WM_UNIT_TEXT_FILL_FORE_SCHEMECOLOR_INDEX" val="5"/>
  <p:tag name="KSO_WM_UNIT_TEXT_FILL_TYPE" val="1"/>
  <p:tag name="KSO_WM_UNIT_USESOURCEFORMAT_APPLY"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5_1"/>
  <p:tag name="KSO_WM_UNIT_ID" val="diagram160264_5*n_h_h_i*1_2_5_1"/>
  <p:tag name="KSO_WM_TEMPLATE_CATEGORY" val="diagram"/>
  <p:tag name="KSO_WM_TEMPLATE_INDEX" val="160264"/>
  <p:tag name="KSO_WM_UNIT_LAYERLEVEL" val="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6_1"/>
  <p:tag name="KSO_WM_UNIT_ID" val="diagram160264_5*n_h_h_i*1_2_6_1"/>
  <p:tag name="KSO_WM_TEMPLATE_CATEGORY" val="diagram"/>
  <p:tag name="KSO_WM_TEMPLATE_INDEX" val="160264"/>
  <p:tag name="KSO_WM_UNIT_LAYERLEVEL" val="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1"/>
  <p:tag name="KSO_WM_UNIT_ID" val="diagram160264_5*n_h_h_i*1_2_1_1"/>
  <p:tag name="KSO_WM_TEMPLATE_CATEGORY" val="diagram"/>
  <p:tag name="KSO_WM_TEMPLATE_INDEX" val="160264"/>
  <p:tag name="KSO_WM_UNIT_LAYERLEVEL" val="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0771_1*i*2"/>
  <p:tag name="KSO_WM_TEMPLATE_CATEGORY" val="diagram"/>
  <p:tag name="KSO_WM_TEMPLATE_INDEX" val="20200771"/>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1"/>
  <p:tag name="KSO_WM_UNIT_ID" val="diagram160264_5*n_h_h_i*1_2_2_1"/>
  <p:tag name="KSO_WM_TEMPLATE_CATEGORY" val="diagram"/>
  <p:tag name="KSO_WM_TEMPLATE_INDEX" val="160264"/>
  <p:tag name="KSO_WM_UNIT_LAYERLEVEL" val="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1"/>
  <p:tag name="KSO_WM_UNIT_ID" val="diagram160264_5*n_h_h_i*1_2_3_1"/>
  <p:tag name="KSO_WM_TEMPLATE_CATEGORY" val="diagram"/>
  <p:tag name="KSO_WM_TEMPLATE_INDEX" val="160264"/>
  <p:tag name="KSO_WM_UNIT_LAYERLEVEL" val="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4_1"/>
  <p:tag name="KSO_WM_UNIT_ID" val="diagram160264_5*n_h_h_i*1_2_4_1"/>
  <p:tag name="KSO_WM_TEMPLATE_CATEGORY" val="diagram"/>
  <p:tag name="KSO_WM_TEMPLATE_INDEX" val="160264"/>
  <p:tag name="KSO_WM_UNIT_LAYERLEVEL" val="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33.xml><?xml version="1.0" encoding="utf-8"?>
<p:tagLst xmlns:p="http://schemas.openxmlformats.org/presentationml/2006/main">
  <p:tag name="KSO_WM_UNIT_NOCLEAR" val="0"/>
  <p:tag name="KSO_WM_UNIT_VALUE" val="27"/>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160264_5*n_h_h_f*1_2_1_1"/>
  <p:tag name="KSO_WM_TEMPLATE_CATEGORY" val="diagram"/>
  <p:tag name="KSO_WM_TEMPLATE_INDEX" val="160264"/>
  <p:tag name="KSO_WM_UNIT_LAYERLEVEL" val="1_1_1_1"/>
  <p:tag name="KSO_WM_TAG_VERSION" val="1.0"/>
  <p:tag name="KSO_WM_BEAUTIFY_FLAG" val="#wm#"/>
  <p:tag name="KSO_WM_UNIT_PRESET_TEXT" val="单击此处添加文本具体内容"/>
  <p:tag name="KSO_WM_UNIT_TEXT_FILL_FORE_SCHEMECOLOR_INDEX" val="13"/>
  <p:tag name="KSO_WM_UNIT_TEXT_FILL_TYPE" val="1"/>
  <p:tag name="KSO_WM_UNIT_USESOURCEFORMAT_APPLY" val="1"/>
</p:tagLst>
</file>

<file path=ppt/tags/tag34.xml><?xml version="1.0" encoding="utf-8"?>
<p:tagLst xmlns:p="http://schemas.openxmlformats.org/presentationml/2006/main">
  <p:tag name="KSO_WM_UNIT_NOCLEAR" val="0"/>
  <p:tag name="KSO_WM_UNIT_VALUE" val="27"/>
  <p:tag name="KSO_WM_UNIT_HIGHLIGHT" val="0"/>
  <p:tag name="KSO_WM_UNIT_COMPATIBLE" val="0"/>
  <p:tag name="KSO_WM_UNIT_DIAGRAM_ISNUMVISUAL" val="0"/>
  <p:tag name="KSO_WM_UNIT_DIAGRAM_ISREFERUNIT" val="0"/>
  <p:tag name="KSO_WM_DIAGRAM_GROUP_CODE" val="n1-1"/>
  <p:tag name="KSO_WM_UNIT_TYPE" val="n_h_h_f"/>
  <p:tag name="KSO_WM_UNIT_INDEX" val="1_2_6_1"/>
  <p:tag name="KSO_WM_UNIT_ID" val="diagram160264_5*n_h_h_f*1_2_6_1"/>
  <p:tag name="KSO_WM_TEMPLATE_CATEGORY" val="diagram"/>
  <p:tag name="KSO_WM_TEMPLATE_INDEX" val="160264"/>
  <p:tag name="KSO_WM_UNIT_LAYERLEVEL" val="1_1_1_1"/>
  <p:tag name="KSO_WM_TAG_VERSION" val="1.0"/>
  <p:tag name="KSO_WM_BEAUTIFY_FLAG" val="#wm#"/>
  <p:tag name="KSO_WM_UNIT_PRESET_TEXT" val="单击此处添加文本具体内容"/>
  <p:tag name="KSO_WM_UNIT_TEXT_FILL_FORE_SCHEMECOLOR_INDEX" val="13"/>
  <p:tag name="KSO_WM_UNIT_TEXT_FILL_TYPE" val="1"/>
  <p:tag name="KSO_WM_UNIT_USESOURCEFORMAT_APPLY" val="1"/>
</p:tagLst>
</file>

<file path=ppt/tags/tag35.xml><?xml version="1.0" encoding="utf-8"?>
<p:tagLst xmlns:p="http://schemas.openxmlformats.org/presentationml/2006/main">
  <p:tag name="KSO_WM_UNIT_NOCLEAR" val="0"/>
  <p:tag name="KSO_WM_UNIT_VALUE" val="27"/>
  <p:tag name="KSO_WM_UNIT_HIGHLIGHT" val="0"/>
  <p:tag name="KSO_WM_UNIT_COMPATIBLE" val="0"/>
  <p:tag name="KSO_WM_UNIT_DIAGRAM_ISNUMVISUAL" val="0"/>
  <p:tag name="KSO_WM_UNIT_DIAGRAM_ISREFERUNIT" val="0"/>
  <p:tag name="KSO_WM_DIAGRAM_GROUP_CODE" val="n1-1"/>
  <p:tag name="KSO_WM_UNIT_TYPE" val="n_h_h_f"/>
  <p:tag name="KSO_WM_UNIT_INDEX" val="1_2_5_1"/>
  <p:tag name="KSO_WM_UNIT_ID" val="diagram160264_5*n_h_h_f*1_2_5_1"/>
  <p:tag name="KSO_WM_TEMPLATE_CATEGORY" val="diagram"/>
  <p:tag name="KSO_WM_TEMPLATE_INDEX" val="160264"/>
  <p:tag name="KSO_WM_UNIT_LAYERLEVEL" val="1_1_1_1"/>
  <p:tag name="KSO_WM_TAG_VERSION" val="1.0"/>
  <p:tag name="KSO_WM_BEAUTIFY_FLAG" val="#wm#"/>
  <p:tag name="KSO_WM_UNIT_PRESET_TEXT" val="单击此处添加文本具体内容"/>
  <p:tag name="KSO_WM_UNIT_TEXT_FILL_FORE_SCHEMECOLOR_INDEX" val="13"/>
  <p:tag name="KSO_WM_UNIT_TEXT_FILL_TYPE" val="1"/>
  <p:tag name="KSO_WM_UNIT_USESOURCEFORMAT_APPLY" val="1"/>
</p:tagLst>
</file>

<file path=ppt/tags/tag36.xml><?xml version="1.0" encoding="utf-8"?>
<p:tagLst xmlns:p="http://schemas.openxmlformats.org/presentationml/2006/main">
  <p:tag name="KSO_WM_UNIT_NOCLEAR" val="0"/>
  <p:tag name="KSO_WM_UNIT_VALUE" val="27"/>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160264_5*n_h_h_f*1_2_2_1"/>
  <p:tag name="KSO_WM_TEMPLATE_CATEGORY" val="diagram"/>
  <p:tag name="KSO_WM_TEMPLATE_INDEX" val="160264"/>
  <p:tag name="KSO_WM_UNIT_LAYERLEVEL" val="1_1_1_1"/>
  <p:tag name="KSO_WM_TAG_VERSION" val="1.0"/>
  <p:tag name="KSO_WM_BEAUTIFY_FLAG" val="#wm#"/>
  <p:tag name="KSO_WM_UNIT_PRESET_TEXT" val="单击此处添加文本具体内容"/>
  <p:tag name="KSO_WM_UNIT_TEXT_FILL_FORE_SCHEMECOLOR_INDEX" val="13"/>
  <p:tag name="KSO_WM_UNIT_TEXT_FILL_TYPE" val="1"/>
  <p:tag name="KSO_WM_UNIT_USESOURCEFORMAT_APPLY" val="1"/>
</p:tagLst>
</file>

<file path=ppt/tags/tag37.xml><?xml version="1.0" encoding="utf-8"?>
<p:tagLst xmlns:p="http://schemas.openxmlformats.org/presentationml/2006/main">
  <p:tag name="KSO_WM_UNIT_NOCLEAR" val="0"/>
  <p:tag name="KSO_WM_UNIT_VALUE" val="27"/>
  <p:tag name="KSO_WM_UNIT_HIGHLIGHT" val="0"/>
  <p:tag name="KSO_WM_UNIT_COMPATIBLE" val="0"/>
  <p:tag name="KSO_WM_UNIT_DIAGRAM_ISNUMVISUAL" val="0"/>
  <p:tag name="KSO_WM_UNIT_DIAGRAM_ISREFERUNIT" val="0"/>
  <p:tag name="KSO_WM_DIAGRAM_GROUP_CODE" val="n1-1"/>
  <p:tag name="KSO_WM_UNIT_TYPE" val="n_h_h_f"/>
  <p:tag name="KSO_WM_UNIT_INDEX" val="1_2_3_1"/>
  <p:tag name="KSO_WM_UNIT_ID" val="diagram160264_5*n_h_h_f*1_2_3_1"/>
  <p:tag name="KSO_WM_TEMPLATE_CATEGORY" val="diagram"/>
  <p:tag name="KSO_WM_TEMPLATE_INDEX" val="160264"/>
  <p:tag name="KSO_WM_UNIT_LAYERLEVEL" val="1_1_1_1"/>
  <p:tag name="KSO_WM_TAG_VERSION" val="1.0"/>
  <p:tag name="KSO_WM_BEAUTIFY_FLAG" val="#wm#"/>
  <p:tag name="KSO_WM_UNIT_PRESET_TEXT" val="单击此处添加文本具体内容"/>
  <p:tag name="KSO_WM_UNIT_TEXT_FILL_FORE_SCHEMECOLOR_INDEX" val="13"/>
  <p:tag name="KSO_WM_UNIT_TEXT_FILL_TYPE" val="1"/>
  <p:tag name="KSO_WM_UNIT_USESOURCEFORMAT_APPLY" val="1"/>
</p:tagLst>
</file>

<file path=ppt/tags/tag38.xml><?xml version="1.0" encoding="utf-8"?>
<p:tagLst xmlns:p="http://schemas.openxmlformats.org/presentationml/2006/main">
  <p:tag name="KSO_WM_UNIT_NOCLEAR" val="0"/>
  <p:tag name="KSO_WM_UNIT_VALUE" val="27"/>
  <p:tag name="KSO_WM_UNIT_HIGHLIGHT" val="0"/>
  <p:tag name="KSO_WM_UNIT_COMPATIBLE" val="0"/>
  <p:tag name="KSO_WM_UNIT_DIAGRAM_ISNUMVISUAL" val="0"/>
  <p:tag name="KSO_WM_UNIT_DIAGRAM_ISREFERUNIT" val="0"/>
  <p:tag name="KSO_WM_DIAGRAM_GROUP_CODE" val="n1-1"/>
  <p:tag name="KSO_WM_UNIT_TYPE" val="n_h_h_f"/>
  <p:tag name="KSO_WM_UNIT_INDEX" val="1_2_4_1"/>
  <p:tag name="KSO_WM_UNIT_ID" val="diagram160264_5*n_h_h_f*1_2_4_1"/>
  <p:tag name="KSO_WM_TEMPLATE_CATEGORY" val="diagram"/>
  <p:tag name="KSO_WM_TEMPLATE_INDEX" val="160264"/>
  <p:tag name="KSO_WM_UNIT_LAYERLEVEL" val="1_1_1_1"/>
  <p:tag name="KSO_WM_TAG_VERSION" val="1.0"/>
  <p:tag name="KSO_WM_BEAUTIFY_FLAG" val="#wm#"/>
  <p:tag name="KSO_WM_UNIT_PRESET_TEXT" val="单击此处添加文本具体内容"/>
  <p:tag name="KSO_WM_UNIT_TEXT_FILL_FORE_SCHEMECOLOR_INDEX" val="13"/>
  <p:tag name="KSO_WM_UNIT_TEXT_FILL_TYPE" val="1"/>
  <p:tag name="KSO_WM_UNIT_USESOURCEFORMAT_APPLY" val="1"/>
</p:tagLst>
</file>

<file path=ppt/tags/tag39.xml><?xml version="1.0" encoding="utf-8"?>
<p:tagLst xmlns:p="http://schemas.openxmlformats.org/presentationml/2006/main">
  <p:tag name="KSO_WM_UNIT_ISCONTENTSTITLE" val="0"/>
  <p:tag name="KSO_WM_UNIT_ISNUMDGMTITLE" val="0"/>
  <p:tag name="KSO_WM_UNIT_NOCLEAR" val="0"/>
  <p:tag name="KSO_WM_UNIT_VALUE" val="15"/>
  <p:tag name="KSO_WM_UNIT_HIGHLIGHT" val="0"/>
  <p:tag name="KSO_WM_UNIT_COMPATIBLE" val="0"/>
  <p:tag name="KSO_WM_UNIT_DIAGRAM_ISNUMVISUAL" val="0"/>
  <p:tag name="KSO_WM_UNIT_DIAGRAM_ISREFERUNIT" val="0"/>
  <p:tag name="KSO_WM_DIAGRAM_GROUP_CODE" val="n1-1"/>
  <p:tag name="KSO_WM_UNIT_TYPE" val="n_h_a"/>
  <p:tag name="KSO_WM_UNIT_INDEX" val="1_1_1"/>
  <p:tag name="KSO_WM_UNIT_ID" val="diagram160264_5*n_h_a*1_1_1"/>
  <p:tag name="KSO_WM_TEMPLATE_CATEGORY" val="diagram"/>
  <p:tag name="KSO_WM_TEMPLATE_INDEX" val="160264"/>
  <p:tag name="KSO_WM_UNIT_LAYERLEVEL" val="1_1_1"/>
  <p:tag name="KSO_WM_TAG_VERSION" val="1.0"/>
  <p:tag name="KSO_WM_BEAUTIFY_FLAG" val="#wm#"/>
  <p:tag name="KSO_WM_UNIT_PRESET_TEXT" val="添加标题"/>
  <p:tag name="KSO_WM_UNIT_TEXT_FILL_FORE_SCHEMECOLOR_INDEX" val="13"/>
  <p:tag name="KSO_WM_UNIT_TEXT_FILL_TYPE" val="1"/>
  <p:tag name="KSO_WM_UNIT_USESOURCEFORMAT_APPLY" val="1"/>
</p:tagLst>
</file>

<file path=ppt/tags/tag4.xml><?xml version="1.0" encoding="utf-8"?>
<p:tagLst xmlns:p="http://schemas.openxmlformats.org/presentationml/2006/main">
  <p:tag name="KSO_WM_UNIT_VALUE" val="1380*1035"/>
  <p:tag name="KSO_WM_UNIT_HIGHLIGHT" val="0"/>
  <p:tag name="KSO_WM_UNIT_COMPATIBLE" val="0"/>
  <p:tag name="KSO_WM_UNIT_DIAGRAM_ISNUMVISUAL" val="0"/>
  <p:tag name="KSO_WM_UNIT_DIAGRAM_ISREFERUNIT" val="0"/>
  <p:tag name="KSO_WM_UNIT_TYPE" val="d"/>
  <p:tag name="KSO_WM_UNIT_INDEX" val="1"/>
  <p:tag name="KSO_WM_UNIT_ID" val="diagram20200771_1*d*1"/>
  <p:tag name="KSO_WM_TEMPLATE_CATEGORY" val="diagram"/>
  <p:tag name="KSO_WM_TEMPLATE_INDEX" val="20200771"/>
  <p:tag name="KSO_WM_UNIT_SUPPORT_UNIT_TYPE" val="[&quot;d&quot;]"/>
  <p:tag name="KSO_WM_UNIT_LAYERLEVEL" val="1"/>
  <p:tag name="KSO_WM_TAG_VERSION" val="1.0"/>
  <p:tag name="KSO_WM_BEAUTIFY_FLAG" val="#wm#"/>
  <p:tag name="KSO_WM_UNIT_PICTURE_CLIP_FLAG" val="0"/>
</p:tagLst>
</file>

<file path=ppt/tags/tag40.xml><?xml version="1.0" encoding="utf-8"?>
<p:tagLst xmlns:p="http://schemas.openxmlformats.org/presentationml/2006/main">
  <p:tag name="KSO_WM_SLIDE_ID" val="diagram160264_5"/>
  <p:tag name="KSO_WM_TEMPLATE_SUBCATEGORY" val="0"/>
  <p:tag name="KSO_WM_TEMPLATE_MASTER_TYPE" val="0"/>
  <p:tag name="KSO_WM_TEMPLATE_COLOR_TYPE" val="1"/>
  <p:tag name="KSO_WM_SLIDE_TYPE" val="text"/>
  <p:tag name="KSO_WM_SLIDE_SUBTYPE" val="diag"/>
  <p:tag name="KSO_WM_SLIDE_ITEM_CNT" val="6"/>
  <p:tag name="KSO_WM_SLIDE_INDEX" val="5"/>
  <p:tag name="KSO_WM_SLIDE_SIZE" val="614.04*319.974"/>
  <p:tag name="KSO_WM_SLIDE_POSITION" val="172.98*139.228"/>
  <p:tag name="KSO_WM_DIAGRAM_GROUP_CODE" val="n1-1"/>
  <p:tag name="KSO_WM_SLIDE_DIAGTYPE" val="n"/>
  <p:tag name="KSO_WM_TAG_VERSION" val="1.0"/>
  <p:tag name="KSO_WM_BEAUTIFY_FLAG" val="#wm#"/>
  <p:tag name="KSO_WM_TEMPLATE_CATEGORY" val="diagram"/>
  <p:tag name="KSO_WM_TEMPLATE_INDEX" val="160264"/>
  <p:tag name="KSO_WM_SLIDE_LAYOUT" val="a_n"/>
  <p:tag name="KSO_WM_SLIDE_LAYOUT_CNT" val="1_1"/>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UNIT_ISCONTENTSTITLE" val="0"/>
  <p:tag name="KSO_WM_UNIT_ISNUMDGMTITLE" val="0"/>
  <p:tag name="KSO_WM_UNIT_NOCLEAR" val="0"/>
  <p:tag name="KSO_WM_UNIT_VALUE" val="22"/>
  <p:tag name="KSO_WM_UNIT_HIGHLIGHT" val="0"/>
  <p:tag name="KSO_WM_UNIT_COMPATIBLE" val="0"/>
  <p:tag name="KSO_WM_UNIT_DIAGRAM_ISNUMVISUAL" val="0"/>
  <p:tag name="KSO_WM_UNIT_DIAGRAM_ISREFERUNIT" val="0"/>
  <p:tag name="KSO_WM_UNIT_TYPE" val="a"/>
  <p:tag name="KSO_WM_UNIT_INDEX" val="1"/>
  <p:tag name="KSO_WM_UNIT_ID" val="diagram20200771_1*a*1"/>
  <p:tag name="KSO_WM_TEMPLATE_CATEGORY" val="diagram"/>
  <p:tag name="KSO_WM_TEMPLATE_INDEX" val="20200771"/>
  <p:tag name="KSO_WM_UNIT_LAYERLEVEL" val="1"/>
  <p:tag name="KSO_WM_TAG_VERSION" val="1.0"/>
  <p:tag name="KSO_WM_BEAUTIFY_FLAG" val="#wm#"/>
  <p:tag name="KSO_WM_UNIT_PRESET_TEXT" val="单击此处添加标题"/>
  <p:tag name="KSO_WM_UNIT_TEXT_FILL_FORE_SCHEMECOLOR_INDEX_BRIGHTNESS" val="0.15"/>
  <p:tag name="KSO_WM_UNIT_TEXT_FILL_FORE_SCHEMECOLOR_INDEX" val="13"/>
  <p:tag name="KSO_WM_UNIT_TEXT_FILL_TYPE" val="1"/>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14767_1*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 name="KSO_WM_TEMPLATE_CATEGORY" val="diagram"/>
  <p:tag name="KSO_WM_TEMPLATE_INDEX" val="20214767"/>
  <p:tag name="KSO_WM_UNIT_VALUE" val="375"/>
  <p:tag name="KSO_WM_TEMPLATE_ASSEMBLE_XID" val="60656f9b4054ed1e2fb80d6e"/>
  <p:tag name="KSO_WM_TEMPLATE_ASSEMBLE_GROUPID" val="60656f9b4054ed1e2fb80d6e"/>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14767_1*i*2"/>
  <p:tag name="KSO_WM_TEMPLATE_CATEGORY" val="diagram"/>
  <p:tag name="KSO_WM_TEMPLATE_INDEX" val="20214767"/>
  <p:tag name="KSO_WM_UNIT_LAYERLEVEL" val="1"/>
  <p:tag name="KSO_WM_TAG_VERSION" val="1.0"/>
  <p:tag name="KSO_WM_BEAUTIFY_FLAG" val="#wm#"/>
  <p:tag name="KSO_WM_UNIT_BLOCK" val="0"/>
  <p:tag name="KSO_WM_UNIT_SM_LIMIT_TYPE" val="2"/>
  <p:tag name="KSO_WM_UNIT_DEC_AREA_ID" val="0517c0a8d4e643faac4c14e8bfee663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1358a491bb0086638bf8"/>
  <p:tag name="KSO_WM_CHIP_XID" val="5ef21358a491bb0086638bf9"/>
  <p:tag name="KSO_WM_UNIT_TEXT_FILL_FORE_SCHEMECOLOR_INDEX_BRIGHTNESS" val="0"/>
  <p:tag name="KSO_WM_UNIT_TEXT_FILL_FORE_SCHEMECOLOR_INDEX" val="2"/>
  <p:tag name="KSO_WM_UNIT_TEXT_FILL_TYPE" val="1"/>
  <p:tag name="KSO_WM_UNIT_VALUE" val="252"/>
  <p:tag name="KSO_WM_TEMPLATE_ASSEMBLE_XID" val="60656f9b4054ed1e2fb80d6e"/>
  <p:tag name="KSO_WM_TEMPLATE_ASSEMBLE_GROUPID" val="60656f9b4054ed1e2fb80d6e"/>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14767_1*i*3"/>
  <p:tag name="KSO_WM_TEMPLATE_CATEGORY" val="diagram"/>
  <p:tag name="KSO_WM_TEMPLATE_INDEX" val="20214767"/>
  <p:tag name="KSO_WM_UNIT_LAYERLEVEL" val="1"/>
  <p:tag name="KSO_WM_TAG_VERSION" val="1.0"/>
  <p:tag name="KSO_WM_BEAUTIFY_FLAG" val="#wm#"/>
  <p:tag name="KSO_WM_UNIT_BLOCK" val="0"/>
  <p:tag name="KSO_WM_UNIT_SM_LIMIT_TYPE" val="2"/>
  <p:tag name="KSO_WM_UNIT_DEC_AREA_ID" val="758ca4e4af8c46b28d1a14bc3761a7a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1358a491bb0086638bf8"/>
  <p:tag name="KSO_WM_CHIP_XID" val="5ef21358a491bb0086638bf9"/>
  <p:tag name="KSO_WM_UNIT_LINE_FORE_SCHEMECOLOR_INDEX_BRIGHTNESS" val="0"/>
  <p:tag name="KSO_WM_UNIT_LINE_FORE_SCHEMECOLOR_INDEX" val="15"/>
  <p:tag name="KSO_WM_UNIT_LINE_FILL_TYPE" val="2"/>
  <p:tag name="KSO_WM_UNIT_TEXT_FILL_FORE_SCHEMECOLOR_INDEX_BRIGHTNESS" val="0"/>
  <p:tag name="KSO_WM_UNIT_TEXT_FILL_FORE_SCHEMECOLOR_INDEX" val="2"/>
  <p:tag name="KSO_WM_UNIT_TEXT_FILL_TYPE" val="1"/>
  <p:tag name="KSO_WM_UNIT_VALUE" val="630"/>
  <p:tag name="KSO_WM_TEMPLATE_ASSEMBLE_XID" val="60656f9b4054ed1e2fb80d6e"/>
  <p:tag name="KSO_WM_TEMPLATE_ASSEMBLE_GROUPID" val="60656f9b4054ed1e2fb80d6e"/>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14767_1*i*4"/>
  <p:tag name="KSO_WM_TEMPLATE_CATEGORY" val="diagram"/>
  <p:tag name="KSO_WM_TEMPLATE_INDEX" val="20214767"/>
  <p:tag name="KSO_WM_UNIT_LAYERLEVEL" val="1"/>
  <p:tag name="KSO_WM_TAG_VERSION" val="1.0"/>
  <p:tag name="KSO_WM_BEAUTIFY_FLAG" val="#wm#"/>
  <p:tag name="KSO_WM_UNIT_BLOCK" val="0"/>
  <p:tag name="KSO_WM_UNIT_SM_LIMIT_TYPE" val="1"/>
  <p:tag name="KSO_WM_UNIT_DEC_AREA_ID" val="660ef649c3cd4167ac48b71d6d399a1a"/>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CHIP_GROUPID" val="5ef21358a491bb0086638bf8"/>
  <p:tag name="KSO_WM_CHIP_XID" val="5ef21358a491bb0086638bf9"/>
  <p:tag name="KSO_WM_UNIT_FILL_FORE_SCHEMECOLOR_INDEX_BRIGHTNESS" val="0"/>
  <p:tag name="KSO_WM_UNIT_FILL_FORE_SCHEMECOLOR_INDEX" val="14"/>
  <p:tag name="KSO_WM_UNIT_FILL_TYPE" val="1"/>
  <p:tag name="KSO_WM_UNIT_VALUE" val="3"/>
  <p:tag name="KSO_WM_TEMPLATE_ASSEMBLE_XID" val="60656f9b4054ed1e2fb80d6e"/>
  <p:tag name="KSO_WM_TEMPLATE_ASSEMBLE_GROUPID" val="60656f9b4054ed1e2fb80d6e"/>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14767_1*i*5"/>
  <p:tag name="KSO_WM_TEMPLATE_CATEGORY" val="diagram"/>
  <p:tag name="KSO_WM_TEMPLATE_INDEX" val="20214767"/>
  <p:tag name="KSO_WM_UNIT_LAYERLEVEL" val="1"/>
  <p:tag name="KSO_WM_TAG_VERSION" val="1.0"/>
  <p:tag name="KSO_WM_BEAUTIFY_FLAG" val="#wm#"/>
  <p:tag name="KSO_WM_UNIT_BLOCK" val="0"/>
  <p:tag name="KSO_WM_UNIT_SM_LIMIT_TYPE" val="1"/>
  <p:tag name="KSO_WM_UNIT_DEC_AREA_ID" val="600c20734b6f4271bb27757094427133"/>
  <p:tag name="KSO_WM_UNIT_DECORATE_INFO" val="{&quot;ReferentInfo&quot;:{&quot;Id&quot;:&quot;slide&quot;,&quot;X&quot;:{&quot;Pos&quot;:0},&quot;Y&quot;:{&quot;Pos&quot;:0}},&quot;DecorateInfoX&quot;:{&quot;Pos&quot;:0,&quot;IsAbs&quot;:true},&quot;DecorateInfoY&quot;:{&quot;Pos&quot;:0,&quot;IsAbs&quot;:true},&quot;DecorateInfoW&quot;:{&quot;IsAbs&quot;:true},&quot;DecorateInfoH&quot;:{&quot;IsAbs&quot;:true},&quot;whChangeMode&quot;:0}"/>
  <p:tag name="KSO_WM_CHIP_GROUPID" val="5ef21358a491bb0086638bf8"/>
  <p:tag name="KSO_WM_CHIP_XID" val="5ef21358a491bb0086638bf9"/>
  <p:tag name="KSO_WM_UNIT_FILL_FORE_SCHEMECOLOR_INDEX_BRIGHTNESS" val="0"/>
  <p:tag name="KSO_WM_UNIT_FILL_FORE_SCHEMECOLOR_INDEX" val="14"/>
  <p:tag name="KSO_WM_UNIT_FILL_TYPE" val="1"/>
  <p:tag name="KSO_WM_UNIT_VALUE" val="3"/>
  <p:tag name="KSO_WM_TEMPLATE_ASSEMBLE_XID" val="60656f9b4054ed1e2fb80d6e"/>
  <p:tag name="KSO_WM_TEMPLATE_ASSEMBLE_GROUPID" val="60656f9b4054ed1e2fb80d6e"/>
</p:tagLst>
</file>

<file path=ppt/tags/tag5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diagram20214767_1*a*1"/>
  <p:tag name="KSO_WM_TEMPLATE_CATEGORY" val="diagram"/>
  <p:tag name="KSO_WM_TEMPLATE_INDEX" val="20214767"/>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d1c512ddca3544ba95f8a7800298198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71bed2ff589640589acbf602a3d3dc60"/>
  <p:tag name="KSO_WM_UNIT_TEXT_FILL_FORE_SCHEMECOLOR_INDEX_BRIGHTNESS" val="0"/>
  <p:tag name="KSO_WM_UNIT_TEXT_FILL_FORE_SCHEMECOLOR_INDEX" val="13"/>
  <p:tag name="KSO_WM_UNIT_TEXT_FILL_TYPE" val="1"/>
  <p:tag name="KSO_WM_TEMPLATE_ASSEMBLE_XID" val="60656f9b4054ed1e2fb80d6e"/>
  <p:tag name="KSO_WM_TEMPLATE_ASSEMBLE_GROUPID" val="60656f9b4054ed1e2fb80d6e"/>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28767_1*l_h_i*1_1_1"/>
  <p:tag name="KSO_WM_TEMPLATE_CATEGORY" val="diagram"/>
  <p:tag name="KSO_WM_TEMPLATE_INDEX" val="20228767"/>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28767_1*l_h_i*1_1_2"/>
  <p:tag name="KSO_WM_TEMPLATE_CATEGORY" val="diagram"/>
  <p:tag name="KSO_WM_TEMPLATE_INDEX" val="20228767"/>
  <p:tag name="KSO_WM_UNIT_LAYERLEVEL" val="1_1_1"/>
  <p:tag name="KSO_WM_TAG_VERSION" val="1.0"/>
  <p:tag name="KSO_WM_BEAUTIFY_FLAG" val="#wm#"/>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28767_1*l_h_i*1_1_3"/>
  <p:tag name="KSO_WM_TEMPLATE_CATEGORY" val="diagram"/>
  <p:tag name="KSO_WM_TEMPLATE_INDEX" val="20228767"/>
  <p:tag name="KSO_WM_UNIT_LAYERLEVEL" val="1_1_1"/>
  <p:tag name="KSO_WM_TAG_VERSION" val="1.0"/>
  <p:tag name="KSO_WM_BEAUTIFY_FLAG" val="#wm#"/>
  <p:tag name="KSO_WM_UNIT_FILL_FORE_SCHEMECOLOR_INDEX_BRIGHTNESS" val="0.15"/>
  <p:tag name="KSO_WM_UNIT_FILL_FORE_SCHEMECOLOR_INDEX" val="13"/>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0771_1*i*3"/>
  <p:tag name="KSO_WM_TEMPLATE_CATEGORY" val="diagram"/>
  <p:tag name="KSO_WM_TEMPLATE_INDEX" val="20200771"/>
  <p:tag name="KSO_WM_UNIT_LAYERLEVEL" val="1"/>
  <p:tag name="KSO_WM_TAG_VERSION" val="1.0"/>
  <p:tag name="KSO_WM_BEAUTIFY_FLAG" val="#wm#"/>
  <p:tag name="KSO_WM_UNIT_LINE_FORE_SCHEMECOLOR_INDEX_BRIGHTNESS" val="0"/>
  <p:tag name="KSO_WM_UNIT_LINE_FORE_SCHEMECOLOR_INDEX" val="5"/>
  <p:tag name="KSO_WM_UNIT_LINE_FILL_TYPE" val="2"/>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28767_1*l_h_i*1_1_4"/>
  <p:tag name="KSO_WM_TEMPLATE_CATEGORY" val="diagram"/>
  <p:tag name="KSO_WM_TEMPLATE_INDEX" val="20228767"/>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0228767_1*l_h_i*1_1_5"/>
  <p:tag name="KSO_WM_TEMPLATE_CATEGORY" val="diagram"/>
  <p:tag name="KSO_WM_TEMPLATE_INDEX" val="20228767"/>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2.xml><?xml version="1.0" encoding="utf-8"?>
<p:tagLst xmlns:p="http://schemas.openxmlformats.org/presentationml/2006/main">
  <p:tag name="KSO_WM_UNIT_ISCONTENTSTITLE" val="0"/>
  <p:tag name="KSO_WM_UNIT_ISNUMDGMTITLE" val="0"/>
  <p:tag name="KSO_WM_UNIT_PRESET_TEXT" val="添加内容标题"/>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28767_1*l_h_a*1_1_1"/>
  <p:tag name="KSO_WM_TEMPLATE_CATEGORY" val="diagram"/>
  <p:tag name="KSO_WM_TEMPLATE_INDEX" val="20228767"/>
  <p:tag name="KSO_WM_UNIT_LAYERLEVEL" val="1_1_1"/>
  <p:tag name="KSO_WM_TAG_VERSION" val="1.0"/>
  <p:tag name="KSO_WM_BEAUTIFY_FLAG" val="#wm#"/>
  <p:tag name="KSO_WM_UNIT_VALUE" val="9"/>
  <p:tag name="KSO_WM_UNIT_TEXT_FILL_FORE_SCHEMECOLOR_INDEX_BRIGHTNESS" val="0.15"/>
  <p:tag name="KSO_WM_UNIT_TEXT_FILL_FORE_SCHEMECOLOR_INDEX" val="13"/>
  <p:tag name="KSO_WM_UNIT_TEXT_FILL_TYPE" val="1"/>
  <p:tag name="KSO_WM_UNIT_USESOURCEFORMAT_APPLY"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28767_1*l_h_i*1_2_1"/>
  <p:tag name="KSO_WM_TEMPLATE_CATEGORY" val="diagram"/>
  <p:tag name="KSO_WM_TEMPLATE_INDEX" val="20228767"/>
  <p:tag name="KSO_WM_UNIT_LAYERLEVEL" val="1_1_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28767_1*l_h_i*1_2_2"/>
  <p:tag name="KSO_WM_TEMPLATE_CATEGORY" val="diagram"/>
  <p:tag name="KSO_WM_TEMPLATE_INDEX" val="20228767"/>
  <p:tag name="KSO_WM_UNIT_LAYERLEVEL" val="1_1_1"/>
  <p:tag name="KSO_WM_TAG_VERSION" val="1.0"/>
  <p:tag name="KSO_WM_BEAUTIFY_FLAG" val="#wm#"/>
  <p:tag name="KSO_WM_UNIT_FILL_FORE_SCHEMECOLOR_INDEX_BRIGHTNESS" val="-0.15"/>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28767_1*l_h_i*1_2_3"/>
  <p:tag name="KSO_WM_TEMPLATE_CATEGORY" val="diagram"/>
  <p:tag name="KSO_WM_TEMPLATE_INDEX" val="20228767"/>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28767_1*l_h_i*1_2_4"/>
  <p:tag name="KSO_WM_TEMPLATE_CATEGORY" val="diagram"/>
  <p:tag name="KSO_WM_TEMPLATE_INDEX" val="20228767"/>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0228767_1*l_h_i*1_2_5"/>
  <p:tag name="KSO_WM_TEMPLATE_CATEGORY" val="diagram"/>
  <p:tag name="KSO_WM_TEMPLATE_INDEX" val="20228767"/>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68.xml><?xml version="1.0" encoding="utf-8"?>
<p:tagLst xmlns:p="http://schemas.openxmlformats.org/presentationml/2006/main">
  <p:tag name="KSO_WM_UNIT_SUBTYPE" val="a"/>
  <p:tag name="KSO_WM_UNIT_PRESET_TEXT" val="您的正文已经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28767_1*l_h_f*1_1_1"/>
  <p:tag name="KSO_WM_TEMPLATE_CATEGORY" val="diagram"/>
  <p:tag name="KSO_WM_TEMPLATE_INDEX" val="20228767"/>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 name="KSO_WM_UNIT_USESOURCEFORMAT_APPLY" val="1"/>
</p:tagLst>
</file>

<file path=ppt/tags/tag69.xml><?xml version="1.0" encoding="utf-8"?>
<p:tagLst xmlns:p="http://schemas.openxmlformats.org/presentationml/2006/main">
  <p:tag name="KSO_WM_UNIT_ISCONTENTSTITLE" val="0"/>
  <p:tag name="KSO_WM_UNIT_ISNUMDGMTITLE" val="0"/>
  <p:tag name="KSO_WM_UNIT_PRESET_TEXT" val="添加内容标题"/>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28767_1*l_h_a*1_2_1"/>
  <p:tag name="KSO_WM_TEMPLATE_CATEGORY" val="diagram"/>
  <p:tag name="KSO_WM_TEMPLATE_INDEX" val="20228767"/>
  <p:tag name="KSO_WM_UNIT_LAYERLEVEL" val="1_1_1"/>
  <p:tag name="KSO_WM_TAG_VERSION" val="1.0"/>
  <p:tag name="KSO_WM_BEAUTIFY_FLAG" val="#wm#"/>
  <p:tag name="KSO_WM_UNIT_VALUE" val="9"/>
  <p:tag name="KSO_WM_UNIT_TEXT_FILL_FORE_SCHEMECOLOR_INDEX_BRIGHTNESS" val="0.15"/>
  <p:tag name="KSO_WM_UNIT_TEXT_FILL_FORE_SCHEMECOLOR_INDEX" val="13"/>
  <p:tag name="KSO_WM_UNIT_TEXT_FILL_TYPE" val="1"/>
  <p:tag name="KSO_WM_UNIT_USESOURCEFORMAT_APPLY" val="1"/>
</p:tagLst>
</file>

<file path=ppt/tags/tag7.xml><?xml version="1.0" encoding="utf-8"?>
<p:tagLst xmlns:p="http://schemas.openxmlformats.org/presentationml/2006/main">
  <p:tag name="KSO_WM_UNIT_SUBTYPE" val="a"/>
  <p:tag name="KSO_WM_UNIT_NOCLEAR" val="0"/>
  <p:tag name="KSO_WM_UNIT_VALUE" val="1196"/>
  <p:tag name="KSO_WM_UNIT_HIGHLIGHT" val="0"/>
  <p:tag name="KSO_WM_UNIT_COMPATIBLE" val="0"/>
  <p:tag name="KSO_WM_UNIT_DIAGRAM_ISNUMVISUAL" val="0"/>
  <p:tag name="KSO_WM_UNIT_DIAGRAM_ISREFERUNIT" val="0"/>
  <p:tag name="KSO_WM_UNIT_TYPE" val="f"/>
  <p:tag name="KSO_WM_UNIT_INDEX" val="1"/>
  <p:tag name="KSO_WM_UNIT_ID" val="diagram20200771_1*f*1"/>
  <p:tag name="KSO_WM_TEMPLATE_CATEGORY" val="diagram"/>
  <p:tag name="KSO_WM_TEMPLATE_INDEX" val="20200771"/>
  <p:tag name="KSO_WM_UNIT_LAYERLEVEL" val="1"/>
  <p:tag name="KSO_WM_TAG_VERSION" val="1.0"/>
  <p:tag name="KSO_WM_BEAUTIFY_FLAG" val="#wm#"/>
  <p:tag name="KSO_WM_UNIT_PRESET_TEXT" val="单击此处添加文本具体内容，简明扼要的阐述您的观点。根据需要可酌情增减文字，以便观者准确的理解您传达的思想。单击此处添加文本具体内容，简明扼要的阐述您的观点。&#13;单击此处添加文本具体内容，简明扼要的阐述您的观点。&#13;单击此处添加文本具体内容，简明扼要的阐述您的观点。&#13;单击此处添加文本具体内容，简明扼要的阐述您的观点。根据需要可酌情增减文字，以便观者准确的理解您传达的思想。单击此处添加文本具体内容，简明扼要的阐述您的观点。根据需要可酌情增减文字，以便观者准确的理解您传达的思想。单击此处添加文本具体内容，简明扼要的阐述您的观点。"/>
  <p:tag name="KSO_WM_UNIT_TEXT_FILL_FORE_SCHEMECOLOR_INDEX_BRIGHTNESS" val="0.25"/>
  <p:tag name="KSO_WM_UNIT_TEXT_FILL_FORE_SCHEMECOLOR_INDEX" val="13"/>
  <p:tag name="KSO_WM_UNIT_TEXT_FILL_TYPE" val="1"/>
</p:tagLst>
</file>

<file path=ppt/tags/tag70.xml><?xml version="1.0" encoding="utf-8"?>
<p:tagLst xmlns:p="http://schemas.openxmlformats.org/presentationml/2006/main">
  <p:tag name="KSO_WM_UNIT_SUBTYPE" val="a"/>
  <p:tag name="KSO_WM_UNIT_PRESET_TEXT" val="您的正文已经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28767_1*l_h_f*1_2_1"/>
  <p:tag name="KSO_WM_TEMPLATE_CATEGORY" val="diagram"/>
  <p:tag name="KSO_WM_TEMPLATE_INDEX" val="20228767"/>
  <p:tag name="KSO_WM_UNIT_LAYERLEVEL" val="1_1_1"/>
  <p:tag name="KSO_WM_TAG_VERSION" val="1.0"/>
  <p:tag name="KSO_WM_BEAUTIFY_FLAG" val="#wm#"/>
  <p:tag name="KSO_WM_UNIT_TEXT_FILL_FORE_SCHEMECOLOR_INDEX_BRIGHTNESS" val="0"/>
  <p:tag name="KSO_WM_UNIT_TEXT_FILL_FORE_SCHEMECOLOR_INDEX" val="13"/>
  <p:tag name="KSO_WM_UNIT_TEXT_FILL_TYPE" val="1"/>
  <p:tag name="KSO_WM_UNIT_USESOURCEFORMAT_APPLY" val="1"/>
</p:tagLst>
</file>

<file path=ppt/tags/tag71.xml><?xml version="1.0" encoding="utf-8"?>
<p:tagLst xmlns:p="http://schemas.openxmlformats.org/presentationml/2006/main">
  <p:tag name="KSO_WM_SLIDE_ID" val="diagram2021476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23*540"/>
  <p:tag name="KSO_WM_SLIDE_POSITION" val="0*0"/>
  <p:tag name="KSO_WM_TAG_VERSION" val="1.0"/>
  <p:tag name="KSO_WM_BEAUTIFY_FLAG" val="#wm#"/>
  <p:tag name="KSO_WM_TEMPLATE_CATEGORY" val="diagram"/>
  <p:tag name="KSO_WM_TEMPLATE_INDEX" val="20214767"/>
  <p:tag name="KSO_WM_SLIDE_LAYOUT" val="a_d"/>
  <p:tag name="KSO_WM_SLIDE_LAYOUT_CNT" val="1_1"/>
  <p:tag name="KSO_WM_SLIDE_LAYOUT_INFO" val="{&quot;backgroundInfo&quot;:[{&quot;bottom&quot;:0,&quot;bottomAbs&quot;:false,&quot;left&quot;:0,&quot;leftAbs&quot;:false,&quot;right&quot;:0.7125,&quot;rightAbs&quot;:false,&quot;top&quot;:0,&quot;topAbs&quot;:false,&quot;type&quot;:&quot;leftRight&quot;},{&quot;bottom&quot;:0,&quot;bottomAbs&quot;:false,&quot;left&quot;:0,&quot;leftAbs&quot;:false,&quot;right&quot;:0,&quot;rightAbs&quot;:false,&quot;top&quot;:0,&quot;topAbs&quot;:false,&quot;type&quot;:&quot;general&quot;}],&quot;direction&quot;:1,&quot;id&quot;:&quot;2021-04-01T15:55:51&quot;,&quot;maxSize&quot;:{&quot;size1&quot;:26.3},&quot;minSize&quot;:{&quot;size1&quot;:26.3},&quot;normalSize&quot;:{&quot;size1&quot;:26.3},&quot;subLayout&quot;:[{&quot;id&quot;:&quot;2021-04-01T15:55:51&quot;,&quot;margin&quot;:{&quot;bottom&quot;:8.467000007629395,&quot;left&quot;:1.5248461961746216,&quot;right&quot;:0.023417606949806213,&quot;top&quot;:3.38700008392334},&quot;type&quot;:0},{&quot;id&quot;:&quot;2021-04-01T15:55:51&quot;,&quot;margin&quot;:{&quot;bottom&quot;:2.5399999618530273,&quot;left&quot;:1.8824150562286377,&quot;right&quot;:2.287719964981079,&quot;top&quot;:2.117000102996826},&quot;type&quot;:0}],&quot;type&quot;:0}"/>
  <p:tag name="KSO_WM_SLIDE_BACKGROUND" val="[&quot;leftRight&quot;,&quot;general&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FILLPROP" val="[[{&quot;fill_id&quot;:&quot;95c973fcd6134020a63a4180aebd3213&quot;,&quot;fill_align&quot;:&quot;lt&quot;,&quot;text_align&quot;:&quot;lt&quot;,&quot;text_direction&quot;:&quot;horizontal&quot;,&quot;chip_types&quot;:[&quot;text&quot;,&quot;header&quot;]},{&quot;fill_id&quot;:&quot;1c24f19bff6c4bd6a5f20f57a535bdbe&quot;,&quot;fill_align&quot;:&quot;cm&quot;,&quot;text_align&quot;:&quot;lm&quot;,&quot;text_direction&quot;:&quot;horizontal&quot;,&quot;chip_types&quot;:[&quot;diagram&quot;,&quot;pictext&quot;,&quot;text&quot;,&quot;picture&quot;,&quot;chart&quot;,&quot;table&quot;,&quot;video&quot;],&quot;support_features&quot;:[&quot;collage&quot;,&quot;carousel&quot;]}]]"/>
  <p:tag name="KSO_WM_CHIP_XID" val="5ef21358a491bb0086638bf9"/>
  <p:tag name="KSO_WM_SLIDE_CAN_ADD_NAVIGATION" val="1"/>
  <p:tag name="KSO_WM_CHIP_GROUPID" val="5ef21358a491bb0086638bf8"/>
  <p:tag name="KSO_WM_SLIDE_BK_DARK_LIGHT" val="2"/>
  <p:tag name="KSO_WM_SLIDE_BACKGROUND_TYPE" val="leftRight"/>
  <p:tag name="KSO_WM_SLIDE_SUPPORT_FEATURE_TYPE" val="3"/>
  <p:tag name="KSO_WM_TEMPLATE_ASSEMBLE_XID" val="60656f9b4054ed1e2fb80d6e"/>
  <p:tag name="KSO_WM_TEMPLATE_ASSEMBLE_GROUPID" val="60656f9b4054ed1e2fb80d6e"/>
</p:tagLst>
</file>

<file path=ppt/tags/tag72.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21"/>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160046_3*m_h_f*1_1_1"/>
  <p:tag name="KSO_WM_TEMPLATE_CATEGORY" val="diagram"/>
  <p:tag name="KSO_WM_TEMPLATE_INDEX" val="160046"/>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160046_3*m_h_i*1_1_1"/>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74.xml><?xml version="1.0" encoding="utf-8"?>
<p:tagLst xmlns:p="http://schemas.openxmlformats.org/presentationml/2006/main">
  <p:tag name="KSO_WM_UNIT_VALUE" val="60*78"/>
  <p:tag name="KSO_WM_UNIT_HIGHLIGHT" val="0"/>
  <p:tag name="KSO_WM_UNIT_COMPATIBLE" val="0"/>
  <p:tag name="KSO_WM_UNIT_DIAGRAM_ISNUMVISUAL" val="0"/>
  <p:tag name="KSO_WM_UNIT_DIAGRAM_ISREFERUNIT" val="0"/>
  <p:tag name="KSO_WM_DIAGRAM_GROUP_CODE" val="m1-1"/>
  <p:tag name="KSO_WM_UNIT_TYPE" val="m_h_x"/>
  <p:tag name="KSO_WM_UNIT_INDEX" val="1_1_1"/>
  <p:tag name="KSO_WM_UNIT_ID" val="diagram160046_3*m_h_x*1_1_1"/>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160046_3*m_h_i*1_2_1"/>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76.xml><?xml version="1.0" encoding="utf-8"?>
<p:tagLst xmlns:p="http://schemas.openxmlformats.org/presentationml/2006/main">
  <p:tag name="KSO_WM_UNIT_VALUE" val="72*60"/>
  <p:tag name="KSO_WM_UNIT_HIGHLIGHT" val="0"/>
  <p:tag name="KSO_WM_UNIT_COMPATIBLE" val="0"/>
  <p:tag name="KSO_WM_UNIT_DIAGRAM_ISNUMVISUAL" val="0"/>
  <p:tag name="KSO_WM_UNIT_DIAGRAM_ISREFERUNIT" val="0"/>
  <p:tag name="KSO_WM_DIAGRAM_GROUP_CODE" val="m1-1"/>
  <p:tag name="KSO_WM_UNIT_TYPE" val="m_h_x"/>
  <p:tag name="KSO_WM_UNIT_INDEX" val="1_2_1"/>
  <p:tag name="KSO_WM_UNIT_ID" val="diagram160046_3*m_h_x*1_2_1"/>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USESOURCEFORMAT_APPLY" val="1"/>
</p:tagLst>
</file>

<file path=ppt/tags/tag77.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21"/>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160046_3*m_h_f*1_2_1"/>
  <p:tag name="KSO_WM_TEMPLATE_CATEGORY" val="diagram"/>
  <p:tag name="KSO_WM_TEMPLATE_INDEX" val="160046"/>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160046_3*m_h_i*1_3_1"/>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79.xml><?xml version="1.0" encoding="utf-8"?>
<p:tagLst xmlns:p="http://schemas.openxmlformats.org/presentationml/2006/main">
  <p:tag name="KSO_WM_UNIT_VALUE" val="79*78"/>
  <p:tag name="KSO_WM_UNIT_HIGHLIGHT" val="0"/>
  <p:tag name="KSO_WM_UNIT_COMPATIBLE" val="0"/>
  <p:tag name="KSO_WM_UNIT_DIAGRAM_ISNUMVISUAL" val="0"/>
  <p:tag name="KSO_WM_UNIT_DIAGRAM_ISREFERUNIT" val="0"/>
  <p:tag name="KSO_WM_DIAGRAM_GROUP_CODE" val="m1-1"/>
  <p:tag name="KSO_WM_UNIT_TYPE" val="m_h_x"/>
  <p:tag name="KSO_WM_UNIT_INDEX" val="1_3_1"/>
  <p:tag name="KSO_WM_UNIT_ID" val="diagram160046_3*m_h_x*1_3_1"/>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USESOURCEFORMAT_APPLY" val="1"/>
</p:tagLst>
</file>

<file path=ppt/tags/tag8.xml><?xml version="1.0" encoding="utf-8"?>
<p:tagLst xmlns:p="http://schemas.openxmlformats.org/presentationml/2006/main">
  <p:tag name="KSO_WM_BEAUTIFY_FLAG" val="#wm#"/>
  <p:tag name="KSO_WM_TEMPLATE_CATEGORY" val="diagram"/>
  <p:tag name="KSO_WM_TEMPLATE_INDEX" val="20200771"/>
  <p:tag name="KSO_WM_SLIDE_ID" val="diagram20200771_1"/>
  <p:tag name="KSO_WM_TEMPLATE_SUBCATEGORY" val="0"/>
  <p:tag name="KSO_WM_SLIDE_TYPE" val="text"/>
  <p:tag name="KSO_WM_SLIDE_SUBTYPE" val="picTxt"/>
  <p:tag name="KSO_WM_SLIDE_ITEM_CNT" val="0"/>
  <p:tag name="KSO_WM_SLIDE_INDEX" val="1"/>
  <p:tag name="KSO_WM_SLIDE_SIZE" val="929*540"/>
  <p:tag name="KSO_WM_SLIDE_POSITION" val="0*0"/>
  <p:tag name="KSO_WM_TAG_VERSION" val="1.0"/>
  <p:tag name="KSO_WM_SLIDE_LAYOUT" val="a_d_f"/>
  <p:tag name="KSO_WM_SLIDE_LAYOUT_CNT" val="1_1_1"/>
  <p:tag name="KSO_WM_TEMPLATE_MASTER_TYPE" val="0"/>
  <p:tag name="KSO_WM_TEMPLATE_COLOR_TYPE" val="1"/>
  <p:tag name="KSO_WM_SLIDE_BK_DARK_LIGHT" val="2"/>
  <p:tag name="KSO_WM_SLIDE_BACKGROUND_TYPE" val="general"/>
  <p:tag name="KSO_WM_SLIDE_CAN_ADD_NAVIGATION" val="1"/>
  <p:tag name="KSO_WM_SLIDE_RATIO" val="1.777778"/>
  <p:tag name="KSO_WM_CHIP_INFOS" val="{&quot;type&quot;:0,&quot;layout_type&quot;:&quot;topbottom&quot;,&quot;layout_feature&quot;:1,&quot;aspect_ratio&quot;:&quot;16:9&quot;,&quot;same_font_size&quot;:tru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9675f553136823a5e6212"/>
  <p:tag name="KSO_WM_CHIP_FILLPROP" val="[[{&quot;text_align&quot;:&quot;ct&quot;,&quot;text_direction&quot;:&quot;horizontal&quot;,&quot;support_big_font&quot;:false,&quot;fill_id&quot;:&quot;deca2c856a2c479fa3af2fcbe1e54fdb&quot;,&quot;fill_align&quot;:&quot;ct&quot;,&quot;chip_types&quot;:[&quot;header&quot;]},{&quot;text_align&quot;:&quot;lm&quot;,&quot;text_direction&quot;:&quot;horizontal&quot;,&quot;support_features&quot;:[&quot;collage&quot;],&quot;support_big_font&quot;:false,&quot;fill_id&quot;:&quot;355c1d48380143b687f0639f79f2cda7&quot;,&quot;fill_align&quot;:&quot;cm&quot;,&quot;chip_types&quot;:[&quot;picture&quot;,&quot;chart&quot;,&quot;table&quot;,&quot;video&quot;]},{&quot;text_align&quot;:&quot;lm&quot;,&quot;text_direction&quot;:&quot;horizontal&quot;,&quot;support_features&quot;:[&quot;collage&quot;],&quot;support_big_font&quot;:false,&quot;fill_id&quot;:&quot;89c751b6f8ef4d4fb1124231b0a29aea&quot;,&quot;fill_align&quot;:&quot;cm&quot;,&quot;chip_types&quot;:[&quot;text&quot;,&quot;picture&quot;,&quot;chart&quot;,&quot;table&quot;,&quot;video&quot;]}],[{&quot;text_align&quot;:&quot;ct&quot;,&quot;text_direction&quot;:&quot;horizontal&quot;,&quot;support_big_font&quot;:false,&quot;fill_id&quot;:&quot;deca2c856a2c479fa3af2fcbe1e54fdb&quot;,&quot;fill_align&quot;:&quot;ct&quot;,&quot;chip_types&quot;:[&quot;header&quot;]},{&quot;text_align&quot;:&quot;lm&quot;,&quot;text_direction&quot;:&quot;horizontal&quot;,&quot;support_big_font&quot;:false,&quot;fill_id&quot;:&quot;355c1d48380143b687f0639f79f2cda7&quot;,&quot;fill_align&quot;:&quot;cm&quot;,&quot;chip_types&quot;:[&quot;text&quot;]},{&quot;text_align&quot;:&quot;lm&quot;,&quot;text_direction&quot;:&quot;horizontal&quot;,&quot;support_features&quot;:[&quot;collage&quot;],&quot;support_big_font&quot;:false,&quot;fill_id&quot;:&quot;89c751b6f8ef4d4fb1124231b0a29aea&quot;,&quot;fill_align&quot;:&quot;cm&quot;,&quot;chip_types&quot;:[&quot;picture&quot;,&quot;chart&quot;,&quot;table&quot;,&quot;video&quot;]}]]"/>
  <p:tag name="KSO_WM_CHIP_DECFILLPROP" val="[]"/>
  <p:tag name="KSO_WM_CHIP_GROUPID" val="5f5ee1ca4d6848d78f644aed"/>
  <p:tag name="KSO_WM_SLIDE_SUPPORT_FEATURE_TYPE" val="1"/>
  <p:tag name="KSO_WM_TEMPLATE_ASSEMBLE_XID" val="60656ed84054ed1e2fb80089"/>
  <p:tag name="KSO_WM_TEMPLATE_ASSEMBLE_GROUPID" val="60656ed84054ed1e2fb80089"/>
  <p:tag name="KSO_WM_TEMPLATE_THUMBS_INDEX" val="1、4、7、12、13、14、15、16、17、18、20、24、25、28、33、36、40、43、44"/>
  <p:tag name="KSO_WM_SLIDE_BACKGROUND" val="[&quot;general&quot;]"/>
  <p:tag name="FIXED_XID_TMP" val="5f5ee1ca4d6848d78f644aed"/>
  <p:tag name="KSO_WM_SLIDE_SAME_FONT_SIZE" val="1"/>
</p:tagLst>
</file>

<file path=ppt/tags/tag80.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21"/>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160046_3*m_h_f*1_3_1"/>
  <p:tag name="KSO_WM_TEMPLATE_CATEGORY" val="diagram"/>
  <p:tag name="KSO_WM_TEMPLATE_INDEX" val="160046"/>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81.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21"/>
  <p:tag name="KSO_WM_UNIT_HIGHLIGHT" val="0"/>
  <p:tag name="KSO_WM_UNIT_COMPATIBLE" val="0"/>
  <p:tag name="KSO_WM_UNIT_DIAGRAM_ISNUMVISUAL" val="0"/>
  <p:tag name="KSO_WM_UNIT_DIAGRAM_ISREFERUNIT" val="0"/>
  <p:tag name="KSO_WM_DIAGRAM_GROUP_CODE" val="m1-1"/>
  <p:tag name="KSO_WM_UNIT_TYPE" val="m_h_f"/>
  <p:tag name="KSO_WM_UNIT_INDEX" val="1_4_1"/>
  <p:tag name="KSO_WM_UNIT_ID" val="diagram160046_3*m_h_f*1_4_1"/>
  <p:tag name="KSO_WM_TEMPLATE_CATEGORY" val="diagram"/>
  <p:tag name="KSO_WM_TEMPLATE_INDEX" val="160046"/>
  <p:tag name="KSO_WM_UNIT_LAYERLEVEL" val="1_1_1"/>
  <p:tag name="KSO_WM_TAG_VERSION" val="1.0"/>
  <p:tag name="KSO_WM_BEAUTIFY_FLAG" val="#wm#"/>
  <p:tag name="KSO_WM_UNIT_TEXT_FILL_FORE_SCHEMECOLOR_INDEX_BRIGHTNESS" val="0.25"/>
  <p:tag name="KSO_WM_UNIT_TEXT_FILL_FORE_SCHEMECOLOR_INDEX" val="13"/>
  <p:tag name="KSO_WM_UNIT_TEXT_FILL_TYPE" val="1"/>
  <p:tag name="KSO_WM_UNIT_USESOURCEFORMAT_APPLY" val="1"/>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
  <p:tag name="KSO_WM_UNIT_ID" val="diagram160046_3*m_h_i*1_4_1"/>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83.xml><?xml version="1.0" encoding="utf-8"?>
<p:tagLst xmlns:p="http://schemas.openxmlformats.org/presentationml/2006/main">
  <p:tag name="KSO_WM_UNIT_VALUE" val="108*48"/>
  <p:tag name="KSO_WM_UNIT_HIGHLIGHT" val="0"/>
  <p:tag name="KSO_WM_UNIT_COMPATIBLE" val="0"/>
  <p:tag name="KSO_WM_UNIT_DIAGRAM_ISNUMVISUAL" val="0"/>
  <p:tag name="KSO_WM_UNIT_DIAGRAM_ISREFERUNIT" val="0"/>
  <p:tag name="KSO_WM_DIAGRAM_GROUP_CODE" val="m1-1"/>
  <p:tag name="KSO_WM_UNIT_TYPE" val="m_h_x"/>
  <p:tag name="KSO_WM_UNIT_INDEX" val="1_4_1"/>
  <p:tag name="KSO_WM_UNIT_ID" val="diagram160046_3*m_h_x*1_4_1"/>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14"/>
  <p:tag name="KSO_WM_UNIT_FILL_TYPE" val="1"/>
  <p:tag name="KSO_WM_UNIT_USESOURCEFORMAT_APPLY" val="1"/>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5"/>
  <p:tag name="KSO_WM_UNIT_ID" val="diagram160046_3*m_h_i*1_2_5"/>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160046_3*m_h_i*1_2_2"/>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160046_3*m_h_i*1_2_3"/>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diagram160046_3*m_h_i*1_2_4"/>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5"/>
  <p:tag name="KSO_WM_UNIT_ID" val="diagram160046_3*m_h_i*1_3_5"/>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160046_3*m_h_i*1_3_2"/>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160046_3*m_h_i*1_3_3"/>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diagram160046_3*m_h_i*1_3_4"/>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5"/>
  <p:tag name="KSO_WM_UNIT_ID" val="diagram160046_3*m_h_i*1_4_5"/>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2"/>
  <p:tag name="KSO_WM_UNIT_ID" val="diagram160046_3*m_h_i*1_4_2"/>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3"/>
  <p:tag name="KSO_WM_UNIT_ID" val="diagram160046_3*m_h_i*1_4_3"/>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4"/>
  <p:tag name="KSO_WM_UNIT_ID" val="diagram160046_3*m_h_i*1_4_4"/>
  <p:tag name="KSO_WM_TEMPLATE_CATEGORY" val="diagram"/>
  <p:tag name="KSO_WM_TEMPLATE_INDEX" val="160046"/>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96.xml><?xml version="1.0" encoding="utf-8"?>
<p:tagLst xmlns:p="http://schemas.openxmlformats.org/presentationml/2006/main">
  <p:tag name="KSO_WM_SLIDE_ITEM_CNT" val="4"/>
</p:tagLst>
</file>

<file path=ppt/tags/tag97.xml><?xml version="1.0" encoding="utf-8"?>
<p:tagLst xmlns:p="http://schemas.openxmlformats.org/presentationml/2006/main">
  <p:tag name="KSO_WM_UNIT_PLACING_PICTURE_USER_VIEWPORT" val="{&quot;height&quot;:5795.5254605644595,&quot;width&quot;:6072.358124447066}"/>
</p:tagLst>
</file>

<file path=ppt/tags/tag98.xml><?xml version="1.0" encoding="utf-8"?>
<p:tagLst xmlns:p="http://schemas.openxmlformats.org/presentationml/2006/main">
  <p:tag name="KSO_WM_UNIT_TABLE_BEAUTIFY" val="smartTable{8e495c12-1a41-4edf-8708-a91501b16098}"/>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默认设计模板">
  <a:themeElements>
    <a:clrScheme name="">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FFFF66"/>
      </a:hlink>
      <a:folHlink>
        <a:srgbClr val="FFFFFF"/>
      </a:folHlink>
    </a:clrScheme>
    <a:fontScheme name="">
      <a:majorFont>
        <a:latin typeface="Arial"/>
        <a:ea typeface="宋体"/>
        <a:cs typeface=""/>
      </a:majorFont>
      <a:minorFont>
        <a:latin typeface="Arial"/>
        <a:ea typeface="宋体"/>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EF"/>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FFFF66"/>
      </a:hlink>
      <a:folHlink>
        <a:srgbClr val="FFFFFF"/>
      </a:folHlink>
    </a:clrScheme>
    <a:fontScheme name="">
      <a:majorFont>
        <a:latin typeface="Arial"/>
        <a:ea typeface="宋体"/>
        <a:cs typeface=""/>
      </a:majorFont>
      <a:minorFont>
        <a:latin typeface="Arial"/>
        <a:ea typeface="宋体"/>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EF"/>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默认设计模板">
  <a:themeElements>
    <a:clrScheme name="">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F0"/>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extLst>
      <a:ext uri="{D81B5157-A7B6-4480-A006-42BB1BC3E7BB}">
        <wpsdc:hlinkScheme xmlns:wpsdc="http://www.wps.cn/officeDocument/2017/drawingmlCustomData" underline="false"/>
      </a:ext>
    </a:extLst>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F0"/>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默认设计模板">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
      <a:majorFont>
        <a:latin typeface="Arial"/>
        <a:ea typeface="宋体"/>
        <a:cs typeface=""/>
      </a:majorFont>
      <a:minorFont>
        <a:latin typeface="Arial"/>
        <a:ea typeface="宋体"/>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EF"/>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9835</Words>
  <Application>WPS 演示</Application>
  <PresentationFormat>在屏幕上显示</PresentationFormat>
  <Paragraphs>854</Paragraphs>
  <Slides>68</Slides>
  <Notes>0</Notes>
  <HiddenSlides>0</HiddenSlides>
  <MMClips>0</MMClips>
  <ScaleCrop>false</ScaleCrop>
  <HeadingPairs>
    <vt:vector size="10" baseType="variant">
      <vt:variant>
        <vt:lpstr>已用的字体</vt:lpstr>
      </vt:variant>
      <vt:variant>
        <vt:i4>18</vt:i4>
      </vt:variant>
      <vt:variant>
        <vt:lpstr>主题</vt:lpstr>
      </vt:variant>
      <vt:variant>
        <vt:i4>5</vt:i4>
      </vt:variant>
      <vt:variant>
        <vt:lpstr>嵌入 OLE 服务器</vt:lpstr>
      </vt:variant>
      <vt:variant>
        <vt:i4>1</vt:i4>
      </vt:variant>
      <vt:variant>
        <vt:lpstr>幻灯片标题</vt:lpstr>
      </vt:variant>
      <vt:variant>
        <vt:i4>68</vt:i4>
      </vt:variant>
      <vt:variant>
        <vt:lpstr>自定义放映</vt:lpstr>
      </vt:variant>
      <vt:variant>
        <vt:i4>1</vt:i4>
      </vt:variant>
    </vt:vector>
  </HeadingPairs>
  <TitlesOfParts>
    <vt:vector size="93" baseType="lpstr">
      <vt:lpstr>Arial</vt:lpstr>
      <vt:lpstr>宋体</vt:lpstr>
      <vt:lpstr>Wingdings</vt:lpstr>
      <vt:lpstr>等线 Light</vt:lpstr>
      <vt:lpstr>等线</vt:lpstr>
      <vt:lpstr>Arial</vt:lpstr>
      <vt:lpstr>微软雅黑</vt:lpstr>
      <vt:lpstr>方正舒体</vt:lpstr>
      <vt:lpstr>Wingdings</vt:lpstr>
      <vt:lpstr>Calibri</vt:lpstr>
      <vt:lpstr>Arial Unicode MS</vt:lpstr>
      <vt:lpstr>微软雅黑</vt:lpstr>
      <vt:lpstr>Agency FB</vt:lpstr>
      <vt:lpstr>黑体</vt:lpstr>
      <vt:lpstr>Consolas</vt:lpstr>
      <vt:lpstr>仿宋_GB2312</vt:lpstr>
      <vt:lpstr>仿宋</vt:lpstr>
      <vt:lpstr>Segoe UI</vt:lpstr>
      <vt:lpstr>默认设计模板</vt:lpstr>
      <vt:lpstr>1_默认设计模板</vt:lpstr>
      <vt:lpstr>2_默认设计模板</vt:lpstr>
      <vt:lpstr>3_默认设计模板</vt:lpstr>
      <vt:lpstr>1_Office 主题</vt:lpstr>
      <vt:lpstr>Excel.Sheet.8</vt:lpstr>
      <vt:lpstr>PowerPoint 演示文稿</vt:lpstr>
      <vt:lpstr>PowerPoint 演示文稿</vt:lpstr>
      <vt:lpstr>PowerPoint 演示文稿</vt:lpstr>
      <vt:lpstr>讲课提纲</vt:lpstr>
      <vt:lpstr>PowerPoint 演示文稿</vt:lpstr>
      <vt:lpstr> 政务公开3.0：制度效果型 </vt:lpstr>
      <vt:lpstr> 新书定义</vt:lpstr>
      <vt:lpstr> 政务公开定义构成</vt:lpstr>
      <vt:lpstr>和政府信息公开关系</vt:lpstr>
      <vt:lpstr>PowerPoint 演示文稿</vt:lpstr>
      <vt:lpstr>PowerPoint 演示文稿</vt:lpstr>
      <vt:lpstr>PowerPoint 演示文稿</vt:lpstr>
      <vt:lpstr>何为五公开</vt:lpstr>
      <vt:lpstr>决策公开</vt:lpstr>
      <vt:lpstr>决策公开：落实全过程人民民主</vt:lpstr>
      <vt:lpstr>重大行政决策程序制度体系</vt:lpstr>
      <vt:lpstr>会议开放</vt:lpstr>
      <vt:lpstr>重大行政决策栏目建设</vt:lpstr>
      <vt:lpstr>执行公开：上海实事项目</vt:lpstr>
      <vt:lpstr>管理公开</vt:lpstr>
      <vt:lpstr>服务公开：常办政策服务包</vt:lpstr>
      <vt:lpstr>生命树-高效办成一件事</vt:lpstr>
      <vt:lpstr>“快递式”公开</vt:lpstr>
      <vt:lpstr>PowerPoint 演示文稿</vt:lpstr>
      <vt:lpstr>五公开关系</vt:lpstr>
      <vt:lpstr>PowerPoint 演示文稿</vt:lpstr>
      <vt:lpstr>政策解读定义</vt:lpstr>
      <vt:lpstr>政策解读</vt:lpstr>
      <vt:lpstr>多元解读</vt:lpstr>
      <vt:lpstr>草案解读</vt:lpstr>
      <vt:lpstr>多轮解读</vt:lpstr>
      <vt:lpstr>精准推送</vt:lpstr>
      <vt:lpstr>政策咨询问答</vt:lpstr>
      <vt:lpstr>微博江苏：#政策简明问答#</vt:lpstr>
      <vt:lpstr>PowerPoint 演示文稿</vt:lpstr>
      <vt:lpstr>回应关切要求</vt:lpstr>
      <vt:lpstr>履职不当类舆情模板式回应</vt:lpstr>
      <vt:lpstr>主动公开的度</vt:lpstr>
      <vt:lpstr>舆情关键在“预”</vt:lpstr>
      <vt:lpstr>PowerPoint 演示文稿</vt:lpstr>
      <vt:lpstr>政府公报数字化</vt:lpstr>
      <vt:lpstr>政务公开专区</vt:lpstr>
      <vt:lpstr>政府开放日的内涵</vt:lpstr>
      <vt:lpstr>政府开放日的价值</vt:lpstr>
      <vt:lpstr>政府开放日活动示例</vt:lpstr>
      <vt:lpstr>国际知情权日介绍</vt:lpstr>
      <vt:lpstr>国际知情权日介绍</vt:lpstr>
      <vt:lpstr>PowerPoint 演示文稿</vt:lpstr>
      <vt:lpstr>PowerPoint 演示文稿</vt:lpstr>
      <vt:lpstr>政策发布平台</vt:lpstr>
      <vt:lpstr> 基层政务公开标准化规范化发展历程</vt:lpstr>
      <vt:lpstr>基层政务公开 标准化规范化工作思路</vt:lpstr>
      <vt:lpstr>认识政务公开事项标准目录</vt:lpstr>
      <vt:lpstr>标准目录作用</vt:lpstr>
      <vt:lpstr>“四化”开发应用产品，固化目录效果</vt:lpstr>
      <vt:lpstr>查查梯应用案例</vt:lpstr>
      <vt:lpstr>查查梯应用案例</vt:lpstr>
      <vt:lpstr>PowerPoint 演示文稿</vt:lpstr>
      <vt:lpstr>提升知晓率，发挥指南指引作用</vt:lpstr>
      <vt:lpstr>答复信息不存在要说明理由</vt:lpstr>
      <vt:lpstr>美：FOIA Library</vt:lpstr>
      <vt:lpstr>三分钟带你成功申请信息公开</vt:lpstr>
      <vt:lpstr>PowerPoint 演示文稿</vt:lpstr>
      <vt:lpstr>PowerPoint 演示文稿</vt:lpstr>
      <vt:lpstr>责任追究</vt:lpstr>
      <vt:lpstr>PowerPoint 演示文稿</vt:lpstr>
      <vt:lpstr>政务公开思维内涵</vt:lpstr>
      <vt:lpstr>PowerPoint 演示文稿</vt:lpstr>
      <vt:lpstr>自定义放映 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ohenlin</dc:creator>
  <cp:lastModifiedBy>草啸斋主人</cp:lastModifiedBy>
  <cp:revision>565</cp:revision>
  <dcterms:created xsi:type="dcterms:W3CDTF">2013-01-25T01:44:00Z</dcterms:created>
  <dcterms:modified xsi:type="dcterms:W3CDTF">2023-08-10T00:28:16Z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2052-11.1.0.14309</vt:lpwstr>
  </property>
  <property fmtid="{D5CDD505-2E9C-101B-9397-08002B2CF9AE}" pid="3" name="KSOSaveFontToCloudKey">
    <vt:lpwstr>242789957_btnclosed</vt:lpwstr>
  </property>
  <property fmtid="{D5CDD505-2E9C-101B-9397-08002B2CF9AE}" pid="4" name="ICV">
    <vt:lpwstr>D9AE5EFFCD2F4F20A2C3FC96E28DC129</vt:lpwstr>
  </property>
</Properties>
</file>