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6" r:id="rId4"/>
    <p:sldId id="257" r:id="rId6"/>
    <p:sldId id="259" r:id="rId7"/>
    <p:sldId id="262" r:id="rId8"/>
    <p:sldId id="260" r:id="rId9"/>
    <p:sldId id="271" r:id="rId10"/>
    <p:sldId id="290" r:id="rId11"/>
    <p:sldId id="297" r:id="rId12"/>
    <p:sldId id="292" r:id="rId13"/>
    <p:sldId id="293" r:id="rId14"/>
    <p:sldId id="286" r:id="rId15"/>
    <p:sldId id="288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æ æ ·å¼ï¼ç½æ ¼å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26" y="366"/>
      </p:cViewPr>
      <p:guideLst>
        <p:guide orient="horz" pos="2174"/>
        <p:guide pos="38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92389-77F9-4503-B346-2A87CD9FED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14500-D013-4843-8D43-6295D218CEB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1585E9-7E7D-4F61-B910-A0197A3733B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 hasCustomPrompt="true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 hasCustomPrompt="true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 hasCustomPrompt="true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97601" y="1600200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609600" y="1535115"/>
            <a:ext cx="5386918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09600" y="2174875"/>
            <a:ext cx="5386918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93370" y="1535115"/>
            <a:ext cx="5389033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09602" y="273052"/>
            <a:ext cx="4011084" cy="1162050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4766734" y="273050"/>
            <a:ext cx="6815666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 hasCustomPrompt="true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609601" y="274640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 hasCustomPrompt="true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 hasCustomPrompt="true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 hasCustomPrompt="true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 hasCustomPrompt="true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 hasCustomPrompt="true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 hasCustomPrompt="true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 hasCustomPrompt="true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 hasCustomPrompt="true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 hasCustomPrompt="true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 hasCustomPrompt="true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59EC6-43D8-4EBE-8DE7-F1804BBB0BE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01505-DDF6-4AB5-B6BE-284A411AF7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165601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true"/>
        </p:nvSpPr>
        <p:spPr>
          <a:xfrm>
            <a:off x="0" y="0"/>
            <a:ext cx="12192000" cy="6858000"/>
          </a:xfrm>
          <a:prstGeom prst="rect">
            <a:avLst/>
          </a:prstGeom>
          <a:pattFill prst="lgGrid">
            <a:fgClr>
              <a:srgbClr val="8FC31F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矩形 7"/>
          <p:cNvSpPr/>
          <p:nvPr userDrawn="true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microsoft.com/office/2007/relationships/media" Target="file:///C:\Users\MASEFAT\Music\PPT&#35774;&#35745;&#25152;&#26377;&#38899;&#20048;\&#20302;&#27785;&#33410;&#22863;\Jim%20Brickman%20-%20Serenade&#25512;&#33616;%20&#36731;&#38899;&#20048;.mp3" TargetMode="External"/><Relationship Id="rId3" Type="http://schemas.openxmlformats.org/officeDocument/2006/relationships/audio" Target="file:///C:\Users\MASEFAT\Music\PPT&#35774;&#35745;&#25152;&#26377;&#38899;&#20048;\&#20302;&#27785;&#33410;&#22863;\Jim%20Brickman%20-%20Serenade&#25512;&#33616;%20&#36731;&#38899;&#20048;.mp3" TargetMode="Externa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true">
          <a:blip r:embed="rId1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0" y="-1688510002"/>
            <a:ext cx="12192000" cy="0"/>
            <a:chOff x="0" y="35624"/>
            <a:chExt cx="8241475" cy="0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6103496" y="35624"/>
              <a:ext cx="2137979" cy="0"/>
            </a:xfrm>
            <a:prstGeom prst="line">
              <a:avLst/>
            </a:prstGeom>
            <a:ln w="76200">
              <a:solidFill>
                <a:srgbClr val="FE83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0" y="35624"/>
              <a:ext cx="1272204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269232" y="35624"/>
              <a:ext cx="3565585" cy="0"/>
            </a:xfrm>
            <a:prstGeom prst="line">
              <a:avLst/>
            </a:prstGeom>
            <a:ln w="76200">
              <a:solidFill>
                <a:srgbClr val="F63E2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4831292" y="35624"/>
              <a:ext cx="1272204" cy="0"/>
            </a:xfrm>
            <a:prstGeom prst="line">
              <a:avLst/>
            </a:prstGeom>
            <a:ln w="76200">
              <a:solidFill>
                <a:srgbClr val="3C5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图片 19"/>
          <p:cNvPicPr>
            <a:picLocks noChangeAspect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tretch>
            <a:fillRect/>
          </a:stretch>
        </p:blipFill>
        <p:spPr>
          <a:xfrm>
            <a:off x="7334262" y="-9525"/>
            <a:ext cx="4857740" cy="4730351"/>
          </a:xfrm>
          <a:prstGeom prst="rect">
            <a:avLst/>
          </a:prstGeom>
        </p:spPr>
      </p:pic>
      <p:sp>
        <p:nvSpPr>
          <p:cNvPr id="21" name="椭圆 20"/>
          <p:cNvSpPr/>
          <p:nvPr/>
        </p:nvSpPr>
        <p:spPr>
          <a:xfrm>
            <a:off x="9927428" y="6111741"/>
            <a:ext cx="304800" cy="692465"/>
          </a:xfrm>
          <a:prstGeom prst="ellipse">
            <a:avLst/>
          </a:prstGeom>
          <a:solidFill>
            <a:srgbClr val="3DBF9C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200" latinLnBrk="1" hangingPunct="0"/>
            <a:endParaRPr lang="zh-CN" altLang="en-US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10400671" y="6109836"/>
            <a:ext cx="304800" cy="692465"/>
          </a:xfrm>
          <a:prstGeom prst="ellipse">
            <a:avLst/>
          </a:prstGeom>
          <a:solidFill>
            <a:srgbClr val="A1BB22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200" latinLnBrk="1" hangingPunct="0"/>
            <a:endParaRPr lang="zh-CN" altLang="en-US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10911344" y="6130791"/>
            <a:ext cx="304800" cy="692465"/>
          </a:xfrm>
          <a:prstGeom prst="ellipse">
            <a:avLst/>
          </a:prstGeom>
          <a:solidFill>
            <a:srgbClr val="D43E01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200" latinLnBrk="1" hangingPunct="0"/>
            <a:endParaRPr lang="zh-CN" altLang="en-US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1430037" y="6121266"/>
            <a:ext cx="304800" cy="692465"/>
          </a:xfrm>
          <a:prstGeom prst="ellipse">
            <a:avLst/>
          </a:prstGeom>
          <a:solidFill>
            <a:srgbClr val="0087B1"/>
          </a:solidFill>
          <a:ln w="12700" cap="flat">
            <a:noFill/>
            <a:prstDash val="solid"/>
            <a:miter lim="8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200" latinLnBrk="1" hangingPunct="0"/>
            <a:endParaRPr lang="zh-CN" altLang="en-US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TextBox 56"/>
          <p:cNvSpPr txBox="true"/>
          <p:nvPr/>
        </p:nvSpPr>
        <p:spPr>
          <a:xfrm>
            <a:off x="476211" y="3810002"/>
            <a:ext cx="7759939" cy="1454150"/>
          </a:xfrm>
          <a:prstGeom prst="rect">
            <a:avLst/>
          </a:prstGeom>
          <a:noFill/>
        </p:spPr>
        <p:txBody>
          <a:bodyPr wrap="square" lIns="101587" tIns="50794" rIns="101587" bIns="50794" rtlCol="0">
            <a:spAutoFit/>
          </a:bodyPr>
          <a:lstStyle/>
          <a:p>
            <a:pPr defTabSz="1097280"/>
            <a:r>
              <a:rPr sz="4400" b="1" dirty="0">
                <a:solidFill>
                  <a:srgbClr val="00589A"/>
                </a:solidFill>
                <a:latin typeface="微软雅黑" pitchFamily="34" charset="-122"/>
                <a:ea typeface="微软雅黑" pitchFamily="34" charset="-122"/>
              </a:rPr>
              <a:t>济宁市科学技术局2021年政府信息公开年报</a:t>
            </a:r>
            <a:endParaRPr sz="4400" b="1" dirty="0">
              <a:solidFill>
                <a:srgbClr val="00589A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73" name="Jim Brickman - Serenade推荐 轻音乐.mp3">
            <a:hlinkClick r:id="" action="ppaction://media"/>
          </p:cNvPr>
          <p:cNvPicPr>
            <a:picLocks noRot="true" noChangeAspect="true"/>
          </p:cNvPicPr>
          <p:nvPr>
            <a:audi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096001" y="-666781"/>
            <a:ext cx="406400" cy="406400"/>
          </a:xfrm>
          <a:prstGeom prst="rect">
            <a:avLst/>
          </a:prstGeom>
        </p:spPr>
      </p:pic>
      <p:sp>
        <p:nvSpPr>
          <p:cNvPr id="11" name="TextBox 10"/>
          <p:cNvSpPr txBox="true"/>
          <p:nvPr/>
        </p:nvSpPr>
        <p:spPr>
          <a:xfrm>
            <a:off x="571462" y="2000241"/>
            <a:ext cx="6762797" cy="1906270"/>
          </a:xfrm>
          <a:prstGeom prst="rect">
            <a:avLst/>
          </a:prstGeom>
          <a:noFill/>
        </p:spPr>
        <p:txBody>
          <a:bodyPr wrap="square" lIns="101587" tIns="50794" rIns="101587" bIns="50794" rtlCol="0">
            <a:spAutoFit/>
          </a:bodyPr>
          <a:lstStyle/>
          <a:p>
            <a:pPr defTabSz="1097280"/>
            <a:r>
              <a:rPr lang="en-US" altLang="zh-CN" sz="11735" b="1" dirty="0">
                <a:solidFill>
                  <a:srgbClr val="0070C0"/>
                </a:solidFill>
                <a:latin typeface="方正兰亭特黑_GBK" pitchFamily="2" charset="-122"/>
                <a:ea typeface="方正兰亭特黑_GBK" pitchFamily="2" charset="-122"/>
              </a:rPr>
              <a:t>2021</a:t>
            </a:r>
            <a:endParaRPr lang="zh-CN" altLang="en-US" sz="11735" b="1" dirty="0">
              <a:solidFill>
                <a:srgbClr val="4BACC6"/>
              </a:solidFill>
              <a:latin typeface="方正兰亭特黑_GBK" pitchFamily="2" charset="-122"/>
              <a:ea typeface="方正兰亭特黑_GBK" pitchFamily="2" charset="-122"/>
            </a:endParaRPr>
          </a:p>
        </p:txBody>
      </p:sp>
    </p:spTree>
  </p:cSld>
  <p:clrMapOvr>
    <a:masterClrMapping/>
  </p:clrMapOvr>
  <p:transition spd="slow" advTm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300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3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2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2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2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2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66">
                <p:cTn id="4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3"/>
                </p:tgtEl>
              </p:cMediaNode>
            </p:audio>
          </p:childTnLst>
        </p:cTn>
      </p:par>
    </p:tnLst>
    <p:bldLst>
      <p:bldP spid="21" grpId="0" bldLvl="0" animBg="true"/>
      <p:bldP spid="22" grpId="0" bldLvl="0" animBg="true"/>
      <p:bldP spid="23" grpId="0" bldLvl="0" animBg="true"/>
      <p:bldP spid="24" grpId="0" bldLvl="0" animBg="true"/>
      <p:bldP spid="5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928000" y="41686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3" name="文本框 2"/>
          <p:cNvSpPr txBox="true"/>
          <p:nvPr/>
        </p:nvSpPr>
        <p:spPr>
          <a:xfrm>
            <a:off x="300355" y="130175"/>
            <a:ext cx="268605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+mn-ea"/>
              </a:rPr>
              <a:t>四、政府信息公开行政复议、行政诉讼情况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sym typeface="+mn-ea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3298825" y="798830"/>
          <a:ext cx="5965825" cy="4547870"/>
        </p:xfrm>
        <a:graphic>
          <a:graphicData uri="http://schemas.openxmlformats.org/drawingml/2006/table">
            <a:tbl>
              <a:tblPr firstRow="true" bandRow="true">
                <a:tableStyleId>{5940675A-B579-460E-94D1-54222C63F5DA}</a:tableStyleId>
              </a:tblPr>
              <a:tblGrid>
                <a:gridCol w="416560"/>
                <a:gridCol w="419735"/>
                <a:gridCol w="406400"/>
                <a:gridCol w="401320"/>
                <a:gridCol w="311785"/>
                <a:gridCol w="440055"/>
                <a:gridCol w="438150"/>
                <a:gridCol w="440055"/>
                <a:gridCol w="431800"/>
                <a:gridCol w="288290"/>
                <a:gridCol w="440055"/>
                <a:gridCol w="440055"/>
                <a:gridCol w="440055"/>
                <a:gridCol w="375920"/>
                <a:gridCol w="275590"/>
              </a:tblGrid>
              <a:tr h="519430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行政复议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行政诉讼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结果维持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结果纠正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其他结果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尚未审结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未经复议直接起诉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复议后起诉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07835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结果维持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结果纠正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其他结果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尚未审结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结果维持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结果纠正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其他结果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尚未审结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429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1">
                          <a:latin typeface="方正黑体简体" charset="0"/>
                          <a:cs typeface="方正黑体简体" charset="0"/>
                        </a:rPr>
                        <a:t>0</a:t>
                      </a:r>
                      <a:endParaRPr lang="en-US" altLang="en-US" sz="10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928000" y="41686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34" name="等腰三角形 3"/>
          <p:cNvSpPr/>
          <p:nvPr/>
        </p:nvSpPr>
        <p:spPr>
          <a:xfrm>
            <a:off x="1761904" y="4655325"/>
            <a:ext cx="1760581" cy="1653995"/>
          </a:xfrm>
          <a:custGeom>
            <a:avLst/>
            <a:gdLst/>
            <a:ahLst/>
            <a:cxnLst/>
            <a:rect l="l" t="t" r="r" b="b"/>
            <a:pathLst>
              <a:path w="2510242" h="1721620">
                <a:moveTo>
                  <a:pt x="1254894" y="0"/>
                </a:moveTo>
                <a:lnTo>
                  <a:pt x="2510242" y="1721620"/>
                </a:lnTo>
                <a:cubicBezTo>
                  <a:pt x="2195790" y="1533101"/>
                  <a:pt x="1749496" y="1416096"/>
                  <a:pt x="1254618" y="1416096"/>
                </a:cubicBezTo>
                <a:cubicBezTo>
                  <a:pt x="760273" y="1416096"/>
                  <a:pt x="314406" y="1532849"/>
                  <a:pt x="0" y="1720998"/>
                </a:cubicBezTo>
                <a:close/>
              </a:path>
            </a:pathLst>
          </a:cu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txBody>
          <a:bodyPr lIns="115205" tIns="57602" rIns="115205" bIns="57602" rtlCol="0" anchor="ctr"/>
          <a:lstStyle/>
          <a:p>
            <a:pPr algn="ctr" defTabSz="1097280"/>
            <a:r>
              <a:rPr lang="en-US" altLang="zh-CN" sz="3465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A</a:t>
            </a:r>
            <a:endParaRPr lang="zh-CN" altLang="en-US" sz="3465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5" name="等腰三角形 3"/>
          <p:cNvSpPr/>
          <p:nvPr/>
        </p:nvSpPr>
        <p:spPr>
          <a:xfrm>
            <a:off x="4598957" y="3715658"/>
            <a:ext cx="2760804" cy="2593661"/>
          </a:xfrm>
          <a:custGeom>
            <a:avLst/>
            <a:gdLst/>
            <a:ahLst/>
            <a:cxnLst/>
            <a:rect l="l" t="t" r="r" b="b"/>
            <a:pathLst>
              <a:path w="2510242" h="1721620">
                <a:moveTo>
                  <a:pt x="1254894" y="0"/>
                </a:moveTo>
                <a:lnTo>
                  <a:pt x="2510242" y="1721620"/>
                </a:lnTo>
                <a:cubicBezTo>
                  <a:pt x="2195790" y="1533101"/>
                  <a:pt x="1749496" y="1416096"/>
                  <a:pt x="1254618" y="1416096"/>
                </a:cubicBezTo>
                <a:cubicBezTo>
                  <a:pt x="760273" y="1416096"/>
                  <a:pt x="314406" y="1532849"/>
                  <a:pt x="0" y="1720998"/>
                </a:cubicBezTo>
                <a:close/>
              </a:path>
            </a:pathLst>
          </a:cu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txBody>
          <a:bodyPr lIns="115205" tIns="57602" rIns="115205" bIns="57602" rtlCol="0" anchor="ctr"/>
          <a:lstStyle/>
          <a:p>
            <a:pPr algn="ctr" defTabSz="1097280"/>
            <a:r>
              <a:rPr lang="en-US" altLang="zh-CN" sz="4535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B</a:t>
            </a:r>
            <a:endParaRPr lang="zh-CN" altLang="en-US" sz="4535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等腰三角形 3"/>
          <p:cNvSpPr/>
          <p:nvPr/>
        </p:nvSpPr>
        <p:spPr>
          <a:xfrm>
            <a:off x="8071191" y="4655325"/>
            <a:ext cx="1760581" cy="1653995"/>
          </a:xfrm>
          <a:custGeom>
            <a:avLst/>
            <a:gdLst/>
            <a:ahLst/>
            <a:cxnLst/>
            <a:rect l="l" t="t" r="r" b="b"/>
            <a:pathLst>
              <a:path w="2510242" h="1721620">
                <a:moveTo>
                  <a:pt x="1254894" y="0"/>
                </a:moveTo>
                <a:lnTo>
                  <a:pt x="2510242" y="1721620"/>
                </a:lnTo>
                <a:cubicBezTo>
                  <a:pt x="2195790" y="1533101"/>
                  <a:pt x="1749496" y="1416096"/>
                  <a:pt x="1254618" y="1416096"/>
                </a:cubicBezTo>
                <a:cubicBezTo>
                  <a:pt x="760273" y="1416096"/>
                  <a:pt x="314406" y="1532849"/>
                  <a:pt x="0" y="1720998"/>
                </a:cubicBezTo>
                <a:close/>
              </a:path>
            </a:pathLst>
          </a:cu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/>
          </a:sp3d>
        </p:spPr>
        <p:txBody>
          <a:bodyPr lIns="115205" tIns="57602" rIns="115205" bIns="57602" rtlCol="0" anchor="ctr"/>
          <a:lstStyle/>
          <a:p>
            <a:pPr algn="ctr" defTabSz="1097280"/>
            <a:r>
              <a:rPr lang="en-US" altLang="zh-CN" sz="3465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C</a:t>
            </a:r>
            <a:endParaRPr lang="zh-CN" altLang="en-US" sz="3465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KSO_GT4.1"/>
          <p:cNvSpPr txBox="true"/>
          <p:nvPr/>
        </p:nvSpPr>
        <p:spPr>
          <a:xfrm>
            <a:off x="7328958" y="2660916"/>
            <a:ext cx="3279544" cy="1152128"/>
          </a:xfrm>
          <a:prstGeom prst="rect">
            <a:avLst/>
          </a:prstGeom>
          <a:noFill/>
        </p:spPr>
        <p:txBody>
          <a:bodyPr wrap="square" lIns="115205" tIns="57602" rIns="115205" bIns="57602" rtlCol="0" anchor="ctr" anchorCtr="false">
            <a:noAutofit/>
          </a:bodyPr>
          <a:lstStyle/>
          <a:p>
            <a:pPr algn="just" defTabSz="1097280">
              <a:lnSpc>
                <a:spcPct val="130000"/>
              </a:lnSpc>
            </a:pPr>
            <a:r>
              <a:rPr lang="zh-CN" altLang="en-US" sz="1735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</a:rPr>
              <a:t>优化政策解读形式，提高政务信息公开方式方法</a:t>
            </a:r>
            <a:endParaRPr lang="zh-CN" altLang="en-US" sz="173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8595055" y="3877318"/>
            <a:ext cx="712844" cy="712802"/>
            <a:chOff x="6446290" y="2907988"/>
            <a:chExt cx="534633" cy="534602"/>
          </a:xfrm>
        </p:grpSpPr>
        <p:sp>
          <p:nvSpPr>
            <p:cNvPr id="39" name="椭圆 38"/>
            <p:cNvSpPr/>
            <p:nvPr/>
          </p:nvSpPr>
          <p:spPr bwMode="auto">
            <a:xfrm rot="1267204">
              <a:off x="6446290" y="2907988"/>
              <a:ext cx="534633" cy="534602"/>
            </a:xfrm>
            <a:prstGeom prst="ellipse">
              <a:avLst/>
            </a:prstGeom>
            <a:solidFill>
              <a:srgbClr val="0070C0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txBody>
            <a:bodyPr lIns="115205" tIns="57602" rIns="115205" bIns="57602" rtlCol="0" anchor="ctr"/>
            <a:lstStyle/>
            <a:p>
              <a:pPr algn="ctr" defTabSz="1097280">
                <a:defRPr/>
              </a:pPr>
              <a:endParaRPr lang="zh-CN" altLang="en-US" sz="1735" kern="0" dirty="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0" name="KSO_GT4"/>
            <p:cNvSpPr txBox="true"/>
            <p:nvPr/>
          </p:nvSpPr>
          <p:spPr>
            <a:xfrm>
              <a:off x="6448228" y="2975926"/>
              <a:ext cx="530761" cy="40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false">
              <a:noAutofit/>
            </a:bodyPr>
            <a:lstStyle/>
            <a:p>
              <a:pPr algn="ctr" defTabSz="1097280"/>
              <a:r>
                <a:rPr lang="zh-CN" altLang="en-US" sz="2135" dirty="0">
                  <a:solidFill>
                    <a:prstClr val="white"/>
                  </a:solidFill>
                  <a:latin typeface="微软雅黑" pitchFamily="34" charset="-122"/>
                  <a:ea typeface="微软雅黑" pitchFamily="34" charset="-122"/>
                </a:rPr>
                <a:t>整形式</a:t>
              </a:r>
              <a:endParaRPr lang="zh-CN" altLang="en-US" sz="213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41" name="KSO_GT3.1"/>
          <p:cNvSpPr txBox="true"/>
          <p:nvPr/>
        </p:nvSpPr>
        <p:spPr>
          <a:xfrm>
            <a:off x="4426953" y="1331854"/>
            <a:ext cx="3109208" cy="1152128"/>
          </a:xfrm>
          <a:prstGeom prst="rect">
            <a:avLst/>
          </a:prstGeom>
          <a:noFill/>
        </p:spPr>
        <p:txBody>
          <a:bodyPr wrap="square" lIns="115205" tIns="57602" rIns="115205" bIns="57602" rtlCol="0" anchor="ctr" anchorCtr="false">
            <a:noAutofit/>
          </a:bodyPr>
          <a:lstStyle/>
          <a:p>
            <a:pPr algn="just" defTabSz="1097280">
              <a:lnSpc>
                <a:spcPct val="130000"/>
              </a:lnSpc>
            </a:pPr>
            <a:r>
              <a:rPr lang="zh-CN" altLang="en-US" sz="1735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</a:rPr>
              <a:t>维持和加强传统平台信息发布，开拓新技术平台服务渠道</a:t>
            </a:r>
            <a:endParaRPr lang="zh-CN" altLang="en-US" sz="173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5420446" y="2495657"/>
            <a:ext cx="1117823" cy="1117759"/>
            <a:chOff x="4065334" y="1871742"/>
            <a:chExt cx="838367" cy="838319"/>
          </a:xfrm>
        </p:grpSpPr>
        <p:sp>
          <p:nvSpPr>
            <p:cNvPr id="43" name="椭圆 42"/>
            <p:cNvSpPr/>
            <p:nvPr/>
          </p:nvSpPr>
          <p:spPr bwMode="auto">
            <a:xfrm rot="1267204">
              <a:off x="4065334" y="1871742"/>
              <a:ext cx="838367" cy="838319"/>
            </a:xfrm>
            <a:prstGeom prst="ellipse">
              <a:avLst/>
            </a:prstGeom>
            <a:solidFill>
              <a:srgbClr val="0070C0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txBody>
            <a:bodyPr lIns="115205" tIns="57602" rIns="115205" bIns="57602" rtlCol="0" anchor="ctr"/>
            <a:lstStyle/>
            <a:p>
              <a:pPr algn="ctr" defTabSz="1097280">
                <a:defRPr/>
              </a:pPr>
              <a:endParaRPr lang="zh-CN" altLang="en-US" sz="1735" kern="0" dirty="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4" name="KSO_GT3"/>
            <p:cNvSpPr txBox="true"/>
            <p:nvPr/>
          </p:nvSpPr>
          <p:spPr>
            <a:xfrm>
              <a:off x="4117149" y="2079325"/>
              <a:ext cx="734732" cy="4159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false">
              <a:noAutofit/>
            </a:bodyPr>
            <a:lstStyle/>
            <a:p>
              <a:pPr algn="ctr" defTabSz="1097280"/>
              <a:r>
                <a:rPr lang="zh-CN" altLang="en-US" sz="3200" dirty="0">
                  <a:solidFill>
                    <a:prstClr val="white"/>
                  </a:solidFill>
                  <a:latin typeface="微软雅黑" pitchFamily="34" charset="-122"/>
                  <a:ea typeface="微软雅黑" pitchFamily="34" charset="-122"/>
                </a:rPr>
                <a:t>拓渠道</a:t>
              </a:r>
              <a:endParaRPr lang="zh-CN" altLang="en-US" sz="32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45" name="KSO_GT2.1"/>
          <p:cNvSpPr txBox="true"/>
          <p:nvPr/>
        </p:nvSpPr>
        <p:spPr>
          <a:xfrm>
            <a:off x="1002355" y="2660916"/>
            <a:ext cx="3279544" cy="1152128"/>
          </a:xfrm>
          <a:prstGeom prst="rect">
            <a:avLst/>
          </a:prstGeom>
          <a:noFill/>
        </p:spPr>
        <p:txBody>
          <a:bodyPr wrap="square" lIns="115205" tIns="57602" rIns="115205" bIns="57602" rtlCol="0" anchor="ctr" anchorCtr="false">
            <a:noAutofit/>
          </a:bodyPr>
          <a:lstStyle/>
          <a:p>
            <a:pPr algn="just" defTabSz="1097280">
              <a:lnSpc>
                <a:spcPct val="130000"/>
              </a:lnSpc>
            </a:pPr>
            <a:r>
              <a:rPr lang="zh-CN" altLang="en-US" sz="1735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</a:rPr>
              <a:t>推动基层政务信息公开全覆盖，逐步扩大主动公开范围</a:t>
            </a:r>
            <a:endParaRPr lang="zh-CN" altLang="en-US" sz="173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2259961" y="3877318"/>
            <a:ext cx="764473" cy="712802"/>
            <a:chOff x="1694969" y="2907988"/>
            <a:chExt cx="573355" cy="534602"/>
          </a:xfrm>
        </p:grpSpPr>
        <p:sp>
          <p:nvSpPr>
            <p:cNvPr id="47" name="椭圆 46"/>
            <p:cNvSpPr/>
            <p:nvPr/>
          </p:nvSpPr>
          <p:spPr bwMode="auto">
            <a:xfrm rot="1267204">
              <a:off x="1714327" y="2907988"/>
              <a:ext cx="534633" cy="534602"/>
            </a:xfrm>
            <a:prstGeom prst="ellipse">
              <a:avLst/>
            </a:prstGeom>
            <a:solidFill>
              <a:srgbClr val="0070C0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/>
            </a:sp3d>
          </p:spPr>
          <p:txBody>
            <a:bodyPr lIns="115205" tIns="57602" rIns="115205" bIns="57602" rtlCol="0" anchor="ctr"/>
            <a:lstStyle/>
            <a:p>
              <a:pPr algn="ctr" defTabSz="1097280">
                <a:defRPr/>
              </a:pPr>
              <a:endParaRPr lang="zh-CN" altLang="en-US" sz="1735" kern="0" dirty="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8" name="KSO_GT2"/>
            <p:cNvSpPr txBox="true"/>
            <p:nvPr/>
          </p:nvSpPr>
          <p:spPr>
            <a:xfrm>
              <a:off x="1694969" y="2955276"/>
              <a:ext cx="573355" cy="4250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false">
              <a:noAutofit/>
            </a:bodyPr>
            <a:lstStyle/>
            <a:p>
              <a:pPr algn="ctr" defTabSz="1097280"/>
              <a:r>
                <a:rPr lang="zh-CN" altLang="en-US" sz="2135" dirty="0">
                  <a:solidFill>
                    <a:prstClr val="white"/>
                  </a:solidFill>
                  <a:latin typeface="微软雅黑" pitchFamily="34" charset="-122"/>
                  <a:ea typeface="微软雅黑" pitchFamily="34" charset="-122"/>
                </a:rPr>
                <a:t>全覆盖</a:t>
              </a:r>
              <a:endParaRPr lang="zh-CN" altLang="en-US" sz="213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3" name="文本框 2"/>
          <p:cNvSpPr txBox="true"/>
          <p:nvPr/>
        </p:nvSpPr>
        <p:spPr>
          <a:xfrm>
            <a:off x="300355" y="130175"/>
            <a:ext cx="268605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+mn-ea"/>
              </a:rPr>
              <a:t>五、改进措施与思路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true"/>
      <p:bldP spid="35" grpId="0" animBg="true"/>
      <p:bldP spid="36" grpId="0" animBg="true"/>
      <p:bldP spid="37" grpId="0"/>
      <p:bldP spid="41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928000" y="41686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34" name="流程图: 数据 5"/>
          <p:cNvSpPr/>
          <p:nvPr/>
        </p:nvSpPr>
        <p:spPr>
          <a:xfrm>
            <a:off x="2114219" y="2508945"/>
            <a:ext cx="2370667" cy="1280584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-1" fmla="*/ 0 w 13871"/>
              <a:gd name="connsiteY0-2" fmla="*/ 10000 h 10000"/>
              <a:gd name="connsiteX1-3" fmla="*/ 2000 w 13871"/>
              <a:gd name="connsiteY1-4" fmla="*/ 0 h 10000"/>
              <a:gd name="connsiteX2-5" fmla="*/ 13871 w 13871"/>
              <a:gd name="connsiteY2-6" fmla="*/ 2910 h 10000"/>
              <a:gd name="connsiteX3-7" fmla="*/ 8000 w 13871"/>
              <a:gd name="connsiteY3-8" fmla="*/ 10000 h 10000"/>
              <a:gd name="connsiteX4-9" fmla="*/ 0 w 13871"/>
              <a:gd name="connsiteY4-10" fmla="*/ 10000 h 10000"/>
              <a:gd name="connsiteX0-11" fmla="*/ 0 w 13871"/>
              <a:gd name="connsiteY0-12" fmla="*/ 8360 h 8360"/>
              <a:gd name="connsiteX1-13" fmla="*/ 11153 w 13871"/>
              <a:gd name="connsiteY1-14" fmla="*/ 0 h 8360"/>
              <a:gd name="connsiteX2-15" fmla="*/ 13871 w 13871"/>
              <a:gd name="connsiteY2-16" fmla="*/ 1270 h 8360"/>
              <a:gd name="connsiteX3-17" fmla="*/ 8000 w 13871"/>
              <a:gd name="connsiteY3-18" fmla="*/ 8360 h 8360"/>
              <a:gd name="connsiteX4-19" fmla="*/ 0 w 13871"/>
              <a:gd name="connsiteY4-20" fmla="*/ 8360 h 8360"/>
              <a:gd name="connsiteX0-21" fmla="*/ 0 w 16221"/>
              <a:gd name="connsiteY0-22" fmla="*/ 5063 h 10000"/>
              <a:gd name="connsiteX1-23" fmla="*/ 14262 w 16221"/>
              <a:gd name="connsiteY1-24" fmla="*/ 0 h 10000"/>
              <a:gd name="connsiteX2-25" fmla="*/ 16221 w 16221"/>
              <a:gd name="connsiteY2-26" fmla="*/ 1519 h 10000"/>
              <a:gd name="connsiteX3-27" fmla="*/ 11988 w 16221"/>
              <a:gd name="connsiteY3-28" fmla="*/ 10000 h 10000"/>
              <a:gd name="connsiteX4-29" fmla="*/ 0 w 16221"/>
              <a:gd name="connsiteY4-30" fmla="*/ 5063 h 10000"/>
              <a:gd name="connsiteX0-31" fmla="*/ 0 w 16221"/>
              <a:gd name="connsiteY0-32" fmla="*/ 7246 h 12183"/>
              <a:gd name="connsiteX1-33" fmla="*/ 10250 w 16221"/>
              <a:gd name="connsiteY1-34" fmla="*/ 0 h 12183"/>
              <a:gd name="connsiteX2-35" fmla="*/ 16221 w 16221"/>
              <a:gd name="connsiteY2-36" fmla="*/ 3702 h 12183"/>
              <a:gd name="connsiteX3-37" fmla="*/ 11988 w 16221"/>
              <a:gd name="connsiteY3-38" fmla="*/ 12183 h 12183"/>
              <a:gd name="connsiteX4-39" fmla="*/ 0 w 16221"/>
              <a:gd name="connsiteY4-40" fmla="*/ 7246 h 12183"/>
              <a:gd name="connsiteX0-41" fmla="*/ 0 w 16221"/>
              <a:gd name="connsiteY0-42" fmla="*/ 7246 h 13132"/>
              <a:gd name="connsiteX1-43" fmla="*/ 10250 w 16221"/>
              <a:gd name="connsiteY1-44" fmla="*/ 0 h 13132"/>
              <a:gd name="connsiteX2-45" fmla="*/ 16221 w 16221"/>
              <a:gd name="connsiteY2-46" fmla="*/ 3702 h 13132"/>
              <a:gd name="connsiteX3-47" fmla="*/ 3412 w 16221"/>
              <a:gd name="connsiteY3-48" fmla="*/ 13132 h 13132"/>
              <a:gd name="connsiteX4-49" fmla="*/ 0 w 16221"/>
              <a:gd name="connsiteY4-50" fmla="*/ 7246 h 13132"/>
              <a:gd name="connsiteX0-51" fmla="*/ 0 w 16279"/>
              <a:gd name="connsiteY0-52" fmla="*/ 7246 h 13132"/>
              <a:gd name="connsiteX1-53" fmla="*/ 10250 w 16279"/>
              <a:gd name="connsiteY1-54" fmla="*/ 0 h 13132"/>
              <a:gd name="connsiteX2-55" fmla="*/ 16279 w 16279"/>
              <a:gd name="connsiteY2-56" fmla="*/ 3765 h 13132"/>
              <a:gd name="connsiteX3-57" fmla="*/ 3412 w 16279"/>
              <a:gd name="connsiteY3-58" fmla="*/ 13132 h 13132"/>
              <a:gd name="connsiteX4-59" fmla="*/ 0 w 16279"/>
              <a:gd name="connsiteY4-60" fmla="*/ 7246 h 13132"/>
              <a:gd name="connsiteX0-61" fmla="*/ 0 w 16301"/>
              <a:gd name="connsiteY0-62" fmla="*/ 7246 h 13132"/>
              <a:gd name="connsiteX1-63" fmla="*/ 10250 w 16301"/>
              <a:gd name="connsiteY1-64" fmla="*/ 0 h 13132"/>
              <a:gd name="connsiteX2-65" fmla="*/ 16301 w 16301"/>
              <a:gd name="connsiteY2-66" fmla="*/ 3812 h 13132"/>
              <a:gd name="connsiteX3-67" fmla="*/ 3412 w 16301"/>
              <a:gd name="connsiteY3-68" fmla="*/ 13132 h 13132"/>
              <a:gd name="connsiteX4-69" fmla="*/ 0 w 16301"/>
              <a:gd name="connsiteY4-70" fmla="*/ 7246 h 13132"/>
              <a:gd name="connsiteX0-71" fmla="*/ 0 w 16366"/>
              <a:gd name="connsiteY0-72" fmla="*/ 7246 h 13132"/>
              <a:gd name="connsiteX1-73" fmla="*/ 10250 w 16366"/>
              <a:gd name="connsiteY1-74" fmla="*/ 0 h 13132"/>
              <a:gd name="connsiteX2-75" fmla="*/ 16366 w 16366"/>
              <a:gd name="connsiteY2-76" fmla="*/ 3836 h 13132"/>
              <a:gd name="connsiteX3-77" fmla="*/ 3412 w 16366"/>
              <a:gd name="connsiteY3-78" fmla="*/ 13132 h 13132"/>
              <a:gd name="connsiteX4-79" fmla="*/ 0 w 16366"/>
              <a:gd name="connsiteY4-80" fmla="*/ 7246 h 1313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366" h="13132">
                <a:moveTo>
                  <a:pt x="0" y="7246"/>
                </a:moveTo>
                <a:lnTo>
                  <a:pt x="10250" y="0"/>
                </a:lnTo>
                <a:lnTo>
                  <a:pt x="16366" y="3836"/>
                </a:lnTo>
                <a:lnTo>
                  <a:pt x="3412" y="13132"/>
                </a:lnTo>
                <a:lnTo>
                  <a:pt x="0" y="724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5" name="流程图: 数据 5"/>
          <p:cNvSpPr/>
          <p:nvPr/>
        </p:nvSpPr>
        <p:spPr>
          <a:xfrm>
            <a:off x="3054018" y="3543996"/>
            <a:ext cx="2370667" cy="128058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-1" fmla="*/ 0 w 13871"/>
              <a:gd name="connsiteY0-2" fmla="*/ 10000 h 10000"/>
              <a:gd name="connsiteX1-3" fmla="*/ 2000 w 13871"/>
              <a:gd name="connsiteY1-4" fmla="*/ 0 h 10000"/>
              <a:gd name="connsiteX2-5" fmla="*/ 13871 w 13871"/>
              <a:gd name="connsiteY2-6" fmla="*/ 2910 h 10000"/>
              <a:gd name="connsiteX3-7" fmla="*/ 8000 w 13871"/>
              <a:gd name="connsiteY3-8" fmla="*/ 10000 h 10000"/>
              <a:gd name="connsiteX4-9" fmla="*/ 0 w 13871"/>
              <a:gd name="connsiteY4-10" fmla="*/ 10000 h 10000"/>
              <a:gd name="connsiteX0-11" fmla="*/ 0 w 13871"/>
              <a:gd name="connsiteY0-12" fmla="*/ 8360 h 8360"/>
              <a:gd name="connsiteX1-13" fmla="*/ 11153 w 13871"/>
              <a:gd name="connsiteY1-14" fmla="*/ 0 h 8360"/>
              <a:gd name="connsiteX2-15" fmla="*/ 13871 w 13871"/>
              <a:gd name="connsiteY2-16" fmla="*/ 1270 h 8360"/>
              <a:gd name="connsiteX3-17" fmla="*/ 8000 w 13871"/>
              <a:gd name="connsiteY3-18" fmla="*/ 8360 h 8360"/>
              <a:gd name="connsiteX4-19" fmla="*/ 0 w 13871"/>
              <a:gd name="connsiteY4-20" fmla="*/ 8360 h 8360"/>
              <a:gd name="connsiteX0-21" fmla="*/ 0 w 16221"/>
              <a:gd name="connsiteY0-22" fmla="*/ 5063 h 10000"/>
              <a:gd name="connsiteX1-23" fmla="*/ 14262 w 16221"/>
              <a:gd name="connsiteY1-24" fmla="*/ 0 h 10000"/>
              <a:gd name="connsiteX2-25" fmla="*/ 16221 w 16221"/>
              <a:gd name="connsiteY2-26" fmla="*/ 1519 h 10000"/>
              <a:gd name="connsiteX3-27" fmla="*/ 11988 w 16221"/>
              <a:gd name="connsiteY3-28" fmla="*/ 10000 h 10000"/>
              <a:gd name="connsiteX4-29" fmla="*/ 0 w 16221"/>
              <a:gd name="connsiteY4-30" fmla="*/ 5063 h 10000"/>
              <a:gd name="connsiteX0-31" fmla="*/ 0 w 16221"/>
              <a:gd name="connsiteY0-32" fmla="*/ 7246 h 12183"/>
              <a:gd name="connsiteX1-33" fmla="*/ 10250 w 16221"/>
              <a:gd name="connsiteY1-34" fmla="*/ 0 h 12183"/>
              <a:gd name="connsiteX2-35" fmla="*/ 16221 w 16221"/>
              <a:gd name="connsiteY2-36" fmla="*/ 3702 h 12183"/>
              <a:gd name="connsiteX3-37" fmla="*/ 11988 w 16221"/>
              <a:gd name="connsiteY3-38" fmla="*/ 12183 h 12183"/>
              <a:gd name="connsiteX4-39" fmla="*/ 0 w 16221"/>
              <a:gd name="connsiteY4-40" fmla="*/ 7246 h 12183"/>
              <a:gd name="connsiteX0-41" fmla="*/ 0 w 16221"/>
              <a:gd name="connsiteY0-42" fmla="*/ 7246 h 13132"/>
              <a:gd name="connsiteX1-43" fmla="*/ 10250 w 16221"/>
              <a:gd name="connsiteY1-44" fmla="*/ 0 h 13132"/>
              <a:gd name="connsiteX2-45" fmla="*/ 16221 w 16221"/>
              <a:gd name="connsiteY2-46" fmla="*/ 3702 h 13132"/>
              <a:gd name="connsiteX3-47" fmla="*/ 3412 w 16221"/>
              <a:gd name="connsiteY3-48" fmla="*/ 13132 h 13132"/>
              <a:gd name="connsiteX4-49" fmla="*/ 0 w 16221"/>
              <a:gd name="connsiteY4-50" fmla="*/ 7246 h 13132"/>
              <a:gd name="connsiteX0-51" fmla="*/ 0 w 16279"/>
              <a:gd name="connsiteY0-52" fmla="*/ 7246 h 13132"/>
              <a:gd name="connsiteX1-53" fmla="*/ 10250 w 16279"/>
              <a:gd name="connsiteY1-54" fmla="*/ 0 h 13132"/>
              <a:gd name="connsiteX2-55" fmla="*/ 16279 w 16279"/>
              <a:gd name="connsiteY2-56" fmla="*/ 3765 h 13132"/>
              <a:gd name="connsiteX3-57" fmla="*/ 3412 w 16279"/>
              <a:gd name="connsiteY3-58" fmla="*/ 13132 h 13132"/>
              <a:gd name="connsiteX4-59" fmla="*/ 0 w 16279"/>
              <a:gd name="connsiteY4-60" fmla="*/ 7246 h 13132"/>
              <a:gd name="connsiteX0-61" fmla="*/ 0 w 16301"/>
              <a:gd name="connsiteY0-62" fmla="*/ 7246 h 13132"/>
              <a:gd name="connsiteX1-63" fmla="*/ 10250 w 16301"/>
              <a:gd name="connsiteY1-64" fmla="*/ 0 h 13132"/>
              <a:gd name="connsiteX2-65" fmla="*/ 16301 w 16301"/>
              <a:gd name="connsiteY2-66" fmla="*/ 3812 h 13132"/>
              <a:gd name="connsiteX3-67" fmla="*/ 3412 w 16301"/>
              <a:gd name="connsiteY3-68" fmla="*/ 13132 h 13132"/>
              <a:gd name="connsiteX4-69" fmla="*/ 0 w 16301"/>
              <a:gd name="connsiteY4-70" fmla="*/ 7246 h 13132"/>
              <a:gd name="connsiteX0-71" fmla="*/ 0 w 16366"/>
              <a:gd name="connsiteY0-72" fmla="*/ 7246 h 13132"/>
              <a:gd name="connsiteX1-73" fmla="*/ 10250 w 16366"/>
              <a:gd name="connsiteY1-74" fmla="*/ 0 h 13132"/>
              <a:gd name="connsiteX2-75" fmla="*/ 16366 w 16366"/>
              <a:gd name="connsiteY2-76" fmla="*/ 3836 h 13132"/>
              <a:gd name="connsiteX3-77" fmla="*/ 3412 w 16366"/>
              <a:gd name="connsiteY3-78" fmla="*/ 13132 h 13132"/>
              <a:gd name="connsiteX4-79" fmla="*/ 0 w 16366"/>
              <a:gd name="connsiteY4-80" fmla="*/ 7246 h 1313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366" h="13132">
                <a:moveTo>
                  <a:pt x="0" y="7246"/>
                </a:moveTo>
                <a:lnTo>
                  <a:pt x="10250" y="0"/>
                </a:lnTo>
                <a:lnTo>
                  <a:pt x="16366" y="3836"/>
                </a:lnTo>
                <a:lnTo>
                  <a:pt x="3412" y="13132"/>
                </a:lnTo>
                <a:lnTo>
                  <a:pt x="0" y="724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流程图: 数据 5"/>
          <p:cNvSpPr/>
          <p:nvPr/>
        </p:nvSpPr>
        <p:spPr>
          <a:xfrm>
            <a:off x="3985351" y="4576929"/>
            <a:ext cx="2370667" cy="12827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-1" fmla="*/ 0 w 13871"/>
              <a:gd name="connsiteY0-2" fmla="*/ 10000 h 10000"/>
              <a:gd name="connsiteX1-3" fmla="*/ 2000 w 13871"/>
              <a:gd name="connsiteY1-4" fmla="*/ 0 h 10000"/>
              <a:gd name="connsiteX2-5" fmla="*/ 13871 w 13871"/>
              <a:gd name="connsiteY2-6" fmla="*/ 2910 h 10000"/>
              <a:gd name="connsiteX3-7" fmla="*/ 8000 w 13871"/>
              <a:gd name="connsiteY3-8" fmla="*/ 10000 h 10000"/>
              <a:gd name="connsiteX4-9" fmla="*/ 0 w 13871"/>
              <a:gd name="connsiteY4-10" fmla="*/ 10000 h 10000"/>
              <a:gd name="connsiteX0-11" fmla="*/ 0 w 13871"/>
              <a:gd name="connsiteY0-12" fmla="*/ 8360 h 8360"/>
              <a:gd name="connsiteX1-13" fmla="*/ 11153 w 13871"/>
              <a:gd name="connsiteY1-14" fmla="*/ 0 h 8360"/>
              <a:gd name="connsiteX2-15" fmla="*/ 13871 w 13871"/>
              <a:gd name="connsiteY2-16" fmla="*/ 1270 h 8360"/>
              <a:gd name="connsiteX3-17" fmla="*/ 8000 w 13871"/>
              <a:gd name="connsiteY3-18" fmla="*/ 8360 h 8360"/>
              <a:gd name="connsiteX4-19" fmla="*/ 0 w 13871"/>
              <a:gd name="connsiteY4-20" fmla="*/ 8360 h 8360"/>
              <a:gd name="connsiteX0-21" fmla="*/ 0 w 16221"/>
              <a:gd name="connsiteY0-22" fmla="*/ 5063 h 10000"/>
              <a:gd name="connsiteX1-23" fmla="*/ 14262 w 16221"/>
              <a:gd name="connsiteY1-24" fmla="*/ 0 h 10000"/>
              <a:gd name="connsiteX2-25" fmla="*/ 16221 w 16221"/>
              <a:gd name="connsiteY2-26" fmla="*/ 1519 h 10000"/>
              <a:gd name="connsiteX3-27" fmla="*/ 11988 w 16221"/>
              <a:gd name="connsiteY3-28" fmla="*/ 10000 h 10000"/>
              <a:gd name="connsiteX4-29" fmla="*/ 0 w 16221"/>
              <a:gd name="connsiteY4-30" fmla="*/ 5063 h 10000"/>
              <a:gd name="connsiteX0-31" fmla="*/ 0 w 16221"/>
              <a:gd name="connsiteY0-32" fmla="*/ 7246 h 12183"/>
              <a:gd name="connsiteX1-33" fmla="*/ 10250 w 16221"/>
              <a:gd name="connsiteY1-34" fmla="*/ 0 h 12183"/>
              <a:gd name="connsiteX2-35" fmla="*/ 16221 w 16221"/>
              <a:gd name="connsiteY2-36" fmla="*/ 3702 h 12183"/>
              <a:gd name="connsiteX3-37" fmla="*/ 11988 w 16221"/>
              <a:gd name="connsiteY3-38" fmla="*/ 12183 h 12183"/>
              <a:gd name="connsiteX4-39" fmla="*/ 0 w 16221"/>
              <a:gd name="connsiteY4-40" fmla="*/ 7246 h 12183"/>
              <a:gd name="connsiteX0-41" fmla="*/ 0 w 16221"/>
              <a:gd name="connsiteY0-42" fmla="*/ 7246 h 13132"/>
              <a:gd name="connsiteX1-43" fmla="*/ 10250 w 16221"/>
              <a:gd name="connsiteY1-44" fmla="*/ 0 h 13132"/>
              <a:gd name="connsiteX2-45" fmla="*/ 16221 w 16221"/>
              <a:gd name="connsiteY2-46" fmla="*/ 3702 h 13132"/>
              <a:gd name="connsiteX3-47" fmla="*/ 3412 w 16221"/>
              <a:gd name="connsiteY3-48" fmla="*/ 13132 h 13132"/>
              <a:gd name="connsiteX4-49" fmla="*/ 0 w 16221"/>
              <a:gd name="connsiteY4-50" fmla="*/ 7246 h 13132"/>
              <a:gd name="connsiteX0-51" fmla="*/ 0 w 16279"/>
              <a:gd name="connsiteY0-52" fmla="*/ 7246 h 13132"/>
              <a:gd name="connsiteX1-53" fmla="*/ 10250 w 16279"/>
              <a:gd name="connsiteY1-54" fmla="*/ 0 h 13132"/>
              <a:gd name="connsiteX2-55" fmla="*/ 16279 w 16279"/>
              <a:gd name="connsiteY2-56" fmla="*/ 3765 h 13132"/>
              <a:gd name="connsiteX3-57" fmla="*/ 3412 w 16279"/>
              <a:gd name="connsiteY3-58" fmla="*/ 13132 h 13132"/>
              <a:gd name="connsiteX4-59" fmla="*/ 0 w 16279"/>
              <a:gd name="connsiteY4-60" fmla="*/ 7246 h 13132"/>
              <a:gd name="connsiteX0-61" fmla="*/ 0 w 16301"/>
              <a:gd name="connsiteY0-62" fmla="*/ 7246 h 13132"/>
              <a:gd name="connsiteX1-63" fmla="*/ 10250 w 16301"/>
              <a:gd name="connsiteY1-64" fmla="*/ 0 h 13132"/>
              <a:gd name="connsiteX2-65" fmla="*/ 16301 w 16301"/>
              <a:gd name="connsiteY2-66" fmla="*/ 3812 h 13132"/>
              <a:gd name="connsiteX3-67" fmla="*/ 3412 w 16301"/>
              <a:gd name="connsiteY3-68" fmla="*/ 13132 h 13132"/>
              <a:gd name="connsiteX4-69" fmla="*/ 0 w 16301"/>
              <a:gd name="connsiteY4-70" fmla="*/ 7246 h 13132"/>
              <a:gd name="connsiteX0-71" fmla="*/ 0 w 16366"/>
              <a:gd name="connsiteY0-72" fmla="*/ 7246 h 13132"/>
              <a:gd name="connsiteX1-73" fmla="*/ 10250 w 16366"/>
              <a:gd name="connsiteY1-74" fmla="*/ 0 h 13132"/>
              <a:gd name="connsiteX2-75" fmla="*/ 16366 w 16366"/>
              <a:gd name="connsiteY2-76" fmla="*/ 3836 h 13132"/>
              <a:gd name="connsiteX3-77" fmla="*/ 3412 w 16366"/>
              <a:gd name="connsiteY3-78" fmla="*/ 13132 h 13132"/>
              <a:gd name="connsiteX4-79" fmla="*/ 0 w 16366"/>
              <a:gd name="connsiteY4-80" fmla="*/ 7246 h 1313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366" h="13132">
                <a:moveTo>
                  <a:pt x="0" y="7246"/>
                </a:moveTo>
                <a:lnTo>
                  <a:pt x="10250" y="0"/>
                </a:lnTo>
                <a:lnTo>
                  <a:pt x="16366" y="3836"/>
                </a:lnTo>
                <a:lnTo>
                  <a:pt x="3412" y="13132"/>
                </a:lnTo>
                <a:lnTo>
                  <a:pt x="0" y="724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矩形 36"/>
          <p:cNvSpPr/>
          <p:nvPr/>
        </p:nvSpPr>
        <p:spPr>
          <a:xfrm flipH="true">
            <a:off x="3985353" y="5283895"/>
            <a:ext cx="3302000" cy="7048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r>
              <a:rPr lang="zh-CN" altLang="en-US" sz="24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政务公开工作创新情况</a:t>
            </a:r>
            <a:endParaRPr lang="zh-CN" altLang="en-US" sz="24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 flipH="true">
            <a:off x="3054019" y="4250962"/>
            <a:ext cx="3302000" cy="70273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r>
              <a:rPr lang="zh-CN" altLang="en-US" sz="24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人大代表建议和政协提案办理结果公开情况</a:t>
            </a:r>
            <a:endParaRPr lang="zh-CN" altLang="en-US" sz="24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 flipH="true">
            <a:off x="2122686" y="3215910"/>
            <a:ext cx="3302000" cy="7048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r>
              <a:rPr lang="zh-CN" altLang="en-US" sz="24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落实上级年度政务公开工作要点情况</a:t>
            </a:r>
            <a:endParaRPr lang="zh-CN" altLang="en-US" sz="24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矩形 39"/>
          <p:cNvSpPr/>
          <p:nvPr/>
        </p:nvSpPr>
        <p:spPr>
          <a:xfrm flipH="true">
            <a:off x="1182886" y="2180862"/>
            <a:ext cx="3302000" cy="7048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r>
              <a:rPr lang="zh-CN" altLang="en-US" sz="24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政府信息公开信息处理费用</a:t>
            </a:r>
            <a:endParaRPr lang="zh-CN" altLang="en-US" sz="24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文本框 18"/>
          <p:cNvSpPr txBox="true"/>
          <p:nvPr/>
        </p:nvSpPr>
        <p:spPr>
          <a:xfrm>
            <a:off x="4530394" y="2166045"/>
            <a:ext cx="4368800" cy="749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097280">
              <a:defRPr/>
            </a:pPr>
            <a:r>
              <a:rPr lang="zh-CN" altLang="en-US" sz="2135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2021年度市科技局未产生政府信息公开信息处理费用</a:t>
            </a:r>
            <a:endParaRPr lang="zh-CN" altLang="en-US" sz="2135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文本框 19"/>
          <p:cNvSpPr txBox="true"/>
          <p:nvPr/>
        </p:nvSpPr>
        <p:spPr>
          <a:xfrm>
            <a:off x="5501640" y="3195955"/>
            <a:ext cx="4867275" cy="749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280">
              <a:defRPr/>
            </a:pPr>
            <a:r>
              <a:rPr lang="zh-CN" altLang="en-US" sz="2135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强化组织领导，强化工作制度将政务信息公开纳入本单位重点工作计划中</a:t>
            </a:r>
            <a:endParaRPr lang="zh-CN" altLang="en-US" sz="2135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文本框 20"/>
          <p:cNvSpPr txBox="true"/>
          <p:nvPr/>
        </p:nvSpPr>
        <p:spPr>
          <a:xfrm>
            <a:off x="6402705" y="4215765"/>
            <a:ext cx="5654675" cy="749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280">
              <a:defRPr/>
            </a:pPr>
            <a:r>
              <a:rPr lang="zh-CN" altLang="en-US" sz="2135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2021年，市科技局共办理政协提案9件,办结率为100%，委员满意率为100%</a:t>
            </a:r>
            <a:endParaRPr lang="zh-CN" altLang="en-US" sz="2135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文本框 21"/>
          <p:cNvSpPr txBox="true"/>
          <p:nvPr/>
        </p:nvSpPr>
        <p:spPr>
          <a:xfrm>
            <a:off x="7305040" y="5266690"/>
            <a:ext cx="4896485" cy="749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280">
              <a:defRPr/>
            </a:pPr>
            <a:r>
              <a:rPr lang="zh-CN" altLang="en-US" sz="2135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2021年山东科技活动周在济宁曲阜启动，市科技局积极开展普法宣传活动</a:t>
            </a:r>
            <a:endParaRPr lang="zh-CN" altLang="en-US" sz="2135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文本框 2"/>
          <p:cNvSpPr txBox="true"/>
          <p:nvPr/>
        </p:nvSpPr>
        <p:spPr>
          <a:xfrm>
            <a:off x="300355" y="130175"/>
            <a:ext cx="268605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+mn-ea"/>
              </a:rPr>
              <a:t>六、其它报告事项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true"/>
      <p:bldP spid="35" grpId="0" animBg="true"/>
      <p:bldP spid="36" grpId="0" animBg="true"/>
      <p:bldP spid="37" grpId="0" animBg="true"/>
      <p:bldP spid="38" grpId="0" animBg="true"/>
      <p:bldP spid="39" grpId="0" animBg="true"/>
      <p:bldP spid="40" grpId="0" animBg="true"/>
      <p:bldP spid="41" grpId="0"/>
      <p:bldP spid="42" grpId="0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4380371" y="2149245"/>
            <a:ext cx="4499939" cy="681392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133112" bIns="66556" rtlCol="0" anchor="ctr"/>
          <a:lstStyle/>
          <a:p>
            <a:pPr algn="ctr" defTabSz="1097280"/>
            <a:r>
              <a:rPr lang="zh-CN" altLang="en-US" sz="226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主动公开政府信息情况</a:t>
            </a:r>
            <a:endParaRPr lang="zh-CN" altLang="en-US" sz="2265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圆角矩形 1"/>
          <p:cNvSpPr/>
          <p:nvPr/>
        </p:nvSpPr>
        <p:spPr>
          <a:xfrm>
            <a:off x="3228242" y="1215795"/>
            <a:ext cx="1344149" cy="681392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432000" bIns="66556" rtlCol="0" anchor="ctr"/>
          <a:lstStyle/>
          <a:p>
            <a:pPr algn="ctr" defTabSz="1097280"/>
            <a:r>
              <a:rPr lang="en-US" altLang="zh-CN" sz="2665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en-US" altLang="zh-CN" sz="2665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圆角矩形 3"/>
          <p:cNvSpPr/>
          <p:nvPr/>
        </p:nvSpPr>
        <p:spPr>
          <a:xfrm>
            <a:off x="4380371" y="3116646"/>
            <a:ext cx="4499939" cy="681392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133112" bIns="66556" rtlCol="0" anchor="ctr"/>
          <a:lstStyle/>
          <a:p>
            <a:pPr algn="ctr" defTabSz="1097280"/>
            <a:r>
              <a:rPr lang="zh-CN" altLang="en-US" sz="226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收到和处理政府信息公开申请情况</a:t>
            </a:r>
            <a:endParaRPr lang="zh-CN" altLang="en-US" sz="2265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圆角矩形 1"/>
          <p:cNvSpPr/>
          <p:nvPr/>
        </p:nvSpPr>
        <p:spPr>
          <a:xfrm>
            <a:off x="3228242" y="3126171"/>
            <a:ext cx="1344149" cy="681392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432000" bIns="66556" rtlCol="0" anchor="ctr"/>
          <a:lstStyle/>
          <a:p>
            <a:pPr algn="ctr" defTabSz="1097280"/>
            <a:r>
              <a:rPr lang="en-US" altLang="zh-CN" sz="2665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03</a:t>
            </a:r>
            <a:endParaRPr lang="en-US" altLang="zh-CN" sz="2665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圆角矩形 3"/>
          <p:cNvSpPr/>
          <p:nvPr/>
        </p:nvSpPr>
        <p:spPr>
          <a:xfrm>
            <a:off x="4380371" y="5931898"/>
            <a:ext cx="4499939" cy="681392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133112" bIns="66556" rtlCol="0" anchor="ctr"/>
          <a:lstStyle/>
          <a:p>
            <a:pPr algn="ctr" defTabSz="1097280"/>
            <a:r>
              <a:rPr lang="zh-CN" altLang="en-US" sz="226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其它报告事项</a:t>
            </a:r>
            <a:endParaRPr lang="en-US" altLang="zh-CN" sz="2265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圆角矩形 1"/>
          <p:cNvSpPr/>
          <p:nvPr/>
        </p:nvSpPr>
        <p:spPr>
          <a:xfrm>
            <a:off x="3228242" y="5931898"/>
            <a:ext cx="1344149" cy="681392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432000" bIns="66556" rtlCol="0" anchor="ctr"/>
          <a:lstStyle/>
          <a:p>
            <a:pPr algn="ctr" defTabSz="1097280"/>
            <a:r>
              <a:rPr lang="en-US" altLang="zh-CN" sz="2665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06</a:t>
            </a:r>
            <a:endParaRPr lang="en-US" altLang="zh-CN" sz="2665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31371" y="87540"/>
            <a:ext cx="496880" cy="49687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Calibri"/>
              <a:ea typeface="宋体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76182" y="353962"/>
            <a:ext cx="331253" cy="331253"/>
          </a:xfrm>
          <a:prstGeom prst="rect">
            <a:avLst/>
          </a:prstGeom>
          <a:solidFill>
            <a:srgbClr val="8F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Calibri"/>
              <a:ea typeface="宋体" pitchFamily="2" charset="-122"/>
            </a:endParaRPr>
          </a:p>
        </p:txBody>
      </p:sp>
      <p:sp>
        <p:nvSpPr>
          <p:cNvPr id="14" name="TextBox 13"/>
          <p:cNvSpPr txBox="true"/>
          <p:nvPr/>
        </p:nvSpPr>
        <p:spPr>
          <a:xfrm>
            <a:off x="1103446" y="125149"/>
            <a:ext cx="2112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97280"/>
            <a:r>
              <a:rPr lang="zh-CN" altLang="en-US" sz="3200" b="1" spc="400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目录页</a:t>
            </a:r>
            <a:endParaRPr lang="zh-CN" altLang="en-US" sz="3200" b="1" spc="4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圆角矩形 3"/>
          <p:cNvSpPr/>
          <p:nvPr/>
        </p:nvSpPr>
        <p:spPr>
          <a:xfrm>
            <a:off x="4380371" y="1215795"/>
            <a:ext cx="4499939" cy="681392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133112" bIns="66556" rtlCol="0" anchor="ctr"/>
          <a:p>
            <a:pPr algn="ctr" defTabSz="1097280"/>
            <a:r>
              <a:rPr lang="zh-CN" altLang="en-US" sz="226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总体情况</a:t>
            </a:r>
            <a:endParaRPr lang="zh-CN" altLang="en-US" sz="2265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圆角矩形 3"/>
          <p:cNvSpPr/>
          <p:nvPr/>
        </p:nvSpPr>
        <p:spPr>
          <a:xfrm>
            <a:off x="4380371" y="4084048"/>
            <a:ext cx="4499939" cy="681392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133112" bIns="66556" rtlCol="0" anchor="ctr"/>
          <a:p>
            <a:pPr algn="ctr" defTabSz="1097280"/>
            <a:r>
              <a:rPr lang="zh-CN" altLang="en-US" sz="226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政府信息公开行政复议、行政诉讼情况</a:t>
            </a:r>
            <a:endParaRPr lang="zh-CN" altLang="en-US" sz="2265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圆角矩形 1"/>
          <p:cNvSpPr/>
          <p:nvPr/>
        </p:nvSpPr>
        <p:spPr>
          <a:xfrm>
            <a:off x="3221892" y="2161945"/>
            <a:ext cx="1344149" cy="681392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432000" bIns="66556" rtlCol="0" anchor="ctr"/>
          <a:p>
            <a:pPr algn="ctr" defTabSz="1097280"/>
            <a:r>
              <a:rPr lang="en-US" altLang="zh-CN" sz="2665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02</a:t>
            </a:r>
            <a:endParaRPr lang="en-US" altLang="zh-CN" sz="2665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圆角矩形 1"/>
          <p:cNvSpPr/>
          <p:nvPr/>
        </p:nvSpPr>
        <p:spPr>
          <a:xfrm>
            <a:off x="3212367" y="4085995"/>
            <a:ext cx="1344149" cy="681392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432000" bIns="66556" rtlCol="0" anchor="ctr"/>
          <a:lstStyle/>
          <a:p>
            <a:pPr algn="ctr" defTabSz="1097280"/>
            <a:r>
              <a:rPr lang="en-US" altLang="zh-CN" sz="2665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04</a:t>
            </a:r>
            <a:endParaRPr lang="en-US" altLang="zh-CN" sz="2665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圆角矩形 1"/>
          <p:cNvSpPr/>
          <p:nvPr/>
        </p:nvSpPr>
        <p:spPr>
          <a:xfrm>
            <a:off x="3221892" y="4992098"/>
            <a:ext cx="1344149" cy="681392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432000" bIns="66556" rtlCol="0" anchor="ctr"/>
          <a:p>
            <a:pPr algn="ctr" defTabSz="1097280"/>
            <a:r>
              <a:rPr lang="en-US" altLang="zh-CN" sz="2665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05</a:t>
            </a:r>
            <a:endParaRPr lang="en-US" altLang="zh-CN" sz="2665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圆角矩形 3"/>
          <p:cNvSpPr/>
          <p:nvPr/>
        </p:nvSpPr>
        <p:spPr>
          <a:xfrm>
            <a:off x="4364496" y="4992098"/>
            <a:ext cx="4499939" cy="681392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3112" tIns="66556" rIns="133112" bIns="66556" rtlCol="0" anchor="ctr"/>
          <a:p>
            <a:pPr algn="ctr" defTabSz="1097280">
              <a:buClrTx/>
              <a:buSzTx/>
              <a:buFontTx/>
            </a:pPr>
            <a:r>
              <a:rPr lang="zh-CN" altLang="en-US" sz="2265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改进措施与思路</a:t>
            </a:r>
            <a:endParaRPr lang="zh-CN" altLang="en-US" sz="2265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true"/>
      <p:bldP spid="5" grpId="0" bldLvl="0" animBg="true"/>
      <p:bldP spid="6" grpId="0" bldLvl="0" animBg="true"/>
      <p:bldP spid="7" grpId="0" bldLvl="0" animBg="true"/>
      <p:bldP spid="8" grpId="0" bldLvl="0" animBg="true"/>
      <p:bldP spid="9" grpId="0" bldLvl="0" animBg="true"/>
      <p:bldP spid="12" grpId="0" animBg="true"/>
      <p:bldP spid="13" grpId="0" animBg="true"/>
      <p:bldP spid="14" grpId="0"/>
      <p:bldP spid="2" grpId="0" bldLvl="0" animBg="true"/>
      <p:bldP spid="3" grpId="0" bldLvl="0" animBg="true"/>
      <p:bldP spid="15" grpId="0" bldLvl="0" animBg="true"/>
      <p:bldP spid="16" grpId="0" bldLvl="0" animBg="true"/>
      <p:bldP spid="10" grpId="0" bldLvl="0" animBg="true"/>
      <p:bldP spid="11" grpId="0" bldLvl="0" animBg="tru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/>
          <p:cNvPicPr>
            <a:picLocks noChangeAspect="true" noChangeArrowheads="true"/>
          </p:cNvPicPr>
          <p:nvPr/>
        </p:nvPicPr>
        <p:blipFill rotWithShape="true">
          <a:blip r:embed="rId1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 l="2766" t="-1" r="16126" b="53150"/>
          <a:stretch>
            <a:fillRect/>
          </a:stretch>
        </p:blipFill>
        <p:spPr bwMode="auto">
          <a:xfrm rot="17940000" flipH="true">
            <a:off x="2976213" y="3576684"/>
            <a:ext cx="7949711" cy="222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3" name="组合 32"/>
          <p:cNvGrpSpPr/>
          <p:nvPr/>
        </p:nvGrpSpPr>
        <p:grpSpPr>
          <a:xfrm>
            <a:off x="2928000" y="41686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7099205" y="933074"/>
            <a:ext cx="5181737" cy="1636712"/>
            <a:chOff x="5440203" y="1135759"/>
            <a:chExt cx="3219896" cy="1017041"/>
          </a:xfrm>
        </p:grpSpPr>
        <p:sp>
          <p:nvSpPr>
            <p:cNvPr id="36" name="等腰三角形 35"/>
            <p:cNvSpPr/>
            <p:nvPr/>
          </p:nvSpPr>
          <p:spPr>
            <a:xfrm rot="17937233">
              <a:off x="5309069" y="1315779"/>
              <a:ext cx="936104" cy="576064"/>
            </a:xfrm>
            <a:prstGeom prst="triangle">
              <a:avLst/>
            </a:prstGeom>
            <a:solidFill>
              <a:srgbClr val="0037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7" name="等腰三角形 5"/>
            <p:cNvSpPr/>
            <p:nvPr/>
          </p:nvSpPr>
          <p:spPr>
            <a:xfrm rot="1020000" flipH="true" flipV="true">
              <a:off x="5440203" y="1452196"/>
              <a:ext cx="605928" cy="662858"/>
            </a:xfrm>
            <a:custGeom>
              <a:avLst/>
              <a:gdLst>
                <a:gd name="connsiteX0" fmla="*/ 605928 w 605928"/>
                <a:gd name="connsiteY0" fmla="*/ 576064 h 662858"/>
                <a:gd name="connsiteX1" fmla="*/ 0 w 605928"/>
                <a:gd name="connsiteY1" fmla="*/ 662858 h 662858"/>
                <a:gd name="connsiteX2" fmla="*/ 131877 w 605928"/>
                <a:gd name="connsiteY2" fmla="*/ 7384 h 662858"/>
                <a:gd name="connsiteX3" fmla="*/ 137876 w 605928"/>
                <a:gd name="connsiteY3" fmla="*/ 0 h 662858"/>
                <a:gd name="connsiteX4" fmla="*/ 605928 w 605928"/>
                <a:gd name="connsiteY4" fmla="*/ 576064 h 66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928" h="662858">
                  <a:moveTo>
                    <a:pt x="605928" y="576064"/>
                  </a:moveTo>
                  <a:lnTo>
                    <a:pt x="0" y="662858"/>
                  </a:lnTo>
                  <a:lnTo>
                    <a:pt x="131877" y="7384"/>
                  </a:lnTo>
                  <a:lnTo>
                    <a:pt x="137876" y="0"/>
                  </a:lnTo>
                  <a:lnTo>
                    <a:pt x="605928" y="576064"/>
                  </a:lnTo>
                  <a:close/>
                </a:path>
              </a:pathLst>
            </a:custGeom>
            <a:solidFill>
              <a:srgbClr val="0058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8" name="矩形 13"/>
            <p:cNvSpPr/>
            <p:nvPr/>
          </p:nvSpPr>
          <p:spPr>
            <a:xfrm>
              <a:off x="5799073" y="1557096"/>
              <a:ext cx="1394052" cy="595704"/>
            </a:xfrm>
            <a:custGeom>
              <a:avLst/>
              <a:gdLst/>
              <a:ahLst/>
              <a:cxnLst/>
              <a:rect l="l" t="t" r="r" b="b"/>
              <a:pathLst>
                <a:path w="1394052" h="595704">
                  <a:moveTo>
                    <a:pt x="323925" y="0"/>
                  </a:moveTo>
                  <a:lnTo>
                    <a:pt x="1394052" y="0"/>
                  </a:lnTo>
                  <a:lnTo>
                    <a:pt x="1394052" y="595704"/>
                  </a:lnTo>
                  <a:lnTo>
                    <a:pt x="0" y="595704"/>
                  </a:lnTo>
                  <a:lnTo>
                    <a:pt x="0" y="591250"/>
                  </a:lnTo>
                  <a:lnTo>
                    <a:pt x="7162" y="586436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9" name="矩形 13"/>
            <p:cNvSpPr/>
            <p:nvPr/>
          </p:nvSpPr>
          <p:spPr>
            <a:xfrm>
              <a:off x="7052922" y="1557096"/>
              <a:ext cx="1607177" cy="59570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6072513" y="2816856"/>
            <a:ext cx="6119486" cy="1636709"/>
            <a:chOff x="5440201" y="1135760"/>
            <a:chExt cx="3802607" cy="1017040"/>
          </a:xfrm>
        </p:grpSpPr>
        <p:sp>
          <p:nvSpPr>
            <p:cNvPr id="41" name="等腰三角形 40"/>
            <p:cNvSpPr/>
            <p:nvPr/>
          </p:nvSpPr>
          <p:spPr>
            <a:xfrm rot="17937233">
              <a:off x="5309068" y="1315780"/>
              <a:ext cx="936104" cy="576064"/>
            </a:xfrm>
            <a:prstGeom prst="triangle">
              <a:avLst/>
            </a:prstGeom>
            <a:solidFill>
              <a:srgbClr val="4A6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2" name="等腰三角形 5"/>
            <p:cNvSpPr/>
            <p:nvPr/>
          </p:nvSpPr>
          <p:spPr>
            <a:xfrm rot="1020000" flipH="true" flipV="true">
              <a:off x="5440201" y="1452196"/>
              <a:ext cx="605928" cy="662858"/>
            </a:xfrm>
            <a:custGeom>
              <a:avLst/>
              <a:gdLst>
                <a:gd name="connsiteX0" fmla="*/ 605928 w 605928"/>
                <a:gd name="connsiteY0" fmla="*/ 576064 h 662858"/>
                <a:gd name="connsiteX1" fmla="*/ 0 w 605928"/>
                <a:gd name="connsiteY1" fmla="*/ 662858 h 662858"/>
                <a:gd name="connsiteX2" fmla="*/ 131877 w 605928"/>
                <a:gd name="connsiteY2" fmla="*/ 7384 h 662858"/>
                <a:gd name="connsiteX3" fmla="*/ 137876 w 605928"/>
                <a:gd name="connsiteY3" fmla="*/ 0 h 662858"/>
                <a:gd name="connsiteX4" fmla="*/ 605928 w 605928"/>
                <a:gd name="connsiteY4" fmla="*/ 576064 h 66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928" h="662858">
                  <a:moveTo>
                    <a:pt x="605928" y="576064"/>
                  </a:moveTo>
                  <a:lnTo>
                    <a:pt x="0" y="662858"/>
                  </a:lnTo>
                  <a:lnTo>
                    <a:pt x="131877" y="7384"/>
                  </a:lnTo>
                  <a:lnTo>
                    <a:pt x="137876" y="0"/>
                  </a:lnTo>
                  <a:lnTo>
                    <a:pt x="605928" y="576064"/>
                  </a:lnTo>
                  <a:close/>
                </a:path>
              </a:pathLst>
            </a:custGeom>
            <a:solidFill>
              <a:srgbClr val="769F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3" name="矩形 13"/>
            <p:cNvSpPr/>
            <p:nvPr/>
          </p:nvSpPr>
          <p:spPr>
            <a:xfrm>
              <a:off x="5799072" y="1557096"/>
              <a:ext cx="1394052" cy="595704"/>
            </a:xfrm>
            <a:custGeom>
              <a:avLst/>
              <a:gdLst/>
              <a:ahLst/>
              <a:cxnLst/>
              <a:rect l="l" t="t" r="r" b="b"/>
              <a:pathLst>
                <a:path w="1394052" h="595704">
                  <a:moveTo>
                    <a:pt x="323925" y="0"/>
                  </a:moveTo>
                  <a:lnTo>
                    <a:pt x="1394052" y="0"/>
                  </a:lnTo>
                  <a:lnTo>
                    <a:pt x="1394052" y="595704"/>
                  </a:lnTo>
                  <a:lnTo>
                    <a:pt x="0" y="595704"/>
                  </a:lnTo>
                  <a:lnTo>
                    <a:pt x="0" y="591250"/>
                  </a:lnTo>
                  <a:lnTo>
                    <a:pt x="7162" y="586436"/>
                  </a:lnTo>
                  <a:close/>
                </a:path>
              </a:pathLst>
            </a:cu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4" name="矩形 13"/>
            <p:cNvSpPr/>
            <p:nvPr/>
          </p:nvSpPr>
          <p:spPr>
            <a:xfrm>
              <a:off x="7052922" y="1557096"/>
              <a:ext cx="2189886" cy="595704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5039883" y="4674344"/>
            <a:ext cx="7056106" cy="1636709"/>
            <a:chOff x="5440201" y="1135760"/>
            <a:chExt cx="4384615" cy="1017040"/>
          </a:xfrm>
        </p:grpSpPr>
        <p:sp>
          <p:nvSpPr>
            <p:cNvPr id="46" name="等腰三角形 45"/>
            <p:cNvSpPr/>
            <p:nvPr/>
          </p:nvSpPr>
          <p:spPr>
            <a:xfrm rot="17937233">
              <a:off x="5309068" y="1315780"/>
              <a:ext cx="936104" cy="576064"/>
            </a:xfrm>
            <a:prstGeom prst="triangle">
              <a:avLst/>
            </a:prstGeom>
            <a:solidFill>
              <a:srgbClr val="0037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7" name="等腰三角形 5"/>
            <p:cNvSpPr/>
            <p:nvPr/>
          </p:nvSpPr>
          <p:spPr>
            <a:xfrm rot="1020000" flipH="true" flipV="true">
              <a:off x="5440201" y="1452196"/>
              <a:ext cx="605928" cy="662858"/>
            </a:xfrm>
            <a:custGeom>
              <a:avLst/>
              <a:gdLst>
                <a:gd name="connsiteX0" fmla="*/ 605928 w 605928"/>
                <a:gd name="connsiteY0" fmla="*/ 576064 h 662858"/>
                <a:gd name="connsiteX1" fmla="*/ 0 w 605928"/>
                <a:gd name="connsiteY1" fmla="*/ 662858 h 662858"/>
                <a:gd name="connsiteX2" fmla="*/ 131877 w 605928"/>
                <a:gd name="connsiteY2" fmla="*/ 7384 h 662858"/>
                <a:gd name="connsiteX3" fmla="*/ 137876 w 605928"/>
                <a:gd name="connsiteY3" fmla="*/ 0 h 662858"/>
                <a:gd name="connsiteX4" fmla="*/ 605928 w 605928"/>
                <a:gd name="connsiteY4" fmla="*/ 576064 h 66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928" h="662858">
                  <a:moveTo>
                    <a:pt x="605928" y="576064"/>
                  </a:moveTo>
                  <a:lnTo>
                    <a:pt x="0" y="662858"/>
                  </a:lnTo>
                  <a:lnTo>
                    <a:pt x="131877" y="7384"/>
                  </a:lnTo>
                  <a:lnTo>
                    <a:pt x="137876" y="0"/>
                  </a:lnTo>
                  <a:lnTo>
                    <a:pt x="605928" y="576064"/>
                  </a:lnTo>
                  <a:close/>
                </a:path>
              </a:pathLst>
            </a:custGeom>
            <a:solidFill>
              <a:srgbClr val="0058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8" name="矩形 13"/>
            <p:cNvSpPr/>
            <p:nvPr/>
          </p:nvSpPr>
          <p:spPr>
            <a:xfrm>
              <a:off x="5799072" y="1557096"/>
              <a:ext cx="1394052" cy="595704"/>
            </a:xfrm>
            <a:custGeom>
              <a:avLst/>
              <a:gdLst/>
              <a:ahLst/>
              <a:cxnLst/>
              <a:rect l="l" t="t" r="r" b="b"/>
              <a:pathLst>
                <a:path w="1394052" h="595704">
                  <a:moveTo>
                    <a:pt x="323925" y="0"/>
                  </a:moveTo>
                  <a:lnTo>
                    <a:pt x="1394052" y="0"/>
                  </a:lnTo>
                  <a:lnTo>
                    <a:pt x="1394052" y="595704"/>
                  </a:lnTo>
                  <a:lnTo>
                    <a:pt x="0" y="595704"/>
                  </a:lnTo>
                  <a:lnTo>
                    <a:pt x="0" y="591250"/>
                  </a:lnTo>
                  <a:lnTo>
                    <a:pt x="7162" y="586436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49" name="矩形 13"/>
            <p:cNvSpPr/>
            <p:nvPr/>
          </p:nvSpPr>
          <p:spPr>
            <a:xfrm>
              <a:off x="7052922" y="1557096"/>
              <a:ext cx="2771894" cy="59570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50" name="文本框 81"/>
          <p:cNvSpPr txBox="true">
            <a:spLocks noChangeArrowheads="true"/>
          </p:cNvSpPr>
          <p:nvPr/>
        </p:nvSpPr>
        <p:spPr bwMode="auto">
          <a:xfrm>
            <a:off x="161925" y="1510665"/>
            <a:ext cx="4882515" cy="1248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1600" dirty="0">
                <a:solidFill>
                  <a:srgbClr val="00589A"/>
                </a:solidFill>
                <a:latin typeface="微软雅黑" pitchFamily="34" charset="-122"/>
                <a:ea typeface="微软雅黑" pitchFamily="34" charset="-122"/>
              </a:rPr>
              <a:t>市科技局制定了《济宁市科学技术局政务信息公开规范工作制度》，进一步夯实政府信息公开的基础性工作，不断提升政务公开的质量和实效。</a:t>
            </a:r>
            <a:endParaRPr lang="zh-CN" altLang="en-US" sz="1600" dirty="0">
              <a:solidFill>
                <a:srgbClr val="00589A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文本框 81"/>
          <p:cNvSpPr txBox="true">
            <a:spLocks noChangeArrowheads="true"/>
          </p:cNvSpPr>
          <p:nvPr/>
        </p:nvSpPr>
        <p:spPr bwMode="auto">
          <a:xfrm>
            <a:off x="161925" y="5064125"/>
            <a:ext cx="48831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1600" dirty="0">
                <a:solidFill>
                  <a:srgbClr val="00589A"/>
                </a:solidFill>
                <a:latin typeface="微软雅黑" pitchFamily="34" charset="-122"/>
                <a:ea typeface="微软雅黑" pitchFamily="34" charset="-122"/>
              </a:rPr>
              <a:t>2021年市科技局及时准确发布《关于创新驱动高质量发展的若干政策措施》政策文件和相关解读方案，通过图文解读的方式，进一步丰富解读形式。全过程共征集反馈信息16条，反馈皆同意且无意见</a:t>
            </a:r>
            <a:endParaRPr lang="zh-CN" altLang="en-US" sz="1600" dirty="0">
              <a:solidFill>
                <a:srgbClr val="00589A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597942" y="1706030"/>
            <a:ext cx="315192" cy="384000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pPr algn="ctr" defTabSz="1097280">
              <a:defRPr/>
            </a:pPr>
            <a:r>
              <a:rPr lang="en-US" altLang="zh-CN" sz="8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cs typeface="经典特宋简" pitchFamily="49" charset="-122"/>
              </a:rPr>
              <a:t>A</a:t>
            </a:r>
            <a:endParaRPr lang="zh-CN" altLang="en-US" sz="8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cs typeface="经典特宋简" pitchFamily="49" charset="-122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6545125" y="3570085"/>
            <a:ext cx="315192" cy="384000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pPr algn="ctr" defTabSz="1097280">
              <a:defRPr/>
            </a:pPr>
            <a:r>
              <a:rPr lang="en-US" altLang="zh-CN" sz="8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cs typeface="经典特宋简" pitchFamily="49" charset="-122"/>
              </a:rPr>
              <a:t>B</a:t>
            </a:r>
            <a:endParaRPr lang="zh-CN" altLang="en-US" sz="8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cs typeface="经典特宋简" pitchFamily="49" charset="-122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5526672" y="5427574"/>
            <a:ext cx="315192" cy="384000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pPr algn="ctr" defTabSz="1097280">
              <a:defRPr/>
            </a:pPr>
            <a:r>
              <a:rPr lang="en-US" altLang="zh-CN" sz="8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cs typeface="经典特宋简" pitchFamily="49" charset="-122"/>
              </a:rPr>
              <a:t>C</a:t>
            </a:r>
            <a:endParaRPr lang="zh-CN" altLang="en-US" sz="8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cs typeface="经典特宋简" pitchFamily="49" charset="-122"/>
            </a:endParaRPr>
          </a:p>
        </p:txBody>
      </p:sp>
      <p:sp>
        <p:nvSpPr>
          <p:cNvPr id="56" name="文本框 81"/>
          <p:cNvSpPr txBox="true">
            <a:spLocks noChangeArrowheads="true"/>
          </p:cNvSpPr>
          <p:nvPr/>
        </p:nvSpPr>
        <p:spPr bwMode="auto">
          <a:xfrm>
            <a:off x="8446770" y="1732915"/>
            <a:ext cx="374523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2400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规范政务信息公开工作制度</a:t>
            </a:r>
            <a:endParaRPr lang="zh-CN" altLang="en-US" sz="24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文本框 81"/>
          <p:cNvSpPr txBox="true">
            <a:spLocks noChangeArrowheads="true"/>
          </p:cNvSpPr>
          <p:nvPr/>
        </p:nvSpPr>
        <p:spPr bwMode="auto">
          <a:xfrm>
            <a:off x="7957185" y="3686175"/>
            <a:ext cx="398653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2400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提升政务信息发布数量</a:t>
            </a:r>
            <a:endParaRPr lang="zh-CN" altLang="en-US" sz="24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8" name="文本框 81"/>
          <p:cNvSpPr txBox="true">
            <a:spLocks noChangeArrowheads="true"/>
          </p:cNvSpPr>
          <p:nvPr/>
        </p:nvSpPr>
        <p:spPr bwMode="auto">
          <a:xfrm>
            <a:off x="7440295" y="5543550"/>
            <a:ext cx="338074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2400" b="1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加强政策解读回应机制</a:t>
            </a:r>
            <a:endParaRPr lang="zh-CN" altLang="en-US" sz="24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文本框 1"/>
          <p:cNvSpPr txBox="true"/>
          <p:nvPr/>
        </p:nvSpPr>
        <p:spPr>
          <a:xfrm>
            <a:off x="-16510" y="170815"/>
            <a:ext cx="31210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一、总体情况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文本框 2"/>
          <p:cNvSpPr txBox="true"/>
          <p:nvPr/>
        </p:nvSpPr>
        <p:spPr>
          <a:xfrm>
            <a:off x="345440" y="802640"/>
            <a:ext cx="25463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1</a:t>
            </a:r>
            <a:r>
              <a:rPr lang="zh-CN" altLang="en-US" sz="2000" b="1"/>
              <a:t>、主动公开</a:t>
            </a:r>
            <a:endParaRPr lang="zh-CN" altLang="en-US" sz="2000" b="1"/>
          </a:p>
        </p:txBody>
      </p:sp>
      <p:pic>
        <p:nvPicPr>
          <p:cNvPr id="4" name="图表 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25" y="3025140"/>
            <a:ext cx="4591050" cy="1727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true"/>
          <p:nvPr/>
        </p:nvSpPr>
        <p:spPr>
          <a:xfrm>
            <a:off x="636905" y="2673350"/>
            <a:ext cx="4210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>
                <a:solidFill>
                  <a:srgbClr val="92D050"/>
                </a:solidFill>
              </a:rPr>
              <a:t>市科技局政务信息发布数量统计</a:t>
            </a:r>
            <a:endParaRPr lang="zh-CN" alt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0" y="3621022"/>
            <a:ext cx="12192000" cy="361797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7280"/>
            <a:endParaRPr lang="zh-CN" altLang="en-US" sz="2400">
              <a:solidFill>
                <a:prstClr val="white"/>
              </a:solidFill>
              <a:latin typeface="Calibri"/>
              <a:ea typeface="宋体" pitchFamily="2" charset="-122"/>
            </a:endParaRPr>
          </a:p>
        </p:txBody>
      </p:sp>
      <p:sp>
        <p:nvSpPr>
          <p:cNvPr id="39" name="文本框 81"/>
          <p:cNvSpPr txBox="true">
            <a:spLocks noChangeArrowheads="true"/>
          </p:cNvSpPr>
          <p:nvPr/>
        </p:nvSpPr>
        <p:spPr bwMode="auto">
          <a:xfrm>
            <a:off x="2301240" y="3943985"/>
            <a:ext cx="7666355" cy="167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3200" b="1" dirty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2021年度，市科技局共受理依申请公开0件，行政复议0件，行政诉讼0件。依申请公开未向申请人收取任何费用。</a:t>
            </a:r>
            <a:endParaRPr lang="zh-CN" altLang="en-US" sz="3200" b="1" dirty="0">
              <a:solidFill>
                <a:srgbClr val="7030A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文本框 2"/>
          <p:cNvSpPr txBox="true"/>
          <p:nvPr/>
        </p:nvSpPr>
        <p:spPr>
          <a:xfrm>
            <a:off x="221615" y="97790"/>
            <a:ext cx="25463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2</a:t>
            </a:r>
            <a:r>
              <a:rPr lang="zh-CN" altLang="en-US" sz="2000" b="1"/>
              <a:t>、依申请公开</a:t>
            </a:r>
            <a:endParaRPr lang="zh-CN" altLang="en-US" sz="2000" b="1"/>
          </a:p>
        </p:txBody>
      </p:sp>
      <p:pic>
        <p:nvPicPr>
          <p:cNvPr id="2" name="图表 1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3724275" y="1170305"/>
            <a:ext cx="4591050" cy="244919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3825" y="635937"/>
            <a:ext cx="9264000" cy="168856"/>
            <a:chOff x="2492152" y="625252"/>
            <a:chExt cx="6804248" cy="126642"/>
          </a:xfrm>
        </p:grpSpPr>
        <p:sp>
          <p:nvSpPr>
            <p:cNvPr id="5" name="矩形 4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</p:spTree>
  </p:cSld>
  <p:clrMapOvr>
    <a:masterClrMapping/>
  </p:clrMapOvr>
  <p:transition spd="slow" advTm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true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-5700" y="74071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34" name="椭圆 33"/>
          <p:cNvSpPr/>
          <p:nvPr/>
        </p:nvSpPr>
        <p:spPr>
          <a:xfrm>
            <a:off x="4516125" y="4583506"/>
            <a:ext cx="3063464" cy="1158878"/>
          </a:xfrm>
          <a:prstGeom prst="ellipse">
            <a:avLst/>
          </a:prstGeom>
          <a:gradFill flip="none" rotWithShape="true">
            <a:gsLst>
              <a:gs pos="15000">
                <a:srgbClr val="333333">
                  <a:alpha val="52000"/>
                </a:srgbClr>
              </a:gs>
              <a:gs pos="100000">
                <a:srgbClr val="333333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665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5245599" y="1160718"/>
            <a:ext cx="1610783" cy="1576918"/>
            <a:chOff x="3998913" y="1012273"/>
            <a:chExt cx="1208087" cy="1182688"/>
          </a:xfrm>
        </p:grpSpPr>
        <p:sp>
          <p:nvSpPr>
            <p:cNvPr id="36" name="任意多边形 35"/>
            <p:cNvSpPr/>
            <p:nvPr/>
          </p:nvSpPr>
          <p:spPr>
            <a:xfrm>
              <a:off x="4602163" y="1012273"/>
              <a:ext cx="604837" cy="1182688"/>
            </a:xfrm>
            <a:custGeom>
              <a:avLst/>
              <a:gdLst>
                <a:gd name="connsiteX0" fmla="*/ 2381 w 733425"/>
                <a:gd name="connsiteY0" fmla="*/ 0 h 1434603"/>
                <a:gd name="connsiteX1" fmla="*/ 733425 w 733425"/>
                <a:gd name="connsiteY1" fmla="*/ 383266 h 1434603"/>
                <a:gd name="connsiteX2" fmla="*/ 733425 w 733425"/>
                <a:gd name="connsiteY2" fmla="*/ 1434603 h 1434603"/>
                <a:gd name="connsiteX3" fmla="*/ 0 w 733425"/>
                <a:gd name="connsiteY3" fmla="*/ 1235868 h 1434603"/>
                <a:gd name="connsiteX4" fmla="*/ 2381 w 733425"/>
                <a:gd name="connsiteY4" fmla="*/ 0 h 1434603"/>
                <a:gd name="connsiteX0-1" fmla="*/ 105 w 735912"/>
                <a:gd name="connsiteY0-2" fmla="*/ 0 h 1436984"/>
                <a:gd name="connsiteX1-3" fmla="*/ 735912 w 735912"/>
                <a:gd name="connsiteY1-4" fmla="*/ 385647 h 1436984"/>
                <a:gd name="connsiteX2-5" fmla="*/ 735912 w 735912"/>
                <a:gd name="connsiteY2-6" fmla="*/ 1436984 h 1436984"/>
                <a:gd name="connsiteX3-7" fmla="*/ 2487 w 735912"/>
                <a:gd name="connsiteY3-8" fmla="*/ 1238249 h 1436984"/>
                <a:gd name="connsiteX4-9" fmla="*/ 105 w 735912"/>
                <a:gd name="connsiteY4-10" fmla="*/ 0 h 143698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735912" h="1436984">
                  <a:moveTo>
                    <a:pt x="105" y="0"/>
                  </a:moveTo>
                  <a:lnTo>
                    <a:pt x="735912" y="385647"/>
                  </a:lnTo>
                  <a:lnTo>
                    <a:pt x="735912" y="1436984"/>
                  </a:lnTo>
                  <a:lnTo>
                    <a:pt x="2487" y="1238249"/>
                  </a:lnTo>
                  <a:cubicBezTo>
                    <a:pt x="3281" y="826293"/>
                    <a:pt x="-689" y="411956"/>
                    <a:pt x="105" y="0"/>
                  </a:cubicBezTo>
                  <a:close/>
                </a:path>
              </a:pathLst>
            </a:custGeom>
            <a:solidFill>
              <a:srgbClr val="0058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r>
                <a:rPr lang="en-US" altLang="zh-CN" sz="3735" dirty="0">
                  <a:solidFill>
                    <a:srgbClr val="FFFFFF"/>
                  </a:solidFill>
                  <a:latin typeface="Impact" panose="020B0806030902050204" pitchFamily="34" charset="0"/>
                  <a:ea typeface="Arial Unicode MS" pitchFamily="34" charset="-122"/>
                  <a:cs typeface="Arial Unicode MS" pitchFamily="34" charset="-122"/>
                </a:rPr>
                <a:t>01</a:t>
              </a:r>
              <a:endParaRPr lang="zh-CN" altLang="en-US" sz="3735" dirty="0">
                <a:solidFill>
                  <a:srgbClr val="FFFFFF"/>
                </a:solidFill>
                <a:latin typeface="Impact" panose="020B0806030902050204" pitchFamily="34" charset="0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37" name="任意多边形 36"/>
            <p:cNvSpPr/>
            <p:nvPr/>
          </p:nvSpPr>
          <p:spPr>
            <a:xfrm flipH="true">
              <a:off x="3998913" y="1013861"/>
              <a:ext cx="603250" cy="1181100"/>
            </a:xfrm>
            <a:custGeom>
              <a:avLst/>
              <a:gdLst>
                <a:gd name="connsiteX0" fmla="*/ 2381 w 733425"/>
                <a:gd name="connsiteY0" fmla="*/ 0 h 1434603"/>
                <a:gd name="connsiteX1" fmla="*/ 733425 w 733425"/>
                <a:gd name="connsiteY1" fmla="*/ 383266 h 1434603"/>
                <a:gd name="connsiteX2" fmla="*/ 733425 w 733425"/>
                <a:gd name="connsiteY2" fmla="*/ 1434603 h 1434603"/>
                <a:gd name="connsiteX3" fmla="*/ 0 w 733425"/>
                <a:gd name="connsiteY3" fmla="*/ 1235868 h 1434603"/>
                <a:gd name="connsiteX4" fmla="*/ 2381 w 733425"/>
                <a:gd name="connsiteY4" fmla="*/ 0 h 1434603"/>
                <a:gd name="connsiteX0-1" fmla="*/ 229 w 733654"/>
                <a:gd name="connsiteY0-2" fmla="*/ 0 h 1434603"/>
                <a:gd name="connsiteX1-3" fmla="*/ 733654 w 733654"/>
                <a:gd name="connsiteY1-4" fmla="*/ 383266 h 1434603"/>
                <a:gd name="connsiteX2-5" fmla="*/ 733654 w 733654"/>
                <a:gd name="connsiteY2-6" fmla="*/ 1434603 h 1434603"/>
                <a:gd name="connsiteX3-7" fmla="*/ 229 w 733654"/>
                <a:gd name="connsiteY3-8" fmla="*/ 1235868 h 1434603"/>
                <a:gd name="connsiteX4-9" fmla="*/ 229 w 733654"/>
                <a:gd name="connsiteY4-10" fmla="*/ 0 h 143460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733654" h="1434603">
                  <a:moveTo>
                    <a:pt x="229" y="0"/>
                  </a:moveTo>
                  <a:lnTo>
                    <a:pt x="733654" y="383266"/>
                  </a:lnTo>
                  <a:lnTo>
                    <a:pt x="733654" y="1434603"/>
                  </a:lnTo>
                  <a:lnTo>
                    <a:pt x="229" y="1235868"/>
                  </a:lnTo>
                  <a:cubicBezTo>
                    <a:pt x="1023" y="823912"/>
                    <a:pt x="-565" y="411956"/>
                    <a:pt x="22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endParaRPr lang="zh-CN" altLang="en-US" sz="2665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245599" y="2511152"/>
            <a:ext cx="1610783" cy="1371600"/>
            <a:chOff x="3998913" y="2025098"/>
            <a:chExt cx="1208087" cy="1028700"/>
          </a:xfrm>
        </p:grpSpPr>
        <p:sp>
          <p:nvSpPr>
            <p:cNvPr id="39" name="任意多边形 38"/>
            <p:cNvSpPr/>
            <p:nvPr/>
          </p:nvSpPr>
          <p:spPr>
            <a:xfrm>
              <a:off x="4603750" y="2025098"/>
              <a:ext cx="603250" cy="1028700"/>
            </a:xfrm>
            <a:custGeom>
              <a:avLst/>
              <a:gdLst>
                <a:gd name="connsiteX0" fmla="*/ 0 w 733425"/>
                <a:gd name="connsiteY0" fmla="*/ 0 h 1250156"/>
                <a:gd name="connsiteX1" fmla="*/ 733425 w 733425"/>
                <a:gd name="connsiteY1" fmla="*/ 195262 h 1250156"/>
                <a:gd name="connsiteX2" fmla="*/ 733425 w 733425"/>
                <a:gd name="connsiteY2" fmla="*/ 1250156 h 1250156"/>
                <a:gd name="connsiteX3" fmla="*/ 0 w 733425"/>
                <a:gd name="connsiteY3" fmla="*/ 1245393 h 1250156"/>
                <a:gd name="connsiteX4" fmla="*/ 0 w 733425"/>
                <a:gd name="connsiteY4" fmla="*/ 0 h 125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425" h="1250156">
                  <a:moveTo>
                    <a:pt x="0" y="0"/>
                  </a:moveTo>
                  <a:lnTo>
                    <a:pt x="733425" y="195262"/>
                  </a:lnTo>
                  <a:lnTo>
                    <a:pt x="733425" y="1250156"/>
                  </a:lnTo>
                  <a:lnTo>
                    <a:pt x="0" y="1245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endParaRPr lang="zh-CN" altLang="en-US" sz="2665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0" name="任意多边形 39"/>
            <p:cNvSpPr/>
            <p:nvPr/>
          </p:nvSpPr>
          <p:spPr>
            <a:xfrm flipH="true">
              <a:off x="3998913" y="2025098"/>
              <a:ext cx="603250" cy="1028700"/>
            </a:xfrm>
            <a:custGeom>
              <a:avLst/>
              <a:gdLst>
                <a:gd name="connsiteX0" fmla="*/ 0 w 733425"/>
                <a:gd name="connsiteY0" fmla="*/ 0 h 1250156"/>
                <a:gd name="connsiteX1" fmla="*/ 733425 w 733425"/>
                <a:gd name="connsiteY1" fmla="*/ 195262 h 1250156"/>
                <a:gd name="connsiteX2" fmla="*/ 733425 w 733425"/>
                <a:gd name="connsiteY2" fmla="*/ 1250156 h 1250156"/>
                <a:gd name="connsiteX3" fmla="*/ 0 w 733425"/>
                <a:gd name="connsiteY3" fmla="*/ 1245393 h 1250156"/>
                <a:gd name="connsiteX4" fmla="*/ 0 w 733425"/>
                <a:gd name="connsiteY4" fmla="*/ 0 h 125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425" h="1250156">
                  <a:moveTo>
                    <a:pt x="0" y="0"/>
                  </a:moveTo>
                  <a:lnTo>
                    <a:pt x="733425" y="195262"/>
                  </a:lnTo>
                  <a:lnTo>
                    <a:pt x="733425" y="1250156"/>
                  </a:lnTo>
                  <a:lnTo>
                    <a:pt x="0" y="1245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9F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r>
                <a:rPr lang="en-US" altLang="zh-CN" sz="3735" dirty="0">
                  <a:solidFill>
                    <a:srgbClr val="FFFFFF"/>
                  </a:solidFill>
                  <a:latin typeface="Impact" panose="020B0806030902050204" pitchFamily="34" charset="0"/>
                  <a:ea typeface="Arial Unicode MS" pitchFamily="34" charset="-122"/>
                  <a:cs typeface="Arial Unicode MS" pitchFamily="34" charset="-122"/>
                </a:rPr>
                <a:t>02</a:t>
              </a:r>
              <a:endParaRPr lang="zh-CN" altLang="en-US" sz="3735" dirty="0">
                <a:solidFill>
                  <a:srgbClr val="FFFFFF"/>
                </a:solidFill>
                <a:latin typeface="Impact" panose="020B0806030902050204" pitchFamily="34" charset="0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245599" y="3878521"/>
            <a:ext cx="1610783" cy="1361017"/>
            <a:chOff x="3998913" y="3050623"/>
            <a:chExt cx="1208087" cy="1020763"/>
          </a:xfrm>
        </p:grpSpPr>
        <p:sp>
          <p:nvSpPr>
            <p:cNvPr id="42" name="任意多边形 41"/>
            <p:cNvSpPr/>
            <p:nvPr/>
          </p:nvSpPr>
          <p:spPr>
            <a:xfrm>
              <a:off x="4603750" y="3050623"/>
              <a:ext cx="603250" cy="1020763"/>
            </a:xfrm>
            <a:custGeom>
              <a:avLst/>
              <a:gdLst>
                <a:gd name="connsiteX0" fmla="*/ 0 w 733425"/>
                <a:gd name="connsiteY0" fmla="*/ 0 h 1240631"/>
                <a:gd name="connsiteX1" fmla="*/ 733425 w 733425"/>
                <a:gd name="connsiteY1" fmla="*/ 2381 h 1240631"/>
                <a:gd name="connsiteX2" fmla="*/ 733425 w 733425"/>
                <a:gd name="connsiteY2" fmla="*/ 1047750 h 1240631"/>
                <a:gd name="connsiteX3" fmla="*/ 0 w 733425"/>
                <a:gd name="connsiteY3" fmla="*/ 1240631 h 1240631"/>
                <a:gd name="connsiteX4" fmla="*/ 0 w 733425"/>
                <a:gd name="connsiteY4" fmla="*/ 0 h 1240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425" h="1240631">
                  <a:moveTo>
                    <a:pt x="0" y="0"/>
                  </a:moveTo>
                  <a:lnTo>
                    <a:pt x="733425" y="2381"/>
                  </a:lnTo>
                  <a:lnTo>
                    <a:pt x="733425" y="1047750"/>
                  </a:lnTo>
                  <a:lnTo>
                    <a:pt x="0" y="12406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8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r>
                <a:rPr lang="en-US" altLang="zh-CN" sz="3735" dirty="0">
                  <a:solidFill>
                    <a:srgbClr val="FFFFFF"/>
                  </a:solidFill>
                  <a:latin typeface="Impact" panose="020B0806030902050204" pitchFamily="34" charset="0"/>
                  <a:ea typeface="Arial Unicode MS" pitchFamily="34" charset="-122"/>
                  <a:cs typeface="Arial Unicode MS" pitchFamily="34" charset="-122"/>
                </a:rPr>
                <a:t>03</a:t>
              </a:r>
              <a:endParaRPr lang="zh-CN" altLang="en-US" sz="3735" dirty="0">
                <a:solidFill>
                  <a:srgbClr val="FFFFFF"/>
                </a:solidFill>
                <a:latin typeface="Impact" panose="020B0806030902050204" pitchFamily="34" charset="0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43" name="任意多边形 42"/>
            <p:cNvSpPr/>
            <p:nvPr/>
          </p:nvSpPr>
          <p:spPr>
            <a:xfrm flipH="true">
              <a:off x="3998913" y="3050623"/>
              <a:ext cx="603250" cy="1020763"/>
            </a:xfrm>
            <a:custGeom>
              <a:avLst/>
              <a:gdLst>
                <a:gd name="connsiteX0" fmla="*/ 0 w 733425"/>
                <a:gd name="connsiteY0" fmla="*/ 0 h 1240631"/>
                <a:gd name="connsiteX1" fmla="*/ 733425 w 733425"/>
                <a:gd name="connsiteY1" fmla="*/ 2381 h 1240631"/>
                <a:gd name="connsiteX2" fmla="*/ 733425 w 733425"/>
                <a:gd name="connsiteY2" fmla="*/ 1047750 h 1240631"/>
                <a:gd name="connsiteX3" fmla="*/ 0 w 733425"/>
                <a:gd name="connsiteY3" fmla="*/ 1240631 h 1240631"/>
                <a:gd name="connsiteX4" fmla="*/ 0 w 733425"/>
                <a:gd name="connsiteY4" fmla="*/ 0 h 1240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425" h="1240631">
                  <a:moveTo>
                    <a:pt x="0" y="0"/>
                  </a:moveTo>
                  <a:lnTo>
                    <a:pt x="733425" y="2381"/>
                  </a:lnTo>
                  <a:lnTo>
                    <a:pt x="733425" y="1047750"/>
                  </a:lnTo>
                  <a:lnTo>
                    <a:pt x="0" y="12406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097280">
                <a:defRPr/>
              </a:pPr>
              <a:endParaRPr lang="zh-CN" altLang="en-US" sz="2665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47" name="文本框 81"/>
          <p:cNvSpPr txBox="true">
            <a:spLocks noChangeArrowheads="true"/>
          </p:cNvSpPr>
          <p:nvPr/>
        </p:nvSpPr>
        <p:spPr bwMode="auto">
          <a:xfrm>
            <a:off x="7950201" y="1291596"/>
            <a:ext cx="3340100" cy="1657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1865" b="1" dirty="0">
                <a:solidFill>
                  <a:srgbClr val="00589A"/>
                </a:solidFill>
                <a:latin typeface="微软雅黑" pitchFamily="34" charset="-122"/>
                <a:ea typeface="微软雅黑" pitchFamily="34" charset="-122"/>
              </a:rPr>
              <a:t>加强组织领导</a:t>
            </a:r>
            <a:endParaRPr lang="zh-CN" altLang="en-US" sz="1865" b="1" dirty="0">
              <a:solidFill>
                <a:srgbClr val="00589A"/>
              </a:solidFill>
              <a:latin typeface="微软雅黑" pitchFamily="34" charset="-122"/>
              <a:ea typeface="微软雅黑" pitchFamily="34" charset="-122"/>
            </a:endParaRPr>
          </a:p>
          <a:p>
            <a:pPr defTabSz="1097280">
              <a:spcAft>
                <a:spcPts val="800"/>
              </a:spcAft>
            </a:pPr>
            <a:r>
              <a:rPr lang="zh-CN" altLang="en-US" sz="1865" dirty="0">
                <a:solidFill>
                  <a:srgbClr val="777777"/>
                </a:solidFill>
                <a:latin typeface="微软雅黑" pitchFamily="34" charset="-122"/>
                <a:ea typeface="微软雅黑" pitchFamily="34" charset="-122"/>
              </a:rPr>
              <a:t>明确政务信息公开领导小组第一责任人和分管责任人，理顺工作机制，强化专门机构。</a:t>
            </a:r>
            <a:endParaRPr lang="zh-CN" altLang="en-US" sz="1865" dirty="0">
              <a:solidFill>
                <a:srgbClr val="777777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8" name="任意多边形 47"/>
          <p:cNvSpPr/>
          <p:nvPr/>
        </p:nvSpPr>
        <p:spPr>
          <a:xfrm>
            <a:off x="6746314" y="1842286"/>
            <a:ext cx="1117600" cy="558800"/>
          </a:xfrm>
          <a:custGeom>
            <a:avLst/>
            <a:gdLst>
              <a:gd name="connsiteX0" fmla="*/ 0 w 838200"/>
              <a:gd name="connsiteY0" fmla="*/ 419100 h 419100"/>
              <a:gd name="connsiteX1" fmla="*/ 419100 w 838200"/>
              <a:gd name="connsiteY1" fmla="*/ 0 h 419100"/>
              <a:gd name="connsiteX2" fmla="*/ 838200 w 838200"/>
              <a:gd name="connsiteY2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0" h="419100">
                <a:moveTo>
                  <a:pt x="0" y="419100"/>
                </a:moveTo>
                <a:lnTo>
                  <a:pt x="419100" y="0"/>
                </a:lnTo>
                <a:lnTo>
                  <a:pt x="838200" y="0"/>
                </a:lnTo>
              </a:path>
            </a:pathLst>
          </a:custGeom>
          <a:noFill/>
          <a:ln w="19050">
            <a:solidFill>
              <a:srgbClr val="343434"/>
            </a:solidFill>
            <a:prstDash val="solid"/>
            <a:headEnd type="oval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Calibri"/>
              <a:ea typeface="宋体" pitchFamily="2" charset="-122"/>
            </a:endParaRPr>
          </a:p>
        </p:txBody>
      </p:sp>
      <p:sp>
        <p:nvSpPr>
          <p:cNvPr id="49" name="文本框 48"/>
          <p:cNvSpPr txBox="true">
            <a:spLocks noChangeArrowheads="true"/>
          </p:cNvSpPr>
          <p:nvPr/>
        </p:nvSpPr>
        <p:spPr bwMode="auto">
          <a:xfrm>
            <a:off x="7950201" y="4035153"/>
            <a:ext cx="3340100" cy="1657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1097280">
              <a:spcAft>
                <a:spcPts val="800"/>
              </a:spcAft>
            </a:pPr>
            <a:r>
              <a:rPr lang="zh-CN" altLang="en-US" sz="1865" b="1" dirty="0">
                <a:solidFill>
                  <a:srgbClr val="00589A"/>
                </a:solidFill>
                <a:latin typeface="微软雅黑" pitchFamily="34" charset="-122"/>
                <a:ea typeface="微软雅黑" pitchFamily="34" charset="-122"/>
              </a:rPr>
              <a:t>强化发布监督工作</a:t>
            </a:r>
            <a:endParaRPr lang="zh-CN" altLang="en-US" sz="1865" b="1" dirty="0">
              <a:solidFill>
                <a:srgbClr val="00589A"/>
              </a:solidFill>
              <a:latin typeface="微软雅黑" pitchFamily="34" charset="-122"/>
              <a:ea typeface="微软雅黑" pitchFamily="34" charset="-122"/>
            </a:endParaRPr>
          </a:p>
          <a:p>
            <a:pPr defTabSz="1097280">
              <a:lnSpc>
                <a:spcPct val="120000"/>
              </a:lnSpc>
            </a:pPr>
            <a:r>
              <a:rPr lang="zh-CN" altLang="en-US" sz="1865" dirty="0">
                <a:solidFill>
                  <a:srgbClr val="777777"/>
                </a:solidFill>
                <a:latin typeface="微软雅黑" pitchFamily="34" charset="-122"/>
                <a:ea typeface="微软雅黑" pitchFamily="34" charset="-122"/>
              </a:rPr>
              <a:t>实行定期检查与不定期检查相结合，积极反映公开过程中存在的突出问题。</a:t>
            </a:r>
            <a:endParaRPr lang="zh-CN" altLang="en-US" sz="1865" dirty="0">
              <a:solidFill>
                <a:srgbClr val="777777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0" name="任意多边形 49"/>
          <p:cNvSpPr/>
          <p:nvPr/>
        </p:nvSpPr>
        <p:spPr>
          <a:xfrm>
            <a:off x="6746314" y="4310319"/>
            <a:ext cx="1117600" cy="558800"/>
          </a:xfrm>
          <a:custGeom>
            <a:avLst/>
            <a:gdLst>
              <a:gd name="connsiteX0" fmla="*/ 0 w 838200"/>
              <a:gd name="connsiteY0" fmla="*/ 419100 h 419100"/>
              <a:gd name="connsiteX1" fmla="*/ 419100 w 838200"/>
              <a:gd name="connsiteY1" fmla="*/ 0 h 419100"/>
              <a:gd name="connsiteX2" fmla="*/ 838200 w 838200"/>
              <a:gd name="connsiteY2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0" h="419100">
                <a:moveTo>
                  <a:pt x="0" y="419100"/>
                </a:moveTo>
                <a:lnTo>
                  <a:pt x="419100" y="0"/>
                </a:lnTo>
                <a:lnTo>
                  <a:pt x="838200" y="0"/>
                </a:lnTo>
              </a:path>
            </a:pathLst>
          </a:custGeom>
          <a:noFill/>
          <a:ln w="19050">
            <a:solidFill>
              <a:srgbClr val="343434"/>
            </a:solidFill>
            <a:prstDash val="solid"/>
            <a:headEnd type="oval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Calibri"/>
              <a:ea typeface="宋体" pitchFamily="2" charset="-122"/>
            </a:endParaRPr>
          </a:p>
        </p:txBody>
      </p:sp>
      <p:sp>
        <p:nvSpPr>
          <p:cNvPr id="51" name="文本框 56"/>
          <p:cNvSpPr txBox="true">
            <a:spLocks noChangeArrowheads="true"/>
          </p:cNvSpPr>
          <p:nvPr/>
        </p:nvSpPr>
        <p:spPr bwMode="auto">
          <a:xfrm flipH="true">
            <a:off x="815415" y="2221169"/>
            <a:ext cx="3340100" cy="1657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r" defTabSz="1097280">
              <a:spcAft>
                <a:spcPts val="800"/>
              </a:spcAft>
            </a:pPr>
            <a:r>
              <a:rPr lang="zh-CN" altLang="en-US" sz="1865" b="1" dirty="0">
                <a:solidFill>
                  <a:srgbClr val="769F19"/>
                </a:solidFill>
                <a:latin typeface="微软雅黑" pitchFamily="34" charset="-122"/>
                <a:ea typeface="微软雅黑" pitchFamily="34" charset="-122"/>
              </a:rPr>
              <a:t>规范信息发布渠道</a:t>
            </a:r>
            <a:endParaRPr lang="zh-CN" altLang="en-US" sz="1865" b="1" dirty="0">
              <a:solidFill>
                <a:srgbClr val="769F19"/>
              </a:solidFill>
              <a:latin typeface="微软雅黑" pitchFamily="34" charset="-122"/>
              <a:ea typeface="微软雅黑" pitchFamily="34" charset="-122"/>
            </a:endParaRPr>
          </a:p>
          <a:p>
            <a:pPr algn="r" defTabSz="1097280">
              <a:spcAft>
                <a:spcPts val="800"/>
              </a:spcAft>
            </a:pPr>
            <a:r>
              <a:rPr lang="zh-CN" altLang="en-US" sz="1865" dirty="0">
                <a:solidFill>
                  <a:srgbClr val="777777"/>
                </a:solidFill>
                <a:latin typeface="微软雅黑" pitchFamily="34" charset="-122"/>
                <a:ea typeface="微软雅黑" pitchFamily="34" charset="-122"/>
              </a:rPr>
              <a:t>不符合规章制度的信息立即删除，敏感性信息进行脱敏处理再进行发布，既做到“应享尽享”，也做到“正确分享”。</a:t>
            </a:r>
            <a:endParaRPr lang="zh-CN" altLang="en-US" sz="1865" dirty="0">
              <a:solidFill>
                <a:srgbClr val="777777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任意多边形 51"/>
          <p:cNvSpPr/>
          <p:nvPr/>
        </p:nvSpPr>
        <p:spPr>
          <a:xfrm flipH="true">
            <a:off x="4244414" y="3031852"/>
            <a:ext cx="1117600" cy="558800"/>
          </a:xfrm>
          <a:custGeom>
            <a:avLst/>
            <a:gdLst>
              <a:gd name="connsiteX0" fmla="*/ 0 w 838200"/>
              <a:gd name="connsiteY0" fmla="*/ 419100 h 419100"/>
              <a:gd name="connsiteX1" fmla="*/ 419100 w 838200"/>
              <a:gd name="connsiteY1" fmla="*/ 0 h 419100"/>
              <a:gd name="connsiteX2" fmla="*/ 838200 w 838200"/>
              <a:gd name="connsiteY2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0" h="419100">
                <a:moveTo>
                  <a:pt x="0" y="419100"/>
                </a:moveTo>
                <a:lnTo>
                  <a:pt x="419100" y="0"/>
                </a:lnTo>
                <a:lnTo>
                  <a:pt x="838200" y="0"/>
                </a:lnTo>
              </a:path>
            </a:pathLst>
          </a:custGeom>
          <a:noFill/>
          <a:ln w="19050">
            <a:solidFill>
              <a:srgbClr val="343434"/>
            </a:solidFill>
            <a:prstDash val="solid"/>
            <a:headEnd type="oval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7280">
              <a:defRPr/>
            </a:pPr>
            <a:endParaRPr lang="zh-CN" altLang="en-US" sz="2400">
              <a:solidFill>
                <a:prstClr val="white"/>
              </a:solidFill>
              <a:latin typeface="Calibri"/>
              <a:ea typeface="宋体" pitchFamily="2" charset="-122"/>
            </a:endParaRPr>
          </a:p>
        </p:txBody>
      </p:sp>
      <p:sp>
        <p:nvSpPr>
          <p:cNvPr id="3" name="文本框 2"/>
          <p:cNvSpPr txBox="true"/>
          <p:nvPr/>
        </p:nvSpPr>
        <p:spPr>
          <a:xfrm>
            <a:off x="-26035" y="212090"/>
            <a:ext cx="27114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/>
              <a:t>3</a:t>
            </a:r>
            <a:r>
              <a:rPr lang="zh-CN" altLang="en-US" sz="2000" b="1"/>
              <a:t>、政府信息管理情况</a:t>
            </a:r>
            <a:endParaRPr lang="zh-CN" altLang="en-US" sz="2000" b="1"/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ldLvl="0" animBg="true"/>
      <p:bldP spid="47" grpId="0"/>
      <p:bldP spid="48" grpId="0" animBg="true"/>
      <p:bldP spid="49" grpId="0"/>
      <p:bldP spid="50" grpId="0" animBg="true"/>
      <p:bldP spid="51" grpId="0"/>
      <p:bldP spid="52" grpId="0" animBg="tru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13350" y="769287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35" name="椭圆 34"/>
          <p:cNvSpPr/>
          <p:nvPr/>
        </p:nvSpPr>
        <p:spPr>
          <a:xfrm>
            <a:off x="3818989" y="2699454"/>
            <a:ext cx="1973306" cy="1973185"/>
          </a:xfrm>
          <a:prstGeom prst="ellipse">
            <a:avLst/>
          </a:prstGeom>
          <a:solidFill>
            <a:srgbClr val="0070C0"/>
          </a:solidFill>
          <a:ln w="63500" cap="flat" cmpd="sng" algn="ctr">
            <a:solidFill>
              <a:sysClr val="window" lastClr="FFFFFF"/>
            </a:solidFill>
            <a:prstDash val="solid"/>
          </a:ln>
          <a:effectLst>
            <a:innerShdw blurRad="101600" dist="76200" dir="13500000">
              <a:prstClr val="black">
                <a:alpha val="20000"/>
              </a:prstClr>
            </a:innerShdw>
          </a:effectLst>
        </p:spPr>
        <p:txBody>
          <a:bodyPr lIns="0" tIns="57602" rIns="48000" bIns="57602" anchor="ctr"/>
          <a:lstStyle/>
          <a:p>
            <a:pPr algn="ctr" defTabSz="1097280">
              <a:defRPr/>
            </a:pPr>
            <a:r>
              <a:rPr lang="zh-CN" altLang="en-US" sz="3065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积极运用新建平台</a:t>
            </a:r>
            <a:endParaRPr lang="en-US" sz="3065" kern="0" dirty="0">
              <a:solidFill>
                <a:sysClr val="window" lastClr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椭圆 35"/>
          <p:cNvSpPr/>
          <p:nvPr/>
        </p:nvSpPr>
        <p:spPr>
          <a:xfrm>
            <a:off x="4758946" y="1129829"/>
            <a:ext cx="1973306" cy="1973185"/>
          </a:xfrm>
          <a:prstGeom prst="ellipse">
            <a:avLst/>
          </a:prstGeom>
          <a:solidFill>
            <a:srgbClr val="0070C0"/>
          </a:solidFill>
          <a:ln w="63500" cap="flat" cmpd="sng" algn="ctr">
            <a:solidFill>
              <a:sysClr val="window" lastClr="FFFFFF"/>
            </a:solidFill>
            <a:prstDash val="solid"/>
          </a:ln>
          <a:effectLst>
            <a:innerShdw blurRad="101600" dist="76200" dir="13500000">
              <a:prstClr val="black">
                <a:alpha val="20000"/>
              </a:prstClr>
            </a:innerShdw>
          </a:effectLst>
        </p:spPr>
        <p:txBody>
          <a:bodyPr lIns="0" tIns="57602" rIns="48000" bIns="57602" anchor="ctr"/>
          <a:lstStyle/>
          <a:p>
            <a:pPr algn="ctr" defTabSz="1097280">
              <a:defRPr/>
            </a:pPr>
            <a:r>
              <a:rPr lang="en-US" sz="3065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合理利用政务微信号</a:t>
            </a:r>
            <a:endParaRPr lang="zh-CN" altLang="en-US" sz="3065" kern="0" dirty="0">
              <a:solidFill>
                <a:sysClr val="window" lastClr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椭圆 36"/>
          <p:cNvSpPr/>
          <p:nvPr/>
        </p:nvSpPr>
        <p:spPr>
          <a:xfrm>
            <a:off x="2859018" y="1144434"/>
            <a:ext cx="1973306" cy="1973185"/>
          </a:xfrm>
          <a:prstGeom prst="ellipse">
            <a:avLst/>
          </a:prstGeom>
          <a:solidFill>
            <a:srgbClr val="0070C0"/>
          </a:solidFill>
          <a:ln w="63500" cap="flat" cmpd="sng" algn="ctr">
            <a:solidFill>
              <a:sysClr val="window" lastClr="FFFFFF"/>
            </a:solidFill>
            <a:prstDash val="solid"/>
          </a:ln>
          <a:effectLst>
            <a:innerShdw blurRad="101600" dist="76200" dir="13500000">
              <a:prstClr val="black">
                <a:alpha val="20000"/>
              </a:prstClr>
            </a:innerShdw>
          </a:effectLst>
        </p:spPr>
        <p:txBody>
          <a:bodyPr lIns="0" tIns="57602" rIns="48000" bIns="57602" anchor="ctr"/>
          <a:lstStyle/>
          <a:p>
            <a:pPr algn="ctr" defTabSz="1097280">
              <a:defRPr/>
            </a:pPr>
            <a:r>
              <a:rPr lang="zh-CN" altLang="en-US" sz="3065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rPr>
              <a:t>及时优化门户网站</a:t>
            </a:r>
            <a:endParaRPr lang="zh-CN" altLang="en-US" sz="3065" kern="0" dirty="0">
              <a:solidFill>
                <a:sysClr val="window" lastClr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TextBox 24"/>
          <p:cNvSpPr txBox="true">
            <a:spLocks noChangeArrowheads="true"/>
          </p:cNvSpPr>
          <p:nvPr/>
        </p:nvSpPr>
        <p:spPr bwMode="auto">
          <a:xfrm>
            <a:off x="167682" y="1518603"/>
            <a:ext cx="2822282" cy="1271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9pPr>
          </a:lstStyle>
          <a:p>
            <a:pPr algn="ctr" defTabSz="1097280" eaLnBrk="1" hangingPunct="1">
              <a:lnSpc>
                <a:spcPct val="120000"/>
              </a:lnSpc>
              <a:defRPr/>
            </a:pPr>
            <a:r>
              <a:rPr lang="zh-CN" alt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</a:rPr>
              <a:t>门户网站开设多个专栏，将政策法规优化为“国家级”、“省级”、“市级”政策栏目</a:t>
            </a:r>
            <a:endParaRPr lang="zh-CN" altLang="en-US" sz="1600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TextBox 24"/>
          <p:cNvSpPr txBox="true">
            <a:spLocks noChangeArrowheads="true"/>
          </p:cNvSpPr>
          <p:nvPr/>
        </p:nvSpPr>
        <p:spPr bwMode="auto">
          <a:xfrm>
            <a:off x="167896" y="3098498"/>
            <a:ext cx="3423763" cy="1125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9pPr>
          </a:lstStyle>
          <a:p>
            <a:pPr algn="ctr" defTabSz="1097280" eaLnBrk="1" hangingPunct="1">
              <a:lnSpc>
                <a:spcPct val="120000"/>
              </a:lnSpc>
              <a:defRPr/>
            </a:pPr>
            <a:r>
              <a:rPr lang="zh-CN" altLang="en-US" sz="1865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建设综合性科技信息服务平台，发布大量成果信息</a:t>
            </a:r>
            <a:endParaRPr lang="zh-CN" altLang="en-US" sz="186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 defTabSz="1097280" eaLnBrk="1" hangingPunct="1">
              <a:lnSpc>
                <a:spcPct val="120000"/>
              </a:lnSpc>
              <a:defRPr/>
            </a:pPr>
            <a:endParaRPr lang="zh-CN" altLang="en-US" sz="186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0" name="文本框 99"/>
          <p:cNvSpPr txBox="true"/>
          <p:nvPr/>
        </p:nvSpPr>
        <p:spPr>
          <a:xfrm>
            <a:off x="98425" y="317183"/>
            <a:ext cx="50800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2000" b="1">
                <a:solidFill>
                  <a:srgbClr val="000000"/>
                </a:solidFill>
                <a:cs typeface="宋体" charset="0"/>
              </a:rPr>
              <a:t>4、政府信息公开平台建设情况</a:t>
            </a:r>
            <a:endParaRPr lang="zh-CN" altLang="en-US" sz="2000"/>
          </a:p>
        </p:txBody>
      </p:sp>
      <p:pic>
        <p:nvPicPr>
          <p:cNvPr id="2" name="图片 -2147482610" descr="4.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6956425" y="2752725"/>
            <a:ext cx="2472690" cy="34232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图片 -2147482608" descr="6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9469755" y="2861310"/>
            <a:ext cx="2621280" cy="32950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true"/>
          <p:nvPr/>
        </p:nvSpPr>
        <p:spPr>
          <a:xfrm>
            <a:off x="6781800" y="1511300"/>
            <a:ext cx="40017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2021年度，市科技局在“济宁科技”公众号编发信息2736篇，在济宁电视综合频道共发布《济宁科技》专题节目51期</a:t>
            </a:r>
            <a:endParaRPr lang="zh-CN" altLang="en-US"/>
          </a:p>
        </p:txBody>
      </p:sp>
      <p:pic>
        <p:nvPicPr>
          <p:cNvPr id="5" name="图片 -2147482622" descr="1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" y="4224655"/>
            <a:ext cx="3989705" cy="23482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true"/>
      <p:bldP spid="36" grpId="0" bldLvl="0" animBg="true"/>
      <p:bldP spid="37" grpId="0" bldLvl="0" animBg="true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3825" y="750237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945144" y="1357738"/>
            <a:ext cx="4602430" cy="3488267"/>
            <a:chOff x="708858" y="859999"/>
            <a:chExt cx="3451822" cy="2616200"/>
          </a:xfrm>
        </p:grpSpPr>
        <p:sp>
          <p:nvSpPr>
            <p:cNvPr id="36" name="矩形 12"/>
            <p:cNvSpPr/>
            <p:nvPr/>
          </p:nvSpPr>
          <p:spPr>
            <a:xfrm>
              <a:off x="727031" y="2002987"/>
              <a:ext cx="3012930" cy="279463"/>
            </a:xfrm>
            <a:custGeom>
              <a:avLst/>
              <a:gdLst>
                <a:gd name="connsiteX0" fmla="*/ 0 w 4462612"/>
                <a:gd name="connsiteY0" fmla="*/ 0 h 560203"/>
                <a:gd name="connsiteX1" fmla="*/ 4462612 w 4462612"/>
                <a:gd name="connsiteY1" fmla="*/ 0 h 560203"/>
                <a:gd name="connsiteX2" fmla="*/ 4462612 w 4462612"/>
                <a:gd name="connsiteY2" fmla="*/ 560203 h 560203"/>
                <a:gd name="connsiteX3" fmla="*/ 0 w 4462612"/>
                <a:gd name="connsiteY3" fmla="*/ 560203 h 560203"/>
                <a:gd name="connsiteX4" fmla="*/ 0 w 4462612"/>
                <a:gd name="connsiteY4" fmla="*/ 0 h 560203"/>
                <a:gd name="connsiteX0-1" fmla="*/ 0 w 4462612"/>
                <a:gd name="connsiteY0-2" fmla="*/ 0 h 560203"/>
                <a:gd name="connsiteX1-3" fmla="*/ 4462612 w 4462612"/>
                <a:gd name="connsiteY1-4" fmla="*/ 0 h 560203"/>
                <a:gd name="connsiteX2-5" fmla="*/ 3770951 w 4462612"/>
                <a:gd name="connsiteY2-6" fmla="*/ 548480 h 560203"/>
                <a:gd name="connsiteX3-7" fmla="*/ 0 w 4462612"/>
                <a:gd name="connsiteY3-8" fmla="*/ 560203 h 560203"/>
                <a:gd name="connsiteX4-9" fmla="*/ 0 w 4462612"/>
                <a:gd name="connsiteY4-10" fmla="*/ 0 h 560203"/>
                <a:gd name="connsiteX0-11" fmla="*/ 527539 w 4990151"/>
                <a:gd name="connsiteY0-12" fmla="*/ 0 h 571926"/>
                <a:gd name="connsiteX1-13" fmla="*/ 4990151 w 4990151"/>
                <a:gd name="connsiteY1-14" fmla="*/ 0 h 571926"/>
                <a:gd name="connsiteX2-15" fmla="*/ 4298490 w 4990151"/>
                <a:gd name="connsiteY2-16" fmla="*/ 548480 h 571926"/>
                <a:gd name="connsiteX3-17" fmla="*/ 0 w 4990151"/>
                <a:gd name="connsiteY3-18" fmla="*/ 571926 h 571926"/>
                <a:gd name="connsiteX4-19" fmla="*/ 527539 w 4990151"/>
                <a:gd name="connsiteY4-20" fmla="*/ 0 h 571926"/>
                <a:gd name="connsiteX0-21" fmla="*/ 527539 w 4990151"/>
                <a:gd name="connsiteY0-22" fmla="*/ 0 h 582700"/>
                <a:gd name="connsiteX1-23" fmla="*/ 4990151 w 4990151"/>
                <a:gd name="connsiteY1-24" fmla="*/ 0 h 582700"/>
                <a:gd name="connsiteX2-25" fmla="*/ 4285302 w 4990151"/>
                <a:gd name="connsiteY2-26" fmla="*/ 582700 h 582700"/>
                <a:gd name="connsiteX3-27" fmla="*/ 0 w 4990151"/>
                <a:gd name="connsiteY3-28" fmla="*/ 571926 h 582700"/>
                <a:gd name="connsiteX4-29" fmla="*/ 527539 w 4990151"/>
                <a:gd name="connsiteY4-30" fmla="*/ 0 h 5827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990151" h="582700">
                  <a:moveTo>
                    <a:pt x="527539" y="0"/>
                  </a:moveTo>
                  <a:lnTo>
                    <a:pt x="4990151" y="0"/>
                  </a:lnTo>
                  <a:lnTo>
                    <a:pt x="4285302" y="582700"/>
                  </a:lnTo>
                  <a:lnTo>
                    <a:pt x="0" y="571926"/>
                  </a:lnTo>
                  <a:lnTo>
                    <a:pt x="527539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lIns="115205" tIns="57602" rIns="115205" bIns="57602" rtlCol="0" anchor="ctr"/>
            <a:lstStyle/>
            <a:p>
              <a:pPr algn="ctr" defTabSz="1097280"/>
              <a:endParaRPr lang="zh-CN" altLang="en-US" sz="1735" kern="0" dirty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37" name="矩形 1"/>
            <p:cNvSpPr/>
            <p:nvPr/>
          </p:nvSpPr>
          <p:spPr>
            <a:xfrm>
              <a:off x="708858" y="1201224"/>
              <a:ext cx="3031101" cy="994651"/>
            </a:xfrm>
            <a:custGeom>
              <a:avLst/>
              <a:gdLst/>
              <a:ahLst/>
              <a:cxnLst/>
              <a:rect l="l" t="t" r="r" b="b"/>
              <a:pathLst>
                <a:path w="3949630" h="1296144">
                  <a:moveTo>
                    <a:pt x="1437549" y="0"/>
                  </a:moveTo>
                  <a:lnTo>
                    <a:pt x="3517142" y="0"/>
                  </a:lnTo>
                  <a:lnTo>
                    <a:pt x="3949630" y="1296144"/>
                  </a:lnTo>
                  <a:lnTo>
                    <a:pt x="0" y="1296144"/>
                  </a:lnTo>
                  <a:lnTo>
                    <a:pt x="0" y="1284651"/>
                  </a:lnTo>
                  <a:close/>
                </a:path>
              </a:pathLst>
            </a:custGeom>
            <a:solidFill>
              <a:srgbClr val="0070C0"/>
            </a:solidFill>
            <a:ln w="25400" cap="flat" cmpd="sng" algn="ctr">
              <a:noFill/>
              <a:prstDash val="solid"/>
            </a:ln>
            <a:effectLst/>
          </p:spPr>
          <p:txBody>
            <a:bodyPr lIns="861768" tIns="57602" rIns="272137" bIns="57602" rtlCol="0" anchor="ctr"/>
            <a:lstStyle/>
            <a:p>
              <a:pPr algn="ctr" defTabSz="1097280"/>
              <a:r>
                <a:rPr lang="en-US" altLang="zh-CN" sz="2400" kern="0" dirty="0">
                  <a:solidFill>
                    <a:sysClr val="window" lastClr="FFFFFF"/>
                  </a:solidFill>
                  <a:latin typeface="微软雅黑" pitchFamily="34" charset="-122"/>
                  <a:ea typeface="微软雅黑" pitchFamily="34" charset="-122"/>
                </a:rPr>
                <a:t>  </a:t>
              </a:r>
              <a:r>
                <a:rPr lang="zh-CN" altLang="en-US" sz="2400" kern="0" dirty="0">
                  <a:solidFill>
                    <a:sysClr val="window" lastClr="FFFFFF"/>
                  </a:solidFill>
                  <a:latin typeface="微软雅黑" pitchFamily="34" charset="-122"/>
                  <a:ea typeface="微软雅黑" pitchFamily="34" charset="-122"/>
                </a:rPr>
                <a:t>加强业务培训</a:t>
              </a:r>
              <a:endParaRPr lang="zh-CN" altLang="en-US" sz="2400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8" name="矩形 4"/>
            <p:cNvSpPr/>
            <p:nvPr/>
          </p:nvSpPr>
          <p:spPr>
            <a:xfrm>
              <a:off x="727030" y="2447729"/>
              <a:ext cx="3433650" cy="994651"/>
            </a:xfrm>
            <a:custGeom>
              <a:avLst/>
              <a:gdLst/>
              <a:ahLst/>
              <a:cxnLst/>
              <a:rect l="l" t="t" r="r" b="b"/>
              <a:pathLst>
                <a:path w="4474164" h="1296144">
                  <a:moveTo>
                    <a:pt x="0" y="0"/>
                  </a:moveTo>
                  <a:lnTo>
                    <a:pt x="4041676" y="0"/>
                  </a:lnTo>
                  <a:lnTo>
                    <a:pt x="4474164" y="1296144"/>
                  </a:lnTo>
                  <a:lnTo>
                    <a:pt x="432489" y="1296144"/>
                  </a:lnTo>
                  <a:close/>
                </a:path>
              </a:pathLst>
            </a:custGeom>
            <a:solidFill>
              <a:srgbClr val="0070C0"/>
            </a:solidFill>
            <a:ln w="25400" cap="flat" cmpd="sng" algn="ctr">
              <a:noFill/>
              <a:prstDash val="solid"/>
            </a:ln>
            <a:effectLst/>
          </p:spPr>
          <p:txBody>
            <a:bodyPr lIns="115205" tIns="57602" rIns="115205" bIns="57602" rtlCol="0" anchor="ctr"/>
            <a:lstStyle/>
            <a:p>
              <a:pPr algn="ctr" defTabSz="1097280"/>
              <a:r>
                <a:rPr lang="zh-CN" altLang="en-US" sz="2400" kern="0" dirty="0">
                  <a:solidFill>
                    <a:sysClr val="window" lastClr="FFFFFF"/>
                  </a:solidFill>
                  <a:latin typeface="微软雅黑" pitchFamily="34" charset="-122"/>
                  <a:ea typeface="微软雅黑" pitchFamily="34" charset="-122"/>
                </a:rPr>
                <a:t>完善监管制度</a:t>
              </a:r>
              <a:endParaRPr lang="zh-CN" altLang="en-US" sz="2400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1" name="TextBox 24"/>
            <p:cNvSpPr txBox="true"/>
            <p:nvPr/>
          </p:nvSpPr>
          <p:spPr>
            <a:xfrm>
              <a:off x="1430615" y="859999"/>
              <a:ext cx="590982" cy="1448286"/>
            </a:xfrm>
            <a:prstGeom prst="rect">
              <a:avLst/>
            </a:prstGeom>
            <a:noFill/>
          </p:spPr>
          <p:txBody>
            <a:bodyPr wrap="square" lIns="115205" tIns="57602" rIns="115205" bIns="57602" rtlCol="0" anchor="ctr" anchorCtr="false">
              <a:noAutofit/>
            </a:bodyPr>
            <a:lstStyle/>
            <a:p>
              <a:pPr algn="ctr" defTabSz="1097280">
                <a:lnSpc>
                  <a:spcPct val="130000"/>
                </a:lnSpc>
                <a:defRPr/>
              </a:pPr>
              <a:r>
                <a:rPr lang="en-US" altLang="zh-CN" sz="9065" b="1" kern="0" dirty="0">
                  <a:solidFill>
                    <a:sysClr val="window" lastClr="FFFFFF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Britannic Bold" pitchFamily="34" charset="0"/>
                  <a:ea typeface="微软雅黑" pitchFamily="34" charset="-122"/>
                </a:rPr>
                <a:t>1</a:t>
              </a:r>
              <a:endParaRPr lang="zh-CN" altLang="en-US" sz="9065" b="1" kern="0" dirty="0">
                <a:solidFill>
                  <a:sysClr val="window" lastClr="FFFFFF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ritannic Bold" pitchFamily="34" charset="0"/>
                <a:ea typeface="微软雅黑" pitchFamily="34" charset="-122"/>
              </a:endParaRPr>
            </a:p>
          </p:txBody>
        </p:sp>
        <p:sp>
          <p:nvSpPr>
            <p:cNvPr id="42" name="TextBox 25"/>
            <p:cNvSpPr txBox="true"/>
            <p:nvPr/>
          </p:nvSpPr>
          <p:spPr>
            <a:xfrm>
              <a:off x="1194688" y="2027913"/>
              <a:ext cx="590982" cy="1448286"/>
            </a:xfrm>
            <a:prstGeom prst="rect">
              <a:avLst/>
            </a:prstGeom>
            <a:noFill/>
          </p:spPr>
          <p:txBody>
            <a:bodyPr wrap="square" lIns="115205" tIns="57602" rIns="115205" bIns="57602" rtlCol="0" anchor="ctr" anchorCtr="false">
              <a:noAutofit/>
            </a:bodyPr>
            <a:lstStyle/>
            <a:p>
              <a:pPr algn="ctr" defTabSz="1097280">
                <a:lnSpc>
                  <a:spcPct val="130000"/>
                </a:lnSpc>
                <a:defRPr/>
              </a:pPr>
              <a:r>
                <a:rPr lang="en-US" altLang="zh-CN" sz="9065" b="1" kern="0" dirty="0">
                  <a:solidFill>
                    <a:sysClr val="window" lastClr="FFFFFF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Britannic Bold" pitchFamily="34" charset="0"/>
                  <a:ea typeface="微软雅黑" pitchFamily="34" charset="-122"/>
                </a:rPr>
                <a:t>2</a:t>
              </a:r>
              <a:endParaRPr lang="zh-CN" altLang="en-US" sz="9065" b="1" kern="0" dirty="0">
                <a:solidFill>
                  <a:sysClr val="window" lastClr="FFFFFF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ritannic Bold" pitchFamily="34" charset="0"/>
                <a:ea typeface="微软雅黑" pitchFamily="34" charset="-122"/>
              </a:endParaRPr>
            </a:p>
          </p:txBody>
        </p:sp>
      </p:grpSp>
      <p:sp>
        <p:nvSpPr>
          <p:cNvPr id="44" name="TextBox 24"/>
          <p:cNvSpPr txBox="true">
            <a:spLocks noChangeArrowheads="true"/>
          </p:cNvSpPr>
          <p:nvPr/>
        </p:nvSpPr>
        <p:spPr bwMode="auto">
          <a:xfrm>
            <a:off x="6864085" y="1768490"/>
            <a:ext cx="4320480" cy="1471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9pPr>
          </a:lstStyle>
          <a:p>
            <a:pPr defTabSz="1097280" eaLnBrk="1" hangingPunct="1">
              <a:lnSpc>
                <a:spcPct val="120000"/>
              </a:lnSpc>
              <a:defRPr/>
            </a:pPr>
            <a:r>
              <a:rPr lang="zh-CN" altLang="en-US" sz="1865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</a:rPr>
              <a:t>积极组织各县市区科技局及局属单位相关人员进行业务培训，建立“科技宣传”微信群，号召组员为政务信息公开工作建言献策</a:t>
            </a:r>
            <a:endParaRPr lang="zh-CN" altLang="en-US" sz="186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TextBox 24"/>
          <p:cNvSpPr txBox="true">
            <a:spLocks noChangeArrowheads="true"/>
          </p:cNvSpPr>
          <p:nvPr/>
        </p:nvSpPr>
        <p:spPr bwMode="auto">
          <a:xfrm>
            <a:off x="6864085" y="3534811"/>
            <a:ext cx="432048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80604020202020204" pitchFamily="34" charset="0"/>
                <a:ea typeface="MS PGothic" pitchFamily="-110" charset="-128"/>
              </a:defRPr>
            </a:lvl9pPr>
          </a:lstStyle>
          <a:p>
            <a:pPr defTabSz="1097280" eaLnBrk="1" hangingPunct="1">
              <a:lnSpc>
                <a:spcPct val="120000"/>
              </a:lnSpc>
              <a:defRPr/>
            </a:pPr>
            <a:r>
              <a:rPr lang="zh-CN" altLang="en-US" sz="1865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itchFamily="34" charset="-122"/>
                <a:ea typeface="微软雅黑" pitchFamily="34" charset="-122"/>
              </a:rPr>
              <a:t>严格按照《条例》中信息公开的范围、公开方式和程序开展政府信息公开工作，对涉密信息和不宜公开信息做到妥善处置。全年未发生因政府信息公开引起的失密泄密事件。</a:t>
            </a:r>
            <a:endParaRPr lang="zh-CN" altLang="en-US" sz="1865" dirty="0">
              <a:solidFill>
                <a:prstClr val="black">
                  <a:lumMod val="75000"/>
                  <a:lumOff val="25000"/>
                </a:prst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5177411" y="4118605"/>
            <a:ext cx="153789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>
            <a:off x="4651309" y="2447219"/>
            <a:ext cx="20640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true"/>
          <p:nvPr/>
        </p:nvSpPr>
        <p:spPr>
          <a:xfrm>
            <a:off x="132715" y="212725"/>
            <a:ext cx="22567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000" b="1">
                <a:solidFill>
                  <a:srgbClr val="000000"/>
                </a:solidFill>
                <a:cs typeface="宋体" charset="0"/>
              </a:rPr>
              <a:t>5、监督保障情况</a:t>
            </a:r>
            <a:endParaRPr lang="zh-CN" sz="2000" b="1">
              <a:solidFill>
                <a:srgbClr val="000000"/>
              </a:solidFill>
              <a:cs typeface="宋体" charset="0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928000" y="41686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2" name="文本框 1"/>
          <p:cNvSpPr txBox="true"/>
          <p:nvPr/>
        </p:nvSpPr>
        <p:spPr>
          <a:xfrm>
            <a:off x="300355" y="130175"/>
            <a:ext cx="263842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+mn-ea"/>
              </a:rPr>
              <a:t>二、主动公开政府信息情况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sym typeface="+mn-ea"/>
            </a:endParaRPr>
          </a:p>
        </p:txBody>
      </p:sp>
      <p:graphicFrame>
        <p:nvGraphicFramePr>
          <p:cNvPr id="3" name="表格 2"/>
          <p:cNvGraphicFramePr/>
          <p:nvPr/>
        </p:nvGraphicFramePr>
        <p:xfrm>
          <a:off x="3294380" y="1082040"/>
          <a:ext cx="6101715" cy="5405120"/>
        </p:xfrm>
        <a:graphic>
          <a:graphicData uri="http://schemas.openxmlformats.org/drawingml/2006/table">
            <a:tbl>
              <a:tblPr firstRow="true" bandRow="true">
                <a:tableStyleId>{5940675A-B579-460E-94D1-54222C63F5DA}</a:tableStyleId>
              </a:tblPr>
              <a:tblGrid>
                <a:gridCol w="1524635"/>
                <a:gridCol w="1526540"/>
                <a:gridCol w="1524635"/>
                <a:gridCol w="1525905"/>
              </a:tblGrid>
              <a:tr h="386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黑体简体" charset="0"/>
                          <a:cs typeface="方正黑体简体" charset="0"/>
                        </a:rPr>
                        <a:t>第二十条第（一）项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信息内容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本年制发件数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本年废止件数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现行有效件数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6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规章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6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行政规范性文件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7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6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黑体简体" charset="0"/>
                          <a:cs typeface="方正黑体简体" charset="0"/>
                        </a:rPr>
                        <a:t>第二十条第（五）项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信息内容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本年处理决定数量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行政许可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黑体简体" charset="0"/>
                          <a:cs typeface="方正黑体简体" charset="0"/>
                        </a:rPr>
                        <a:t>第二十条第（六）项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信息内容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本年处理决定数量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行政处罚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行政强制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黑体简体" charset="0"/>
                          <a:cs typeface="方正黑体简体" charset="0"/>
                        </a:rPr>
                        <a:t>第二十条第（八）项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信息内容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本年收费金额（单位：万元）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6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行政事业性收费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928000" y="416862"/>
            <a:ext cx="9264000" cy="168856"/>
            <a:chOff x="2492152" y="625252"/>
            <a:chExt cx="6804248" cy="126642"/>
          </a:xfrm>
        </p:grpSpPr>
        <p:sp>
          <p:nvSpPr>
            <p:cNvPr id="30" name="矩形 29"/>
            <p:cNvSpPr/>
            <p:nvPr/>
          </p:nvSpPr>
          <p:spPr>
            <a:xfrm>
              <a:off x="2492152" y="625252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492152" y="715894"/>
              <a:ext cx="6804248" cy="36000"/>
            </a:xfrm>
            <a:prstGeom prst="rect">
              <a:avLst/>
            </a:prstGeom>
            <a:solidFill>
              <a:srgbClr val="8F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97280"/>
              <a:endParaRPr lang="zh-CN" altLang="en-US" sz="2400">
                <a:solidFill>
                  <a:prstClr val="white"/>
                </a:solidFill>
                <a:latin typeface="Calibri"/>
                <a:ea typeface="宋体" pitchFamily="2" charset="-122"/>
              </a:endParaRPr>
            </a:p>
          </p:txBody>
        </p:sp>
      </p:grpSp>
      <p:sp>
        <p:nvSpPr>
          <p:cNvPr id="3" name="文本框 2"/>
          <p:cNvSpPr txBox="true"/>
          <p:nvPr/>
        </p:nvSpPr>
        <p:spPr>
          <a:xfrm>
            <a:off x="300355" y="130175"/>
            <a:ext cx="263842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+mn-ea"/>
              </a:rPr>
              <a:t>三、收到和处理政府信息公开申请情况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3346450" y="721360"/>
          <a:ext cx="5975985" cy="6002655"/>
        </p:xfrm>
        <a:graphic>
          <a:graphicData uri="http://schemas.openxmlformats.org/drawingml/2006/table">
            <a:tbl>
              <a:tblPr firstRow="true" bandRow="true">
                <a:tableStyleId>{5940675A-B579-460E-94D1-54222C63F5DA}</a:tableStyleId>
              </a:tblPr>
              <a:tblGrid>
                <a:gridCol w="520700"/>
                <a:gridCol w="638175"/>
                <a:gridCol w="1950720"/>
                <a:gridCol w="535940"/>
                <a:gridCol w="405765"/>
                <a:gridCol w="398780"/>
                <a:gridCol w="405765"/>
                <a:gridCol w="388620"/>
                <a:gridCol w="377190"/>
                <a:gridCol w="354330"/>
              </a:tblGrid>
              <a:tr h="129540">
                <a:tc rowSpan="3" gridSpan="3">
                  <a:txBody>
                    <a:bodyPr/>
                    <a:p>
                      <a:pPr indent="0" algn="ctr">
                        <a:buNone/>
                      </a:pP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68580" marR="68580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3"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申请人情况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31445">
                <a:tc vMerge="true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true" hMerge="true">
                  <a:tcPr/>
                </a:tc>
                <a:tc vMerge="true"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自然人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法人或其他组织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总计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81050">
                <a:tc vMerge="true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 hMerge="true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商业企业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科研机构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社会公益组织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法律服务机构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黑体简体" charset="0"/>
                          <a:cs typeface="方正黑体简体" charset="0"/>
                        </a:rPr>
                        <a:t>其他</a:t>
                      </a:r>
                      <a:endParaRPr lang="en-US" altLang="en-US" sz="700" b="1">
                        <a:latin typeface="方正黑体简体" charset="0"/>
                        <a:ea typeface="方正黑体简体" charset="0"/>
                        <a:cs typeface="方正黑体简体" charset="0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971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一、本年新收政府信息公开申请数量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8755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二、上年结转政府信息公开申请数量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0175">
                <a:tc rowSpan="1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三、本年度办理结果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（一）予以公开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6449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（二）部分公开（区分处理的，只计这一情形，不计其他情形）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 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907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（三）不予公开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1.属于国家秘密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 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843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2.其他法律行政法规禁止公开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716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3.危及“三安全一稳定”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780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4.保护第三方合法权益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843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5.属于三类内部事务信息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843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6.属于四类过程性信息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653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7.属于行政执法案卷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780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8.属于行政查询事项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843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（四）无法提供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1.本机关不掌握相关政府信息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780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2.没有现成信息需要另行制作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780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3.补正后申请内容仍不明确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9540">
                <a:tc rowSpan="9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 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（五）不予处理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1.信访举报投诉类申请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081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2.重复申请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017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3.要求提供公开出版物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954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4.无正当理由大量反复申请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814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5.要求行政机关确认或重新出具已获取信息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52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（六）其他处理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1.申请人无正当理由逾期不补正、行政机关不再处理其政府信息公开申请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052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2.申请人逾期未按收费通知要求缴纳费用、行政机关不再处理其政府信息公开申请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9540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3.其他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1445">
                <a:tc vMerge="true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（七）总计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954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四、结转下年度继续办理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true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true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ctr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1">
                          <a:latin typeface="方正仿宋简体" panose="02000000000000000000" charset="-122"/>
                          <a:ea typeface="方正仿宋简体" panose="02000000000000000000" charset="-122"/>
                          <a:cs typeface="方正仿宋简体" panose="02000000000000000000" charset="-122"/>
                        </a:rPr>
                        <a:t>0</a:t>
                      </a:r>
                      <a:endParaRPr lang="en-US" altLang="en-US" sz="700" b="1">
                        <a:latin typeface="方正仿宋简体" panose="02000000000000000000" charset="-122"/>
                        <a:ea typeface="方正仿宋简体" panose="02000000000000000000" charset="-122"/>
                        <a:cs typeface="方正仿宋简体" panose="02000000000000000000" charset="-122"/>
                      </a:endParaRPr>
                    </a:p>
                  </a:txBody>
                  <a:tcPr marL="36195" marR="36195" marT="0" marB="0" vert="horz" anchor="t" anchorCtr="false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2713</Words>
  <Application>WPS 演示</Application>
  <PresentationFormat>宽屏</PresentationFormat>
  <Paragraphs>920</Paragraphs>
  <Slides>12</Slides>
  <Notes>36</Notes>
  <HiddenSlides>0</HiddenSlides>
  <MMClips>1</MMClips>
  <ScaleCrop>false</ScaleCrop>
  <HeadingPairs>
    <vt:vector size="6" baseType="variant">
      <vt:variant>
        <vt:lpstr>已用的字体</vt:lpstr>
      </vt:variant>
      <vt:variant>
        <vt:i4>27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41" baseType="lpstr">
      <vt:lpstr>Arial</vt:lpstr>
      <vt:lpstr>宋体</vt:lpstr>
      <vt:lpstr>Wingdings</vt:lpstr>
      <vt:lpstr>Times New Roman</vt:lpstr>
      <vt:lpstr>Calibri</vt:lpstr>
      <vt:lpstr>微软雅黑</vt:lpstr>
      <vt:lpstr>黑体</vt:lpstr>
      <vt:lpstr>方正兰亭特黑_GBK</vt:lpstr>
      <vt:lpstr>华文中宋</vt:lpstr>
      <vt:lpstr>Arial Unicode MS</vt:lpstr>
      <vt:lpstr>Calibri</vt:lpstr>
      <vt:lpstr>DejaVu Sans</vt:lpstr>
      <vt:lpstr>Noto Sans CJK SC</vt:lpstr>
      <vt:lpstr>经典特宋简</vt:lpstr>
      <vt:lpstr>Impact</vt:lpstr>
      <vt:lpstr>Noto Kufi Arabic</vt:lpstr>
      <vt:lpstr>MS PGothic</vt:lpstr>
      <vt:lpstr>宋体</vt:lpstr>
      <vt:lpstr>宋体</vt:lpstr>
      <vt:lpstr>Britannic Bold</vt:lpstr>
      <vt:lpstr>方正黑体简体</vt:lpstr>
      <vt:lpstr>方正楷体简体</vt:lpstr>
      <vt:lpstr>方正仿宋简体</vt:lpstr>
      <vt:lpstr>Arial Unicode MS</vt:lpstr>
      <vt:lpstr>等线</vt:lpstr>
      <vt:lpstr>仿宋_GB2312</vt:lpstr>
      <vt:lpstr>等线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锐旗设计; https:/9ppt.taobao.com</cp:keywords>
  <cp:category>锐旗设计; https://9ppt.taobao.com</cp:category>
  <cp:lastModifiedBy>thtf</cp:lastModifiedBy>
  <cp:revision>21</cp:revision>
  <dcterms:created xsi:type="dcterms:W3CDTF">2022-01-12T05:42:54Z</dcterms:created>
  <dcterms:modified xsi:type="dcterms:W3CDTF">2022-01-12T05:42:54Z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2052-11.1.0.9719</vt:lpwstr>
  </property>
</Properties>
</file>