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3"/>
  </p:sldMasterIdLst>
  <p:notesMasterIdLst>
    <p:notesMasterId r:id="rId25"/>
  </p:notesMasterIdLst>
  <p:sldIdLst>
    <p:sldId id="256" r:id="rId4"/>
    <p:sldId id="291" r:id="rId5"/>
    <p:sldId id="257" r:id="rId6"/>
    <p:sldId id="258" r:id="rId7"/>
    <p:sldId id="259" r:id="rId8"/>
    <p:sldId id="260" r:id="rId9"/>
    <p:sldId id="261" r:id="rId10"/>
    <p:sldId id="262" r:id="rId11"/>
    <p:sldId id="263" r:id="rId12"/>
    <p:sldId id="283" r:id="rId13"/>
    <p:sldId id="286" r:id="rId14"/>
    <p:sldId id="311" r:id="rId15"/>
    <p:sldId id="284" r:id="rId16"/>
    <p:sldId id="264" r:id="rId17"/>
    <p:sldId id="285" r:id="rId18"/>
    <p:sldId id="266" r:id="rId19"/>
    <p:sldId id="287" r:id="rId20"/>
    <p:sldId id="288" r:id="rId21"/>
    <p:sldId id="289" r:id="rId22"/>
    <p:sldId id="268" r:id="rId23"/>
    <p:sldId id="310" r:id="rId24"/>
  </p:sldIdLst>
  <p:sldSz cx="12192000" cy="6858000"/>
  <p:notesSz cx="6858000" cy="9144000"/>
  <p:embeddedFontLst>
    <p:embeddedFont>
      <p:font typeface="字魂59号-创粗黑" panose="00000500000000000000" pitchFamily="2" charset="-122"/>
      <p:regular r:id="rId29"/>
    </p:embeddedFont>
    <p:embeddedFont>
      <p:font typeface="等线" panose="02010600030101010101" pitchFamily="2" charset="-122"/>
      <p:regular r:id="rId30"/>
    </p:embeddedFont>
    <p:embeddedFont>
      <p:font typeface="方正仿宋简体" panose="02000000000000000000" charset="-122"/>
      <p:regular r:id="rId31"/>
    </p:embeddedFont>
    <p:embeddedFont>
      <p:font typeface="方正黑体简体" panose="02000000000000000000" charset="-122"/>
      <p:regular r:id="rId32"/>
    </p:embeddedFont>
    <p:embeddedFont>
      <p:font typeface="方正小标宋简体" panose="02000000000000000000" charset="-122"/>
      <p:regular r:id="rId33"/>
    </p:embeddedFont>
    <p:embeddedFont>
      <p:font typeface="等线 Light" panose="02010600030101010101" charset="-122"/>
      <p:regular r:id="rId34"/>
    </p:embeddedFont>
    <p:embeddedFont>
      <p:font typeface="字魂58号-创中黑" panose="00000500000000000000" pitchFamily="2" charset="-122"/>
      <p:regular r:id="rId35"/>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5E9AC3"/>
    <a:srgbClr val="A5A5D1"/>
    <a:srgbClr val="848597"/>
    <a:srgbClr val="F2F2F2"/>
    <a:srgbClr val="F9D27D"/>
    <a:srgbClr val="F46F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91" d="100"/>
          <a:sy n="91" d="100"/>
        </p:scale>
        <p:origin x="808" y="68"/>
      </p:cViewPr>
      <p:guideLst>
        <p:guide orient="horz" pos="2172"/>
        <p:guide pos="375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5" Type="http://schemas.openxmlformats.org/officeDocument/2006/relationships/font" Target="fonts/font7.fntdata"/><Relationship Id="rId34" Type="http://schemas.openxmlformats.org/officeDocument/2006/relationships/font" Target="fonts/font6.fntdata"/><Relationship Id="rId33" Type="http://schemas.openxmlformats.org/officeDocument/2006/relationships/font" Target="fonts/font5.fntdata"/><Relationship Id="rId32" Type="http://schemas.openxmlformats.org/officeDocument/2006/relationships/font" Target="fonts/font4.fntdata"/><Relationship Id="rId31" Type="http://schemas.openxmlformats.org/officeDocument/2006/relationships/font" Target="fonts/font3.fntdata"/><Relationship Id="rId30" Type="http://schemas.openxmlformats.org/officeDocument/2006/relationships/font" Target="fonts/font2.fntdata"/><Relationship Id="rId3" Type="http://schemas.openxmlformats.org/officeDocument/2006/relationships/slideMaster" Target="slideMasters/slideMaster2.xml"/><Relationship Id="rId29" Type="http://schemas.openxmlformats.org/officeDocument/2006/relationships/font" Target="fonts/font1.fntdata"/><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notesMaster" Target="notesMasters/notesMaster1.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列1</c:v>
                </c:pt>
              </c:strCache>
            </c:strRef>
          </c:tx>
          <c:spPr/>
          <c:explosion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Lbls>
            <c:delete val="1"/>
          </c:dLbls>
          <c:cat>
            <c:strRef>
              <c:f>Sheet1!$A$2:$A$5</c:f>
              <c:strCache>
                <c:ptCount val="4"/>
                <c:pt idx="0">
                  <c:v>行政许可</c:v>
                </c:pt>
                <c:pt idx="1">
                  <c:v>行政处罚</c:v>
                </c:pt>
              </c:strCache>
            </c:strRef>
          </c:cat>
          <c:val>
            <c:numRef>
              <c:f>Sheet1!$B$2:$B$5</c:f>
              <c:numCache>
                <c:formatCode>General</c:formatCode>
                <c:ptCount val="4"/>
                <c:pt idx="0">
                  <c:v>69</c:v>
                </c:pt>
                <c:pt idx="1">
                  <c:v>1</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2"/>
        <c:delete val="1"/>
      </c:legendEntry>
      <c:legendEntry>
        <c:idx val="3"/>
        <c:delete val="1"/>
      </c:legendEntry>
      <c:layout/>
      <c:overlay val="0"/>
      <c:spPr>
        <a:noFill/>
        <a:ln>
          <a:noFill/>
        </a:ln>
        <a:effectLst/>
      </c:spPr>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F1D728-3BEB-4103-A54B-418DC0E1DD2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B7298F-7E4A-4E01-8EA0-C36DD54D66F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968196AB-4CF1-4F77-B806-B157E9D67BD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E315439-E147-403C-BC55-DC4F8792F3B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968196AB-4CF1-4F77-B806-B157E9D67BD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E315439-E147-403C-BC55-DC4F8792F3B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968196AB-4CF1-4F77-B806-B157E9D67BD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E315439-E147-403C-BC55-DC4F8792F3B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968196AB-4CF1-4F77-B806-B157E9D67BD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E315439-E147-403C-BC55-DC4F8792F3B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968196AB-4CF1-4F77-B806-B157E9D67BD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E315439-E147-403C-BC55-DC4F8792F3B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968196AB-4CF1-4F77-B806-B157E9D67BD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E315439-E147-403C-BC55-DC4F8792F3B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968196AB-4CF1-4F77-B806-B157E9D67BD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E315439-E147-403C-BC55-DC4F8792F3B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68196AB-4CF1-4F77-B806-B157E9D67BD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E315439-E147-403C-BC55-DC4F8792F3B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68196AB-4CF1-4F77-B806-B157E9D67BDC}"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E315439-E147-403C-BC55-DC4F8792F3B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68196AB-4CF1-4F77-B806-B157E9D67BDC}"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E315439-E147-403C-BC55-DC4F8792F3B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68196AB-4CF1-4F77-B806-B157E9D67BD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E315439-E147-403C-BC55-DC4F8792F3B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968196AB-4CF1-4F77-B806-B157E9D67BD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E315439-E147-403C-BC55-DC4F8792F3B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68196AB-4CF1-4F77-B806-B157E9D67BD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E315439-E147-403C-BC55-DC4F8792F3B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968196AB-4CF1-4F77-B806-B157E9D67BD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E315439-E147-403C-BC55-DC4F8792F3B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968196AB-4CF1-4F77-B806-B157E9D67BD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E315439-E147-403C-BC55-DC4F8792F3B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968196AB-4CF1-4F77-B806-B157E9D67BD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E315439-E147-403C-BC55-DC4F8792F3B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968196AB-4CF1-4F77-B806-B157E9D67BD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E315439-E147-403C-BC55-DC4F8792F3B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68196AB-4CF1-4F77-B806-B157E9D67BD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E315439-E147-403C-BC55-DC4F8792F3B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68196AB-4CF1-4F77-B806-B157E9D67BDC}"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E315439-E147-403C-BC55-DC4F8792F3B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68196AB-4CF1-4F77-B806-B157E9D67BDC}"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E315439-E147-403C-BC55-DC4F8792F3B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68196AB-4CF1-4F77-B806-B157E9D67BD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E315439-E147-403C-BC55-DC4F8792F3B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68196AB-4CF1-4F77-B806-B157E9D67BD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E315439-E147-403C-BC55-DC4F8792F3B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8196AB-4CF1-4F77-B806-B157E9D67BDC}"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315439-E147-403C-BC55-DC4F8792F3B7}"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8196AB-4CF1-4F77-B806-B157E9D67BDC}"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315439-E147-403C-BC55-DC4F8792F3B7}"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xml"/><Relationship Id="rId3" Type="http://schemas.openxmlformats.org/officeDocument/2006/relationships/image" Target="../media/image1.png"/><Relationship Id="rId2" Type="http://schemas.microsoft.com/office/2007/relationships/media" Target="../media/media1.mp3"/><Relationship Id="rId1" Type="http://schemas.openxmlformats.org/officeDocument/2006/relationships/audio" Target="../media/media1.mp3"/></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11.xml"/><Relationship Id="rId1" Type="http://schemas.openxmlformats.org/officeDocument/2006/relationships/chart" Target="../charts/char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12.png"/><Relationship Id="rId1"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12.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6.xml"/><Relationship Id="rId1" Type="http://schemas.openxmlformats.org/officeDocument/2006/relationships/tags" Target="../tags/tag15.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tags" Target="../tags/tag2.xml"/><Relationship Id="rId2" Type="http://schemas.openxmlformats.org/officeDocument/2006/relationships/image" Target="../media/image3.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1.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7.xml"/><Relationship Id="rId2" Type="http://schemas.openxmlformats.org/officeDocument/2006/relationships/image" Target="../media/image5.png"/><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8.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9.xml"/><Relationship Id="rId2" Type="http://schemas.openxmlformats.org/officeDocument/2006/relationships/image" Target="../media/image10.png"/><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p:cNvSpPr/>
          <p:nvPr/>
        </p:nvSpPr>
        <p:spPr>
          <a:xfrm rot="19713844">
            <a:off x="8383849" y="4874656"/>
            <a:ext cx="4139519" cy="4139519"/>
          </a:xfrm>
          <a:prstGeom prst="roundRect">
            <a:avLst>
              <a:gd name="adj" fmla="val 29587"/>
            </a:avLst>
          </a:prstGeom>
          <a:solidFill>
            <a:srgbClr val="848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圆角 3"/>
          <p:cNvSpPr/>
          <p:nvPr/>
        </p:nvSpPr>
        <p:spPr>
          <a:xfrm rot="19944951">
            <a:off x="555426" y="-5135837"/>
            <a:ext cx="10322218" cy="10322218"/>
          </a:xfrm>
          <a:prstGeom prst="roundRect">
            <a:avLst>
              <a:gd name="adj" fmla="val 24086"/>
            </a:avLst>
          </a:prstGeom>
          <a:solidFill>
            <a:srgbClr val="5E9AC3"/>
          </a:solidFill>
          <a:ln>
            <a:noFill/>
          </a:ln>
          <a:effectLst>
            <a:outerShdw blurRad="393700" dist="38100" dir="5400000" sx="101000" sy="101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263525" y="295275"/>
            <a:ext cx="431800" cy="431800"/>
          </a:xfrm>
          <a:prstGeom prst="ellipse">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1199515" y="2132965"/>
            <a:ext cx="9972675" cy="1445260"/>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zh-CN" altLang="en-US" sz="4400" dirty="0">
                <a:solidFill>
                  <a:srgbClr val="F2F2F2"/>
                </a:solidFill>
                <a:effectLst>
                  <a:outerShdw blurRad="38100" dist="38100" dir="2700000" algn="tl">
                    <a:srgbClr val="000000">
                      <a:alpha val="23000"/>
                    </a:srgbClr>
                  </a:outerShdw>
                </a:effectLst>
                <a:latin typeface="思源黑体 CN Bold" panose="020B0800000000000000" pitchFamily="34" charset="-122"/>
                <a:ea typeface="思源黑体 CN Bold" panose="020B0800000000000000" pitchFamily="34" charset="-122"/>
              </a:rPr>
              <a:t>济宁市自然资源和规划局</a:t>
            </a:r>
            <a:endParaRPr lang="zh-CN" altLang="en-US" sz="4400" dirty="0">
              <a:solidFill>
                <a:srgbClr val="F2F2F2"/>
              </a:solidFill>
              <a:effectLst>
                <a:outerShdw blurRad="38100" dist="38100" dir="2700000" algn="tl">
                  <a:srgbClr val="000000">
                    <a:alpha val="23000"/>
                  </a:srgbClr>
                </a:outerShdw>
              </a:effectLst>
              <a:latin typeface="思源黑体 CN Bold" panose="020B0800000000000000" pitchFamily="34" charset="-122"/>
              <a:ea typeface="思源黑体 CN Bold" panose="020B0800000000000000" pitchFamily="34" charset="-122"/>
            </a:endParaRPr>
          </a:p>
          <a:p>
            <a:pPr algn="ctr"/>
            <a:r>
              <a:rPr lang="zh-CN" altLang="en-US" sz="4400" dirty="0">
                <a:solidFill>
                  <a:srgbClr val="F2F2F2"/>
                </a:solidFill>
                <a:effectLst>
                  <a:outerShdw blurRad="38100" dist="38100" dir="2700000" algn="tl">
                    <a:srgbClr val="000000">
                      <a:alpha val="23000"/>
                    </a:srgbClr>
                  </a:outerShdw>
                </a:effectLst>
                <a:latin typeface="思源黑体 CN Bold" panose="020B0800000000000000" pitchFamily="34" charset="-122"/>
                <a:ea typeface="思源黑体 CN Bold" panose="020B0800000000000000" pitchFamily="34" charset="-122"/>
              </a:rPr>
              <a:t>202</a:t>
            </a:r>
            <a:r>
              <a:rPr lang="en-US" altLang="zh-CN" sz="4400" dirty="0">
                <a:solidFill>
                  <a:srgbClr val="F2F2F2"/>
                </a:solidFill>
                <a:effectLst>
                  <a:outerShdw blurRad="38100" dist="38100" dir="2700000" algn="tl">
                    <a:srgbClr val="000000">
                      <a:alpha val="23000"/>
                    </a:srgbClr>
                  </a:outerShdw>
                </a:effectLst>
                <a:latin typeface="思源黑体 CN Bold" panose="020B0800000000000000" pitchFamily="34" charset="-122"/>
                <a:ea typeface="思源黑体 CN Bold" panose="020B0800000000000000" pitchFamily="34" charset="-122"/>
              </a:rPr>
              <a:t>3</a:t>
            </a:r>
            <a:r>
              <a:rPr lang="zh-CN" altLang="en-US" sz="4400" dirty="0">
                <a:solidFill>
                  <a:srgbClr val="F2F2F2"/>
                </a:solidFill>
                <a:effectLst>
                  <a:outerShdw blurRad="38100" dist="38100" dir="2700000" algn="tl">
                    <a:srgbClr val="000000">
                      <a:alpha val="23000"/>
                    </a:srgbClr>
                  </a:outerShdw>
                </a:effectLst>
                <a:latin typeface="思源黑体 CN Bold" panose="020B0800000000000000" pitchFamily="34" charset="-122"/>
                <a:ea typeface="思源黑体 CN Bold" panose="020B0800000000000000" pitchFamily="34" charset="-122"/>
              </a:rPr>
              <a:t>年政府信息公开工作年度报告解读</a:t>
            </a:r>
            <a:endParaRPr lang="zh-CN" altLang="en-US" sz="4400" dirty="0">
              <a:solidFill>
                <a:srgbClr val="F2F2F2"/>
              </a:solidFill>
              <a:effectLst>
                <a:outerShdw blurRad="38100" dist="38100" dir="2700000" algn="tl">
                  <a:srgbClr val="000000">
                    <a:alpha val="23000"/>
                  </a:srgbClr>
                </a:outerShdw>
              </a:effectLst>
              <a:latin typeface="思源黑体 CN Bold" panose="020B0800000000000000" pitchFamily="34" charset="-122"/>
              <a:ea typeface="思源黑体 CN Bold" panose="020B0800000000000000" pitchFamily="34" charset="-122"/>
            </a:endParaRPr>
          </a:p>
        </p:txBody>
      </p:sp>
      <p:sp>
        <p:nvSpPr>
          <p:cNvPr id="17" name="文本框 16"/>
          <p:cNvSpPr txBox="1"/>
          <p:nvPr/>
        </p:nvSpPr>
        <p:spPr>
          <a:xfrm>
            <a:off x="90612" y="4924734"/>
            <a:ext cx="6653460" cy="2646045"/>
          </a:xfrm>
          <a:prstGeom prst="rect">
            <a:avLst/>
          </a:prstGeom>
          <a:noFill/>
        </p:spPr>
        <p:txBody>
          <a:bodyPr wrap="square" rtlCol="0">
            <a:spAutoFit/>
          </a:bodyPr>
          <a:lstStyle/>
          <a:p>
            <a:pPr algn="dist"/>
            <a:r>
              <a:rPr lang="en-US" altLang="zh-CN" sz="16600" dirty="0">
                <a:solidFill>
                  <a:srgbClr val="848597">
                    <a:alpha val="21000"/>
                  </a:srgbClr>
                </a:solidFill>
                <a:latin typeface="思源黑体 CN Bold" panose="020B0800000000000000" pitchFamily="34" charset="-122"/>
                <a:ea typeface="思源黑体 CN Bold" panose="020B0800000000000000" pitchFamily="34" charset="-122"/>
              </a:rPr>
              <a:t>2023</a:t>
            </a:r>
            <a:endParaRPr lang="en-US" altLang="zh-CN" sz="16600" dirty="0">
              <a:solidFill>
                <a:srgbClr val="848597">
                  <a:alpha val="21000"/>
                </a:srgbClr>
              </a:solidFill>
              <a:latin typeface="思源黑体 CN Bold" panose="020B0800000000000000" pitchFamily="34" charset="-122"/>
              <a:ea typeface="思源黑体 CN Bold" panose="020B0800000000000000" pitchFamily="34" charset="-122"/>
            </a:endParaRPr>
          </a:p>
        </p:txBody>
      </p:sp>
      <p:pic>
        <p:nvPicPr>
          <p:cNvPr id="3" name="济宁市自然资源和规划_20240128161951654">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191770" y="188595"/>
            <a:ext cx="619125" cy="619125"/>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1500" advClick="0" advTm="7307">
        <p:random/>
      </p:transition>
    </mc:Choice>
    <mc:Fallback>
      <p:transition spd="slow" advClick="0" advTm="7307">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2000" fill="hold">
                                          <p:stCondLst>
                                            <p:cond delay="0"/>
                                          </p:stCondLst>
                                        </p:cTn>
                                        <p:tgtEl>
                                          <p:spTgt spid="12"/>
                                        </p:tgtEl>
                                        <p:attrNameLst>
                                          <p:attrName>style.visibility</p:attrName>
                                        </p:attrNameLst>
                                      </p:cBhvr>
                                      <p:to>
                                        <p:strVal val="visible"/>
                                      </p:to>
                                    </p:set>
                                    <p:animEffect transition="in" filter="wipe(down)">
                                      <p:cBhvr>
                                        <p:cTn id="1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12" repeatCount="indefinite" fill="hold" display="1">
                  <p:stCondLst>
                    <p:cond delay="indefinite"/>
                  </p:stCondLst>
                  <p:endCondLst>
                    <p:cond evt="onNext">
                      <p:tgtEl>
                        <p:sldTgt/>
                      </p:tgtEl>
                    </p:cond>
                    <p:cond evt="onPrev">
                      <p:tgtEl>
                        <p:sldTgt/>
                      </p:tgtEl>
                    </p:cond>
                    <p:cond evt="onStopAudio">
                      <p:tgtEl>
                        <p:sldTgt/>
                      </p:tgtEl>
                    </p:cond>
                  </p:endCondLst>
                </p:cTn>
                <p:tgtEl>
                  <p:spTgt spid="3"/>
                </p:tgtEl>
              </p:cMediaNode>
            </p:audio>
          </p:childTnLst>
        </p:cTn>
      </p:par>
    </p:tnLst>
    <p:bldLst>
      <p:bldP spid="12" grpId="0" bldLvl="0" animBg="1"/>
      <p:bldP spid="12"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rot="18822406">
            <a:off x="934892" y="-4588186"/>
            <a:ext cx="10322218" cy="10322218"/>
          </a:xfrm>
          <a:prstGeom prst="roundRect">
            <a:avLst>
              <a:gd name="adj" fmla="val 24086"/>
            </a:avLst>
          </a:prstGeom>
          <a:solidFill>
            <a:srgbClr val="5E9AC3"/>
          </a:solidFill>
          <a:ln>
            <a:noFill/>
          </a:ln>
          <a:effectLst>
            <a:outerShdw blurRad="393700" dist="38100" dir="5400000" sx="101000" sy="101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6"/>
          <p:cNvSpPr/>
          <p:nvPr/>
        </p:nvSpPr>
        <p:spPr>
          <a:xfrm rot="18988788">
            <a:off x="8999684" y="4788240"/>
            <a:ext cx="4139519" cy="4139519"/>
          </a:xfrm>
          <a:prstGeom prst="roundRect">
            <a:avLst>
              <a:gd name="adj" fmla="val 29587"/>
            </a:avLst>
          </a:prstGeom>
          <a:solidFill>
            <a:srgbClr val="848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p:cNvSpPr/>
          <p:nvPr/>
        </p:nvSpPr>
        <p:spPr>
          <a:xfrm rot="18988788">
            <a:off x="-895768" y="4788240"/>
            <a:ext cx="4139519" cy="4139519"/>
          </a:xfrm>
          <a:prstGeom prst="roundRect">
            <a:avLst>
              <a:gd name="adj" fmla="val 29587"/>
            </a:avLst>
          </a:prstGeom>
          <a:solidFill>
            <a:srgbClr val="848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p:nvGrpSpPr>
        <p:grpSpPr>
          <a:xfrm>
            <a:off x="2840819" y="1832746"/>
            <a:ext cx="6510362" cy="2153384"/>
            <a:chOff x="2840819" y="1356042"/>
            <a:chExt cx="6510362" cy="2153384"/>
          </a:xfrm>
        </p:grpSpPr>
        <p:sp>
          <p:nvSpPr>
            <p:cNvPr id="10" name="文本框 9"/>
            <p:cNvSpPr txBox="1"/>
            <p:nvPr/>
          </p:nvSpPr>
          <p:spPr>
            <a:xfrm>
              <a:off x="3503712" y="1356042"/>
              <a:ext cx="5184576" cy="1322070"/>
            </a:xfrm>
            <a:prstGeom prst="rect">
              <a:avLst/>
            </a:prstGeom>
            <a:noFill/>
          </p:spPr>
          <p:txBody>
            <a:bodyPr wrap="square" rtlCol="0">
              <a:spAutoFit/>
            </a:bodyPr>
            <a:lstStyle/>
            <a:p>
              <a:pPr algn="dist"/>
              <a:r>
                <a:rPr lang="en-US" altLang="zh-CN" sz="8000" dirty="0">
                  <a:solidFill>
                    <a:schemeClr val="bg1"/>
                  </a:solidFill>
                  <a:effectLst>
                    <a:outerShdw blurRad="63500" algn="ctr" rotWithShape="0">
                      <a:prstClr val="black">
                        <a:alpha val="25000"/>
                      </a:prstClr>
                    </a:outerShdw>
                  </a:effectLst>
                  <a:latin typeface="思源黑体 CN Bold" panose="020B0800000000000000" pitchFamily="34" charset="-122"/>
                  <a:ea typeface="思源黑体 CN Bold" panose="020B0800000000000000" pitchFamily="34" charset="-122"/>
                </a:rPr>
                <a:t>PART 02</a:t>
              </a:r>
              <a:endParaRPr lang="zh-CN" altLang="en-US" sz="8000" dirty="0">
                <a:solidFill>
                  <a:schemeClr val="bg1"/>
                </a:solidFill>
                <a:effectLst>
                  <a:outerShdw blurRad="63500" algn="ctr" rotWithShape="0">
                    <a:prstClr val="black">
                      <a:alpha val="25000"/>
                    </a:prstClr>
                  </a:outerShdw>
                </a:effectLst>
                <a:latin typeface="思源黑体 CN Bold" panose="020B0800000000000000" pitchFamily="34" charset="-122"/>
                <a:ea typeface="思源黑体 CN Bold" panose="020B0800000000000000" pitchFamily="34" charset="-122"/>
              </a:endParaRPr>
            </a:p>
          </p:txBody>
        </p:sp>
        <p:sp>
          <p:nvSpPr>
            <p:cNvPr id="12" name="文本框 11"/>
            <p:cNvSpPr txBox="1"/>
            <p:nvPr/>
          </p:nvSpPr>
          <p:spPr>
            <a:xfrm>
              <a:off x="2840819" y="2679481"/>
              <a:ext cx="6510362" cy="829945"/>
            </a:xfrm>
            <a:prstGeom prst="rect">
              <a:avLst/>
            </a:prstGeom>
            <a:noFill/>
          </p:spPr>
          <p:txBody>
            <a:bodyPr wrap="square">
              <a:spAutoFit/>
            </a:bodyPr>
            <a:lstStyle/>
            <a:p>
              <a:pPr algn="ctr"/>
              <a:r>
                <a:rPr lang="zh-CN" altLang="en-US" sz="4800" dirty="0">
                  <a:solidFill>
                    <a:schemeClr val="bg1"/>
                  </a:solidFill>
                  <a:effectLst>
                    <a:outerShdw blurRad="63500" algn="ctr" rotWithShape="0">
                      <a:prstClr val="black">
                        <a:alpha val="25000"/>
                      </a:prstClr>
                    </a:outerShdw>
                  </a:effectLst>
                  <a:latin typeface="阿里巴巴普惠体 R" panose="00020600040101010101" charset="-122"/>
                  <a:ea typeface="阿里巴巴普惠体 R" panose="00020600040101010101" charset="-122"/>
                </a:rPr>
                <a:t>主动公开政府信息情况</a:t>
              </a:r>
              <a:endParaRPr lang="zh-CN" altLang="en-US" sz="4800" dirty="0">
                <a:solidFill>
                  <a:schemeClr val="bg1"/>
                </a:solidFill>
                <a:effectLst>
                  <a:outerShdw blurRad="63500" algn="ctr" rotWithShape="0">
                    <a:prstClr val="black">
                      <a:alpha val="25000"/>
                    </a:prstClr>
                  </a:outerShdw>
                </a:effectLst>
                <a:latin typeface="阿里巴巴普惠体 R" panose="00020600040101010101" charset="-122"/>
                <a:ea typeface="阿里巴巴普惠体 R" panose="00020600040101010101" charset="-122"/>
              </a:endParaRPr>
            </a:p>
          </p:txBody>
        </p:sp>
      </p:grpSp>
    </p:spTree>
    <p:custDataLst>
      <p:tags r:id="rId1"/>
    </p:custDataLst>
  </p:cSld>
  <p:clrMapOvr>
    <a:masterClrMapping/>
  </p:clrMapOvr>
  <mc:AlternateContent xmlns:mc="http://schemas.openxmlformats.org/markup-compatibility/2006">
    <mc:Choice xmlns:p14="http://schemas.microsoft.com/office/powerpoint/2010/main" Requires="p14">
      <p:transition p14:dur="500" advTm="3187">
        <p:push dir="u"/>
      </p:transition>
    </mc:Choice>
    <mc:Fallback>
      <p:transition advTm="3187">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childTnLst>
                                </p:cTn>
                              </p:par>
                            </p:childTnLst>
                          </p:cTn>
                        </p:par>
                        <p:par>
                          <p:cTn id="10" fill="hold">
                            <p:stCondLst>
                              <p:cond delay="1000"/>
                            </p:stCondLst>
                            <p:childTnLst>
                              <p:par>
                                <p:cTn id="11" presetID="7" presetClass="entr" presetSubtype="4" fill="hold" grpId="0" nodeType="afterEffect">
                                  <p:stCondLst>
                                    <p:cond delay="0"/>
                                  </p:stCondLst>
                                  <p:childTnLst>
                                    <p:set>
                                      <p:cBhvr>
                                        <p:cTn id="12" dur="2000" fill="hold">
                                          <p:stCondLst>
                                            <p:cond delay="0"/>
                                          </p:stCondLst>
                                        </p:cTn>
                                        <p:tgtEl>
                                          <p:spTgt spid="2"/>
                                        </p:tgtEl>
                                        <p:attrNameLst>
                                          <p:attrName>style.visibility</p:attrName>
                                        </p:attrNameLst>
                                      </p:cBhvr>
                                      <p:to>
                                        <p:strVal val="visible"/>
                                      </p:to>
                                    </p:set>
                                    <p:anim calcmode="lin" valueType="num">
                                      <p:cBhvr additive="base">
                                        <p:cTn id="13" dur="2000" fill="hold"/>
                                        <p:tgtEl>
                                          <p:spTgt spid="2"/>
                                        </p:tgtEl>
                                        <p:attrNameLst>
                                          <p:attrName>ppt_x</p:attrName>
                                        </p:attrNameLst>
                                      </p:cBhvr>
                                      <p:tavLst>
                                        <p:tav tm="0">
                                          <p:val>
                                            <p:strVal val="#ppt_x"/>
                                          </p:val>
                                        </p:tav>
                                        <p:tav tm="100000">
                                          <p:val>
                                            <p:strVal val="#ppt_x"/>
                                          </p:val>
                                        </p:tav>
                                      </p:tavLst>
                                    </p:anim>
                                    <p:anim calcmode="lin" valueType="num">
                                      <p:cBhvr additive="base">
                                        <p:cTn id="14" dur="2000" fill="hold"/>
                                        <p:tgtEl>
                                          <p:spTgt spid="2"/>
                                        </p:tgtEl>
                                        <p:attrNameLst>
                                          <p:attrName>ppt_y</p:attrName>
                                        </p:attrNameLst>
                                      </p:cBhvr>
                                      <p:tavLst>
                                        <p:tav tm="0">
                                          <p:val>
                                            <p:strVal val="1+#ppt_h/2"/>
                                          </p:val>
                                        </p:tav>
                                        <p:tav tm="100000">
                                          <p:val>
                                            <p:strVal val="#ppt_y"/>
                                          </p:val>
                                        </p:tav>
                                      </p:tavLst>
                                    </p:anim>
                                  </p:childTnLst>
                                </p:cTn>
                              </p:par>
                            </p:childTnLst>
                          </p:cTn>
                        </p:par>
                        <p:par>
                          <p:cTn id="15" fill="hold">
                            <p:stCondLst>
                              <p:cond delay="3000"/>
                            </p:stCondLst>
                            <p:childTnLst>
                              <p:par>
                                <p:cTn id="16" presetID="2" presetClass="entr" presetSubtype="4" fill="hold" grpId="0" nodeType="afterEffect">
                                  <p:stCondLst>
                                    <p:cond delay="0"/>
                                  </p:stCondLst>
                                  <p:childTnLst>
                                    <p:set>
                                      <p:cBhvr>
                                        <p:cTn id="17" dur="1000" fill="hold">
                                          <p:stCondLst>
                                            <p:cond delay="0"/>
                                          </p:stCondLst>
                                        </p:cTn>
                                        <p:tgtEl>
                                          <p:spTgt spid="7"/>
                                        </p:tgtEl>
                                        <p:attrNameLst>
                                          <p:attrName>style.visibility</p:attrName>
                                        </p:attrNameLst>
                                      </p:cBhvr>
                                      <p:to>
                                        <p:strVal val="visible"/>
                                      </p:to>
                                    </p:set>
                                    <p:anim calcmode="lin" valueType="num">
                                      <p:cBhvr additive="base">
                                        <p:cTn id="18" dur="1000" fill="hold"/>
                                        <p:tgtEl>
                                          <p:spTgt spid="7"/>
                                        </p:tgtEl>
                                        <p:attrNameLst>
                                          <p:attrName>ppt_x</p:attrName>
                                        </p:attrNameLst>
                                      </p:cBhvr>
                                      <p:tavLst>
                                        <p:tav tm="0">
                                          <p:val>
                                            <p:strVal val="#ppt_x"/>
                                          </p:val>
                                        </p:tav>
                                        <p:tav tm="100000">
                                          <p:val>
                                            <p:strVal val="#ppt_x"/>
                                          </p:val>
                                        </p:tav>
                                      </p:tavLst>
                                    </p:anim>
                                    <p:anim calcmode="lin" valueType="num">
                                      <p:cBhvr additive="base">
                                        <p:cTn id="19" dur="1000" fill="hold"/>
                                        <p:tgtEl>
                                          <p:spTgt spid="7"/>
                                        </p:tgtEl>
                                        <p:attrNameLst>
                                          <p:attrName>ppt_y</p:attrName>
                                        </p:attrNameLst>
                                      </p:cBhvr>
                                      <p:tavLst>
                                        <p:tav tm="0">
                                          <p:val>
                                            <p:strVal val="1+#ppt_h/2"/>
                                          </p:val>
                                        </p:tav>
                                        <p:tav tm="100000">
                                          <p:val>
                                            <p:strVal val="#ppt_y"/>
                                          </p:val>
                                        </p:tav>
                                      </p:tavLst>
                                    </p:anim>
                                  </p:childTnLst>
                                </p:cTn>
                              </p:par>
                            </p:childTnLst>
                          </p:cTn>
                        </p:par>
                        <p:par>
                          <p:cTn id="20" fill="hold">
                            <p:stCondLst>
                              <p:cond delay="4000"/>
                            </p:stCondLst>
                            <p:childTnLst>
                              <p:par>
                                <p:cTn id="21" presetID="2" presetClass="entr" presetSubtype="4" fill="hold" grpId="0" nodeType="afterEffect">
                                  <p:stCondLst>
                                    <p:cond delay="0"/>
                                  </p:stCondLst>
                                  <p:childTnLst>
                                    <p:set>
                                      <p:cBhvr>
                                        <p:cTn id="22" dur="1000"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ppt_x"/>
                                          </p:val>
                                        </p:tav>
                                        <p:tav tm="100000">
                                          <p:val>
                                            <p:strVal val="#ppt_x"/>
                                          </p:val>
                                        </p:tav>
                                      </p:tavLst>
                                    </p:anim>
                                    <p:anim calcmode="lin" valueType="num">
                                      <p:cBhvr additive="base">
                                        <p:cTn id="24"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7" grpId="0" bldLvl="0" animBg="1"/>
      <p:bldP spid="8"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圆角 8"/>
          <p:cNvSpPr/>
          <p:nvPr/>
        </p:nvSpPr>
        <p:spPr>
          <a:xfrm rot="18988788">
            <a:off x="9249476" y="459504"/>
            <a:ext cx="6179945" cy="6179945"/>
          </a:xfrm>
          <a:prstGeom prst="roundRect">
            <a:avLst>
              <a:gd name="adj" fmla="val 29587"/>
            </a:avLst>
          </a:prstGeom>
          <a:solidFill>
            <a:srgbClr val="5E9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0" name="组合 69"/>
          <p:cNvGrpSpPr/>
          <p:nvPr/>
        </p:nvGrpSpPr>
        <p:grpSpPr>
          <a:xfrm rot="0">
            <a:off x="328295" y="253365"/>
            <a:ext cx="661035" cy="661035"/>
            <a:chOff x="328179" y="253469"/>
            <a:chExt cx="661279" cy="661279"/>
          </a:xfrm>
          <a:solidFill>
            <a:srgbClr val="5E9AC3"/>
          </a:solidFill>
        </p:grpSpPr>
        <p:sp>
          <p:nvSpPr>
            <p:cNvPr id="71" name="矩形: 圆角 1"/>
            <p:cNvSpPr/>
            <p:nvPr/>
          </p:nvSpPr>
          <p:spPr>
            <a:xfrm rot="18822406">
              <a:off x="328179" y="253469"/>
              <a:ext cx="661279" cy="661279"/>
            </a:xfrm>
            <a:prstGeom prst="roundRect">
              <a:avLst>
                <a:gd name="adj" fmla="val 24086"/>
              </a:avLst>
            </a:prstGeom>
            <a:grpFill/>
            <a:ln>
              <a:noFill/>
            </a:ln>
            <a:effectLst>
              <a:outerShdw blurRad="393700" dist="38100" dir="5400000" sx="101000" sy="101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outerShdw blurRad="38100" dist="38100" dir="2700000" algn="tl">
                    <a:srgbClr val="000000">
                      <a:alpha val="43137"/>
                    </a:srgbClr>
                  </a:outerShdw>
                </a:effectLst>
              </a:endParaRPr>
            </a:p>
          </p:txBody>
        </p:sp>
        <p:sp>
          <p:nvSpPr>
            <p:cNvPr id="72" name="文本框 71"/>
            <p:cNvSpPr txBox="1"/>
            <p:nvPr/>
          </p:nvSpPr>
          <p:spPr>
            <a:xfrm>
              <a:off x="334782" y="322498"/>
              <a:ext cx="648072" cy="522163"/>
            </a:xfrm>
            <a:prstGeom prst="rect">
              <a:avLst/>
            </a:prstGeom>
            <a:noFill/>
            <a:extLst>
              <a:ext uri="{909E8E84-426E-40DD-AFC4-6F175D3DCCD1}">
                <a14:hiddenFill xmlns:a14="http://schemas.microsoft.com/office/drawing/2010/main">
                  <a:grpFill/>
                </a14:hiddenFill>
              </a:ext>
            </a:extLst>
          </p:spPr>
          <p:txBody>
            <a:bodyPr wrap="square" rtlCol="0">
              <a:spAutoFit/>
            </a:bodyPr>
            <a:p>
              <a:pPr algn="ctr"/>
              <a:r>
                <a:rPr lang="zh-CN" altLang="en-US" sz="2800" dirty="0">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rPr>
                <a:t>二</a:t>
              </a:r>
              <a:endParaRPr lang="zh-CN" altLang="en-US" sz="2800" dirty="0">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endParaRPr>
            </a:p>
          </p:txBody>
        </p:sp>
      </p:grpSp>
      <p:sp>
        <p:nvSpPr>
          <p:cNvPr id="73" name="文本框 72"/>
          <p:cNvSpPr txBox="1"/>
          <p:nvPr/>
        </p:nvSpPr>
        <p:spPr>
          <a:xfrm>
            <a:off x="1126230" y="404790"/>
            <a:ext cx="6844030" cy="368300"/>
          </a:xfrm>
          <a:prstGeom prst="rect">
            <a:avLst/>
          </a:prstGeom>
          <a:noFill/>
        </p:spPr>
        <p:txBody>
          <a:bodyPr wrap="square" rtlCol="0">
            <a:spAutoFit/>
          </a:bodyPr>
          <a:p>
            <a:pPr algn="l"/>
            <a:r>
              <a:rPr lang="zh-CN" altLang="en-US" dirty="0">
                <a:solidFill>
                  <a:schemeClr val="tx1">
                    <a:lumMod val="75000"/>
                    <a:lumOff val="25000"/>
                  </a:schemeClr>
                </a:solidFill>
                <a:latin typeface="思源黑体 CN Medium" panose="020B0600000000000000" pitchFamily="34" charset="-122"/>
                <a:ea typeface="思源黑体 CN Medium" panose="020B0600000000000000" pitchFamily="34" charset="-122"/>
              </a:rPr>
              <a:t>主动公开政府信息情况</a:t>
            </a:r>
            <a:endParaRPr lang="zh-CN" altLang="en-US" dirty="0">
              <a:solidFill>
                <a:schemeClr val="tx1">
                  <a:lumMod val="75000"/>
                  <a:lumOff val="25000"/>
                </a:schemeClr>
              </a:solidFill>
              <a:latin typeface="思源黑体 CN Medium" panose="020B0600000000000000" pitchFamily="34" charset="-122"/>
              <a:ea typeface="思源黑体 CN Medium" panose="020B0600000000000000" pitchFamily="34" charset="-122"/>
            </a:endParaRPr>
          </a:p>
        </p:txBody>
      </p:sp>
      <p:sp>
        <p:nvSpPr>
          <p:cNvPr id="2" name="文本框 1"/>
          <p:cNvSpPr txBox="1"/>
          <p:nvPr/>
        </p:nvSpPr>
        <p:spPr>
          <a:xfrm>
            <a:off x="982980" y="1196340"/>
            <a:ext cx="8248650" cy="368300"/>
          </a:xfrm>
          <a:prstGeom prst="rect">
            <a:avLst/>
          </a:prstGeom>
          <a:noFill/>
        </p:spPr>
        <p:txBody>
          <a:bodyPr wrap="square" rtlCol="0">
            <a:spAutoFit/>
          </a:bodyPr>
          <a:p>
            <a:r>
              <a:rPr lang="zh-CN" altLang="en-US"/>
              <a:t>济宁市自然资源和规划局20</a:t>
            </a:r>
            <a:r>
              <a:rPr lang="en-US" altLang="zh-CN"/>
              <a:t>23</a:t>
            </a:r>
            <a:r>
              <a:rPr lang="zh-CN" altLang="en-US"/>
              <a:t>年度处理行政许可决定</a:t>
            </a:r>
            <a:r>
              <a:rPr lang="en-US" altLang="zh-CN"/>
              <a:t>69</a:t>
            </a:r>
            <a:r>
              <a:rPr lang="zh-CN" altLang="en-US"/>
              <a:t>件，行政处罚决定</a:t>
            </a:r>
            <a:r>
              <a:rPr lang="en-US" altLang="zh-CN"/>
              <a:t>1</a:t>
            </a:r>
            <a:r>
              <a:rPr lang="zh-CN" altLang="en-US"/>
              <a:t>件。</a:t>
            </a:r>
            <a:endParaRPr lang="zh-CN" altLang="en-US"/>
          </a:p>
        </p:txBody>
      </p:sp>
      <p:graphicFrame>
        <p:nvGraphicFramePr>
          <p:cNvPr id="3" name="图表 2"/>
          <p:cNvGraphicFramePr/>
          <p:nvPr/>
        </p:nvGraphicFramePr>
        <p:xfrm>
          <a:off x="1559560" y="1628775"/>
          <a:ext cx="6350000" cy="4762500"/>
        </p:xfrm>
        <a:graphic>
          <a:graphicData uri="http://schemas.openxmlformats.org/drawingml/2006/chart">
            <c:chart xmlns:c="http://schemas.openxmlformats.org/drawingml/2006/chart" xmlns:r="http://schemas.openxmlformats.org/officeDocument/2006/relationships" r:id="rId1"/>
          </a:graphicData>
        </a:graphic>
      </p:graphicFrame>
      <p:sp>
        <p:nvSpPr>
          <p:cNvPr id="4" name="文本框 3"/>
          <p:cNvSpPr txBox="1"/>
          <p:nvPr/>
        </p:nvSpPr>
        <p:spPr>
          <a:xfrm>
            <a:off x="3863340" y="4725035"/>
            <a:ext cx="3536315" cy="337185"/>
          </a:xfrm>
          <a:prstGeom prst="rect">
            <a:avLst/>
          </a:prstGeom>
          <a:noFill/>
        </p:spPr>
        <p:txBody>
          <a:bodyPr wrap="square" rtlCol="0">
            <a:spAutoFit/>
          </a:bodyPr>
          <a:p>
            <a:r>
              <a:rPr lang="zh-CN" altLang="en-US" sz="1600">
                <a:solidFill>
                  <a:schemeClr val="bg1"/>
                </a:solidFill>
                <a:latin typeface="阿里巴巴普惠体 R" panose="00020600040101010101" charset="-122"/>
                <a:ea typeface="阿里巴巴普惠体 R" panose="00020600040101010101" charset="-122"/>
              </a:rPr>
              <a:t>行政许可决定</a:t>
            </a:r>
            <a:r>
              <a:rPr lang="en-US" altLang="zh-CN" sz="1600">
                <a:solidFill>
                  <a:schemeClr val="bg1"/>
                </a:solidFill>
                <a:latin typeface="阿里巴巴普惠体 R" panose="00020600040101010101" charset="-122"/>
                <a:ea typeface="阿里巴巴普惠体 R" panose="00020600040101010101" charset="-122"/>
              </a:rPr>
              <a:t>69</a:t>
            </a:r>
            <a:r>
              <a:rPr lang="zh-CN" altLang="en-US" sz="1600">
                <a:solidFill>
                  <a:schemeClr val="bg1"/>
                </a:solidFill>
                <a:latin typeface="阿里巴巴普惠体 R" panose="00020600040101010101" charset="-122"/>
                <a:ea typeface="阿里巴巴普惠体 R" panose="00020600040101010101" charset="-122"/>
              </a:rPr>
              <a:t>件</a:t>
            </a:r>
            <a:endParaRPr lang="zh-CN" altLang="en-US" sz="1600">
              <a:solidFill>
                <a:schemeClr val="bg1"/>
              </a:solidFill>
              <a:latin typeface="阿里巴巴普惠体 R" panose="00020600040101010101" charset="-122"/>
              <a:ea typeface="阿里巴巴普惠体 R" panose="00020600040101010101" charset="-122"/>
            </a:endParaRPr>
          </a:p>
        </p:txBody>
      </p:sp>
      <p:sp>
        <p:nvSpPr>
          <p:cNvPr id="5" name="文本框 4"/>
          <p:cNvSpPr txBox="1"/>
          <p:nvPr/>
        </p:nvSpPr>
        <p:spPr>
          <a:xfrm rot="5160000">
            <a:off x="2956560" y="3448685"/>
            <a:ext cx="3536315" cy="337185"/>
          </a:xfrm>
          <a:prstGeom prst="rect">
            <a:avLst/>
          </a:prstGeom>
          <a:noFill/>
        </p:spPr>
        <p:txBody>
          <a:bodyPr wrap="square" rtlCol="0">
            <a:spAutoFit/>
          </a:bodyPr>
          <a:p>
            <a:r>
              <a:rPr lang="zh-CN" altLang="en-US" sz="1600" b="1">
                <a:solidFill>
                  <a:schemeClr val="tx1"/>
                </a:solidFill>
                <a:latin typeface="阿里巴巴普惠体 R" panose="00020600040101010101" charset="-122"/>
                <a:ea typeface="阿里巴巴普惠体 R" panose="00020600040101010101" charset="-122"/>
              </a:rPr>
              <a:t>行政处罚决定</a:t>
            </a:r>
            <a:r>
              <a:rPr lang="en-US" altLang="zh-CN" sz="1600" b="1">
                <a:solidFill>
                  <a:schemeClr val="tx1"/>
                </a:solidFill>
                <a:latin typeface="阿里巴巴普惠体 R" panose="00020600040101010101" charset="-122"/>
                <a:ea typeface="阿里巴巴普惠体 R" panose="00020600040101010101" charset="-122"/>
              </a:rPr>
              <a:t>1</a:t>
            </a:r>
            <a:r>
              <a:rPr lang="zh-CN" altLang="en-US" sz="1600" b="1">
                <a:solidFill>
                  <a:schemeClr val="tx1"/>
                </a:solidFill>
                <a:latin typeface="阿里巴巴普惠体 R" panose="00020600040101010101" charset="-122"/>
                <a:ea typeface="阿里巴巴普惠体 R" panose="00020600040101010101" charset="-122"/>
              </a:rPr>
              <a:t>件</a:t>
            </a:r>
            <a:endParaRPr lang="zh-CN" altLang="en-US" sz="1600" b="1">
              <a:solidFill>
                <a:schemeClr val="tx1"/>
              </a:solidFill>
              <a:latin typeface="阿里巴巴普惠体 R" panose="00020600040101010101" charset="-122"/>
              <a:ea typeface="阿里巴巴普惠体 R" panose="00020600040101010101"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500" advTm="6100">
        <p:random/>
      </p:transition>
    </mc:Choice>
    <mc:Fallback>
      <p:transition spd="slow" advTm="61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afterEffect">
                                  <p:stCondLst>
                                    <p:cond delay="0"/>
                                  </p:stCondLst>
                                  <p:childTnLst>
                                    <p:set>
                                      <p:cBhvr>
                                        <p:cTn id="6" dur="2000" fill="hold">
                                          <p:stCondLst>
                                            <p:cond delay="0"/>
                                          </p:stCondLst>
                                        </p:cTn>
                                        <p:tgtEl>
                                          <p:spTgt spid="9"/>
                                        </p:tgtEl>
                                        <p:attrNameLst>
                                          <p:attrName>style.visibility</p:attrName>
                                        </p:attrNameLst>
                                      </p:cBhvr>
                                      <p:to>
                                        <p:strVal val="visible"/>
                                      </p:to>
                                    </p:set>
                                    <p:anim calcmode="lin" valueType="num">
                                      <p:cBhvr>
                                        <p:cTn id="7" dur="20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8" dur="20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9" dur="20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10" dur="2000" fill="hold"/>
                                        <p:tgtEl>
                                          <p:spTgt spid="9"/>
                                        </p:tgtEl>
                                        <p:attrNameLst>
                                          <p:attrName>ppt_y</p:attrName>
                                        </p:attrNameLst>
                                      </p:cBhvr>
                                      <p:tavLst>
                                        <p:tav tm="0">
                                          <p:val>
                                            <p:strVal val="#ppt_y"/>
                                          </p:val>
                                        </p:tav>
                                        <p:tav tm="100000">
                                          <p:val>
                                            <p:strVal val="#ppt_y"/>
                                          </p:val>
                                        </p:tav>
                                      </p:tavLst>
                                    </p:anim>
                                  </p:childTnLst>
                                </p:cTn>
                              </p:par>
                            </p:childTnLst>
                          </p:cTn>
                        </p:par>
                        <p:par>
                          <p:cTn id="11" fill="hold">
                            <p:stCondLst>
                              <p:cond delay="2000"/>
                            </p:stCondLst>
                            <p:childTnLst>
                              <p:par>
                                <p:cTn id="12" presetID="8" presetClass="entr" presetSubtype="16" fill="hold" nodeType="after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diamond(in)">
                                      <p:cBhvr>
                                        <p:cTn id="14" dur="2000"/>
                                        <p:tgtEl>
                                          <p:spTgt spid="70"/>
                                        </p:tgtEl>
                                      </p:cBhvr>
                                    </p:animEffect>
                                  </p:childTnLst>
                                </p:cTn>
                              </p:par>
                            </p:childTnLst>
                          </p:cTn>
                        </p:par>
                        <p:par>
                          <p:cTn id="15" fill="hold">
                            <p:stCondLst>
                              <p:cond delay="4000"/>
                            </p:stCondLst>
                            <p:childTnLst>
                              <p:par>
                                <p:cTn id="16" presetID="8" presetClass="entr" presetSubtype="16" fill="hold" grpId="0" nodeType="afterEffect">
                                  <p:stCondLst>
                                    <p:cond delay="0"/>
                                  </p:stCondLst>
                                  <p:childTnLst>
                                    <p:set>
                                      <p:cBhvr>
                                        <p:cTn id="17" dur="1" fill="hold">
                                          <p:stCondLst>
                                            <p:cond delay="0"/>
                                          </p:stCondLst>
                                        </p:cTn>
                                        <p:tgtEl>
                                          <p:spTgt spid="73"/>
                                        </p:tgtEl>
                                        <p:attrNameLst>
                                          <p:attrName>style.visibility</p:attrName>
                                        </p:attrNameLst>
                                      </p:cBhvr>
                                      <p:to>
                                        <p:strVal val="visible"/>
                                      </p:to>
                                    </p:set>
                                    <p:animEffect transition="in" filter="diamond(in)">
                                      <p:cBhvr>
                                        <p:cTn id="18" dur="2000"/>
                                        <p:tgtEl>
                                          <p:spTgt spid="73"/>
                                        </p:tgtEl>
                                      </p:cBhvr>
                                    </p:animEffect>
                                  </p:childTnLst>
                                </p:cTn>
                              </p:par>
                            </p:childTnLst>
                          </p:cTn>
                        </p:par>
                        <p:par>
                          <p:cTn id="19" fill="hold">
                            <p:stCondLst>
                              <p:cond delay="6000"/>
                            </p:stCondLst>
                            <p:childTnLst>
                              <p:par>
                                <p:cTn id="20" presetID="16" presetClass="entr" presetSubtype="21" fill="hold" grpId="0" nodeType="afterEffect">
                                  <p:stCondLst>
                                    <p:cond delay="0"/>
                                  </p:stCondLst>
                                  <p:childTnLst>
                                    <p:set>
                                      <p:cBhvr>
                                        <p:cTn id="21" dur="2000" fill="hold">
                                          <p:stCondLst>
                                            <p:cond delay="0"/>
                                          </p:stCondLst>
                                        </p:cTn>
                                        <p:tgtEl>
                                          <p:spTgt spid="2"/>
                                        </p:tgtEl>
                                        <p:attrNameLst>
                                          <p:attrName>style.visibility</p:attrName>
                                        </p:attrNameLst>
                                      </p:cBhvr>
                                      <p:to>
                                        <p:strVal val="visible"/>
                                      </p:to>
                                    </p:set>
                                    <p:animEffect transition="in" filter="barn(inVertical)">
                                      <p:cBhvr>
                                        <p:cTn id="22" dur="2000"/>
                                        <p:tgtEl>
                                          <p:spTgt spid="2"/>
                                        </p:tgtEl>
                                      </p:cBhvr>
                                    </p:animEffect>
                                  </p:childTnLst>
                                </p:cTn>
                              </p:par>
                            </p:childTnLst>
                          </p:cTn>
                        </p:par>
                        <p:par>
                          <p:cTn id="23" fill="hold">
                            <p:stCondLst>
                              <p:cond delay="8000"/>
                            </p:stCondLst>
                            <p:childTnLst>
                              <p:par>
                                <p:cTn id="24" presetID="22" presetClass="entr" presetSubtype="4"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500"/>
                                        <p:tgtEl>
                                          <p:spTgt spid="3"/>
                                        </p:tgtEl>
                                      </p:cBhvr>
                                    </p:animEffect>
                                  </p:childTnLst>
                                </p:cTn>
                              </p:par>
                            </p:childTnLst>
                          </p:cTn>
                        </p:par>
                        <p:par>
                          <p:cTn id="27" fill="hold">
                            <p:stCondLst>
                              <p:cond delay="8500"/>
                            </p:stCondLst>
                            <p:childTnLst>
                              <p:par>
                                <p:cTn id="28" presetID="17" presetClass="entr" presetSubtype="10" fill="hold" grpId="0" nodeType="afterEffect">
                                  <p:stCondLst>
                                    <p:cond delay="0"/>
                                  </p:stCondLst>
                                  <p:childTnLst>
                                    <p:set>
                                      <p:cBhvr>
                                        <p:cTn id="29" dur="2000" fill="hold">
                                          <p:stCondLst>
                                            <p:cond delay="0"/>
                                          </p:stCondLst>
                                        </p:cTn>
                                        <p:tgtEl>
                                          <p:spTgt spid="5"/>
                                        </p:tgtEl>
                                        <p:attrNameLst>
                                          <p:attrName>style.visibility</p:attrName>
                                        </p:attrNameLst>
                                      </p:cBhvr>
                                      <p:to>
                                        <p:strVal val="visible"/>
                                      </p:to>
                                    </p:set>
                                    <p:anim calcmode="lin" valueType="num">
                                      <p:cBhvr>
                                        <p:cTn id="30" dur="2000" fill="hold"/>
                                        <p:tgtEl>
                                          <p:spTgt spid="5"/>
                                        </p:tgtEl>
                                        <p:attrNameLst>
                                          <p:attrName>ppt_w</p:attrName>
                                        </p:attrNameLst>
                                      </p:cBhvr>
                                      <p:tavLst>
                                        <p:tav tm="0">
                                          <p:val>
                                            <p:fltVal val="0"/>
                                          </p:val>
                                        </p:tav>
                                        <p:tav tm="100000">
                                          <p:val>
                                            <p:strVal val="#ppt_w"/>
                                          </p:val>
                                        </p:tav>
                                      </p:tavLst>
                                    </p:anim>
                                    <p:anim calcmode="lin" valueType="num">
                                      <p:cBhvr>
                                        <p:cTn id="31" dur="2000" fill="hold"/>
                                        <p:tgtEl>
                                          <p:spTgt spid="5"/>
                                        </p:tgtEl>
                                        <p:attrNameLst>
                                          <p:attrName>ppt_h</p:attrName>
                                        </p:attrNameLst>
                                      </p:cBhvr>
                                      <p:tavLst>
                                        <p:tav tm="0">
                                          <p:val>
                                            <p:strVal val="#ppt_h"/>
                                          </p:val>
                                        </p:tav>
                                        <p:tav tm="100000">
                                          <p:val>
                                            <p:strVal val="#ppt_h"/>
                                          </p:val>
                                        </p:tav>
                                      </p:tavLst>
                                    </p:anim>
                                  </p:childTnLst>
                                </p:cTn>
                              </p:par>
                            </p:childTnLst>
                          </p:cTn>
                        </p:par>
                        <p:par>
                          <p:cTn id="32" fill="hold">
                            <p:stCondLst>
                              <p:cond delay="10500"/>
                            </p:stCondLst>
                            <p:childTnLst>
                              <p:par>
                                <p:cTn id="33" presetID="17" presetClass="entr" presetSubtype="10" fill="hold" grpId="0" nodeType="afterEffect">
                                  <p:stCondLst>
                                    <p:cond delay="0"/>
                                  </p:stCondLst>
                                  <p:childTnLst>
                                    <p:set>
                                      <p:cBhvr>
                                        <p:cTn id="34" dur="2000" fill="hold">
                                          <p:stCondLst>
                                            <p:cond delay="0"/>
                                          </p:stCondLst>
                                        </p:cTn>
                                        <p:tgtEl>
                                          <p:spTgt spid="4"/>
                                        </p:tgtEl>
                                        <p:attrNameLst>
                                          <p:attrName>style.visibility</p:attrName>
                                        </p:attrNameLst>
                                      </p:cBhvr>
                                      <p:to>
                                        <p:strVal val="visible"/>
                                      </p:to>
                                    </p:set>
                                    <p:anim calcmode="lin" valueType="num">
                                      <p:cBhvr>
                                        <p:cTn id="35" dur="2000" fill="hold"/>
                                        <p:tgtEl>
                                          <p:spTgt spid="4"/>
                                        </p:tgtEl>
                                        <p:attrNameLst>
                                          <p:attrName>ppt_w</p:attrName>
                                        </p:attrNameLst>
                                      </p:cBhvr>
                                      <p:tavLst>
                                        <p:tav tm="0">
                                          <p:val>
                                            <p:fltVal val="0"/>
                                          </p:val>
                                        </p:tav>
                                        <p:tav tm="100000">
                                          <p:val>
                                            <p:strVal val="#ppt_w"/>
                                          </p:val>
                                        </p:tav>
                                      </p:tavLst>
                                    </p:anim>
                                    <p:anim calcmode="lin" valueType="num">
                                      <p:cBhvr>
                                        <p:cTn id="36"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9" grpId="0" animBg="1"/>
      <p:bldP spid="2" grpId="0"/>
      <p:bldP spid="5"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矩形: 圆角 8"/>
          <p:cNvSpPr/>
          <p:nvPr/>
        </p:nvSpPr>
        <p:spPr>
          <a:xfrm rot="18988788">
            <a:off x="9249476" y="459504"/>
            <a:ext cx="6179945" cy="6179945"/>
          </a:xfrm>
          <a:prstGeom prst="roundRect">
            <a:avLst>
              <a:gd name="adj" fmla="val 29587"/>
            </a:avLst>
          </a:prstGeom>
          <a:solidFill>
            <a:srgbClr val="5E9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圆角矩形 22"/>
          <p:cNvSpPr/>
          <p:nvPr/>
        </p:nvSpPr>
        <p:spPr>
          <a:xfrm>
            <a:off x="1790065" y="685800"/>
            <a:ext cx="6029325" cy="1186815"/>
          </a:xfrm>
          <a:prstGeom prst="roundRect">
            <a:avLst/>
          </a:prstGeom>
          <a:solidFill>
            <a:srgbClr val="5E9AC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7" tIns="60953" rIns="121907" bIns="60953" rtlCol="0" anchor="ctr"/>
          <a:p>
            <a:pPr algn="ctr"/>
            <a:endParaRPr lang="zh-CN" altLang="en-US" sz="1335" dirty="0">
              <a:latin typeface="字魂59号-创粗黑" panose="00000500000000000000" pitchFamily="2" charset="-122"/>
              <a:ea typeface="字魂59号-创粗黑" panose="00000500000000000000" pitchFamily="2" charset="-122"/>
            </a:endParaRPr>
          </a:p>
        </p:txBody>
      </p:sp>
      <p:sp>
        <p:nvSpPr>
          <p:cNvPr id="3" name="文本框 2"/>
          <p:cNvSpPr txBox="1"/>
          <p:nvPr/>
        </p:nvSpPr>
        <p:spPr>
          <a:xfrm>
            <a:off x="1849120" y="829310"/>
            <a:ext cx="6052185" cy="82994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p>
            <a:r>
              <a:rPr lang="en-US" altLang="zh-CN" sz="2400">
                <a:solidFill>
                  <a:schemeClr val="bg1"/>
                </a:solidFill>
                <a:latin typeface="方正黑体简体" panose="02000000000000000000" charset="-122"/>
                <a:ea typeface="方正黑体简体" panose="02000000000000000000" charset="-122"/>
                <a:cs typeface="方正黑体简体" panose="02000000000000000000" charset="-122"/>
              </a:rPr>
              <a:t>2023</a:t>
            </a:r>
            <a:r>
              <a:rPr lang="zh-CN" altLang="en-US" sz="2400">
                <a:solidFill>
                  <a:schemeClr val="bg1"/>
                </a:solidFill>
                <a:latin typeface="方正黑体简体" panose="02000000000000000000" charset="-122"/>
                <a:ea typeface="方正黑体简体" panose="02000000000000000000" charset="-122"/>
                <a:cs typeface="方正黑体简体" panose="02000000000000000000" charset="-122"/>
              </a:rPr>
              <a:t>年印发行政规范性文件</a:t>
            </a:r>
            <a:r>
              <a:rPr lang="en-US" altLang="zh-CN" sz="2400">
                <a:solidFill>
                  <a:schemeClr val="bg1"/>
                </a:solidFill>
                <a:latin typeface="方正黑体简体" panose="02000000000000000000" charset="-122"/>
                <a:ea typeface="方正黑体简体" panose="02000000000000000000" charset="-122"/>
                <a:cs typeface="方正黑体简体" panose="02000000000000000000" charset="-122"/>
              </a:rPr>
              <a:t>2</a:t>
            </a:r>
            <a:r>
              <a:rPr lang="zh-CN" altLang="en-US" sz="2400">
                <a:solidFill>
                  <a:schemeClr val="bg1"/>
                </a:solidFill>
                <a:latin typeface="方正黑体简体" panose="02000000000000000000" charset="-122"/>
                <a:ea typeface="方正黑体简体" panose="02000000000000000000" charset="-122"/>
                <a:cs typeface="方正黑体简体" panose="02000000000000000000" charset="-122"/>
              </a:rPr>
              <a:t>件</a:t>
            </a:r>
            <a:endParaRPr lang="zh-CN" altLang="en-US" sz="2400">
              <a:solidFill>
                <a:schemeClr val="bg1"/>
              </a:solidFill>
              <a:latin typeface="方正黑体简体" panose="02000000000000000000" charset="-122"/>
              <a:ea typeface="方正黑体简体" panose="02000000000000000000" charset="-122"/>
              <a:cs typeface="方正黑体简体" panose="02000000000000000000" charset="-122"/>
            </a:endParaRPr>
          </a:p>
          <a:p>
            <a:r>
              <a:rPr sz="2400">
                <a:solidFill>
                  <a:schemeClr val="bg1"/>
                </a:solidFill>
                <a:latin typeface="方正黑体简体" panose="02000000000000000000" charset="-122"/>
                <a:ea typeface="方正黑体简体" panose="02000000000000000000" charset="-122"/>
                <a:cs typeface="方正黑体简体" panose="02000000000000000000" charset="-122"/>
              </a:rPr>
              <a:t>现行有效规范性文件4件</a:t>
            </a:r>
            <a:endParaRPr sz="2400">
              <a:solidFill>
                <a:schemeClr val="bg1"/>
              </a:solidFill>
              <a:latin typeface="方正黑体简体" panose="02000000000000000000" charset="-122"/>
              <a:ea typeface="方正黑体简体" panose="02000000000000000000" charset="-122"/>
              <a:cs typeface="方正黑体简体" panose="02000000000000000000" charset="-122"/>
            </a:endParaRPr>
          </a:p>
        </p:txBody>
      </p:sp>
      <p:pic>
        <p:nvPicPr>
          <p:cNvPr id="4" name="图片 3"/>
          <p:cNvPicPr>
            <a:picLocks noChangeAspect="1"/>
          </p:cNvPicPr>
          <p:nvPr/>
        </p:nvPicPr>
        <p:blipFill>
          <a:blip r:embed="rId1"/>
          <a:stretch>
            <a:fillRect/>
          </a:stretch>
        </p:blipFill>
        <p:spPr>
          <a:xfrm>
            <a:off x="1270000" y="2204720"/>
            <a:ext cx="3134995" cy="4083050"/>
          </a:xfrm>
          <a:prstGeom prst="rect">
            <a:avLst/>
          </a:prstGeom>
        </p:spPr>
      </p:pic>
      <p:pic>
        <p:nvPicPr>
          <p:cNvPr id="5" name="图片 4"/>
          <p:cNvPicPr>
            <a:picLocks noChangeAspect="1"/>
          </p:cNvPicPr>
          <p:nvPr/>
        </p:nvPicPr>
        <p:blipFill>
          <a:blip r:embed="rId2"/>
          <a:stretch>
            <a:fillRect/>
          </a:stretch>
        </p:blipFill>
        <p:spPr>
          <a:xfrm>
            <a:off x="4655820" y="2204720"/>
            <a:ext cx="3027680" cy="41103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6262">
        <p:random/>
      </p:transition>
    </mc:Choice>
    <mc:Fallback>
      <p:transition spd="slow" advTm="6262">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afterEffect">
                                  <p:stCondLst>
                                    <p:cond delay="0"/>
                                  </p:stCondLst>
                                  <p:childTnLst>
                                    <p:set>
                                      <p:cBhvr>
                                        <p:cTn id="6" dur="2000" fill="hold">
                                          <p:stCondLst>
                                            <p:cond delay="0"/>
                                          </p:stCondLst>
                                        </p:cTn>
                                        <p:tgtEl>
                                          <p:spTgt spid="9"/>
                                        </p:tgtEl>
                                        <p:attrNameLst>
                                          <p:attrName>style.visibility</p:attrName>
                                        </p:attrNameLst>
                                      </p:cBhvr>
                                      <p:to>
                                        <p:strVal val="visible"/>
                                      </p:to>
                                    </p:set>
                                    <p:anim calcmode="lin" valueType="num">
                                      <p:cBhvr>
                                        <p:cTn id="7" dur="20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8" dur="20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9" dur="20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10" dur="2000" fill="hold"/>
                                        <p:tgtEl>
                                          <p:spTgt spid="9"/>
                                        </p:tgtEl>
                                        <p:attrNameLst>
                                          <p:attrName>ppt_y</p:attrName>
                                        </p:attrNameLst>
                                      </p:cBhvr>
                                      <p:tavLst>
                                        <p:tav tm="0">
                                          <p:val>
                                            <p:strVal val="#ppt_y"/>
                                          </p:val>
                                        </p:tav>
                                        <p:tav tm="100000">
                                          <p:val>
                                            <p:strVal val="#ppt_y"/>
                                          </p:val>
                                        </p:tav>
                                      </p:tavLst>
                                    </p:anim>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000"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23"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rot="18822406">
            <a:off x="934892" y="-4588186"/>
            <a:ext cx="10322218" cy="10322218"/>
          </a:xfrm>
          <a:prstGeom prst="roundRect">
            <a:avLst>
              <a:gd name="adj" fmla="val 24086"/>
            </a:avLst>
          </a:prstGeom>
          <a:solidFill>
            <a:srgbClr val="5E9AC3"/>
          </a:solidFill>
          <a:ln>
            <a:noFill/>
          </a:ln>
          <a:effectLst>
            <a:outerShdw blurRad="393700" dist="38100" dir="5400000" sx="101000" sy="101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6"/>
          <p:cNvSpPr/>
          <p:nvPr/>
        </p:nvSpPr>
        <p:spPr>
          <a:xfrm rot="18988788">
            <a:off x="8999684" y="4788240"/>
            <a:ext cx="4139519" cy="4139519"/>
          </a:xfrm>
          <a:prstGeom prst="roundRect">
            <a:avLst>
              <a:gd name="adj" fmla="val 29587"/>
            </a:avLst>
          </a:prstGeom>
          <a:solidFill>
            <a:srgbClr val="848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p:cNvSpPr/>
          <p:nvPr/>
        </p:nvSpPr>
        <p:spPr>
          <a:xfrm rot="18988788">
            <a:off x="-895768" y="4788240"/>
            <a:ext cx="4139519" cy="4139519"/>
          </a:xfrm>
          <a:prstGeom prst="roundRect">
            <a:avLst>
              <a:gd name="adj" fmla="val 29587"/>
            </a:avLst>
          </a:prstGeom>
          <a:solidFill>
            <a:srgbClr val="848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p:nvGrpSpPr>
        <p:grpSpPr>
          <a:xfrm>
            <a:off x="2840819" y="1832746"/>
            <a:ext cx="6510362" cy="1907004"/>
            <a:chOff x="2840819" y="1356042"/>
            <a:chExt cx="6510362" cy="1907004"/>
          </a:xfrm>
        </p:grpSpPr>
        <p:sp>
          <p:nvSpPr>
            <p:cNvPr id="10" name="文本框 9"/>
            <p:cNvSpPr txBox="1"/>
            <p:nvPr/>
          </p:nvSpPr>
          <p:spPr>
            <a:xfrm>
              <a:off x="3503712" y="1356042"/>
              <a:ext cx="5184576" cy="1322070"/>
            </a:xfrm>
            <a:prstGeom prst="rect">
              <a:avLst/>
            </a:prstGeom>
            <a:noFill/>
          </p:spPr>
          <p:txBody>
            <a:bodyPr wrap="square" rtlCol="0">
              <a:spAutoFit/>
            </a:bodyPr>
            <a:lstStyle/>
            <a:p>
              <a:pPr algn="dist"/>
              <a:r>
                <a:rPr lang="en-US" altLang="zh-CN" sz="8000" dirty="0">
                  <a:solidFill>
                    <a:schemeClr val="bg1"/>
                  </a:solidFill>
                  <a:effectLst>
                    <a:outerShdw blurRad="63500" algn="ctr" rotWithShape="0">
                      <a:prstClr val="black">
                        <a:alpha val="25000"/>
                      </a:prstClr>
                    </a:outerShdw>
                  </a:effectLst>
                  <a:latin typeface="思源黑体 CN Bold" panose="020B0800000000000000" pitchFamily="34" charset="-122"/>
                  <a:ea typeface="思源黑体 CN Bold" panose="020B0800000000000000" pitchFamily="34" charset="-122"/>
                </a:rPr>
                <a:t>PART 03</a:t>
              </a:r>
              <a:endParaRPr lang="zh-CN" altLang="en-US" sz="8000" dirty="0">
                <a:solidFill>
                  <a:schemeClr val="bg1"/>
                </a:solidFill>
                <a:effectLst>
                  <a:outerShdw blurRad="63500" algn="ctr" rotWithShape="0">
                    <a:prstClr val="black">
                      <a:alpha val="25000"/>
                    </a:prstClr>
                  </a:outerShdw>
                </a:effectLst>
                <a:latin typeface="思源黑体 CN Bold" panose="020B0800000000000000" pitchFamily="34" charset="-122"/>
                <a:ea typeface="思源黑体 CN Bold" panose="020B0800000000000000" pitchFamily="34" charset="-122"/>
              </a:endParaRPr>
            </a:p>
          </p:txBody>
        </p:sp>
        <p:sp>
          <p:nvSpPr>
            <p:cNvPr id="12" name="文本框 11"/>
            <p:cNvSpPr txBox="1"/>
            <p:nvPr/>
          </p:nvSpPr>
          <p:spPr>
            <a:xfrm>
              <a:off x="2840819" y="2679481"/>
              <a:ext cx="6510362" cy="583565"/>
            </a:xfrm>
            <a:prstGeom prst="rect">
              <a:avLst/>
            </a:prstGeom>
            <a:noFill/>
          </p:spPr>
          <p:txBody>
            <a:bodyPr wrap="square">
              <a:spAutoFit/>
            </a:bodyPr>
            <a:lstStyle/>
            <a:p>
              <a:pPr algn="l"/>
              <a:r>
                <a:rPr lang="zh-CN" altLang="en-US" sz="3200" dirty="0">
                  <a:solidFill>
                    <a:schemeClr val="bg1"/>
                  </a:solidFill>
                  <a:latin typeface="思源黑体 CN Medium" panose="020B0600000000000000" pitchFamily="34" charset="-122"/>
                  <a:ea typeface="思源黑体 CN Medium" panose="020B0600000000000000" pitchFamily="34" charset="-122"/>
                  <a:sym typeface="+mn-ea"/>
                </a:rPr>
                <a:t>收到和处理政府信息公开申请情况</a:t>
              </a:r>
              <a:endParaRPr lang="zh-CN" altLang="en-US" sz="3200" dirty="0">
                <a:solidFill>
                  <a:schemeClr val="bg1"/>
                </a:solidFill>
                <a:effectLst>
                  <a:outerShdw blurRad="63500" algn="ctr" rotWithShape="0">
                    <a:prstClr val="black">
                      <a:alpha val="25000"/>
                    </a:prstClr>
                  </a:outerShdw>
                </a:effectLst>
                <a:latin typeface="思源黑体 CN Medium" panose="020B0600000000000000" pitchFamily="34" charset="-122"/>
                <a:ea typeface="思源黑体 CN Medium" panose="020B0600000000000000" pitchFamily="34" charset="-122"/>
                <a:sym typeface="+mn-ea"/>
              </a:endParaRPr>
            </a:p>
          </p:txBody>
        </p:sp>
      </p:gr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advTm="6066">
        <p:random/>
      </p:transition>
    </mc:Choice>
    <mc:Fallback>
      <p:transition spd="slow" advTm="6066">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childTnLst>
                                </p:cTn>
                              </p:par>
                            </p:childTnLst>
                          </p:cTn>
                        </p:par>
                        <p:par>
                          <p:cTn id="10" fill="hold">
                            <p:stCondLst>
                              <p:cond delay="1000"/>
                            </p:stCondLst>
                            <p:childTnLst>
                              <p:par>
                                <p:cTn id="11" presetID="7" presetClass="entr" presetSubtype="4" fill="hold" grpId="0" nodeType="afterEffect">
                                  <p:stCondLst>
                                    <p:cond delay="0"/>
                                  </p:stCondLst>
                                  <p:childTnLst>
                                    <p:set>
                                      <p:cBhvr>
                                        <p:cTn id="12" dur="2000" fill="hold">
                                          <p:stCondLst>
                                            <p:cond delay="0"/>
                                          </p:stCondLst>
                                        </p:cTn>
                                        <p:tgtEl>
                                          <p:spTgt spid="2"/>
                                        </p:tgtEl>
                                        <p:attrNameLst>
                                          <p:attrName>style.visibility</p:attrName>
                                        </p:attrNameLst>
                                      </p:cBhvr>
                                      <p:to>
                                        <p:strVal val="visible"/>
                                      </p:to>
                                    </p:set>
                                    <p:anim calcmode="lin" valueType="num">
                                      <p:cBhvr additive="base">
                                        <p:cTn id="13" dur="2000" fill="hold"/>
                                        <p:tgtEl>
                                          <p:spTgt spid="2"/>
                                        </p:tgtEl>
                                        <p:attrNameLst>
                                          <p:attrName>ppt_x</p:attrName>
                                        </p:attrNameLst>
                                      </p:cBhvr>
                                      <p:tavLst>
                                        <p:tav tm="0">
                                          <p:val>
                                            <p:strVal val="#ppt_x"/>
                                          </p:val>
                                        </p:tav>
                                        <p:tav tm="100000">
                                          <p:val>
                                            <p:strVal val="#ppt_x"/>
                                          </p:val>
                                        </p:tav>
                                      </p:tavLst>
                                    </p:anim>
                                    <p:anim calcmode="lin" valueType="num">
                                      <p:cBhvr additive="base">
                                        <p:cTn id="14" dur="2000" fill="hold"/>
                                        <p:tgtEl>
                                          <p:spTgt spid="2"/>
                                        </p:tgtEl>
                                        <p:attrNameLst>
                                          <p:attrName>ppt_y</p:attrName>
                                        </p:attrNameLst>
                                      </p:cBhvr>
                                      <p:tavLst>
                                        <p:tav tm="0">
                                          <p:val>
                                            <p:strVal val="1+#ppt_h/2"/>
                                          </p:val>
                                        </p:tav>
                                        <p:tav tm="100000">
                                          <p:val>
                                            <p:strVal val="#ppt_y"/>
                                          </p:val>
                                        </p:tav>
                                      </p:tavLst>
                                    </p:anim>
                                  </p:childTnLst>
                                </p:cTn>
                              </p:par>
                            </p:childTnLst>
                          </p:cTn>
                        </p:par>
                        <p:par>
                          <p:cTn id="15" fill="hold">
                            <p:stCondLst>
                              <p:cond delay="3000"/>
                            </p:stCondLst>
                            <p:childTnLst>
                              <p:par>
                                <p:cTn id="16" presetID="2" presetClass="entr" presetSubtype="4" fill="hold" grpId="0" nodeType="afterEffect">
                                  <p:stCondLst>
                                    <p:cond delay="0"/>
                                  </p:stCondLst>
                                  <p:childTnLst>
                                    <p:set>
                                      <p:cBhvr>
                                        <p:cTn id="17" dur="1000" fill="hold">
                                          <p:stCondLst>
                                            <p:cond delay="0"/>
                                          </p:stCondLst>
                                        </p:cTn>
                                        <p:tgtEl>
                                          <p:spTgt spid="7"/>
                                        </p:tgtEl>
                                        <p:attrNameLst>
                                          <p:attrName>style.visibility</p:attrName>
                                        </p:attrNameLst>
                                      </p:cBhvr>
                                      <p:to>
                                        <p:strVal val="visible"/>
                                      </p:to>
                                    </p:set>
                                    <p:anim calcmode="lin" valueType="num">
                                      <p:cBhvr additive="base">
                                        <p:cTn id="18" dur="1000" fill="hold"/>
                                        <p:tgtEl>
                                          <p:spTgt spid="7"/>
                                        </p:tgtEl>
                                        <p:attrNameLst>
                                          <p:attrName>ppt_x</p:attrName>
                                        </p:attrNameLst>
                                      </p:cBhvr>
                                      <p:tavLst>
                                        <p:tav tm="0">
                                          <p:val>
                                            <p:strVal val="#ppt_x"/>
                                          </p:val>
                                        </p:tav>
                                        <p:tav tm="100000">
                                          <p:val>
                                            <p:strVal val="#ppt_x"/>
                                          </p:val>
                                        </p:tav>
                                      </p:tavLst>
                                    </p:anim>
                                    <p:anim calcmode="lin" valueType="num">
                                      <p:cBhvr additive="base">
                                        <p:cTn id="19" dur="1000" fill="hold"/>
                                        <p:tgtEl>
                                          <p:spTgt spid="7"/>
                                        </p:tgtEl>
                                        <p:attrNameLst>
                                          <p:attrName>ppt_y</p:attrName>
                                        </p:attrNameLst>
                                      </p:cBhvr>
                                      <p:tavLst>
                                        <p:tav tm="0">
                                          <p:val>
                                            <p:strVal val="1+#ppt_h/2"/>
                                          </p:val>
                                        </p:tav>
                                        <p:tav tm="100000">
                                          <p:val>
                                            <p:strVal val="#ppt_y"/>
                                          </p:val>
                                        </p:tav>
                                      </p:tavLst>
                                    </p:anim>
                                  </p:childTnLst>
                                </p:cTn>
                              </p:par>
                            </p:childTnLst>
                          </p:cTn>
                        </p:par>
                        <p:par>
                          <p:cTn id="20" fill="hold">
                            <p:stCondLst>
                              <p:cond delay="4000"/>
                            </p:stCondLst>
                            <p:childTnLst>
                              <p:par>
                                <p:cTn id="21" presetID="2" presetClass="entr" presetSubtype="4" fill="hold" grpId="0" nodeType="afterEffect">
                                  <p:stCondLst>
                                    <p:cond delay="0"/>
                                  </p:stCondLst>
                                  <p:childTnLst>
                                    <p:set>
                                      <p:cBhvr>
                                        <p:cTn id="22" dur="1000"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ppt_x"/>
                                          </p:val>
                                        </p:tav>
                                        <p:tav tm="100000">
                                          <p:val>
                                            <p:strVal val="#ppt_x"/>
                                          </p:val>
                                        </p:tav>
                                      </p:tavLst>
                                    </p:anim>
                                    <p:anim calcmode="lin" valueType="num">
                                      <p:cBhvr additive="base">
                                        <p:cTn id="24"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7" grpId="0" bldLvl="0" animBg="1"/>
      <p:bldP spid="8"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328179" y="253468"/>
            <a:ext cx="5287645" cy="661279"/>
            <a:chOff x="328179" y="253468"/>
            <a:chExt cx="5287645" cy="661279"/>
          </a:xfrm>
        </p:grpSpPr>
        <p:grpSp>
          <p:nvGrpSpPr>
            <p:cNvPr id="4" name="组合 3"/>
            <p:cNvGrpSpPr/>
            <p:nvPr/>
          </p:nvGrpSpPr>
          <p:grpSpPr>
            <a:xfrm>
              <a:off x="328179" y="253468"/>
              <a:ext cx="661279" cy="661279"/>
              <a:chOff x="328179" y="253469"/>
              <a:chExt cx="661279" cy="661279"/>
            </a:xfrm>
          </p:grpSpPr>
          <p:sp>
            <p:nvSpPr>
              <p:cNvPr id="2" name="矩形: 圆角 1"/>
              <p:cNvSpPr/>
              <p:nvPr/>
            </p:nvSpPr>
            <p:spPr>
              <a:xfrm rot="18822406">
                <a:off x="328179" y="253469"/>
                <a:ext cx="661279" cy="661279"/>
              </a:xfrm>
              <a:prstGeom prst="roundRect">
                <a:avLst>
                  <a:gd name="adj" fmla="val 24086"/>
                </a:avLst>
              </a:prstGeom>
              <a:solidFill>
                <a:srgbClr val="5E9AC3"/>
              </a:solidFill>
              <a:ln>
                <a:noFill/>
              </a:ln>
              <a:effectLst>
                <a:outerShdw blurRad="393700" dist="38100" dir="5400000" sx="101000" sy="101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38100" dist="38100" dir="2700000" algn="tl">
                      <a:srgbClr val="000000">
                        <a:alpha val="43137"/>
                      </a:srgbClr>
                    </a:outerShdw>
                  </a:effectLst>
                </a:endParaRPr>
              </a:p>
            </p:txBody>
          </p:sp>
          <p:sp>
            <p:nvSpPr>
              <p:cNvPr id="3" name="文本框 2"/>
              <p:cNvSpPr txBox="1"/>
              <p:nvPr/>
            </p:nvSpPr>
            <p:spPr>
              <a:xfrm>
                <a:off x="334782" y="322498"/>
                <a:ext cx="648072" cy="521970"/>
              </a:xfrm>
              <a:prstGeom prst="rect">
                <a:avLst/>
              </a:prstGeom>
              <a:noFill/>
            </p:spPr>
            <p:txBody>
              <a:bodyPr wrap="square" rtlCol="0">
                <a:spAutoFit/>
              </a:bodyPr>
              <a:lstStyle/>
              <a:p>
                <a:pPr algn="ctr"/>
                <a:r>
                  <a:rPr lang="zh-CN" altLang="en-US" sz="2800" dirty="0">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rPr>
                  <a:t>三</a:t>
                </a:r>
                <a:endParaRPr lang="zh-CN" altLang="en-US" sz="2800" dirty="0">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endParaRPr>
              </a:p>
            </p:txBody>
          </p:sp>
        </p:grpSp>
        <p:sp>
          <p:nvSpPr>
            <p:cNvPr id="5" name="文本框 4"/>
            <p:cNvSpPr txBox="1"/>
            <p:nvPr/>
          </p:nvSpPr>
          <p:spPr>
            <a:xfrm>
              <a:off x="1173999" y="385105"/>
              <a:ext cx="4441825" cy="398780"/>
            </a:xfrm>
            <a:prstGeom prst="rect">
              <a:avLst/>
            </a:prstGeom>
            <a:noFill/>
          </p:spPr>
          <p:txBody>
            <a:bodyPr wrap="square" rtlCol="0">
              <a:spAutoFit/>
            </a:bodyPr>
            <a:lstStyle/>
            <a:p>
              <a:pPr algn="l"/>
              <a:r>
                <a:rPr lang="zh-CN" altLang="en-US" sz="2000" dirty="0">
                  <a:solidFill>
                    <a:schemeClr val="tx1">
                      <a:lumMod val="75000"/>
                      <a:lumOff val="25000"/>
                    </a:schemeClr>
                  </a:solidFill>
                  <a:latin typeface="思源黑体 CN Medium" panose="020B0600000000000000" pitchFamily="34" charset="-122"/>
                  <a:ea typeface="思源黑体 CN Medium" panose="020B0600000000000000" pitchFamily="34" charset="-122"/>
                </a:rPr>
                <a:t>收到和处理政府信息公开申请情况</a:t>
              </a:r>
              <a:endParaRPr lang="zh-CN" altLang="en-US" sz="2000" dirty="0">
                <a:solidFill>
                  <a:schemeClr val="tx1">
                    <a:lumMod val="75000"/>
                    <a:lumOff val="25000"/>
                  </a:schemeClr>
                </a:solidFill>
                <a:latin typeface="思源黑体 CN Medium" panose="020B0600000000000000" pitchFamily="34" charset="-122"/>
                <a:ea typeface="思源黑体 CN Medium" panose="020B0600000000000000" pitchFamily="34" charset="-122"/>
              </a:endParaRPr>
            </a:p>
          </p:txBody>
        </p:sp>
      </p:grpSp>
      <p:sp>
        <p:nvSpPr>
          <p:cNvPr id="9" name="矩形: 圆角 8"/>
          <p:cNvSpPr/>
          <p:nvPr/>
        </p:nvSpPr>
        <p:spPr>
          <a:xfrm rot="18988788">
            <a:off x="7158421" y="4204099"/>
            <a:ext cx="6179945" cy="6179945"/>
          </a:xfrm>
          <a:prstGeom prst="roundRect">
            <a:avLst>
              <a:gd name="adj" fmla="val 2958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246661" y="2061210"/>
            <a:ext cx="6241892" cy="3601280"/>
            <a:chOff x="492683" y="1446077"/>
            <a:chExt cx="6241892" cy="3601280"/>
          </a:xfrm>
        </p:grpSpPr>
        <p:cxnSp>
          <p:nvCxnSpPr>
            <p:cNvPr id="11" name="直接连接符 10"/>
            <p:cNvCxnSpPr/>
            <p:nvPr/>
          </p:nvCxnSpPr>
          <p:spPr>
            <a:xfrm flipH="1">
              <a:off x="1591587" y="1446077"/>
              <a:ext cx="5080" cy="266446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TextBox 78"/>
            <p:cNvSpPr txBox="1"/>
            <p:nvPr/>
          </p:nvSpPr>
          <p:spPr>
            <a:xfrm>
              <a:off x="651781" y="1844372"/>
              <a:ext cx="944880" cy="275590"/>
            </a:xfrm>
            <a:prstGeom prst="rect">
              <a:avLst/>
            </a:prstGeom>
            <a:noFill/>
          </p:spPr>
          <p:txBody>
            <a:bodyPr wrap="none" rtlCol="0">
              <a:spAutoFit/>
            </a:bodyPr>
            <a:lstStyle/>
            <a:p>
              <a:pPr algn="r"/>
              <a:r>
                <a:rPr lang="zh-CN" altLang="en-US" sz="1200" dirty="0">
                  <a:solidFill>
                    <a:schemeClr val="tx1"/>
                  </a:solidFill>
                  <a:latin typeface="阿里巴巴普惠体 R" panose="00020600040101010101" charset="-122"/>
                  <a:ea typeface="阿里巴巴普惠体 R" panose="00020600040101010101" charset="-122"/>
                  <a:cs typeface="阿里巴巴普惠体" panose="00020600040101010101" pitchFamily="18" charset="-122"/>
                  <a:sym typeface="等线" panose="02010600030101010101" pitchFamily="2" charset="-122"/>
                </a:rPr>
                <a:t>自然人申请</a:t>
              </a:r>
              <a:endParaRPr lang="zh-CN" altLang="en-US" sz="1200" dirty="0">
                <a:solidFill>
                  <a:schemeClr val="tx1"/>
                </a:solidFill>
                <a:latin typeface="阿里巴巴普惠体 R" panose="00020600040101010101" charset="-122"/>
                <a:ea typeface="阿里巴巴普惠体 R" panose="00020600040101010101" charset="-122"/>
                <a:cs typeface="阿里巴巴普惠体" panose="00020600040101010101" pitchFamily="18" charset="-122"/>
                <a:sym typeface="等线" panose="02010600030101010101" pitchFamily="2" charset="-122"/>
              </a:endParaRPr>
            </a:p>
          </p:txBody>
        </p:sp>
        <p:sp>
          <p:nvSpPr>
            <p:cNvPr id="13" name="TextBox 79"/>
            <p:cNvSpPr txBox="1"/>
            <p:nvPr/>
          </p:nvSpPr>
          <p:spPr>
            <a:xfrm>
              <a:off x="492683" y="2968662"/>
              <a:ext cx="1097280" cy="275590"/>
            </a:xfrm>
            <a:prstGeom prst="rect">
              <a:avLst/>
            </a:prstGeom>
            <a:noFill/>
          </p:spPr>
          <p:txBody>
            <a:bodyPr wrap="none" rtlCol="0">
              <a:spAutoFit/>
            </a:bodyPr>
            <a:lstStyle/>
            <a:p>
              <a:pPr algn="r"/>
              <a:r>
                <a:rPr lang="zh-CN" altLang="en-US" sz="1200" dirty="0">
                  <a:solidFill>
                    <a:schemeClr val="tx1"/>
                  </a:solidFill>
                  <a:latin typeface="阿里巴巴普惠体 R" panose="00020600040101010101" charset="-122"/>
                  <a:ea typeface="阿里巴巴普惠体 R" panose="00020600040101010101" charset="-122"/>
                  <a:cs typeface="阿里巴巴普惠体" panose="00020600040101010101" pitchFamily="18" charset="-122"/>
                  <a:sym typeface="等线" panose="02010600030101010101" pitchFamily="2" charset="-122"/>
                </a:rPr>
                <a:t>商业企业申请</a:t>
              </a:r>
              <a:endParaRPr lang="zh-CN" altLang="en-US" sz="1200" dirty="0">
                <a:solidFill>
                  <a:schemeClr val="tx1"/>
                </a:solidFill>
                <a:latin typeface="阿里巴巴普惠体 R" panose="00020600040101010101" charset="-122"/>
                <a:ea typeface="阿里巴巴普惠体 R" panose="00020600040101010101" charset="-122"/>
                <a:cs typeface="阿里巴巴普惠体" panose="00020600040101010101" pitchFamily="18" charset="-122"/>
                <a:sym typeface="等线" panose="02010600030101010101" pitchFamily="2" charset="-122"/>
              </a:endParaRPr>
            </a:p>
          </p:txBody>
        </p:sp>
        <p:sp>
          <p:nvSpPr>
            <p:cNvPr id="14" name="TextBox 80"/>
            <p:cNvSpPr txBox="1"/>
            <p:nvPr/>
          </p:nvSpPr>
          <p:spPr>
            <a:xfrm>
              <a:off x="1108981" y="3370009"/>
              <a:ext cx="487680" cy="275590"/>
            </a:xfrm>
            <a:prstGeom prst="rect">
              <a:avLst/>
            </a:prstGeom>
            <a:noFill/>
          </p:spPr>
          <p:txBody>
            <a:bodyPr wrap="none" rtlCol="0">
              <a:spAutoFit/>
            </a:bodyPr>
            <a:lstStyle/>
            <a:p>
              <a:pPr algn="r"/>
              <a:r>
                <a:rPr lang="zh-CN" altLang="en-US" sz="1200" dirty="0">
                  <a:solidFill>
                    <a:schemeClr val="tx1"/>
                  </a:solidFill>
                  <a:latin typeface="阿里巴巴普惠体 R" panose="00020600040101010101" charset="-122"/>
                  <a:ea typeface="阿里巴巴普惠体 R" panose="00020600040101010101" charset="-122"/>
                  <a:cs typeface="阿里巴巴普惠体" panose="00020600040101010101" pitchFamily="18" charset="-122"/>
                  <a:sym typeface="等线" panose="02010600030101010101" pitchFamily="2" charset="-122"/>
                </a:rPr>
                <a:t>合计</a:t>
              </a:r>
              <a:endParaRPr lang="zh-CN" altLang="en-US" sz="1200" dirty="0">
                <a:solidFill>
                  <a:schemeClr val="tx1"/>
                </a:solidFill>
                <a:latin typeface="阿里巴巴普惠体 R" panose="00020600040101010101" charset="-122"/>
                <a:ea typeface="阿里巴巴普惠体 R" panose="00020600040101010101" charset="-122"/>
                <a:cs typeface="阿里巴巴普惠体" panose="00020600040101010101" pitchFamily="18" charset="-122"/>
                <a:sym typeface="等线" panose="02010600030101010101" pitchFamily="2" charset="-122"/>
              </a:endParaRPr>
            </a:p>
          </p:txBody>
        </p:sp>
        <p:sp>
          <p:nvSpPr>
            <p:cNvPr id="17" name="矩形 16"/>
            <p:cNvSpPr/>
            <p:nvPr/>
          </p:nvSpPr>
          <p:spPr>
            <a:xfrm>
              <a:off x="1612885" y="1835666"/>
              <a:ext cx="4164508" cy="273644"/>
            </a:xfrm>
            <a:prstGeom prst="rect">
              <a:avLst/>
            </a:prstGeom>
            <a:solidFill>
              <a:srgbClr val="5E9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lumMod val="65000"/>
                  </a:prstClr>
                </a:solidFill>
                <a:latin typeface="字魂59号-创粗黑" panose="00000500000000000000" pitchFamily="2" charset="-122"/>
                <a:ea typeface="字魂59号-创粗黑" panose="00000500000000000000" pitchFamily="2" charset="-122"/>
                <a:cs typeface="阿里巴巴普惠体" panose="00020600040101010101" pitchFamily="18" charset="-122"/>
                <a:sym typeface="等线" panose="02010600030101010101" pitchFamily="2" charset="-122"/>
              </a:endParaRPr>
            </a:p>
          </p:txBody>
        </p:sp>
        <p:sp>
          <p:nvSpPr>
            <p:cNvPr id="19" name="矩形 18"/>
            <p:cNvSpPr/>
            <p:nvPr/>
          </p:nvSpPr>
          <p:spPr>
            <a:xfrm>
              <a:off x="1614093" y="2957979"/>
              <a:ext cx="370205" cy="273685"/>
            </a:xfrm>
            <a:prstGeom prst="rect">
              <a:avLst/>
            </a:prstGeom>
            <a:solidFill>
              <a:srgbClr val="5E9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lumMod val="65000"/>
                  </a:prstClr>
                </a:solidFill>
                <a:latin typeface="字魂59号-创粗黑" panose="00000500000000000000" pitchFamily="2" charset="-122"/>
                <a:ea typeface="字魂59号-创粗黑" panose="00000500000000000000" pitchFamily="2" charset="-122"/>
                <a:cs typeface="阿里巴巴普惠体" panose="00020600040101010101" pitchFamily="18" charset="-122"/>
                <a:sym typeface="等线" panose="02010600030101010101" pitchFamily="2" charset="-122"/>
              </a:endParaRPr>
            </a:p>
          </p:txBody>
        </p:sp>
        <p:sp>
          <p:nvSpPr>
            <p:cNvPr id="21" name="矩形 20"/>
            <p:cNvSpPr/>
            <p:nvPr/>
          </p:nvSpPr>
          <p:spPr>
            <a:xfrm>
              <a:off x="1596313" y="3727632"/>
              <a:ext cx="4433570" cy="273685"/>
            </a:xfrm>
            <a:prstGeom prst="rect">
              <a:avLst/>
            </a:prstGeom>
            <a:solidFill>
              <a:srgbClr val="5E9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lumMod val="65000"/>
                  </a:prstClr>
                </a:solidFill>
                <a:latin typeface="字魂59号-创粗黑" panose="00000500000000000000" pitchFamily="2" charset="-122"/>
                <a:ea typeface="字魂59号-创粗黑" panose="00000500000000000000" pitchFamily="2" charset="-122"/>
                <a:cs typeface="阿里巴巴普惠体" panose="00020600040101010101" pitchFamily="18" charset="-122"/>
                <a:sym typeface="等线" panose="02010600030101010101" pitchFamily="2" charset="-122"/>
              </a:endParaRPr>
            </a:p>
          </p:txBody>
        </p:sp>
        <p:sp>
          <p:nvSpPr>
            <p:cNvPr id="25" name="TextBox 91"/>
            <p:cNvSpPr txBox="1"/>
            <p:nvPr/>
          </p:nvSpPr>
          <p:spPr>
            <a:xfrm>
              <a:off x="5776220" y="1802643"/>
              <a:ext cx="680085" cy="337185"/>
            </a:xfrm>
            <a:prstGeom prst="rect">
              <a:avLst/>
            </a:prstGeom>
            <a:noFill/>
          </p:spPr>
          <p:txBody>
            <a:bodyPr wrap="none" rtlCol="0">
              <a:spAutoFit/>
            </a:bodyPr>
            <a:lstStyle/>
            <a:p>
              <a:pPr algn="r"/>
              <a:r>
                <a:rPr lang="en-US" altLang="zh-CN" sz="1600" dirty="0">
                  <a:solidFill>
                    <a:schemeClr val="tx1">
                      <a:lumMod val="65000"/>
                      <a:lumOff val="35000"/>
                    </a:schemeClr>
                  </a:solidFill>
                  <a:latin typeface="字魂59号-创粗黑" panose="00000500000000000000" pitchFamily="2" charset="-122"/>
                  <a:ea typeface="字魂59号-创粗黑" panose="00000500000000000000" pitchFamily="2" charset="-122"/>
                  <a:cs typeface="阿里巴巴普惠体" panose="00020600040101010101" pitchFamily="18" charset="-122"/>
                  <a:sym typeface="等线" panose="02010600030101010101" pitchFamily="2" charset="-122"/>
                </a:rPr>
                <a:t>145</a:t>
              </a:r>
              <a:r>
                <a:rPr lang="zh-CN" altLang="en-US" sz="1600" dirty="0">
                  <a:solidFill>
                    <a:schemeClr val="tx1">
                      <a:lumMod val="65000"/>
                      <a:lumOff val="35000"/>
                    </a:schemeClr>
                  </a:solidFill>
                  <a:latin typeface="字魂59号-创粗黑" panose="00000500000000000000" pitchFamily="2" charset="-122"/>
                  <a:ea typeface="字魂59号-创粗黑" panose="00000500000000000000" pitchFamily="2" charset="-122"/>
                  <a:cs typeface="阿里巴巴普惠体" panose="00020600040101010101" pitchFamily="18" charset="-122"/>
                  <a:sym typeface="等线" panose="02010600030101010101" pitchFamily="2" charset="-122"/>
                </a:rPr>
                <a:t>件</a:t>
              </a:r>
              <a:endParaRPr lang="zh-CN" altLang="en-US" sz="1600" dirty="0">
                <a:solidFill>
                  <a:schemeClr val="tx1">
                    <a:lumMod val="65000"/>
                    <a:lumOff val="35000"/>
                  </a:schemeClr>
                </a:solidFill>
                <a:latin typeface="字魂59号-创粗黑" panose="00000500000000000000" pitchFamily="2" charset="-122"/>
                <a:ea typeface="字魂59号-创粗黑" panose="00000500000000000000" pitchFamily="2" charset="-122"/>
                <a:cs typeface="阿里巴巴普惠体" panose="00020600040101010101" pitchFamily="18" charset="-122"/>
                <a:sym typeface="等线" panose="02010600030101010101" pitchFamily="2" charset="-122"/>
              </a:endParaRPr>
            </a:p>
          </p:txBody>
        </p:sp>
        <p:sp>
          <p:nvSpPr>
            <p:cNvPr id="30" name="TextBox 96"/>
            <p:cNvSpPr txBox="1"/>
            <p:nvPr/>
          </p:nvSpPr>
          <p:spPr>
            <a:xfrm>
              <a:off x="6053855" y="3626980"/>
              <a:ext cx="680720" cy="337185"/>
            </a:xfrm>
            <a:prstGeom prst="rect">
              <a:avLst/>
            </a:prstGeom>
            <a:noFill/>
          </p:spPr>
          <p:txBody>
            <a:bodyPr wrap="none" rtlCol="0">
              <a:spAutoFit/>
            </a:bodyPr>
            <a:lstStyle/>
            <a:p>
              <a:pPr algn="r"/>
              <a:r>
                <a:rPr lang="en-US" altLang="zh-CN" sz="1600" dirty="0">
                  <a:solidFill>
                    <a:schemeClr val="tx1">
                      <a:lumMod val="65000"/>
                      <a:lumOff val="35000"/>
                    </a:schemeClr>
                  </a:solidFill>
                  <a:latin typeface="字魂59号-创粗黑" panose="00000500000000000000" pitchFamily="2" charset="-122"/>
                  <a:ea typeface="字魂59号-创粗黑" panose="00000500000000000000" pitchFamily="2" charset="-122"/>
                  <a:cs typeface="阿里巴巴普惠体" panose="00020600040101010101" pitchFamily="18" charset="-122"/>
                  <a:sym typeface="等线" panose="02010600030101010101" pitchFamily="2" charset="-122"/>
                </a:rPr>
                <a:t>147</a:t>
              </a:r>
              <a:r>
                <a:rPr lang="zh-CN" altLang="en-US" sz="1600" dirty="0">
                  <a:solidFill>
                    <a:schemeClr val="tx1">
                      <a:lumMod val="65000"/>
                      <a:lumOff val="35000"/>
                    </a:schemeClr>
                  </a:solidFill>
                  <a:latin typeface="字魂59号-创粗黑" panose="00000500000000000000" pitchFamily="2" charset="-122"/>
                  <a:ea typeface="字魂59号-创粗黑" panose="00000500000000000000" pitchFamily="2" charset="-122"/>
                  <a:cs typeface="阿里巴巴普惠体" panose="00020600040101010101" pitchFamily="18" charset="-122"/>
                  <a:sym typeface="等线" panose="02010600030101010101" pitchFamily="2" charset="-122"/>
                </a:rPr>
                <a:t>件</a:t>
              </a:r>
              <a:endParaRPr lang="zh-CN" altLang="en-US" sz="1600" dirty="0">
                <a:solidFill>
                  <a:schemeClr val="tx1">
                    <a:lumMod val="65000"/>
                    <a:lumOff val="35000"/>
                  </a:schemeClr>
                </a:solidFill>
                <a:latin typeface="字魂59号-创粗黑" panose="00000500000000000000" pitchFamily="2" charset="-122"/>
                <a:ea typeface="字魂59号-创粗黑" panose="00000500000000000000" pitchFamily="2" charset="-122"/>
                <a:cs typeface="阿里巴巴普惠体" panose="00020600040101010101" pitchFamily="18" charset="-122"/>
                <a:sym typeface="等线" panose="02010600030101010101" pitchFamily="2" charset="-122"/>
              </a:endParaRPr>
            </a:p>
          </p:txBody>
        </p:sp>
        <p:sp>
          <p:nvSpPr>
            <p:cNvPr id="31" name="TextBox 97"/>
            <p:cNvSpPr txBox="1"/>
            <p:nvPr/>
          </p:nvSpPr>
          <p:spPr>
            <a:xfrm>
              <a:off x="2130599" y="2929472"/>
              <a:ext cx="462280" cy="337185"/>
            </a:xfrm>
            <a:prstGeom prst="rect">
              <a:avLst/>
            </a:prstGeom>
            <a:noFill/>
          </p:spPr>
          <p:txBody>
            <a:bodyPr wrap="none" rtlCol="0">
              <a:spAutoFit/>
            </a:bodyPr>
            <a:lstStyle/>
            <a:p>
              <a:pPr algn="r"/>
              <a:r>
                <a:rPr lang="en-US" altLang="zh-CN" sz="1600" dirty="0">
                  <a:solidFill>
                    <a:schemeClr val="tx1">
                      <a:lumMod val="65000"/>
                      <a:lumOff val="35000"/>
                    </a:schemeClr>
                  </a:solidFill>
                  <a:latin typeface="字魂59号-创粗黑" panose="00000500000000000000" pitchFamily="2" charset="-122"/>
                  <a:ea typeface="字魂59号-创粗黑" panose="00000500000000000000" pitchFamily="2" charset="-122"/>
                  <a:cs typeface="阿里巴巴普惠体" panose="00020600040101010101" pitchFamily="18" charset="-122"/>
                  <a:sym typeface="等线" panose="02010600030101010101" pitchFamily="2" charset="-122"/>
                </a:rPr>
                <a:t>1</a:t>
              </a:r>
              <a:r>
                <a:rPr lang="zh-CN" altLang="en-US" sz="1600" dirty="0">
                  <a:solidFill>
                    <a:schemeClr val="tx1">
                      <a:lumMod val="65000"/>
                      <a:lumOff val="35000"/>
                    </a:schemeClr>
                  </a:solidFill>
                  <a:latin typeface="字魂59号-创粗黑" panose="00000500000000000000" pitchFamily="2" charset="-122"/>
                  <a:ea typeface="字魂59号-创粗黑" panose="00000500000000000000" pitchFamily="2" charset="-122"/>
                  <a:cs typeface="阿里巴巴普惠体" panose="00020600040101010101" pitchFamily="18" charset="-122"/>
                  <a:sym typeface="等线" panose="02010600030101010101" pitchFamily="2" charset="-122"/>
                </a:rPr>
                <a:t>件</a:t>
              </a:r>
              <a:endParaRPr lang="zh-CN" altLang="en-US" sz="1600" dirty="0">
                <a:solidFill>
                  <a:schemeClr val="tx1">
                    <a:lumMod val="65000"/>
                    <a:lumOff val="35000"/>
                  </a:schemeClr>
                </a:solidFill>
                <a:latin typeface="字魂59号-创粗黑" panose="00000500000000000000" pitchFamily="2" charset="-122"/>
                <a:ea typeface="字魂59号-创粗黑" panose="00000500000000000000" pitchFamily="2" charset="-122"/>
                <a:cs typeface="阿里巴巴普惠体" panose="00020600040101010101" pitchFamily="18" charset="-122"/>
                <a:sym typeface="等线" panose="02010600030101010101" pitchFamily="2" charset="-122"/>
              </a:endParaRPr>
            </a:p>
          </p:txBody>
        </p:sp>
        <p:grpSp>
          <p:nvGrpSpPr>
            <p:cNvPr id="33" name="组合 32"/>
            <p:cNvGrpSpPr/>
            <p:nvPr/>
          </p:nvGrpSpPr>
          <p:grpSpPr>
            <a:xfrm>
              <a:off x="3104136" y="4801135"/>
              <a:ext cx="1145606" cy="246222"/>
              <a:chOff x="2404211" y="3734621"/>
              <a:chExt cx="904381" cy="194376"/>
            </a:xfrm>
          </p:grpSpPr>
          <p:sp>
            <p:nvSpPr>
              <p:cNvPr id="34" name="矩形 33"/>
              <p:cNvSpPr/>
              <p:nvPr/>
            </p:nvSpPr>
            <p:spPr>
              <a:xfrm>
                <a:off x="2404211" y="3760049"/>
                <a:ext cx="368875" cy="144016"/>
              </a:xfrm>
              <a:prstGeom prst="rect">
                <a:avLst/>
              </a:prstGeom>
              <a:solidFill>
                <a:srgbClr val="5E9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lumMod val="65000"/>
                    </a:prstClr>
                  </a:solidFill>
                  <a:latin typeface="字魂59号-创粗黑" panose="00000500000000000000" pitchFamily="2" charset="-122"/>
                  <a:ea typeface="字魂59号-创粗黑" panose="00000500000000000000" pitchFamily="2" charset="-122"/>
                  <a:cs typeface="阿里巴巴普惠体" panose="00020600040101010101" pitchFamily="18" charset="-122"/>
                  <a:sym typeface="等线" panose="02010600030101010101" pitchFamily="2" charset="-122"/>
                </a:endParaRPr>
              </a:p>
            </p:txBody>
          </p:sp>
          <p:sp>
            <p:nvSpPr>
              <p:cNvPr id="35" name="TextBox 101"/>
              <p:cNvSpPr txBox="1"/>
              <p:nvPr/>
            </p:nvSpPr>
            <p:spPr>
              <a:xfrm>
                <a:off x="2859098" y="3734621"/>
                <a:ext cx="449494" cy="194376"/>
              </a:xfrm>
              <a:prstGeom prst="rect">
                <a:avLst/>
              </a:prstGeom>
              <a:noFill/>
            </p:spPr>
            <p:txBody>
              <a:bodyPr wrap="none" rtlCol="0">
                <a:spAutoFit/>
              </a:bodyPr>
              <a:lstStyle>
                <a:defPPr>
                  <a:defRPr lang="zh-CN"/>
                </a:defPPr>
                <a:lvl1pPr algn="r">
                  <a:defRPr sz="1200">
                    <a:solidFill>
                      <a:schemeClr val="tx1">
                        <a:lumMod val="50000"/>
                        <a:lumOff val="50000"/>
                      </a:schemeClr>
                    </a:solidFill>
                  </a:defRPr>
                </a:lvl1pPr>
              </a:lstStyle>
              <a:p>
                <a:r>
                  <a:rPr lang="zh-CN" altLang="en-US" sz="1000" dirty="0">
                    <a:solidFill>
                      <a:prstClr val="white">
                        <a:lumMod val="65000"/>
                      </a:prstClr>
                    </a:solidFill>
                    <a:latin typeface="字魂59号-创粗黑" panose="00000500000000000000" pitchFamily="2" charset="-122"/>
                    <a:ea typeface="字魂59号-创粗黑" panose="00000500000000000000" pitchFamily="2" charset="-122"/>
                    <a:cs typeface="阿里巴巴普惠体" panose="00020600040101010101" pitchFamily="18" charset="-122"/>
                    <a:sym typeface="等线" panose="02010600030101010101" pitchFamily="2" charset="-122"/>
                  </a:rPr>
                  <a:t>实际数</a:t>
                </a:r>
                <a:endParaRPr lang="zh-CN" altLang="en-US" sz="1000" dirty="0">
                  <a:solidFill>
                    <a:prstClr val="white">
                      <a:lumMod val="65000"/>
                    </a:prstClr>
                  </a:solidFill>
                  <a:latin typeface="字魂59号-创粗黑" panose="00000500000000000000" pitchFamily="2" charset="-122"/>
                  <a:ea typeface="字魂59号-创粗黑" panose="00000500000000000000" pitchFamily="2" charset="-122"/>
                  <a:cs typeface="阿里巴巴普惠体" panose="00020600040101010101" pitchFamily="18" charset="-122"/>
                  <a:sym typeface="等线" panose="02010600030101010101" pitchFamily="2" charset="-122"/>
                </a:endParaRPr>
              </a:p>
            </p:txBody>
          </p:sp>
        </p:grpSp>
      </p:grpSp>
      <p:sp>
        <p:nvSpPr>
          <p:cNvPr id="54" name="文本框 53"/>
          <p:cNvSpPr txBox="1"/>
          <p:nvPr/>
        </p:nvSpPr>
        <p:spPr>
          <a:xfrm>
            <a:off x="6887210" y="1341120"/>
            <a:ext cx="4013200" cy="368300"/>
          </a:xfrm>
          <a:prstGeom prst="rect">
            <a:avLst/>
          </a:prstGeom>
          <a:noFill/>
        </p:spPr>
        <p:txBody>
          <a:bodyPr wrap="square" rtlCol="0">
            <a:spAutoFit/>
          </a:bodyPr>
          <a:p>
            <a:r>
              <a:rPr lang="zh-CN" altLang="en-US">
                <a:solidFill>
                  <a:srgbClr val="5E9AC3"/>
                </a:solidFill>
                <a:latin typeface="阿里巴巴普惠体 R" panose="00020600040101010101" charset="-122"/>
                <a:ea typeface="阿里巴巴普惠体 R" panose="00020600040101010101" charset="-122"/>
              </a:rPr>
              <a:t>本年度办理结果：</a:t>
            </a:r>
            <a:endParaRPr lang="zh-CN" altLang="en-US">
              <a:solidFill>
                <a:srgbClr val="5E9AC3"/>
              </a:solidFill>
              <a:latin typeface="阿里巴巴普惠体 R" panose="00020600040101010101" charset="-122"/>
              <a:ea typeface="阿里巴巴普惠体 R" panose="00020600040101010101" charset="-122"/>
            </a:endParaRPr>
          </a:p>
        </p:txBody>
      </p:sp>
      <p:sp>
        <p:nvSpPr>
          <p:cNvPr id="55" name="文本框 54"/>
          <p:cNvSpPr txBox="1"/>
          <p:nvPr/>
        </p:nvSpPr>
        <p:spPr>
          <a:xfrm>
            <a:off x="1264285" y="1341120"/>
            <a:ext cx="5097145" cy="368300"/>
          </a:xfrm>
          <a:prstGeom prst="rect">
            <a:avLst/>
          </a:prstGeom>
          <a:noFill/>
        </p:spPr>
        <p:txBody>
          <a:bodyPr wrap="square" rtlCol="0">
            <a:spAutoFit/>
          </a:bodyPr>
          <a:p>
            <a:r>
              <a:rPr lang="zh-CN" altLang="en-US">
                <a:solidFill>
                  <a:srgbClr val="5E9AC3"/>
                </a:solidFill>
                <a:latin typeface="阿里巴巴普惠体 R" panose="00020600040101010101" charset="-122"/>
                <a:ea typeface="阿里巴巴普惠体 R" panose="00020600040101010101" charset="-122"/>
                <a:cs typeface="阿里巴巴普惠体 R" panose="00020600040101010101" charset="-122"/>
                <a:sym typeface="+mn-ea"/>
              </a:rPr>
              <a:t>202</a:t>
            </a:r>
            <a:r>
              <a:rPr lang="en-US" altLang="zh-CN">
                <a:solidFill>
                  <a:srgbClr val="5E9AC3"/>
                </a:solidFill>
                <a:latin typeface="阿里巴巴普惠体 R" panose="00020600040101010101" charset="-122"/>
                <a:ea typeface="阿里巴巴普惠体 R" panose="00020600040101010101" charset="-122"/>
                <a:cs typeface="阿里巴巴普惠体 R" panose="00020600040101010101" charset="-122"/>
                <a:sym typeface="+mn-ea"/>
              </a:rPr>
              <a:t>3</a:t>
            </a:r>
            <a:r>
              <a:rPr lang="zh-CN" altLang="en-US">
                <a:solidFill>
                  <a:srgbClr val="5E9AC3"/>
                </a:solidFill>
                <a:latin typeface="阿里巴巴普惠体 R" panose="00020600040101010101" charset="-122"/>
                <a:ea typeface="阿里巴巴普惠体 R" panose="00020600040101010101" charset="-122"/>
                <a:cs typeface="阿里巴巴普惠体 R" panose="00020600040101010101" charset="-122"/>
                <a:sym typeface="+mn-ea"/>
              </a:rPr>
              <a:t>年度新收政府信息公开申请</a:t>
            </a:r>
            <a:r>
              <a:rPr lang="en-US" altLang="zh-CN">
                <a:solidFill>
                  <a:srgbClr val="5E9AC3"/>
                </a:solidFill>
                <a:latin typeface="阿里巴巴普惠体 R" panose="00020600040101010101" charset="-122"/>
                <a:ea typeface="阿里巴巴普惠体 R" panose="00020600040101010101" charset="-122"/>
                <a:cs typeface="阿里巴巴普惠体 R" panose="00020600040101010101" charset="-122"/>
                <a:sym typeface="+mn-ea"/>
              </a:rPr>
              <a:t>147</a:t>
            </a:r>
            <a:r>
              <a:rPr lang="zh-CN" altLang="en-US">
                <a:solidFill>
                  <a:srgbClr val="5E9AC3"/>
                </a:solidFill>
                <a:latin typeface="阿里巴巴普惠体 R" panose="00020600040101010101" charset="-122"/>
                <a:ea typeface="阿里巴巴普惠体 R" panose="00020600040101010101" charset="-122"/>
                <a:cs typeface="阿里巴巴普惠体 R" panose="00020600040101010101" charset="-122"/>
                <a:sym typeface="+mn-ea"/>
              </a:rPr>
              <a:t>件</a:t>
            </a:r>
            <a:endParaRPr lang="zh-CN" altLang="en-US">
              <a:solidFill>
                <a:srgbClr val="5E9AC3"/>
              </a:solidFill>
              <a:latin typeface="阿里巴巴普惠体 R" panose="00020600040101010101" charset="-122"/>
              <a:ea typeface="阿里巴巴普惠体 R" panose="00020600040101010101" charset="-122"/>
              <a:cs typeface="阿里巴巴普惠体 R" panose="00020600040101010101" charset="-122"/>
              <a:sym typeface="+mn-ea"/>
            </a:endParaRPr>
          </a:p>
        </p:txBody>
      </p:sp>
      <p:sp>
        <p:nvSpPr>
          <p:cNvPr id="56" name="圆角矩形 55"/>
          <p:cNvSpPr/>
          <p:nvPr/>
        </p:nvSpPr>
        <p:spPr>
          <a:xfrm>
            <a:off x="6997065" y="2355850"/>
            <a:ext cx="2562225" cy="454025"/>
          </a:xfrm>
          <a:prstGeom prst="roundRect">
            <a:avLst/>
          </a:prstGeom>
          <a:solidFill>
            <a:srgbClr val="5E9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7" name="圆角矩形 56"/>
          <p:cNvSpPr/>
          <p:nvPr/>
        </p:nvSpPr>
        <p:spPr>
          <a:xfrm>
            <a:off x="6960235" y="2322830"/>
            <a:ext cx="4495800" cy="520065"/>
          </a:xfrm>
          <a:prstGeom prst="roundRect">
            <a:avLst/>
          </a:prstGeom>
          <a:noFill/>
          <a:ln>
            <a:solidFill>
              <a:srgbClr val="5E9AC3"/>
            </a:solidFill>
          </a:ln>
          <a:extLst>
            <a:ext uri="{909E8E84-426E-40DD-AFC4-6F175D3DCCD1}">
              <a14:hiddenFill xmlns:a14="http://schemas.microsoft.com/office/drawing/2010/main">
                <a:solidFill>
                  <a:srgbClr val="5E9AC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8" name="圆角矩形 57"/>
          <p:cNvSpPr/>
          <p:nvPr/>
        </p:nvSpPr>
        <p:spPr>
          <a:xfrm>
            <a:off x="6997065" y="3210560"/>
            <a:ext cx="737235" cy="454025"/>
          </a:xfrm>
          <a:prstGeom prst="roundRect">
            <a:avLst/>
          </a:prstGeom>
          <a:solidFill>
            <a:srgbClr val="5E9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9" name="圆角矩形 58"/>
          <p:cNvSpPr/>
          <p:nvPr/>
        </p:nvSpPr>
        <p:spPr>
          <a:xfrm>
            <a:off x="6960235" y="3177540"/>
            <a:ext cx="4495800" cy="520065"/>
          </a:xfrm>
          <a:prstGeom prst="roundRect">
            <a:avLst/>
          </a:prstGeom>
          <a:noFill/>
          <a:ln>
            <a:solidFill>
              <a:srgbClr val="5E9AC3"/>
            </a:solidFill>
          </a:ln>
          <a:extLst>
            <a:ext uri="{909E8E84-426E-40DD-AFC4-6F175D3DCCD1}">
              <a14:hiddenFill xmlns:a14="http://schemas.microsoft.com/office/drawing/2010/main">
                <a:solidFill>
                  <a:srgbClr val="5E9AC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1" name="圆角矩形 60"/>
          <p:cNvSpPr/>
          <p:nvPr/>
        </p:nvSpPr>
        <p:spPr>
          <a:xfrm>
            <a:off x="6960235" y="4065270"/>
            <a:ext cx="4495800" cy="520065"/>
          </a:xfrm>
          <a:prstGeom prst="roundRect">
            <a:avLst/>
          </a:prstGeom>
          <a:noFill/>
          <a:ln>
            <a:solidFill>
              <a:srgbClr val="5E9AC3"/>
            </a:solidFill>
          </a:ln>
          <a:extLst>
            <a:ext uri="{909E8E84-426E-40DD-AFC4-6F175D3DCCD1}">
              <a14:hiddenFill xmlns:a14="http://schemas.microsoft.com/office/drawing/2010/main">
                <a:solidFill>
                  <a:srgbClr val="5E9AC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2" name="圆角矩形 61"/>
          <p:cNvSpPr/>
          <p:nvPr/>
        </p:nvSpPr>
        <p:spPr>
          <a:xfrm>
            <a:off x="6997700" y="4923790"/>
            <a:ext cx="2000250" cy="454025"/>
          </a:xfrm>
          <a:prstGeom prst="roundRect">
            <a:avLst/>
          </a:prstGeom>
          <a:solidFill>
            <a:srgbClr val="5E9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圆角矩形 62"/>
          <p:cNvSpPr/>
          <p:nvPr/>
        </p:nvSpPr>
        <p:spPr>
          <a:xfrm>
            <a:off x="6960870" y="4890770"/>
            <a:ext cx="4495800" cy="520065"/>
          </a:xfrm>
          <a:prstGeom prst="roundRect">
            <a:avLst/>
          </a:prstGeom>
          <a:noFill/>
          <a:ln>
            <a:solidFill>
              <a:srgbClr val="5E9AC3"/>
            </a:solidFill>
          </a:ln>
          <a:extLst>
            <a:ext uri="{909E8E84-426E-40DD-AFC4-6F175D3DCCD1}">
              <a14:hiddenFill xmlns:a14="http://schemas.microsoft.com/office/drawing/2010/main">
                <a:solidFill>
                  <a:srgbClr val="5E9AC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4" name="文本框 63"/>
          <p:cNvSpPr txBox="1"/>
          <p:nvPr/>
        </p:nvSpPr>
        <p:spPr>
          <a:xfrm>
            <a:off x="9697720" y="2408555"/>
            <a:ext cx="1668780" cy="368300"/>
          </a:xfrm>
          <a:prstGeom prst="rect">
            <a:avLst/>
          </a:prstGeom>
          <a:noFill/>
        </p:spPr>
        <p:txBody>
          <a:bodyPr wrap="square" rtlCol="0">
            <a:spAutoFit/>
          </a:bodyPr>
          <a:p>
            <a:r>
              <a:rPr lang="zh-CN" altLang="en-US">
                <a:solidFill>
                  <a:srgbClr val="848597"/>
                </a:solidFill>
                <a:latin typeface="阿里巴巴普惠体 R" panose="00020600040101010101" charset="-122"/>
                <a:ea typeface="阿里巴巴普惠体 R" panose="00020600040101010101" charset="-122"/>
                <a:cs typeface="阿里巴巴普惠体 R" panose="00020600040101010101" charset="-122"/>
                <a:sym typeface="+mn-ea"/>
              </a:rPr>
              <a:t>予以公开</a:t>
            </a:r>
            <a:r>
              <a:rPr lang="en-US" altLang="zh-CN">
                <a:solidFill>
                  <a:srgbClr val="848597"/>
                </a:solidFill>
                <a:latin typeface="阿里巴巴普惠体 R" panose="00020600040101010101" charset="-122"/>
                <a:ea typeface="阿里巴巴普惠体 R" panose="00020600040101010101" charset="-122"/>
                <a:cs typeface="阿里巴巴普惠体 R" panose="00020600040101010101" charset="-122"/>
                <a:sym typeface="+mn-ea"/>
              </a:rPr>
              <a:t>69</a:t>
            </a:r>
            <a:r>
              <a:rPr lang="zh-CN" altLang="en-US">
                <a:solidFill>
                  <a:srgbClr val="848597"/>
                </a:solidFill>
                <a:latin typeface="阿里巴巴普惠体 R" panose="00020600040101010101" charset="-122"/>
                <a:ea typeface="阿里巴巴普惠体 R" panose="00020600040101010101" charset="-122"/>
                <a:cs typeface="阿里巴巴普惠体 R" panose="00020600040101010101" charset="-122"/>
                <a:sym typeface="+mn-ea"/>
              </a:rPr>
              <a:t>件</a:t>
            </a:r>
            <a:endParaRPr lang="zh-CN" altLang="en-US">
              <a:solidFill>
                <a:srgbClr val="848597"/>
              </a:solidFill>
              <a:latin typeface="阿里巴巴普惠体 R" panose="00020600040101010101" charset="-122"/>
              <a:ea typeface="阿里巴巴普惠体 R" panose="00020600040101010101" charset="-122"/>
              <a:cs typeface="阿里巴巴普惠体 R" panose="00020600040101010101" charset="-122"/>
              <a:sym typeface="+mn-ea"/>
            </a:endParaRPr>
          </a:p>
        </p:txBody>
      </p:sp>
      <p:sp>
        <p:nvSpPr>
          <p:cNvPr id="65" name="文本框 64"/>
          <p:cNvSpPr txBox="1"/>
          <p:nvPr/>
        </p:nvSpPr>
        <p:spPr>
          <a:xfrm>
            <a:off x="7828280" y="3270250"/>
            <a:ext cx="1668780" cy="368300"/>
          </a:xfrm>
          <a:prstGeom prst="rect">
            <a:avLst/>
          </a:prstGeom>
          <a:noFill/>
        </p:spPr>
        <p:txBody>
          <a:bodyPr wrap="square" rtlCol="0">
            <a:spAutoFit/>
          </a:bodyPr>
          <a:p>
            <a:r>
              <a:rPr lang="zh-CN" altLang="en-US">
                <a:solidFill>
                  <a:srgbClr val="848597"/>
                </a:solidFill>
                <a:latin typeface="阿里巴巴普惠体 R" panose="00020600040101010101" charset="-122"/>
                <a:ea typeface="阿里巴巴普惠体 R" panose="00020600040101010101" charset="-122"/>
                <a:cs typeface="阿里巴巴普惠体 R" panose="00020600040101010101" charset="-122"/>
                <a:sym typeface="+mn-ea"/>
              </a:rPr>
              <a:t>部分公开</a:t>
            </a:r>
            <a:r>
              <a:rPr lang="en-US" altLang="zh-CN">
                <a:solidFill>
                  <a:srgbClr val="848597"/>
                </a:solidFill>
                <a:latin typeface="阿里巴巴普惠体 R" panose="00020600040101010101" charset="-122"/>
                <a:ea typeface="阿里巴巴普惠体 R" panose="00020600040101010101" charset="-122"/>
                <a:cs typeface="阿里巴巴普惠体 R" panose="00020600040101010101" charset="-122"/>
                <a:sym typeface="+mn-ea"/>
              </a:rPr>
              <a:t>24</a:t>
            </a:r>
            <a:r>
              <a:rPr lang="zh-CN" altLang="en-US">
                <a:solidFill>
                  <a:srgbClr val="848597"/>
                </a:solidFill>
                <a:latin typeface="阿里巴巴普惠体 R" panose="00020600040101010101" charset="-122"/>
                <a:ea typeface="阿里巴巴普惠体 R" panose="00020600040101010101" charset="-122"/>
                <a:cs typeface="阿里巴巴普惠体 R" panose="00020600040101010101" charset="-122"/>
                <a:sym typeface="+mn-ea"/>
              </a:rPr>
              <a:t>件</a:t>
            </a:r>
            <a:endParaRPr lang="zh-CN" altLang="en-US">
              <a:solidFill>
                <a:srgbClr val="848597"/>
              </a:solidFill>
              <a:latin typeface="阿里巴巴普惠体 R" panose="00020600040101010101" charset="-122"/>
              <a:ea typeface="阿里巴巴普惠体 R" panose="00020600040101010101" charset="-122"/>
              <a:cs typeface="阿里巴巴普惠体 R" panose="00020600040101010101" charset="-122"/>
              <a:sym typeface="+mn-ea"/>
            </a:endParaRPr>
          </a:p>
        </p:txBody>
      </p:sp>
      <p:sp>
        <p:nvSpPr>
          <p:cNvPr id="66" name="文本框 65"/>
          <p:cNvSpPr txBox="1"/>
          <p:nvPr/>
        </p:nvSpPr>
        <p:spPr>
          <a:xfrm>
            <a:off x="7012940" y="4131945"/>
            <a:ext cx="1847850" cy="368300"/>
          </a:xfrm>
          <a:prstGeom prst="rect">
            <a:avLst/>
          </a:prstGeom>
          <a:noFill/>
        </p:spPr>
        <p:txBody>
          <a:bodyPr wrap="square" rtlCol="0">
            <a:spAutoFit/>
          </a:bodyPr>
          <a:p>
            <a:r>
              <a:rPr lang="zh-CN" altLang="en-US">
                <a:solidFill>
                  <a:srgbClr val="848597"/>
                </a:solidFill>
                <a:latin typeface="阿里巴巴普惠体 R" panose="00020600040101010101" charset="-122"/>
                <a:ea typeface="阿里巴巴普惠体 R" panose="00020600040101010101" charset="-122"/>
                <a:cs typeface="阿里巴巴普惠体 R" panose="00020600040101010101" charset="-122"/>
                <a:sym typeface="+mn-ea"/>
              </a:rPr>
              <a:t>不予以公开</a:t>
            </a:r>
            <a:r>
              <a:rPr lang="en-US" altLang="zh-CN">
                <a:solidFill>
                  <a:srgbClr val="848597"/>
                </a:solidFill>
                <a:latin typeface="阿里巴巴普惠体 R" panose="00020600040101010101" charset="-122"/>
                <a:ea typeface="阿里巴巴普惠体 R" panose="00020600040101010101" charset="-122"/>
                <a:cs typeface="阿里巴巴普惠体 R" panose="00020600040101010101" charset="-122"/>
                <a:sym typeface="+mn-ea"/>
              </a:rPr>
              <a:t>0</a:t>
            </a:r>
            <a:r>
              <a:rPr lang="zh-CN" altLang="en-US">
                <a:solidFill>
                  <a:srgbClr val="848597"/>
                </a:solidFill>
                <a:latin typeface="阿里巴巴普惠体 R" panose="00020600040101010101" charset="-122"/>
                <a:ea typeface="阿里巴巴普惠体 R" panose="00020600040101010101" charset="-122"/>
                <a:cs typeface="阿里巴巴普惠体 R" panose="00020600040101010101" charset="-122"/>
                <a:sym typeface="+mn-ea"/>
              </a:rPr>
              <a:t>件</a:t>
            </a:r>
            <a:endParaRPr lang="zh-CN" altLang="en-US">
              <a:solidFill>
                <a:srgbClr val="848597"/>
              </a:solidFill>
              <a:latin typeface="阿里巴巴普惠体 R" panose="00020600040101010101" charset="-122"/>
              <a:ea typeface="阿里巴巴普惠体 R" panose="00020600040101010101" charset="-122"/>
              <a:cs typeface="阿里巴巴普惠体 R" panose="00020600040101010101" charset="-122"/>
              <a:sym typeface="+mn-ea"/>
            </a:endParaRPr>
          </a:p>
        </p:txBody>
      </p:sp>
      <p:sp>
        <p:nvSpPr>
          <p:cNvPr id="67" name="文本框 66"/>
          <p:cNvSpPr txBox="1"/>
          <p:nvPr/>
        </p:nvSpPr>
        <p:spPr>
          <a:xfrm>
            <a:off x="9192260" y="4986020"/>
            <a:ext cx="1668780" cy="368300"/>
          </a:xfrm>
          <a:prstGeom prst="rect">
            <a:avLst/>
          </a:prstGeom>
          <a:noFill/>
        </p:spPr>
        <p:txBody>
          <a:bodyPr wrap="square" rtlCol="0">
            <a:spAutoFit/>
          </a:bodyPr>
          <a:p>
            <a:r>
              <a:rPr lang="zh-CN" altLang="en-US">
                <a:solidFill>
                  <a:srgbClr val="848597"/>
                </a:solidFill>
                <a:latin typeface="阿里巴巴普惠体 R" panose="00020600040101010101" charset="-122"/>
                <a:ea typeface="阿里巴巴普惠体 R" panose="00020600040101010101" charset="-122"/>
                <a:cs typeface="阿里巴巴普惠体 R" panose="00020600040101010101" charset="-122"/>
                <a:sym typeface="+mn-ea"/>
              </a:rPr>
              <a:t>无法提供</a:t>
            </a:r>
            <a:r>
              <a:rPr lang="en-US" altLang="zh-CN">
                <a:solidFill>
                  <a:srgbClr val="848597"/>
                </a:solidFill>
                <a:latin typeface="阿里巴巴普惠体 R" panose="00020600040101010101" charset="-122"/>
                <a:ea typeface="阿里巴巴普惠体 R" panose="00020600040101010101" charset="-122"/>
                <a:cs typeface="阿里巴巴普惠体 R" panose="00020600040101010101" charset="-122"/>
                <a:sym typeface="+mn-ea"/>
              </a:rPr>
              <a:t>54</a:t>
            </a:r>
            <a:r>
              <a:rPr lang="zh-CN" altLang="en-US">
                <a:solidFill>
                  <a:srgbClr val="848597"/>
                </a:solidFill>
                <a:latin typeface="阿里巴巴普惠体 R" panose="00020600040101010101" charset="-122"/>
                <a:ea typeface="阿里巴巴普惠体 R" panose="00020600040101010101" charset="-122"/>
                <a:cs typeface="阿里巴巴普惠体 R" panose="00020600040101010101" charset="-122"/>
                <a:sym typeface="+mn-ea"/>
              </a:rPr>
              <a:t>件</a:t>
            </a:r>
            <a:endParaRPr lang="zh-CN" altLang="en-US">
              <a:solidFill>
                <a:srgbClr val="848597"/>
              </a:solidFill>
              <a:latin typeface="阿里巴巴普惠体 R" panose="00020600040101010101" charset="-122"/>
              <a:ea typeface="阿里巴巴普惠体 R" panose="00020600040101010101" charset="-122"/>
              <a:cs typeface="阿里巴巴普惠体 R" panose="00020600040101010101" charset="-122"/>
              <a:sym typeface="+mn-ea"/>
            </a:endParaRPr>
          </a:p>
        </p:txBody>
      </p:sp>
      <p:sp>
        <p:nvSpPr>
          <p:cNvPr id="6" name="TextBox 79"/>
          <p:cNvSpPr txBox="1"/>
          <p:nvPr/>
        </p:nvSpPr>
        <p:spPr>
          <a:xfrm>
            <a:off x="-58139" y="3065000"/>
            <a:ext cx="1402080" cy="275590"/>
          </a:xfrm>
          <a:prstGeom prst="rect">
            <a:avLst/>
          </a:prstGeom>
          <a:noFill/>
        </p:spPr>
        <p:txBody>
          <a:bodyPr wrap="none" rtlCol="0">
            <a:spAutoFit/>
          </a:bodyPr>
          <a:p>
            <a:pPr algn="r"/>
            <a:r>
              <a:rPr lang="zh-CN" altLang="en-US" sz="1200" dirty="0">
                <a:solidFill>
                  <a:schemeClr val="tx1"/>
                </a:solidFill>
                <a:latin typeface="阿里巴巴普惠体 R" panose="00020600040101010101" charset="-122"/>
                <a:ea typeface="阿里巴巴普惠体 R" panose="00020600040101010101" charset="-122"/>
                <a:cs typeface="阿里巴巴普惠体" panose="00020600040101010101" pitchFamily="18" charset="-122"/>
                <a:sym typeface="等线" panose="02010600030101010101" pitchFamily="2" charset="-122"/>
              </a:rPr>
              <a:t>社会公益组织申请</a:t>
            </a:r>
            <a:endParaRPr lang="zh-CN" altLang="en-US" sz="1200" dirty="0">
              <a:solidFill>
                <a:schemeClr val="tx1"/>
              </a:solidFill>
              <a:latin typeface="阿里巴巴普惠体 R" panose="00020600040101010101" charset="-122"/>
              <a:ea typeface="阿里巴巴普惠体 R" panose="00020600040101010101" charset="-122"/>
              <a:cs typeface="阿里巴巴普惠体" panose="00020600040101010101" pitchFamily="18" charset="-122"/>
              <a:sym typeface="等线" panose="02010600030101010101" pitchFamily="2" charset="-122"/>
            </a:endParaRPr>
          </a:p>
        </p:txBody>
      </p:sp>
      <p:sp>
        <p:nvSpPr>
          <p:cNvPr id="7" name="矩形 6"/>
          <p:cNvSpPr/>
          <p:nvPr/>
        </p:nvSpPr>
        <p:spPr>
          <a:xfrm>
            <a:off x="1368071" y="3054317"/>
            <a:ext cx="370205" cy="273685"/>
          </a:xfrm>
          <a:prstGeom prst="rect">
            <a:avLst/>
          </a:prstGeom>
          <a:solidFill>
            <a:srgbClr val="5E9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prstClr val="white">
                  <a:lumMod val="65000"/>
                </a:prstClr>
              </a:solidFill>
              <a:latin typeface="字魂59号-创粗黑" panose="00000500000000000000" pitchFamily="2" charset="-122"/>
              <a:ea typeface="字魂59号-创粗黑" panose="00000500000000000000" pitchFamily="2" charset="-122"/>
              <a:cs typeface="阿里巴巴普惠体" panose="00020600040101010101" pitchFamily="18" charset="-122"/>
              <a:sym typeface="等线" panose="02010600030101010101" pitchFamily="2" charset="-122"/>
            </a:endParaRPr>
          </a:p>
        </p:txBody>
      </p:sp>
      <p:sp>
        <p:nvSpPr>
          <p:cNvPr id="15" name="TextBox 97"/>
          <p:cNvSpPr txBox="1"/>
          <p:nvPr/>
        </p:nvSpPr>
        <p:spPr>
          <a:xfrm>
            <a:off x="1884577" y="3025810"/>
            <a:ext cx="462280" cy="337185"/>
          </a:xfrm>
          <a:prstGeom prst="rect">
            <a:avLst/>
          </a:prstGeom>
          <a:noFill/>
        </p:spPr>
        <p:txBody>
          <a:bodyPr wrap="none" rtlCol="0">
            <a:spAutoFit/>
          </a:bodyPr>
          <a:p>
            <a:pPr algn="r"/>
            <a:r>
              <a:rPr lang="en-US" altLang="zh-CN" sz="1600" dirty="0">
                <a:solidFill>
                  <a:schemeClr val="tx1">
                    <a:lumMod val="65000"/>
                    <a:lumOff val="35000"/>
                  </a:schemeClr>
                </a:solidFill>
                <a:latin typeface="字魂59号-创粗黑" panose="00000500000000000000" pitchFamily="2" charset="-122"/>
                <a:ea typeface="字魂59号-创粗黑" panose="00000500000000000000" pitchFamily="2" charset="-122"/>
                <a:cs typeface="阿里巴巴普惠体" panose="00020600040101010101" pitchFamily="18" charset="-122"/>
                <a:sym typeface="等线" panose="02010600030101010101" pitchFamily="2" charset="-122"/>
              </a:rPr>
              <a:t>1</a:t>
            </a:r>
            <a:r>
              <a:rPr lang="zh-CN" altLang="en-US" sz="1600" dirty="0">
                <a:solidFill>
                  <a:schemeClr val="tx1">
                    <a:lumMod val="65000"/>
                    <a:lumOff val="35000"/>
                  </a:schemeClr>
                </a:solidFill>
                <a:latin typeface="字魂59号-创粗黑" panose="00000500000000000000" pitchFamily="2" charset="-122"/>
                <a:ea typeface="字魂59号-创粗黑" panose="00000500000000000000" pitchFamily="2" charset="-122"/>
                <a:cs typeface="阿里巴巴普惠体" panose="00020600040101010101" pitchFamily="18" charset="-122"/>
                <a:sym typeface="等线" panose="02010600030101010101" pitchFamily="2" charset="-122"/>
              </a:rPr>
              <a:t>件</a:t>
            </a:r>
            <a:endParaRPr lang="zh-CN" altLang="en-US" sz="1600" dirty="0">
              <a:solidFill>
                <a:schemeClr val="tx1">
                  <a:lumMod val="65000"/>
                  <a:lumOff val="35000"/>
                </a:schemeClr>
              </a:solidFill>
              <a:latin typeface="字魂59号-创粗黑" panose="00000500000000000000" pitchFamily="2" charset="-122"/>
              <a:ea typeface="字魂59号-创粗黑" panose="00000500000000000000" pitchFamily="2" charset="-122"/>
              <a:cs typeface="阿里巴巴普惠体" panose="00020600040101010101" pitchFamily="18" charset="-122"/>
              <a:sym typeface="等线" panose="02010600030101010101" pitchFamily="2"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advTm="13226">
        <p:random/>
      </p:transition>
    </mc:Choice>
    <mc:Fallback>
      <p:transition spd="slow" advTm="13226">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2000" fill="hold">
                                          <p:stCondLst>
                                            <p:cond delay="0"/>
                                          </p:stCondLst>
                                        </p:cTn>
                                        <p:tgtEl>
                                          <p:spTgt spid="55"/>
                                        </p:tgtEl>
                                        <p:attrNameLst>
                                          <p:attrName>style.visibility</p:attrName>
                                        </p:attrNameLst>
                                      </p:cBhvr>
                                      <p:to>
                                        <p:strVal val="visible"/>
                                      </p:to>
                                    </p:set>
                                    <p:animEffect transition="in" filter="strips(downLeft)">
                                      <p:cBhvr>
                                        <p:cTn id="7" dur="2000"/>
                                        <p:tgtEl>
                                          <p:spTgt spid="55"/>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3000" fill="hold">
                                          <p:stCondLst>
                                            <p:cond delay="0"/>
                                          </p:stCondLst>
                                        </p:cTn>
                                        <p:tgtEl>
                                          <p:spTgt spid="10"/>
                                        </p:tgtEl>
                                        <p:attrNameLst>
                                          <p:attrName>style.visibility</p:attrName>
                                        </p:attrNameLst>
                                      </p:cBhvr>
                                      <p:to>
                                        <p:strVal val="visible"/>
                                      </p:to>
                                    </p:set>
                                    <p:animEffect transition="in" filter="wipe(down)">
                                      <p:cBhvr>
                                        <p:cTn id="11" dur="3000"/>
                                        <p:tgtEl>
                                          <p:spTgt spid="10"/>
                                        </p:tgtEl>
                                      </p:cBhvr>
                                    </p:animEffect>
                                  </p:childTnLst>
                                </p:cTn>
                              </p:par>
                            </p:childTnLst>
                          </p:cTn>
                        </p:par>
                        <p:par>
                          <p:cTn id="12" fill="hold">
                            <p:stCondLst>
                              <p:cond delay="5000"/>
                            </p:stCondLst>
                            <p:childTnLst>
                              <p:par>
                                <p:cTn id="13" presetID="8" presetClass="entr" presetSubtype="16" fill="hold" grpId="0" nodeType="after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diamond(in)">
                                      <p:cBhvr>
                                        <p:cTn id="15" dur="2000"/>
                                        <p:tgtEl>
                                          <p:spTgt spid="54"/>
                                        </p:tgtEl>
                                      </p:cBhvr>
                                    </p:animEffect>
                                  </p:childTnLst>
                                </p:cTn>
                              </p:par>
                            </p:childTnLst>
                          </p:cTn>
                        </p:par>
                        <p:par>
                          <p:cTn id="16" fill="hold">
                            <p:stCondLst>
                              <p:cond delay="7000"/>
                            </p:stCondLst>
                            <p:childTnLst>
                              <p:par>
                                <p:cTn id="17" presetID="21" presetClass="entr" presetSubtype="1" fill="hold" grpId="2" nodeType="after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wheel(1)">
                                      <p:cBhvr>
                                        <p:cTn id="19" dur="2000"/>
                                        <p:tgtEl>
                                          <p:spTgt spid="57"/>
                                        </p:tgtEl>
                                      </p:cBhvr>
                                    </p:animEffect>
                                  </p:childTnLst>
                                </p:cTn>
                              </p:par>
                            </p:childTnLst>
                          </p:cTn>
                        </p:par>
                        <p:par>
                          <p:cTn id="20" fill="hold">
                            <p:stCondLst>
                              <p:cond delay="9000"/>
                            </p:stCondLst>
                            <p:childTnLst>
                              <p:par>
                                <p:cTn id="21" presetID="21" presetClass="entr" presetSubtype="1" fill="hold" grpId="2" nodeType="after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wheel(1)">
                                      <p:cBhvr>
                                        <p:cTn id="23" dur="2000"/>
                                        <p:tgtEl>
                                          <p:spTgt spid="59"/>
                                        </p:tgtEl>
                                      </p:cBhvr>
                                    </p:animEffect>
                                  </p:childTnLst>
                                </p:cTn>
                              </p:par>
                            </p:childTnLst>
                          </p:cTn>
                        </p:par>
                        <p:par>
                          <p:cTn id="24" fill="hold">
                            <p:stCondLst>
                              <p:cond delay="11000"/>
                            </p:stCondLst>
                            <p:childTnLst>
                              <p:par>
                                <p:cTn id="25" presetID="21" presetClass="entr" presetSubtype="1" fill="hold" grpId="2" nodeType="after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wheel(1)">
                                      <p:cBhvr>
                                        <p:cTn id="27" dur="2000"/>
                                        <p:tgtEl>
                                          <p:spTgt spid="61"/>
                                        </p:tgtEl>
                                      </p:cBhvr>
                                    </p:animEffect>
                                  </p:childTnLst>
                                </p:cTn>
                              </p:par>
                            </p:childTnLst>
                          </p:cTn>
                        </p:par>
                        <p:par>
                          <p:cTn id="28" fill="hold">
                            <p:stCondLst>
                              <p:cond delay="13000"/>
                            </p:stCondLst>
                            <p:childTnLst>
                              <p:par>
                                <p:cTn id="29" presetID="21" presetClass="entr" presetSubtype="1" fill="hold" grpId="2" nodeType="after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wheel(1)">
                                      <p:cBhvr>
                                        <p:cTn id="31" dur="2000"/>
                                        <p:tgtEl>
                                          <p:spTgt spid="63"/>
                                        </p:tgtEl>
                                      </p:cBhvr>
                                    </p:animEffect>
                                  </p:childTnLst>
                                </p:cTn>
                              </p:par>
                            </p:childTnLst>
                          </p:cTn>
                        </p:par>
                        <p:par>
                          <p:cTn id="32" fill="hold">
                            <p:stCondLst>
                              <p:cond delay="15000"/>
                            </p:stCondLst>
                            <p:childTnLst>
                              <p:par>
                                <p:cTn id="33" presetID="22" presetClass="entr" presetSubtype="8" fill="hold" grpId="0" nodeType="afterEffect">
                                  <p:stCondLst>
                                    <p:cond delay="0"/>
                                  </p:stCondLst>
                                  <p:childTnLst>
                                    <p:set>
                                      <p:cBhvr>
                                        <p:cTn id="34" dur="2000" fill="hold">
                                          <p:stCondLst>
                                            <p:cond delay="0"/>
                                          </p:stCondLst>
                                        </p:cTn>
                                        <p:tgtEl>
                                          <p:spTgt spid="56"/>
                                        </p:tgtEl>
                                        <p:attrNameLst>
                                          <p:attrName>style.visibility</p:attrName>
                                        </p:attrNameLst>
                                      </p:cBhvr>
                                      <p:to>
                                        <p:strVal val="visible"/>
                                      </p:to>
                                    </p:set>
                                    <p:animEffect transition="in" filter="wipe(left)">
                                      <p:cBhvr>
                                        <p:cTn id="35" dur="2000"/>
                                        <p:tgtEl>
                                          <p:spTgt spid="56"/>
                                        </p:tgtEl>
                                      </p:cBhvr>
                                    </p:animEffect>
                                  </p:childTnLst>
                                </p:cTn>
                              </p:par>
                            </p:childTnLst>
                          </p:cTn>
                        </p:par>
                        <p:par>
                          <p:cTn id="36" fill="hold">
                            <p:stCondLst>
                              <p:cond delay="17000"/>
                            </p:stCondLst>
                            <p:childTnLst>
                              <p:par>
                                <p:cTn id="37" presetID="22" presetClass="entr" presetSubtype="8" fill="hold" grpId="0" nodeType="afterEffect">
                                  <p:stCondLst>
                                    <p:cond delay="0"/>
                                  </p:stCondLst>
                                  <p:childTnLst>
                                    <p:set>
                                      <p:cBhvr>
                                        <p:cTn id="38" dur="2000" fill="hold">
                                          <p:stCondLst>
                                            <p:cond delay="0"/>
                                          </p:stCondLst>
                                        </p:cTn>
                                        <p:tgtEl>
                                          <p:spTgt spid="58"/>
                                        </p:tgtEl>
                                        <p:attrNameLst>
                                          <p:attrName>style.visibility</p:attrName>
                                        </p:attrNameLst>
                                      </p:cBhvr>
                                      <p:to>
                                        <p:strVal val="visible"/>
                                      </p:to>
                                    </p:set>
                                    <p:animEffect transition="in" filter="wipe(left)">
                                      <p:cBhvr>
                                        <p:cTn id="39" dur="2000"/>
                                        <p:tgtEl>
                                          <p:spTgt spid="58"/>
                                        </p:tgtEl>
                                      </p:cBhvr>
                                    </p:animEffect>
                                  </p:childTnLst>
                                </p:cTn>
                              </p:par>
                            </p:childTnLst>
                          </p:cTn>
                        </p:par>
                        <p:par>
                          <p:cTn id="40" fill="hold">
                            <p:stCondLst>
                              <p:cond delay="19000"/>
                            </p:stCondLst>
                            <p:childTnLst>
                              <p:par>
                                <p:cTn id="41" presetID="22" presetClass="entr" presetSubtype="8" fill="hold" grpId="0" nodeType="afterEffect">
                                  <p:stCondLst>
                                    <p:cond delay="0"/>
                                  </p:stCondLst>
                                  <p:childTnLst>
                                    <p:set>
                                      <p:cBhvr>
                                        <p:cTn id="42" dur="2000" fill="hold">
                                          <p:stCondLst>
                                            <p:cond delay="0"/>
                                          </p:stCondLst>
                                        </p:cTn>
                                        <p:tgtEl>
                                          <p:spTgt spid="62"/>
                                        </p:tgtEl>
                                        <p:attrNameLst>
                                          <p:attrName>style.visibility</p:attrName>
                                        </p:attrNameLst>
                                      </p:cBhvr>
                                      <p:to>
                                        <p:strVal val="visible"/>
                                      </p:to>
                                    </p:set>
                                    <p:animEffect transition="in" filter="wipe(left)">
                                      <p:cBhvr>
                                        <p:cTn id="43" dur="2000"/>
                                        <p:tgtEl>
                                          <p:spTgt spid="62"/>
                                        </p:tgtEl>
                                      </p:cBhvr>
                                    </p:animEffect>
                                  </p:childTnLst>
                                </p:cTn>
                              </p:par>
                            </p:childTnLst>
                          </p:cTn>
                        </p:par>
                        <p:par>
                          <p:cTn id="44" fill="hold">
                            <p:stCondLst>
                              <p:cond delay="21000"/>
                            </p:stCondLst>
                            <p:childTnLst>
                              <p:par>
                                <p:cTn id="45" presetID="2" presetClass="entr" presetSubtype="4" fill="hold" grpId="0" nodeType="afterEffect">
                                  <p:stCondLst>
                                    <p:cond delay="0"/>
                                  </p:stCondLst>
                                  <p:childTnLst>
                                    <p:set>
                                      <p:cBhvr>
                                        <p:cTn id="46" dur="1000" fill="hold">
                                          <p:stCondLst>
                                            <p:cond delay="0"/>
                                          </p:stCondLst>
                                        </p:cTn>
                                        <p:tgtEl>
                                          <p:spTgt spid="64"/>
                                        </p:tgtEl>
                                        <p:attrNameLst>
                                          <p:attrName>style.visibility</p:attrName>
                                        </p:attrNameLst>
                                      </p:cBhvr>
                                      <p:to>
                                        <p:strVal val="visible"/>
                                      </p:to>
                                    </p:set>
                                    <p:anim calcmode="lin" valueType="num">
                                      <p:cBhvr additive="base">
                                        <p:cTn id="47" dur="1000" fill="hold"/>
                                        <p:tgtEl>
                                          <p:spTgt spid="64"/>
                                        </p:tgtEl>
                                        <p:attrNameLst>
                                          <p:attrName>ppt_x</p:attrName>
                                        </p:attrNameLst>
                                      </p:cBhvr>
                                      <p:tavLst>
                                        <p:tav tm="0">
                                          <p:val>
                                            <p:strVal val="#ppt_x"/>
                                          </p:val>
                                        </p:tav>
                                        <p:tav tm="100000">
                                          <p:val>
                                            <p:strVal val="#ppt_x"/>
                                          </p:val>
                                        </p:tav>
                                      </p:tavLst>
                                    </p:anim>
                                    <p:anim calcmode="lin" valueType="num">
                                      <p:cBhvr additive="base">
                                        <p:cTn id="48" dur="1000" fill="hold"/>
                                        <p:tgtEl>
                                          <p:spTgt spid="64"/>
                                        </p:tgtEl>
                                        <p:attrNameLst>
                                          <p:attrName>ppt_y</p:attrName>
                                        </p:attrNameLst>
                                      </p:cBhvr>
                                      <p:tavLst>
                                        <p:tav tm="0">
                                          <p:val>
                                            <p:strVal val="1+#ppt_h/2"/>
                                          </p:val>
                                        </p:tav>
                                        <p:tav tm="100000">
                                          <p:val>
                                            <p:strVal val="#ppt_y"/>
                                          </p:val>
                                        </p:tav>
                                      </p:tavLst>
                                    </p:anim>
                                  </p:childTnLst>
                                </p:cTn>
                              </p:par>
                            </p:childTnLst>
                          </p:cTn>
                        </p:par>
                        <p:par>
                          <p:cTn id="49" fill="hold">
                            <p:stCondLst>
                              <p:cond delay="22000"/>
                            </p:stCondLst>
                            <p:childTnLst>
                              <p:par>
                                <p:cTn id="50" presetID="2" presetClass="entr" presetSubtype="4" fill="hold" grpId="0" nodeType="afterEffect">
                                  <p:stCondLst>
                                    <p:cond delay="0"/>
                                  </p:stCondLst>
                                  <p:childTnLst>
                                    <p:set>
                                      <p:cBhvr>
                                        <p:cTn id="51" dur="1000" fill="hold">
                                          <p:stCondLst>
                                            <p:cond delay="0"/>
                                          </p:stCondLst>
                                        </p:cTn>
                                        <p:tgtEl>
                                          <p:spTgt spid="65"/>
                                        </p:tgtEl>
                                        <p:attrNameLst>
                                          <p:attrName>style.visibility</p:attrName>
                                        </p:attrNameLst>
                                      </p:cBhvr>
                                      <p:to>
                                        <p:strVal val="visible"/>
                                      </p:to>
                                    </p:set>
                                    <p:anim calcmode="lin" valueType="num">
                                      <p:cBhvr additive="base">
                                        <p:cTn id="52" dur="1000" fill="hold"/>
                                        <p:tgtEl>
                                          <p:spTgt spid="65"/>
                                        </p:tgtEl>
                                        <p:attrNameLst>
                                          <p:attrName>ppt_x</p:attrName>
                                        </p:attrNameLst>
                                      </p:cBhvr>
                                      <p:tavLst>
                                        <p:tav tm="0">
                                          <p:val>
                                            <p:strVal val="#ppt_x"/>
                                          </p:val>
                                        </p:tav>
                                        <p:tav tm="100000">
                                          <p:val>
                                            <p:strVal val="#ppt_x"/>
                                          </p:val>
                                        </p:tav>
                                      </p:tavLst>
                                    </p:anim>
                                    <p:anim calcmode="lin" valueType="num">
                                      <p:cBhvr additive="base">
                                        <p:cTn id="53" dur="1000" fill="hold"/>
                                        <p:tgtEl>
                                          <p:spTgt spid="65"/>
                                        </p:tgtEl>
                                        <p:attrNameLst>
                                          <p:attrName>ppt_y</p:attrName>
                                        </p:attrNameLst>
                                      </p:cBhvr>
                                      <p:tavLst>
                                        <p:tav tm="0">
                                          <p:val>
                                            <p:strVal val="1+#ppt_h/2"/>
                                          </p:val>
                                        </p:tav>
                                        <p:tav tm="100000">
                                          <p:val>
                                            <p:strVal val="#ppt_y"/>
                                          </p:val>
                                        </p:tav>
                                      </p:tavLst>
                                    </p:anim>
                                  </p:childTnLst>
                                </p:cTn>
                              </p:par>
                            </p:childTnLst>
                          </p:cTn>
                        </p:par>
                        <p:par>
                          <p:cTn id="54" fill="hold">
                            <p:stCondLst>
                              <p:cond delay="23000"/>
                            </p:stCondLst>
                            <p:childTnLst>
                              <p:par>
                                <p:cTn id="55" presetID="2" presetClass="entr" presetSubtype="4" fill="hold" grpId="0" nodeType="afterEffect">
                                  <p:stCondLst>
                                    <p:cond delay="0"/>
                                  </p:stCondLst>
                                  <p:childTnLst>
                                    <p:set>
                                      <p:cBhvr>
                                        <p:cTn id="56" dur="1000" fill="hold">
                                          <p:stCondLst>
                                            <p:cond delay="0"/>
                                          </p:stCondLst>
                                        </p:cTn>
                                        <p:tgtEl>
                                          <p:spTgt spid="66"/>
                                        </p:tgtEl>
                                        <p:attrNameLst>
                                          <p:attrName>style.visibility</p:attrName>
                                        </p:attrNameLst>
                                      </p:cBhvr>
                                      <p:to>
                                        <p:strVal val="visible"/>
                                      </p:to>
                                    </p:set>
                                    <p:anim calcmode="lin" valueType="num">
                                      <p:cBhvr additive="base">
                                        <p:cTn id="57" dur="1000" fill="hold"/>
                                        <p:tgtEl>
                                          <p:spTgt spid="66"/>
                                        </p:tgtEl>
                                        <p:attrNameLst>
                                          <p:attrName>ppt_x</p:attrName>
                                        </p:attrNameLst>
                                      </p:cBhvr>
                                      <p:tavLst>
                                        <p:tav tm="0">
                                          <p:val>
                                            <p:strVal val="#ppt_x"/>
                                          </p:val>
                                        </p:tav>
                                        <p:tav tm="100000">
                                          <p:val>
                                            <p:strVal val="#ppt_x"/>
                                          </p:val>
                                        </p:tav>
                                      </p:tavLst>
                                    </p:anim>
                                    <p:anim calcmode="lin" valueType="num">
                                      <p:cBhvr additive="base">
                                        <p:cTn id="58" dur="1000" fill="hold"/>
                                        <p:tgtEl>
                                          <p:spTgt spid="66"/>
                                        </p:tgtEl>
                                        <p:attrNameLst>
                                          <p:attrName>ppt_y</p:attrName>
                                        </p:attrNameLst>
                                      </p:cBhvr>
                                      <p:tavLst>
                                        <p:tav tm="0">
                                          <p:val>
                                            <p:strVal val="1+#ppt_h/2"/>
                                          </p:val>
                                        </p:tav>
                                        <p:tav tm="100000">
                                          <p:val>
                                            <p:strVal val="#ppt_y"/>
                                          </p:val>
                                        </p:tav>
                                      </p:tavLst>
                                    </p:anim>
                                  </p:childTnLst>
                                </p:cTn>
                              </p:par>
                            </p:childTnLst>
                          </p:cTn>
                        </p:par>
                        <p:par>
                          <p:cTn id="59" fill="hold">
                            <p:stCondLst>
                              <p:cond delay="24000"/>
                            </p:stCondLst>
                            <p:childTnLst>
                              <p:par>
                                <p:cTn id="60" presetID="2" presetClass="entr" presetSubtype="4" fill="hold" grpId="0" nodeType="afterEffect">
                                  <p:stCondLst>
                                    <p:cond delay="0"/>
                                  </p:stCondLst>
                                  <p:childTnLst>
                                    <p:set>
                                      <p:cBhvr>
                                        <p:cTn id="61" dur="1000" fill="hold">
                                          <p:stCondLst>
                                            <p:cond delay="0"/>
                                          </p:stCondLst>
                                        </p:cTn>
                                        <p:tgtEl>
                                          <p:spTgt spid="67"/>
                                        </p:tgtEl>
                                        <p:attrNameLst>
                                          <p:attrName>style.visibility</p:attrName>
                                        </p:attrNameLst>
                                      </p:cBhvr>
                                      <p:to>
                                        <p:strVal val="visible"/>
                                      </p:to>
                                    </p:set>
                                    <p:anim calcmode="lin" valueType="num">
                                      <p:cBhvr additive="base">
                                        <p:cTn id="62" dur="1000" fill="hold"/>
                                        <p:tgtEl>
                                          <p:spTgt spid="67"/>
                                        </p:tgtEl>
                                        <p:attrNameLst>
                                          <p:attrName>ppt_x</p:attrName>
                                        </p:attrNameLst>
                                      </p:cBhvr>
                                      <p:tavLst>
                                        <p:tav tm="0">
                                          <p:val>
                                            <p:strVal val="#ppt_x"/>
                                          </p:val>
                                        </p:tav>
                                        <p:tav tm="100000">
                                          <p:val>
                                            <p:strVal val="#ppt_x"/>
                                          </p:val>
                                        </p:tav>
                                      </p:tavLst>
                                    </p:anim>
                                    <p:anim calcmode="lin" valueType="num">
                                      <p:cBhvr additive="base">
                                        <p:cTn id="63" dur="10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1" animBg="1"/>
      <p:bldP spid="59" grpId="1" animBg="1"/>
      <p:bldP spid="61" grpId="1" animBg="1"/>
      <p:bldP spid="63" grpId="1" animBg="1"/>
      <p:bldP spid="55" grpId="0"/>
      <p:bldP spid="54" grpId="0"/>
      <p:bldP spid="57" grpId="2" animBg="1"/>
      <p:bldP spid="59" grpId="2" animBg="1"/>
      <p:bldP spid="61" grpId="2" animBg="1"/>
      <p:bldP spid="63" grpId="2" animBg="1"/>
      <p:bldP spid="56" grpId="0" animBg="1"/>
      <p:bldP spid="58" grpId="0" bldLvl="0" animBg="1"/>
      <p:bldP spid="62" grpId="0" bldLvl="0" animBg="1"/>
      <p:bldP spid="64" grpId="0"/>
      <p:bldP spid="65" grpId="0"/>
      <p:bldP spid="66" grpId="0"/>
      <p:bldP spid="6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rot="18822406">
            <a:off x="934892" y="-4588186"/>
            <a:ext cx="10322218" cy="10322218"/>
          </a:xfrm>
          <a:prstGeom prst="roundRect">
            <a:avLst>
              <a:gd name="adj" fmla="val 24086"/>
            </a:avLst>
          </a:prstGeom>
          <a:solidFill>
            <a:srgbClr val="5E9AC3"/>
          </a:solidFill>
          <a:ln>
            <a:noFill/>
          </a:ln>
          <a:effectLst>
            <a:outerShdw blurRad="393700" dist="38100" dir="5400000" sx="101000" sy="101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6"/>
          <p:cNvSpPr/>
          <p:nvPr/>
        </p:nvSpPr>
        <p:spPr>
          <a:xfrm rot="18988788">
            <a:off x="8999684" y="4788240"/>
            <a:ext cx="4139519" cy="4139519"/>
          </a:xfrm>
          <a:prstGeom prst="roundRect">
            <a:avLst>
              <a:gd name="adj" fmla="val 29587"/>
            </a:avLst>
          </a:prstGeom>
          <a:solidFill>
            <a:srgbClr val="848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p:cNvSpPr/>
          <p:nvPr/>
        </p:nvSpPr>
        <p:spPr>
          <a:xfrm rot="18988788">
            <a:off x="-895768" y="4788240"/>
            <a:ext cx="4139519" cy="4139519"/>
          </a:xfrm>
          <a:prstGeom prst="roundRect">
            <a:avLst>
              <a:gd name="adj" fmla="val 29587"/>
            </a:avLst>
          </a:prstGeom>
          <a:solidFill>
            <a:srgbClr val="848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p:nvGrpSpPr>
        <p:grpSpPr>
          <a:xfrm>
            <a:off x="2840819" y="1916566"/>
            <a:ext cx="7150735" cy="1906905"/>
            <a:chOff x="2840819" y="1356042"/>
            <a:chExt cx="7150735" cy="1906905"/>
          </a:xfrm>
        </p:grpSpPr>
        <p:sp>
          <p:nvSpPr>
            <p:cNvPr id="10" name="文本框 9"/>
            <p:cNvSpPr txBox="1"/>
            <p:nvPr/>
          </p:nvSpPr>
          <p:spPr>
            <a:xfrm>
              <a:off x="3503712" y="1356042"/>
              <a:ext cx="5184576" cy="1322070"/>
            </a:xfrm>
            <a:prstGeom prst="rect">
              <a:avLst/>
            </a:prstGeom>
            <a:noFill/>
          </p:spPr>
          <p:txBody>
            <a:bodyPr wrap="square" rtlCol="0">
              <a:spAutoFit/>
            </a:bodyPr>
            <a:lstStyle/>
            <a:p>
              <a:pPr algn="dist"/>
              <a:r>
                <a:rPr lang="en-US" altLang="zh-CN" sz="8000" dirty="0">
                  <a:solidFill>
                    <a:schemeClr val="bg1"/>
                  </a:solidFill>
                  <a:effectLst>
                    <a:outerShdw blurRad="63500" algn="ctr" rotWithShape="0">
                      <a:prstClr val="black">
                        <a:alpha val="25000"/>
                      </a:prstClr>
                    </a:outerShdw>
                  </a:effectLst>
                  <a:latin typeface="思源黑体 CN Bold" panose="020B0800000000000000" pitchFamily="34" charset="-122"/>
                  <a:ea typeface="思源黑体 CN Bold" panose="020B0800000000000000" pitchFamily="34" charset="-122"/>
                </a:rPr>
                <a:t>PART 04</a:t>
              </a:r>
              <a:endParaRPr lang="zh-CN" altLang="en-US" sz="8000" dirty="0">
                <a:solidFill>
                  <a:schemeClr val="bg1"/>
                </a:solidFill>
                <a:effectLst>
                  <a:outerShdw blurRad="63500" algn="ctr" rotWithShape="0">
                    <a:prstClr val="black">
                      <a:alpha val="25000"/>
                    </a:prstClr>
                  </a:outerShdw>
                </a:effectLst>
                <a:latin typeface="思源黑体 CN Bold" panose="020B0800000000000000" pitchFamily="34" charset="-122"/>
                <a:ea typeface="思源黑体 CN Bold" panose="020B0800000000000000" pitchFamily="34" charset="-122"/>
              </a:endParaRPr>
            </a:p>
          </p:txBody>
        </p:sp>
        <p:sp>
          <p:nvSpPr>
            <p:cNvPr id="12" name="文本框 11"/>
            <p:cNvSpPr txBox="1"/>
            <p:nvPr/>
          </p:nvSpPr>
          <p:spPr>
            <a:xfrm>
              <a:off x="2840819" y="2679382"/>
              <a:ext cx="7150735" cy="583565"/>
            </a:xfrm>
            <a:prstGeom prst="rect">
              <a:avLst/>
            </a:prstGeom>
            <a:noFill/>
          </p:spPr>
          <p:txBody>
            <a:bodyPr wrap="square">
              <a:spAutoFit/>
            </a:bodyPr>
            <a:lstStyle/>
            <a:p>
              <a:pPr algn="l"/>
              <a:r>
                <a:rPr lang="zh-CN" altLang="en-US" sz="3200" dirty="0">
                  <a:solidFill>
                    <a:schemeClr val="bg1"/>
                  </a:solidFill>
                  <a:latin typeface="思源黑体 CN Medium" panose="020B0600000000000000" pitchFamily="34" charset="-122"/>
                  <a:ea typeface="思源黑体 CN Medium" panose="020B0600000000000000" pitchFamily="34" charset="-122"/>
                  <a:sym typeface="+mn-ea"/>
                </a:rPr>
                <a:t>政府信息公开行政复议、行政诉讼情况</a:t>
              </a:r>
              <a:endParaRPr lang="zh-CN" altLang="en-US" sz="3200" dirty="0">
                <a:solidFill>
                  <a:schemeClr val="bg1"/>
                </a:solidFill>
                <a:latin typeface="思源黑体 CN Medium" panose="020B0600000000000000" pitchFamily="34" charset="-122"/>
                <a:ea typeface="思源黑体 CN Medium" panose="020B0600000000000000" pitchFamily="34" charset="-122"/>
                <a:sym typeface="+mn-ea"/>
              </a:endParaRPr>
            </a:p>
          </p:txBody>
        </p:sp>
      </p:gr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advTm="4743">
        <p:random/>
      </p:transition>
    </mc:Choice>
    <mc:Fallback>
      <p:transition spd="slow" advTm="4743">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childTnLst>
                                </p:cTn>
                              </p:par>
                            </p:childTnLst>
                          </p:cTn>
                        </p:par>
                        <p:par>
                          <p:cTn id="10" fill="hold">
                            <p:stCondLst>
                              <p:cond delay="1000"/>
                            </p:stCondLst>
                            <p:childTnLst>
                              <p:par>
                                <p:cTn id="11" presetID="7" presetClass="entr" presetSubtype="4" fill="hold" grpId="0" nodeType="afterEffect">
                                  <p:stCondLst>
                                    <p:cond delay="0"/>
                                  </p:stCondLst>
                                  <p:childTnLst>
                                    <p:set>
                                      <p:cBhvr>
                                        <p:cTn id="12" dur="2000" fill="hold">
                                          <p:stCondLst>
                                            <p:cond delay="0"/>
                                          </p:stCondLst>
                                        </p:cTn>
                                        <p:tgtEl>
                                          <p:spTgt spid="2"/>
                                        </p:tgtEl>
                                        <p:attrNameLst>
                                          <p:attrName>style.visibility</p:attrName>
                                        </p:attrNameLst>
                                      </p:cBhvr>
                                      <p:to>
                                        <p:strVal val="visible"/>
                                      </p:to>
                                    </p:set>
                                    <p:anim calcmode="lin" valueType="num">
                                      <p:cBhvr additive="base">
                                        <p:cTn id="13" dur="2000" fill="hold"/>
                                        <p:tgtEl>
                                          <p:spTgt spid="2"/>
                                        </p:tgtEl>
                                        <p:attrNameLst>
                                          <p:attrName>ppt_x</p:attrName>
                                        </p:attrNameLst>
                                      </p:cBhvr>
                                      <p:tavLst>
                                        <p:tav tm="0">
                                          <p:val>
                                            <p:strVal val="#ppt_x"/>
                                          </p:val>
                                        </p:tav>
                                        <p:tav tm="100000">
                                          <p:val>
                                            <p:strVal val="#ppt_x"/>
                                          </p:val>
                                        </p:tav>
                                      </p:tavLst>
                                    </p:anim>
                                    <p:anim calcmode="lin" valueType="num">
                                      <p:cBhvr additive="base">
                                        <p:cTn id="14" dur="2000" fill="hold"/>
                                        <p:tgtEl>
                                          <p:spTgt spid="2"/>
                                        </p:tgtEl>
                                        <p:attrNameLst>
                                          <p:attrName>ppt_y</p:attrName>
                                        </p:attrNameLst>
                                      </p:cBhvr>
                                      <p:tavLst>
                                        <p:tav tm="0">
                                          <p:val>
                                            <p:strVal val="1+#ppt_h/2"/>
                                          </p:val>
                                        </p:tav>
                                        <p:tav tm="100000">
                                          <p:val>
                                            <p:strVal val="#ppt_y"/>
                                          </p:val>
                                        </p:tav>
                                      </p:tavLst>
                                    </p:anim>
                                  </p:childTnLst>
                                </p:cTn>
                              </p:par>
                            </p:childTnLst>
                          </p:cTn>
                        </p:par>
                        <p:par>
                          <p:cTn id="15" fill="hold">
                            <p:stCondLst>
                              <p:cond delay="3000"/>
                            </p:stCondLst>
                            <p:childTnLst>
                              <p:par>
                                <p:cTn id="16" presetID="2" presetClass="entr" presetSubtype="4" fill="hold" grpId="0" nodeType="afterEffect">
                                  <p:stCondLst>
                                    <p:cond delay="0"/>
                                  </p:stCondLst>
                                  <p:childTnLst>
                                    <p:set>
                                      <p:cBhvr>
                                        <p:cTn id="17" dur="1000" fill="hold">
                                          <p:stCondLst>
                                            <p:cond delay="0"/>
                                          </p:stCondLst>
                                        </p:cTn>
                                        <p:tgtEl>
                                          <p:spTgt spid="7"/>
                                        </p:tgtEl>
                                        <p:attrNameLst>
                                          <p:attrName>style.visibility</p:attrName>
                                        </p:attrNameLst>
                                      </p:cBhvr>
                                      <p:to>
                                        <p:strVal val="visible"/>
                                      </p:to>
                                    </p:set>
                                    <p:anim calcmode="lin" valueType="num">
                                      <p:cBhvr additive="base">
                                        <p:cTn id="18" dur="1000" fill="hold"/>
                                        <p:tgtEl>
                                          <p:spTgt spid="7"/>
                                        </p:tgtEl>
                                        <p:attrNameLst>
                                          <p:attrName>ppt_x</p:attrName>
                                        </p:attrNameLst>
                                      </p:cBhvr>
                                      <p:tavLst>
                                        <p:tav tm="0">
                                          <p:val>
                                            <p:strVal val="#ppt_x"/>
                                          </p:val>
                                        </p:tav>
                                        <p:tav tm="100000">
                                          <p:val>
                                            <p:strVal val="#ppt_x"/>
                                          </p:val>
                                        </p:tav>
                                      </p:tavLst>
                                    </p:anim>
                                    <p:anim calcmode="lin" valueType="num">
                                      <p:cBhvr additive="base">
                                        <p:cTn id="19" dur="1000" fill="hold"/>
                                        <p:tgtEl>
                                          <p:spTgt spid="7"/>
                                        </p:tgtEl>
                                        <p:attrNameLst>
                                          <p:attrName>ppt_y</p:attrName>
                                        </p:attrNameLst>
                                      </p:cBhvr>
                                      <p:tavLst>
                                        <p:tav tm="0">
                                          <p:val>
                                            <p:strVal val="1+#ppt_h/2"/>
                                          </p:val>
                                        </p:tav>
                                        <p:tav tm="100000">
                                          <p:val>
                                            <p:strVal val="#ppt_y"/>
                                          </p:val>
                                        </p:tav>
                                      </p:tavLst>
                                    </p:anim>
                                  </p:childTnLst>
                                </p:cTn>
                              </p:par>
                            </p:childTnLst>
                          </p:cTn>
                        </p:par>
                        <p:par>
                          <p:cTn id="20" fill="hold">
                            <p:stCondLst>
                              <p:cond delay="4000"/>
                            </p:stCondLst>
                            <p:childTnLst>
                              <p:par>
                                <p:cTn id="21" presetID="2" presetClass="entr" presetSubtype="4" fill="hold" grpId="0" nodeType="afterEffect">
                                  <p:stCondLst>
                                    <p:cond delay="0"/>
                                  </p:stCondLst>
                                  <p:childTnLst>
                                    <p:set>
                                      <p:cBhvr>
                                        <p:cTn id="22" dur="1000"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ppt_x"/>
                                          </p:val>
                                        </p:tav>
                                        <p:tav tm="100000">
                                          <p:val>
                                            <p:strVal val="#ppt_x"/>
                                          </p:val>
                                        </p:tav>
                                      </p:tavLst>
                                    </p:anim>
                                    <p:anim calcmode="lin" valueType="num">
                                      <p:cBhvr additive="base">
                                        <p:cTn id="24"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7" grpId="0" bldLvl="0" animBg="1"/>
      <p:bldP spid="8"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rot="0">
            <a:off x="328295" y="253365"/>
            <a:ext cx="661035" cy="661035"/>
            <a:chOff x="328179" y="253469"/>
            <a:chExt cx="661279" cy="661279"/>
          </a:xfrm>
        </p:grpSpPr>
        <p:sp>
          <p:nvSpPr>
            <p:cNvPr id="2" name="矩形: 圆角 1"/>
            <p:cNvSpPr/>
            <p:nvPr/>
          </p:nvSpPr>
          <p:spPr>
            <a:xfrm rot="18822406">
              <a:off x="328179" y="253469"/>
              <a:ext cx="661279" cy="661279"/>
            </a:xfrm>
            <a:prstGeom prst="roundRect">
              <a:avLst>
                <a:gd name="adj" fmla="val 24086"/>
              </a:avLst>
            </a:prstGeom>
            <a:solidFill>
              <a:srgbClr val="5E9AC3"/>
            </a:solidFill>
            <a:ln>
              <a:noFill/>
            </a:ln>
            <a:effectLst>
              <a:outerShdw blurRad="393700" dist="38100" dir="5400000" sx="101000" sy="101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38100" dist="38100" dir="2700000" algn="tl">
                    <a:srgbClr val="000000">
                      <a:alpha val="43137"/>
                    </a:srgbClr>
                  </a:outerShdw>
                </a:effectLst>
              </a:endParaRPr>
            </a:p>
          </p:txBody>
        </p:sp>
        <p:sp>
          <p:nvSpPr>
            <p:cNvPr id="3" name="文本框 2"/>
            <p:cNvSpPr txBox="1"/>
            <p:nvPr/>
          </p:nvSpPr>
          <p:spPr>
            <a:xfrm>
              <a:off x="334782" y="322498"/>
              <a:ext cx="648072" cy="522163"/>
            </a:xfrm>
            <a:prstGeom prst="rect">
              <a:avLst/>
            </a:prstGeom>
            <a:noFill/>
          </p:spPr>
          <p:txBody>
            <a:bodyPr wrap="square" rtlCol="0">
              <a:spAutoFit/>
            </a:bodyPr>
            <a:lstStyle/>
            <a:p>
              <a:pPr algn="ctr"/>
              <a:r>
                <a:rPr lang="zh-CN" altLang="en-US" sz="2800" dirty="0">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rPr>
                <a:t>四</a:t>
              </a:r>
              <a:endParaRPr lang="zh-CN" altLang="en-US" sz="2800" dirty="0">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endParaRPr>
            </a:p>
          </p:txBody>
        </p:sp>
      </p:grpSp>
      <p:sp>
        <p:nvSpPr>
          <p:cNvPr id="9" name="矩形: 圆角 8"/>
          <p:cNvSpPr/>
          <p:nvPr/>
        </p:nvSpPr>
        <p:spPr>
          <a:xfrm rot="18988788">
            <a:off x="7518466" y="4734959"/>
            <a:ext cx="6179945" cy="6179945"/>
          </a:xfrm>
          <a:prstGeom prst="roundRect">
            <a:avLst>
              <a:gd name="adj" fmla="val 29587"/>
            </a:avLst>
          </a:prstGeom>
          <a:solidFill>
            <a:srgbClr val="F2F2F2">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nvSpPr>
        <p:spPr>
          <a:xfrm>
            <a:off x="1271270" y="405130"/>
            <a:ext cx="6002020" cy="398780"/>
          </a:xfrm>
          <a:prstGeom prst="rect">
            <a:avLst/>
          </a:prstGeom>
          <a:noFill/>
        </p:spPr>
        <p:txBody>
          <a:bodyPr wrap="square" rtlCol="0">
            <a:spAutoFit/>
          </a:bodyPr>
          <a:p>
            <a:r>
              <a:rPr lang="zh-CN" altLang="en-US" sz="2000" dirty="0">
                <a:solidFill>
                  <a:schemeClr val="tx1">
                    <a:lumMod val="75000"/>
                    <a:lumOff val="25000"/>
                  </a:schemeClr>
                </a:solidFill>
                <a:latin typeface="思源黑体 CN Medium" panose="020B0600000000000000" pitchFamily="34" charset="-122"/>
                <a:ea typeface="思源黑体 CN Medium" panose="020B0600000000000000" pitchFamily="34" charset="-122"/>
              </a:rPr>
              <a:t>政府信息公开行政复议、行政诉讼情况</a:t>
            </a:r>
            <a:endParaRPr lang="zh-CN" altLang="en-US" sz="2000" dirty="0">
              <a:solidFill>
                <a:schemeClr val="tx1">
                  <a:lumMod val="75000"/>
                  <a:lumOff val="25000"/>
                </a:schemeClr>
              </a:solidFill>
              <a:latin typeface="思源黑体 CN Medium" panose="020B0600000000000000" pitchFamily="34" charset="-122"/>
              <a:ea typeface="思源黑体 CN Medium" panose="020B0600000000000000" pitchFamily="34" charset="-122"/>
            </a:endParaRPr>
          </a:p>
        </p:txBody>
      </p:sp>
      <p:graphicFrame>
        <p:nvGraphicFramePr>
          <p:cNvPr id="35" name="表格 34"/>
          <p:cNvGraphicFramePr/>
          <p:nvPr>
            <p:custDataLst>
              <p:tags r:id="rId1"/>
            </p:custDataLst>
          </p:nvPr>
        </p:nvGraphicFramePr>
        <p:xfrm>
          <a:off x="479425" y="2493010"/>
          <a:ext cx="11440160" cy="3446780"/>
        </p:xfrm>
        <a:graphic>
          <a:graphicData uri="http://schemas.openxmlformats.org/drawingml/2006/table">
            <a:tbl>
              <a:tblPr firstRow="1" bandRow="1">
                <a:tableStyleId>{5C22544A-7EE6-4342-B048-85BDC9FD1C3A}</a:tableStyleId>
              </a:tblPr>
              <a:tblGrid>
                <a:gridCol w="715010"/>
                <a:gridCol w="715010"/>
                <a:gridCol w="715010"/>
                <a:gridCol w="715010"/>
                <a:gridCol w="715010"/>
                <a:gridCol w="715010"/>
                <a:gridCol w="715010"/>
                <a:gridCol w="715010"/>
                <a:gridCol w="715010"/>
                <a:gridCol w="715010"/>
                <a:gridCol w="715010"/>
                <a:gridCol w="715010"/>
                <a:gridCol w="715010"/>
                <a:gridCol w="715010"/>
                <a:gridCol w="715010"/>
                <a:gridCol w="715010"/>
              </a:tblGrid>
              <a:tr h="557530">
                <a:tc gridSpan="5">
                  <a:txBody>
                    <a:bodyPr/>
                    <a:p>
                      <a:pPr algn="ctr">
                        <a:buNone/>
                      </a:pPr>
                      <a:r>
                        <a:rPr lang="zh-CN" altLang="en-US"/>
                        <a:t>行政复议</a:t>
                      </a:r>
                      <a:endParaRPr lang="zh-CN" altLang="en-US"/>
                    </a:p>
                  </a:txBody>
                  <a:tcPr>
                    <a:solidFill>
                      <a:srgbClr val="5E9AC3"/>
                    </a:solidFill>
                  </a:tcPr>
                </a:tc>
                <a:tc hMerge="1">
                  <a:tcPr/>
                </a:tc>
                <a:tc hMerge="1">
                  <a:tcPr/>
                </a:tc>
                <a:tc hMerge="1">
                  <a:tcPr/>
                </a:tc>
                <a:tc hMerge="1">
                  <a:tcPr/>
                </a:tc>
                <a:tc gridSpan="11">
                  <a:txBody>
                    <a:bodyPr/>
                    <a:p>
                      <a:pPr algn="ctr">
                        <a:buNone/>
                      </a:pPr>
                      <a:r>
                        <a:rPr lang="zh-CN" altLang="en-US"/>
                        <a:t>行政诉讼</a:t>
                      </a:r>
                      <a:endParaRPr lang="zh-CN" altLang="en-US"/>
                    </a:p>
                  </a:txBody>
                  <a:tcPr>
                    <a:solidFill>
                      <a:srgbClr val="5E9AC3"/>
                    </a:solidFill>
                  </a:tcPr>
                </a:tc>
                <a:tc hMerge="1">
                  <a:tcPr/>
                </a:tc>
                <a:tc hMerge="1">
                  <a:tcPr/>
                </a:tc>
                <a:tc hMerge="1">
                  <a:tcPr/>
                </a:tc>
                <a:tc hMerge="1">
                  <a:tcPr/>
                </a:tc>
                <a:tc hMerge="1">
                  <a:tcPr/>
                </a:tc>
                <a:tc hMerge="1">
                  <a:tcPr/>
                </a:tc>
                <a:tc hMerge="1">
                  <a:tcPr/>
                </a:tc>
                <a:tc hMerge="1">
                  <a:tcPr/>
                </a:tc>
                <a:tc hMerge="1">
                  <a:tcPr/>
                </a:tc>
                <a:tc hMerge="1">
                  <a:tcPr/>
                </a:tc>
              </a:tr>
              <a:tr h="398780">
                <a:tc rowSpan="2">
                  <a:txBody>
                    <a:bodyPr/>
                    <a:p>
                      <a:pPr indent="0" algn="ctr">
                        <a:buNone/>
                      </a:pPr>
                      <a:r>
                        <a:rPr lang="en-US" altLang="zh-CN" sz="1000">
                          <a:latin typeface="方正黑体简体" panose="02000000000000000000" charset="-122"/>
                          <a:ea typeface="方正黑体简体" panose="02000000000000000000" charset="-122"/>
                        </a:rPr>
                        <a:t>结果维持</a:t>
                      </a:r>
                      <a:endParaRPr lang="en-US" altLang="en-US" sz="1000" b="0">
                        <a:latin typeface="方正黑体简体" panose="02000000000000000000" charset="-122"/>
                        <a:ea typeface="方正黑体简体" panose="02000000000000000000" charset="-122"/>
                        <a:cs typeface="方正黑体简体" panose="02000000000000000000" charset="-122"/>
                      </a:endParaRPr>
                    </a:p>
                  </a:txBody>
                  <a:tcPr marL="68580" marR="68580" marT="0" marB="0" vert="horz" anchor="ctr" anchorCtr="0">
                    <a:solidFill>
                      <a:srgbClr val="F2F2F2"/>
                    </a:solidFill>
                  </a:tcPr>
                </a:tc>
                <a:tc rowSpan="2">
                  <a:txBody>
                    <a:bodyPr/>
                    <a:p>
                      <a:pPr indent="0" algn="ctr">
                        <a:buNone/>
                      </a:pPr>
                      <a:r>
                        <a:rPr lang="en-US" altLang="zh-CN" sz="1000">
                          <a:latin typeface="方正黑体简体" panose="02000000000000000000" charset="-122"/>
                          <a:ea typeface="方正黑体简体" panose="02000000000000000000" charset="-122"/>
                        </a:rPr>
                        <a:t>结果纠正</a:t>
                      </a:r>
                      <a:endParaRPr lang="en-US" altLang="en-US" sz="1000" b="0">
                        <a:latin typeface="方正黑体简体" panose="02000000000000000000" charset="-122"/>
                        <a:ea typeface="方正黑体简体" panose="02000000000000000000" charset="-122"/>
                        <a:cs typeface="方正黑体简体" panose="02000000000000000000" charset="-122"/>
                      </a:endParaRPr>
                    </a:p>
                  </a:txBody>
                  <a:tcPr marL="68580" marR="68580" marT="0" marB="0" vert="horz" anchor="ctr" anchorCtr="0">
                    <a:solidFill>
                      <a:srgbClr val="F2F2F2"/>
                    </a:solidFill>
                  </a:tcPr>
                </a:tc>
                <a:tc rowSpan="2">
                  <a:txBody>
                    <a:bodyPr/>
                    <a:p>
                      <a:pPr indent="0" algn="ctr">
                        <a:buNone/>
                      </a:pPr>
                      <a:r>
                        <a:rPr lang="en-US" altLang="zh-CN" sz="1000">
                          <a:latin typeface="方正黑体简体" panose="02000000000000000000" charset="-122"/>
                          <a:ea typeface="方正黑体简体" panose="02000000000000000000" charset="-122"/>
                        </a:rPr>
                        <a:t>其他结果</a:t>
                      </a:r>
                      <a:endParaRPr lang="en-US" altLang="en-US" sz="1000" b="0">
                        <a:latin typeface="方正黑体简体" panose="02000000000000000000" charset="-122"/>
                        <a:ea typeface="方正黑体简体" panose="02000000000000000000" charset="-122"/>
                        <a:cs typeface="方正黑体简体" panose="02000000000000000000" charset="-122"/>
                      </a:endParaRPr>
                    </a:p>
                  </a:txBody>
                  <a:tcPr marL="68580" marR="68580" marT="0" marB="0" vert="horz" anchor="ctr" anchorCtr="0">
                    <a:solidFill>
                      <a:srgbClr val="F2F2F2"/>
                    </a:solidFill>
                  </a:tcPr>
                </a:tc>
                <a:tc rowSpan="2">
                  <a:txBody>
                    <a:bodyPr/>
                    <a:p>
                      <a:pPr indent="0" algn="ctr">
                        <a:buNone/>
                      </a:pPr>
                      <a:r>
                        <a:rPr lang="en-US" altLang="zh-CN" sz="1000">
                          <a:latin typeface="方正黑体简体" panose="02000000000000000000" charset="-122"/>
                          <a:ea typeface="方正黑体简体" panose="02000000000000000000" charset="-122"/>
                        </a:rPr>
                        <a:t>尚未审结</a:t>
                      </a:r>
                      <a:endParaRPr lang="en-US" altLang="en-US" sz="1000" b="0">
                        <a:latin typeface="方正黑体简体" panose="02000000000000000000" charset="-122"/>
                        <a:ea typeface="方正黑体简体" panose="02000000000000000000" charset="-122"/>
                        <a:cs typeface="方正黑体简体" panose="02000000000000000000" charset="-122"/>
                      </a:endParaRPr>
                    </a:p>
                  </a:txBody>
                  <a:tcPr marL="68580" marR="68580" marT="0" marB="0" vert="horz" anchor="ctr" anchorCtr="0">
                    <a:solidFill>
                      <a:srgbClr val="F2F2F2"/>
                    </a:solidFill>
                  </a:tcPr>
                </a:tc>
                <a:tc rowSpan="2">
                  <a:txBody>
                    <a:bodyPr/>
                    <a:p>
                      <a:pPr indent="0" algn="ctr">
                        <a:buNone/>
                      </a:pPr>
                      <a:r>
                        <a:rPr lang="zh-CN" altLang="en-US" sz="1000" b="0">
                          <a:latin typeface="方正黑体简体" panose="02000000000000000000" charset="-122"/>
                          <a:ea typeface="方正黑体简体" panose="02000000000000000000" charset="-122"/>
                          <a:cs typeface="方正黑体简体" panose="02000000000000000000" charset="-122"/>
                        </a:rPr>
                        <a:t>总计</a:t>
                      </a:r>
                      <a:endParaRPr lang="zh-CN" altLang="en-US" sz="1000" b="0">
                        <a:latin typeface="方正黑体简体" panose="02000000000000000000" charset="-122"/>
                        <a:ea typeface="方正黑体简体" panose="02000000000000000000" charset="-122"/>
                        <a:cs typeface="方正黑体简体" panose="02000000000000000000" charset="-122"/>
                      </a:endParaRPr>
                    </a:p>
                  </a:txBody>
                  <a:tcPr marL="68580" marR="68580" marT="0" marB="0" vert="horz" anchor="ctr" anchorCtr="0">
                    <a:solidFill>
                      <a:srgbClr val="F2F2F2"/>
                    </a:solidFill>
                  </a:tcPr>
                </a:tc>
                <a:tc gridSpan="5">
                  <a:txBody>
                    <a:bodyPr/>
                    <a:p>
                      <a:pPr algn="ctr">
                        <a:buNone/>
                      </a:pPr>
                      <a:r>
                        <a:rPr lang="zh-CN" altLang="en-US"/>
                        <a:t>未经复议直接起诉</a:t>
                      </a:r>
                      <a:endParaRPr lang="zh-CN" altLang="en-US"/>
                    </a:p>
                  </a:txBody>
                  <a:tcPr>
                    <a:solidFill>
                      <a:srgbClr val="F2F2F2"/>
                    </a:solidFill>
                  </a:tcPr>
                </a:tc>
                <a:tc hMerge="1">
                  <a:tcPr/>
                </a:tc>
                <a:tc hMerge="1">
                  <a:tcPr/>
                </a:tc>
                <a:tc hMerge="1">
                  <a:tcPr/>
                </a:tc>
                <a:tc hMerge="1">
                  <a:tcPr/>
                </a:tc>
                <a:tc gridSpan="6">
                  <a:txBody>
                    <a:bodyPr/>
                    <a:p>
                      <a:pPr algn="ctr">
                        <a:buNone/>
                      </a:pPr>
                      <a:r>
                        <a:rPr lang="zh-CN" altLang="en-US"/>
                        <a:t>复议后起诉</a:t>
                      </a:r>
                      <a:endParaRPr lang="zh-CN" altLang="en-US"/>
                    </a:p>
                  </a:txBody>
                  <a:tcPr>
                    <a:solidFill>
                      <a:srgbClr val="F2F2F2"/>
                    </a:solidFill>
                  </a:tcPr>
                </a:tc>
                <a:tc hMerge="1">
                  <a:tcPr/>
                </a:tc>
                <a:tc hMerge="1">
                  <a:tcPr/>
                </a:tc>
                <a:tc hMerge="1">
                  <a:tcPr/>
                </a:tc>
                <a:tc hMerge="1">
                  <a:tcPr/>
                </a:tc>
                <a:tc hMerge="1">
                  <a:tcPr/>
                </a:tc>
              </a:tr>
              <a:tr h="2069465">
                <a:tc vMerge="1">
                  <a:tcPr marL="68580" marR="68580" marT="0" marB="0" vert="horz" anchor="ctr" anchorCtr="0"/>
                </a:tc>
                <a:tc vMerge="1">
                  <a:tcPr marL="68580" marR="68580" marT="0" marB="0" vert="horz" anchor="ctr" anchorCtr="0"/>
                </a:tc>
                <a:tc vMerge="1">
                  <a:tcPr marL="68580" marR="68580" marT="0" marB="0" vert="horz" anchor="ctr" anchorCtr="0"/>
                </a:tc>
                <a:tc vMerge="1">
                  <a:tcPr marL="68580" marR="68580" marT="0" marB="0" vert="horz" anchor="ctr" anchorCtr="0"/>
                </a:tc>
                <a:tc vMerge="1">
                  <a:tcPr marL="68580" marR="68580" marT="0" marB="0" vert="horz" anchor="ctr" anchorCtr="0"/>
                </a:tc>
                <a:tc>
                  <a:txBody>
                    <a:bodyPr/>
                    <a:p>
                      <a:pPr indent="0" algn="ctr">
                        <a:buNone/>
                      </a:pPr>
                      <a:r>
                        <a:rPr lang="en-US" altLang="zh-CN" sz="1000">
                          <a:latin typeface="方正黑体简体" panose="02000000000000000000" charset="-122"/>
                          <a:ea typeface="方正黑体简体" panose="02000000000000000000" charset="-122"/>
                        </a:rPr>
                        <a:t>结果维持</a:t>
                      </a:r>
                      <a:endParaRPr lang="en-US" altLang="en-US" sz="1000" b="0">
                        <a:latin typeface="方正黑体简体" panose="02000000000000000000" charset="-122"/>
                        <a:ea typeface="方正黑体简体" panose="02000000000000000000" charset="-122"/>
                        <a:cs typeface="方正黑体简体" panose="02000000000000000000" charset="-122"/>
                      </a:endParaRPr>
                    </a:p>
                  </a:txBody>
                  <a:tcPr marL="68580" marR="68580" marT="0" marB="0" vert="horz" anchor="ctr" anchorCtr="0">
                    <a:solidFill>
                      <a:srgbClr val="F2F2F2"/>
                    </a:solidFill>
                  </a:tcPr>
                </a:tc>
                <a:tc>
                  <a:txBody>
                    <a:bodyPr/>
                    <a:p>
                      <a:pPr indent="0" algn="ctr">
                        <a:buNone/>
                      </a:pPr>
                      <a:r>
                        <a:rPr lang="en-US" altLang="zh-CN" sz="1000">
                          <a:latin typeface="方正黑体简体" panose="02000000000000000000" charset="-122"/>
                          <a:ea typeface="方正黑体简体" panose="02000000000000000000" charset="-122"/>
                        </a:rPr>
                        <a:t>结果纠正</a:t>
                      </a:r>
                      <a:endParaRPr lang="en-US" altLang="en-US" sz="1000" b="0">
                        <a:latin typeface="方正黑体简体" panose="02000000000000000000" charset="-122"/>
                        <a:ea typeface="方正黑体简体" panose="02000000000000000000" charset="-122"/>
                        <a:cs typeface="方正黑体简体" panose="02000000000000000000" charset="-122"/>
                      </a:endParaRPr>
                    </a:p>
                  </a:txBody>
                  <a:tcPr marL="68580" marR="68580" marT="0" marB="0" vert="horz" anchor="ctr" anchorCtr="0">
                    <a:solidFill>
                      <a:srgbClr val="F2F2F2"/>
                    </a:solidFill>
                  </a:tcPr>
                </a:tc>
                <a:tc>
                  <a:txBody>
                    <a:bodyPr/>
                    <a:p>
                      <a:pPr indent="0" algn="ctr">
                        <a:buNone/>
                      </a:pPr>
                      <a:r>
                        <a:rPr lang="en-US" altLang="zh-CN" sz="1000">
                          <a:latin typeface="方正黑体简体" panose="02000000000000000000" charset="-122"/>
                          <a:ea typeface="方正黑体简体" panose="02000000000000000000" charset="-122"/>
                        </a:rPr>
                        <a:t>其他结果</a:t>
                      </a:r>
                      <a:endParaRPr lang="en-US" altLang="en-US" sz="1000" b="0">
                        <a:latin typeface="方正黑体简体" panose="02000000000000000000" charset="-122"/>
                        <a:ea typeface="方正黑体简体" panose="02000000000000000000" charset="-122"/>
                        <a:cs typeface="方正黑体简体" panose="02000000000000000000" charset="-122"/>
                      </a:endParaRPr>
                    </a:p>
                  </a:txBody>
                  <a:tcPr marL="68580" marR="68580" marT="0" marB="0" vert="horz" anchor="ctr" anchorCtr="0">
                    <a:solidFill>
                      <a:srgbClr val="F2F2F2"/>
                    </a:solidFill>
                  </a:tcPr>
                </a:tc>
                <a:tc>
                  <a:txBody>
                    <a:bodyPr/>
                    <a:p>
                      <a:pPr indent="0" algn="ctr">
                        <a:buNone/>
                      </a:pPr>
                      <a:r>
                        <a:rPr lang="en-US" altLang="zh-CN" sz="1000">
                          <a:latin typeface="方正黑体简体" panose="02000000000000000000" charset="-122"/>
                          <a:ea typeface="方正黑体简体" panose="02000000000000000000" charset="-122"/>
                        </a:rPr>
                        <a:t>尚未审结</a:t>
                      </a:r>
                      <a:endParaRPr lang="en-US" altLang="en-US" sz="1000" b="0">
                        <a:latin typeface="方正黑体简体" panose="02000000000000000000" charset="-122"/>
                        <a:ea typeface="方正黑体简体" panose="02000000000000000000" charset="-122"/>
                        <a:cs typeface="方正黑体简体" panose="02000000000000000000" charset="-122"/>
                      </a:endParaRPr>
                    </a:p>
                  </a:txBody>
                  <a:tcPr marL="68580" marR="68580" marT="0" marB="0" vert="horz" anchor="ctr" anchorCtr="0">
                    <a:solidFill>
                      <a:srgbClr val="F2F2F2"/>
                    </a:solidFill>
                  </a:tcPr>
                </a:tc>
                <a:tc>
                  <a:txBody>
                    <a:bodyPr/>
                    <a:p>
                      <a:pPr indent="0" algn="ctr">
                        <a:buNone/>
                      </a:pPr>
                      <a:r>
                        <a:rPr lang="zh-CN" altLang="en-US" sz="1000" b="0">
                          <a:latin typeface="方正黑体简体" panose="02000000000000000000" charset="-122"/>
                          <a:ea typeface="方正黑体简体" panose="02000000000000000000" charset="-122"/>
                          <a:cs typeface="方正黑体简体" panose="02000000000000000000" charset="-122"/>
                        </a:rPr>
                        <a:t>总计</a:t>
                      </a:r>
                      <a:endParaRPr lang="zh-CN" altLang="en-US" sz="1000" b="0">
                        <a:latin typeface="方正黑体简体" panose="02000000000000000000" charset="-122"/>
                        <a:ea typeface="方正黑体简体" panose="02000000000000000000" charset="-122"/>
                        <a:cs typeface="方正黑体简体" panose="02000000000000000000" charset="-122"/>
                      </a:endParaRPr>
                    </a:p>
                  </a:txBody>
                  <a:tcPr marL="68580" marR="68580" marT="0" marB="0" vert="horz" anchor="ctr" anchorCtr="0">
                    <a:solidFill>
                      <a:srgbClr val="F2F2F2"/>
                    </a:solidFill>
                  </a:tcPr>
                </a:tc>
                <a:tc>
                  <a:txBody>
                    <a:bodyPr/>
                    <a:p>
                      <a:pPr indent="0" algn="ctr">
                        <a:buNone/>
                      </a:pPr>
                      <a:r>
                        <a:rPr lang="en-US" altLang="zh-CN" sz="1000">
                          <a:latin typeface="方正黑体简体" panose="02000000000000000000" charset="-122"/>
                          <a:ea typeface="方正黑体简体" panose="02000000000000000000" charset="-122"/>
                        </a:rPr>
                        <a:t>结果维持</a:t>
                      </a:r>
                      <a:endParaRPr lang="en-US" altLang="en-US" sz="1000" b="0">
                        <a:latin typeface="方正黑体简体" panose="02000000000000000000" charset="-122"/>
                        <a:ea typeface="方正黑体简体" panose="02000000000000000000" charset="-122"/>
                        <a:cs typeface="方正黑体简体" panose="02000000000000000000" charset="-122"/>
                      </a:endParaRPr>
                    </a:p>
                  </a:txBody>
                  <a:tcPr marL="68580" marR="68580" marT="0" marB="0" vert="horz" anchor="ctr" anchorCtr="0">
                    <a:solidFill>
                      <a:srgbClr val="F2F2F2"/>
                    </a:solidFill>
                  </a:tcPr>
                </a:tc>
                <a:tc>
                  <a:txBody>
                    <a:bodyPr/>
                    <a:p>
                      <a:pPr indent="0" algn="ctr">
                        <a:buNone/>
                      </a:pPr>
                      <a:r>
                        <a:rPr lang="en-US" altLang="zh-CN" sz="1000">
                          <a:latin typeface="方正黑体简体" panose="02000000000000000000" charset="-122"/>
                          <a:ea typeface="方正黑体简体" panose="02000000000000000000" charset="-122"/>
                        </a:rPr>
                        <a:t>结果纠正</a:t>
                      </a:r>
                      <a:endParaRPr lang="en-US" altLang="en-US" sz="1000" b="0">
                        <a:latin typeface="方正黑体简体" panose="02000000000000000000" charset="-122"/>
                        <a:ea typeface="方正黑体简体" panose="02000000000000000000" charset="-122"/>
                        <a:cs typeface="方正黑体简体" panose="02000000000000000000" charset="-122"/>
                      </a:endParaRPr>
                    </a:p>
                  </a:txBody>
                  <a:tcPr marL="68580" marR="68580" marT="0" marB="0" vert="horz" anchor="ctr" anchorCtr="0">
                    <a:solidFill>
                      <a:srgbClr val="F2F2F2"/>
                    </a:solidFill>
                  </a:tcPr>
                </a:tc>
                <a:tc>
                  <a:txBody>
                    <a:bodyPr/>
                    <a:p>
                      <a:pPr indent="0" algn="ctr">
                        <a:buNone/>
                      </a:pPr>
                      <a:r>
                        <a:rPr lang="en-US" altLang="zh-CN" sz="1000">
                          <a:latin typeface="方正黑体简体" panose="02000000000000000000" charset="-122"/>
                          <a:ea typeface="方正黑体简体" panose="02000000000000000000" charset="-122"/>
                        </a:rPr>
                        <a:t>其他结果</a:t>
                      </a:r>
                      <a:endParaRPr lang="en-US" altLang="en-US" sz="1000" b="0">
                        <a:latin typeface="方正黑体简体" panose="02000000000000000000" charset="-122"/>
                        <a:ea typeface="方正黑体简体" panose="02000000000000000000" charset="-122"/>
                        <a:cs typeface="方正黑体简体" panose="02000000000000000000" charset="-122"/>
                      </a:endParaRPr>
                    </a:p>
                  </a:txBody>
                  <a:tcPr marL="68580" marR="68580" marT="0" marB="0" vert="horz" anchor="ctr" anchorCtr="0">
                    <a:solidFill>
                      <a:srgbClr val="F2F2F2"/>
                    </a:solidFill>
                  </a:tcPr>
                </a:tc>
                <a:tc>
                  <a:txBody>
                    <a:bodyPr/>
                    <a:p>
                      <a:pPr indent="0" algn="ctr">
                        <a:buNone/>
                      </a:pPr>
                      <a:r>
                        <a:rPr lang="en-US" altLang="zh-CN" sz="1000">
                          <a:latin typeface="方正黑体简体" panose="02000000000000000000" charset="-122"/>
                          <a:ea typeface="方正黑体简体" panose="02000000000000000000" charset="-122"/>
                        </a:rPr>
                        <a:t>尚未审结</a:t>
                      </a:r>
                      <a:endParaRPr lang="en-US" altLang="en-US" sz="1000" b="0">
                        <a:latin typeface="方正黑体简体" panose="02000000000000000000" charset="-122"/>
                        <a:ea typeface="方正黑体简体" panose="02000000000000000000" charset="-122"/>
                        <a:cs typeface="方正黑体简体" panose="02000000000000000000" charset="-122"/>
                      </a:endParaRPr>
                    </a:p>
                  </a:txBody>
                  <a:tcPr marL="68580" marR="68580" marT="0" marB="0" vert="horz" anchor="ctr" anchorCtr="0">
                    <a:solidFill>
                      <a:srgbClr val="F2F2F2"/>
                    </a:solidFill>
                  </a:tcPr>
                </a:tc>
                <a:tc>
                  <a:txBody>
                    <a:bodyPr/>
                    <a:p>
                      <a:pPr indent="0" algn="ctr">
                        <a:buNone/>
                      </a:pPr>
                      <a:r>
                        <a:rPr lang="zh-CN" altLang="en-US" sz="1000" b="0">
                          <a:latin typeface="方正黑体简体" panose="02000000000000000000" charset="-122"/>
                          <a:ea typeface="方正黑体简体" panose="02000000000000000000" charset="-122"/>
                          <a:cs typeface="方正黑体简体" panose="02000000000000000000" charset="-122"/>
                        </a:rPr>
                        <a:t>总计</a:t>
                      </a:r>
                      <a:endParaRPr lang="zh-CN" altLang="en-US" sz="1000" b="0">
                        <a:latin typeface="方正黑体简体" panose="02000000000000000000" charset="-122"/>
                        <a:ea typeface="方正黑体简体" panose="02000000000000000000" charset="-122"/>
                        <a:cs typeface="方正黑体简体" panose="02000000000000000000" charset="-122"/>
                      </a:endParaRPr>
                    </a:p>
                  </a:txBody>
                  <a:tcPr marL="68580" marR="68580" marT="0" marB="0" vert="horz" anchor="ctr" anchorCtr="0">
                    <a:solidFill>
                      <a:srgbClr val="F2F2F2"/>
                    </a:solidFill>
                  </a:tcPr>
                </a:tc>
                <a:tc>
                  <a:txBody>
                    <a:bodyPr/>
                    <a:p>
                      <a:pPr indent="0" algn="ctr">
                        <a:buNone/>
                      </a:pPr>
                      <a:r>
                        <a:rPr lang="en-US" altLang="zh-CN" sz="1000">
                          <a:latin typeface="方正黑体简体" panose="02000000000000000000" charset="-122"/>
                          <a:ea typeface="方正黑体简体" panose="02000000000000000000" charset="-122"/>
                        </a:rPr>
                        <a:t>结果维持</a:t>
                      </a:r>
                      <a:endParaRPr lang="en-US" altLang="en-US" sz="1000" b="0">
                        <a:latin typeface="方正黑体简体" panose="02000000000000000000" charset="-122"/>
                        <a:ea typeface="方正黑体简体" panose="02000000000000000000" charset="-122"/>
                        <a:cs typeface="方正黑体简体" panose="02000000000000000000" charset="-122"/>
                      </a:endParaRPr>
                    </a:p>
                  </a:txBody>
                  <a:tcPr marL="68580" marR="68580" marT="0" marB="0" vert="horz" anchor="ctr" anchorCtr="0">
                    <a:solidFill>
                      <a:srgbClr val="F2F2F2"/>
                    </a:solidFill>
                  </a:tcPr>
                </a:tc>
              </a:tr>
              <a:tr h="421005">
                <a:tc>
                  <a:txBody>
                    <a:bodyPr/>
                    <a:p>
                      <a:pPr algn="ctr">
                        <a:buNone/>
                      </a:pPr>
                      <a:r>
                        <a:rPr lang="en-US" altLang="zh-CN"/>
                        <a:t>0</a:t>
                      </a:r>
                      <a:endParaRPr lang="en-US" altLang="zh-CN"/>
                    </a:p>
                  </a:txBody>
                  <a:tcPr>
                    <a:solidFill>
                      <a:srgbClr val="F2F2F2"/>
                    </a:solidFill>
                  </a:tcPr>
                </a:tc>
                <a:tc>
                  <a:txBody>
                    <a:bodyPr/>
                    <a:p>
                      <a:pPr algn="ctr">
                        <a:buNone/>
                      </a:pPr>
                      <a:r>
                        <a:rPr lang="zh-CN" altLang="en-US"/>
                        <a:t>0</a:t>
                      </a:r>
                      <a:endParaRPr lang="zh-CN" altLang="en-US"/>
                    </a:p>
                  </a:txBody>
                  <a:tcPr>
                    <a:solidFill>
                      <a:srgbClr val="F2F2F2"/>
                    </a:solidFill>
                  </a:tcPr>
                </a:tc>
                <a:tc>
                  <a:txBody>
                    <a:bodyPr/>
                    <a:p>
                      <a:pPr algn="ctr">
                        <a:buNone/>
                      </a:pPr>
                      <a:r>
                        <a:rPr lang="zh-CN" altLang="en-US"/>
                        <a:t>0</a:t>
                      </a:r>
                      <a:endParaRPr lang="zh-CN" altLang="en-US"/>
                    </a:p>
                  </a:txBody>
                  <a:tcPr>
                    <a:solidFill>
                      <a:srgbClr val="F2F2F2"/>
                    </a:solidFill>
                  </a:tcPr>
                </a:tc>
                <a:tc>
                  <a:txBody>
                    <a:bodyPr/>
                    <a:p>
                      <a:pPr algn="ctr">
                        <a:buNone/>
                      </a:pPr>
                      <a:r>
                        <a:rPr lang="zh-CN" altLang="en-US"/>
                        <a:t>0</a:t>
                      </a:r>
                      <a:endParaRPr lang="zh-CN" altLang="en-US"/>
                    </a:p>
                  </a:txBody>
                  <a:tcPr>
                    <a:solidFill>
                      <a:srgbClr val="F2F2F2"/>
                    </a:solidFill>
                  </a:tcPr>
                </a:tc>
                <a:tc>
                  <a:txBody>
                    <a:bodyPr/>
                    <a:p>
                      <a:pPr algn="ctr">
                        <a:buNone/>
                      </a:pPr>
                      <a:r>
                        <a:rPr lang="zh-CN" altLang="en-US"/>
                        <a:t>0</a:t>
                      </a:r>
                      <a:endParaRPr lang="zh-CN" altLang="en-US"/>
                    </a:p>
                  </a:txBody>
                  <a:tcPr>
                    <a:solidFill>
                      <a:srgbClr val="F2F2F2"/>
                    </a:solidFill>
                  </a:tcPr>
                </a:tc>
                <a:tc>
                  <a:txBody>
                    <a:bodyPr/>
                    <a:p>
                      <a:pPr algn="ctr">
                        <a:buNone/>
                      </a:pPr>
                      <a:r>
                        <a:rPr lang="zh-CN" altLang="en-US"/>
                        <a:t>0</a:t>
                      </a:r>
                      <a:endParaRPr lang="zh-CN" altLang="en-US"/>
                    </a:p>
                  </a:txBody>
                  <a:tcPr>
                    <a:solidFill>
                      <a:srgbClr val="F2F2F2"/>
                    </a:solidFill>
                  </a:tcPr>
                </a:tc>
                <a:tc>
                  <a:txBody>
                    <a:bodyPr/>
                    <a:p>
                      <a:pPr algn="ctr">
                        <a:buNone/>
                      </a:pPr>
                      <a:r>
                        <a:rPr lang="zh-CN" altLang="en-US"/>
                        <a:t>0</a:t>
                      </a:r>
                      <a:endParaRPr lang="zh-CN" altLang="en-US"/>
                    </a:p>
                  </a:txBody>
                  <a:tcPr>
                    <a:solidFill>
                      <a:srgbClr val="F2F2F2"/>
                    </a:solidFill>
                  </a:tcPr>
                </a:tc>
                <a:tc>
                  <a:txBody>
                    <a:bodyPr/>
                    <a:p>
                      <a:pPr algn="ctr">
                        <a:buNone/>
                      </a:pPr>
                      <a:r>
                        <a:rPr lang="zh-CN" altLang="en-US"/>
                        <a:t>0</a:t>
                      </a:r>
                      <a:endParaRPr lang="zh-CN" altLang="en-US"/>
                    </a:p>
                  </a:txBody>
                  <a:tcPr>
                    <a:solidFill>
                      <a:srgbClr val="F2F2F2"/>
                    </a:solidFill>
                  </a:tcPr>
                </a:tc>
                <a:tc>
                  <a:txBody>
                    <a:bodyPr/>
                    <a:p>
                      <a:pPr algn="ctr">
                        <a:buNone/>
                      </a:pPr>
                      <a:r>
                        <a:rPr lang="zh-CN" altLang="en-US"/>
                        <a:t>0</a:t>
                      </a:r>
                      <a:endParaRPr lang="zh-CN" altLang="en-US"/>
                    </a:p>
                  </a:txBody>
                  <a:tcPr>
                    <a:solidFill>
                      <a:srgbClr val="F2F2F2"/>
                    </a:solidFill>
                  </a:tcPr>
                </a:tc>
                <a:tc>
                  <a:txBody>
                    <a:bodyPr/>
                    <a:p>
                      <a:pPr algn="ctr">
                        <a:buNone/>
                      </a:pPr>
                      <a:r>
                        <a:rPr lang="zh-CN" altLang="en-US"/>
                        <a:t>0</a:t>
                      </a:r>
                      <a:endParaRPr lang="zh-CN" altLang="en-US"/>
                    </a:p>
                  </a:txBody>
                  <a:tcPr>
                    <a:solidFill>
                      <a:srgbClr val="F2F2F2"/>
                    </a:solidFill>
                  </a:tcPr>
                </a:tc>
                <a:tc>
                  <a:txBody>
                    <a:bodyPr/>
                    <a:p>
                      <a:pPr algn="ctr">
                        <a:buNone/>
                      </a:pPr>
                      <a:r>
                        <a:rPr lang="zh-CN" altLang="en-US"/>
                        <a:t>0</a:t>
                      </a:r>
                      <a:endParaRPr lang="zh-CN" altLang="en-US"/>
                    </a:p>
                  </a:txBody>
                  <a:tcPr>
                    <a:solidFill>
                      <a:srgbClr val="F2F2F2"/>
                    </a:solidFill>
                  </a:tcPr>
                </a:tc>
                <a:tc>
                  <a:txBody>
                    <a:bodyPr/>
                    <a:p>
                      <a:pPr algn="ctr">
                        <a:buNone/>
                      </a:pPr>
                      <a:r>
                        <a:rPr lang="zh-CN" altLang="en-US"/>
                        <a:t>0</a:t>
                      </a:r>
                      <a:endParaRPr lang="zh-CN" altLang="en-US"/>
                    </a:p>
                  </a:txBody>
                  <a:tcPr>
                    <a:solidFill>
                      <a:srgbClr val="F2F2F2"/>
                    </a:solidFill>
                  </a:tcPr>
                </a:tc>
                <a:tc>
                  <a:txBody>
                    <a:bodyPr/>
                    <a:p>
                      <a:pPr algn="ctr">
                        <a:buNone/>
                      </a:pPr>
                      <a:r>
                        <a:rPr lang="zh-CN" altLang="en-US"/>
                        <a:t>0</a:t>
                      </a:r>
                      <a:endParaRPr lang="zh-CN" altLang="en-US"/>
                    </a:p>
                  </a:txBody>
                  <a:tcPr>
                    <a:solidFill>
                      <a:srgbClr val="F2F2F2"/>
                    </a:solidFill>
                  </a:tcPr>
                </a:tc>
                <a:tc>
                  <a:txBody>
                    <a:bodyPr/>
                    <a:p>
                      <a:pPr algn="ctr">
                        <a:buNone/>
                      </a:pPr>
                      <a:r>
                        <a:rPr lang="zh-CN" altLang="en-US"/>
                        <a:t>0</a:t>
                      </a:r>
                      <a:endParaRPr lang="zh-CN" altLang="en-US"/>
                    </a:p>
                  </a:txBody>
                  <a:tcPr>
                    <a:solidFill>
                      <a:srgbClr val="F2F2F2"/>
                    </a:solidFill>
                  </a:tcPr>
                </a:tc>
                <a:tc>
                  <a:txBody>
                    <a:bodyPr/>
                    <a:p>
                      <a:pPr algn="ctr">
                        <a:buNone/>
                      </a:pPr>
                      <a:r>
                        <a:rPr lang="zh-CN" altLang="en-US"/>
                        <a:t>0</a:t>
                      </a:r>
                      <a:endParaRPr lang="zh-CN" altLang="en-US"/>
                    </a:p>
                  </a:txBody>
                  <a:tcPr>
                    <a:solidFill>
                      <a:srgbClr val="F2F2F2"/>
                    </a:solidFill>
                  </a:tcPr>
                </a:tc>
                <a:tc>
                  <a:txBody>
                    <a:bodyPr/>
                    <a:p>
                      <a:pPr algn="ctr">
                        <a:buNone/>
                      </a:pPr>
                      <a:r>
                        <a:rPr lang="zh-CN" altLang="en-US"/>
                        <a:t>0</a:t>
                      </a:r>
                      <a:endParaRPr lang="zh-CN" altLang="en-US"/>
                    </a:p>
                  </a:txBody>
                  <a:tcPr>
                    <a:solidFill>
                      <a:srgbClr val="F2F2F2"/>
                    </a:solidFill>
                  </a:tcPr>
                </a:tc>
              </a:tr>
            </a:tbl>
          </a:graphicData>
        </a:graphic>
      </p:graphicFrame>
      <p:sp>
        <p:nvSpPr>
          <p:cNvPr id="42" name="文本框 41"/>
          <p:cNvSpPr txBox="1"/>
          <p:nvPr/>
        </p:nvSpPr>
        <p:spPr>
          <a:xfrm>
            <a:off x="1991360" y="1628775"/>
            <a:ext cx="9301480" cy="368300"/>
          </a:xfrm>
          <a:prstGeom prst="rect">
            <a:avLst/>
          </a:prstGeom>
          <a:noFill/>
        </p:spPr>
        <p:txBody>
          <a:bodyPr wrap="square" rtlCol="0">
            <a:spAutoFit/>
          </a:bodyPr>
          <a:p>
            <a:r>
              <a:rPr lang="zh-CN" altLang="en-US"/>
              <a:t>济宁市自然资源和规划局202</a:t>
            </a:r>
            <a:r>
              <a:rPr lang="en-US" altLang="zh-CN"/>
              <a:t>3</a:t>
            </a:r>
            <a:r>
              <a:rPr lang="zh-CN" altLang="en-US"/>
              <a:t>年度未收到政府信息公开行政复议、行政诉讼。</a:t>
            </a:r>
            <a:endParaRPr lang="zh-CN" altLang="en-US"/>
          </a:p>
        </p:txBody>
      </p:sp>
      <p:sp>
        <p:nvSpPr>
          <p:cNvPr id="57" name="圆角矩形 56"/>
          <p:cNvSpPr/>
          <p:nvPr/>
        </p:nvSpPr>
        <p:spPr>
          <a:xfrm>
            <a:off x="1919605" y="1552575"/>
            <a:ext cx="7996555" cy="508635"/>
          </a:xfrm>
          <a:prstGeom prst="roundRect">
            <a:avLst/>
          </a:prstGeom>
          <a:noFill/>
          <a:ln>
            <a:solidFill>
              <a:srgbClr val="5E9AC3"/>
            </a:solidFill>
          </a:ln>
          <a:extLst>
            <a:ext uri="{909E8E84-426E-40DD-AFC4-6F175D3DCCD1}">
              <a14:hiddenFill xmlns:a14="http://schemas.microsoft.com/office/drawing/2010/main">
                <a:solidFill>
                  <a:srgbClr val="5E9AC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3" name="矩形 42"/>
          <p:cNvSpPr/>
          <p:nvPr/>
        </p:nvSpPr>
        <p:spPr>
          <a:xfrm>
            <a:off x="479425" y="3062605"/>
            <a:ext cx="11449050" cy="2886710"/>
          </a:xfrm>
          <a:prstGeom prst="rect">
            <a:avLst/>
          </a:prstGeom>
          <a:no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500" advTm="890">
        <p:random/>
      </p:transition>
    </mc:Choice>
    <mc:Fallback>
      <p:transition spd="slow" advTm="89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2"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heel(1)">
                                      <p:cBhvr>
                                        <p:cTn id="7" dur="2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1" animBg="1"/>
      <p:bldP spid="57" grpId="2"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rot="18822406">
            <a:off x="934892" y="-4588186"/>
            <a:ext cx="10322218" cy="10322218"/>
          </a:xfrm>
          <a:prstGeom prst="roundRect">
            <a:avLst>
              <a:gd name="adj" fmla="val 24086"/>
            </a:avLst>
          </a:prstGeom>
          <a:solidFill>
            <a:srgbClr val="5E9AC3"/>
          </a:solidFill>
          <a:ln>
            <a:noFill/>
          </a:ln>
          <a:effectLst>
            <a:outerShdw blurRad="393700" dist="38100" dir="5400000" sx="101000" sy="101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6"/>
          <p:cNvSpPr/>
          <p:nvPr/>
        </p:nvSpPr>
        <p:spPr>
          <a:xfrm rot="18988788">
            <a:off x="8999684" y="4788240"/>
            <a:ext cx="4139519" cy="4139519"/>
          </a:xfrm>
          <a:prstGeom prst="roundRect">
            <a:avLst>
              <a:gd name="adj" fmla="val 29587"/>
            </a:avLst>
          </a:prstGeom>
          <a:solidFill>
            <a:srgbClr val="848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p:cNvSpPr/>
          <p:nvPr/>
        </p:nvSpPr>
        <p:spPr>
          <a:xfrm rot="18988788">
            <a:off x="-895768" y="4788240"/>
            <a:ext cx="4139519" cy="4139519"/>
          </a:xfrm>
          <a:prstGeom prst="roundRect">
            <a:avLst>
              <a:gd name="adj" fmla="val 29587"/>
            </a:avLst>
          </a:prstGeom>
          <a:solidFill>
            <a:srgbClr val="848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p:nvGrpSpPr>
        <p:grpSpPr>
          <a:xfrm>
            <a:off x="2639524" y="1916566"/>
            <a:ext cx="7150735" cy="1960245"/>
            <a:chOff x="2639524" y="1356042"/>
            <a:chExt cx="7150735" cy="1960245"/>
          </a:xfrm>
        </p:grpSpPr>
        <p:sp>
          <p:nvSpPr>
            <p:cNvPr id="10" name="文本框 9"/>
            <p:cNvSpPr txBox="1"/>
            <p:nvPr/>
          </p:nvSpPr>
          <p:spPr>
            <a:xfrm>
              <a:off x="3503712" y="1356042"/>
              <a:ext cx="5184576" cy="1322070"/>
            </a:xfrm>
            <a:prstGeom prst="rect">
              <a:avLst/>
            </a:prstGeom>
            <a:noFill/>
          </p:spPr>
          <p:txBody>
            <a:bodyPr wrap="square" rtlCol="0">
              <a:spAutoFit/>
            </a:bodyPr>
            <a:lstStyle/>
            <a:p>
              <a:pPr algn="dist"/>
              <a:r>
                <a:rPr lang="en-US" altLang="zh-CN" sz="8000" dirty="0">
                  <a:solidFill>
                    <a:schemeClr val="bg1"/>
                  </a:solidFill>
                  <a:effectLst>
                    <a:outerShdw blurRad="63500" algn="ctr" rotWithShape="0">
                      <a:prstClr val="black">
                        <a:alpha val="25000"/>
                      </a:prstClr>
                    </a:outerShdw>
                  </a:effectLst>
                  <a:latin typeface="思源黑体 CN Bold" panose="020B0800000000000000" pitchFamily="34" charset="-122"/>
                  <a:ea typeface="思源黑体 CN Bold" panose="020B0800000000000000" pitchFamily="34" charset="-122"/>
                </a:rPr>
                <a:t>PART 05</a:t>
              </a:r>
              <a:endParaRPr lang="zh-CN" altLang="en-US" sz="8000" dirty="0">
                <a:solidFill>
                  <a:schemeClr val="bg1"/>
                </a:solidFill>
                <a:effectLst>
                  <a:outerShdw blurRad="63500" algn="ctr" rotWithShape="0">
                    <a:prstClr val="black">
                      <a:alpha val="25000"/>
                    </a:prstClr>
                  </a:outerShdw>
                </a:effectLst>
                <a:latin typeface="思源黑体 CN Bold" panose="020B0800000000000000" pitchFamily="34" charset="-122"/>
                <a:ea typeface="思源黑体 CN Bold" panose="020B0800000000000000" pitchFamily="34" charset="-122"/>
              </a:endParaRPr>
            </a:p>
          </p:txBody>
        </p:sp>
        <p:sp>
          <p:nvSpPr>
            <p:cNvPr id="12" name="文本框 11"/>
            <p:cNvSpPr txBox="1"/>
            <p:nvPr/>
          </p:nvSpPr>
          <p:spPr>
            <a:xfrm>
              <a:off x="2639524" y="2732722"/>
              <a:ext cx="7150735" cy="583565"/>
            </a:xfrm>
            <a:prstGeom prst="rect">
              <a:avLst/>
            </a:prstGeom>
            <a:noFill/>
          </p:spPr>
          <p:txBody>
            <a:bodyPr wrap="square">
              <a:spAutoFit/>
            </a:bodyPr>
            <a:lstStyle/>
            <a:p>
              <a:pPr algn="ctr"/>
              <a:r>
                <a:rPr lang="zh-CN" altLang="en-US" sz="3200" dirty="0">
                  <a:solidFill>
                    <a:schemeClr val="bg1"/>
                  </a:solidFill>
                  <a:latin typeface="思源黑体 CN Medium" panose="020B0600000000000000" pitchFamily="34" charset="-122"/>
                  <a:ea typeface="思源黑体 CN Medium" panose="020B0600000000000000" pitchFamily="34" charset="-122"/>
                  <a:sym typeface="+mn-ea"/>
                </a:rPr>
                <a:t>存在的主要问题及改进情况</a:t>
              </a:r>
              <a:endParaRPr lang="zh-CN" altLang="en-US" sz="3200" dirty="0">
                <a:solidFill>
                  <a:schemeClr val="bg1"/>
                </a:solidFill>
                <a:latin typeface="思源黑体 CN Medium" panose="020B0600000000000000" pitchFamily="34" charset="-122"/>
                <a:ea typeface="思源黑体 CN Medium" panose="020B0600000000000000" pitchFamily="34" charset="-122"/>
                <a:sym typeface="+mn-ea"/>
              </a:endParaRPr>
            </a:p>
          </p:txBody>
        </p:sp>
      </p:gr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advTm="13746">
        <p:random/>
      </p:transition>
    </mc:Choice>
    <mc:Fallback>
      <p:transition spd="slow" advTm="13746">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childTnLst>
                                </p:cTn>
                              </p:par>
                            </p:childTnLst>
                          </p:cTn>
                        </p:par>
                        <p:par>
                          <p:cTn id="10" fill="hold">
                            <p:stCondLst>
                              <p:cond delay="1000"/>
                            </p:stCondLst>
                            <p:childTnLst>
                              <p:par>
                                <p:cTn id="11" presetID="7" presetClass="entr" presetSubtype="4" fill="hold" grpId="0" nodeType="afterEffect">
                                  <p:stCondLst>
                                    <p:cond delay="0"/>
                                  </p:stCondLst>
                                  <p:childTnLst>
                                    <p:set>
                                      <p:cBhvr>
                                        <p:cTn id="12" dur="2000" fill="hold">
                                          <p:stCondLst>
                                            <p:cond delay="0"/>
                                          </p:stCondLst>
                                        </p:cTn>
                                        <p:tgtEl>
                                          <p:spTgt spid="2"/>
                                        </p:tgtEl>
                                        <p:attrNameLst>
                                          <p:attrName>style.visibility</p:attrName>
                                        </p:attrNameLst>
                                      </p:cBhvr>
                                      <p:to>
                                        <p:strVal val="visible"/>
                                      </p:to>
                                    </p:set>
                                    <p:anim calcmode="lin" valueType="num">
                                      <p:cBhvr additive="base">
                                        <p:cTn id="13" dur="2000" fill="hold"/>
                                        <p:tgtEl>
                                          <p:spTgt spid="2"/>
                                        </p:tgtEl>
                                        <p:attrNameLst>
                                          <p:attrName>ppt_x</p:attrName>
                                        </p:attrNameLst>
                                      </p:cBhvr>
                                      <p:tavLst>
                                        <p:tav tm="0">
                                          <p:val>
                                            <p:strVal val="#ppt_x"/>
                                          </p:val>
                                        </p:tav>
                                        <p:tav tm="100000">
                                          <p:val>
                                            <p:strVal val="#ppt_x"/>
                                          </p:val>
                                        </p:tav>
                                      </p:tavLst>
                                    </p:anim>
                                    <p:anim calcmode="lin" valueType="num">
                                      <p:cBhvr additive="base">
                                        <p:cTn id="14" dur="2000" fill="hold"/>
                                        <p:tgtEl>
                                          <p:spTgt spid="2"/>
                                        </p:tgtEl>
                                        <p:attrNameLst>
                                          <p:attrName>ppt_y</p:attrName>
                                        </p:attrNameLst>
                                      </p:cBhvr>
                                      <p:tavLst>
                                        <p:tav tm="0">
                                          <p:val>
                                            <p:strVal val="1+#ppt_h/2"/>
                                          </p:val>
                                        </p:tav>
                                        <p:tav tm="100000">
                                          <p:val>
                                            <p:strVal val="#ppt_y"/>
                                          </p:val>
                                        </p:tav>
                                      </p:tavLst>
                                    </p:anim>
                                  </p:childTnLst>
                                </p:cTn>
                              </p:par>
                            </p:childTnLst>
                          </p:cTn>
                        </p:par>
                        <p:par>
                          <p:cTn id="15" fill="hold">
                            <p:stCondLst>
                              <p:cond delay="3000"/>
                            </p:stCondLst>
                            <p:childTnLst>
                              <p:par>
                                <p:cTn id="16" presetID="2" presetClass="entr" presetSubtype="4" fill="hold" grpId="0" nodeType="afterEffect">
                                  <p:stCondLst>
                                    <p:cond delay="0"/>
                                  </p:stCondLst>
                                  <p:childTnLst>
                                    <p:set>
                                      <p:cBhvr>
                                        <p:cTn id="17" dur="1000" fill="hold">
                                          <p:stCondLst>
                                            <p:cond delay="0"/>
                                          </p:stCondLst>
                                        </p:cTn>
                                        <p:tgtEl>
                                          <p:spTgt spid="7"/>
                                        </p:tgtEl>
                                        <p:attrNameLst>
                                          <p:attrName>style.visibility</p:attrName>
                                        </p:attrNameLst>
                                      </p:cBhvr>
                                      <p:to>
                                        <p:strVal val="visible"/>
                                      </p:to>
                                    </p:set>
                                    <p:anim calcmode="lin" valueType="num">
                                      <p:cBhvr additive="base">
                                        <p:cTn id="18" dur="1000" fill="hold"/>
                                        <p:tgtEl>
                                          <p:spTgt spid="7"/>
                                        </p:tgtEl>
                                        <p:attrNameLst>
                                          <p:attrName>ppt_x</p:attrName>
                                        </p:attrNameLst>
                                      </p:cBhvr>
                                      <p:tavLst>
                                        <p:tav tm="0">
                                          <p:val>
                                            <p:strVal val="#ppt_x"/>
                                          </p:val>
                                        </p:tav>
                                        <p:tav tm="100000">
                                          <p:val>
                                            <p:strVal val="#ppt_x"/>
                                          </p:val>
                                        </p:tav>
                                      </p:tavLst>
                                    </p:anim>
                                    <p:anim calcmode="lin" valueType="num">
                                      <p:cBhvr additive="base">
                                        <p:cTn id="19" dur="1000" fill="hold"/>
                                        <p:tgtEl>
                                          <p:spTgt spid="7"/>
                                        </p:tgtEl>
                                        <p:attrNameLst>
                                          <p:attrName>ppt_y</p:attrName>
                                        </p:attrNameLst>
                                      </p:cBhvr>
                                      <p:tavLst>
                                        <p:tav tm="0">
                                          <p:val>
                                            <p:strVal val="1+#ppt_h/2"/>
                                          </p:val>
                                        </p:tav>
                                        <p:tav tm="100000">
                                          <p:val>
                                            <p:strVal val="#ppt_y"/>
                                          </p:val>
                                        </p:tav>
                                      </p:tavLst>
                                    </p:anim>
                                  </p:childTnLst>
                                </p:cTn>
                              </p:par>
                            </p:childTnLst>
                          </p:cTn>
                        </p:par>
                        <p:par>
                          <p:cTn id="20" fill="hold">
                            <p:stCondLst>
                              <p:cond delay="4000"/>
                            </p:stCondLst>
                            <p:childTnLst>
                              <p:par>
                                <p:cTn id="21" presetID="2" presetClass="entr" presetSubtype="4" fill="hold" grpId="0" nodeType="afterEffect">
                                  <p:stCondLst>
                                    <p:cond delay="0"/>
                                  </p:stCondLst>
                                  <p:childTnLst>
                                    <p:set>
                                      <p:cBhvr>
                                        <p:cTn id="22" dur="1000"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ppt_x"/>
                                          </p:val>
                                        </p:tav>
                                        <p:tav tm="100000">
                                          <p:val>
                                            <p:strVal val="#ppt_x"/>
                                          </p:val>
                                        </p:tav>
                                      </p:tavLst>
                                    </p:anim>
                                    <p:anim calcmode="lin" valueType="num">
                                      <p:cBhvr additive="base">
                                        <p:cTn id="24"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7" grpId="0" bldLvl="0" animBg="1"/>
      <p:bldP spid="8"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a:xfrm>
            <a:off x="2207895" y="4653280"/>
            <a:ext cx="9802495" cy="2089150"/>
          </a:xfrm>
          <a:prstGeom prst="rect">
            <a:avLst/>
          </a:prstGeom>
          <a:gradFill>
            <a:gsLst>
              <a:gs pos="0">
                <a:schemeClr val="bg1"/>
              </a:gs>
              <a:gs pos="100000">
                <a:schemeClr val="accent1">
                  <a:lumMod val="30000"/>
                  <a:lumOff val="70000"/>
                </a:schemeClr>
              </a:gs>
            </a:gsLst>
            <a:lin ang="101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矩形 39"/>
          <p:cNvSpPr/>
          <p:nvPr/>
        </p:nvSpPr>
        <p:spPr>
          <a:xfrm>
            <a:off x="2207895" y="2925445"/>
            <a:ext cx="9792970" cy="1584325"/>
          </a:xfrm>
          <a:prstGeom prst="rect">
            <a:avLst/>
          </a:prstGeom>
          <a:gradFill>
            <a:gsLst>
              <a:gs pos="0">
                <a:schemeClr val="bg1"/>
              </a:gs>
              <a:gs pos="100000">
                <a:schemeClr val="accent1">
                  <a:lumMod val="30000"/>
                  <a:lumOff val="70000"/>
                </a:schemeClr>
              </a:gs>
            </a:gsLst>
            <a:lin ang="101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9" name="矩形 38"/>
          <p:cNvSpPr/>
          <p:nvPr/>
        </p:nvSpPr>
        <p:spPr>
          <a:xfrm>
            <a:off x="2207895" y="1052830"/>
            <a:ext cx="9792970" cy="1584325"/>
          </a:xfrm>
          <a:prstGeom prst="rect">
            <a:avLst/>
          </a:prstGeom>
          <a:gradFill>
            <a:gsLst>
              <a:gs pos="0">
                <a:schemeClr val="bg1"/>
              </a:gs>
              <a:gs pos="100000">
                <a:schemeClr val="accent1">
                  <a:lumMod val="30000"/>
                  <a:lumOff val="70000"/>
                </a:schemeClr>
              </a:gs>
            </a:gsLst>
            <a:lin ang="101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9" name="矩形 48"/>
          <p:cNvSpPr/>
          <p:nvPr/>
        </p:nvSpPr>
        <p:spPr>
          <a:xfrm>
            <a:off x="2352040" y="3148330"/>
            <a:ext cx="9127490" cy="922020"/>
          </a:xfrm>
          <a:prstGeom prst="rect">
            <a:avLst/>
          </a:prstGeom>
        </p:spPr>
        <p:txBody>
          <a:bodyPr wrap="square">
            <a:spAutoFit/>
          </a:bodyPr>
          <a:lstStyle/>
          <a:p>
            <a:pPr indent="457200" algn="just">
              <a:lnSpc>
                <a:spcPct val="100000"/>
              </a:lnSpc>
              <a:buClrTx/>
              <a:buSzTx/>
              <a:buFontTx/>
              <a:extLst>
                <a:ext uri="{35155182-B16C-46BC-9424-99874614C6A1}">
                  <wpsdc:indentchars xmlns:wpsdc="http://www.wps.cn/officeDocument/2017/drawingmlCustomData" val="200" checksum="59296752"/>
                </a:ext>
              </a:extLst>
            </a:pPr>
            <a:r>
              <a:rPr lang="zh-CN" altLang="en-US" dirty="0">
                <a:latin typeface="方正黑体简体" panose="02000000000000000000" charset="-122"/>
                <a:ea typeface="方正黑体简体" panose="02000000000000000000" charset="-122"/>
                <a:cs typeface="方正黑体简体" panose="02000000000000000000" charset="-122"/>
                <a:sym typeface="等线" panose="02010600030101010101" pitchFamily="2" charset="-122"/>
              </a:rPr>
              <a:t>二是依申请公开数量增长速度较快。改进方法：进一步完善依申请公开答复工作制度，实行“接办分离”，规范依申请公开受理、登记、分办、拟办、审核、答复、寄送、归档的各项环节。</a:t>
            </a:r>
            <a:endParaRPr lang="zh-CN" altLang="en-US" dirty="0">
              <a:latin typeface="方正黑体简体" panose="02000000000000000000" charset="-122"/>
              <a:ea typeface="方正黑体简体" panose="02000000000000000000" charset="-122"/>
              <a:cs typeface="方正黑体简体" panose="02000000000000000000" charset="-122"/>
              <a:sym typeface="等线" panose="02010600030101010101" pitchFamily="2" charset="-122"/>
            </a:endParaRPr>
          </a:p>
        </p:txBody>
      </p:sp>
      <p:sp>
        <p:nvSpPr>
          <p:cNvPr id="9" name="矩形: 圆角 8"/>
          <p:cNvSpPr/>
          <p:nvPr/>
        </p:nvSpPr>
        <p:spPr>
          <a:xfrm rot="18988788">
            <a:off x="7518466" y="4734959"/>
            <a:ext cx="6179945" cy="6179945"/>
          </a:xfrm>
          <a:prstGeom prst="roundRect">
            <a:avLst>
              <a:gd name="adj" fmla="val 29587"/>
            </a:avLst>
          </a:prstGeom>
          <a:solidFill>
            <a:srgbClr val="F2F2F2">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en-US" altLang="zh-CN"/>
          </a:p>
        </p:txBody>
      </p:sp>
      <p:grpSp>
        <p:nvGrpSpPr>
          <p:cNvPr id="10" name="组合 9"/>
          <p:cNvGrpSpPr/>
          <p:nvPr/>
        </p:nvGrpSpPr>
        <p:grpSpPr>
          <a:xfrm>
            <a:off x="601675" y="1344507"/>
            <a:ext cx="1075520" cy="1075520"/>
            <a:chOff x="745660" y="1508337"/>
            <a:chExt cx="1075520" cy="1075520"/>
          </a:xfrm>
        </p:grpSpPr>
        <p:sp>
          <p:nvSpPr>
            <p:cNvPr id="11" name="椭圆 10"/>
            <p:cNvSpPr/>
            <p:nvPr/>
          </p:nvSpPr>
          <p:spPr>
            <a:xfrm>
              <a:off x="814240" y="1576917"/>
              <a:ext cx="938360" cy="938360"/>
            </a:xfrm>
            <a:prstGeom prst="ellipse">
              <a:avLst/>
            </a:prstGeom>
            <a:solidFill>
              <a:srgbClr val="5E9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lumMod val="65000"/>
                  </a:prstClr>
                </a:solidFill>
                <a:latin typeface="字魂58号-创中黑" panose="00000500000000000000" pitchFamily="2" charset="-122"/>
                <a:ea typeface="字魂58号-创中黑" panose="00000500000000000000" pitchFamily="2" charset="-122"/>
                <a:cs typeface="阿里巴巴普惠体" panose="00020600040101010101" pitchFamily="18" charset="-122"/>
                <a:sym typeface="等线" panose="02010600030101010101" pitchFamily="2" charset="-122"/>
              </a:endParaRPr>
            </a:p>
          </p:txBody>
        </p:sp>
        <p:sp>
          <p:nvSpPr>
            <p:cNvPr id="12" name="椭圆 11"/>
            <p:cNvSpPr/>
            <p:nvPr/>
          </p:nvSpPr>
          <p:spPr>
            <a:xfrm>
              <a:off x="745660" y="1508337"/>
              <a:ext cx="1075520" cy="1075520"/>
            </a:xfrm>
            <a:prstGeom prst="ellipse">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lumMod val="65000"/>
                  </a:prstClr>
                </a:solidFill>
                <a:latin typeface="字魂58号-创中黑" panose="00000500000000000000" pitchFamily="2" charset="-122"/>
                <a:ea typeface="字魂58号-创中黑" panose="00000500000000000000" pitchFamily="2" charset="-122"/>
                <a:cs typeface="阿里巴巴普惠体" panose="00020600040101010101" pitchFamily="18" charset="-122"/>
                <a:sym typeface="等线" panose="02010600030101010101" pitchFamily="2" charset="-122"/>
              </a:endParaRPr>
            </a:p>
          </p:txBody>
        </p:sp>
        <p:sp>
          <p:nvSpPr>
            <p:cNvPr id="13" name="Freeform 6"/>
            <p:cNvSpPr>
              <a:spLocks noEditPoints="1"/>
            </p:cNvSpPr>
            <p:nvPr/>
          </p:nvSpPr>
          <p:spPr bwMode="auto">
            <a:xfrm>
              <a:off x="1121495" y="1884172"/>
              <a:ext cx="323850" cy="323850"/>
            </a:xfrm>
            <a:custGeom>
              <a:avLst/>
              <a:gdLst>
                <a:gd name="T0" fmla="*/ 410 w 1017"/>
                <a:gd name="T1" fmla="*/ 428 h 1018"/>
                <a:gd name="T2" fmla="*/ 220 w 1017"/>
                <a:gd name="T3" fmla="*/ 735 h 1018"/>
                <a:gd name="T4" fmla="*/ 283 w 1017"/>
                <a:gd name="T5" fmla="*/ 797 h 1018"/>
                <a:gd name="T6" fmla="*/ 581 w 1017"/>
                <a:gd name="T7" fmla="*/ 613 h 1018"/>
                <a:gd name="T8" fmla="*/ 781 w 1017"/>
                <a:gd name="T9" fmla="*/ 326 h 1018"/>
                <a:gd name="T10" fmla="*/ 778 w 1017"/>
                <a:gd name="T11" fmla="*/ 239 h 1018"/>
                <a:gd name="T12" fmla="*/ 691 w 1017"/>
                <a:gd name="T13" fmla="*/ 236 h 1018"/>
                <a:gd name="T14" fmla="*/ 405 w 1017"/>
                <a:gd name="T15" fmla="*/ 584 h 1018"/>
                <a:gd name="T16" fmla="*/ 567 w 1017"/>
                <a:gd name="T17" fmla="*/ 531 h 1018"/>
                <a:gd name="T18" fmla="*/ 473 w 1017"/>
                <a:gd name="T19" fmla="*/ 562 h 1018"/>
                <a:gd name="T20" fmla="*/ 448 w 1017"/>
                <a:gd name="T21" fmla="*/ 487 h 1018"/>
                <a:gd name="T22" fmla="*/ 539 w 1017"/>
                <a:gd name="T23" fmla="*/ 453 h 1018"/>
                <a:gd name="T24" fmla="*/ 571 w 1017"/>
                <a:gd name="T25" fmla="*/ 520 h 1018"/>
                <a:gd name="T26" fmla="*/ 382 w 1017"/>
                <a:gd name="T27" fmla="*/ 16 h 1018"/>
                <a:gd name="T28" fmla="*/ 184 w 1017"/>
                <a:gd name="T29" fmla="*/ 116 h 1018"/>
                <a:gd name="T30" fmla="*/ 49 w 1017"/>
                <a:gd name="T31" fmla="*/ 289 h 1018"/>
                <a:gd name="T32" fmla="*/ 0 w 1017"/>
                <a:gd name="T33" fmla="*/ 509 h 1018"/>
                <a:gd name="T34" fmla="*/ 40 w 1017"/>
                <a:gd name="T35" fmla="*/ 707 h 1018"/>
                <a:gd name="T36" fmla="*/ 166 w 1017"/>
                <a:gd name="T37" fmla="*/ 885 h 1018"/>
                <a:gd name="T38" fmla="*/ 357 w 1017"/>
                <a:gd name="T39" fmla="*/ 995 h 1018"/>
                <a:gd name="T40" fmla="*/ 560 w 1017"/>
                <a:gd name="T41" fmla="*/ 1015 h 1018"/>
                <a:gd name="T42" fmla="*/ 772 w 1017"/>
                <a:gd name="T43" fmla="*/ 944 h 1018"/>
                <a:gd name="T44" fmla="*/ 930 w 1017"/>
                <a:gd name="T45" fmla="*/ 793 h 1018"/>
                <a:gd name="T46" fmla="*/ 1012 w 1017"/>
                <a:gd name="T47" fmla="*/ 586 h 1018"/>
                <a:gd name="T48" fmla="*/ 1001 w 1017"/>
                <a:gd name="T49" fmla="*/ 382 h 1018"/>
                <a:gd name="T50" fmla="*/ 901 w 1017"/>
                <a:gd name="T51" fmla="*/ 186 h 1018"/>
                <a:gd name="T52" fmla="*/ 728 w 1017"/>
                <a:gd name="T53" fmla="*/ 50 h 1018"/>
                <a:gd name="T54" fmla="*/ 508 w 1017"/>
                <a:gd name="T55" fmla="*/ 0 h 1018"/>
                <a:gd name="T56" fmla="*/ 376 w 1017"/>
                <a:gd name="T57" fmla="*/ 935 h 1018"/>
                <a:gd name="T58" fmla="*/ 209 w 1017"/>
                <a:gd name="T59" fmla="*/ 838 h 1018"/>
                <a:gd name="T60" fmla="*/ 99 w 1017"/>
                <a:gd name="T61" fmla="*/ 682 h 1018"/>
                <a:gd name="T62" fmla="*/ 63 w 1017"/>
                <a:gd name="T63" fmla="*/ 509 h 1018"/>
                <a:gd name="T64" fmla="*/ 107 w 1017"/>
                <a:gd name="T65" fmla="*/ 315 h 1018"/>
                <a:gd name="T66" fmla="*/ 225 w 1017"/>
                <a:gd name="T67" fmla="*/ 165 h 1018"/>
                <a:gd name="T68" fmla="*/ 397 w 1017"/>
                <a:gd name="T69" fmla="*/ 77 h 1018"/>
                <a:gd name="T70" fmla="*/ 576 w 1017"/>
                <a:gd name="T71" fmla="*/ 69 h 1018"/>
                <a:gd name="T72" fmla="*/ 757 w 1017"/>
                <a:gd name="T73" fmla="*/ 139 h 1018"/>
                <a:gd name="T74" fmla="*/ 889 w 1017"/>
                <a:gd name="T75" fmla="*/ 278 h 1018"/>
                <a:gd name="T76" fmla="*/ 952 w 1017"/>
                <a:gd name="T77" fmla="*/ 463 h 1018"/>
                <a:gd name="T78" fmla="*/ 933 w 1017"/>
                <a:gd name="T79" fmla="*/ 642 h 1018"/>
                <a:gd name="T80" fmla="*/ 838 w 1017"/>
                <a:gd name="T81" fmla="*/ 808 h 1018"/>
                <a:gd name="T82" fmla="*/ 681 w 1017"/>
                <a:gd name="T83" fmla="*/ 919 h 1018"/>
                <a:gd name="T84" fmla="*/ 508 w 1017"/>
                <a:gd name="T85" fmla="*/ 954 h 1018"/>
                <a:gd name="T86" fmla="*/ 540 w 1017"/>
                <a:gd name="T87" fmla="*/ 165 h 1018"/>
                <a:gd name="T88" fmla="*/ 515 w 1017"/>
                <a:gd name="T89" fmla="*/ 128 h 1018"/>
                <a:gd name="T90" fmla="*/ 477 w 1017"/>
                <a:gd name="T91" fmla="*/ 152 h 1018"/>
                <a:gd name="T92" fmla="*/ 502 w 1017"/>
                <a:gd name="T93" fmla="*/ 190 h 1018"/>
                <a:gd name="T94" fmla="*/ 482 w 1017"/>
                <a:gd name="T95" fmla="*/ 841 h 1018"/>
                <a:gd name="T96" fmla="*/ 490 w 1017"/>
                <a:gd name="T97" fmla="*/ 885 h 1018"/>
                <a:gd name="T98" fmla="*/ 534 w 1017"/>
                <a:gd name="T99" fmla="*/ 877 h 1018"/>
                <a:gd name="T100" fmla="*/ 526 w 1017"/>
                <a:gd name="T101" fmla="*/ 833 h 1018"/>
                <a:gd name="T102" fmla="*/ 840 w 1017"/>
                <a:gd name="T103" fmla="*/ 483 h 1018"/>
                <a:gd name="T104" fmla="*/ 831 w 1017"/>
                <a:gd name="T105" fmla="*/ 527 h 1018"/>
                <a:gd name="T106" fmla="*/ 876 w 1017"/>
                <a:gd name="T107" fmla="*/ 535 h 1018"/>
                <a:gd name="T108" fmla="*/ 885 w 1017"/>
                <a:gd name="T109" fmla="*/ 491 h 1018"/>
                <a:gd name="T110" fmla="*/ 152 w 1017"/>
                <a:gd name="T111" fmla="*/ 477 h 1018"/>
                <a:gd name="T112" fmla="*/ 128 w 1017"/>
                <a:gd name="T113" fmla="*/ 515 h 1018"/>
                <a:gd name="T114" fmla="*/ 165 w 1017"/>
                <a:gd name="T115" fmla="*/ 540 h 1018"/>
                <a:gd name="T116" fmla="*/ 190 w 1017"/>
                <a:gd name="T117" fmla="*/ 502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1018">
                  <a:moveTo>
                    <a:pt x="691" y="236"/>
                  </a:moveTo>
                  <a:lnTo>
                    <a:pt x="455" y="394"/>
                  </a:lnTo>
                  <a:lnTo>
                    <a:pt x="455" y="394"/>
                  </a:lnTo>
                  <a:lnTo>
                    <a:pt x="445" y="399"/>
                  </a:lnTo>
                  <a:lnTo>
                    <a:pt x="436" y="404"/>
                  </a:lnTo>
                  <a:lnTo>
                    <a:pt x="427" y="411"/>
                  </a:lnTo>
                  <a:lnTo>
                    <a:pt x="418" y="418"/>
                  </a:lnTo>
                  <a:lnTo>
                    <a:pt x="418" y="418"/>
                  </a:lnTo>
                  <a:lnTo>
                    <a:pt x="410" y="428"/>
                  </a:lnTo>
                  <a:lnTo>
                    <a:pt x="402" y="439"/>
                  </a:lnTo>
                  <a:lnTo>
                    <a:pt x="396" y="450"/>
                  </a:lnTo>
                  <a:lnTo>
                    <a:pt x="390" y="460"/>
                  </a:lnTo>
                  <a:lnTo>
                    <a:pt x="236" y="691"/>
                  </a:lnTo>
                  <a:lnTo>
                    <a:pt x="236" y="691"/>
                  </a:lnTo>
                  <a:lnTo>
                    <a:pt x="228" y="702"/>
                  </a:lnTo>
                  <a:lnTo>
                    <a:pt x="224" y="712"/>
                  </a:lnTo>
                  <a:lnTo>
                    <a:pt x="221" y="723"/>
                  </a:lnTo>
                  <a:lnTo>
                    <a:pt x="220" y="735"/>
                  </a:lnTo>
                  <a:lnTo>
                    <a:pt x="221" y="747"/>
                  </a:lnTo>
                  <a:lnTo>
                    <a:pt x="225" y="759"/>
                  </a:lnTo>
                  <a:lnTo>
                    <a:pt x="231" y="769"/>
                  </a:lnTo>
                  <a:lnTo>
                    <a:pt x="238" y="779"/>
                  </a:lnTo>
                  <a:lnTo>
                    <a:pt x="238" y="779"/>
                  </a:lnTo>
                  <a:lnTo>
                    <a:pt x="248" y="786"/>
                  </a:lnTo>
                  <a:lnTo>
                    <a:pt x="260" y="793"/>
                  </a:lnTo>
                  <a:lnTo>
                    <a:pt x="271" y="796"/>
                  </a:lnTo>
                  <a:lnTo>
                    <a:pt x="283" y="797"/>
                  </a:lnTo>
                  <a:lnTo>
                    <a:pt x="283" y="797"/>
                  </a:lnTo>
                  <a:lnTo>
                    <a:pt x="295" y="796"/>
                  </a:lnTo>
                  <a:lnTo>
                    <a:pt x="306" y="793"/>
                  </a:lnTo>
                  <a:lnTo>
                    <a:pt x="316" y="789"/>
                  </a:lnTo>
                  <a:lnTo>
                    <a:pt x="326" y="781"/>
                  </a:lnTo>
                  <a:lnTo>
                    <a:pt x="561" y="624"/>
                  </a:lnTo>
                  <a:lnTo>
                    <a:pt x="561" y="624"/>
                  </a:lnTo>
                  <a:lnTo>
                    <a:pt x="572" y="619"/>
                  </a:lnTo>
                  <a:lnTo>
                    <a:pt x="581" y="613"/>
                  </a:lnTo>
                  <a:lnTo>
                    <a:pt x="590" y="606"/>
                  </a:lnTo>
                  <a:lnTo>
                    <a:pt x="599" y="599"/>
                  </a:lnTo>
                  <a:lnTo>
                    <a:pt x="599" y="599"/>
                  </a:lnTo>
                  <a:lnTo>
                    <a:pt x="607" y="589"/>
                  </a:lnTo>
                  <a:lnTo>
                    <a:pt x="615" y="579"/>
                  </a:lnTo>
                  <a:lnTo>
                    <a:pt x="621" y="569"/>
                  </a:lnTo>
                  <a:lnTo>
                    <a:pt x="626" y="558"/>
                  </a:lnTo>
                  <a:lnTo>
                    <a:pt x="781" y="326"/>
                  </a:lnTo>
                  <a:lnTo>
                    <a:pt x="781" y="326"/>
                  </a:lnTo>
                  <a:lnTo>
                    <a:pt x="789" y="317"/>
                  </a:lnTo>
                  <a:lnTo>
                    <a:pt x="793" y="306"/>
                  </a:lnTo>
                  <a:lnTo>
                    <a:pt x="796" y="294"/>
                  </a:lnTo>
                  <a:lnTo>
                    <a:pt x="797" y="282"/>
                  </a:lnTo>
                  <a:lnTo>
                    <a:pt x="795" y="270"/>
                  </a:lnTo>
                  <a:lnTo>
                    <a:pt x="792" y="260"/>
                  </a:lnTo>
                  <a:lnTo>
                    <a:pt x="786" y="249"/>
                  </a:lnTo>
                  <a:lnTo>
                    <a:pt x="778" y="239"/>
                  </a:lnTo>
                  <a:lnTo>
                    <a:pt x="778" y="239"/>
                  </a:lnTo>
                  <a:lnTo>
                    <a:pt x="769" y="232"/>
                  </a:lnTo>
                  <a:lnTo>
                    <a:pt x="758" y="225"/>
                  </a:lnTo>
                  <a:lnTo>
                    <a:pt x="747" y="222"/>
                  </a:lnTo>
                  <a:lnTo>
                    <a:pt x="735" y="221"/>
                  </a:lnTo>
                  <a:lnTo>
                    <a:pt x="723" y="222"/>
                  </a:lnTo>
                  <a:lnTo>
                    <a:pt x="711" y="224"/>
                  </a:lnTo>
                  <a:lnTo>
                    <a:pt x="701" y="230"/>
                  </a:lnTo>
                  <a:lnTo>
                    <a:pt x="691" y="236"/>
                  </a:lnTo>
                  <a:lnTo>
                    <a:pt x="691" y="236"/>
                  </a:lnTo>
                  <a:close/>
                  <a:moveTo>
                    <a:pt x="289" y="730"/>
                  </a:moveTo>
                  <a:lnTo>
                    <a:pt x="283" y="734"/>
                  </a:lnTo>
                  <a:lnTo>
                    <a:pt x="283" y="734"/>
                  </a:lnTo>
                  <a:lnTo>
                    <a:pt x="283" y="765"/>
                  </a:lnTo>
                  <a:lnTo>
                    <a:pt x="283" y="734"/>
                  </a:lnTo>
                  <a:lnTo>
                    <a:pt x="396" y="566"/>
                  </a:lnTo>
                  <a:lnTo>
                    <a:pt x="396" y="566"/>
                  </a:lnTo>
                  <a:lnTo>
                    <a:pt x="400" y="575"/>
                  </a:lnTo>
                  <a:lnTo>
                    <a:pt x="405" y="584"/>
                  </a:lnTo>
                  <a:lnTo>
                    <a:pt x="412" y="591"/>
                  </a:lnTo>
                  <a:lnTo>
                    <a:pt x="418" y="599"/>
                  </a:lnTo>
                  <a:lnTo>
                    <a:pt x="418" y="599"/>
                  </a:lnTo>
                  <a:lnTo>
                    <a:pt x="426" y="605"/>
                  </a:lnTo>
                  <a:lnTo>
                    <a:pt x="433" y="612"/>
                  </a:lnTo>
                  <a:lnTo>
                    <a:pt x="442" y="617"/>
                  </a:lnTo>
                  <a:lnTo>
                    <a:pt x="451" y="621"/>
                  </a:lnTo>
                  <a:lnTo>
                    <a:pt x="289" y="730"/>
                  </a:lnTo>
                  <a:close/>
                  <a:moveTo>
                    <a:pt x="567" y="531"/>
                  </a:moveTo>
                  <a:lnTo>
                    <a:pt x="552" y="554"/>
                  </a:lnTo>
                  <a:lnTo>
                    <a:pt x="530" y="569"/>
                  </a:lnTo>
                  <a:lnTo>
                    <a:pt x="530" y="569"/>
                  </a:lnTo>
                  <a:lnTo>
                    <a:pt x="519" y="572"/>
                  </a:lnTo>
                  <a:lnTo>
                    <a:pt x="508" y="573"/>
                  </a:lnTo>
                  <a:lnTo>
                    <a:pt x="508" y="573"/>
                  </a:lnTo>
                  <a:lnTo>
                    <a:pt x="496" y="571"/>
                  </a:lnTo>
                  <a:lnTo>
                    <a:pt x="484" y="568"/>
                  </a:lnTo>
                  <a:lnTo>
                    <a:pt x="473" y="562"/>
                  </a:lnTo>
                  <a:lnTo>
                    <a:pt x="463" y="554"/>
                  </a:lnTo>
                  <a:lnTo>
                    <a:pt x="463" y="554"/>
                  </a:lnTo>
                  <a:lnTo>
                    <a:pt x="456" y="544"/>
                  </a:lnTo>
                  <a:lnTo>
                    <a:pt x="449" y="533"/>
                  </a:lnTo>
                  <a:lnTo>
                    <a:pt x="446" y="521"/>
                  </a:lnTo>
                  <a:lnTo>
                    <a:pt x="445" y="509"/>
                  </a:lnTo>
                  <a:lnTo>
                    <a:pt x="445" y="509"/>
                  </a:lnTo>
                  <a:lnTo>
                    <a:pt x="446" y="498"/>
                  </a:lnTo>
                  <a:lnTo>
                    <a:pt x="448" y="487"/>
                  </a:lnTo>
                  <a:lnTo>
                    <a:pt x="463" y="465"/>
                  </a:lnTo>
                  <a:lnTo>
                    <a:pt x="486" y="450"/>
                  </a:lnTo>
                  <a:lnTo>
                    <a:pt x="486" y="450"/>
                  </a:lnTo>
                  <a:lnTo>
                    <a:pt x="495" y="447"/>
                  </a:lnTo>
                  <a:lnTo>
                    <a:pt x="503" y="446"/>
                  </a:lnTo>
                  <a:lnTo>
                    <a:pt x="513" y="446"/>
                  </a:lnTo>
                  <a:lnTo>
                    <a:pt x="521" y="447"/>
                  </a:lnTo>
                  <a:lnTo>
                    <a:pt x="530" y="450"/>
                  </a:lnTo>
                  <a:lnTo>
                    <a:pt x="539" y="453"/>
                  </a:lnTo>
                  <a:lnTo>
                    <a:pt x="546" y="458"/>
                  </a:lnTo>
                  <a:lnTo>
                    <a:pt x="554" y="463"/>
                  </a:lnTo>
                  <a:lnTo>
                    <a:pt x="554" y="463"/>
                  </a:lnTo>
                  <a:lnTo>
                    <a:pt x="561" y="473"/>
                  </a:lnTo>
                  <a:lnTo>
                    <a:pt x="567" y="485"/>
                  </a:lnTo>
                  <a:lnTo>
                    <a:pt x="571" y="497"/>
                  </a:lnTo>
                  <a:lnTo>
                    <a:pt x="572" y="509"/>
                  </a:lnTo>
                  <a:lnTo>
                    <a:pt x="572" y="509"/>
                  </a:lnTo>
                  <a:lnTo>
                    <a:pt x="571" y="520"/>
                  </a:lnTo>
                  <a:lnTo>
                    <a:pt x="567" y="531"/>
                  </a:lnTo>
                  <a:lnTo>
                    <a:pt x="567" y="531"/>
                  </a:lnTo>
                  <a:close/>
                  <a:moveTo>
                    <a:pt x="508" y="0"/>
                  </a:moveTo>
                  <a:lnTo>
                    <a:pt x="508" y="0"/>
                  </a:lnTo>
                  <a:lnTo>
                    <a:pt x="483" y="1"/>
                  </a:lnTo>
                  <a:lnTo>
                    <a:pt x="456" y="2"/>
                  </a:lnTo>
                  <a:lnTo>
                    <a:pt x="431" y="5"/>
                  </a:lnTo>
                  <a:lnTo>
                    <a:pt x="405" y="11"/>
                  </a:lnTo>
                  <a:lnTo>
                    <a:pt x="382" y="16"/>
                  </a:lnTo>
                  <a:lnTo>
                    <a:pt x="357" y="23"/>
                  </a:lnTo>
                  <a:lnTo>
                    <a:pt x="334" y="31"/>
                  </a:lnTo>
                  <a:lnTo>
                    <a:pt x="310" y="40"/>
                  </a:lnTo>
                  <a:lnTo>
                    <a:pt x="287" y="50"/>
                  </a:lnTo>
                  <a:lnTo>
                    <a:pt x="266" y="61"/>
                  </a:lnTo>
                  <a:lnTo>
                    <a:pt x="245" y="74"/>
                  </a:lnTo>
                  <a:lnTo>
                    <a:pt x="224" y="87"/>
                  </a:lnTo>
                  <a:lnTo>
                    <a:pt x="204" y="101"/>
                  </a:lnTo>
                  <a:lnTo>
                    <a:pt x="184" y="116"/>
                  </a:lnTo>
                  <a:lnTo>
                    <a:pt x="166" y="132"/>
                  </a:lnTo>
                  <a:lnTo>
                    <a:pt x="149" y="149"/>
                  </a:lnTo>
                  <a:lnTo>
                    <a:pt x="132" y="167"/>
                  </a:lnTo>
                  <a:lnTo>
                    <a:pt x="116" y="186"/>
                  </a:lnTo>
                  <a:lnTo>
                    <a:pt x="101" y="205"/>
                  </a:lnTo>
                  <a:lnTo>
                    <a:pt x="87" y="224"/>
                  </a:lnTo>
                  <a:lnTo>
                    <a:pt x="73" y="245"/>
                  </a:lnTo>
                  <a:lnTo>
                    <a:pt x="61" y="266"/>
                  </a:lnTo>
                  <a:lnTo>
                    <a:pt x="49" y="289"/>
                  </a:lnTo>
                  <a:lnTo>
                    <a:pt x="40" y="311"/>
                  </a:lnTo>
                  <a:lnTo>
                    <a:pt x="30" y="334"/>
                  </a:lnTo>
                  <a:lnTo>
                    <a:pt x="22" y="357"/>
                  </a:lnTo>
                  <a:lnTo>
                    <a:pt x="16" y="382"/>
                  </a:lnTo>
                  <a:lnTo>
                    <a:pt x="10" y="407"/>
                  </a:lnTo>
                  <a:lnTo>
                    <a:pt x="5" y="431"/>
                  </a:lnTo>
                  <a:lnTo>
                    <a:pt x="2" y="457"/>
                  </a:lnTo>
                  <a:lnTo>
                    <a:pt x="0" y="483"/>
                  </a:lnTo>
                  <a:lnTo>
                    <a:pt x="0" y="509"/>
                  </a:lnTo>
                  <a:lnTo>
                    <a:pt x="0" y="509"/>
                  </a:lnTo>
                  <a:lnTo>
                    <a:pt x="0" y="535"/>
                  </a:lnTo>
                  <a:lnTo>
                    <a:pt x="2" y="561"/>
                  </a:lnTo>
                  <a:lnTo>
                    <a:pt x="5" y="586"/>
                  </a:lnTo>
                  <a:lnTo>
                    <a:pt x="10" y="612"/>
                  </a:lnTo>
                  <a:lnTo>
                    <a:pt x="16" y="636"/>
                  </a:lnTo>
                  <a:lnTo>
                    <a:pt x="22" y="660"/>
                  </a:lnTo>
                  <a:lnTo>
                    <a:pt x="30" y="683"/>
                  </a:lnTo>
                  <a:lnTo>
                    <a:pt x="40" y="707"/>
                  </a:lnTo>
                  <a:lnTo>
                    <a:pt x="49" y="730"/>
                  </a:lnTo>
                  <a:lnTo>
                    <a:pt x="61" y="751"/>
                  </a:lnTo>
                  <a:lnTo>
                    <a:pt x="73" y="772"/>
                  </a:lnTo>
                  <a:lnTo>
                    <a:pt x="87" y="793"/>
                  </a:lnTo>
                  <a:lnTo>
                    <a:pt x="101" y="813"/>
                  </a:lnTo>
                  <a:lnTo>
                    <a:pt x="116" y="833"/>
                  </a:lnTo>
                  <a:lnTo>
                    <a:pt x="132" y="851"/>
                  </a:lnTo>
                  <a:lnTo>
                    <a:pt x="149" y="868"/>
                  </a:lnTo>
                  <a:lnTo>
                    <a:pt x="166" y="885"/>
                  </a:lnTo>
                  <a:lnTo>
                    <a:pt x="184" y="901"/>
                  </a:lnTo>
                  <a:lnTo>
                    <a:pt x="204" y="916"/>
                  </a:lnTo>
                  <a:lnTo>
                    <a:pt x="224" y="930"/>
                  </a:lnTo>
                  <a:lnTo>
                    <a:pt x="245" y="944"/>
                  </a:lnTo>
                  <a:lnTo>
                    <a:pt x="266" y="956"/>
                  </a:lnTo>
                  <a:lnTo>
                    <a:pt x="287" y="968"/>
                  </a:lnTo>
                  <a:lnTo>
                    <a:pt x="310" y="977"/>
                  </a:lnTo>
                  <a:lnTo>
                    <a:pt x="334" y="987"/>
                  </a:lnTo>
                  <a:lnTo>
                    <a:pt x="357" y="995"/>
                  </a:lnTo>
                  <a:lnTo>
                    <a:pt x="382" y="1002"/>
                  </a:lnTo>
                  <a:lnTo>
                    <a:pt x="405" y="1007"/>
                  </a:lnTo>
                  <a:lnTo>
                    <a:pt x="431" y="1012"/>
                  </a:lnTo>
                  <a:lnTo>
                    <a:pt x="456" y="1015"/>
                  </a:lnTo>
                  <a:lnTo>
                    <a:pt x="483" y="1017"/>
                  </a:lnTo>
                  <a:lnTo>
                    <a:pt x="508" y="1018"/>
                  </a:lnTo>
                  <a:lnTo>
                    <a:pt x="508" y="1018"/>
                  </a:lnTo>
                  <a:lnTo>
                    <a:pt x="534" y="1017"/>
                  </a:lnTo>
                  <a:lnTo>
                    <a:pt x="560" y="1015"/>
                  </a:lnTo>
                  <a:lnTo>
                    <a:pt x="586" y="1012"/>
                  </a:lnTo>
                  <a:lnTo>
                    <a:pt x="610" y="1007"/>
                  </a:lnTo>
                  <a:lnTo>
                    <a:pt x="635" y="1002"/>
                  </a:lnTo>
                  <a:lnTo>
                    <a:pt x="660" y="995"/>
                  </a:lnTo>
                  <a:lnTo>
                    <a:pt x="683" y="987"/>
                  </a:lnTo>
                  <a:lnTo>
                    <a:pt x="706" y="977"/>
                  </a:lnTo>
                  <a:lnTo>
                    <a:pt x="728" y="968"/>
                  </a:lnTo>
                  <a:lnTo>
                    <a:pt x="751" y="956"/>
                  </a:lnTo>
                  <a:lnTo>
                    <a:pt x="772" y="944"/>
                  </a:lnTo>
                  <a:lnTo>
                    <a:pt x="793" y="930"/>
                  </a:lnTo>
                  <a:lnTo>
                    <a:pt x="812" y="916"/>
                  </a:lnTo>
                  <a:lnTo>
                    <a:pt x="831" y="901"/>
                  </a:lnTo>
                  <a:lnTo>
                    <a:pt x="851" y="885"/>
                  </a:lnTo>
                  <a:lnTo>
                    <a:pt x="868" y="868"/>
                  </a:lnTo>
                  <a:lnTo>
                    <a:pt x="885" y="851"/>
                  </a:lnTo>
                  <a:lnTo>
                    <a:pt x="901" y="833"/>
                  </a:lnTo>
                  <a:lnTo>
                    <a:pt x="916" y="813"/>
                  </a:lnTo>
                  <a:lnTo>
                    <a:pt x="930" y="793"/>
                  </a:lnTo>
                  <a:lnTo>
                    <a:pt x="943" y="772"/>
                  </a:lnTo>
                  <a:lnTo>
                    <a:pt x="956" y="751"/>
                  </a:lnTo>
                  <a:lnTo>
                    <a:pt x="967" y="730"/>
                  </a:lnTo>
                  <a:lnTo>
                    <a:pt x="977" y="707"/>
                  </a:lnTo>
                  <a:lnTo>
                    <a:pt x="986" y="683"/>
                  </a:lnTo>
                  <a:lnTo>
                    <a:pt x="995" y="660"/>
                  </a:lnTo>
                  <a:lnTo>
                    <a:pt x="1001" y="636"/>
                  </a:lnTo>
                  <a:lnTo>
                    <a:pt x="1007" y="612"/>
                  </a:lnTo>
                  <a:lnTo>
                    <a:pt x="1012" y="586"/>
                  </a:lnTo>
                  <a:lnTo>
                    <a:pt x="1015" y="561"/>
                  </a:lnTo>
                  <a:lnTo>
                    <a:pt x="1017" y="535"/>
                  </a:lnTo>
                  <a:lnTo>
                    <a:pt x="1017" y="509"/>
                  </a:lnTo>
                  <a:lnTo>
                    <a:pt x="1017" y="509"/>
                  </a:lnTo>
                  <a:lnTo>
                    <a:pt x="1017" y="483"/>
                  </a:lnTo>
                  <a:lnTo>
                    <a:pt x="1015" y="457"/>
                  </a:lnTo>
                  <a:lnTo>
                    <a:pt x="1012" y="431"/>
                  </a:lnTo>
                  <a:lnTo>
                    <a:pt x="1007" y="407"/>
                  </a:lnTo>
                  <a:lnTo>
                    <a:pt x="1001" y="382"/>
                  </a:lnTo>
                  <a:lnTo>
                    <a:pt x="995" y="357"/>
                  </a:lnTo>
                  <a:lnTo>
                    <a:pt x="986" y="334"/>
                  </a:lnTo>
                  <a:lnTo>
                    <a:pt x="977" y="311"/>
                  </a:lnTo>
                  <a:lnTo>
                    <a:pt x="967" y="289"/>
                  </a:lnTo>
                  <a:lnTo>
                    <a:pt x="956" y="266"/>
                  </a:lnTo>
                  <a:lnTo>
                    <a:pt x="943" y="245"/>
                  </a:lnTo>
                  <a:lnTo>
                    <a:pt x="930" y="224"/>
                  </a:lnTo>
                  <a:lnTo>
                    <a:pt x="916" y="205"/>
                  </a:lnTo>
                  <a:lnTo>
                    <a:pt x="901" y="186"/>
                  </a:lnTo>
                  <a:lnTo>
                    <a:pt x="885" y="167"/>
                  </a:lnTo>
                  <a:lnTo>
                    <a:pt x="868" y="149"/>
                  </a:lnTo>
                  <a:lnTo>
                    <a:pt x="851" y="132"/>
                  </a:lnTo>
                  <a:lnTo>
                    <a:pt x="831" y="116"/>
                  </a:lnTo>
                  <a:lnTo>
                    <a:pt x="812" y="101"/>
                  </a:lnTo>
                  <a:lnTo>
                    <a:pt x="793" y="87"/>
                  </a:lnTo>
                  <a:lnTo>
                    <a:pt x="772" y="74"/>
                  </a:lnTo>
                  <a:lnTo>
                    <a:pt x="751" y="61"/>
                  </a:lnTo>
                  <a:lnTo>
                    <a:pt x="728" y="50"/>
                  </a:lnTo>
                  <a:lnTo>
                    <a:pt x="706" y="40"/>
                  </a:lnTo>
                  <a:lnTo>
                    <a:pt x="683" y="31"/>
                  </a:lnTo>
                  <a:lnTo>
                    <a:pt x="660" y="23"/>
                  </a:lnTo>
                  <a:lnTo>
                    <a:pt x="635" y="16"/>
                  </a:lnTo>
                  <a:lnTo>
                    <a:pt x="610" y="11"/>
                  </a:lnTo>
                  <a:lnTo>
                    <a:pt x="586" y="5"/>
                  </a:lnTo>
                  <a:lnTo>
                    <a:pt x="560" y="2"/>
                  </a:lnTo>
                  <a:lnTo>
                    <a:pt x="534" y="1"/>
                  </a:lnTo>
                  <a:lnTo>
                    <a:pt x="508" y="0"/>
                  </a:lnTo>
                  <a:lnTo>
                    <a:pt x="508" y="0"/>
                  </a:lnTo>
                  <a:close/>
                  <a:moveTo>
                    <a:pt x="508" y="954"/>
                  </a:moveTo>
                  <a:lnTo>
                    <a:pt x="508" y="954"/>
                  </a:lnTo>
                  <a:lnTo>
                    <a:pt x="486" y="954"/>
                  </a:lnTo>
                  <a:lnTo>
                    <a:pt x="463" y="952"/>
                  </a:lnTo>
                  <a:lnTo>
                    <a:pt x="441" y="948"/>
                  </a:lnTo>
                  <a:lnTo>
                    <a:pt x="418" y="945"/>
                  </a:lnTo>
                  <a:lnTo>
                    <a:pt x="397" y="940"/>
                  </a:lnTo>
                  <a:lnTo>
                    <a:pt x="376" y="935"/>
                  </a:lnTo>
                  <a:lnTo>
                    <a:pt x="355" y="927"/>
                  </a:lnTo>
                  <a:lnTo>
                    <a:pt x="336" y="919"/>
                  </a:lnTo>
                  <a:lnTo>
                    <a:pt x="315" y="910"/>
                  </a:lnTo>
                  <a:lnTo>
                    <a:pt x="296" y="900"/>
                  </a:lnTo>
                  <a:lnTo>
                    <a:pt x="278" y="889"/>
                  </a:lnTo>
                  <a:lnTo>
                    <a:pt x="260" y="878"/>
                  </a:lnTo>
                  <a:lnTo>
                    <a:pt x="242" y="866"/>
                  </a:lnTo>
                  <a:lnTo>
                    <a:pt x="225" y="852"/>
                  </a:lnTo>
                  <a:lnTo>
                    <a:pt x="209" y="838"/>
                  </a:lnTo>
                  <a:lnTo>
                    <a:pt x="194" y="824"/>
                  </a:lnTo>
                  <a:lnTo>
                    <a:pt x="179" y="808"/>
                  </a:lnTo>
                  <a:lnTo>
                    <a:pt x="165" y="792"/>
                  </a:lnTo>
                  <a:lnTo>
                    <a:pt x="151" y="775"/>
                  </a:lnTo>
                  <a:lnTo>
                    <a:pt x="139" y="757"/>
                  </a:lnTo>
                  <a:lnTo>
                    <a:pt x="128" y="739"/>
                  </a:lnTo>
                  <a:lnTo>
                    <a:pt x="117" y="721"/>
                  </a:lnTo>
                  <a:lnTo>
                    <a:pt x="107" y="702"/>
                  </a:lnTo>
                  <a:lnTo>
                    <a:pt x="99" y="682"/>
                  </a:lnTo>
                  <a:lnTo>
                    <a:pt x="90" y="662"/>
                  </a:lnTo>
                  <a:lnTo>
                    <a:pt x="84" y="642"/>
                  </a:lnTo>
                  <a:lnTo>
                    <a:pt x="77" y="620"/>
                  </a:lnTo>
                  <a:lnTo>
                    <a:pt x="72" y="599"/>
                  </a:lnTo>
                  <a:lnTo>
                    <a:pt x="69" y="576"/>
                  </a:lnTo>
                  <a:lnTo>
                    <a:pt x="65" y="555"/>
                  </a:lnTo>
                  <a:lnTo>
                    <a:pt x="63" y="532"/>
                  </a:lnTo>
                  <a:lnTo>
                    <a:pt x="63" y="509"/>
                  </a:lnTo>
                  <a:lnTo>
                    <a:pt x="63" y="509"/>
                  </a:lnTo>
                  <a:lnTo>
                    <a:pt x="63" y="486"/>
                  </a:lnTo>
                  <a:lnTo>
                    <a:pt x="65" y="463"/>
                  </a:lnTo>
                  <a:lnTo>
                    <a:pt x="69" y="441"/>
                  </a:lnTo>
                  <a:lnTo>
                    <a:pt x="72" y="420"/>
                  </a:lnTo>
                  <a:lnTo>
                    <a:pt x="77" y="398"/>
                  </a:lnTo>
                  <a:lnTo>
                    <a:pt x="84" y="377"/>
                  </a:lnTo>
                  <a:lnTo>
                    <a:pt x="90" y="356"/>
                  </a:lnTo>
                  <a:lnTo>
                    <a:pt x="99" y="336"/>
                  </a:lnTo>
                  <a:lnTo>
                    <a:pt x="107" y="315"/>
                  </a:lnTo>
                  <a:lnTo>
                    <a:pt x="117" y="297"/>
                  </a:lnTo>
                  <a:lnTo>
                    <a:pt x="128" y="278"/>
                  </a:lnTo>
                  <a:lnTo>
                    <a:pt x="139" y="260"/>
                  </a:lnTo>
                  <a:lnTo>
                    <a:pt x="151" y="242"/>
                  </a:lnTo>
                  <a:lnTo>
                    <a:pt x="165" y="225"/>
                  </a:lnTo>
                  <a:lnTo>
                    <a:pt x="179" y="209"/>
                  </a:lnTo>
                  <a:lnTo>
                    <a:pt x="194" y="194"/>
                  </a:lnTo>
                  <a:lnTo>
                    <a:pt x="209" y="179"/>
                  </a:lnTo>
                  <a:lnTo>
                    <a:pt x="225" y="165"/>
                  </a:lnTo>
                  <a:lnTo>
                    <a:pt x="242" y="152"/>
                  </a:lnTo>
                  <a:lnTo>
                    <a:pt x="260" y="139"/>
                  </a:lnTo>
                  <a:lnTo>
                    <a:pt x="278" y="128"/>
                  </a:lnTo>
                  <a:lnTo>
                    <a:pt x="296" y="117"/>
                  </a:lnTo>
                  <a:lnTo>
                    <a:pt x="315" y="107"/>
                  </a:lnTo>
                  <a:lnTo>
                    <a:pt x="336" y="99"/>
                  </a:lnTo>
                  <a:lnTo>
                    <a:pt x="355" y="90"/>
                  </a:lnTo>
                  <a:lnTo>
                    <a:pt x="376" y="84"/>
                  </a:lnTo>
                  <a:lnTo>
                    <a:pt x="397" y="77"/>
                  </a:lnTo>
                  <a:lnTo>
                    <a:pt x="418" y="73"/>
                  </a:lnTo>
                  <a:lnTo>
                    <a:pt x="441" y="69"/>
                  </a:lnTo>
                  <a:lnTo>
                    <a:pt x="463" y="65"/>
                  </a:lnTo>
                  <a:lnTo>
                    <a:pt x="486" y="64"/>
                  </a:lnTo>
                  <a:lnTo>
                    <a:pt x="508" y="63"/>
                  </a:lnTo>
                  <a:lnTo>
                    <a:pt x="508" y="63"/>
                  </a:lnTo>
                  <a:lnTo>
                    <a:pt x="531" y="64"/>
                  </a:lnTo>
                  <a:lnTo>
                    <a:pt x="554" y="65"/>
                  </a:lnTo>
                  <a:lnTo>
                    <a:pt x="576" y="69"/>
                  </a:lnTo>
                  <a:lnTo>
                    <a:pt x="598" y="73"/>
                  </a:lnTo>
                  <a:lnTo>
                    <a:pt x="620" y="77"/>
                  </a:lnTo>
                  <a:lnTo>
                    <a:pt x="640" y="84"/>
                  </a:lnTo>
                  <a:lnTo>
                    <a:pt x="661" y="90"/>
                  </a:lnTo>
                  <a:lnTo>
                    <a:pt x="681" y="99"/>
                  </a:lnTo>
                  <a:lnTo>
                    <a:pt x="702" y="107"/>
                  </a:lnTo>
                  <a:lnTo>
                    <a:pt x="721" y="117"/>
                  </a:lnTo>
                  <a:lnTo>
                    <a:pt x="739" y="128"/>
                  </a:lnTo>
                  <a:lnTo>
                    <a:pt x="757" y="139"/>
                  </a:lnTo>
                  <a:lnTo>
                    <a:pt x="775" y="152"/>
                  </a:lnTo>
                  <a:lnTo>
                    <a:pt x="792" y="165"/>
                  </a:lnTo>
                  <a:lnTo>
                    <a:pt x="808" y="179"/>
                  </a:lnTo>
                  <a:lnTo>
                    <a:pt x="823" y="194"/>
                  </a:lnTo>
                  <a:lnTo>
                    <a:pt x="838" y="209"/>
                  </a:lnTo>
                  <a:lnTo>
                    <a:pt x="852" y="225"/>
                  </a:lnTo>
                  <a:lnTo>
                    <a:pt x="865" y="242"/>
                  </a:lnTo>
                  <a:lnTo>
                    <a:pt x="878" y="260"/>
                  </a:lnTo>
                  <a:lnTo>
                    <a:pt x="889" y="278"/>
                  </a:lnTo>
                  <a:lnTo>
                    <a:pt x="900" y="297"/>
                  </a:lnTo>
                  <a:lnTo>
                    <a:pt x="910" y="315"/>
                  </a:lnTo>
                  <a:lnTo>
                    <a:pt x="918" y="336"/>
                  </a:lnTo>
                  <a:lnTo>
                    <a:pt x="927" y="356"/>
                  </a:lnTo>
                  <a:lnTo>
                    <a:pt x="933" y="377"/>
                  </a:lnTo>
                  <a:lnTo>
                    <a:pt x="940" y="398"/>
                  </a:lnTo>
                  <a:lnTo>
                    <a:pt x="944" y="420"/>
                  </a:lnTo>
                  <a:lnTo>
                    <a:pt x="948" y="441"/>
                  </a:lnTo>
                  <a:lnTo>
                    <a:pt x="952" y="463"/>
                  </a:lnTo>
                  <a:lnTo>
                    <a:pt x="953" y="486"/>
                  </a:lnTo>
                  <a:lnTo>
                    <a:pt x="954" y="509"/>
                  </a:lnTo>
                  <a:lnTo>
                    <a:pt x="954" y="509"/>
                  </a:lnTo>
                  <a:lnTo>
                    <a:pt x="953" y="532"/>
                  </a:lnTo>
                  <a:lnTo>
                    <a:pt x="952" y="555"/>
                  </a:lnTo>
                  <a:lnTo>
                    <a:pt x="948" y="576"/>
                  </a:lnTo>
                  <a:lnTo>
                    <a:pt x="944" y="599"/>
                  </a:lnTo>
                  <a:lnTo>
                    <a:pt x="940" y="620"/>
                  </a:lnTo>
                  <a:lnTo>
                    <a:pt x="933" y="642"/>
                  </a:lnTo>
                  <a:lnTo>
                    <a:pt x="927" y="662"/>
                  </a:lnTo>
                  <a:lnTo>
                    <a:pt x="918" y="682"/>
                  </a:lnTo>
                  <a:lnTo>
                    <a:pt x="910" y="702"/>
                  </a:lnTo>
                  <a:lnTo>
                    <a:pt x="900" y="721"/>
                  </a:lnTo>
                  <a:lnTo>
                    <a:pt x="889" y="739"/>
                  </a:lnTo>
                  <a:lnTo>
                    <a:pt x="878" y="757"/>
                  </a:lnTo>
                  <a:lnTo>
                    <a:pt x="865" y="775"/>
                  </a:lnTo>
                  <a:lnTo>
                    <a:pt x="852" y="792"/>
                  </a:lnTo>
                  <a:lnTo>
                    <a:pt x="838" y="808"/>
                  </a:lnTo>
                  <a:lnTo>
                    <a:pt x="823" y="824"/>
                  </a:lnTo>
                  <a:lnTo>
                    <a:pt x="808" y="838"/>
                  </a:lnTo>
                  <a:lnTo>
                    <a:pt x="792" y="852"/>
                  </a:lnTo>
                  <a:lnTo>
                    <a:pt x="775" y="866"/>
                  </a:lnTo>
                  <a:lnTo>
                    <a:pt x="757" y="878"/>
                  </a:lnTo>
                  <a:lnTo>
                    <a:pt x="739" y="889"/>
                  </a:lnTo>
                  <a:lnTo>
                    <a:pt x="721" y="900"/>
                  </a:lnTo>
                  <a:lnTo>
                    <a:pt x="702" y="910"/>
                  </a:lnTo>
                  <a:lnTo>
                    <a:pt x="681" y="919"/>
                  </a:lnTo>
                  <a:lnTo>
                    <a:pt x="661" y="927"/>
                  </a:lnTo>
                  <a:lnTo>
                    <a:pt x="640" y="935"/>
                  </a:lnTo>
                  <a:lnTo>
                    <a:pt x="620" y="940"/>
                  </a:lnTo>
                  <a:lnTo>
                    <a:pt x="598" y="945"/>
                  </a:lnTo>
                  <a:lnTo>
                    <a:pt x="576" y="948"/>
                  </a:lnTo>
                  <a:lnTo>
                    <a:pt x="554" y="952"/>
                  </a:lnTo>
                  <a:lnTo>
                    <a:pt x="531" y="954"/>
                  </a:lnTo>
                  <a:lnTo>
                    <a:pt x="508" y="954"/>
                  </a:lnTo>
                  <a:lnTo>
                    <a:pt x="508" y="954"/>
                  </a:lnTo>
                  <a:close/>
                  <a:moveTo>
                    <a:pt x="508" y="191"/>
                  </a:moveTo>
                  <a:lnTo>
                    <a:pt x="508" y="191"/>
                  </a:lnTo>
                  <a:lnTo>
                    <a:pt x="515" y="190"/>
                  </a:lnTo>
                  <a:lnTo>
                    <a:pt x="520" y="188"/>
                  </a:lnTo>
                  <a:lnTo>
                    <a:pt x="526" y="186"/>
                  </a:lnTo>
                  <a:lnTo>
                    <a:pt x="531" y="181"/>
                  </a:lnTo>
                  <a:lnTo>
                    <a:pt x="534" y="177"/>
                  </a:lnTo>
                  <a:lnTo>
                    <a:pt x="537" y="172"/>
                  </a:lnTo>
                  <a:lnTo>
                    <a:pt x="540" y="165"/>
                  </a:lnTo>
                  <a:lnTo>
                    <a:pt x="541" y="159"/>
                  </a:lnTo>
                  <a:lnTo>
                    <a:pt x="541" y="159"/>
                  </a:lnTo>
                  <a:lnTo>
                    <a:pt x="540" y="152"/>
                  </a:lnTo>
                  <a:lnTo>
                    <a:pt x="537" y="147"/>
                  </a:lnTo>
                  <a:lnTo>
                    <a:pt x="534" y="142"/>
                  </a:lnTo>
                  <a:lnTo>
                    <a:pt x="531" y="136"/>
                  </a:lnTo>
                  <a:lnTo>
                    <a:pt x="526" y="133"/>
                  </a:lnTo>
                  <a:lnTo>
                    <a:pt x="520" y="130"/>
                  </a:lnTo>
                  <a:lnTo>
                    <a:pt x="515" y="128"/>
                  </a:lnTo>
                  <a:lnTo>
                    <a:pt x="508" y="128"/>
                  </a:lnTo>
                  <a:lnTo>
                    <a:pt x="508" y="128"/>
                  </a:lnTo>
                  <a:lnTo>
                    <a:pt x="502" y="128"/>
                  </a:lnTo>
                  <a:lnTo>
                    <a:pt x="496" y="130"/>
                  </a:lnTo>
                  <a:lnTo>
                    <a:pt x="490" y="133"/>
                  </a:lnTo>
                  <a:lnTo>
                    <a:pt x="486" y="136"/>
                  </a:lnTo>
                  <a:lnTo>
                    <a:pt x="482" y="142"/>
                  </a:lnTo>
                  <a:lnTo>
                    <a:pt x="479" y="147"/>
                  </a:lnTo>
                  <a:lnTo>
                    <a:pt x="477" y="152"/>
                  </a:lnTo>
                  <a:lnTo>
                    <a:pt x="476" y="159"/>
                  </a:lnTo>
                  <a:lnTo>
                    <a:pt x="476" y="159"/>
                  </a:lnTo>
                  <a:lnTo>
                    <a:pt x="477" y="165"/>
                  </a:lnTo>
                  <a:lnTo>
                    <a:pt x="479" y="172"/>
                  </a:lnTo>
                  <a:lnTo>
                    <a:pt x="482" y="177"/>
                  </a:lnTo>
                  <a:lnTo>
                    <a:pt x="486" y="181"/>
                  </a:lnTo>
                  <a:lnTo>
                    <a:pt x="490" y="186"/>
                  </a:lnTo>
                  <a:lnTo>
                    <a:pt x="496" y="188"/>
                  </a:lnTo>
                  <a:lnTo>
                    <a:pt x="502" y="190"/>
                  </a:lnTo>
                  <a:lnTo>
                    <a:pt x="508" y="191"/>
                  </a:lnTo>
                  <a:lnTo>
                    <a:pt x="508" y="191"/>
                  </a:lnTo>
                  <a:close/>
                  <a:moveTo>
                    <a:pt x="508" y="827"/>
                  </a:moveTo>
                  <a:lnTo>
                    <a:pt x="508" y="827"/>
                  </a:lnTo>
                  <a:lnTo>
                    <a:pt x="502" y="827"/>
                  </a:lnTo>
                  <a:lnTo>
                    <a:pt x="496" y="829"/>
                  </a:lnTo>
                  <a:lnTo>
                    <a:pt x="490" y="833"/>
                  </a:lnTo>
                  <a:lnTo>
                    <a:pt x="486" y="836"/>
                  </a:lnTo>
                  <a:lnTo>
                    <a:pt x="482" y="841"/>
                  </a:lnTo>
                  <a:lnTo>
                    <a:pt x="479" y="847"/>
                  </a:lnTo>
                  <a:lnTo>
                    <a:pt x="477" y="852"/>
                  </a:lnTo>
                  <a:lnTo>
                    <a:pt x="476" y="858"/>
                  </a:lnTo>
                  <a:lnTo>
                    <a:pt x="476" y="858"/>
                  </a:lnTo>
                  <a:lnTo>
                    <a:pt x="477" y="865"/>
                  </a:lnTo>
                  <a:lnTo>
                    <a:pt x="479" y="871"/>
                  </a:lnTo>
                  <a:lnTo>
                    <a:pt x="482" y="877"/>
                  </a:lnTo>
                  <a:lnTo>
                    <a:pt x="486" y="881"/>
                  </a:lnTo>
                  <a:lnTo>
                    <a:pt x="490" y="885"/>
                  </a:lnTo>
                  <a:lnTo>
                    <a:pt x="496" y="888"/>
                  </a:lnTo>
                  <a:lnTo>
                    <a:pt x="502" y="889"/>
                  </a:lnTo>
                  <a:lnTo>
                    <a:pt x="508" y="891"/>
                  </a:lnTo>
                  <a:lnTo>
                    <a:pt x="508" y="891"/>
                  </a:lnTo>
                  <a:lnTo>
                    <a:pt x="515" y="889"/>
                  </a:lnTo>
                  <a:lnTo>
                    <a:pt x="520" y="888"/>
                  </a:lnTo>
                  <a:lnTo>
                    <a:pt x="526" y="885"/>
                  </a:lnTo>
                  <a:lnTo>
                    <a:pt x="531" y="881"/>
                  </a:lnTo>
                  <a:lnTo>
                    <a:pt x="534" y="877"/>
                  </a:lnTo>
                  <a:lnTo>
                    <a:pt x="537" y="871"/>
                  </a:lnTo>
                  <a:lnTo>
                    <a:pt x="540" y="865"/>
                  </a:lnTo>
                  <a:lnTo>
                    <a:pt x="541" y="858"/>
                  </a:lnTo>
                  <a:lnTo>
                    <a:pt x="541" y="858"/>
                  </a:lnTo>
                  <a:lnTo>
                    <a:pt x="540" y="852"/>
                  </a:lnTo>
                  <a:lnTo>
                    <a:pt x="537" y="847"/>
                  </a:lnTo>
                  <a:lnTo>
                    <a:pt x="534" y="841"/>
                  </a:lnTo>
                  <a:lnTo>
                    <a:pt x="531" y="836"/>
                  </a:lnTo>
                  <a:lnTo>
                    <a:pt x="526" y="833"/>
                  </a:lnTo>
                  <a:lnTo>
                    <a:pt x="520" y="829"/>
                  </a:lnTo>
                  <a:lnTo>
                    <a:pt x="515" y="827"/>
                  </a:lnTo>
                  <a:lnTo>
                    <a:pt x="508" y="827"/>
                  </a:lnTo>
                  <a:lnTo>
                    <a:pt x="508" y="827"/>
                  </a:lnTo>
                  <a:close/>
                  <a:moveTo>
                    <a:pt x="858" y="477"/>
                  </a:moveTo>
                  <a:lnTo>
                    <a:pt x="858" y="477"/>
                  </a:lnTo>
                  <a:lnTo>
                    <a:pt x="852" y="477"/>
                  </a:lnTo>
                  <a:lnTo>
                    <a:pt x="845" y="480"/>
                  </a:lnTo>
                  <a:lnTo>
                    <a:pt x="840" y="483"/>
                  </a:lnTo>
                  <a:lnTo>
                    <a:pt x="836" y="486"/>
                  </a:lnTo>
                  <a:lnTo>
                    <a:pt x="831" y="491"/>
                  </a:lnTo>
                  <a:lnTo>
                    <a:pt x="829" y="497"/>
                  </a:lnTo>
                  <a:lnTo>
                    <a:pt x="827" y="502"/>
                  </a:lnTo>
                  <a:lnTo>
                    <a:pt x="826" y="509"/>
                  </a:lnTo>
                  <a:lnTo>
                    <a:pt x="826" y="509"/>
                  </a:lnTo>
                  <a:lnTo>
                    <a:pt x="827" y="515"/>
                  </a:lnTo>
                  <a:lnTo>
                    <a:pt x="829" y="521"/>
                  </a:lnTo>
                  <a:lnTo>
                    <a:pt x="831" y="527"/>
                  </a:lnTo>
                  <a:lnTo>
                    <a:pt x="836" y="531"/>
                  </a:lnTo>
                  <a:lnTo>
                    <a:pt x="840" y="535"/>
                  </a:lnTo>
                  <a:lnTo>
                    <a:pt x="845" y="539"/>
                  </a:lnTo>
                  <a:lnTo>
                    <a:pt x="852" y="540"/>
                  </a:lnTo>
                  <a:lnTo>
                    <a:pt x="858" y="541"/>
                  </a:lnTo>
                  <a:lnTo>
                    <a:pt x="858" y="541"/>
                  </a:lnTo>
                  <a:lnTo>
                    <a:pt x="865" y="540"/>
                  </a:lnTo>
                  <a:lnTo>
                    <a:pt x="871" y="539"/>
                  </a:lnTo>
                  <a:lnTo>
                    <a:pt x="876" y="535"/>
                  </a:lnTo>
                  <a:lnTo>
                    <a:pt x="881" y="531"/>
                  </a:lnTo>
                  <a:lnTo>
                    <a:pt x="885" y="527"/>
                  </a:lnTo>
                  <a:lnTo>
                    <a:pt x="887" y="521"/>
                  </a:lnTo>
                  <a:lnTo>
                    <a:pt x="889" y="515"/>
                  </a:lnTo>
                  <a:lnTo>
                    <a:pt x="890" y="509"/>
                  </a:lnTo>
                  <a:lnTo>
                    <a:pt x="890" y="509"/>
                  </a:lnTo>
                  <a:lnTo>
                    <a:pt x="889" y="502"/>
                  </a:lnTo>
                  <a:lnTo>
                    <a:pt x="887" y="497"/>
                  </a:lnTo>
                  <a:lnTo>
                    <a:pt x="885" y="491"/>
                  </a:lnTo>
                  <a:lnTo>
                    <a:pt x="881" y="486"/>
                  </a:lnTo>
                  <a:lnTo>
                    <a:pt x="876" y="483"/>
                  </a:lnTo>
                  <a:lnTo>
                    <a:pt x="871" y="480"/>
                  </a:lnTo>
                  <a:lnTo>
                    <a:pt x="865" y="477"/>
                  </a:lnTo>
                  <a:lnTo>
                    <a:pt x="858" y="477"/>
                  </a:lnTo>
                  <a:lnTo>
                    <a:pt x="858" y="477"/>
                  </a:lnTo>
                  <a:close/>
                  <a:moveTo>
                    <a:pt x="159" y="477"/>
                  </a:moveTo>
                  <a:lnTo>
                    <a:pt x="159" y="477"/>
                  </a:lnTo>
                  <a:lnTo>
                    <a:pt x="152" y="477"/>
                  </a:lnTo>
                  <a:lnTo>
                    <a:pt x="146" y="480"/>
                  </a:lnTo>
                  <a:lnTo>
                    <a:pt x="140" y="483"/>
                  </a:lnTo>
                  <a:lnTo>
                    <a:pt x="136" y="486"/>
                  </a:lnTo>
                  <a:lnTo>
                    <a:pt x="132" y="491"/>
                  </a:lnTo>
                  <a:lnTo>
                    <a:pt x="130" y="497"/>
                  </a:lnTo>
                  <a:lnTo>
                    <a:pt x="128" y="502"/>
                  </a:lnTo>
                  <a:lnTo>
                    <a:pt x="126" y="509"/>
                  </a:lnTo>
                  <a:lnTo>
                    <a:pt x="126" y="509"/>
                  </a:lnTo>
                  <a:lnTo>
                    <a:pt x="128" y="515"/>
                  </a:lnTo>
                  <a:lnTo>
                    <a:pt x="130" y="521"/>
                  </a:lnTo>
                  <a:lnTo>
                    <a:pt x="132" y="527"/>
                  </a:lnTo>
                  <a:lnTo>
                    <a:pt x="136" y="531"/>
                  </a:lnTo>
                  <a:lnTo>
                    <a:pt x="140" y="535"/>
                  </a:lnTo>
                  <a:lnTo>
                    <a:pt x="146" y="539"/>
                  </a:lnTo>
                  <a:lnTo>
                    <a:pt x="152" y="540"/>
                  </a:lnTo>
                  <a:lnTo>
                    <a:pt x="159" y="541"/>
                  </a:lnTo>
                  <a:lnTo>
                    <a:pt x="159" y="541"/>
                  </a:lnTo>
                  <a:lnTo>
                    <a:pt x="165" y="540"/>
                  </a:lnTo>
                  <a:lnTo>
                    <a:pt x="170" y="539"/>
                  </a:lnTo>
                  <a:lnTo>
                    <a:pt x="176" y="535"/>
                  </a:lnTo>
                  <a:lnTo>
                    <a:pt x="181" y="531"/>
                  </a:lnTo>
                  <a:lnTo>
                    <a:pt x="184" y="527"/>
                  </a:lnTo>
                  <a:lnTo>
                    <a:pt x="188" y="521"/>
                  </a:lnTo>
                  <a:lnTo>
                    <a:pt x="190" y="515"/>
                  </a:lnTo>
                  <a:lnTo>
                    <a:pt x="190" y="509"/>
                  </a:lnTo>
                  <a:lnTo>
                    <a:pt x="190" y="509"/>
                  </a:lnTo>
                  <a:lnTo>
                    <a:pt x="190" y="502"/>
                  </a:lnTo>
                  <a:lnTo>
                    <a:pt x="188" y="497"/>
                  </a:lnTo>
                  <a:lnTo>
                    <a:pt x="184" y="491"/>
                  </a:lnTo>
                  <a:lnTo>
                    <a:pt x="181" y="486"/>
                  </a:lnTo>
                  <a:lnTo>
                    <a:pt x="176" y="483"/>
                  </a:lnTo>
                  <a:lnTo>
                    <a:pt x="170" y="480"/>
                  </a:lnTo>
                  <a:lnTo>
                    <a:pt x="165" y="477"/>
                  </a:lnTo>
                  <a:lnTo>
                    <a:pt x="159" y="477"/>
                  </a:lnTo>
                  <a:lnTo>
                    <a:pt x="159" y="477"/>
                  </a:lnTo>
                  <a:close/>
                </a:path>
              </a:pathLst>
            </a:custGeom>
            <a:solidFill>
              <a:schemeClr val="bg1"/>
            </a:solidFill>
            <a:ln>
              <a:noFill/>
            </a:ln>
          </p:spPr>
          <p:txBody>
            <a:bodyPr vert="horz" wrap="square" lIns="91440" tIns="45720" rIns="91440" bIns="45720" numCol="1" anchor="t" anchorCtr="0" compatLnSpc="1"/>
            <a:lstStyle/>
            <a:p>
              <a:endParaRPr lang="zh-CN" altLang="en-US" dirty="0">
                <a:solidFill>
                  <a:prstClr val="white">
                    <a:lumMod val="65000"/>
                  </a:prstClr>
                </a:solidFill>
                <a:latin typeface="字魂58号-创中黑" panose="00000500000000000000" pitchFamily="2" charset="-122"/>
                <a:ea typeface="字魂58号-创中黑" panose="00000500000000000000" pitchFamily="2" charset="-122"/>
                <a:cs typeface="阿里巴巴普惠体" panose="00020600040101010101" pitchFamily="18" charset="-122"/>
                <a:sym typeface="等线" panose="02010600030101010101" pitchFamily="2" charset="-122"/>
              </a:endParaRPr>
            </a:p>
          </p:txBody>
        </p:sp>
      </p:grpSp>
      <p:grpSp>
        <p:nvGrpSpPr>
          <p:cNvPr id="14" name="组合 13"/>
          <p:cNvGrpSpPr/>
          <p:nvPr/>
        </p:nvGrpSpPr>
        <p:grpSpPr>
          <a:xfrm>
            <a:off x="602310" y="3072517"/>
            <a:ext cx="1075520" cy="1075520"/>
            <a:chOff x="745660" y="3076962"/>
            <a:chExt cx="1075520" cy="1075520"/>
          </a:xfrm>
        </p:grpSpPr>
        <p:sp>
          <p:nvSpPr>
            <p:cNvPr id="15" name="椭圆 14"/>
            <p:cNvSpPr/>
            <p:nvPr/>
          </p:nvSpPr>
          <p:spPr>
            <a:xfrm>
              <a:off x="814240" y="3145542"/>
              <a:ext cx="938360" cy="93836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lumMod val="65000"/>
                  </a:prstClr>
                </a:solidFill>
                <a:latin typeface="字魂58号-创中黑" panose="00000500000000000000" pitchFamily="2" charset="-122"/>
                <a:ea typeface="字魂58号-创中黑" panose="00000500000000000000" pitchFamily="2" charset="-122"/>
                <a:cs typeface="阿里巴巴普惠体" panose="00020600040101010101" pitchFamily="18" charset="-122"/>
                <a:sym typeface="等线" panose="02010600030101010101" pitchFamily="2" charset="-122"/>
              </a:endParaRPr>
            </a:p>
          </p:txBody>
        </p:sp>
        <p:sp>
          <p:nvSpPr>
            <p:cNvPr id="16" name="椭圆 15"/>
            <p:cNvSpPr/>
            <p:nvPr/>
          </p:nvSpPr>
          <p:spPr>
            <a:xfrm>
              <a:off x="745660" y="3076962"/>
              <a:ext cx="1075520" cy="1075520"/>
            </a:xfrm>
            <a:prstGeom prst="ellipse">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lumMod val="65000"/>
                  </a:prstClr>
                </a:solidFill>
                <a:latin typeface="字魂58号-创中黑" panose="00000500000000000000" pitchFamily="2" charset="-122"/>
                <a:ea typeface="字魂58号-创中黑" panose="00000500000000000000" pitchFamily="2" charset="-122"/>
                <a:cs typeface="阿里巴巴普惠体" panose="00020600040101010101" pitchFamily="18" charset="-122"/>
                <a:sym typeface="等线" panose="02010600030101010101" pitchFamily="2" charset="-122"/>
              </a:endParaRPr>
            </a:p>
          </p:txBody>
        </p:sp>
        <p:sp>
          <p:nvSpPr>
            <p:cNvPr id="17" name="Freeform 52"/>
            <p:cNvSpPr>
              <a:spLocks noEditPoints="1"/>
            </p:cNvSpPr>
            <p:nvPr/>
          </p:nvSpPr>
          <p:spPr bwMode="auto">
            <a:xfrm>
              <a:off x="1121495" y="3478197"/>
              <a:ext cx="323850" cy="273050"/>
            </a:xfrm>
            <a:custGeom>
              <a:avLst/>
              <a:gdLst>
                <a:gd name="T0" fmla="*/ 392 w 1017"/>
                <a:gd name="T1" fmla="*/ 364 h 858"/>
                <a:gd name="T2" fmla="*/ 352 w 1017"/>
                <a:gd name="T3" fmla="*/ 304 h 858"/>
                <a:gd name="T4" fmla="*/ 336 w 1017"/>
                <a:gd name="T5" fmla="*/ 259 h 858"/>
                <a:gd name="T6" fmla="*/ 295 w 1017"/>
                <a:gd name="T7" fmla="*/ 264 h 858"/>
                <a:gd name="T8" fmla="*/ 293 w 1017"/>
                <a:gd name="T9" fmla="*/ 333 h 858"/>
                <a:gd name="T10" fmla="*/ 369 w 1017"/>
                <a:gd name="T11" fmla="*/ 426 h 858"/>
                <a:gd name="T12" fmla="*/ 457 w 1017"/>
                <a:gd name="T13" fmla="*/ 442 h 858"/>
                <a:gd name="T14" fmla="*/ 476 w 1017"/>
                <a:gd name="T15" fmla="*/ 406 h 858"/>
                <a:gd name="T16" fmla="*/ 445 w 1017"/>
                <a:gd name="T17" fmla="*/ 380 h 858"/>
                <a:gd name="T18" fmla="*/ 813 w 1017"/>
                <a:gd name="T19" fmla="*/ 511 h 858"/>
                <a:gd name="T20" fmla="*/ 793 w 1017"/>
                <a:gd name="T21" fmla="*/ 592 h 858"/>
                <a:gd name="T22" fmla="*/ 710 w 1017"/>
                <a:gd name="T23" fmla="*/ 660 h 858"/>
                <a:gd name="T24" fmla="*/ 645 w 1017"/>
                <a:gd name="T25" fmla="*/ 677 h 858"/>
                <a:gd name="T26" fmla="*/ 642 w 1017"/>
                <a:gd name="T27" fmla="*/ 716 h 858"/>
                <a:gd name="T28" fmla="*/ 709 w 1017"/>
                <a:gd name="T29" fmla="*/ 727 h 858"/>
                <a:gd name="T30" fmla="*/ 839 w 1017"/>
                <a:gd name="T31" fmla="*/ 639 h 858"/>
                <a:gd name="T32" fmla="*/ 873 w 1017"/>
                <a:gd name="T33" fmla="*/ 518 h 858"/>
                <a:gd name="T34" fmla="*/ 842 w 1017"/>
                <a:gd name="T35" fmla="*/ 492 h 858"/>
                <a:gd name="T36" fmla="*/ 645 w 1017"/>
                <a:gd name="T37" fmla="*/ 81 h 858"/>
                <a:gd name="T38" fmla="*/ 490 w 1017"/>
                <a:gd name="T39" fmla="*/ 3 h 858"/>
                <a:gd name="T40" fmla="*/ 373 w 1017"/>
                <a:gd name="T41" fmla="*/ 8 h 858"/>
                <a:gd name="T42" fmla="*/ 273 w 1017"/>
                <a:gd name="T43" fmla="*/ 56 h 858"/>
                <a:gd name="T44" fmla="*/ 201 w 1017"/>
                <a:gd name="T45" fmla="*/ 137 h 858"/>
                <a:gd name="T46" fmla="*/ 162 w 1017"/>
                <a:gd name="T47" fmla="*/ 242 h 858"/>
                <a:gd name="T48" fmla="*/ 169 w 1017"/>
                <a:gd name="T49" fmla="*/ 363 h 858"/>
                <a:gd name="T50" fmla="*/ 59 w 1017"/>
                <a:gd name="T51" fmla="*/ 441 h 858"/>
                <a:gd name="T52" fmla="*/ 0 w 1017"/>
                <a:gd name="T53" fmla="*/ 583 h 858"/>
                <a:gd name="T54" fmla="*/ 19 w 1017"/>
                <a:gd name="T55" fmla="*/ 702 h 858"/>
                <a:gd name="T56" fmla="*/ 155 w 1017"/>
                <a:gd name="T57" fmla="*/ 838 h 858"/>
                <a:gd name="T58" fmla="*/ 699 w 1017"/>
                <a:gd name="T59" fmla="*/ 858 h 858"/>
                <a:gd name="T60" fmla="*/ 786 w 1017"/>
                <a:gd name="T61" fmla="*/ 842 h 858"/>
                <a:gd name="T62" fmla="*/ 895 w 1017"/>
                <a:gd name="T63" fmla="*/ 783 h 858"/>
                <a:gd name="T64" fmla="*/ 973 w 1017"/>
                <a:gd name="T65" fmla="*/ 689 h 858"/>
                <a:gd name="T66" fmla="*/ 1014 w 1017"/>
                <a:gd name="T67" fmla="*/ 573 h 858"/>
                <a:gd name="T68" fmla="*/ 1012 w 1017"/>
                <a:gd name="T69" fmla="*/ 460 h 858"/>
                <a:gd name="T70" fmla="*/ 967 w 1017"/>
                <a:gd name="T71" fmla="*/ 346 h 858"/>
                <a:gd name="T72" fmla="*/ 886 w 1017"/>
                <a:gd name="T73" fmla="*/ 258 h 858"/>
                <a:gd name="T74" fmla="*/ 777 w 1017"/>
                <a:gd name="T75" fmla="*/ 203 h 858"/>
                <a:gd name="T76" fmla="*/ 692 w 1017"/>
                <a:gd name="T77" fmla="*/ 795 h 858"/>
                <a:gd name="T78" fmla="*/ 147 w 1017"/>
                <a:gd name="T79" fmla="*/ 761 h 858"/>
                <a:gd name="T80" fmla="*/ 67 w 1017"/>
                <a:gd name="T81" fmla="*/ 642 h 858"/>
                <a:gd name="T82" fmla="*/ 80 w 1017"/>
                <a:gd name="T83" fmla="*/ 523 h 858"/>
                <a:gd name="T84" fmla="*/ 169 w 1017"/>
                <a:gd name="T85" fmla="*/ 432 h 858"/>
                <a:gd name="T86" fmla="*/ 239 w 1017"/>
                <a:gd name="T87" fmla="*/ 400 h 858"/>
                <a:gd name="T88" fmla="*/ 226 w 1017"/>
                <a:gd name="T89" fmla="*/ 330 h 858"/>
                <a:gd name="T90" fmla="*/ 249 w 1017"/>
                <a:gd name="T91" fmla="*/ 180 h 858"/>
                <a:gd name="T92" fmla="*/ 379 w 1017"/>
                <a:gd name="T93" fmla="*/ 73 h 858"/>
                <a:gd name="T94" fmla="*/ 518 w 1017"/>
                <a:gd name="T95" fmla="*/ 75 h 858"/>
                <a:gd name="T96" fmla="*/ 630 w 1017"/>
                <a:gd name="T97" fmla="*/ 163 h 858"/>
                <a:gd name="T98" fmla="*/ 667 w 1017"/>
                <a:gd name="T99" fmla="*/ 244 h 858"/>
                <a:gd name="T100" fmla="*/ 718 w 1017"/>
                <a:gd name="T101" fmla="*/ 256 h 858"/>
                <a:gd name="T102" fmla="*/ 858 w 1017"/>
                <a:gd name="T103" fmla="*/ 318 h 858"/>
                <a:gd name="T104" fmla="*/ 948 w 1017"/>
                <a:gd name="T105" fmla="*/ 471 h 858"/>
                <a:gd name="T106" fmla="*/ 948 w 1017"/>
                <a:gd name="T107" fmla="*/ 577 h 858"/>
                <a:gd name="T108" fmla="*/ 842 w 1017"/>
                <a:gd name="T109" fmla="*/ 743 h 858"/>
                <a:gd name="T110" fmla="*/ 697 w 1017"/>
                <a:gd name="T111" fmla="*/ 794 h 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17" h="858">
                  <a:moveTo>
                    <a:pt x="445" y="380"/>
                  </a:moveTo>
                  <a:lnTo>
                    <a:pt x="445" y="380"/>
                  </a:lnTo>
                  <a:lnTo>
                    <a:pt x="436" y="380"/>
                  </a:lnTo>
                  <a:lnTo>
                    <a:pt x="426" y="379"/>
                  </a:lnTo>
                  <a:lnTo>
                    <a:pt x="416" y="376"/>
                  </a:lnTo>
                  <a:lnTo>
                    <a:pt x="408" y="373"/>
                  </a:lnTo>
                  <a:lnTo>
                    <a:pt x="399" y="370"/>
                  </a:lnTo>
                  <a:lnTo>
                    <a:pt x="392" y="364"/>
                  </a:lnTo>
                  <a:lnTo>
                    <a:pt x="384" y="359"/>
                  </a:lnTo>
                  <a:lnTo>
                    <a:pt x="378" y="353"/>
                  </a:lnTo>
                  <a:lnTo>
                    <a:pt x="371" y="346"/>
                  </a:lnTo>
                  <a:lnTo>
                    <a:pt x="366" y="339"/>
                  </a:lnTo>
                  <a:lnTo>
                    <a:pt x="360" y="331"/>
                  </a:lnTo>
                  <a:lnTo>
                    <a:pt x="357" y="323"/>
                  </a:lnTo>
                  <a:lnTo>
                    <a:pt x="354" y="314"/>
                  </a:lnTo>
                  <a:lnTo>
                    <a:pt x="352" y="304"/>
                  </a:lnTo>
                  <a:lnTo>
                    <a:pt x="350" y="296"/>
                  </a:lnTo>
                  <a:lnTo>
                    <a:pt x="350" y="285"/>
                  </a:lnTo>
                  <a:lnTo>
                    <a:pt x="350" y="285"/>
                  </a:lnTo>
                  <a:lnTo>
                    <a:pt x="349" y="280"/>
                  </a:lnTo>
                  <a:lnTo>
                    <a:pt x="346" y="273"/>
                  </a:lnTo>
                  <a:lnTo>
                    <a:pt x="344" y="268"/>
                  </a:lnTo>
                  <a:lnTo>
                    <a:pt x="340" y="264"/>
                  </a:lnTo>
                  <a:lnTo>
                    <a:pt x="336" y="259"/>
                  </a:lnTo>
                  <a:lnTo>
                    <a:pt x="330" y="256"/>
                  </a:lnTo>
                  <a:lnTo>
                    <a:pt x="324" y="254"/>
                  </a:lnTo>
                  <a:lnTo>
                    <a:pt x="317" y="254"/>
                  </a:lnTo>
                  <a:lnTo>
                    <a:pt x="317" y="254"/>
                  </a:lnTo>
                  <a:lnTo>
                    <a:pt x="311" y="254"/>
                  </a:lnTo>
                  <a:lnTo>
                    <a:pt x="306" y="256"/>
                  </a:lnTo>
                  <a:lnTo>
                    <a:pt x="299" y="259"/>
                  </a:lnTo>
                  <a:lnTo>
                    <a:pt x="295" y="264"/>
                  </a:lnTo>
                  <a:lnTo>
                    <a:pt x="291" y="268"/>
                  </a:lnTo>
                  <a:lnTo>
                    <a:pt x="289" y="273"/>
                  </a:lnTo>
                  <a:lnTo>
                    <a:pt x="286" y="280"/>
                  </a:lnTo>
                  <a:lnTo>
                    <a:pt x="285" y="285"/>
                  </a:lnTo>
                  <a:lnTo>
                    <a:pt x="285" y="285"/>
                  </a:lnTo>
                  <a:lnTo>
                    <a:pt x="286" y="302"/>
                  </a:lnTo>
                  <a:lnTo>
                    <a:pt x="289" y="317"/>
                  </a:lnTo>
                  <a:lnTo>
                    <a:pt x="293" y="333"/>
                  </a:lnTo>
                  <a:lnTo>
                    <a:pt x="298" y="347"/>
                  </a:lnTo>
                  <a:lnTo>
                    <a:pt x="305" y="361"/>
                  </a:lnTo>
                  <a:lnTo>
                    <a:pt x="313" y="374"/>
                  </a:lnTo>
                  <a:lnTo>
                    <a:pt x="322" y="387"/>
                  </a:lnTo>
                  <a:lnTo>
                    <a:pt x="332" y="398"/>
                  </a:lnTo>
                  <a:lnTo>
                    <a:pt x="343" y="408"/>
                  </a:lnTo>
                  <a:lnTo>
                    <a:pt x="356" y="417"/>
                  </a:lnTo>
                  <a:lnTo>
                    <a:pt x="369" y="426"/>
                  </a:lnTo>
                  <a:lnTo>
                    <a:pt x="383" y="432"/>
                  </a:lnTo>
                  <a:lnTo>
                    <a:pt x="398" y="437"/>
                  </a:lnTo>
                  <a:lnTo>
                    <a:pt x="413" y="442"/>
                  </a:lnTo>
                  <a:lnTo>
                    <a:pt x="428" y="444"/>
                  </a:lnTo>
                  <a:lnTo>
                    <a:pt x="445" y="445"/>
                  </a:lnTo>
                  <a:lnTo>
                    <a:pt x="445" y="445"/>
                  </a:lnTo>
                  <a:lnTo>
                    <a:pt x="452" y="444"/>
                  </a:lnTo>
                  <a:lnTo>
                    <a:pt x="457" y="442"/>
                  </a:lnTo>
                  <a:lnTo>
                    <a:pt x="462" y="439"/>
                  </a:lnTo>
                  <a:lnTo>
                    <a:pt x="468" y="435"/>
                  </a:lnTo>
                  <a:lnTo>
                    <a:pt x="471" y="431"/>
                  </a:lnTo>
                  <a:lnTo>
                    <a:pt x="474" y="426"/>
                  </a:lnTo>
                  <a:lnTo>
                    <a:pt x="476" y="419"/>
                  </a:lnTo>
                  <a:lnTo>
                    <a:pt x="476" y="413"/>
                  </a:lnTo>
                  <a:lnTo>
                    <a:pt x="476" y="413"/>
                  </a:lnTo>
                  <a:lnTo>
                    <a:pt x="476" y="406"/>
                  </a:lnTo>
                  <a:lnTo>
                    <a:pt x="474" y="401"/>
                  </a:lnTo>
                  <a:lnTo>
                    <a:pt x="471" y="394"/>
                  </a:lnTo>
                  <a:lnTo>
                    <a:pt x="468" y="390"/>
                  </a:lnTo>
                  <a:lnTo>
                    <a:pt x="462" y="386"/>
                  </a:lnTo>
                  <a:lnTo>
                    <a:pt x="457" y="384"/>
                  </a:lnTo>
                  <a:lnTo>
                    <a:pt x="452" y="382"/>
                  </a:lnTo>
                  <a:lnTo>
                    <a:pt x="445" y="380"/>
                  </a:lnTo>
                  <a:lnTo>
                    <a:pt x="445" y="380"/>
                  </a:lnTo>
                  <a:close/>
                  <a:moveTo>
                    <a:pt x="842" y="492"/>
                  </a:moveTo>
                  <a:lnTo>
                    <a:pt x="842" y="492"/>
                  </a:lnTo>
                  <a:lnTo>
                    <a:pt x="836" y="493"/>
                  </a:lnTo>
                  <a:lnTo>
                    <a:pt x="830" y="494"/>
                  </a:lnTo>
                  <a:lnTo>
                    <a:pt x="825" y="497"/>
                  </a:lnTo>
                  <a:lnTo>
                    <a:pt x="820" y="502"/>
                  </a:lnTo>
                  <a:lnTo>
                    <a:pt x="816" y="506"/>
                  </a:lnTo>
                  <a:lnTo>
                    <a:pt x="813" y="511"/>
                  </a:lnTo>
                  <a:lnTo>
                    <a:pt x="811" y="518"/>
                  </a:lnTo>
                  <a:lnTo>
                    <a:pt x="811" y="524"/>
                  </a:lnTo>
                  <a:lnTo>
                    <a:pt x="811" y="524"/>
                  </a:lnTo>
                  <a:lnTo>
                    <a:pt x="810" y="538"/>
                  </a:lnTo>
                  <a:lnTo>
                    <a:pt x="808" y="553"/>
                  </a:lnTo>
                  <a:lnTo>
                    <a:pt x="805" y="566"/>
                  </a:lnTo>
                  <a:lnTo>
                    <a:pt x="799" y="580"/>
                  </a:lnTo>
                  <a:lnTo>
                    <a:pt x="793" y="592"/>
                  </a:lnTo>
                  <a:lnTo>
                    <a:pt x="786" y="604"/>
                  </a:lnTo>
                  <a:lnTo>
                    <a:pt x="778" y="615"/>
                  </a:lnTo>
                  <a:lnTo>
                    <a:pt x="768" y="625"/>
                  </a:lnTo>
                  <a:lnTo>
                    <a:pt x="758" y="635"/>
                  </a:lnTo>
                  <a:lnTo>
                    <a:pt x="748" y="642"/>
                  </a:lnTo>
                  <a:lnTo>
                    <a:pt x="736" y="650"/>
                  </a:lnTo>
                  <a:lnTo>
                    <a:pt x="723" y="656"/>
                  </a:lnTo>
                  <a:lnTo>
                    <a:pt x="710" y="660"/>
                  </a:lnTo>
                  <a:lnTo>
                    <a:pt x="696" y="664"/>
                  </a:lnTo>
                  <a:lnTo>
                    <a:pt x="682" y="667"/>
                  </a:lnTo>
                  <a:lnTo>
                    <a:pt x="667" y="667"/>
                  </a:lnTo>
                  <a:lnTo>
                    <a:pt x="667" y="667"/>
                  </a:lnTo>
                  <a:lnTo>
                    <a:pt x="661" y="668"/>
                  </a:lnTo>
                  <a:lnTo>
                    <a:pt x="655" y="670"/>
                  </a:lnTo>
                  <a:lnTo>
                    <a:pt x="650" y="672"/>
                  </a:lnTo>
                  <a:lnTo>
                    <a:pt x="645" y="677"/>
                  </a:lnTo>
                  <a:lnTo>
                    <a:pt x="642" y="681"/>
                  </a:lnTo>
                  <a:lnTo>
                    <a:pt x="638" y="686"/>
                  </a:lnTo>
                  <a:lnTo>
                    <a:pt x="636" y="693"/>
                  </a:lnTo>
                  <a:lnTo>
                    <a:pt x="635" y="699"/>
                  </a:lnTo>
                  <a:lnTo>
                    <a:pt x="635" y="699"/>
                  </a:lnTo>
                  <a:lnTo>
                    <a:pt x="636" y="706"/>
                  </a:lnTo>
                  <a:lnTo>
                    <a:pt x="638" y="711"/>
                  </a:lnTo>
                  <a:lnTo>
                    <a:pt x="642" y="716"/>
                  </a:lnTo>
                  <a:lnTo>
                    <a:pt x="645" y="722"/>
                  </a:lnTo>
                  <a:lnTo>
                    <a:pt x="650" y="725"/>
                  </a:lnTo>
                  <a:lnTo>
                    <a:pt x="655" y="728"/>
                  </a:lnTo>
                  <a:lnTo>
                    <a:pt x="661" y="730"/>
                  </a:lnTo>
                  <a:lnTo>
                    <a:pt x="667" y="730"/>
                  </a:lnTo>
                  <a:lnTo>
                    <a:pt x="667" y="730"/>
                  </a:lnTo>
                  <a:lnTo>
                    <a:pt x="689" y="729"/>
                  </a:lnTo>
                  <a:lnTo>
                    <a:pt x="709" y="727"/>
                  </a:lnTo>
                  <a:lnTo>
                    <a:pt x="728" y="722"/>
                  </a:lnTo>
                  <a:lnTo>
                    <a:pt x="748" y="714"/>
                  </a:lnTo>
                  <a:lnTo>
                    <a:pt x="766" y="706"/>
                  </a:lnTo>
                  <a:lnTo>
                    <a:pt x="783" y="696"/>
                  </a:lnTo>
                  <a:lnTo>
                    <a:pt x="799" y="683"/>
                  </a:lnTo>
                  <a:lnTo>
                    <a:pt x="813" y="670"/>
                  </a:lnTo>
                  <a:lnTo>
                    <a:pt x="827" y="655"/>
                  </a:lnTo>
                  <a:lnTo>
                    <a:pt x="839" y="639"/>
                  </a:lnTo>
                  <a:lnTo>
                    <a:pt x="850" y="623"/>
                  </a:lnTo>
                  <a:lnTo>
                    <a:pt x="858" y="605"/>
                  </a:lnTo>
                  <a:lnTo>
                    <a:pt x="865" y="585"/>
                  </a:lnTo>
                  <a:lnTo>
                    <a:pt x="870" y="566"/>
                  </a:lnTo>
                  <a:lnTo>
                    <a:pt x="873" y="545"/>
                  </a:lnTo>
                  <a:lnTo>
                    <a:pt x="874" y="524"/>
                  </a:lnTo>
                  <a:lnTo>
                    <a:pt x="874" y="524"/>
                  </a:lnTo>
                  <a:lnTo>
                    <a:pt x="873" y="518"/>
                  </a:lnTo>
                  <a:lnTo>
                    <a:pt x="871" y="511"/>
                  </a:lnTo>
                  <a:lnTo>
                    <a:pt x="869" y="506"/>
                  </a:lnTo>
                  <a:lnTo>
                    <a:pt x="865" y="502"/>
                  </a:lnTo>
                  <a:lnTo>
                    <a:pt x="860" y="497"/>
                  </a:lnTo>
                  <a:lnTo>
                    <a:pt x="855" y="494"/>
                  </a:lnTo>
                  <a:lnTo>
                    <a:pt x="849" y="493"/>
                  </a:lnTo>
                  <a:lnTo>
                    <a:pt x="842" y="492"/>
                  </a:lnTo>
                  <a:lnTo>
                    <a:pt x="842" y="492"/>
                  </a:lnTo>
                  <a:close/>
                  <a:moveTo>
                    <a:pt x="716" y="192"/>
                  </a:moveTo>
                  <a:lnTo>
                    <a:pt x="716" y="192"/>
                  </a:lnTo>
                  <a:lnTo>
                    <a:pt x="707" y="171"/>
                  </a:lnTo>
                  <a:lnTo>
                    <a:pt x="697" y="151"/>
                  </a:lnTo>
                  <a:lnTo>
                    <a:pt x="686" y="132"/>
                  </a:lnTo>
                  <a:lnTo>
                    <a:pt x="674" y="113"/>
                  </a:lnTo>
                  <a:lnTo>
                    <a:pt x="660" y="96"/>
                  </a:lnTo>
                  <a:lnTo>
                    <a:pt x="645" y="81"/>
                  </a:lnTo>
                  <a:lnTo>
                    <a:pt x="629" y="66"/>
                  </a:lnTo>
                  <a:lnTo>
                    <a:pt x="611" y="52"/>
                  </a:lnTo>
                  <a:lnTo>
                    <a:pt x="593" y="40"/>
                  </a:lnTo>
                  <a:lnTo>
                    <a:pt x="574" y="30"/>
                  </a:lnTo>
                  <a:lnTo>
                    <a:pt x="554" y="21"/>
                  </a:lnTo>
                  <a:lnTo>
                    <a:pt x="533" y="14"/>
                  </a:lnTo>
                  <a:lnTo>
                    <a:pt x="512" y="7"/>
                  </a:lnTo>
                  <a:lnTo>
                    <a:pt x="490" y="3"/>
                  </a:lnTo>
                  <a:lnTo>
                    <a:pt x="468" y="1"/>
                  </a:lnTo>
                  <a:lnTo>
                    <a:pt x="445" y="0"/>
                  </a:lnTo>
                  <a:lnTo>
                    <a:pt x="445" y="0"/>
                  </a:lnTo>
                  <a:lnTo>
                    <a:pt x="430" y="0"/>
                  </a:lnTo>
                  <a:lnTo>
                    <a:pt x="415" y="1"/>
                  </a:lnTo>
                  <a:lnTo>
                    <a:pt x="401" y="3"/>
                  </a:lnTo>
                  <a:lnTo>
                    <a:pt x="387" y="5"/>
                  </a:lnTo>
                  <a:lnTo>
                    <a:pt x="373" y="8"/>
                  </a:lnTo>
                  <a:lnTo>
                    <a:pt x="359" y="12"/>
                  </a:lnTo>
                  <a:lnTo>
                    <a:pt x="346" y="17"/>
                  </a:lnTo>
                  <a:lnTo>
                    <a:pt x="334" y="22"/>
                  </a:lnTo>
                  <a:lnTo>
                    <a:pt x="321" y="27"/>
                  </a:lnTo>
                  <a:lnTo>
                    <a:pt x="309" y="34"/>
                  </a:lnTo>
                  <a:lnTo>
                    <a:pt x="296" y="40"/>
                  </a:lnTo>
                  <a:lnTo>
                    <a:pt x="285" y="48"/>
                  </a:lnTo>
                  <a:lnTo>
                    <a:pt x="273" y="56"/>
                  </a:lnTo>
                  <a:lnTo>
                    <a:pt x="263" y="65"/>
                  </a:lnTo>
                  <a:lnTo>
                    <a:pt x="252" y="74"/>
                  </a:lnTo>
                  <a:lnTo>
                    <a:pt x="242" y="83"/>
                  </a:lnTo>
                  <a:lnTo>
                    <a:pt x="233" y="93"/>
                  </a:lnTo>
                  <a:lnTo>
                    <a:pt x="224" y="104"/>
                  </a:lnTo>
                  <a:lnTo>
                    <a:pt x="216" y="114"/>
                  </a:lnTo>
                  <a:lnTo>
                    <a:pt x="207" y="125"/>
                  </a:lnTo>
                  <a:lnTo>
                    <a:pt x="201" y="137"/>
                  </a:lnTo>
                  <a:lnTo>
                    <a:pt x="193" y="149"/>
                  </a:lnTo>
                  <a:lnTo>
                    <a:pt x="187" y="162"/>
                  </a:lnTo>
                  <a:lnTo>
                    <a:pt x="181" y="174"/>
                  </a:lnTo>
                  <a:lnTo>
                    <a:pt x="176" y="187"/>
                  </a:lnTo>
                  <a:lnTo>
                    <a:pt x="172" y="200"/>
                  </a:lnTo>
                  <a:lnTo>
                    <a:pt x="167" y="214"/>
                  </a:lnTo>
                  <a:lnTo>
                    <a:pt x="164" y="228"/>
                  </a:lnTo>
                  <a:lnTo>
                    <a:pt x="162" y="242"/>
                  </a:lnTo>
                  <a:lnTo>
                    <a:pt x="160" y="256"/>
                  </a:lnTo>
                  <a:lnTo>
                    <a:pt x="159" y="271"/>
                  </a:lnTo>
                  <a:lnTo>
                    <a:pt x="159" y="285"/>
                  </a:lnTo>
                  <a:lnTo>
                    <a:pt x="159" y="285"/>
                  </a:lnTo>
                  <a:lnTo>
                    <a:pt x="159" y="305"/>
                  </a:lnTo>
                  <a:lnTo>
                    <a:pt x="161" y="325"/>
                  </a:lnTo>
                  <a:lnTo>
                    <a:pt x="165" y="344"/>
                  </a:lnTo>
                  <a:lnTo>
                    <a:pt x="169" y="363"/>
                  </a:lnTo>
                  <a:lnTo>
                    <a:pt x="169" y="363"/>
                  </a:lnTo>
                  <a:lnTo>
                    <a:pt x="151" y="371"/>
                  </a:lnTo>
                  <a:lnTo>
                    <a:pt x="133" y="379"/>
                  </a:lnTo>
                  <a:lnTo>
                    <a:pt x="117" y="389"/>
                  </a:lnTo>
                  <a:lnTo>
                    <a:pt x="101" y="401"/>
                  </a:lnTo>
                  <a:lnTo>
                    <a:pt x="86" y="413"/>
                  </a:lnTo>
                  <a:lnTo>
                    <a:pt x="72" y="427"/>
                  </a:lnTo>
                  <a:lnTo>
                    <a:pt x="59" y="441"/>
                  </a:lnTo>
                  <a:lnTo>
                    <a:pt x="47" y="456"/>
                  </a:lnTo>
                  <a:lnTo>
                    <a:pt x="36" y="472"/>
                  </a:lnTo>
                  <a:lnTo>
                    <a:pt x="27" y="489"/>
                  </a:lnTo>
                  <a:lnTo>
                    <a:pt x="19" y="507"/>
                  </a:lnTo>
                  <a:lnTo>
                    <a:pt x="12" y="525"/>
                  </a:lnTo>
                  <a:lnTo>
                    <a:pt x="6" y="544"/>
                  </a:lnTo>
                  <a:lnTo>
                    <a:pt x="3" y="564"/>
                  </a:lnTo>
                  <a:lnTo>
                    <a:pt x="0" y="583"/>
                  </a:lnTo>
                  <a:lnTo>
                    <a:pt x="0" y="604"/>
                  </a:lnTo>
                  <a:lnTo>
                    <a:pt x="0" y="604"/>
                  </a:lnTo>
                  <a:lnTo>
                    <a:pt x="0" y="617"/>
                  </a:lnTo>
                  <a:lnTo>
                    <a:pt x="1" y="629"/>
                  </a:lnTo>
                  <a:lnTo>
                    <a:pt x="2" y="642"/>
                  </a:lnTo>
                  <a:lnTo>
                    <a:pt x="4" y="655"/>
                  </a:lnTo>
                  <a:lnTo>
                    <a:pt x="11" y="679"/>
                  </a:lnTo>
                  <a:lnTo>
                    <a:pt x="19" y="702"/>
                  </a:lnTo>
                  <a:lnTo>
                    <a:pt x="30" y="725"/>
                  </a:lnTo>
                  <a:lnTo>
                    <a:pt x="43" y="745"/>
                  </a:lnTo>
                  <a:lnTo>
                    <a:pt x="58" y="766"/>
                  </a:lnTo>
                  <a:lnTo>
                    <a:pt x="74" y="784"/>
                  </a:lnTo>
                  <a:lnTo>
                    <a:pt x="92" y="800"/>
                  </a:lnTo>
                  <a:lnTo>
                    <a:pt x="111" y="815"/>
                  </a:lnTo>
                  <a:lnTo>
                    <a:pt x="133" y="827"/>
                  </a:lnTo>
                  <a:lnTo>
                    <a:pt x="155" y="838"/>
                  </a:lnTo>
                  <a:lnTo>
                    <a:pt x="178" y="846"/>
                  </a:lnTo>
                  <a:lnTo>
                    <a:pt x="203" y="853"/>
                  </a:lnTo>
                  <a:lnTo>
                    <a:pt x="216" y="855"/>
                  </a:lnTo>
                  <a:lnTo>
                    <a:pt x="228" y="857"/>
                  </a:lnTo>
                  <a:lnTo>
                    <a:pt x="241" y="858"/>
                  </a:lnTo>
                  <a:lnTo>
                    <a:pt x="254" y="858"/>
                  </a:lnTo>
                  <a:lnTo>
                    <a:pt x="699" y="858"/>
                  </a:lnTo>
                  <a:lnTo>
                    <a:pt x="699" y="858"/>
                  </a:lnTo>
                  <a:lnTo>
                    <a:pt x="704" y="858"/>
                  </a:lnTo>
                  <a:lnTo>
                    <a:pt x="708" y="857"/>
                  </a:lnTo>
                  <a:lnTo>
                    <a:pt x="708" y="857"/>
                  </a:lnTo>
                  <a:lnTo>
                    <a:pt x="724" y="855"/>
                  </a:lnTo>
                  <a:lnTo>
                    <a:pt x="740" y="853"/>
                  </a:lnTo>
                  <a:lnTo>
                    <a:pt x="756" y="849"/>
                  </a:lnTo>
                  <a:lnTo>
                    <a:pt x="771" y="846"/>
                  </a:lnTo>
                  <a:lnTo>
                    <a:pt x="786" y="842"/>
                  </a:lnTo>
                  <a:lnTo>
                    <a:pt x="801" y="836"/>
                  </a:lnTo>
                  <a:lnTo>
                    <a:pt x="815" y="830"/>
                  </a:lnTo>
                  <a:lnTo>
                    <a:pt x="829" y="824"/>
                  </a:lnTo>
                  <a:lnTo>
                    <a:pt x="843" y="817"/>
                  </a:lnTo>
                  <a:lnTo>
                    <a:pt x="857" y="810"/>
                  </a:lnTo>
                  <a:lnTo>
                    <a:pt x="870" y="801"/>
                  </a:lnTo>
                  <a:lnTo>
                    <a:pt x="882" y="792"/>
                  </a:lnTo>
                  <a:lnTo>
                    <a:pt x="895" y="783"/>
                  </a:lnTo>
                  <a:lnTo>
                    <a:pt x="907" y="773"/>
                  </a:lnTo>
                  <a:lnTo>
                    <a:pt x="917" y="762"/>
                  </a:lnTo>
                  <a:lnTo>
                    <a:pt x="928" y="752"/>
                  </a:lnTo>
                  <a:lnTo>
                    <a:pt x="938" y="740"/>
                  </a:lnTo>
                  <a:lnTo>
                    <a:pt x="947" y="728"/>
                  </a:lnTo>
                  <a:lnTo>
                    <a:pt x="957" y="715"/>
                  </a:lnTo>
                  <a:lnTo>
                    <a:pt x="966" y="702"/>
                  </a:lnTo>
                  <a:lnTo>
                    <a:pt x="973" y="689"/>
                  </a:lnTo>
                  <a:lnTo>
                    <a:pt x="981" y="677"/>
                  </a:lnTo>
                  <a:lnTo>
                    <a:pt x="987" y="663"/>
                  </a:lnTo>
                  <a:lnTo>
                    <a:pt x="993" y="648"/>
                  </a:lnTo>
                  <a:lnTo>
                    <a:pt x="999" y="634"/>
                  </a:lnTo>
                  <a:lnTo>
                    <a:pt x="1003" y="619"/>
                  </a:lnTo>
                  <a:lnTo>
                    <a:pt x="1007" y="604"/>
                  </a:lnTo>
                  <a:lnTo>
                    <a:pt x="1011" y="589"/>
                  </a:lnTo>
                  <a:lnTo>
                    <a:pt x="1014" y="573"/>
                  </a:lnTo>
                  <a:lnTo>
                    <a:pt x="1016" y="556"/>
                  </a:lnTo>
                  <a:lnTo>
                    <a:pt x="1017" y="540"/>
                  </a:lnTo>
                  <a:lnTo>
                    <a:pt x="1017" y="524"/>
                  </a:lnTo>
                  <a:lnTo>
                    <a:pt x="1017" y="524"/>
                  </a:lnTo>
                  <a:lnTo>
                    <a:pt x="1017" y="508"/>
                  </a:lnTo>
                  <a:lnTo>
                    <a:pt x="1016" y="492"/>
                  </a:lnTo>
                  <a:lnTo>
                    <a:pt x="1014" y="476"/>
                  </a:lnTo>
                  <a:lnTo>
                    <a:pt x="1012" y="460"/>
                  </a:lnTo>
                  <a:lnTo>
                    <a:pt x="1008" y="445"/>
                  </a:lnTo>
                  <a:lnTo>
                    <a:pt x="1004" y="430"/>
                  </a:lnTo>
                  <a:lnTo>
                    <a:pt x="1000" y="415"/>
                  </a:lnTo>
                  <a:lnTo>
                    <a:pt x="995" y="401"/>
                  </a:lnTo>
                  <a:lnTo>
                    <a:pt x="988" y="387"/>
                  </a:lnTo>
                  <a:lnTo>
                    <a:pt x="982" y="373"/>
                  </a:lnTo>
                  <a:lnTo>
                    <a:pt x="974" y="359"/>
                  </a:lnTo>
                  <a:lnTo>
                    <a:pt x="967" y="346"/>
                  </a:lnTo>
                  <a:lnTo>
                    <a:pt x="958" y="333"/>
                  </a:lnTo>
                  <a:lnTo>
                    <a:pt x="949" y="321"/>
                  </a:lnTo>
                  <a:lnTo>
                    <a:pt x="940" y="310"/>
                  </a:lnTo>
                  <a:lnTo>
                    <a:pt x="930" y="299"/>
                  </a:lnTo>
                  <a:lnTo>
                    <a:pt x="920" y="287"/>
                  </a:lnTo>
                  <a:lnTo>
                    <a:pt x="909" y="277"/>
                  </a:lnTo>
                  <a:lnTo>
                    <a:pt x="898" y="267"/>
                  </a:lnTo>
                  <a:lnTo>
                    <a:pt x="886" y="258"/>
                  </a:lnTo>
                  <a:lnTo>
                    <a:pt x="873" y="250"/>
                  </a:lnTo>
                  <a:lnTo>
                    <a:pt x="861" y="241"/>
                  </a:lnTo>
                  <a:lnTo>
                    <a:pt x="848" y="233"/>
                  </a:lnTo>
                  <a:lnTo>
                    <a:pt x="835" y="226"/>
                  </a:lnTo>
                  <a:lnTo>
                    <a:pt x="821" y="220"/>
                  </a:lnTo>
                  <a:lnTo>
                    <a:pt x="807" y="213"/>
                  </a:lnTo>
                  <a:lnTo>
                    <a:pt x="792" y="208"/>
                  </a:lnTo>
                  <a:lnTo>
                    <a:pt x="777" y="203"/>
                  </a:lnTo>
                  <a:lnTo>
                    <a:pt x="762" y="199"/>
                  </a:lnTo>
                  <a:lnTo>
                    <a:pt x="747" y="196"/>
                  </a:lnTo>
                  <a:lnTo>
                    <a:pt x="731" y="194"/>
                  </a:lnTo>
                  <a:lnTo>
                    <a:pt x="716" y="192"/>
                  </a:lnTo>
                  <a:lnTo>
                    <a:pt x="716" y="192"/>
                  </a:lnTo>
                  <a:close/>
                  <a:moveTo>
                    <a:pt x="697" y="794"/>
                  </a:moveTo>
                  <a:lnTo>
                    <a:pt x="697" y="794"/>
                  </a:lnTo>
                  <a:lnTo>
                    <a:pt x="692" y="795"/>
                  </a:lnTo>
                  <a:lnTo>
                    <a:pt x="254" y="795"/>
                  </a:lnTo>
                  <a:lnTo>
                    <a:pt x="254" y="795"/>
                  </a:lnTo>
                  <a:lnTo>
                    <a:pt x="235" y="794"/>
                  </a:lnTo>
                  <a:lnTo>
                    <a:pt x="216" y="790"/>
                  </a:lnTo>
                  <a:lnTo>
                    <a:pt x="197" y="786"/>
                  </a:lnTo>
                  <a:lnTo>
                    <a:pt x="180" y="780"/>
                  </a:lnTo>
                  <a:lnTo>
                    <a:pt x="163" y="771"/>
                  </a:lnTo>
                  <a:lnTo>
                    <a:pt x="147" y="761"/>
                  </a:lnTo>
                  <a:lnTo>
                    <a:pt x="133" y="751"/>
                  </a:lnTo>
                  <a:lnTo>
                    <a:pt x="119" y="739"/>
                  </a:lnTo>
                  <a:lnTo>
                    <a:pt x="107" y="725"/>
                  </a:lnTo>
                  <a:lnTo>
                    <a:pt x="95" y="710"/>
                  </a:lnTo>
                  <a:lnTo>
                    <a:pt x="86" y="695"/>
                  </a:lnTo>
                  <a:lnTo>
                    <a:pt x="78" y="678"/>
                  </a:lnTo>
                  <a:lnTo>
                    <a:pt x="72" y="660"/>
                  </a:lnTo>
                  <a:lnTo>
                    <a:pt x="67" y="642"/>
                  </a:lnTo>
                  <a:lnTo>
                    <a:pt x="64" y="623"/>
                  </a:lnTo>
                  <a:lnTo>
                    <a:pt x="63" y="604"/>
                  </a:lnTo>
                  <a:lnTo>
                    <a:pt x="63" y="604"/>
                  </a:lnTo>
                  <a:lnTo>
                    <a:pt x="64" y="586"/>
                  </a:lnTo>
                  <a:lnTo>
                    <a:pt x="66" y="570"/>
                  </a:lnTo>
                  <a:lnTo>
                    <a:pt x="70" y="554"/>
                  </a:lnTo>
                  <a:lnTo>
                    <a:pt x="75" y="538"/>
                  </a:lnTo>
                  <a:lnTo>
                    <a:pt x="80" y="523"/>
                  </a:lnTo>
                  <a:lnTo>
                    <a:pt x="88" y="509"/>
                  </a:lnTo>
                  <a:lnTo>
                    <a:pt x="96" y="495"/>
                  </a:lnTo>
                  <a:lnTo>
                    <a:pt x="106" y="482"/>
                  </a:lnTo>
                  <a:lnTo>
                    <a:pt x="117" y="471"/>
                  </a:lnTo>
                  <a:lnTo>
                    <a:pt x="129" y="460"/>
                  </a:lnTo>
                  <a:lnTo>
                    <a:pt x="142" y="449"/>
                  </a:lnTo>
                  <a:lnTo>
                    <a:pt x="155" y="441"/>
                  </a:lnTo>
                  <a:lnTo>
                    <a:pt x="169" y="432"/>
                  </a:lnTo>
                  <a:lnTo>
                    <a:pt x="184" y="426"/>
                  </a:lnTo>
                  <a:lnTo>
                    <a:pt x="201" y="420"/>
                  </a:lnTo>
                  <a:lnTo>
                    <a:pt x="217" y="416"/>
                  </a:lnTo>
                  <a:lnTo>
                    <a:pt x="217" y="416"/>
                  </a:lnTo>
                  <a:lnTo>
                    <a:pt x="223" y="414"/>
                  </a:lnTo>
                  <a:lnTo>
                    <a:pt x="229" y="411"/>
                  </a:lnTo>
                  <a:lnTo>
                    <a:pt x="235" y="406"/>
                  </a:lnTo>
                  <a:lnTo>
                    <a:pt x="239" y="400"/>
                  </a:lnTo>
                  <a:lnTo>
                    <a:pt x="239" y="400"/>
                  </a:lnTo>
                  <a:lnTo>
                    <a:pt x="241" y="393"/>
                  </a:lnTo>
                  <a:lnTo>
                    <a:pt x="242" y="387"/>
                  </a:lnTo>
                  <a:lnTo>
                    <a:pt x="242" y="379"/>
                  </a:lnTo>
                  <a:lnTo>
                    <a:pt x="240" y="373"/>
                  </a:lnTo>
                  <a:lnTo>
                    <a:pt x="240" y="373"/>
                  </a:lnTo>
                  <a:lnTo>
                    <a:pt x="232" y="351"/>
                  </a:lnTo>
                  <a:lnTo>
                    <a:pt x="226" y="330"/>
                  </a:lnTo>
                  <a:lnTo>
                    <a:pt x="223" y="308"/>
                  </a:lnTo>
                  <a:lnTo>
                    <a:pt x="222" y="285"/>
                  </a:lnTo>
                  <a:lnTo>
                    <a:pt x="222" y="285"/>
                  </a:lnTo>
                  <a:lnTo>
                    <a:pt x="223" y="262"/>
                  </a:lnTo>
                  <a:lnTo>
                    <a:pt x="226" y="241"/>
                  </a:lnTo>
                  <a:lnTo>
                    <a:pt x="232" y="220"/>
                  </a:lnTo>
                  <a:lnTo>
                    <a:pt x="239" y="199"/>
                  </a:lnTo>
                  <a:lnTo>
                    <a:pt x="249" y="180"/>
                  </a:lnTo>
                  <a:lnTo>
                    <a:pt x="261" y="162"/>
                  </a:lnTo>
                  <a:lnTo>
                    <a:pt x="273" y="144"/>
                  </a:lnTo>
                  <a:lnTo>
                    <a:pt x="287" y="128"/>
                  </a:lnTo>
                  <a:lnTo>
                    <a:pt x="304" y="113"/>
                  </a:lnTo>
                  <a:lnTo>
                    <a:pt x="321" y="100"/>
                  </a:lnTo>
                  <a:lnTo>
                    <a:pt x="339" y="90"/>
                  </a:lnTo>
                  <a:lnTo>
                    <a:pt x="358" y="80"/>
                  </a:lnTo>
                  <a:lnTo>
                    <a:pt x="379" y="73"/>
                  </a:lnTo>
                  <a:lnTo>
                    <a:pt x="400" y="67"/>
                  </a:lnTo>
                  <a:lnTo>
                    <a:pt x="422" y="64"/>
                  </a:lnTo>
                  <a:lnTo>
                    <a:pt x="445" y="63"/>
                  </a:lnTo>
                  <a:lnTo>
                    <a:pt x="445" y="63"/>
                  </a:lnTo>
                  <a:lnTo>
                    <a:pt x="463" y="64"/>
                  </a:lnTo>
                  <a:lnTo>
                    <a:pt x="482" y="66"/>
                  </a:lnTo>
                  <a:lnTo>
                    <a:pt x="500" y="70"/>
                  </a:lnTo>
                  <a:lnTo>
                    <a:pt x="518" y="75"/>
                  </a:lnTo>
                  <a:lnTo>
                    <a:pt x="534" y="82"/>
                  </a:lnTo>
                  <a:lnTo>
                    <a:pt x="551" y="90"/>
                  </a:lnTo>
                  <a:lnTo>
                    <a:pt x="566" y="99"/>
                  </a:lnTo>
                  <a:lnTo>
                    <a:pt x="581" y="110"/>
                  </a:lnTo>
                  <a:lnTo>
                    <a:pt x="595" y="121"/>
                  </a:lnTo>
                  <a:lnTo>
                    <a:pt x="607" y="134"/>
                  </a:lnTo>
                  <a:lnTo>
                    <a:pt x="619" y="148"/>
                  </a:lnTo>
                  <a:lnTo>
                    <a:pt x="630" y="163"/>
                  </a:lnTo>
                  <a:lnTo>
                    <a:pt x="639" y="178"/>
                  </a:lnTo>
                  <a:lnTo>
                    <a:pt x="648" y="195"/>
                  </a:lnTo>
                  <a:lnTo>
                    <a:pt x="654" y="212"/>
                  </a:lnTo>
                  <a:lnTo>
                    <a:pt x="660" y="230"/>
                  </a:lnTo>
                  <a:lnTo>
                    <a:pt x="660" y="230"/>
                  </a:lnTo>
                  <a:lnTo>
                    <a:pt x="662" y="236"/>
                  </a:lnTo>
                  <a:lnTo>
                    <a:pt x="664" y="240"/>
                  </a:lnTo>
                  <a:lnTo>
                    <a:pt x="667" y="244"/>
                  </a:lnTo>
                  <a:lnTo>
                    <a:pt x="672" y="247"/>
                  </a:lnTo>
                  <a:lnTo>
                    <a:pt x="676" y="250"/>
                  </a:lnTo>
                  <a:lnTo>
                    <a:pt x="680" y="252"/>
                  </a:lnTo>
                  <a:lnTo>
                    <a:pt x="684" y="254"/>
                  </a:lnTo>
                  <a:lnTo>
                    <a:pt x="690" y="254"/>
                  </a:lnTo>
                  <a:lnTo>
                    <a:pt x="690" y="254"/>
                  </a:lnTo>
                  <a:lnTo>
                    <a:pt x="704" y="255"/>
                  </a:lnTo>
                  <a:lnTo>
                    <a:pt x="718" y="256"/>
                  </a:lnTo>
                  <a:lnTo>
                    <a:pt x="731" y="258"/>
                  </a:lnTo>
                  <a:lnTo>
                    <a:pt x="743" y="260"/>
                  </a:lnTo>
                  <a:lnTo>
                    <a:pt x="756" y="264"/>
                  </a:lnTo>
                  <a:lnTo>
                    <a:pt x="769" y="268"/>
                  </a:lnTo>
                  <a:lnTo>
                    <a:pt x="794" y="277"/>
                  </a:lnTo>
                  <a:lnTo>
                    <a:pt x="816" y="288"/>
                  </a:lnTo>
                  <a:lnTo>
                    <a:pt x="839" y="302"/>
                  </a:lnTo>
                  <a:lnTo>
                    <a:pt x="858" y="318"/>
                  </a:lnTo>
                  <a:lnTo>
                    <a:pt x="878" y="335"/>
                  </a:lnTo>
                  <a:lnTo>
                    <a:pt x="895" y="354"/>
                  </a:lnTo>
                  <a:lnTo>
                    <a:pt x="910" y="375"/>
                  </a:lnTo>
                  <a:lnTo>
                    <a:pt x="923" y="397"/>
                  </a:lnTo>
                  <a:lnTo>
                    <a:pt x="933" y="420"/>
                  </a:lnTo>
                  <a:lnTo>
                    <a:pt x="942" y="445"/>
                  </a:lnTo>
                  <a:lnTo>
                    <a:pt x="945" y="458"/>
                  </a:lnTo>
                  <a:lnTo>
                    <a:pt x="948" y="471"/>
                  </a:lnTo>
                  <a:lnTo>
                    <a:pt x="951" y="483"/>
                  </a:lnTo>
                  <a:lnTo>
                    <a:pt x="953" y="496"/>
                  </a:lnTo>
                  <a:lnTo>
                    <a:pt x="954" y="510"/>
                  </a:lnTo>
                  <a:lnTo>
                    <a:pt x="954" y="524"/>
                  </a:lnTo>
                  <a:lnTo>
                    <a:pt x="954" y="524"/>
                  </a:lnTo>
                  <a:lnTo>
                    <a:pt x="954" y="537"/>
                  </a:lnTo>
                  <a:lnTo>
                    <a:pt x="953" y="551"/>
                  </a:lnTo>
                  <a:lnTo>
                    <a:pt x="948" y="577"/>
                  </a:lnTo>
                  <a:lnTo>
                    <a:pt x="942" y="601"/>
                  </a:lnTo>
                  <a:lnTo>
                    <a:pt x="933" y="626"/>
                  </a:lnTo>
                  <a:lnTo>
                    <a:pt x="924" y="649"/>
                  </a:lnTo>
                  <a:lnTo>
                    <a:pt x="911" y="670"/>
                  </a:lnTo>
                  <a:lnTo>
                    <a:pt x="896" y="691"/>
                  </a:lnTo>
                  <a:lnTo>
                    <a:pt x="880" y="710"/>
                  </a:lnTo>
                  <a:lnTo>
                    <a:pt x="861" y="727"/>
                  </a:lnTo>
                  <a:lnTo>
                    <a:pt x="842" y="743"/>
                  </a:lnTo>
                  <a:lnTo>
                    <a:pt x="821" y="757"/>
                  </a:lnTo>
                  <a:lnTo>
                    <a:pt x="798" y="769"/>
                  </a:lnTo>
                  <a:lnTo>
                    <a:pt x="775" y="779"/>
                  </a:lnTo>
                  <a:lnTo>
                    <a:pt x="750" y="786"/>
                  </a:lnTo>
                  <a:lnTo>
                    <a:pt x="724" y="791"/>
                  </a:lnTo>
                  <a:lnTo>
                    <a:pt x="711" y="792"/>
                  </a:lnTo>
                  <a:lnTo>
                    <a:pt x="697" y="794"/>
                  </a:lnTo>
                  <a:lnTo>
                    <a:pt x="697" y="794"/>
                  </a:lnTo>
                  <a:close/>
                </a:path>
              </a:pathLst>
            </a:custGeom>
            <a:solidFill>
              <a:schemeClr val="bg1"/>
            </a:solidFill>
            <a:ln>
              <a:noFill/>
            </a:ln>
          </p:spPr>
          <p:txBody>
            <a:bodyPr vert="horz" wrap="square" lIns="91440" tIns="45720" rIns="91440" bIns="45720" numCol="1" anchor="t" anchorCtr="0" compatLnSpc="1"/>
            <a:lstStyle/>
            <a:p>
              <a:endParaRPr lang="zh-CN" altLang="en-US" dirty="0">
                <a:solidFill>
                  <a:prstClr val="white">
                    <a:lumMod val="65000"/>
                  </a:prstClr>
                </a:solidFill>
                <a:latin typeface="字魂58号-创中黑" panose="00000500000000000000" pitchFamily="2" charset="-122"/>
                <a:ea typeface="字魂58号-创中黑" panose="00000500000000000000" pitchFamily="2" charset="-122"/>
                <a:cs typeface="阿里巴巴普惠体" panose="00020600040101010101" pitchFamily="18" charset="-122"/>
                <a:sym typeface="等线" panose="02010600030101010101" pitchFamily="2" charset="-122"/>
              </a:endParaRPr>
            </a:p>
          </p:txBody>
        </p:sp>
      </p:grpSp>
      <p:grpSp>
        <p:nvGrpSpPr>
          <p:cNvPr id="18" name="组合 17"/>
          <p:cNvGrpSpPr/>
          <p:nvPr/>
        </p:nvGrpSpPr>
        <p:grpSpPr>
          <a:xfrm>
            <a:off x="602310" y="5107867"/>
            <a:ext cx="1075520" cy="1075520"/>
            <a:chOff x="745660" y="4645587"/>
            <a:chExt cx="1075520" cy="1075520"/>
          </a:xfrm>
        </p:grpSpPr>
        <p:sp>
          <p:nvSpPr>
            <p:cNvPr id="19" name="椭圆 18"/>
            <p:cNvSpPr/>
            <p:nvPr/>
          </p:nvSpPr>
          <p:spPr>
            <a:xfrm rot="5400000">
              <a:off x="814240" y="4714167"/>
              <a:ext cx="938360" cy="938360"/>
            </a:xfrm>
            <a:prstGeom prst="ellipse">
              <a:avLst/>
            </a:prstGeom>
            <a:solidFill>
              <a:srgbClr val="5E9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lumMod val="65000"/>
                  </a:prstClr>
                </a:solidFill>
                <a:latin typeface="字魂58号-创中黑" panose="00000500000000000000" pitchFamily="2" charset="-122"/>
                <a:ea typeface="字魂58号-创中黑" panose="00000500000000000000" pitchFamily="2" charset="-122"/>
                <a:cs typeface="阿里巴巴普惠体" panose="00020600040101010101" pitchFamily="18" charset="-122"/>
                <a:sym typeface="等线" panose="02010600030101010101" pitchFamily="2" charset="-122"/>
              </a:endParaRPr>
            </a:p>
          </p:txBody>
        </p:sp>
        <p:sp>
          <p:nvSpPr>
            <p:cNvPr id="20" name="椭圆 19"/>
            <p:cNvSpPr/>
            <p:nvPr/>
          </p:nvSpPr>
          <p:spPr>
            <a:xfrm rot="5400000">
              <a:off x="745660" y="4645587"/>
              <a:ext cx="1075520" cy="1075520"/>
            </a:xfrm>
            <a:prstGeom prst="ellipse">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lumMod val="65000"/>
                  </a:prstClr>
                </a:solidFill>
                <a:latin typeface="字魂58号-创中黑" panose="00000500000000000000" pitchFamily="2" charset="-122"/>
                <a:ea typeface="字魂58号-创中黑" panose="00000500000000000000" pitchFamily="2" charset="-122"/>
                <a:cs typeface="阿里巴巴普惠体" panose="00020600040101010101" pitchFamily="18" charset="-122"/>
                <a:sym typeface="等线" panose="02010600030101010101" pitchFamily="2" charset="-122"/>
              </a:endParaRPr>
            </a:p>
          </p:txBody>
        </p:sp>
        <p:sp>
          <p:nvSpPr>
            <p:cNvPr id="21" name="Freeform 58"/>
            <p:cNvSpPr>
              <a:spLocks noEditPoints="1"/>
            </p:cNvSpPr>
            <p:nvPr/>
          </p:nvSpPr>
          <p:spPr bwMode="auto">
            <a:xfrm>
              <a:off x="1152451" y="5044871"/>
              <a:ext cx="261938" cy="323850"/>
            </a:xfrm>
            <a:custGeom>
              <a:avLst/>
              <a:gdLst>
                <a:gd name="T0" fmla="*/ 351 w 827"/>
                <a:gd name="T1" fmla="*/ 4 h 1018"/>
                <a:gd name="T2" fmla="*/ 252 w 827"/>
                <a:gd name="T3" fmla="*/ 32 h 1018"/>
                <a:gd name="T4" fmla="*/ 166 w 827"/>
                <a:gd name="T5" fmla="*/ 83 h 1018"/>
                <a:gd name="T6" fmla="*/ 95 w 827"/>
                <a:gd name="T7" fmla="*/ 150 h 1018"/>
                <a:gd name="T8" fmla="*/ 41 w 827"/>
                <a:gd name="T9" fmla="*/ 234 h 1018"/>
                <a:gd name="T10" fmla="*/ 9 w 827"/>
                <a:gd name="T11" fmla="*/ 330 h 1018"/>
                <a:gd name="T12" fmla="*/ 0 w 827"/>
                <a:gd name="T13" fmla="*/ 413 h 1018"/>
                <a:gd name="T14" fmla="*/ 25 w 827"/>
                <a:gd name="T15" fmla="*/ 574 h 1018"/>
                <a:gd name="T16" fmla="*/ 89 w 827"/>
                <a:gd name="T17" fmla="*/ 712 h 1018"/>
                <a:gd name="T18" fmla="*/ 174 w 827"/>
                <a:gd name="T19" fmla="*/ 826 h 1018"/>
                <a:gd name="T20" fmla="*/ 298 w 827"/>
                <a:gd name="T21" fmla="*/ 943 h 1018"/>
                <a:gd name="T22" fmla="*/ 397 w 827"/>
                <a:gd name="T23" fmla="*/ 1013 h 1018"/>
                <a:gd name="T24" fmla="*/ 429 w 827"/>
                <a:gd name="T25" fmla="*/ 1013 h 1018"/>
                <a:gd name="T26" fmla="*/ 529 w 827"/>
                <a:gd name="T27" fmla="*/ 943 h 1018"/>
                <a:gd name="T28" fmla="*/ 653 w 827"/>
                <a:gd name="T29" fmla="*/ 826 h 1018"/>
                <a:gd name="T30" fmla="*/ 738 w 827"/>
                <a:gd name="T31" fmla="*/ 712 h 1018"/>
                <a:gd name="T32" fmla="*/ 802 w 827"/>
                <a:gd name="T33" fmla="*/ 574 h 1018"/>
                <a:gd name="T34" fmla="*/ 827 w 827"/>
                <a:gd name="T35" fmla="*/ 413 h 1018"/>
                <a:gd name="T36" fmla="*/ 819 w 827"/>
                <a:gd name="T37" fmla="*/ 330 h 1018"/>
                <a:gd name="T38" fmla="*/ 786 w 827"/>
                <a:gd name="T39" fmla="*/ 234 h 1018"/>
                <a:gd name="T40" fmla="*/ 732 w 827"/>
                <a:gd name="T41" fmla="*/ 150 h 1018"/>
                <a:gd name="T42" fmla="*/ 661 w 827"/>
                <a:gd name="T43" fmla="*/ 83 h 1018"/>
                <a:gd name="T44" fmla="*/ 574 w 827"/>
                <a:gd name="T45" fmla="*/ 32 h 1018"/>
                <a:gd name="T46" fmla="*/ 477 w 827"/>
                <a:gd name="T47" fmla="*/ 4 h 1018"/>
                <a:gd name="T48" fmla="*/ 413 w 827"/>
                <a:gd name="T49" fmla="*/ 948 h 1018"/>
                <a:gd name="T50" fmla="*/ 301 w 827"/>
                <a:gd name="T51" fmla="*/ 862 h 1018"/>
                <a:gd name="T52" fmla="*/ 183 w 827"/>
                <a:gd name="T53" fmla="*/ 736 h 1018"/>
                <a:gd name="T54" fmla="*/ 119 w 827"/>
                <a:gd name="T55" fmla="*/ 634 h 1018"/>
                <a:gd name="T56" fmla="*/ 75 w 827"/>
                <a:gd name="T57" fmla="*/ 517 h 1018"/>
                <a:gd name="T58" fmla="*/ 63 w 827"/>
                <a:gd name="T59" fmla="*/ 413 h 1018"/>
                <a:gd name="T60" fmla="*/ 74 w 827"/>
                <a:gd name="T61" fmla="*/ 326 h 1018"/>
                <a:gd name="T62" fmla="*/ 105 w 827"/>
                <a:gd name="T63" fmla="*/ 247 h 1018"/>
                <a:gd name="T64" fmla="*/ 155 w 827"/>
                <a:gd name="T65" fmla="*/ 178 h 1018"/>
                <a:gd name="T66" fmla="*/ 218 w 827"/>
                <a:gd name="T67" fmla="*/ 123 h 1018"/>
                <a:gd name="T68" fmla="*/ 293 w 827"/>
                <a:gd name="T69" fmla="*/ 85 h 1018"/>
                <a:gd name="T70" fmla="*/ 378 w 827"/>
                <a:gd name="T71" fmla="*/ 65 h 1018"/>
                <a:gd name="T72" fmla="*/ 449 w 827"/>
                <a:gd name="T73" fmla="*/ 65 h 1018"/>
                <a:gd name="T74" fmla="*/ 533 w 827"/>
                <a:gd name="T75" fmla="*/ 85 h 1018"/>
                <a:gd name="T76" fmla="*/ 609 w 827"/>
                <a:gd name="T77" fmla="*/ 123 h 1018"/>
                <a:gd name="T78" fmla="*/ 672 w 827"/>
                <a:gd name="T79" fmla="*/ 178 h 1018"/>
                <a:gd name="T80" fmla="*/ 721 w 827"/>
                <a:gd name="T81" fmla="*/ 247 h 1018"/>
                <a:gd name="T82" fmla="*/ 752 w 827"/>
                <a:gd name="T83" fmla="*/ 326 h 1018"/>
                <a:gd name="T84" fmla="*/ 763 w 827"/>
                <a:gd name="T85" fmla="*/ 413 h 1018"/>
                <a:gd name="T86" fmla="*/ 751 w 827"/>
                <a:gd name="T87" fmla="*/ 517 h 1018"/>
                <a:gd name="T88" fmla="*/ 708 w 827"/>
                <a:gd name="T89" fmla="*/ 634 h 1018"/>
                <a:gd name="T90" fmla="*/ 644 w 827"/>
                <a:gd name="T91" fmla="*/ 735 h 1018"/>
                <a:gd name="T92" fmla="*/ 526 w 827"/>
                <a:gd name="T93" fmla="*/ 862 h 1018"/>
                <a:gd name="T94" fmla="*/ 413 w 827"/>
                <a:gd name="T95" fmla="*/ 948 h 1018"/>
                <a:gd name="T96" fmla="*/ 385 w 827"/>
                <a:gd name="T97" fmla="*/ 322 h 1018"/>
                <a:gd name="T98" fmla="*/ 346 w 827"/>
                <a:gd name="T99" fmla="*/ 345 h 1018"/>
                <a:gd name="T100" fmla="*/ 322 w 827"/>
                <a:gd name="T101" fmla="*/ 385 h 1018"/>
                <a:gd name="T102" fmla="*/ 319 w 827"/>
                <a:gd name="T103" fmla="*/ 423 h 1018"/>
                <a:gd name="T104" fmla="*/ 334 w 827"/>
                <a:gd name="T105" fmla="*/ 467 h 1018"/>
                <a:gd name="T106" fmla="*/ 368 w 827"/>
                <a:gd name="T107" fmla="*/ 497 h 1018"/>
                <a:gd name="T108" fmla="*/ 413 w 827"/>
                <a:gd name="T109" fmla="*/ 509 h 1018"/>
                <a:gd name="T110" fmla="*/ 451 w 827"/>
                <a:gd name="T111" fmla="*/ 501 h 1018"/>
                <a:gd name="T112" fmla="*/ 487 w 827"/>
                <a:gd name="T113" fmla="*/ 474 h 1018"/>
                <a:gd name="T114" fmla="*/ 507 w 827"/>
                <a:gd name="T115" fmla="*/ 432 h 1018"/>
                <a:gd name="T116" fmla="*/ 507 w 827"/>
                <a:gd name="T117" fmla="*/ 394 h 1018"/>
                <a:gd name="T118" fmla="*/ 487 w 827"/>
                <a:gd name="T119" fmla="*/ 353 h 1018"/>
                <a:gd name="T120" fmla="*/ 451 w 827"/>
                <a:gd name="T121" fmla="*/ 325 h 1018"/>
                <a:gd name="T122" fmla="*/ 413 w 827"/>
                <a:gd name="T123" fmla="*/ 318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27" h="1018">
                  <a:moveTo>
                    <a:pt x="413" y="0"/>
                  </a:moveTo>
                  <a:lnTo>
                    <a:pt x="413" y="0"/>
                  </a:lnTo>
                  <a:lnTo>
                    <a:pt x="392" y="0"/>
                  </a:lnTo>
                  <a:lnTo>
                    <a:pt x="371" y="2"/>
                  </a:lnTo>
                  <a:lnTo>
                    <a:pt x="351" y="4"/>
                  </a:lnTo>
                  <a:lnTo>
                    <a:pt x="331" y="9"/>
                  </a:lnTo>
                  <a:lnTo>
                    <a:pt x="310" y="13"/>
                  </a:lnTo>
                  <a:lnTo>
                    <a:pt x="291" y="18"/>
                  </a:lnTo>
                  <a:lnTo>
                    <a:pt x="272" y="25"/>
                  </a:lnTo>
                  <a:lnTo>
                    <a:pt x="252" y="32"/>
                  </a:lnTo>
                  <a:lnTo>
                    <a:pt x="234" y="41"/>
                  </a:lnTo>
                  <a:lnTo>
                    <a:pt x="217" y="50"/>
                  </a:lnTo>
                  <a:lnTo>
                    <a:pt x="199" y="60"/>
                  </a:lnTo>
                  <a:lnTo>
                    <a:pt x="183" y="71"/>
                  </a:lnTo>
                  <a:lnTo>
                    <a:pt x="166" y="83"/>
                  </a:lnTo>
                  <a:lnTo>
                    <a:pt x="150" y="94"/>
                  </a:lnTo>
                  <a:lnTo>
                    <a:pt x="135" y="107"/>
                  </a:lnTo>
                  <a:lnTo>
                    <a:pt x="121" y="121"/>
                  </a:lnTo>
                  <a:lnTo>
                    <a:pt x="107" y="135"/>
                  </a:lnTo>
                  <a:lnTo>
                    <a:pt x="95" y="150"/>
                  </a:lnTo>
                  <a:lnTo>
                    <a:pt x="82" y="166"/>
                  </a:lnTo>
                  <a:lnTo>
                    <a:pt x="71" y="182"/>
                  </a:lnTo>
                  <a:lnTo>
                    <a:pt x="60" y="200"/>
                  </a:lnTo>
                  <a:lnTo>
                    <a:pt x="50" y="217"/>
                  </a:lnTo>
                  <a:lnTo>
                    <a:pt x="41" y="234"/>
                  </a:lnTo>
                  <a:lnTo>
                    <a:pt x="32" y="252"/>
                  </a:lnTo>
                  <a:lnTo>
                    <a:pt x="25" y="271"/>
                  </a:lnTo>
                  <a:lnTo>
                    <a:pt x="18" y="291"/>
                  </a:lnTo>
                  <a:lnTo>
                    <a:pt x="13" y="310"/>
                  </a:lnTo>
                  <a:lnTo>
                    <a:pt x="9" y="330"/>
                  </a:lnTo>
                  <a:lnTo>
                    <a:pt x="4" y="351"/>
                  </a:lnTo>
                  <a:lnTo>
                    <a:pt x="2" y="371"/>
                  </a:lnTo>
                  <a:lnTo>
                    <a:pt x="0" y="393"/>
                  </a:lnTo>
                  <a:lnTo>
                    <a:pt x="0" y="413"/>
                  </a:lnTo>
                  <a:lnTo>
                    <a:pt x="0" y="413"/>
                  </a:lnTo>
                  <a:lnTo>
                    <a:pt x="1" y="447"/>
                  </a:lnTo>
                  <a:lnTo>
                    <a:pt x="4" y="480"/>
                  </a:lnTo>
                  <a:lnTo>
                    <a:pt x="10" y="512"/>
                  </a:lnTo>
                  <a:lnTo>
                    <a:pt x="16" y="543"/>
                  </a:lnTo>
                  <a:lnTo>
                    <a:pt x="25" y="574"/>
                  </a:lnTo>
                  <a:lnTo>
                    <a:pt x="36" y="603"/>
                  </a:lnTo>
                  <a:lnTo>
                    <a:pt x="47" y="632"/>
                  </a:lnTo>
                  <a:lnTo>
                    <a:pt x="60" y="660"/>
                  </a:lnTo>
                  <a:lnTo>
                    <a:pt x="74" y="686"/>
                  </a:lnTo>
                  <a:lnTo>
                    <a:pt x="89" y="712"/>
                  </a:lnTo>
                  <a:lnTo>
                    <a:pt x="104" y="737"/>
                  </a:lnTo>
                  <a:lnTo>
                    <a:pt x="121" y="761"/>
                  </a:lnTo>
                  <a:lnTo>
                    <a:pt x="139" y="783"/>
                  </a:lnTo>
                  <a:lnTo>
                    <a:pt x="157" y="806"/>
                  </a:lnTo>
                  <a:lnTo>
                    <a:pt x="174" y="826"/>
                  </a:lnTo>
                  <a:lnTo>
                    <a:pt x="192" y="847"/>
                  </a:lnTo>
                  <a:lnTo>
                    <a:pt x="210" y="865"/>
                  </a:lnTo>
                  <a:lnTo>
                    <a:pt x="229" y="883"/>
                  </a:lnTo>
                  <a:lnTo>
                    <a:pt x="264" y="915"/>
                  </a:lnTo>
                  <a:lnTo>
                    <a:pt x="298" y="943"/>
                  </a:lnTo>
                  <a:lnTo>
                    <a:pt x="328" y="967"/>
                  </a:lnTo>
                  <a:lnTo>
                    <a:pt x="354" y="986"/>
                  </a:lnTo>
                  <a:lnTo>
                    <a:pt x="376" y="1000"/>
                  </a:lnTo>
                  <a:lnTo>
                    <a:pt x="397" y="1013"/>
                  </a:lnTo>
                  <a:lnTo>
                    <a:pt x="397" y="1013"/>
                  </a:lnTo>
                  <a:lnTo>
                    <a:pt x="405" y="1016"/>
                  </a:lnTo>
                  <a:lnTo>
                    <a:pt x="413" y="1018"/>
                  </a:lnTo>
                  <a:lnTo>
                    <a:pt x="413" y="1018"/>
                  </a:lnTo>
                  <a:lnTo>
                    <a:pt x="422" y="1016"/>
                  </a:lnTo>
                  <a:lnTo>
                    <a:pt x="429" y="1013"/>
                  </a:lnTo>
                  <a:lnTo>
                    <a:pt x="429" y="1013"/>
                  </a:lnTo>
                  <a:lnTo>
                    <a:pt x="451" y="1000"/>
                  </a:lnTo>
                  <a:lnTo>
                    <a:pt x="472" y="986"/>
                  </a:lnTo>
                  <a:lnTo>
                    <a:pt x="498" y="967"/>
                  </a:lnTo>
                  <a:lnTo>
                    <a:pt x="529" y="943"/>
                  </a:lnTo>
                  <a:lnTo>
                    <a:pt x="562" y="915"/>
                  </a:lnTo>
                  <a:lnTo>
                    <a:pt x="598" y="883"/>
                  </a:lnTo>
                  <a:lnTo>
                    <a:pt x="616" y="865"/>
                  </a:lnTo>
                  <a:lnTo>
                    <a:pt x="634" y="847"/>
                  </a:lnTo>
                  <a:lnTo>
                    <a:pt x="653" y="826"/>
                  </a:lnTo>
                  <a:lnTo>
                    <a:pt x="671" y="806"/>
                  </a:lnTo>
                  <a:lnTo>
                    <a:pt x="688" y="783"/>
                  </a:lnTo>
                  <a:lnTo>
                    <a:pt x="705" y="761"/>
                  </a:lnTo>
                  <a:lnTo>
                    <a:pt x="722" y="737"/>
                  </a:lnTo>
                  <a:lnTo>
                    <a:pt x="738" y="712"/>
                  </a:lnTo>
                  <a:lnTo>
                    <a:pt x="753" y="686"/>
                  </a:lnTo>
                  <a:lnTo>
                    <a:pt x="767" y="660"/>
                  </a:lnTo>
                  <a:lnTo>
                    <a:pt x="780" y="632"/>
                  </a:lnTo>
                  <a:lnTo>
                    <a:pt x="792" y="603"/>
                  </a:lnTo>
                  <a:lnTo>
                    <a:pt x="802" y="574"/>
                  </a:lnTo>
                  <a:lnTo>
                    <a:pt x="810" y="543"/>
                  </a:lnTo>
                  <a:lnTo>
                    <a:pt x="818" y="512"/>
                  </a:lnTo>
                  <a:lnTo>
                    <a:pt x="823" y="480"/>
                  </a:lnTo>
                  <a:lnTo>
                    <a:pt x="825" y="447"/>
                  </a:lnTo>
                  <a:lnTo>
                    <a:pt x="827" y="413"/>
                  </a:lnTo>
                  <a:lnTo>
                    <a:pt x="827" y="413"/>
                  </a:lnTo>
                  <a:lnTo>
                    <a:pt x="826" y="393"/>
                  </a:lnTo>
                  <a:lnTo>
                    <a:pt x="825" y="371"/>
                  </a:lnTo>
                  <a:lnTo>
                    <a:pt x="822" y="351"/>
                  </a:lnTo>
                  <a:lnTo>
                    <a:pt x="819" y="330"/>
                  </a:lnTo>
                  <a:lnTo>
                    <a:pt x="813" y="310"/>
                  </a:lnTo>
                  <a:lnTo>
                    <a:pt x="808" y="291"/>
                  </a:lnTo>
                  <a:lnTo>
                    <a:pt x="802" y="271"/>
                  </a:lnTo>
                  <a:lnTo>
                    <a:pt x="794" y="252"/>
                  </a:lnTo>
                  <a:lnTo>
                    <a:pt x="786" y="234"/>
                  </a:lnTo>
                  <a:lnTo>
                    <a:pt x="777" y="217"/>
                  </a:lnTo>
                  <a:lnTo>
                    <a:pt x="767" y="200"/>
                  </a:lnTo>
                  <a:lnTo>
                    <a:pt x="757" y="182"/>
                  </a:lnTo>
                  <a:lnTo>
                    <a:pt x="745" y="166"/>
                  </a:lnTo>
                  <a:lnTo>
                    <a:pt x="732" y="150"/>
                  </a:lnTo>
                  <a:lnTo>
                    <a:pt x="719" y="135"/>
                  </a:lnTo>
                  <a:lnTo>
                    <a:pt x="706" y="121"/>
                  </a:lnTo>
                  <a:lnTo>
                    <a:pt x="691" y="107"/>
                  </a:lnTo>
                  <a:lnTo>
                    <a:pt x="676" y="94"/>
                  </a:lnTo>
                  <a:lnTo>
                    <a:pt x="661" y="83"/>
                  </a:lnTo>
                  <a:lnTo>
                    <a:pt x="644" y="71"/>
                  </a:lnTo>
                  <a:lnTo>
                    <a:pt x="628" y="60"/>
                  </a:lnTo>
                  <a:lnTo>
                    <a:pt x="611" y="50"/>
                  </a:lnTo>
                  <a:lnTo>
                    <a:pt x="592" y="41"/>
                  </a:lnTo>
                  <a:lnTo>
                    <a:pt x="574" y="32"/>
                  </a:lnTo>
                  <a:lnTo>
                    <a:pt x="556" y="25"/>
                  </a:lnTo>
                  <a:lnTo>
                    <a:pt x="537" y="18"/>
                  </a:lnTo>
                  <a:lnTo>
                    <a:pt x="516" y="13"/>
                  </a:lnTo>
                  <a:lnTo>
                    <a:pt x="497" y="9"/>
                  </a:lnTo>
                  <a:lnTo>
                    <a:pt x="477" y="4"/>
                  </a:lnTo>
                  <a:lnTo>
                    <a:pt x="455" y="2"/>
                  </a:lnTo>
                  <a:lnTo>
                    <a:pt x="435" y="0"/>
                  </a:lnTo>
                  <a:lnTo>
                    <a:pt x="413" y="0"/>
                  </a:lnTo>
                  <a:lnTo>
                    <a:pt x="413" y="0"/>
                  </a:lnTo>
                  <a:close/>
                  <a:moveTo>
                    <a:pt x="413" y="948"/>
                  </a:moveTo>
                  <a:lnTo>
                    <a:pt x="413" y="948"/>
                  </a:lnTo>
                  <a:lnTo>
                    <a:pt x="378" y="924"/>
                  </a:lnTo>
                  <a:lnTo>
                    <a:pt x="355" y="907"/>
                  </a:lnTo>
                  <a:lnTo>
                    <a:pt x="328" y="886"/>
                  </a:lnTo>
                  <a:lnTo>
                    <a:pt x="301" y="862"/>
                  </a:lnTo>
                  <a:lnTo>
                    <a:pt x="272" y="835"/>
                  </a:lnTo>
                  <a:lnTo>
                    <a:pt x="242" y="805"/>
                  </a:lnTo>
                  <a:lnTo>
                    <a:pt x="212" y="771"/>
                  </a:lnTo>
                  <a:lnTo>
                    <a:pt x="198" y="754"/>
                  </a:lnTo>
                  <a:lnTo>
                    <a:pt x="183" y="736"/>
                  </a:lnTo>
                  <a:lnTo>
                    <a:pt x="169" y="717"/>
                  </a:lnTo>
                  <a:lnTo>
                    <a:pt x="156" y="697"/>
                  </a:lnTo>
                  <a:lnTo>
                    <a:pt x="143" y="677"/>
                  </a:lnTo>
                  <a:lnTo>
                    <a:pt x="130" y="656"/>
                  </a:lnTo>
                  <a:lnTo>
                    <a:pt x="119" y="634"/>
                  </a:lnTo>
                  <a:lnTo>
                    <a:pt x="109" y="612"/>
                  </a:lnTo>
                  <a:lnTo>
                    <a:pt x="99" y="589"/>
                  </a:lnTo>
                  <a:lnTo>
                    <a:pt x="90" y="565"/>
                  </a:lnTo>
                  <a:lnTo>
                    <a:pt x="82" y="542"/>
                  </a:lnTo>
                  <a:lnTo>
                    <a:pt x="75" y="517"/>
                  </a:lnTo>
                  <a:lnTo>
                    <a:pt x="71" y="492"/>
                  </a:lnTo>
                  <a:lnTo>
                    <a:pt x="67" y="467"/>
                  </a:lnTo>
                  <a:lnTo>
                    <a:pt x="65" y="440"/>
                  </a:lnTo>
                  <a:lnTo>
                    <a:pt x="63" y="413"/>
                  </a:lnTo>
                  <a:lnTo>
                    <a:pt x="63" y="413"/>
                  </a:lnTo>
                  <a:lnTo>
                    <a:pt x="65" y="396"/>
                  </a:lnTo>
                  <a:lnTo>
                    <a:pt x="66" y="378"/>
                  </a:lnTo>
                  <a:lnTo>
                    <a:pt x="68" y="360"/>
                  </a:lnTo>
                  <a:lnTo>
                    <a:pt x="71" y="343"/>
                  </a:lnTo>
                  <a:lnTo>
                    <a:pt x="74" y="326"/>
                  </a:lnTo>
                  <a:lnTo>
                    <a:pt x="80" y="309"/>
                  </a:lnTo>
                  <a:lnTo>
                    <a:pt x="85" y="293"/>
                  </a:lnTo>
                  <a:lnTo>
                    <a:pt x="91" y="278"/>
                  </a:lnTo>
                  <a:lnTo>
                    <a:pt x="98" y="262"/>
                  </a:lnTo>
                  <a:lnTo>
                    <a:pt x="105" y="247"/>
                  </a:lnTo>
                  <a:lnTo>
                    <a:pt x="114" y="232"/>
                  </a:lnTo>
                  <a:lnTo>
                    <a:pt x="124" y="218"/>
                  </a:lnTo>
                  <a:lnTo>
                    <a:pt x="133" y="204"/>
                  </a:lnTo>
                  <a:lnTo>
                    <a:pt x="144" y="191"/>
                  </a:lnTo>
                  <a:lnTo>
                    <a:pt x="155" y="178"/>
                  </a:lnTo>
                  <a:lnTo>
                    <a:pt x="166" y="166"/>
                  </a:lnTo>
                  <a:lnTo>
                    <a:pt x="178" y="154"/>
                  </a:lnTo>
                  <a:lnTo>
                    <a:pt x="191" y="144"/>
                  </a:lnTo>
                  <a:lnTo>
                    <a:pt x="204" y="133"/>
                  </a:lnTo>
                  <a:lnTo>
                    <a:pt x="218" y="123"/>
                  </a:lnTo>
                  <a:lnTo>
                    <a:pt x="232" y="115"/>
                  </a:lnTo>
                  <a:lnTo>
                    <a:pt x="247" y="106"/>
                  </a:lnTo>
                  <a:lnTo>
                    <a:pt x="262" y="98"/>
                  </a:lnTo>
                  <a:lnTo>
                    <a:pt x="277" y="91"/>
                  </a:lnTo>
                  <a:lnTo>
                    <a:pt x="293" y="85"/>
                  </a:lnTo>
                  <a:lnTo>
                    <a:pt x="309" y="79"/>
                  </a:lnTo>
                  <a:lnTo>
                    <a:pt x="326" y="75"/>
                  </a:lnTo>
                  <a:lnTo>
                    <a:pt x="344" y="71"/>
                  </a:lnTo>
                  <a:lnTo>
                    <a:pt x="361" y="68"/>
                  </a:lnTo>
                  <a:lnTo>
                    <a:pt x="378" y="65"/>
                  </a:lnTo>
                  <a:lnTo>
                    <a:pt x="395" y="64"/>
                  </a:lnTo>
                  <a:lnTo>
                    <a:pt x="413" y="63"/>
                  </a:lnTo>
                  <a:lnTo>
                    <a:pt x="413" y="63"/>
                  </a:lnTo>
                  <a:lnTo>
                    <a:pt x="431" y="64"/>
                  </a:lnTo>
                  <a:lnTo>
                    <a:pt x="449" y="65"/>
                  </a:lnTo>
                  <a:lnTo>
                    <a:pt x="467" y="68"/>
                  </a:lnTo>
                  <a:lnTo>
                    <a:pt x="484" y="71"/>
                  </a:lnTo>
                  <a:lnTo>
                    <a:pt x="501" y="75"/>
                  </a:lnTo>
                  <a:lnTo>
                    <a:pt x="517" y="79"/>
                  </a:lnTo>
                  <a:lnTo>
                    <a:pt x="533" y="85"/>
                  </a:lnTo>
                  <a:lnTo>
                    <a:pt x="550" y="91"/>
                  </a:lnTo>
                  <a:lnTo>
                    <a:pt x="565" y="98"/>
                  </a:lnTo>
                  <a:lnTo>
                    <a:pt x="580" y="106"/>
                  </a:lnTo>
                  <a:lnTo>
                    <a:pt x="595" y="115"/>
                  </a:lnTo>
                  <a:lnTo>
                    <a:pt x="609" y="123"/>
                  </a:lnTo>
                  <a:lnTo>
                    <a:pt x="622" y="133"/>
                  </a:lnTo>
                  <a:lnTo>
                    <a:pt x="635" y="144"/>
                  </a:lnTo>
                  <a:lnTo>
                    <a:pt x="648" y="154"/>
                  </a:lnTo>
                  <a:lnTo>
                    <a:pt x="661" y="166"/>
                  </a:lnTo>
                  <a:lnTo>
                    <a:pt x="672" y="178"/>
                  </a:lnTo>
                  <a:lnTo>
                    <a:pt x="684" y="191"/>
                  </a:lnTo>
                  <a:lnTo>
                    <a:pt x="693" y="204"/>
                  </a:lnTo>
                  <a:lnTo>
                    <a:pt x="703" y="218"/>
                  </a:lnTo>
                  <a:lnTo>
                    <a:pt x="713" y="232"/>
                  </a:lnTo>
                  <a:lnTo>
                    <a:pt x="721" y="247"/>
                  </a:lnTo>
                  <a:lnTo>
                    <a:pt x="729" y="262"/>
                  </a:lnTo>
                  <a:lnTo>
                    <a:pt x="736" y="278"/>
                  </a:lnTo>
                  <a:lnTo>
                    <a:pt x="742" y="293"/>
                  </a:lnTo>
                  <a:lnTo>
                    <a:pt x="748" y="309"/>
                  </a:lnTo>
                  <a:lnTo>
                    <a:pt x="752" y="326"/>
                  </a:lnTo>
                  <a:lnTo>
                    <a:pt x="757" y="343"/>
                  </a:lnTo>
                  <a:lnTo>
                    <a:pt x="759" y="360"/>
                  </a:lnTo>
                  <a:lnTo>
                    <a:pt x="762" y="378"/>
                  </a:lnTo>
                  <a:lnTo>
                    <a:pt x="763" y="396"/>
                  </a:lnTo>
                  <a:lnTo>
                    <a:pt x="763" y="413"/>
                  </a:lnTo>
                  <a:lnTo>
                    <a:pt x="763" y="413"/>
                  </a:lnTo>
                  <a:lnTo>
                    <a:pt x="762" y="440"/>
                  </a:lnTo>
                  <a:lnTo>
                    <a:pt x="760" y="467"/>
                  </a:lnTo>
                  <a:lnTo>
                    <a:pt x="757" y="491"/>
                  </a:lnTo>
                  <a:lnTo>
                    <a:pt x="751" y="517"/>
                  </a:lnTo>
                  <a:lnTo>
                    <a:pt x="745" y="542"/>
                  </a:lnTo>
                  <a:lnTo>
                    <a:pt x="737" y="565"/>
                  </a:lnTo>
                  <a:lnTo>
                    <a:pt x="729" y="589"/>
                  </a:lnTo>
                  <a:lnTo>
                    <a:pt x="719" y="612"/>
                  </a:lnTo>
                  <a:lnTo>
                    <a:pt x="708" y="634"/>
                  </a:lnTo>
                  <a:lnTo>
                    <a:pt x="697" y="656"/>
                  </a:lnTo>
                  <a:lnTo>
                    <a:pt x="684" y="676"/>
                  </a:lnTo>
                  <a:lnTo>
                    <a:pt x="671" y="696"/>
                  </a:lnTo>
                  <a:lnTo>
                    <a:pt x="658" y="717"/>
                  </a:lnTo>
                  <a:lnTo>
                    <a:pt x="644" y="735"/>
                  </a:lnTo>
                  <a:lnTo>
                    <a:pt x="629" y="753"/>
                  </a:lnTo>
                  <a:lnTo>
                    <a:pt x="615" y="771"/>
                  </a:lnTo>
                  <a:lnTo>
                    <a:pt x="585" y="805"/>
                  </a:lnTo>
                  <a:lnTo>
                    <a:pt x="555" y="835"/>
                  </a:lnTo>
                  <a:lnTo>
                    <a:pt x="526" y="862"/>
                  </a:lnTo>
                  <a:lnTo>
                    <a:pt x="498" y="885"/>
                  </a:lnTo>
                  <a:lnTo>
                    <a:pt x="472" y="907"/>
                  </a:lnTo>
                  <a:lnTo>
                    <a:pt x="449" y="924"/>
                  </a:lnTo>
                  <a:lnTo>
                    <a:pt x="413" y="948"/>
                  </a:lnTo>
                  <a:lnTo>
                    <a:pt x="413" y="948"/>
                  </a:lnTo>
                  <a:close/>
                  <a:moveTo>
                    <a:pt x="413" y="318"/>
                  </a:moveTo>
                  <a:lnTo>
                    <a:pt x="413" y="318"/>
                  </a:lnTo>
                  <a:lnTo>
                    <a:pt x="404" y="319"/>
                  </a:lnTo>
                  <a:lnTo>
                    <a:pt x="394" y="320"/>
                  </a:lnTo>
                  <a:lnTo>
                    <a:pt x="385" y="322"/>
                  </a:lnTo>
                  <a:lnTo>
                    <a:pt x="377" y="325"/>
                  </a:lnTo>
                  <a:lnTo>
                    <a:pt x="368" y="329"/>
                  </a:lnTo>
                  <a:lnTo>
                    <a:pt x="360" y="335"/>
                  </a:lnTo>
                  <a:lnTo>
                    <a:pt x="353" y="340"/>
                  </a:lnTo>
                  <a:lnTo>
                    <a:pt x="346" y="345"/>
                  </a:lnTo>
                  <a:lnTo>
                    <a:pt x="340" y="353"/>
                  </a:lnTo>
                  <a:lnTo>
                    <a:pt x="334" y="360"/>
                  </a:lnTo>
                  <a:lnTo>
                    <a:pt x="330" y="368"/>
                  </a:lnTo>
                  <a:lnTo>
                    <a:pt x="325" y="377"/>
                  </a:lnTo>
                  <a:lnTo>
                    <a:pt x="322" y="385"/>
                  </a:lnTo>
                  <a:lnTo>
                    <a:pt x="320" y="394"/>
                  </a:lnTo>
                  <a:lnTo>
                    <a:pt x="319" y="403"/>
                  </a:lnTo>
                  <a:lnTo>
                    <a:pt x="318" y="413"/>
                  </a:lnTo>
                  <a:lnTo>
                    <a:pt x="318" y="413"/>
                  </a:lnTo>
                  <a:lnTo>
                    <a:pt x="319" y="423"/>
                  </a:lnTo>
                  <a:lnTo>
                    <a:pt x="320" y="432"/>
                  </a:lnTo>
                  <a:lnTo>
                    <a:pt x="322" y="442"/>
                  </a:lnTo>
                  <a:lnTo>
                    <a:pt x="325" y="451"/>
                  </a:lnTo>
                  <a:lnTo>
                    <a:pt x="330" y="459"/>
                  </a:lnTo>
                  <a:lnTo>
                    <a:pt x="334" y="467"/>
                  </a:lnTo>
                  <a:lnTo>
                    <a:pt x="340" y="474"/>
                  </a:lnTo>
                  <a:lnTo>
                    <a:pt x="346" y="481"/>
                  </a:lnTo>
                  <a:lnTo>
                    <a:pt x="353" y="487"/>
                  </a:lnTo>
                  <a:lnTo>
                    <a:pt x="360" y="492"/>
                  </a:lnTo>
                  <a:lnTo>
                    <a:pt x="368" y="497"/>
                  </a:lnTo>
                  <a:lnTo>
                    <a:pt x="377" y="501"/>
                  </a:lnTo>
                  <a:lnTo>
                    <a:pt x="385" y="504"/>
                  </a:lnTo>
                  <a:lnTo>
                    <a:pt x="394" y="506"/>
                  </a:lnTo>
                  <a:lnTo>
                    <a:pt x="404" y="509"/>
                  </a:lnTo>
                  <a:lnTo>
                    <a:pt x="413" y="509"/>
                  </a:lnTo>
                  <a:lnTo>
                    <a:pt x="413" y="509"/>
                  </a:lnTo>
                  <a:lnTo>
                    <a:pt x="423" y="509"/>
                  </a:lnTo>
                  <a:lnTo>
                    <a:pt x="433" y="506"/>
                  </a:lnTo>
                  <a:lnTo>
                    <a:pt x="442" y="504"/>
                  </a:lnTo>
                  <a:lnTo>
                    <a:pt x="451" y="501"/>
                  </a:lnTo>
                  <a:lnTo>
                    <a:pt x="459" y="497"/>
                  </a:lnTo>
                  <a:lnTo>
                    <a:pt x="467" y="492"/>
                  </a:lnTo>
                  <a:lnTo>
                    <a:pt x="474" y="487"/>
                  </a:lnTo>
                  <a:lnTo>
                    <a:pt x="481" y="481"/>
                  </a:lnTo>
                  <a:lnTo>
                    <a:pt x="487" y="474"/>
                  </a:lnTo>
                  <a:lnTo>
                    <a:pt x="493" y="467"/>
                  </a:lnTo>
                  <a:lnTo>
                    <a:pt x="497" y="459"/>
                  </a:lnTo>
                  <a:lnTo>
                    <a:pt x="501" y="451"/>
                  </a:lnTo>
                  <a:lnTo>
                    <a:pt x="504" y="442"/>
                  </a:lnTo>
                  <a:lnTo>
                    <a:pt x="507" y="432"/>
                  </a:lnTo>
                  <a:lnTo>
                    <a:pt x="509" y="423"/>
                  </a:lnTo>
                  <a:lnTo>
                    <a:pt x="509" y="413"/>
                  </a:lnTo>
                  <a:lnTo>
                    <a:pt x="509" y="413"/>
                  </a:lnTo>
                  <a:lnTo>
                    <a:pt x="509" y="403"/>
                  </a:lnTo>
                  <a:lnTo>
                    <a:pt x="507" y="394"/>
                  </a:lnTo>
                  <a:lnTo>
                    <a:pt x="504" y="385"/>
                  </a:lnTo>
                  <a:lnTo>
                    <a:pt x="501" y="377"/>
                  </a:lnTo>
                  <a:lnTo>
                    <a:pt x="497" y="368"/>
                  </a:lnTo>
                  <a:lnTo>
                    <a:pt x="493" y="360"/>
                  </a:lnTo>
                  <a:lnTo>
                    <a:pt x="487" y="353"/>
                  </a:lnTo>
                  <a:lnTo>
                    <a:pt x="481" y="345"/>
                  </a:lnTo>
                  <a:lnTo>
                    <a:pt x="474" y="340"/>
                  </a:lnTo>
                  <a:lnTo>
                    <a:pt x="467" y="335"/>
                  </a:lnTo>
                  <a:lnTo>
                    <a:pt x="459" y="329"/>
                  </a:lnTo>
                  <a:lnTo>
                    <a:pt x="451" y="325"/>
                  </a:lnTo>
                  <a:lnTo>
                    <a:pt x="442" y="322"/>
                  </a:lnTo>
                  <a:lnTo>
                    <a:pt x="433" y="320"/>
                  </a:lnTo>
                  <a:lnTo>
                    <a:pt x="423" y="319"/>
                  </a:lnTo>
                  <a:lnTo>
                    <a:pt x="413" y="318"/>
                  </a:lnTo>
                  <a:lnTo>
                    <a:pt x="413" y="318"/>
                  </a:lnTo>
                  <a:close/>
                </a:path>
              </a:pathLst>
            </a:custGeom>
            <a:solidFill>
              <a:schemeClr val="bg1"/>
            </a:solidFill>
            <a:ln>
              <a:noFill/>
            </a:ln>
          </p:spPr>
          <p:txBody>
            <a:bodyPr vert="horz" wrap="square" lIns="91440" tIns="45720" rIns="91440" bIns="45720" numCol="1" anchor="t" anchorCtr="0" compatLnSpc="1"/>
            <a:lstStyle/>
            <a:p>
              <a:endParaRPr lang="zh-CN" altLang="en-US" dirty="0">
                <a:solidFill>
                  <a:prstClr val="white">
                    <a:lumMod val="65000"/>
                  </a:prstClr>
                </a:solidFill>
                <a:latin typeface="字魂58号-创中黑" panose="00000500000000000000" pitchFamily="2" charset="-122"/>
                <a:ea typeface="字魂58号-创中黑" panose="00000500000000000000" pitchFamily="2" charset="-122"/>
                <a:cs typeface="阿里巴巴普惠体" panose="00020600040101010101" pitchFamily="18" charset="-122"/>
                <a:sym typeface="等线" panose="02010600030101010101" pitchFamily="2" charset="-122"/>
              </a:endParaRPr>
            </a:p>
          </p:txBody>
        </p:sp>
      </p:grpSp>
      <p:sp>
        <p:nvSpPr>
          <p:cNvPr id="46" name="矩形 45"/>
          <p:cNvSpPr/>
          <p:nvPr/>
        </p:nvSpPr>
        <p:spPr>
          <a:xfrm>
            <a:off x="2279650" y="1140460"/>
            <a:ext cx="9546590" cy="1198880"/>
          </a:xfrm>
          <a:prstGeom prst="rect">
            <a:avLst/>
          </a:prstGeom>
        </p:spPr>
        <p:txBody>
          <a:bodyPr wrap="square">
            <a:spAutoFit/>
          </a:bodyPr>
          <a:lstStyle/>
          <a:p>
            <a:pPr indent="457200" algn="just" fontAlgn="auto">
              <a:lnSpc>
                <a:spcPct val="100000"/>
              </a:lnSpc>
              <a:extLst>
                <a:ext uri="{35155182-B16C-46BC-9424-99874614C6A1}">
                  <wpsdc:indentchars xmlns:wpsdc="http://www.wps.cn/officeDocument/2017/drawingmlCustomData" val="200" checksum="59296752"/>
                </a:ext>
              </a:extLst>
            </a:pPr>
            <a:r>
              <a:rPr lang="zh-CN" altLang="en-US" dirty="0">
                <a:latin typeface="方正黑体简体" panose="02000000000000000000" charset="-122"/>
                <a:ea typeface="方正黑体简体" panose="02000000000000000000" charset="-122"/>
                <a:cs typeface="方正黑体简体" panose="02000000000000000000" charset="-122"/>
                <a:sym typeface="等线" panose="02010600030101010101" pitchFamily="2" charset="-122"/>
              </a:rPr>
              <a:t>一是涉及土地征收方面的依申请公开信息相对集中。改进方法：持续提升基层征地信息公开透明度，按照“谁制作、谁公开”的原则，督促指导县（市、区）自然资源和规划主管部门及时将土地征收信息录入到县（市、区）政府网站和山东省征地信息公开平台，并通过政府网站、政务新媒体、村集体（社区）公示栏（电子屏）等平台第一时间主动公开</a:t>
            </a:r>
            <a:endParaRPr lang="zh-CN" altLang="en-US" dirty="0">
              <a:latin typeface="方正黑体简体" panose="02000000000000000000" charset="-122"/>
              <a:ea typeface="方正黑体简体" panose="02000000000000000000" charset="-122"/>
              <a:cs typeface="方正黑体简体" panose="02000000000000000000" charset="-122"/>
              <a:sym typeface="等线" panose="02010600030101010101" pitchFamily="2" charset="-122"/>
            </a:endParaRPr>
          </a:p>
        </p:txBody>
      </p:sp>
      <p:sp>
        <p:nvSpPr>
          <p:cNvPr id="52" name="矩形 51"/>
          <p:cNvSpPr/>
          <p:nvPr/>
        </p:nvSpPr>
        <p:spPr>
          <a:xfrm>
            <a:off x="2225040" y="5012055"/>
            <a:ext cx="9758045" cy="1476375"/>
          </a:xfrm>
          <a:prstGeom prst="rect">
            <a:avLst/>
          </a:prstGeom>
        </p:spPr>
        <p:txBody>
          <a:bodyPr wrap="square">
            <a:spAutoFit/>
          </a:bodyPr>
          <a:lstStyle/>
          <a:p>
            <a:pPr indent="457200" algn="just">
              <a:lnSpc>
                <a:spcPct val="100000"/>
              </a:lnSpc>
              <a:buClrTx/>
              <a:buSzTx/>
              <a:buFontTx/>
              <a:extLst>
                <a:ext uri="{35155182-B16C-46BC-9424-99874614C6A1}">
                  <wpsdc:indentchars xmlns:wpsdc="http://www.wps.cn/officeDocument/2017/drawingmlCustomData" val="200" checksum="59296752"/>
                </a:ext>
              </a:extLst>
            </a:pPr>
            <a:r>
              <a:rPr lang="zh-CN" altLang="en-US" dirty="0">
                <a:latin typeface="方正黑体简体" panose="02000000000000000000" charset="-122"/>
                <a:ea typeface="方正黑体简体" panose="02000000000000000000" charset="-122"/>
                <a:cs typeface="方正黑体简体" panose="02000000000000000000" charset="-122"/>
                <a:sym typeface="等线" panose="02010600030101010101" pitchFamily="2" charset="-122"/>
              </a:rPr>
              <a:t>三是政策解读形式不够多元。改进方法：严格落实《济宁市自然资源和规划局关于进一步做好重要文件公开解读工作的通知》，坚持“谁起草、谁解读，谁解读、谁负责”的原则，实行政策解读与重要文件同步起草、同步审批、同步发布的“三同步”工作机制。把与群众企业生产生活密切相关的具体条款和政策事项作为解读重点，每个文件不少于3种形式开展解读，让政策更通俗易懂，更能满足各类群体需要。</a:t>
            </a:r>
            <a:endParaRPr lang="zh-CN" altLang="en-US" dirty="0">
              <a:latin typeface="方正黑体简体" panose="02000000000000000000" charset="-122"/>
              <a:ea typeface="方正黑体简体" panose="02000000000000000000" charset="-122"/>
              <a:cs typeface="方正黑体简体" panose="02000000000000000000" charset="-122"/>
              <a:sym typeface="等线" panose="02010600030101010101" pitchFamily="2" charset="-122"/>
            </a:endParaRPr>
          </a:p>
        </p:txBody>
      </p:sp>
      <p:grpSp>
        <p:nvGrpSpPr>
          <p:cNvPr id="35" name="组合 34"/>
          <p:cNvGrpSpPr/>
          <p:nvPr/>
        </p:nvGrpSpPr>
        <p:grpSpPr>
          <a:xfrm rot="0">
            <a:off x="328295" y="253365"/>
            <a:ext cx="661035" cy="661035"/>
            <a:chOff x="328179" y="253469"/>
            <a:chExt cx="661279" cy="661279"/>
          </a:xfrm>
        </p:grpSpPr>
        <p:sp>
          <p:nvSpPr>
            <p:cNvPr id="36" name="矩形: 圆角 1"/>
            <p:cNvSpPr/>
            <p:nvPr/>
          </p:nvSpPr>
          <p:spPr>
            <a:xfrm rot="18822406">
              <a:off x="328179" y="253469"/>
              <a:ext cx="661279" cy="661279"/>
            </a:xfrm>
            <a:prstGeom prst="roundRect">
              <a:avLst>
                <a:gd name="adj" fmla="val 24086"/>
              </a:avLst>
            </a:prstGeom>
            <a:solidFill>
              <a:srgbClr val="5E9AC3"/>
            </a:solidFill>
            <a:ln>
              <a:noFill/>
            </a:ln>
            <a:effectLst>
              <a:outerShdw blurRad="393700" dist="38100" dir="5400000" sx="101000" sy="101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outerShdw blurRad="38100" dist="38100" dir="2700000" algn="tl">
                    <a:srgbClr val="000000">
                      <a:alpha val="43137"/>
                    </a:srgbClr>
                  </a:outerShdw>
                </a:effectLst>
              </a:endParaRPr>
            </a:p>
          </p:txBody>
        </p:sp>
        <p:sp>
          <p:nvSpPr>
            <p:cNvPr id="37" name="文本框 36"/>
            <p:cNvSpPr txBox="1"/>
            <p:nvPr/>
          </p:nvSpPr>
          <p:spPr>
            <a:xfrm>
              <a:off x="334782" y="322498"/>
              <a:ext cx="648072" cy="522163"/>
            </a:xfrm>
            <a:prstGeom prst="rect">
              <a:avLst/>
            </a:prstGeom>
            <a:noFill/>
          </p:spPr>
          <p:txBody>
            <a:bodyPr wrap="square" rtlCol="0">
              <a:spAutoFit/>
            </a:bodyPr>
            <a:p>
              <a:pPr algn="ctr"/>
              <a:r>
                <a:rPr lang="zh-CN" altLang="en-US" sz="2800" dirty="0">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rPr>
                <a:t>五</a:t>
              </a:r>
              <a:endParaRPr lang="zh-CN" altLang="en-US" sz="2800" dirty="0">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endParaRPr>
            </a:p>
          </p:txBody>
        </p:sp>
      </p:grpSp>
      <p:sp>
        <p:nvSpPr>
          <p:cNvPr id="38" name="文本框 37"/>
          <p:cNvSpPr txBox="1"/>
          <p:nvPr/>
        </p:nvSpPr>
        <p:spPr>
          <a:xfrm>
            <a:off x="1271270" y="405130"/>
            <a:ext cx="6002020" cy="398780"/>
          </a:xfrm>
          <a:prstGeom prst="rect">
            <a:avLst/>
          </a:prstGeom>
          <a:noFill/>
        </p:spPr>
        <p:txBody>
          <a:bodyPr wrap="square" rtlCol="0">
            <a:spAutoFit/>
          </a:bodyPr>
          <a:p>
            <a:r>
              <a:rPr lang="zh-CN" altLang="en-US" sz="2000" dirty="0">
                <a:latin typeface="思源黑体 CN Medium" panose="020B0600000000000000" pitchFamily="34" charset="-122"/>
                <a:ea typeface="思源黑体 CN Medium" panose="020B0600000000000000" pitchFamily="34" charset="-122"/>
                <a:sym typeface="+mn-ea"/>
              </a:rPr>
              <a:t>存在问题改进情况</a:t>
            </a:r>
            <a:endParaRPr lang="zh-CN" altLang="en-US" sz="2000" dirty="0">
              <a:latin typeface="思源黑体 CN Medium" panose="020B0600000000000000" pitchFamily="34" charset="-122"/>
              <a:ea typeface="思源黑体 CN Medium" panose="020B0600000000000000" pitchFamily="34" charset="-122"/>
              <a:sym typeface="+mn-ea"/>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advTm="85158">
        <p:random/>
      </p:transition>
    </mc:Choice>
    <mc:Fallback>
      <p:transition spd="slow" advTm="85158">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2000" fill="hold">
                                          <p:stCondLst>
                                            <p:cond delay="0"/>
                                          </p:stCondLst>
                                        </p:cTn>
                                        <p:tgtEl>
                                          <p:spTgt spid="35"/>
                                        </p:tgtEl>
                                        <p:attrNameLst>
                                          <p:attrName>style.visibility</p:attrName>
                                        </p:attrNameLst>
                                      </p:cBhvr>
                                      <p:to>
                                        <p:strVal val="visible"/>
                                      </p:to>
                                    </p:set>
                                    <p:animEffect transition="in" filter="strips(downLeft)">
                                      <p:cBhvr>
                                        <p:cTn id="7" dur="2000"/>
                                        <p:tgtEl>
                                          <p:spTgt spid="35"/>
                                        </p:tgtEl>
                                      </p:cBhvr>
                                    </p:animEffect>
                                  </p:childTnLst>
                                </p:cTn>
                              </p:par>
                            </p:childTnLst>
                          </p:cTn>
                        </p:par>
                        <p:par>
                          <p:cTn id="8" fill="hold">
                            <p:stCondLst>
                              <p:cond delay="2000"/>
                            </p:stCondLst>
                            <p:childTnLst>
                              <p:par>
                                <p:cTn id="9" presetID="18" presetClass="entr" presetSubtype="12" fill="hold" grpId="0" nodeType="afterEffect">
                                  <p:stCondLst>
                                    <p:cond delay="0"/>
                                  </p:stCondLst>
                                  <p:childTnLst>
                                    <p:set>
                                      <p:cBhvr>
                                        <p:cTn id="10" dur="2000" fill="hold">
                                          <p:stCondLst>
                                            <p:cond delay="0"/>
                                          </p:stCondLst>
                                        </p:cTn>
                                        <p:tgtEl>
                                          <p:spTgt spid="38"/>
                                        </p:tgtEl>
                                        <p:attrNameLst>
                                          <p:attrName>style.visibility</p:attrName>
                                        </p:attrNameLst>
                                      </p:cBhvr>
                                      <p:to>
                                        <p:strVal val="visible"/>
                                      </p:to>
                                    </p:set>
                                    <p:animEffect transition="in" filter="strips(downLeft)">
                                      <p:cBhvr>
                                        <p:cTn id="11" dur="2000"/>
                                        <p:tgtEl>
                                          <p:spTgt spid="38"/>
                                        </p:tgtEl>
                                      </p:cBhvr>
                                    </p:animEffect>
                                  </p:childTnLst>
                                </p:cTn>
                              </p:par>
                            </p:childTnLst>
                          </p:cTn>
                        </p:par>
                        <p:par>
                          <p:cTn id="12" fill="hold">
                            <p:stCondLst>
                              <p:cond delay="4000"/>
                            </p:stCondLst>
                            <p:childTnLst>
                              <p:par>
                                <p:cTn id="13" presetID="2" presetClass="entr" presetSubtype="8" fill="hold" nodeType="afterEffect">
                                  <p:stCondLst>
                                    <p:cond delay="0"/>
                                  </p:stCondLst>
                                  <p:childTnLst>
                                    <p:set>
                                      <p:cBhvr>
                                        <p:cTn id="14" dur="2000" fill="hold">
                                          <p:stCondLst>
                                            <p:cond delay="0"/>
                                          </p:stCondLst>
                                        </p:cTn>
                                        <p:tgtEl>
                                          <p:spTgt spid="10"/>
                                        </p:tgtEl>
                                        <p:attrNameLst>
                                          <p:attrName>style.visibility</p:attrName>
                                        </p:attrNameLst>
                                      </p:cBhvr>
                                      <p:to>
                                        <p:strVal val="visible"/>
                                      </p:to>
                                    </p:set>
                                    <p:anim calcmode="lin" valueType="num">
                                      <p:cBhvr additive="base">
                                        <p:cTn id="15" dur="2000" fill="hold"/>
                                        <p:tgtEl>
                                          <p:spTgt spid="10"/>
                                        </p:tgtEl>
                                        <p:attrNameLst>
                                          <p:attrName>ppt_x</p:attrName>
                                        </p:attrNameLst>
                                      </p:cBhvr>
                                      <p:tavLst>
                                        <p:tav tm="0">
                                          <p:val>
                                            <p:strVal val="0-#ppt_w/2"/>
                                          </p:val>
                                        </p:tav>
                                        <p:tav tm="100000">
                                          <p:val>
                                            <p:strVal val="#ppt_x"/>
                                          </p:val>
                                        </p:tav>
                                      </p:tavLst>
                                    </p:anim>
                                    <p:anim calcmode="lin" valueType="num">
                                      <p:cBhvr additive="base">
                                        <p:cTn id="16" dur="2000" fill="hold"/>
                                        <p:tgtEl>
                                          <p:spTgt spid="10"/>
                                        </p:tgtEl>
                                        <p:attrNameLst>
                                          <p:attrName>ppt_y</p:attrName>
                                        </p:attrNameLst>
                                      </p:cBhvr>
                                      <p:tavLst>
                                        <p:tav tm="0">
                                          <p:val>
                                            <p:strVal val="#ppt_y"/>
                                          </p:val>
                                        </p:tav>
                                        <p:tav tm="100000">
                                          <p:val>
                                            <p:strVal val="#ppt_y"/>
                                          </p:val>
                                        </p:tav>
                                      </p:tavLst>
                                    </p:anim>
                                  </p:childTnLst>
                                </p:cTn>
                              </p:par>
                            </p:childTnLst>
                          </p:cTn>
                        </p:par>
                        <p:par>
                          <p:cTn id="17" fill="hold">
                            <p:stCondLst>
                              <p:cond delay="6000"/>
                            </p:stCondLst>
                            <p:childTnLst>
                              <p:par>
                                <p:cTn id="18" presetID="22" presetClass="entr" presetSubtype="8" fill="hold" grpId="0" nodeType="afterEffect">
                                  <p:stCondLst>
                                    <p:cond delay="0"/>
                                  </p:stCondLst>
                                  <p:childTnLst>
                                    <p:set>
                                      <p:cBhvr>
                                        <p:cTn id="19" dur="2000" fill="hold">
                                          <p:stCondLst>
                                            <p:cond delay="0"/>
                                          </p:stCondLst>
                                        </p:cTn>
                                        <p:tgtEl>
                                          <p:spTgt spid="39"/>
                                        </p:tgtEl>
                                        <p:attrNameLst>
                                          <p:attrName>style.visibility</p:attrName>
                                        </p:attrNameLst>
                                      </p:cBhvr>
                                      <p:to>
                                        <p:strVal val="visible"/>
                                      </p:to>
                                    </p:set>
                                    <p:animEffect transition="in" filter="wipe(left)">
                                      <p:cBhvr>
                                        <p:cTn id="20" dur="2000"/>
                                        <p:tgtEl>
                                          <p:spTgt spid="39"/>
                                        </p:tgtEl>
                                      </p:cBhvr>
                                    </p:animEffect>
                                  </p:childTnLst>
                                </p:cTn>
                              </p:par>
                            </p:childTnLst>
                          </p:cTn>
                        </p:par>
                        <p:par>
                          <p:cTn id="21" fill="hold">
                            <p:stCondLst>
                              <p:cond delay="8000"/>
                            </p:stCondLst>
                            <p:childTnLst>
                              <p:par>
                                <p:cTn id="22" presetID="2" presetClass="entr" presetSubtype="4" fill="hold" grpId="0" nodeType="afterEffect">
                                  <p:stCondLst>
                                    <p:cond delay="0"/>
                                  </p:stCondLst>
                                  <p:childTnLst>
                                    <p:set>
                                      <p:cBhvr>
                                        <p:cTn id="23" dur="2000" fill="hold">
                                          <p:stCondLst>
                                            <p:cond delay="0"/>
                                          </p:stCondLst>
                                        </p:cTn>
                                        <p:tgtEl>
                                          <p:spTgt spid="46"/>
                                        </p:tgtEl>
                                        <p:attrNameLst>
                                          <p:attrName>style.visibility</p:attrName>
                                        </p:attrNameLst>
                                      </p:cBhvr>
                                      <p:to>
                                        <p:strVal val="visible"/>
                                      </p:to>
                                    </p:set>
                                    <p:anim calcmode="lin" valueType="num">
                                      <p:cBhvr additive="base">
                                        <p:cTn id="24" dur="2000" fill="hold"/>
                                        <p:tgtEl>
                                          <p:spTgt spid="46"/>
                                        </p:tgtEl>
                                        <p:attrNameLst>
                                          <p:attrName>ppt_x</p:attrName>
                                        </p:attrNameLst>
                                      </p:cBhvr>
                                      <p:tavLst>
                                        <p:tav tm="0">
                                          <p:val>
                                            <p:strVal val="#ppt_x"/>
                                          </p:val>
                                        </p:tav>
                                        <p:tav tm="100000">
                                          <p:val>
                                            <p:strVal val="#ppt_x"/>
                                          </p:val>
                                        </p:tav>
                                      </p:tavLst>
                                    </p:anim>
                                    <p:anim calcmode="lin" valueType="num">
                                      <p:cBhvr additive="base">
                                        <p:cTn id="25" dur="2000" fill="hold"/>
                                        <p:tgtEl>
                                          <p:spTgt spid="46"/>
                                        </p:tgtEl>
                                        <p:attrNameLst>
                                          <p:attrName>ppt_y</p:attrName>
                                        </p:attrNameLst>
                                      </p:cBhvr>
                                      <p:tavLst>
                                        <p:tav tm="0">
                                          <p:val>
                                            <p:strVal val="1+#ppt_h/2"/>
                                          </p:val>
                                        </p:tav>
                                        <p:tav tm="100000">
                                          <p:val>
                                            <p:strVal val="#ppt_y"/>
                                          </p:val>
                                        </p:tav>
                                      </p:tavLst>
                                    </p:anim>
                                  </p:childTnLst>
                                </p:cTn>
                              </p:par>
                            </p:childTnLst>
                          </p:cTn>
                        </p:par>
                        <p:par>
                          <p:cTn id="26" fill="hold">
                            <p:stCondLst>
                              <p:cond delay="10000"/>
                            </p:stCondLst>
                            <p:childTnLst>
                              <p:par>
                                <p:cTn id="27" presetID="2" presetClass="entr" presetSubtype="8" fill="hold" nodeType="afterEffect">
                                  <p:stCondLst>
                                    <p:cond delay="0"/>
                                  </p:stCondLst>
                                  <p:childTnLst>
                                    <p:set>
                                      <p:cBhvr>
                                        <p:cTn id="28" dur="2000" fill="hold">
                                          <p:stCondLst>
                                            <p:cond delay="0"/>
                                          </p:stCondLst>
                                        </p:cTn>
                                        <p:tgtEl>
                                          <p:spTgt spid="14"/>
                                        </p:tgtEl>
                                        <p:attrNameLst>
                                          <p:attrName>style.visibility</p:attrName>
                                        </p:attrNameLst>
                                      </p:cBhvr>
                                      <p:to>
                                        <p:strVal val="visible"/>
                                      </p:to>
                                    </p:set>
                                    <p:anim calcmode="lin" valueType="num">
                                      <p:cBhvr additive="base">
                                        <p:cTn id="29" dur="2000" fill="hold"/>
                                        <p:tgtEl>
                                          <p:spTgt spid="14"/>
                                        </p:tgtEl>
                                        <p:attrNameLst>
                                          <p:attrName>ppt_x</p:attrName>
                                        </p:attrNameLst>
                                      </p:cBhvr>
                                      <p:tavLst>
                                        <p:tav tm="0">
                                          <p:val>
                                            <p:strVal val="0-#ppt_w/2"/>
                                          </p:val>
                                        </p:tav>
                                        <p:tav tm="100000">
                                          <p:val>
                                            <p:strVal val="#ppt_x"/>
                                          </p:val>
                                        </p:tav>
                                      </p:tavLst>
                                    </p:anim>
                                    <p:anim calcmode="lin" valueType="num">
                                      <p:cBhvr additive="base">
                                        <p:cTn id="30" dur="2000" fill="hold"/>
                                        <p:tgtEl>
                                          <p:spTgt spid="14"/>
                                        </p:tgtEl>
                                        <p:attrNameLst>
                                          <p:attrName>ppt_y</p:attrName>
                                        </p:attrNameLst>
                                      </p:cBhvr>
                                      <p:tavLst>
                                        <p:tav tm="0">
                                          <p:val>
                                            <p:strVal val="#ppt_y"/>
                                          </p:val>
                                        </p:tav>
                                        <p:tav tm="100000">
                                          <p:val>
                                            <p:strVal val="#ppt_y"/>
                                          </p:val>
                                        </p:tav>
                                      </p:tavLst>
                                    </p:anim>
                                  </p:childTnLst>
                                </p:cTn>
                              </p:par>
                            </p:childTnLst>
                          </p:cTn>
                        </p:par>
                        <p:par>
                          <p:cTn id="31" fill="hold">
                            <p:stCondLst>
                              <p:cond delay="12000"/>
                            </p:stCondLst>
                            <p:childTnLst>
                              <p:par>
                                <p:cTn id="32" presetID="22" presetClass="entr" presetSubtype="8" fill="hold" grpId="0" nodeType="afterEffect">
                                  <p:stCondLst>
                                    <p:cond delay="0"/>
                                  </p:stCondLst>
                                  <p:childTnLst>
                                    <p:set>
                                      <p:cBhvr>
                                        <p:cTn id="33" dur="2000" fill="hold">
                                          <p:stCondLst>
                                            <p:cond delay="0"/>
                                          </p:stCondLst>
                                        </p:cTn>
                                        <p:tgtEl>
                                          <p:spTgt spid="40"/>
                                        </p:tgtEl>
                                        <p:attrNameLst>
                                          <p:attrName>style.visibility</p:attrName>
                                        </p:attrNameLst>
                                      </p:cBhvr>
                                      <p:to>
                                        <p:strVal val="visible"/>
                                      </p:to>
                                    </p:set>
                                    <p:animEffect transition="in" filter="wipe(left)">
                                      <p:cBhvr>
                                        <p:cTn id="34" dur="2000"/>
                                        <p:tgtEl>
                                          <p:spTgt spid="40"/>
                                        </p:tgtEl>
                                      </p:cBhvr>
                                    </p:animEffect>
                                  </p:childTnLst>
                                </p:cTn>
                              </p:par>
                            </p:childTnLst>
                          </p:cTn>
                        </p:par>
                        <p:par>
                          <p:cTn id="35" fill="hold">
                            <p:stCondLst>
                              <p:cond delay="14000"/>
                            </p:stCondLst>
                            <p:childTnLst>
                              <p:par>
                                <p:cTn id="36" presetID="2" presetClass="entr" presetSubtype="4" fill="hold" grpId="0" nodeType="afterEffect">
                                  <p:stCondLst>
                                    <p:cond delay="0"/>
                                  </p:stCondLst>
                                  <p:childTnLst>
                                    <p:set>
                                      <p:cBhvr>
                                        <p:cTn id="37" dur="2000" fill="hold">
                                          <p:stCondLst>
                                            <p:cond delay="0"/>
                                          </p:stCondLst>
                                        </p:cTn>
                                        <p:tgtEl>
                                          <p:spTgt spid="49"/>
                                        </p:tgtEl>
                                        <p:attrNameLst>
                                          <p:attrName>style.visibility</p:attrName>
                                        </p:attrNameLst>
                                      </p:cBhvr>
                                      <p:to>
                                        <p:strVal val="visible"/>
                                      </p:to>
                                    </p:set>
                                    <p:anim calcmode="lin" valueType="num">
                                      <p:cBhvr additive="base">
                                        <p:cTn id="38" dur="2000" fill="hold"/>
                                        <p:tgtEl>
                                          <p:spTgt spid="49"/>
                                        </p:tgtEl>
                                        <p:attrNameLst>
                                          <p:attrName>ppt_x</p:attrName>
                                        </p:attrNameLst>
                                      </p:cBhvr>
                                      <p:tavLst>
                                        <p:tav tm="0">
                                          <p:val>
                                            <p:strVal val="#ppt_x"/>
                                          </p:val>
                                        </p:tav>
                                        <p:tav tm="100000">
                                          <p:val>
                                            <p:strVal val="#ppt_x"/>
                                          </p:val>
                                        </p:tav>
                                      </p:tavLst>
                                    </p:anim>
                                    <p:anim calcmode="lin" valueType="num">
                                      <p:cBhvr additive="base">
                                        <p:cTn id="39" dur="2000" fill="hold"/>
                                        <p:tgtEl>
                                          <p:spTgt spid="49"/>
                                        </p:tgtEl>
                                        <p:attrNameLst>
                                          <p:attrName>ppt_y</p:attrName>
                                        </p:attrNameLst>
                                      </p:cBhvr>
                                      <p:tavLst>
                                        <p:tav tm="0">
                                          <p:val>
                                            <p:strVal val="1+#ppt_h/2"/>
                                          </p:val>
                                        </p:tav>
                                        <p:tav tm="100000">
                                          <p:val>
                                            <p:strVal val="#ppt_y"/>
                                          </p:val>
                                        </p:tav>
                                      </p:tavLst>
                                    </p:anim>
                                  </p:childTnLst>
                                </p:cTn>
                              </p:par>
                            </p:childTnLst>
                          </p:cTn>
                        </p:par>
                        <p:par>
                          <p:cTn id="40" fill="hold">
                            <p:stCondLst>
                              <p:cond delay="16000"/>
                            </p:stCondLst>
                            <p:childTnLst>
                              <p:par>
                                <p:cTn id="41" presetID="2" presetClass="entr" presetSubtype="8" fill="hold" nodeType="afterEffect">
                                  <p:stCondLst>
                                    <p:cond delay="0"/>
                                  </p:stCondLst>
                                  <p:childTnLst>
                                    <p:set>
                                      <p:cBhvr>
                                        <p:cTn id="42" dur="2000" fill="hold">
                                          <p:stCondLst>
                                            <p:cond delay="0"/>
                                          </p:stCondLst>
                                        </p:cTn>
                                        <p:tgtEl>
                                          <p:spTgt spid="18"/>
                                        </p:tgtEl>
                                        <p:attrNameLst>
                                          <p:attrName>style.visibility</p:attrName>
                                        </p:attrNameLst>
                                      </p:cBhvr>
                                      <p:to>
                                        <p:strVal val="visible"/>
                                      </p:to>
                                    </p:set>
                                    <p:anim calcmode="lin" valueType="num">
                                      <p:cBhvr additive="base">
                                        <p:cTn id="43" dur="2000" fill="hold"/>
                                        <p:tgtEl>
                                          <p:spTgt spid="18"/>
                                        </p:tgtEl>
                                        <p:attrNameLst>
                                          <p:attrName>ppt_x</p:attrName>
                                        </p:attrNameLst>
                                      </p:cBhvr>
                                      <p:tavLst>
                                        <p:tav tm="0">
                                          <p:val>
                                            <p:strVal val="0-#ppt_w/2"/>
                                          </p:val>
                                        </p:tav>
                                        <p:tav tm="100000">
                                          <p:val>
                                            <p:strVal val="#ppt_x"/>
                                          </p:val>
                                        </p:tav>
                                      </p:tavLst>
                                    </p:anim>
                                    <p:anim calcmode="lin" valueType="num">
                                      <p:cBhvr additive="base">
                                        <p:cTn id="44" dur="2000" fill="hold"/>
                                        <p:tgtEl>
                                          <p:spTgt spid="18"/>
                                        </p:tgtEl>
                                        <p:attrNameLst>
                                          <p:attrName>ppt_y</p:attrName>
                                        </p:attrNameLst>
                                      </p:cBhvr>
                                      <p:tavLst>
                                        <p:tav tm="0">
                                          <p:val>
                                            <p:strVal val="#ppt_y"/>
                                          </p:val>
                                        </p:tav>
                                        <p:tav tm="100000">
                                          <p:val>
                                            <p:strVal val="#ppt_y"/>
                                          </p:val>
                                        </p:tav>
                                      </p:tavLst>
                                    </p:anim>
                                  </p:childTnLst>
                                </p:cTn>
                              </p:par>
                            </p:childTnLst>
                          </p:cTn>
                        </p:par>
                        <p:par>
                          <p:cTn id="45" fill="hold">
                            <p:stCondLst>
                              <p:cond delay="18000"/>
                            </p:stCondLst>
                            <p:childTnLst>
                              <p:par>
                                <p:cTn id="46" presetID="22" presetClass="entr" presetSubtype="8" fill="hold" grpId="0" nodeType="afterEffect">
                                  <p:stCondLst>
                                    <p:cond delay="0"/>
                                  </p:stCondLst>
                                  <p:childTnLst>
                                    <p:set>
                                      <p:cBhvr>
                                        <p:cTn id="47" dur="2000" fill="hold">
                                          <p:stCondLst>
                                            <p:cond delay="0"/>
                                          </p:stCondLst>
                                        </p:cTn>
                                        <p:tgtEl>
                                          <p:spTgt spid="41"/>
                                        </p:tgtEl>
                                        <p:attrNameLst>
                                          <p:attrName>style.visibility</p:attrName>
                                        </p:attrNameLst>
                                      </p:cBhvr>
                                      <p:to>
                                        <p:strVal val="visible"/>
                                      </p:to>
                                    </p:set>
                                    <p:animEffect transition="in" filter="wipe(left)">
                                      <p:cBhvr>
                                        <p:cTn id="48" dur="2000"/>
                                        <p:tgtEl>
                                          <p:spTgt spid="41"/>
                                        </p:tgtEl>
                                      </p:cBhvr>
                                    </p:animEffect>
                                  </p:childTnLst>
                                </p:cTn>
                              </p:par>
                            </p:childTnLst>
                          </p:cTn>
                        </p:par>
                        <p:par>
                          <p:cTn id="49" fill="hold">
                            <p:stCondLst>
                              <p:cond delay="20000"/>
                            </p:stCondLst>
                            <p:childTnLst>
                              <p:par>
                                <p:cTn id="50" presetID="2" presetClass="entr" presetSubtype="4" fill="hold" grpId="0" nodeType="afterEffect">
                                  <p:stCondLst>
                                    <p:cond delay="0"/>
                                  </p:stCondLst>
                                  <p:childTnLst>
                                    <p:set>
                                      <p:cBhvr>
                                        <p:cTn id="51" dur="2000" fill="hold">
                                          <p:stCondLst>
                                            <p:cond delay="0"/>
                                          </p:stCondLst>
                                        </p:cTn>
                                        <p:tgtEl>
                                          <p:spTgt spid="52"/>
                                        </p:tgtEl>
                                        <p:attrNameLst>
                                          <p:attrName>style.visibility</p:attrName>
                                        </p:attrNameLst>
                                      </p:cBhvr>
                                      <p:to>
                                        <p:strVal val="visible"/>
                                      </p:to>
                                    </p:set>
                                    <p:anim calcmode="lin" valueType="num">
                                      <p:cBhvr additive="base">
                                        <p:cTn id="52" dur="2000" fill="hold"/>
                                        <p:tgtEl>
                                          <p:spTgt spid="52"/>
                                        </p:tgtEl>
                                        <p:attrNameLst>
                                          <p:attrName>ppt_x</p:attrName>
                                        </p:attrNameLst>
                                      </p:cBhvr>
                                      <p:tavLst>
                                        <p:tav tm="0">
                                          <p:val>
                                            <p:strVal val="#ppt_x"/>
                                          </p:val>
                                        </p:tav>
                                        <p:tav tm="100000">
                                          <p:val>
                                            <p:strVal val="#ppt_x"/>
                                          </p:val>
                                        </p:tav>
                                      </p:tavLst>
                                    </p:anim>
                                    <p:anim calcmode="lin" valueType="num">
                                      <p:cBhvr additive="base">
                                        <p:cTn id="53" dur="20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animBg="1"/>
      <p:bldP spid="46" grpId="0"/>
      <p:bldP spid="40" grpId="0" animBg="1"/>
      <p:bldP spid="49" grpId="0"/>
      <p:bldP spid="41" grpId="0" animBg="1"/>
      <p:bldP spid="5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rot="18822406">
            <a:off x="934892" y="-4588186"/>
            <a:ext cx="10322218" cy="10322218"/>
          </a:xfrm>
          <a:prstGeom prst="roundRect">
            <a:avLst>
              <a:gd name="adj" fmla="val 24086"/>
            </a:avLst>
          </a:prstGeom>
          <a:solidFill>
            <a:srgbClr val="5E9AC3"/>
          </a:solidFill>
          <a:ln>
            <a:noFill/>
          </a:ln>
          <a:effectLst>
            <a:outerShdw blurRad="393700" dist="38100" dir="5400000" sx="101000" sy="101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6"/>
          <p:cNvSpPr/>
          <p:nvPr/>
        </p:nvSpPr>
        <p:spPr>
          <a:xfrm rot="18988788">
            <a:off x="8999684" y="4788240"/>
            <a:ext cx="4139519" cy="4139519"/>
          </a:xfrm>
          <a:prstGeom prst="roundRect">
            <a:avLst>
              <a:gd name="adj" fmla="val 29587"/>
            </a:avLst>
          </a:prstGeom>
          <a:solidFill>
            <a:srgbClr val="848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p:cNvSpPr/>
          <p:nvPr/>
        </p:nvSpPr>
        <p:spPr>
          <a:xfrm rot="18988788">
            <a:off x="-895768" y="4788240"/>
            <a:ext cx="4139519" cy="4139519"/>
          </a:xfrm>
          <a:prstGeom prst="roundRect">
            <a:avLst>
              <a:gd name="adj" fmla="val 29587"/>
            </a:avLst>
          </a:prstGeom>
          <a:solidFill>
            <a:srgbClr val="848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p:nvGrpSpPr>
        <p:grpSpPr>
          <a:xfrm>
            <a:off x="2639524" y="1916566"/>
            <a:ext cx="7150735" cy="1960245"/>
            <a:chOff x="2639524" y="1356042"/>
            <a:chExt cx="7150735" cy="1960245"/>
          </a:xfrm>
        </p:grpSpPr>
        <p:sp>
          <p:nvSpPr>
            <p:cNvPr id="10" name="文本框 9"/>
            <p:cNvSpPr txBox="1"/>
            <p:nvPr/>
          </p:nvSpPr>
          <p:spPr>
            <a:xfrm>
              <a:off x="3503712" y="1356042"/>
              <a:ext cx="5184576" cy="1322070"/>
            </a:xfrm>
            <a:prstGeom prst="rect">
              <a:avLst/>
            </a:prstGeom>
            <a:noFill/>
          </p:spPr>
          <p:txBody>
            <a:bodyPr wrap="square" rtlCol="0">
              <a:spAutoFit/>
            </a:bodyPr>
            <a:lstStyle/>
            <a:p>
              <a:pPr algn="dist"/>
              <a:r>
                <a:rPr lang="en-US" altLang="zh-CN" sz="8000" dirty="0">
                  <a:solidFill>
                    <a:schemeClr val="bg1"/>
                  </a:solidFill>
                  <a:effectLst>
                    <a:outerShdw blurRad="63500" algn="ctr" rotWithShape="0">
                      <a:prstClr val="black">
                        <a:alpha val="25000"/>
                      </a:prstClr>
                    </a:outerShdw>
                  </a:effectLst>
                  <a:latin typeface="思源黑体 CN Bold" panose="020B0800000000000000" pitchFamily="34" charset="-122"/>
                  <a:ea typeface="思源黑体 CN Bold" panose="020B0800000000000000" pitchFamily="34" charset="-122"/>
                </a:rPr>
                <a:t>PART 06</a:t>
              </a:r>
              <a:endParaRPr lang="zh-CN" altLang="en-US" sz="8000" dirty="0">
                <a:solidFill>
                  <a:schemeClr val="bg1"/>
                </a:solidFill>
                <a:effectLst>
                  <a:outerShdw blurRad="63500" algn="ctr" rotWithShape="0">
                    <a:prstClr val="black">
                      <a:alpha val="25000"/>
                    </a:prstClr>
                  </a:outerShdw>
                </a:effectLst>
                <a:latin typeface="思源黑体 CN Bold" panose="020B0800000000000000" pitchFamily="34" charset="-122"/>
                <a:ea typeface="思源黑体 CN Bold" panose="020B0800000000000000" pitchFamily="34" charset="-122"/>
              </a:endParaRPr>
            </a:p>
          </p:txBody>
        </p:sp>
        <p:sp>
          <p:nvSpPr>
            <p:cNvPr id="12" name="文本框 11"/>
            <p:cNvSpPr txBox="1"/>
            <p:nvPr/>
          </p:nvSpPr>
          <p:spPr>
            <a:xfrm>
              <a:off x="2639524" y="2732722"/>
              <a:ext cx="7150735" cy="583565"/>
            </a:xfrm>
            <a:prstGeom prst="rect">
              <a:avLst/>
            </a:prstGeom>
            <a:noFill/>
          </p:spPr>
          <p:txBody>
            <a:bodyPr wrap="square">
              <a:spAutoFit/>
            </a:bodyPr>
            <a:lstStyle/>
            <a:p>
              <a:pPr algn="ctr"/>
              <a:r>
                <a:rPr lang="zh-CN" altLang="en-US" sz="3200" dirty="0">
                  <a:solidFill>
                    <a:schemeClr val="bg1"/>
                  </a:solidFill>
                  <a:latin typeface="思源黑体 CN Medium" panose="020B0600000000000000" pitchFamily="34" charset="-122"/>
                  <a:ea typeface="思源黑体 CN Medium" panose="020B0600000000000000" pitchFamily="34" charset="-122"/>
                  <a:sym typeface="+mn-ea"/>
                </a:rPr>
                <a:t>其他需要报告的事项</a:t>
              </a:r>
              <a:endParaRPr lang="zh-CN" altLang="en-US" sz="3200" dirty="0">
                <a:solidFill>
                  <a:schemeClr val="bg1"/>
                </a:solidFill>
                <a:latin typeface="思源黑体 CN Medium" panose="020B0600000000000000" pitchFamily="34" charset="-122"/>
                <a:ea typeface="思源黑体 CN Medium" panose="020B0600000000000000" pitchFamily="34" charset="-122"/>
                <a:sym typeface="+mn-ea"/>
              </a:endParaRPr>
            </a:p>
          </p:txBody>
        </p:sp>
      </p:gr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advTm="2890">
        <p:random/>
      </p:transition>
    </mc:Choice>
    <mc:Fallback>
      <p:transition spd="slow" advTm="289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childTnLst>
                                </p:cTn>
                              </p:par>
                            </p:childTnLst>
                          </p:cTn>
                        </p:par>
                        <p:par>
                          <p:cTn id="10" fill="hold">
                            <p:stCondLst>
                              <p:cond delay="1000"/>
                            </p:stCondLst>
                            <p:childTnLst>
                              <p:par>
                                <p:cTn id="11" presetID="7" presetClass="entr" presetSubtype="4" fill="hold" grpId="0" nodeType="afterEffect">
                                  <p:stCondLst>
                                    <p:cond delay="0"/>
                                  </p:stCondLst>
                                  <p:childTnLst>
                                    <p:set>
                                      <p:cBhvr>
                                        <p:cTn id="12" dur="2000" fill="hold">
                                          <p:stCondLst>
                                            <p:cond delay="0"/>
                                          </p:stCondLst>
                                        </p:cTn>
                                        <p:tgtEl>
                                          <p:spTgt spid="2"/>
                                        </p:tgtEl>
                                        <p:attrNameLst>
                                          <p:attrName>style.visibility</p:attrName>
                                        </p:attrNameLst>
                                      </p:cBhvr>
                                      <p:to>
                                        <p:strVal val="visible"/>
                                      </p:to>
                                    </p:set>
                                    <p:anim calcmode="lin" valueType="num">
                                      <p:cBhvr additive="base">
                                        <p:cTn id="13" dur="2000" fill="hold"/>
                                        <p:tgtEl>
                                          <p:spTgt spid="2"/>
                                        </p:tgtEl>
                                        <p:attrNameLst>
                                          <p:attrName>ppt_x</p:attrName>
                                        </p:attrNameLst>
                                      </p:cBhvr>
                                      <p:tavLst>
                                        <p:tav tm="0">
                                          <p:val>
                                            <p:strVal val="#ppt_x"/>
                                          </p:val>
                                        </p:tav>
                                        <p:tav tm="100000">
                                          <p:val>
                                            <p:strVal val="#ppt_x"/>
                                          </p:val>
                                        </p:tav>
                                      </p:tavLst>
                                    </p:anim>
                                    <p:anim calcmode="lin" valueType="num">
                                      <p:cBhvr additive="base">
                                        <p:cTn id="14" dur="2000" fill="hold"/>
                                        <p:tgtEl>
                                          <p:spTgt spid="2"/>
                                        </p:tgtEl>
                                        <p:attrNameLst>
                                          <p:attrName>ppt_y</p:attrName>
                                        </p:attrNameLst>
                                      </p:cBhvr>
                                      <p:tavLst>
                                        <p:tav tm="0">
                                          <p:val>
                                            <p:strVal val="1+#ppt_h/2"/>
                                          </p:val>
                                        </p:tav>
                                        <p:tav tm="100000">
                                          <p:val>
                                            <p:strVal val="#ppt_y"/>
                                          </p:val>
                                        </p:tav>
                                      </p:tavLst>
                                    </p:anim>
                                  </p:childTnLst>
                                </p:cTn>
                              </p:par>
                            </p:childTnLst>
                          </p:cTn>
                        </p:par>
                        <p:par>
                          <p:cTn id="15" fill="hold">
                            <p:stCondLst>
                              <p:cond delay="3000"/>
                            </p:stCondLst>
                            <p:childTnLst>
                              <p:par>
                                <p:cTn id="16" presetID="2" presetClass="entr" presetSubtype="4" fill="hold" grpId="0" nodeType="afterEffect">
                                  <p:stCondLst>
                                    <p:cond delay="0"/>
                                  </p:stCondLst>
                                  <p:childTnLst>
                                    <p:set>
                                      <p:cBhvr>
                                        <p:cTn id="17" dur="1000" fill="hold">
                                          <p:stCondLst>
                                            <p:cond delay="0"/>
                                          </p:stCondLst>
                                        </p:cTn>
                                        <p:tgtEl>
                                          <p:spTgt spid="7"/>
                                        </p:tgtEl>
                                        <p:attrNameLst>
                                          <p:attrName>style.visibility</p:attrName>
                                        </p:attrNameLst>
                                      </p:cBhvr>
                                      <p:to>
                                        <p:strVal val="visible"/>
                                      </p:to>
                                    </p:set>
                                    <p:anim calcmode="lin" valueType="num">
                                      <p:cBhvr additive="base">
                                        <p:cTn id="18" dur="1000" fill="hold"/>
                                        <p:tgtEl>
                                          <p:spTgt spid="7"/>
                                        </p:tgtEl>
                                        <p:attrNameLst>
                                          <p:attrName>ppt_x</p:attrName>
                                        </p:attrNameLst>
                                      </p:cBhvr>
                                      <p:tavLst>
                                        <p:tav tm="0">
                                          <p:val>
                                            <p:strVal val="#ppt_x"/>
                                          </p:val>
                                        </p:tav>
                                        <p:tav tm="100000">
                                          <p:val>
                                            <p:strVal val="#ppt_x"/>
                                          </p:val>
                                        </p:tav>
                                      </p:tavLst>
                                    </p:anim>
                                    <p:anim calcmode="lin" valueType="num">
                                      <p:cBhvr additive="base">
                                        <p:cTn id="19" dur="1000" fill="hold"/>
                                        <p:tgtEl>
                                          <p:spTgt spid="7"/>
                                        </p:tgtEl>
                                        <p:attrNameLst>
                                          <p:attrName>ppt_y</p:attrName>
                                        </p:attrNameLst>
                                      </p:cBhvr>
                                      <p:tavLst>
                                        <p:tav tm="0">
                                          <p:val>
                                            <p:strVal val="1+#ppt_h/2"/>
                                          </p:val>
                                        </p:tav>
                                        <p:tav tm="100000">
                                          <p:val>
                                            <p:strVal val="#ppt_y"/>
                                          </p:val>
                                        </p:tav>
                                      </p:tavLst>
                                    </p:anim>
                                  </p:childTnLst>
                                </p:cTn>
                              </p:par>
                            </p:childTnLst>
                          </p:cTn>
                        </p:par>
                        <p:par>
                          <p:cTn id="20" fill="hold">
                            <p:stCondLst>
                              <p:cond delay="4000"/>
                            </p:stCondLst>
                            <p:childTnLst>
                              <p:par>
                                <p:cTn id="21" presetID="2" presetClass="entr" presetSubtype="4" fill="hold" grpId="0" nodeType="afterEffect">
                                  <p:stCondLst>
                                    <p:cond delay="0"/>
                                  </p:stCondLst>
                                  <p:childTnLst>
                                    <p:set>
                                      <p:cBhvr>
                                        <p:cTn id="22" dur="1000"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ppt_x"/>
                                          </p:val>
                                        </p:tav>
                                        <p:tav tm="100000">
                                          <p:val>
                                            <p:strVal val="#ppt_x"/>
                                          </p:val>
                                        </p:tav>
                                      </p:tavLst>
                                    </p:anim>
                                    <p:anim calcmode="lin" valueType="num">
                                      <p:cBhvr additive="base">
                                        <p:cTn id="24"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7" grpId="0" bldLvl="0" animBg="1"/>
      <p:bldP spid="8"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7"/>
          <p:cNvSpPr/>
          <p:nvPr/>
        </p:nvSpPr>
        <p:spPr>
          <a:xfrm>
            <a:off x="167005" y="230505"/>
            <a:ext cx="11857990" cy="6397625"/>
          </a:xfrm>
          <a:prstGeom prst="roundRect">
            <a:avLst>
              <a:gd name="adj" fmla="val 29587"/>
            </a:avLst>
          </a:prstGeom>
          <a:solidFill>
            <a:schemeClr val="accent5">
              <a:lumMod val="50000"/>
            </a:schemeClr>
          </a:solidFill>
          <a:ln>
            <a:solidFill>
              <a:schemeClr val="bg1"/>
            </a:solidFill>
          </a:ln>
          <a:effectLst>
            <a:outerShdw blurRad="50800" dist="50800" algn="ctr"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2008505" y="5921375"/>
            <a:ext cx="7963535" cy="706755"/>
          </a:xfrm>
          <a:prstGeom prst="rect">
            <a:avLst/>
          </a:prstGeom>
          <a:noFill/>
        </p:spPr>
        <p:txBody>
          <a:bodyPr wrap="square" rtlCol="0">
            <a:spAutoFit/>
          </a:bodyPr>
          <a:p>
            <a:r>
              <a:rPr lang="zh-CN" altLang="en-US" sz="4000">
                <a:solidFill>
                  <a:schemeClr val="bg1"/>
                </a:solidFill>
                <a:sym typeface="+mn-ea"/>
              </a:rPr>
              <a:t>促落实、助监督、强监管、防风险</a:t>
            </a:r>
            <a:endParaRPr lang="zh-CN" altLang="en-US" sz="4000">
              <a:solidFill>
                <a:schemeClr val="bg1"/>
              </a:solidFill>
            </a:endParaRPr>
          </a:p>
        </p:txBody>
      </p:sp>
      <p:sp>
        <p:nvSpPr>
          <p:cNvPr id="6" name="文本框 5"/>
          <p:cNvSpPr txBox="1"/>
          <p:nvPr/>
        </p:nvSpPr>
        <p:spPr>
          <a:xfrm>
            <a:off x="1631315" y="358140"/>
            <a:ext cx="9158605" cy="1322070"/>
          </a:xfrm>
          <a:prstGeom prst="rect">
            <a:avLst/>
          </a:prstGeom>
          <a:noFill/>
        </p:spPr>
        <p:txBody>
          <a:bodyPr wrap="square" rtlCol="0">
            <a:spAutoFit/>
          </a:bodyPr>
          <a:p>
            <a:pPr indent="457200" algn="just" eaLnBrk="0" fontAlgn="auto"/>
            <a:r>
              <a:rPr lang="zh-CN" altLang="en-US" sz="2000">
                <a:solidFill>
                  <a:schemeClr val="bg1"/>
                </a:solidFill>
              </a:rPr>
              <a:t>2023年，市自然资源和规划局深入贯彻落实《2023年山东省政务公开工作要点》和《2023年济宁市政务公开重点工作任务分解表》的要求，持续提升政务公开标准化、规范化和信息化水平，更好地发挥以公开促落实、助监督、强监管、防风险作用。</a:t>
            </a:r>
            <a:endParaRPr lang="zh-CN" altLang="en-US" sz="2000">
              <a:solidFill>
                <a:schemeClr val="bg1"/>
              </a:solidFill>
            </a:endParaRPr>
          </a:p>
        </p:txBody>
      </p:sp>
      <p:pic>
        <p:nvPicPr>
          <p:cNvPr id="2" name="图片 1"/>
          <p:cNvPicPr>
            <a:picLocks noChangeAspect="1"/>
          </p:cNvPicPr>
          <p:nvPr/>
        </p:nvPicPr>
        <p:blipFill>
          <a:blip r:embed="rId1"/>
          <a:stretch>
            <a:fillRect/>
          </a:stretch>
        </p:blipFill>
        <p:spPr>
          <a:xfrm>
            <a:off x="5375275" y="1700530"/>
            <a:ext cx="5529580" cy="4106545"/>
          </a:xfrm>
          <a:prstGeom prst="rect">
            <a:avLst/>
          </a:prstGeom>
        </p:spPr>
      </p:pic>
      <p:pic>
        <p:nvPicPr>
          <p:cNvPr id="7" name="图片 6"/>
          <p:cNvPicPr>
            <a:picLocks noChangeAspect="1"/>
          </p:cNvPicPr>
          <p:nvPr/>
        </p:nvPicPr>
        <p:blipFill>
          <a:blip r:embed="rId2"/>
          <a:stretch>
            <a:fillRect/>
          </a:stretch>
        </p:blipFill>
        <p:spPr>
          <a:xfrm>
            <a:off x="1413510" y="1700530"/>
            <a:ext cx="3919855" cy="4106545"/>
          </a:xfrm>
          <a:prstGeom prst="rect">
            <a:avLst/>
          </a:prstGeom>
        </p:spPr>
      </p:pic>
    </p:spTree>
    <p:custDataLst>
      <p:tags r:id="rId3"/>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500" advClick="0" advTm="21373">
        <p15:prstTrans prst="airplane"/>
      </p:transition>
    </mc:Choice>
    <mc:Fallback>
      <p:transition spd="slow" advClick="0" advTm="213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000"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4" fill="hold" grpId="0" nodeType="afterEffect">
                                  <p:stCondLst>
                                    <p:cond delay="0"/>
                                  </p:stCondLst>
                                  <p:childTnLst>
                                    <p:set>
                                      <p:cBhvr>
                                        <p:cTn id="11" dur="2000" fill="hold">
                                          <p:stCondLst>
                                            <p:cond delay="0"/>
                                          </p:stCondLst>
                                        </p:cTn>
                                        <p:tgtEl>
                                          <p:spTgt spid="6"/>
                                        </p:tgtEl>
                                        <p:attrNameLst>
                                          <p:attrName>style.visibility</p:attrName>
                                        </p:attrNameLst>
                                      </p:cBhvr>
                                      <p:to>
                                        <p:strVal val="visible"/>
                                      </p:to>
                                    </p:set>
                                    <p:animEffect transition="in" filter="wipe(down)">
                                      <p:cBhvr>
                                        <p:cTn id="12" dur="2000"/>
                                        <p:tgtEl>
                                          <p:spTgt spid="6"/>
                                        </p:tgtEl>
                                      </p:cBhvr>
                                    </p:animEffect>
                                  </p:childTnLst>
                                </p:cTn>
                              </p:par>
                            </p:childTnLst>
                          </p:cTn>
                        </p:par>
                        <p:par>
                          <p:cTn id="13" fill="hold">
                            <p:stCondLst>
                              <p:cond delay="3000"/>
                            </p:stCondLst>
                            <p:childTnLst>
                              <p:par>
                                <p:cTn id="14" presetID="22" presetClass="entr" presetSubtype="4" fill="hold" grpId="0" nodeType="afterEffect">
                                  <p:stCondLst>
                                    <p:cond delay="0"/>
                                  </p:stCondLst>
                                  <p:childTnLst>
                                    <p:set>
                                      <p:cBhvr>
                                        <p:cTn id="15" dur="1000" fill="hold">
                                          <p:stCondLst>
                                            <p:cond delay="0"/>
                                          </p:stCondLst>
                                        </p:cTn>
                                        <p:tgtEl>
                                          <p:spTgt spid="5"/>
                                        </p:tgtEl>
                                        <p:attrNameLst>
                                          <p:attrName>style.visibility</p:attrName>
                                        </p:attrNameLst>
                                      </p:cBhvr>
                                      <p:to>
                                        <p:strVal val="visible"/>
                                      </p:to>
                                    </p:set>
                                    <p:animEffect transition="in" filter="wipe(down)">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6"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圆角 8"/>
          <p:cNvSpPr/>
          <p:nvPr/>
        </p:nvSpPr>
        <p:spPr>
          <a:xfrm rot="18988788">
            <a:off x="7517831" y="4707654"/>
            <a:ext cx="6179945" cy="6179945"/>
          </a:xfrm>
          <a:prstGeom prst="roundRect">
            <a:avLst>
              <a:gd name="adj" fmla="val 29587"/>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6" name="组合 55"/>
          <p:cNvGrpSpPr/>
          <p:nvPr/>
        </p:nvGrpSpPr>
        <p:grpSpPr>
          <a:xfrm>
            <a:off x="328179" y="253468"/>
            <a:ext cx="5287645" cy="661279"/>
            <a:chOff x="328179" y="253468"/>
            <a:chExt cx="5287645" cy="661279"/>
          </a:xfrm>
        </p:grpSpPr>
        <p:grpSp>
          <p:nvGrpSpPr>
            <p:cNvPr id="57" name="组合 56"/>
            <p:cNvGrpSpPr/>
            <p:nvPr/>
          </p:nvGrpSpPr>
          <p:grpSpPr>
            <a:xfrm>
              <a:off x="328179" y="253468"/>
              <a:ext cx="661279" cy="661279"/>
              <a:chOff x="328179" y="253469"/>
              <a:chExt cx="661279" cy="661279"/>
            </a:xfrm>
          </p:grpSpPr>
          <p:sp>
            <p:nvSpPr>
              <p:cNvPr id="58" name="矩形: 圆角 1"/>
              <p:cNvSpPr/>
              <p:nvPr/>
            </p:nvSpPr>
            <p:spPr>
              <a:xfrm rot="18822406">
                <a:off x="328179" y="253469"/>
                <a:ext cx="661279" cy="661279"/>
              </a:xfrm>
              <a:prstGeom prst="roundRect">
                <a:avLst>
                  <a:gd name="adj" fmla="val 24086"/>
                </a:avLst>
              </a:prstGeom>
              <a:solidFill>
                <a:srgbClr val="5E9AC3"/>
              </a:solidFill>
              <a:ln>
                <a:noFill/>
              </a:ln>
              <a:effectLst>
                <a:outerShdw blurRad="393700" dist="38100" dir="5400000" sx="101000" sy="101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outerShdw blurRad="38100" dist="38100" dir="2700000" algn="tl">
                      <a:srgbClr val="000000">
                        <a:alpha val="43137"/>
                      </a:srgbClr>
                    </a:outerShdw>
                  </a:effectLst>
                </a:endParaRPr>
              </a:p>
            </p:txBody>
          </p:sp>
          <p:sp>
            <p:nvSpPr>
              <p:cNvPr id="59" name="文本框 58"/>
              <p:cNvSpPr txBox="1"/>
              <p:nvPr/>
            </p:nvSpPr>
            <p:spPr>
              <a:xfrm>
                <a:off x="334782" y="322498"/>
                <a:ext cx="648072" cy="521970"/>
              </a:xfrm>
              <a:prstGeom prst="rect">
                <a:avLst/>
              </a:prstGeom>
              <a:noFill/>
            </p:spPr>
            <p:txBody>
              <a:bodyPr wrap="square" rtlCol="0">
                <a:spAutoFit/>
              </a:bodyPr>
              <a:p>
                <a:pPr algn="ctr"/>
                <a:r>
                  <a:rPr lang="zh-CN" altLang="en-US" sz="2800" dirty="0">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rPr>
                  <a:t>六</a:t>
                </a:r>
                <a:endParaRPr lang="zh-CN" altLang="en-US" sz="2800" dirty="0">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endParaRPr>
              </a:p>
            </p:txBody>
          </p:sp>
        </p:grpSp>
        <p:sp>
          <p:nvSpPr>
            <p:cNvPr id="60" name="文本框 59"/>
            <p:cNvSpPr txBox="1"/>
            <p:nvPr/>
          </p:nvSpPr>
          <p:spPr>
            <a:xfrm>
              <a:off x="1173999" y="385105"/>
              <a:ext cx="4441825" cy="398780"/>
            </a:xfrm>
            <a:prstGeom prst="rect">
              <a:avLst/>
            </a:prstGeom>
            <a:noFill/>
          </p:spPr>
          <p:txBody>
            <a:bodyPr wrap="square" rtlCol="0">
              <a:spAutoFit/>
            </a:bodyPr>
            <a:p>
              <a:pPr algn="l"/>
              <a:r>
                <a:rPr lang="zh-CN" altLang="en-US" sz="2000" dirty="0">
                  <a:solidFill>
                    <a:schemeClr val="tx1"/>
                  </a:solidFill>
                  <a:latin typeface="思源黑体 CN Medium" panose="020B0600000000000000" pitchFamily="34" charset="-122"/>
                  <a:ea typeface="思源黑体 CN Medium" panose="020B0600000000000000" pitchFamily="34" charset="-122"/>
                  <a:sym typeface="+mn-ea"/>
                </a:rPr>
                <a:t>其他需要报告的事项</a:t>
              </a:r>
              <a:endParaRPr lang="zh-CN" altLang="en-US" sz="2000" dirty="0">
                <a:solidFill>
                  <a:schemeClr val="tx1"/>
                </a:solidFill>
                <a:latin typeface="思源黑体 CN Medium" panose="020B0600000000000000" pitchFamily="34" charset="-122"/>
                <a:ea typeface="思源黑体 CN Medium" panose="020B0600000000000000" pitchFamily="34" charset="-122"/>
                <a:sym typeface="+mn-ea"/>
              </a:endParaRPr>
            </a:p>
          </p:txBody>
        </p:sp>
      </p:grpSp>
      <p:sp>
        <p:nvSpPr>
          <p:cNvPr id="61" name="圆角矩形 60"/>
          <p:cNvSpPr/>
          <p:nvPr/>
        </p:nvSpPr>
        <p:spPr>
          <a:xfrm>
            <a:off x="982980" y="1196975"/>
            <a:ext cx="4608195" cy="494030"/>
          </a:xfrm>
          <a:prstGeom prst="roundRect">
            <a:avLst/>
          </a:prstGeom>
          <a:solidFill>
            <a:srgbClr val="5E9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2" name="文本框 61"/>
          <p:cNvSpPr txBox="1"/>
          <p:nvPr/>
        </p:nvSpPr>
        <p:spPr>
          <a:xfrm>
            <a:off x="1080770" y="1259840"/>
            <a:ext cx="4412615" cy="368300"/>
          </a:xfrm>
          <a:prstGeom prst="rect">
            <a:avLst/>
          </a:prstGeom>
          <a:noFill/>
        </p:spPr>
        <p:txBody>
          <a:bodyPr wrap="square" rtlCol="0">
            <a:spAutoFit/>
          </a:bodyPr>
          <a:p>
            <a:r>
              <a:rPr lang="zh-CN" altLang="en-US">
                <a:sym typeface="+mn-ea"/>
              </a:rPr>
              <a:t>依申请公开信息处理费收费情况</a:t>
            </a:r>
            <a:endParaRPr lang="zh-CN" altLang="en-US">
              <a:sym typeface="+mn-ea"/>
            </a:endParaRPr>
          </a:p>
        </p:txBody>
      </p:sp>
      <p:sp>
        <p:nvSpPr>
          <p:cNvPr id="63" name="文本框 62"/>
          <p:cNvSpPr txBox="1"/>
          <p:nvPr/>
        </p:nvSpPr>
        <p:spPr>
          <a:xfrm>
            <a:off x="991235" y="1917065"/>
            <a:ext cx="4806950" cy="645160"/>
          </a:xfrm>
          <a:prstGeom prst="rect">
            <a:avLst/>
          </a:prstGeom>
          <a:noFill/>
        </p:spPr>
        <p:txBody>
          <a:bodyPr wrap="square" rtlCol="0">
            <a:spAutoFit/>
          </a:bodyPr>
          <a:p>
            <a:r>
              <a:rPr lang="zh-CN" altLang="en-US"/>
              <a:t>202</a:t>
            </a:r>
            <a:r>
              <a:rPr lang="en-US" altLang="zh-CN"/>
              <a:t>3</a:t>
            </a:r>
            <a:r>
              <a:rPr lang="zh-CN" altLang="en-US"/>
              <a:t>年，市自然资源和规划局未收取依申请公开信息处理费。</a:t>
            </a:r>
            <a:endParaRPr lang="zh-CN" altLang="en-US"/>
          </a:p>
        </p:txBody>
      </p:sp>
      <p:grpSp>
        <p:nvGrpSpPr>
          <p:cNvPr id="64" name="Group 4"/>
          <p:cNvGrpSpPr>
            <a:grpSpLocks noChangeAspect="1"/>
          </p:cNvGrpSpPr>
          <p:nvPr/>
        </p:nvGrpSpPr>
        <p:grpSpPr bwMode="auto">
          <a:xfrm rot="10800000">
            <a:off x="330535" y="1179159"/>
            <a:ext cx="526222" cy="635045"/>
            <a:chOff x="347" y="3344"/>
            <a:chExt cx="586" cy="707"/>
          </a:xfrm>
          <a:solidFill>
            <a:srgbClr val="5E9AC3"/>
          </a:solidFill>
        </p:grpSpPr>
        <p:sp>
          <p:nvSpPr>
            <p:cNvPr id="65" name="Oval 5"/>
            <p:cNvSpPr>
              <a:spLocks noChangeArrowheads="1"/>
            </p:cNvSpPr>
            <p:nvPr/>
          </p:nvSpPr>
          <p:spPr bwMode="auto">
            <a:xfrm rot="10800000">
              <a:off x="347" y="3466"/>
              <a:ext cx="586" cy="58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0" tIns="0" rIns="0" bIns="0" numCol="1" anchor="ctr" anchorCtr="1" compatLnSpc="1"/>
            <a:p>
              <a:pPr algn="ctr">
                <a:lnSpc>
                  <a:spcPct val="120000"/>
                </a:lnSpc>
              </a:pPr>
              <a:r>
                <a:rPr lang="en-US" dirty="0">
                  <a:solidFill>
                    <a:schemeClr val="tx1"/>
                  </a:solidFill>
                  <a:latin typeface="字魂58号-创中黑" panose="00000500000000000000" pitchFamily="2" charset="-122"/>
                  <a:ea typeface="字魂58号-创中黑" panose="00000500000000000000" pitchFamily="2" charset="-122"/>
                  <a:cs typeface="+mn-ea"/>
                  <a:sym typeface="Arial" panose="020B0604020202020204" pitchFamily="34" charset="0"/>
                </a:rPr>
                <a:t>1</a:t>
              </a:r>
              <a:endParaRPr lang="en-US" dirty="0">
                <a:solidFill>
                  <a:schemeClr val="tx1"/>
                </a:solidFill>
                <a:latin typeface="字魂58号-创中黑" panose="00000500000000000000" pitchFamily="2" charset="-122"/>
                <a:ea typeface="字魂58号-创中黑" panose="00000500000000000000" pitchFamily="2" charset="-122"/>
                <a:cs typeface="+mn-ea"/>
                <a:sym typeface="Arial" panose="020B0604020202020204" pitchFamily="34" charset="0"/>
              </a:endParaRPr>
            </a:p>
          </p:txBody>
        </p:sp>
        <p:sp>
          <p:nvSpPr>
            <p:cNvPr id="66" name="Freeform 6"/>
            <p:cNvSpPr/>
            <p:nvPr/>
          </p:nvSpPr>
          <p:spPr bwMode="auto">
            <a:xfrm>
              <a:off x="433" y="3344"/>
              <a:ext cx="414" cy="207"/>
            </a:xfrm>
            <a:custGeom>
              <a:avLst/>
              <a:gdLst>
                <a:gd name="T0" fmla="*/ 0 w 414"/>
                <a:gd name="T1" fmla="*/ 207 h 207"/>
                <a:gd name="T2" fmla="*/ 206 w 414"/>
                <a:gd name="T3" fmla="*/ 0 h 207"/>
                <a:gd name="T4" fmla="*/ 414 w 414"/>
                <a:gd name="T5" fmla="*/ 207 h 207"/>
                <a:gd name="T6" fmla="*/ 0 w 414"/>
                <a:gd name="T7" fmla="*/ 207 h 207"/>
              </a:gdLst>
              <a:ahLst/>
              <a:cxnLst>
                <a:cxn ang="0">
                  <a:pos x="T0" y="T1"/>
                </a:cxn>
                <a:cxn ang="0">
                  <a:pos x="T2" y="T3"/>
                </a:cxn>
                <a:cxn ang="0">
                  <a:pos x="T4" y="T5"/>
                </a:cxn>
                <a:cxn ang="0">
                  <a:pos x="T6" y="T7"/>
                </a:cxn>
              </a:cxnLst>
              <a:rect l="0" t="0" r="r" b="b"/>
              <a:pathLst>
                <a:path w="414" h="207">
                  <a:moveTo>
                    <a:pt x="0" y="207"/>
                  </a:moveTo>
                  <a:lnTo>
                    <a:pt x="206" y="0"/>
                  </a:lnTo>
                  <a:lnTo>
                    <a:pt x="414" y="207"/>
                  </a:lnTo>
                  <a:lnTo>
                    <a:pt x="0" y="20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39690" tIns="19845" rIns="39690" bIns="19845" numCol="1" anchor="ctr" anchorCtr="1" compatLnSpc="1"/>
            <a:p>
              <a:pPr algn="ctr">
                <a:lnSpc>
                  <a:spcPct val="120000"/>
                </a:lnSpc>
              </a:pPr>
              <a:endParaRPr lang="en-US" sz="1150">
                <a:latin typeface="字魂58号-创中黑" panose="00000500000000000000" pitchFamily="2" charset="-122"/>
                <a:ea typeface="字魂58号-创中黑" panose="00000500000000000000" pitchFamily="2" charset="-122"/>
                <a:cs typeface="+mn-ea"/>
                <a:sym typeface="Arial" panose="020B0604020202020204" pitchFamily="34" charset="0"/>
              </a:endParaRPr>
            </a:p>
          </p:txBody>
        </p:sp>
      </p:grpSp>
      <p:grpSp>
        <p:nvGrpSpPr>
          <p:cNvPr id="67" name="Group 4"/>
          <p:cNvGrpSpPr>
            <a:grpSpLocks noChangeAspect="1"/>
          </p:cNvGrpSpPr>
          <p:nvPr/>
        </p:nvGrpSpPr>
        <p:grpSpPr bwMode="auto">
          <a:xfrm rot="10800000">
            <a:off x="253065" y="3357209"/>
            <a:ext cx="526222" cy="635045"/>
            <a:chOff x="347" y="3344"/>
            <a:chExt cx="586" cy="707"/>
          </a:xfrm>
          <a:solidFill>
            <a:srgbClr val="5E9AC3"/>
          </a:solidFill>
        </p:grpSpPr>
        <p:sp>
          <p:nvSpPr>
            <p:cNvPr id="68" name="Oval 5"/>
            <p:cNvSpPr>
              <a:spLocks noChangeArrowheads="1"/>
            </p:cNvSpPr>
            <p:nvPr/>
          </p:nvSpPr>
          <p:spPr bwMode="auto">
            <a:xfrm rot="10800000">
              <a:off x="347" y="3466"/>
              <a:ext cx="586" cy="58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0" tIns="0" rIns="0" bIns="0" numCol="1" anchor="ctr" anchorCtr="1" compatLnSpc="1"/>
            <a:p>
              <a:pPr algn="ctr">
                <a:lnSpc>
                  <a:spcPct val="120000"/>
                </a:lnSpc>
              </a:pPr>
              <a:r>
                <a:rPr lang="en-US" dirty="0">
                  <a:solidFill>
                    <a:schemeClr val="tx1"/>
                  </a:solidFill>
                  <a:latin typeface="字魂58号-创中黑" panose="00000500000000000000" pitchFamily="2" charset="-122"/>
                  <a:ea typeface="字魂58号-创中黑" panose="00000500000000000000" pitchFamily="2" charset="-122"/>
                  <a:cs typeface="+mn-ea"/>
                  <a:sym typeface="Arial" panose="020B0604020202020204" pitchFamily="34" charset="0"/>
                </a:rPr>
                <a:t>2</a:t>
              </a:r>
              <a:endParaRPr lang="en-US" dirty="0">
                <a:solidFill>
                  <a:schemeClr val="tx1"/>
                </a:solidFill>
                <a:latin typeface="字魂58号-创中黑" panose="00000500000000000000" pitchFamily="2" charset="-122"/>
                <a:ea typeface="字魂58号-创中黑" panose="00000500000000000000" pitchFamily="2" charset="-122"/>
                <a:cs typeface="+mn-ea"/>
                <a:sym typeface="Arial" panose="020B0604020202020204" pitchFamily="34" charset="0"/>
              </a:endParaRPr>
            </a:p>
          </p:txBody>
        </p:sp>
        <p:sp>
          <p:nvSpPr>
            <p:cNvPr id="69" name="Freeform 6"/>
            <p:cNvSpPr/>
            <p:nvPr/>
          </p:nvSpPr>
          <p:spPr bwMode="auto">
            <a:xfrm>
              <a:off x="433" y="3344"/>
              <a:ext cx="414" cy="207"/>
            </a:xfrm>
            <a:custGeom>
              <a:avLst/>
              <a:gdLst>
                <a:gd name="T0" fmla="*/ 0 w 414"/>
                <a:gd name="T1" fmla="*/ 207 h 207"/>
                <a:gd name="T2" fmla="*/ 206 w 414"/>
                <a:gd name="T3" fmla="*/ 0 h 207"/>
                <a:gd name="T4" fmla="*/ 414 w 414"/>
                <a:gd name="T5" fmla="*/ 207 h 207"/>
                <a:gd name="T6" fmla="*/ 0 w 414"/>
                <a:gd name="T7" fmla="*/ 207 h 207"/>
              </a:gdLst>
              <a:ahLst/>
              <a:cxnLst>
                <a:cxn ang="0">
                  <a:pos x="T0" y="T1"/>
                </a:cxn>
                <a:cxn ang="0">
                  <a:pos x="T2" y="T3"/>
                </a:cxn>
                <a:cxn ang="0">
                  <a:pos x="T4" y="T5"/>
                </a:cxn>
                <a:cxn ang="0">
                  <a:pos x="T6" y="T7"/>
                </a:cxn>
              </a:cxnLst>
              <a:rect l="0" t="0" r="r" b="b"/>
              <a:pathLst>
                <a:path w="414" h="207">
                  <a:moveTo>
                    <a:pt x="0" y="207"/>
                  </a:moveTo>
                  <a:lnTo>
                    <a:pt x="206" y="0"/>
                  </a:lnTo>
                  <a:lnTo>
                    <a:pt x="414" y="207"/>
                  </a:lnTo>
                  <a:lnTo>
                    <a:pt x="0" y="20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39690" tIns="19845" rIns="39690" bIns="19845" numCol="1" anchor="ctr" anchorCtr="1" compatLnSpc="1"/>
            <a:p>
              <a:pPr algn="ctr">
                <a:lnSpc>
                  <a:spcPct val="120000"/>
                </a:lnSpc>
              </a:pPr>
              <a:endParaRPr lang="en-US" sz="1150">
                <a:latin typeface="字魂58号-创中黑" panose="00000500000000000000" pitchFamily="2" charset="-122"/>
                <a:ea typeface="字魂58号-创中黑" panose="00000500000000000000" pitchFamily="2" charset="-122"/>
                <a:cs typeface="+mn-ea"/>
                <a:sym typeface="Arial" panose="020B0604020202020204" pitchFamily="34" charset="0"/>
              </a:endParaRPr>
            </a:p>
          </p:txBody>
        </p:sp>
      </p:grpSp>
      <p:sp>
        <p:nvSpPr>
          <p:cNvPr id="70" name="圆角矩形 69"/>
          <p:cNvSpPr/>
          <p:nvPr/>
        </p:nvSpPr>
        <p:spPr>
          <a:xfrm>
            <a:off x="957580" y="3366135"/>
            <a:ext cx="5765165" cy="494030"/>
          </a:xfrm>
          <a:prstGeom prst="roundRect">
            <a:avLst/>
          </a:prstGeom>
          <a:solidFill>
            <a:srgbClr val="5E9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1" name="文本框 70"/>
          <p:cNvSpPr txBox="1"/>
          <p:nvPr/>
        </p:nvSpPr>
        <p:spPr>
          <a:xfrm>
            <a:off x="1055370" y="3429000"/>
            <a:ext cx="5750560" cy="368300"/>
          </a:xfrm>
          <a:prstGeom prst="rect">
            <a:avLst/>
          </a:prstGeom>
          <a:noFill/>
        </p:spPr>
        <p:txBody>
          <a:bodyPr wrap="square" rtlCol="0">
            <a:spAutoFit/>
          </a:bodyPr>
          <a:p>
            <a:r>
              <a:rPr lang="zh-CN" altLang="en-US">
                <a:sym typeface="+mn-ea"/>
              </a:rPr>
              <a:t>本行政机关人大代表建议和政协提案办理结果公开情况</a:t>
            </a:r>
            <a:endParaRPr lang="zh-CN" altLang="en-US">
              <a:sym typeface="+mn-ea"/>
            </a:endParaRPr>
          </a:p>
        </p:txBody>
      </p:sp>
      <p:sp>
        <p:nvSpPr>
          <p:cNvPr id="95" name="文本框 94"/>
          <p:cNvSpPr txBox="1"/>
          <p:nvPr/>
        </p:nvSpPr>
        <p:spPr>
          <a:xfrm>
            <a:off x="494665" y="5955665"/>
            <a:ext cx="1556385" cy="275590"/>
          </a:xfrm>
          <a:prstGeom prst="rect">
            <a:avLst/>
          </a:prstGeom>
          <a:noFill/>
        </p:spPr>
        <p:txBody>
          <a:bodyPr wrap="square" rtlCol="0">
            <a:spAutoFit/>
          </a:bodyPr>
          <a:p>
            <a:r>
              <a:rPr lang="zh-CN" altLang="en-US" sz="1200"/>
              <a:t>人大建议主办及分办</a:t>
            </a:r>
            <a:endParaRPr lang="zh-CN" altLang="en-US" sz="1200"/>
          </a:p>
        </p:txBody>
      </p:sp>
      <p:sp>
        <p:nvSpPr>
          <p:cNvPr id="96" name="文本框 95"/>
          <p:cNvSpPr txBox="1"/>
          <p:nvPr/>
        </p:nvSpPr>
        <p:spPr>
          <a:xfrm>
            <a:off x="2063750" y="5955665"/>
            <a:ext cx="508635" cy="275590"/>
          </a:xfrm>
          <a:prstGeom prst="rect">
            <a:avLst/>
          </a:prstGeom>
          <a:noFill/>
        </p:spPr>
        <p:txBody>
          <a:bodyPr wrap="square" rtlCol="0">
            <a:spAutoFit/>
          </a:bodyPr>
          <a:p>
            <a:r>
              <a:rPr lang="zh-CN" altLang="en-US" sz="1200"/>
              <a:t>协办</a:t>
            </a:r>
            <a:endParaRPr lang="zh-CN" altLang="en-US" sz="1200"/>
          </a:p>
        </p:txBody>
      </p:sp>
      <p:sp>
        <p:nvSpPr>
          <p:cNvPr id="97" name="文本框 96"/>
          <p:cNvSpPr txBox="1"/>
          <p:nvPr/>
        </p:nvSpPr>
        <p:spPr>
          <a:xfrm>
            <a:off x="2713355" y="5949315"/>
            <a:ext cx="1867535" cy="275590"/>
          </a:xfrm>
          <a:prstGeom prst="rect">
            <a:avLst/>
          </a:prstGeom>
          <a:noFill/>
        </p:spPr>
        <p:txBody>
          <a:bodyPr wrap="square" rtlCol="0">
            <a:spAutoFit/>
          </a:bodyPr>
          <a:p>
            <a:r>
              <a:rPr lang="zh-CN" altLang="en-US" sz="1200"/>
              <a:t>政协提案主办及分办</a:t>
            </a:r>
            <a:endParaRPr lang="zh-CN" altLang="en-US" sz="1200"/>
          </a:p>
        </p:txBody>
      </p:sp>
      <p:sp>
        <p:nvSpPr>
          <p:cNvPr id="98" name="文本框 97"/>
          <p:cNvSpPr txBox="1"/>
          <p:nvPr/>
        </p:nvSpPr>
        <p:spPr>
          <a:xfrm>
            <a:off x="4151630" y="5955665"/>
            <a:ext cx="508635" cy="275590"/>
          </a:xfrm>
          <a:prstGeom prst="rect">
            <a:avLst/>
          </a:prstGeom>
          <a:noFill/>
        </p:spPr>
        <p:txBody>
          <a:bodyPr wrap="square" rtlCol="0">
            <a:spAutoFit/>
          </a:bodyPr>
          <a:p>
            <a:r>
              <a:rPr lang="zh-CN" altLang="en-US" sz="1200"/>
              <a:t>协办</a:t>
            </a:r>
            <a:endParaRPr lang="zh-CN" altLang="en-US" sz="1200"/>
          </a:p>
        </p:txBody>
      </p:sp>
      <p:cxnSp>
        <p:nvCxnSpPr>
          <p:cNvPr id="124" name="直接连接符 123"/>
          <p:cNvCxnSpPr/>
          <p:nvPr/>
        </p:nvCxnSpPr>
        <p:spPr>
          <a:xfrm>
            <a:off x="787400" y="4076065"/>
            <a:ext cx="0" cy="184594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5" name="直接连接符 124"/>
          <p:cNvCxnSpPr/>
          <p:nvPr/>
        </p:nvCxnSpPr>
        <p:spPr>
          <a:xfrm>
            <a:off x="479425" y="5630545"/>
            <a:ext cx="473964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6" name="矩形 125"/>
          <p:cNvSpPr/>
          <p:nvPr/>
        </p:nvSpPr>
        <p:spPr>
          <a:xfrm>
            <a:off x="1343660" y="4363720"/>
            <a:ext cx="504190" cy="1265555"/>
          </a:xfrm>
          <a:prstGeom prst="rect">
            <a:avLst/>
          </a:prstGeom>
          <a:solidFill>
            <a:srgbClr val="5E9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7" name="矩形 126"/>
          <p:cNvSpPr/>
          <p:nvPr/>
        </p:nvSpPr>
        <p:spPr>
          <a:xfrm>
            <a:off x="2064385" y="4705985"/>
            <a:ext cx="504190" cy="923290"/>
          </a:xfrm>
          <a:prstGeom prst="rect">
            <a:avLst/>
          </a:prstGeom>
          <a:solidFill>
            <a:srgbClr val="A5A5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8" name="矩形 127"/>
          <p:cNvSpPr/>
          <p:nvPr/>
        </p:nvSpPr>
        <p:spPr>
          <a:xfrm>
            <a:off x="3431540" y="4384675"/>
            <a:ext cx="504190" cy="1244600"/>
          </a:xfrm>
          <a:prstGeom prst="rect">
            <a:avLst/>
          </a:prstGeom>
          <a:solidFill>
            <a:srgbClr val="5E9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9" name="矩形 128"/>
          <p:cNvSpPr/>
          <p:nvPr/>
        </p:nvSpPr>
        <p:spPr>
          <a:xfrm>
            <a:off x="4152265" y="5236210"/>
            <a:ext cx="504190" cy="393065"/>
          </a:xfrm>
          <a:prstGeom prst="rect">
            <a:avLst/>
          </a:prstGeom>
          <a:solidFill>
            <a:srgbClr val="A5A5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1" name="圆角矩形 130"/>
          <p:cNvSpPr/>
          <p:nvPr/>
        </p:nvSpPr>
        <p:spPr>
          <a:xfrm>
            <a:off x="7097395" y="1107440"/>
            <a:ext cx="4425950" cy="1859280"/>
          </a:xfrm>
          <a:prstGeom prst="roundRect">
            <a:avLst/>
          </a:prstGeom>
          <a:noFill/>
          <a:ln w="3492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solidFill>
                <a:srgbClr val="5E9AC3"/>
              </a:solidFill>
              <a:latin typeface="阿里巴巴普惠体 R" panose="00020600040101010101" charset="-122"/>
              <a:ea typeface="阿里巴巴普惠体 R" panose="00020600040101010101" charset="-122"/>
            </a:endParaRPr>
          </a:p>
        </p:txBody>
      </p:sp>
      <p:grpSp>
        <p:nvGrpSpPr>
          <p:cNvPr id="132" name="Group 77"/>
          <p:cNvGrpSpPr/>
          <p:nvPr/>
        </p:nvGrpSpPr>
        <p:grpSpPr>
          <a:xfrm>
            <a:off x="8616341" y="3673679"/>
            <a:ext cx="509757" cy="3119848"/>
            <a:chOff x="4350352" y="2210578"/>
            <a:chExt cx="509757" cy="3119848"/>
          </a:xfrm>
          <a:solidFill>
            <a:srgbClr val="A5A5D1"/>
          </a:solidFill>
        </p:grpSpPr>
        <p:sp>
          <p:nvSpPr>
            <p:cNvPr id="133" name="Rectangle 78"/>
            <p:cNvSpPr>
              <a:spLocks noChangeArrowheads="1"/>
            </p:cNvSpPr>
            <p:nvPr/>
          </p:nvSpPr>
          <p:spPr bwMode="auto">
            <a:xfrm>
              <a:off x="4350352" y="3773130"/>
              <a:ext cx="509757" cy="700696"/>
            </a:xfrm>
            <a:prstGeom prst="rect">
              <a:avLst/>
            </a:prstGeom>
            <a:grpFill/>
            <a:ln>
              <a:noFill/>
            </a:ln>
          </p:spPr>
          <p:txBody>
            <a:bodyPr vert="horz" wrap="square" lIns="91440" tIns="45720" rIns="91440" bIns="45720" numCol="1" anchor="t" anchorCtr="0" compatLnSpc="1"/>
            <a:p>
              <a:endParaRPr lang="id-ID" dirty="0">
                <a:latin typeface="字魂58号-创中黑" panose="00000500000000000000" pitchFamily="2" charset="-122"/>
                <a:ea typeface="字魂58号-创中黑" panose="00000500000000000000" pitchFamily="2" charset="-122"/>
                <a:cs typeface="阿里巴巴普惠体" panose="00020600040101010101" pitchFamily="18" charset="-122"/>
                <a:sym typeface="等线" panose="02010600030101010101" pitchFamily="2" charset="-122"/>
              </a:endParaRPr>
            </a:p>
          </p:txBody>
        </p:sp>
        <p:sp>
          <p:nvSpPr>
            <p:cNvPr id="134" name="Rectangle 79"/>
            <p:cNvSpPr>
              <a:spLocks noChangeArrowheads="1"/>
            </p:cNvSpPr>
            <p:nvPr/>
          </p:nvSpPr>
          <p:spPr bwMode="auto">
            <a:xfrm>
              <a:off x="4350352" y="2974337"/>
              <a:ext cx="509757" cy="781276"/>
            </a:xfrm>
            <a:prstGeom prst="rect">
              <a:avLst/>
            </a:prstGeom>
            <a:grpFill/>
            <a:ln>
              <a:noFill/>
            </a:ln>
          </p:spPr>
          <p:txBody>
            <a:bodyPr vert="horz" wrap="square" lIns="91440" tIns="45720" rIns="91440" bIns="45720" numCol="1" anchor="t" anchorCtr="0" compatLnSpc="1"/>
            <a:p>
              <a:endParaRPr lang="id-ID" dirty="0">
                <a:latin typeface="字魂58号-创中黑" panose="00000500000000000000" pitchFamily="2" charset="-122"/>
                <a:ea typeface="字魂58号-创中黑" panose="00000500000000000000" pitchFamily="2" charset="-122"/>
                <a:cs typeface="阿里巴巴普惠体" panose="00020600040101010101" pitchFamily="18" charset="-122"/>
                <a:sym typeface="等线" panose="02010600030101010101" pitchFamily="2" charset="-122"/>
              </a:endParaRPr>
            </a:p>
          </p:txBody>
        </p:sp>
        <p:sp>
          <p:nvSpPr>
            <p:cNvPr id="135" name="Freeform 80"/>
            <p:cNvSpPr/>
            <p:nvPr/>
          </p:nvSpPr>
          <p:spPr bwMode="auto">
            <a:xfrm>
              <a:off x="4350352" y="4491343"/>
              <a:ext cx="509757" cy="839083"/>
            </a:xfrm>
            <a:custGeom>
              <a:avLst/>
              <a:gdLst>
                <a:gd name="T0" fmla="*/ 0 w 120"/>
                <a:gd name="T1" fmla="*/ 0 h 202"/>
                <a:gd name="T2" fmla="*/ 0 w 120"/>
                <a:gd name="T3" fmla="*/ 142 h 202"/>
                <a:gd name="T4" fmla="*/ 60 w 120"/>
                <a:gd name="T5" fmla="*/ 202 h 202"/>
                <a:gd name="T6" fmla="*/ 120 w 120"/>
                <a:gd name="T7" fmla="*/ 142 h 202"/>
                <a:gd name="T8" fmla="*/ 120 w 120"/>
                <a:gd name="T9" fmla="*/ 0 h 202"/>
                <a:gd name="T10" fmla="*/ 0 w 120"/>
                <a:gd name="T11" fmla="*/ 0 h 202"/>
              </a:gdLst>
              <a:ahLst/>
              <a:cxnLst>
                <a:cxn ang="0">
                  <a:pos x="T0" y="T1"/>
                </a:cxn>
                <a:cxn ang="0">
                  <a:pos x="T2" y="T3"/>
                </a:cxn>
                <a:cxn ang="0">
                  <a:pos x="T4" y="T5"/>
                </a:cxn>
                <a:cxn ang="0">
                  <a:pos x="T6" y="T7"/>
                </a:cxn>
                <a:cxn ang="0">
                  <a:pos x="T8" y="T9"/>
                </a:cxn>
                <a:cxn ang="0">
                  <a:pos x="T10" y="T11"/>
                </a:cxn>
              </a:cxnLst>
              <a:rect l="0" t="0" r="r" b="b"/>
              <a:pathLst>
                <a:path w="120" h="202">
                  <a:moveTo>
                    <a:pt x="0" y="0"/>
                  </a:moveTo>
                  <a:cubicBezTo>
                    <a:pt x="0" y="142"/>
                    <a:pt x="0" y="142"/>
                    <a:pt x="0" y="142"/>
                  </a:cubicBezTo>
                  <a:cubicBezTo>
                    <a:pt x="0" y="175"/>
                    <a:pt x="27" y="202"/>
                    <a:pt x="60" y="202"/>
                  </a:cubicBezTo>
                  <a:cubicBezTo>
                    <a:pt x="93" y="202"/>
                    <a:pt x="120" y="175"/>
                    <a:pt x="120" y="142"/>
                  </a:cubicBezTo>
                  <a:cubicBezTo>
                    <a:pt x="120" y="0"/>
                    <a:pt x="120" y="0"/>
                    <a:pt x="120" y="0"/>
                  </a:cubicBezTo>
                  <a:lnTo>
                    <a:pt x="0" y="0"/>
                  </a:lnTo>
                  <a:close/>
                </a:path>
              </a:pathLst>
            </a:custGeom>
            <a:grpFill/>
            <a:ln>
              <a:noFill/>
            </a:ln>
          </p:spPr>
          <p:txBody>
            <a:bodyPr vert="horz" wrap="square" lIns="91440" tIns="45720" rIns="91440" bIns="45720" numCol="1" anchor="t" anchorCtr="0" compatLnSpc="1"/>
            <a:p>
              <a:endParaRPr lang="id-ID" dirty="0">
                <a:latin typeface="字魂58号-创中黑" panose="00000500000000000000" pitchFamily="2" charset="-122"/>
                <a:ea typeface="字魂58号-创中黑" panose="00000500000000000000" pitchFamily="2" charset="-122"/>
                <a:cs typeface="阿里巴巴普惠体" panose="00020600040101010101" pitchFamily="18" charset="-122"/>
                <a:sym typeface="等线" panose="02010600030101010101" pitchFamily="2" charset="-122"/>
              </a:endParaRPr>
            </a:p>
          </p:txBody>
        </p:sp>
        <p:sp>
          <p:nvSpPr>
            <p:cNvPr id="136" name="Freeform 81"/>
            <p:cNvSpPr/>
            <p:nvPr/>
          </p:nvSpPr>
          <p:spPr bwMode="auto">
            <a:xfrm>
              <a:off x="4350352" y="2210578"/>
              <a:ext cx="509757" cy="747991"/>
            </a:xfrm>
            <a:custGeom>
              <a:avLst/>
              <a:gdLst>
                <a:gd name="T0" fmla="*/ 120 w 120"/>
                <a:gd name="T1" fmla="*/ 180 h 180"/>
                <a:gd name="T2" fmla="*/ 120 w 120"/>
                <a:gd name="T3" fmla="*/ 60 h 180"/>
                <a:gd name="T4" fmla="*/ 60 w 120"/>
                <a:gd name="T5" fmla="*/ 0 h 180"/>
                <a:gd name="T6" fmla="*/ 0 w 120"/>
                <a:gd name="T7" fmla="*/ 60 h 180"/>
                <a:gd name="T8" fmla="*/ 0 w 120"/>
                <a:gd name="T9" fmla="*/ 180 h 180"/>
                <a:gd name="T10" fmla="*/ 120 w 120"/>
                <a:gd name="T11" fmla="*/ 180 h 180"/>
              </a:gdLst>
              <a:ahLst/>
              <a:cxnLst>
                <a:cxn ang="0">
                  <a:pos x="T0" y="T1"/>
                </a:cxn>
                <a:cxn ang="0">
                  <a:pos x="T2" y="T3"/>
                </a:cxn>
                <a:cxn ang="0">
                  <a:pos x="T4" y="T5"/>
                </a:cxn>
                <a:cxn ang="0">
                  <a:pos x="T6" y="T7"/>
                </a:cxn>
                <a:cxn ang="0">
                  <a:pos x="T8" y="T9"/>
                </a:cxn>
                <a:cxn ang="0">
                  <a:pos x="T10" y="T11"/>
                </a:cxn>
              </a:cxnLst>
              <a:rect l="0" t="0" r="r" b="b"/>
              <a:pathLst>
                <a:path w="120" h="180">
                  <a:moveTo>
                    <a:pt x="120" y="180"/>
                  </a:moveTo>
                  <a:cubicBezTo>
                    <a:pt x="120" y="60"/>
                    <a:pt x="120" y="60"/>
                    <a:pt x="120" y="60"/>
                  </a:cubicBezTo>
                  <a:cubicBezTo>
                    <a:pt x="120" y="27"/>
                    <a:pt x="93" y="0"/>
                    <a:pt x="60" y="0"/>
                  </a:cubicBezTo>
                  <a:cubicBezTo>
                    <a:pt x="27" y="0"/>
                    <a:pt x="0" y="27"/>
                    <a:pt x="0" y="60"/>
                  </a:cubicBezTo>
                  <a:cubicBezTo>
                    <a:pt x="0" y="180"/>
                    <a:pt x="0" y="180"/>
                    <a:pt x="0" y="180"/>
                  </a:cubicBezTo>
                  <a:lnTo>
                    <a:pt x="120" y="180"/>
                  </a:lnTo>
                  <a:close/>
                </a:path>
              </a:pathLst>
            </a:custGeom>
            <a:grpFill/>
            <a:ln>
              <a:noFill/>
            </a:ln>
          </p:spPr>
          <p:txBody>
            <a:bodyPr vert="horz" wrap="square" lIns="91440" tIns="45720" rIns="91440" bIns="45720" numCol="1" anchor="t" anchorCtr="0" compatLnSpc="1"/>
            <a:p>
              <a:endParaRPr lang="id-ID" dirty="0">
                <a:latin typeface="字魂58号-创中黑" panose="00000500000000000000" pitchFamily="2" charset="-122"/>
                <a:ea typeface="字魂58号-创中黑" panose="00000500000000000000" pitchFamily="2" charset="-122"/>
                <a:cs typeface="阿里巴巴普惠体" panose="00020600040101010101" pitchFamily="18" charset="-122"/>
                <a:sym typeface="等线" panose="02010600030101010101" pitchFamily="2" charset="-122"/>
              </a:endParaRPr>
            </a:p>
          </p:txBody>
        </p:sp>
      </p:grpSp>
      <p:sp>
        <p:nvSpPr>
          <p:cNvPr id="137" name="TextBox 157"/>
          <p:cNvSpPr txBox="1"/>
          <p:nvPr/>
        </p:nvSpPr>
        <p:spPr>
          <a:xfrm>
            <a:off x="8610327" y="3798144"/>
            <a:ext cx="521297" cy="538609"/>
          </a:xfrm>
          <a:prstGeom prst="rect">
            <a:avLst/>
          </a:prstGeom>
          <a:noFill/>
        </p:spPr>
        <p:txBody>
          <a:bodyPr wrap="none" rtlCol="0">
            <a:spAutoFit/>
          </a:bodyPr>
          <a:p>
            <a:pPr algn="ctr"/>
            <a:r>
              <a:rPr lang="id-ID" b="1" dirty="0">
                <a:solidFill>
                  <a:schemeClr val="bg1"/>
                </a:solidFill>
                <a:latin typeface="字魂58号-创中黑" panose="00000500000000000000" pitchFamily="2" charset="-122"/>
                <a:ea typeface="字魂58号-创中黑" panose="00000500000000000000" pitchFamily="2" charset="-122"/>
                <a:cs typeface="阿里巴巴普惠体" panose="00020600040101010101" pitchFamily="18" charset="-122"/>
                <a:sym typeface="等线" panose="02010600030101010101" pitchFamily="2" charset="-122"/>
              </a:rPr>
              <a:t>100</a:t>
            </a:r>
            <a:endParaRPr lang="id-ID" b="1" dirty="0">
              <a:solidFill>
                <a:schemeClr val="bg1"/>
              </a:solidFill>
              <a:latin typeface="字魂58号-创中黑" panose="00000500000000000000" pitchFamily="2" charset="-122"/>
              <a:ea typeface="字魂58号-创中黑" panose="00000500000000000000" pitchFamily="2" charset="-122"/>
              <a:cs typeface="阿里巴巴普惠体" panose="00020600040101010101" pitchFamily="18" charset="-122"/>
              <a:sym typeface="等线" panose="02010600030101010101" pitchFamily="2" charset="-122"/>
            </a:endParaRPr>
          </a:p>
          <a:p>
            <a:pPr algn="ctr"/>
            <a:r>
              <a:rPr lang="id-ID" sz="1100" dirty="0">
                <a:solidFill>
                  <a:schemeClr val="bg1"/>
                </a:solidFill>
                <a:latin typeface="字魂58号-创中黑" panose="00000500000000000000" pitchFamily="2" charset="-122"/>
                <a:ea typeface="字魂58号-创中黑" panose="00000500000000000000" pitchFamily="2" charset="-122"/>
                <a:cs typeface="阿里巴巴普惠体" panose="00020600040101010101" pitchFamily="18" charset="-122"/>
                <a:sym typeface="等线" panose="02010600030101010101" pitchFamily="2" charset="-122"/>
              </a:rPr>
              <a:t>%</a:t>
            </a:r>
            <a:endParaRPr lang="id-ID" sz="1100" dirty="0">
              <a:solidFill>
                <a:schemeClr val="bg1"/>
              </a:solidFill>
              <a:latin typeface="字魂58号-创中黑" panose="00000500000000000000" pitchFamily="2" charset="-122"/>
              <a:ea typeface="字魂58号-创中黑" panose="00000500000000000000" pitchFamily="2" charset="-122"/>
              <a:cs typeface="阿里巴巴普惠体" panose="00020600040101010101" pitchFamily="18" charset="-122"/>
              <a:sym typeface="等线" panose="02010600030101010101" pitchFamily="2" charset="-122"/>
            </a:endParaRPr>
          </a:p>
        </p:txBody>
      </p:sp>
      <p:grpSp>
        <p:nvGrpSpPr>
          <p:cNvPr id="138" name="Group 77"/>
          <p:cNvGrpSpPr/>
          <p:nvPr/>
        </p:nvGrpSpPr>
        <p:grpSpPr>
          <a:xfrm>
            <a:off x="9552331" y="3657804"/>
            <a:ext cx="509757" cy="3119848"/>
            <a:chOff x="4350352" y="2210578"/>
            <a:chExt cx="509757" cy="3119848"/>
          </a:xfrm>
          <a:solidFill>
            <a:srgbClr val="5E9AC3"/>
          </a:solidFill>
        </p:grpSpPr>
        <p:sp>
          <p:nvSpPr>
            <p:cNvPr id="139" name="Rectangle 78"/>
            <p:cNvSpPr>
              <a:spLocks noChangeArrowheads="1"/>
            </p:cNvSpPr>
            <p:nvPr/>
          </p:nvSpPr>
          <p:spPr bwMode="auto">
            <a:xfrm>
              <a:off x="4350352" y="3773130"/>
              <a:ext cx="509757" cy="700696"/>
            </a:xfrm>
            <a:prstGeom prst="rect">
              <a:avLst/>
            </a:prstGeom>
            <a:grpFill/>
            <a:ln>
              <a:noFill/>
            </a:ln>
          </p:spPr>
          <p:txBody>
            <a:bodyPr vert="horz" wrap="square" lIns="91440" tIns="45720" rIns="91440" bIns="45720" numCol="1" anchor="t" anchorCtr="0" compatLnSpc="1"/>
            <a:p>
              <a:endParaRPr lang="id-ID" dirty="0">
                <a:latin typeface="字魂58号-创中黑" panose="00000500000000000000" pitchFamily="2" charset="-122"/>
                <a:ea typeface="字魂58号-创中黑" panose="00000500000000000000" pitchFamily="2" charset="-122"/>
                <a:cs typeface="阿里巴巴普惠体" panose="00020600040101010101" pitchFamily="18" charset="-122"/>
                <a:sym typeface="等线" panose="02010600030101010101" pitchFamily="2" charset="-122"/>
              </a:endParaRPr>
            </a:p>
          </p:txBody>
        </p:sp>
        <p:sp>
          <p:nvSpPr>
            <p:cNvPr id="140" name="Rectangle 79"/>
            <p:cNvSpPr>
              <a:spLocks noChangeArrowheads="1"/>
            </p:cNvSpPr>
            <p:nvPr/>
          </p:nvSpPr>
          <p:spPr bwMode="auto">
            <a:xfrm>
              <a:off x="4350352" y="2974337"/>
              <a:ext cx="509757" cy="781276"/>
            </a:xfrm>
            <a:prstGeom prst="rect">
              <a:avLst/>
            </a:prstGeom>
            <a:grpFill/>
            <a:ln>
              <a:noFill/>
            </a:ln>
          </p:spPr>
          <p:txBody>
            <a:bodyPr vert="horz" wrap="square" lIns="91440" tIns="45720" rIns="91440" bIns="45720" numCol="1" anchor="t" anchorCtr="0" compatLnSpc="1"/>
            <a:p>
              <a:endParaRPr lang="id-ID" dirty="0">
                <a:latin typeface="字魂58号-创中黑" panose="00000500000000000000" pitchFamily="2" charset="-122"/>
                <a:ea typeface="字魂58号-创中黑" panose="00000500000000000000" pitchFamily="2" charset="-122"/>
                <a:cs typeface="阿里巴巴普惠体" panose="00020600040101010101" pitchFamily="18" charset="-122"/>
                <a:sym typeface="等线" panose="02010600030101010101" pitchFamily="2" charset="-122"/>
              </a:endParaRPr>
            </a:p>
          </p:txBody>
        </p:sp>
        <p:sp>
          <p:nvSpPr>
            <p:cNvPr id="141" name="Freeform 80"/>
            <p:cNvSpPr/>
            <p:nvPr/>
          </p:nvSpPr>
          <p:spPr bwMode="auto">
            <a:xfrm>
              <a:off x="4350352" y="4491343"/>
              <a:ext cx="509757" cy="839083"/>
            </a:xfrm>
            <a:custGeom>
              <a:avLst/>
              <a:gdLst>
                <a:gd name="T0" fmla="*/ 0 w 120"/>
                <a:gd name="T1" fmla="*/ 0 h 202"/>
                <a:gd name="T2" fmla="*/ 0 w 120"/>
                <a:gd name="T3" fmla="*/ 142 h 202"/>
                <a:gd name="T4" fmla="*/ 60 w 120"/>
                <a:gd name="T5" fmla="*/ 202 h 202"/>
                <a:gd name="T6" fmla="*/ 120 w 120"/>
                <a:gd name="T7" fmla="*/ 142 h 202"/>
                <a:gd name="T8" fmla="*/ 120 w 120"/>
                <a:gd name="T9" fmla="*/ 0 h 202"/>
                <a:gd name="T10" fmla="*/ 0 w 120"/>
                <a:gd name="T11" fmla="*/ 0 h 202"/>
              </a:gdLst>
              <a:ahLst/>
              <a:cxnLst>
                <a:cxn ang="0">
                  <a:pos x="T0" y="T1"/>
                </a:cxn>
                <a:cxn ang="0">
                  <a:pos x="T2" y="T3"/>
                </a:cxn>
                <a:cxn ang="0">
                  <a:pos x="T4" y="T5"/>
                </a:cxn>
                <a:cxn ang="0">
                  <a:pos x="T6" y="T7"/>
                </a:cxn>
                <a:cxn ang="0">
                  <a:pos x="T8" y="T9"/>
                </a:cxn>
                <a:cxn ang="0">
                  <a:pos x="T10" y="T11"/>
                </a:cxn>
              </a:cxnLst>
              <a:rect l="0" t="0" r="r" b="b"/>
              <a:pathLst>
                <a:path w="120" h="202">
                  <a:moveTo>
                    <a:pt x="0" y="0"/>
                  </a:moveTo>
                  <a:cubicBezTo>
                    <a:pt x="0" y="142"/>
                    <a:pt x="0" y="142"/>
                    <a:pt x="0" y="142"/>
                  </a:cubicBezTo>
                  <a:cubicBezTo>
                    <a:pt x="0" y="175"/>
                    <a:pt x="27" y="202"/>
                    <a:pt x="60" y="202"/>
                  </a:cubicBezTo>
                  <a:cubicBezTo>
                    <a:pt x="93" y="202"/>
                    <a:pt x="120" y="175"/>
                    <a:pt x="120" y="142"/>
                  </a:cubicBezTo>
                  <a:cubicBezTo>
                    <a:pt x="120" y="0"/>
                    <a:pt x="120" y="0"/>
                    <a:pt x="120" y="0"/>
                  </a:cubicBezTo>
                  <a:lnTo>
                    <a:pt x="0" y="0"/>
                  </a:lnTo>
                  <a:close/>
                </a:path>
              </a:pathLst>
            </a:custGeom>
            <a:grpFill/>
            <a:ln>
              <a:noFill/>
            </a:ln>
          </p:spPr>
          <p:txBody>
            <a:bodyPr vert="horz" wrap="square" lIns="91440" tIns="45720" rIns="91440" bIns="45720" numCol="1" anchor="t" anchorCtr="0" compatLnSpc="1"/>
            <a:p>
              <a:endParaRPr lang="id-ID" dirty="0">
                <a:latin typeface="字魂58号-创中黑" panose="00000500000000000000" pitchFamily="2" charset="-122"/>
                <a:ea typeface="字魂58号-创中黑" panose="00000500000000000000" pitchFamily="2" charset="-122"/>
                <a:cs typeface="阿里巴巴普惠体" panose="00020600040101010101" pitchFamily="18" charset="-122"/>
                <a:sym typeface="等线" panose="02010600030101010101" pitchFamily="2" charset="-122"/>
              </a:endParaRPr>
            </a:p>
          </p:txBody>
        </p:sp>
        <p:sp>
          <p:nvSpPr>
            <p:cNvPr id="142" name="Freeform 81"/>
            <p:cNvSpPr/>
            <p:nvPr/>
          </p:nvSpPr>
          <p:spPr bwMode="auto">
            <a:xfrm>
              <a:off x="4350352" y="2210578"/>
              <a:ext cx="509757" cy="747991"/>
            </a:xfrm>
            <a:custGeom>
              <a:avLst/>
              <a:gdLst>
                <a:gd name="T0" fmla="*/ 120 w 120"/>
                <a:gd name="T1" fmla="*/ 180 h 180"/>
                <a:gd name="T2" fmla="*/ 120 w 120"/>
                <a:gd name="T3" fmla="*/ 60 h 180"/>
                <a:gd name="T4" fmla="*/ 60 w 120"/>
                <a:gd name="T5" fmla="*/ 0 h 180"/>
                <a:gd name="T6" fmla="*/ 0 w 120"/>
                <a:gd name="T7" fmla="*/ 60 h 180"/>
                <a:gd name="T8" fmla="*/ 0 w 120"/>
                <a:gd name="T9" fmla="*/ 180 h 180"/>
                <a:gd name="T10" fmla="*/ 120 w 120"/>
                <a:gd name="T11" fmla="*/ 180 h 180"/>
              </a:gdLst>
              <a:ahLst/>
              <a:cxnLst>
                <a:cxn ang="0">
                  <a:pos x="T0" y="T1"/>
                </a:cxn>
                <a:cxn ang="0">
                  <a:pos x="T2" y="T3"/>
                </a:cxn>
                <a:cxn ang="0">
                  <a:pos x="T4" y="T5"/>
                </a:cxn>
                <a:cxn ang="0">
                  <a:pos x="T6" y="T7"/>
                </a:cxn>
                <a:cxn ang="0">
                  <a:pos x="T8" y="T9"/>
                </a:cxn>
                <a:cxn ang="0">
                  <a:pos x="T10" y="T11"/>
                </a:cxn>
              </a:cxnLst>
              <a:rect l="0" t="0" r="r" b="b"/>
              <a:pathLst>
                <a:path w="120" h="180">
                  <a:moveTo>
                    <a:pt x="120" y="180"/>
                  </a:moveTo>
                  <a:cubicBezTo>
                    <a:pt x="120" y="60"/>
                    <a:pt x="120" y="60"/>
                    <a:pt x="120" y="60"/>
                  </a:cubicBezTo>
                  <a:cubicBezTo>
                    <a:pt x="120" y="27"/>
                    <a:pt x="93" y="0"/>
                    <a:pt x="60" y="0"/>
                  </a:cubicBezTo>
                  <a:cubicBezTo>
                    <a:pt x="27" y="0"/>
                    <a:pt x="0" y="27"/>
                    <a:pt x="0" y="60"/>
                  </a:cubicBezTo>
                  <a:cubicBezTo>
                    <a:pt x="0" y="180"/>
                    <a:pt x="0" y="180"/>
                    <a:pt x="0" y="180"/>
                  </a:cubicBezTo>
                  <a:lnTo>
                    <a:pt x="120" y="180"/>
                  </a:lnTo>
                  <a:close/>
                </a:path>
              </a:pathLst>
            </a:custGeom>
            <a:grpFill/>
            <a:ln>
              <a:noFill/>
            </a:ln>
          </p:spPr>
          <p:txBody>
            <a:bodyPr vert="horz" wrap="square" lIns="91440" tIns="45720" rIns="91440" bIns="45720" numCol="1" anchor="t" anchorCtr="0" compatLnSpc="1"/>
            <a:p>
              <a:endParaRPr lang="id-ID" dirty="0">
                <a:latin typeface="字魂58号-创中黑" panose="00000500000000000000" pitchFamily="2" charset="-122"/>
                <a:ea typeface="字魂58号-创中黑" panose="00000500000000000000" pitchFamily="2" charset="-122"/>
                <a:cs typeface="阿里巴巴普惠体" panose="00020600040101010101" pitchFamily="18" charset="-122"/>
                <a:sym typeface="等线" panose="02010600030101010101" pitchFamily="2" charset="-122"/>
              </a:endParaRPr>
            </a:p>
          </p:txBody>
        </p:sp>
      </p:grpSp>
      <p:sp>
        <p:nvSpPr>
          <p:cNvPr id="143" name="文本框 142"/>
          <p:cNvSpPr txBox="1"/>
          <p:nvPr/>
        </p:nvSpPr>
        <p:spPr>
          <a:xfrm>
            <a:off x="7186930" y="1196975"/>
            <a:ext cx="4272915" cy="1938020"/>
          </a:xfrm>
          <a:prstGeom prst="rect">
            <a:avLst/>
          </a:prstGeom>
          <a:noFill/>
        </p:spPr>
        <p:txBody>
          <a:bodyPr wrap="square" rtlCol="0">
            <a:spAutoFit/>
          </a:bodyPr>
          <a:p>
            <a:r>
              <a:rPr lang="zh-CN" altLang="en-US" sz="2000">
                <a:solidFill>
                  <a:schemeClr val="tx1"/>
                </a:solidFill>
                <a:latin typeface="阿里巴巴普惠体 R" panose="00020600040101010101" charset="-122"/>
                <a:ea typeface="阿里巴巴普惠体 R" panose="00020600040101010101" charset="-122"/>
                <a:sym typeface="+mn-ea"/>
              </a:rPr>
              <a:t>办件过程中积极主动与代表、委员沟通，将人大建议和政协提案作为推动工作提升的重要抓手，圆满完成了有关人大代表建议政协委员提案办理答复工作，办复率、满意率均为100%。</a:t>
            </a:r>
            <a:endParaRPr lang="zh-CN" altLang="en-US" sz="2000">
              <a:solidFill>
                <a:schemeClr val="tx1"/>
              </a:solidFill>
              <a:latin typeface="阿里巴巴普惠体 R" panose="00020600040101010101" charset="-122"/>
              <a:ea typeface="阿里巴巴普惠体 R" panose="00020600040101010101" charset="-122"/>
              <a:sym typeface="+mn-ea"/>
            </a:endParaRPr>
          </a:p>
          <a:p>
            <a:endParaRPr lang="zh-CN" altLang="en-US" sz="2000">
              <a:solidFill>
                <a:schemeClr val="tx1"/>
              </a:solidFill>
              <a:latin typeface="阿里巴巴普惠体 R" panose="00020600040101010101" charset="-122"/>
              <a:ea typeface="阿里巴巴普惠体 R" panose="00020600040101010101" charset="-122"/>
            </a:endParaRPr>
          </a:p>
        </p:txBody>
      </p:sp>
      <p:sp>
        <p:nvSpPr>
          <p:cNvPr id="144" name="TextBox 157"/>
          <p:cNvSpPr txBox="1"/>
          <p:nvPr/>
        </p:nvSpPr>
        <p:spPr>
          <a:xfrm>
            <a:off x="9552032" y="3824814"/>
            <a:ext cx="521297" cy="538609"/>
          </a:xfrm>
          <a:prstGeom prst="rect">
            <a:avLst/>
          </a:prstGeom>
          <a:noFill/>
        </p:spPr>
        <p:txBody>
          <a:bodyPr wrap="none" rtlCol="0">
            <a:spAutoFit/>
          </a:bodyPr>
          <a:p>
            <a:pPr algn="ctr"/>
            <a:r>
              <a:rPr lang="id-ID" b="1" dirty="0">
                <a:solidFill>
                  <a:schemeClr val="bg1"/>
                </a:solidFill>
                <a:latin typeface="字魂58号-创中黑" panose="00000500000000000000" pitchFamily="2" charset="-122"/>
                <a:ea typeface="字魂58号-创中黑" panose="00000500000000000000" pitchFamily="2" charset="-122"/>
                <a:cs typeface="阿里巴巴普惠体" panose="00020600040101010101" pitchFamily="18" charset="-122"/>
                <a:sym typeface="等线" panose="02010600030101010101" pitchFamily="2" charset="-122"/>
              </a:rPr>
              <a:t>100</a:t>
            </a:r>
            <a:endParaRPr lang="id-ID" b="1" dirty="0">
              <a:solidFill>
                <a:schemeClr val="bg1"/>
              </a:solidFill>
              <a:latin typeface="字魂58号-创中黑" panose="00000500000000000000" pitchFamily="2" charset="-122"/>
              <a:ea typeface="字魂58号-创中黑" panose="00000500000000000000" pitchFamily="2" charset="-122"/>
              <a:cs typeface="阿里巴巴普惠体" panose="00020600040101010101" pitchFamily="18" charset="-122"/>
              <a:sym typeface="等线" panose="02010600030101010101" pitchFamily="2" charset="-122"/>
            </a:endParaRPr>
          </a:p>
          <a:p>
            <a:pPr algn="ctr"/>
            <a:r>
              <a:rPr lang="id-ID" sz="1100" dirty="0">
                <a:solidFill>
                  <a:schemeClr val="bg1"/>
                </a:solidFill>
                <a:latin typeface="字魂58号-创中黑" panose="00000500000000000000" pitchFamily="2" charset="-122"/>
                <a:ea typeface="字魂58号-创中黑" panose="00000500000000000000" pitchFamily="2" charset="-122"/>
                <a:cs typeface="阿里巴巴普惠体" panose="00020600040101010101" pitchFamily="18" charset="-122"/>
                <a:sym typeface="等线" panose="02010600030101010101" pitchFamily="2" charset="-122"/>
              </a:rPr>
              <a:t>%</a:t>
            </a:r>
            <a:endParaRPr lang="id-ID" sz="1100" dirty="0">
              <a:solidFill>
                <a:schemeClr val="bg1"/>
              </a:solidFill>
              <a:latin typeface="字魂58号-创中黑" panose="00000500000000000000" pitchFamily="2" charset="-122"/>
              <a:ea typeface="字魂58号-创中黑" panose="00000500000000000000" pitchFamily="2" charset="-122"/>
              <a:cs typeface="阿里巴巴普惠体" panose="00020600040101010101" pitchFamily="18" charset="-122"/>
              <a:sym typeface="等线" panose="02010600030101010101" pitchFamily="2" charset="-122"/>
            </a:endParaRPr>
          </a:p>
        </p:txBody>
      </p:sp>
      <p:sp>
        <p:nvSpPr>
          <p:cNvPr id="145" name="文本框 144"/>
          <p:cNvSpPr txBox="1"/>
          <p:nvPr/>
        </p:nvSpPr>
        <p:spPr>
          <a:xfrm>
            <a:off x="8112125" y="3136265"/>
            <a:ext cx="1475105" cy="368300"/>
          </a:xfrm>
          <a:prstGeom prst="rect">
            <a:avLst/>
          </a:prstGeom>
          <a:noFill/>
        </p:spPr>
        <p:txBody>
          <a:bodyPr wrap="square" rtlCol="0">
            <a:spAutoFit/>
          </a:bodyPr>
          <a:p>
            <a:r>
              <a:rPr lang="zh-CN" altLang="en-US"/>
              <a:t>办复率100%</a:t>
            </a:r>
            <a:endParaRPr lang="zh-CN" altLang="en-US"/>
          </a:p>
        </p:txBody>
      </p:sp>
      <p:sp>
        <p:nvSpPr>
          <p:cNvPr id="146" name="文本框 145"/>
          <p:cNvSpPr txBox="1"/>
          <p:nvPr/>
        </p:nvSpPr>
        <p:spPr>
          <a:xfrm>
            <a:off x="9552305" y="3141345"/>
            <a:ext cx="1475105" cy="368300"/>
          </a:xfrm>
          <a:prstGeom prst="rect">
            <a:avLst/>
          </a:prstGeom>
          <a:noFill/>
        </p:spPr>
        <p:txBody>
          <a:bodyPr wrap="square" rtlCol="0">
            <a:spAutoFit/>
          </a:bodyPr>
          <a:p>
            <a:r>
              <a:rPr lang="zh-CN" altLang="en-US"/>
              <a:t>满意率100%</a:t>
            </a:r>
            <a:endParaRPr lang="zh-CN" altLang="en-US"/>
          </a:p>
        </p:txBody>
      </p:sp>
      <p:sp>
        <p:nvSpPr>
          <p:cNvPr id="147" name="文本框 146"/>
          <p:cNvSpPr txBox="1"/>
          <p:nvPr/>
        </p:nvSpPr>
        <p:spPr>
          <a:xfrm>
            <a:off x="1369060" y="4017010"/>
            <a:ext cx="558800" cy="368300"/>
          </a:xfrm>
          <a:prstGeom prst="rect">
            <a:avLst/>
          </a:prstGeom>
          <a:noFill/>
        </p:spPr>
        <p:txBody>
          <a:bodyPr wrap="square" rtlCol="0">
            <a:spAutoFit/>
          </a:bodyPr>
          <a:p>
            <a:r>
              <a:rPr lang="en-US" altLang="zh-CN"/>
              <a:t>18</a:t>
            </a:r>
            <a:endParaRPr lang="en-US" altLang="zh-CN"/>
          </a:p>
        </p:txBody>
      </p:sp>
      <p:sp>
        <p:nvSpPr>
          <p:cNvPr id="148" name="文本框 147"/>
          <p:cNvSpPr txBox="1"/>
          <p:nvPr/>
        </p:nvSpPr>
        <p:spPr>
          <a:xfrm>
            <a:off x="2063750" y="4342765"/>
            <a:ext cx="558800" cy="368300"/>
          </a:xfrm>
          <a:prstGeom prst="rect">
            <a:avLst/>
          </a:prstGeom>
          <a:noFill/>
        </p:spPr>
        <p:txBody>
          <a:bodyPr wrap="square" rtlCol="0">
            <a:spAutoFit/>
          </a:bodyPr>
          <a:p>
            <a:r>
              <a:rPr lang="en-US" altLang="zh-CN"/>
              <a:t>13</a:t>
            </a:r>
            <a:endParaRPr lang="en-US" altLang="zh-CN"/>
          </a:p>
        </p:txBody>
      </p:sp>
      <p:sp>
        <p:nvSpPr>
          <p:cNvPr id="149" name="文本框 148"/>
          <p:cNvSpPr txBox="1"/>
          <p:nvPr/>
        </p:nvSpPr>
        <p:spPr>
          <a:xfrm>
            <a:off x="3470275" y="4058285"/>
            <a:ext cx="558800" cy="368300"/>
          </a:xfrm>
          <a:prstGeom prst="rect">
            <a:avLst/>
          </a:prstGeom>
          <a:noFill/>
        </p:spPr>
        <p:txBody>
          <a:bodyPr wrap="square" rtlCol="0">
            <a:spAutoFit/>
          </a:bodyPr>
          <a:p>
            <a:r>
              <a:rPr lang="en-US" altLang="zh-CN"/>
              <a:t>18</a:t>
            </a:r>
            <a:endParaRPr lang="en-US" altLang="zh-CN"/>
          </a:p>
        </p:txBody>
      </p:sp>
      <p:sp>
        <p:nvSpPr>
          <p:cNvPr id="150" name="文本框 149"/>
          <p:cNvSpPr txBox="1"/>
          <p:nvPr/>
        </p:nvSpPr>
        <p:spPr>
          <a:xfrm>
            <a:off x="4224020" y="4867910"/>
            <a:ext cx="558800" cy="368300"/>
          </a:xfrm>
          <a:prstGeom prst="rect">
            <a:avLst/>
          </a:prstGeom>
          <a:noFill/>
        </p:spPr>
        <p:txBody>
          <a:bodyPr wrap="square" rtlCol="0">
            <a:spAutoFit/>
          </a:bodyPr>
          <a:p>
            <a:r>
              <a:rPr lang="en-US" altLang="zh-CN"/>
              <a:t>6</a:t>
            </a:r>
            <a:endParaRPr lang="en-US" altLang="zh-CN"/>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advTm="58115">
        <p:random/>
      </p:transition>
    </mc:Choice>
    <mc:Fallback>
      <p:transition spd="slow" advTm="58115">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000" fill="hold">
                                          <p:stCondLst>
                                            <p:cond delay="0"/>
                                          </p:stCondLst>
                                        </p:cTn>
                                        <p:tgtEl>
                                          <p:spTgt spid="56"/>
                                        </p:tgtEl>
                                        <p:attrNameLst>
                                          <p:attrName>style.visibility</p:attrName>
                                        </p:attrNameLst>
                                      </p:cBhvr>
                                      <p:to>
                                        <p:strVal val="visible"/>
                                      </p:to>
                                    </p:set>
                                    <p:animEffect transition="in" filter="wipe(down)">
                                      <p:cBhvr>
                                        <p:cTn id="7" dur="1000"/>
                                        <p:tgtEl>
                                          <p:spTgt spid="56"/>
                                        </p:tgtEl>
                                      </p:cBhvr>
                                    </p:animEffect>
                                  </p:childTnLst>
                                </p:cTn>
                              </p:par>
                            </p:childTnLst>
                          </p:cTn>
                        </p:par>
                        <p:par>
                          <p:cTn id="8" fill="hold">
                            <p:stCondLst>
                              <p:cond delay="1000"/>
                            </p:stCondLst>
                            <p:childTnLst>
                              <p:par>
                                <p:cTn id="9" presetID="3" presetClass="entr" presetSubtype="10" fill="hold" nodeType="afterEffect">
                                  <p:stCondLst>
                                    <p:cond delay="0"/>
                                  </p:stCondLst>
                                  <p:childTnLst>
                                    <p:set>
                                      <p:cBhvr>
                                        <p:cTn id="10" dur="1000" fill="hold">
                                          <p:stCondLst>
                                            <p:cond delay="0"/>
                                          </p:stCondLst>
                                        </p:cTn>
                                        <p:tgtEl>
                                          <p:spTgt spid="64"/>
                                        </p:tgtEl>
                                        <p:attrNameLst>
                                          <p:attrName>style.visibility</p:attrName>
                                        </p:attrNameLst>
                                      </p:cBhvr>
                                      <p:to>
                                        <p:strVal val="visible"/>
                                      </p:to>
                                    </p:set>
                                    <p:animEffect transition="in" filter="blinds(horizontal)">
                                      <p:cBhvr>
                                        <p:cTn id="11" dur="1000"/>
                                        <p:tgtEl>
                                          <p:spTgt spid="64"/>
                                        </p:tgtEl>
                                      </p:cBhvr>
                                    </p:animEffect>
                                  </p:childTnLst>
                                </p:cTn>
                              </p:par>
                            </p:childTnLst>
                          </p:cTn>
                        </p:par>
                        <p:par>
                          <p:cTn id="12" fill="hold">
                            <p:stCondLst>
                              <p:cond delay="2000"/>
                            </p:stCondLst>
                            <p:childTnLst>
                              <p:par>
                                <p:cTn id="13" presetID="3" presetClass="entr" presetSubtype="10" fill="hold" nodeType="afterEffect">
                                  <p:stCondLst>
                                    <p:cond delay="0"/>
                                  </p:stCondLst>
                                  <p:childTnLst>
                                    <p:set>
                                      <p:cBhvr>
                                        <p:cTn id="14" dur="1000" fill="hold">
                                          <p:stCondLst>
                                            <p:cond delay="0"/>
                                          </p:stCondLst>
                                        </p:cTn>
                                        <p:tgtEl>
                                          <p:spTgt spid="67"/>
                                        </p:tgtEl>
                                        <p:attrNameLst>
                                          <p:attrName>style.visibility</p:attrName>
                                        </p:attrNameLst>
                                      </p:cBhvr>
                                      <p:to>
                                        <p:strVal val="visible"/>
                                      </p:to>
                                    </p:set>
                                    <p:animEffect transition="in" filter="blinds(horizontal)">
                                      <p:cBhvr>
                                        <p:cTn id="15" dur="1000"/>
                                        <p:tgtEl>
                                          <p:spTgt spid="67"/>
                                        </p:tgtEl>
                                      </p:cBhvr>
                                    </p:animEffect>
                                  </p:childTnLst>
                                </p:cTn>
                              </p:par>
                            </p:childTnLst>
                          </p:cTn>
                        </p:par>
                        <p:par>
                          <p:cTn id="16" fill="hold">
                            <p:stCondLst>
                              <p:cond delay="3000"/>
                            </p:stCondLst>
                            <p:childTnLst>
                              <p:par>
                                <p:cTn id="17" presetID="2" presetClass="entr" presetSubtype="4" fill="hold" grpId="0" nodeType="afterEffect">
                                  <p:stCondLst>
                                    <p:cond delay="0"/>
                                  </p:stCondLst>
                                  <p:childTnLst>
                                    <p:set>
                                      <p:cBhvr>
                                        <p:cTn id="18" dur="1000" fill="hold">
                                          <p:stCondLst>
                                            <p:cond delay="0"/>
                                          </p:stCondLst>
                                        </p:cTn>
                                        <p:tgtEl>
                                          <p:spTgt spid="61"/>
                                        </p:tgtEl>
                                        <p:attrNameLst>
                                          <p:attrName>style.visibility</p:attrName>
                                        </p:attrNameLst>
                                      </p:cBhvr>
                                      <p:to>
                                        <p:strVal val="visible"/>
                                      </p:to>
                                    </p:set>
                                    <p:anim calcmode="lin" valueType="num">
                                      <p:cBhvr additive="base">
                                        <p:cTn id="19" dur="1000" fill="hold"/>
                                        <p:tgtEl>
                                          <p:spTgt spid="61"/>
                                        </p:tgtEl>
                                        <p:attrNameLst>
                                          <p:attrName>ppt_x</p:attrName>
                                        </p:attrNameLst>
                                      </p:cBhvr>
                                      <p:tavLst>
                                        <p:tav tm="0">
                                          <p:val>
                                            <p:strVal val="#ppt_x"/>
                                          </p:val>
                                        </p:tav>
                                        <p:tav tm="100000">
                                          <p:val>
                                            <p:strVal val="#ppt_x"/>
                                          </p:val>
                                        </p:tav>
                                      </p:tavLst>
                                    </p:anim>
                                    <p:anim calcmode="lin" valueType="num">
                                      <p:cBhvr additive="base">
                                        <p:cTn id="20" dur="1000" fill="hold"/>
                                        <p:tgtEl>
                                          <p:spTgt spid="61"/>
                                        </p:tgtEl>
                                        <p:attrNameLst>
                                          <p:attrName>ppt_y</p:attrName>
                                        </p:attrNameLst>
                                      </p:cBhvr>
                                      <p:tavLst>
                                        <p:tav tm="0">
                                          <p:val>
                                            <p:strVal val="1+#ppt_h/2"/>
                                          </p:val>
                                        </p:tav>
                                        <p:tav tm="100000">
                                          <p:val>
                                            <p:strVal val="#ppt_y"/>
                                          </p:val>
                                        </p:tav>
                                      </p:tavLst>
                                    </p:anim>
                                  </p:childTnLst>
                                </p:cTn>
                              </p:par>
                            </p:childTnLst>
                          </p:cTn>
                        </p:par>
                        <p:par>
                          <p:cTn id="21" fill="hold">
                            <p:stCondLst>
                              <p:cond delay="4000"/>
                            </p:stCondLst>
                            <p:childTnLst>
                              <p:par>
                                <p:cTn id="22" presetID="8" presetClass="entr" presetSubtype="16"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diamond(in)">
                                      <p:cBhvr>
                                        <p:cTn id="24" dur="2000"/>
                                        <p:tgtEl>
                                          <p:spTgt spid="62"/>
                                        </p:tgtEl>
                                      </p:cBhvr>
                                    </p:animEffect>
                                  </p:childTnLst>
                                </p:cTn>
                              </p:par>
                            </p:childTnLst>
                          </p:cTn>
                        </p:par>
                        <p:par>
                          <p:cTn id="25" fill="hold">
                            <p:stCondLst>
                              <p:cond delay="6000"/>
                            </p:stCondLst>
                            <p:childTnLst>
                              <p:par>
                                <p:cTn id="26" presetID="21" presetClass="entr" presetSubtype="1" fill="hold" grpId="0" nodeType="afterEffect">
                                  <p:stCondLst>
                                    <p:cond delay="0"/>
                                  </p:stCondLst>
                                  <p:childTnLst>
                                    <p:set>
                                      <p:cBhvr>
                                        <p:cTn id="27" dur="1" fill="hold">
                                          <p:stCondLst>
                                            <p:cond delay="0"/>
                                          </p:stCondLst>
                                        </p:cTn>
                                        <p:tgtEl>
                                          <p:spTgt spid="63"/>
                                        </p:tgtEl>
                                        <p:attrNameLst>
                                          <p:attrName>style.visibility</p:attrName>
                                        </p:attrNameLst>
                                      </p:cBhvr>
                                      <p:to>
                                        <p:strVal val="visible"/>
                                      </p:to>
                                    </p:set>
                                    <p:animEffect transition="in" filter="wheel(1)">
                                      <p:cBhvr>
                                        <p:cTn id="28" dur="2000"/>
                                        <p:tgtEl>
                                          <p:spTgt spid="63"/>
                                        </p:tgtEl>
                                      </p:cBhvr>
                                    </p:animEffect>
                                  </p:childTnLst>
                                </p:cTn>
                              </p:par>
                            </p:childTnLst>
                          </p:cTn>
                        </p:par>
                        <p:par>
                          <p:cTn id="29" fill="hold">
                            <p:stCondLst>
                              <p:cond delay="8000"/>
                            </p:stCondLst>
                            <p:childTnLst>
                              <p:par>
                                <p:cTn id="30" presetID="18" presetClass="entr" presetSubtype="12" fill="hold" grpId="0" nodeType="afterEffect">
                                  <p:stCondLst>
                                    <p:cond delay="0"/>
                                  </p:stCondLst>
                                  <p:childTnLst>
                                    <p:set>
                                      <p:cBhvr>
                                        <p:cTn id="31" dur="1000" fill="hold">
                                          <p:stCondLst>
                                            <p:cond delay="0"/>
                                          </p:stCondLst>
                                        </p:cTn>
                                        <p:tgtEl>
                                          <p:spTgt spid="70"/>
                                        </p:tgtEl>
                                        <p:attrNameLst>
                                          <p:attrName>style.visibility</p:attrName>
                                        </p:attrNameLst>
                                      </p:cBhvr>
                                      <p:to>
                                        <p:strVal val="visible"/>
                                      </p:to>
                                    </p:set>
                                    <p:animEffect transition="in" filter="strips(downLeft)">
                                      <p:cBhvr>
                                        <p:cTn id="32" dur="1000"/>
                                        <p:tgtEl>
                                          <p:spTgt spid="70"/>
                                        </p:tgtEl>
                                      </p:cBhvr>
                                    </p:animEffect>
                                  </p:childTnLst>
                                </p:cTn>
                              </p:par>
                            </p:childTnLst>
                          </p:cTn>
                        </p:par>
                        <p:par>
                          <p:cTn id="33" fill="hold">
                            <p:stCondLst>
                              <p:cond delay="9000"/>
                            </p:stCondLst>
                            <p:childTnLst>
                              <p:par>
                                <p:cTn id="34" presetID="4" presetClass="entr" presetSubtype="16" fill="hold" grpId="0" nodeType="after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box(in)">
                                      <p:cBhvr>
                                        <p:cTn id="36" dur="2000"/>
                                        <p:tgtEl>
                                          <p:spTgt spid="71"/>
                                        </p:tgtEl>
                                      </p:cBhvr>
                                    </p:animEffect>
                                  </p:childTnLst>
                                </p:cTn>
                              </p:par>
                            </p:childTnLst>
                          </p:cTn>
                        </p:par>
                        <p:par>
                          <p:cTn id="37" fill="hold">
                            <p:stCondLst>
                              <p:cond delay="11000"/>
                            </p:stCondLst>
                            <p:childTnLst>
                              <p:par>
                                <p:cTn id="38" presetID="2" presetClass="entr" presetSubtype="4" fill="hold" nodeType="afterEffect">
                                  <p:stCondLst>
                                    <p:cond delay="0"/>
                                  </p:stCondLst>
                                  <p:childTnLst>
                                    <p:set>
                                      <p:cBhvr>
                                        <p:cTn id="39" dur="1000" fill="hold">
                                          <p:stCondLst>
                                            <p:cond delay="0"/>
                                          </p:stCondLst>
                                        </p:cTn>
                                        <p:tgtEl>
                                          <p:spTgt spid="124"/>
                                        </p:tgtEl>
                                        <p:attrNameLst>
                                          <p:attrName>style.visibility</p:attrName>
                                        </p:attrNameLst>
                                      </p:cBhvr>
                                      <p:to>
                                        <p:strVal val="visible"/>
                                      </p:to>
                                    </p:set>
                                    <p:anim calcmode="lin" valueType="num">
                                      <p:cBhvr additive="base">
                                        <p:cTn id="40" dur="1000" fill="hold"/>
                                        <p:tgtEl>
                                          <p:spTgt spid="124"/>
                                        </p:tgtEl>
                                        <p:attrNameLst>
                                          <p:attrName>ppt_x</p:attrName>
                                        </p:attrNameLst>
                                      </p:cBhvr>
                                      <p:tavLst>
                                        <p:tav tm="0">
                                          <p:val>
                                            <p:strVal val="#ppt_x"/>
                                          </p:val>
                                        </p:tav>
                                        <p:tav tm="100000">
                                          <p:val>
                                            <p:strVal val="#ppt_x"/>
                                          </p:val>
                                        </p:tav>
                                      </p:tavLst>
                                    </p:anim>
                                    <p:anim calcmode="lin" valueType="num">
                                      <p:cBhvr additive="base">
                                        <p:cTn id="41" dur="1000" fill="hold"/>
                                        <p:tgtEl>
                                          <p:spTgt spid="124"/>
                                        </p:tgtEl>
                                        <p:attrNameLst>
                                          <p:attrName>ppt_y</p:attrName>
                                        </p:attrNameLst>
                                      </p:cBhvr>
                                      <p:tavLst>
                                        <p:tav tm="0">
                                          <p:val>
                                            <p:strVal val="1+#ppt_h/2"/>
                                          </p:val>
                                        </p:tav>
                                        <p:tav tm="100000">
                                          <p:val>
                                            <p:strVal val="#ppt_y"/>
                                          </p:val>
                                        </p:tav>
                                      </p:tavLst>
                                    </p:anim>
                                  </p:childTnLst>
                                </p:cTn>
                              </p:par>
                            </p:childTnLst>
                          </p:cTn>
                        </p:par>
                        <p:par>
                          <p:cTn id="42" fill="hold">
                            <p:stCondLst>
                              <p:cond delay="12000"/>
                            </p:stCondLst>
                            <p:childTnLst>
                              <p:par>
                                <p:cTn id="43" presetID="2" presetClass="entr" presetSubtype="4" fill="hold" nodeType="afterEffect">
                                  <p:stCondLst>
                                    <p:cond delay="0"/>
                                  </p:stCondLst>
                                  <p:childTnLst>
                                    <p:set>
                                      <p:cBhvr>
                                        <p:cTn id="44" dur="1000" fill="hold">
                                          <p:stCondLst>
                                            <p:cond delay="0"/>
                                          </p:stCondLst>
                                        </p:cTn>
                                        <p:tgtEl>
                                          <p:spTgt spid="125"/>
                                        </p:tgtEl>
                                        <p:attrNameLst>
                                          <p:attrName>style.visibility</p:attrName>
                                        </p:attrNameLst>
                                      </p:cBhvr>
                                      <p:to>
                                        <p:strVal val="visible"/>
                                      </p:to>
                                    </p:set>
                                    <p:anim calcmode="lin" valueType="num">
                                      <p:cBhvr additive="base">
                                        <p:cTn id="45" dur="1000" fill="hold"/>
                                        <p:tgtEl>
                                          <p:spTgt spid="125"/>
                                        </p:tgtEl>
                                        <p:attrNameLst>
                                          <p:attrName>ppt_x</p:attrName>
                                        </p:attrNameLst>
                                      </p:cBhvr>
                                      <p:tavLst>
                                        <p:tav tm="0">
                                          <p:val>
                                            <p:strVal val="#ppt_x"/>
                                          </p:val>
                                        </p:tav>
                                        <p:tav tm="100000">
                                          <p:val>
                                            <p:strVal val="#ppt_x"/>
                                          </p:val>
                                        </p:tav>
                                      </p:tavLst>
                                    </p:anim>
                                    <p:anim calcmode="lin" valueType="num">
                                      <p:cBhvr additive="base">
                                        <p:cTn id="46" dur="1000" fill="hold"/>
                                        <p:tgtEl>
                                          <p:spTgt spid="125"/>
                                        </p:tgtEl>
                                        <p:attrNameLst>
                                          <p:attrName>ppt_y</p:attrName>
                                        </p:attrNameLst>
                                      </p:cBhvr>
                                      <p:tavLst>
                                        <p:tav tm="0">
                                          <p:val>
                                            <p:strVal val="1+#ppt_h/2"/>
                                          </p:val>
                                        </p:tav>
                                        <p:tav tm="100000">
                                          <p:val>
                                            <p:strVal val="#ppt_y"/>
                                          </p:val>
                                        </p:tav>
                                      </p:tavLst>
                                    </p:anim>
                                  </p:childTnLst>
                                </p:cTn>
                              </p:par>
                            </p:childTnLst>
                          </p:cTn>
                        </p:par>
                        <p:par>
                          <p:cTn id="47" fill="hold">
                            <p:stCondLst>
                              <p:cond delay="13000"/>
                            </p:stCondLst>
                            <p:childTnLst>
                              <p:par>
                                <p:cTn id="48" presetID="22" presetClass="entr" presetSubtype="4" fill="hold" grpId="0" nodeType="afterEffect">
                                  <p:stCondLst>
                                    <p:cond delay="0"/>
                                  </p:stCondLst>
                                  <p:childTnLst>
                                    <p:set>
                                      <p:cBhvr>
                                        <p:cTn id="49" dur="1000" fill="hold">
                                          <p:stCondLst>
                                            <p:cond delay="0"/>
                                          </p:stCondLst>
                                        </p:cTn>
                                        <p:tgtEl>
                                          <p:spTgt spid="126"/>
                                        </p:tgtEl>
                                        <p:attrNameLst>
                                          <p:attrName>style.visibility</p:attrName>
                                        </p:attrNameLst>
                                      </p:cBhvr>
                                      <p:to>
                                        <p:strVal val="visible"/>
                                      </p:to>
                                    </p:set>
                                    <p:animEffect transition="in" filter="wipe(down)">
                                      <p:cBhvr>
                                        <p:cTn id="50" dur="1000"/>
                                        <p:tgtEl>
                                          <p:spTgt spid="126"/>
                                        </p:tgtEl>
                                      </p:cBhvr>
                                    </p:animEffect>
                                  </p:childTnLst>
                                </p:cTn>
                              </p:par>
                            </p:childTnLst>
                          </p:cTn>
                        </p:par>
                        <p:par>
                          <p:cTn id="51" fill="hold">
                            <p:stCondLst>
                              <p:cond delay="14000"/>
                            </p:stCondLst>
                            <p:childTnLst>
                              <p:par>
                                <p:cTn id="52" presetID="22" presetClass="entr" presetSubtype="4" fill="hold" grpId="0" nodeType="afterEffect">
                                  <p:stCondLst>
                                    <p:cond delay="0"/>
                                  </p:stCondLst>
                                  <p:childTnLst>
                                    <p:set>
                                      <p:cBhvr>
                                        <p:cTn id="53" dur="1000" fill="hold">
                                          <p:stCondLst>
                                            <p:cond delay="0"/>
                                          </p:stCondLst>
                                        </p:cTn>
                                        <p:tgtEl>
                                          <p:spTgt spid="127"/>
                                        </p:tgtEl>
                                        <p:attrNameLst>
                                          <p:attrName>style.visibility</p:attrName>
                                        </p:attrNameLst>
                                      </p:cBhvr>
                                      <p:to>
                                        <p:strVal val="visible"/>
                                      </p:to>
                                    </p:set>
                                    <p:animEffect transition="in" filter="wipe(down)">
                                      <p:cBhvr>
                                        <p:cTn id="54" dur="1000"/>
                                        <p:tgtEl>
                                          <p:spTgt spid="127"/>
                                        </p:tgtEl>
                                      </p:cBhvr>
                                    </p:animEffect>
                                  </p:childTnLst>
                                </p:cTn>
                              </p:par>
                            </p:childTnLst>
                          </p:cTn>
                        </p:par>
                        <p:par>
                          <p:cTn id="55" fill="hold">
                            <p:stCondLst>
                              <p:cond delay="15000"/>
                            </p:stCondLst>
                            <p:childTnLst>
                              <p:par>
                                <p:cTn id="56" presetID="22" presetClass="entr" presetSubtype="4" fill="hold" grpId="0" nodeType="afterEffect">
                                  <p:stCondLst>
                                    <p:cond delay="0"/>
                                  </p:stCondLst>
                                  <p:childTnLst>
                                    <p:set>
                                      <p:cBhvr>
                                        <p:cTn id="57" dur="1000" fill="hold">
                                          <p:stCondLst>
                                            <p:cond delay="0"/>
                                          </p:stCondLst>
                                        </p:cTn>
                                        <p:tgtEl>
                                          <p:spTgt spid="128"/>
                                        </p:tgtEl>
                                        <p:attrNameLst>
                                          <p:attrName>style.visibility</p:attrName>
                                        </p:attrNameLst>
                                      </p:cBhvr>
                                      <p:to>
                                        <p:strVal val="visible"/>
                                      </p:to>
                                    </p:set>
                                    <p:animEffect transition="in" filter="wipe(down)">
                                      <p:cBhvr>
                                        <p:cTn id="58" dur="1000"/>
                                        <p:tgtEl>
                                          <p:spTgt spid="128"/>
                                        </p:tgtEl>
                                      </p:cBhvr>
                                    </p:animEffect>
                                  </p:childTnLst>
                                </p:cTn>
                              </p:par>
                            </p:childTnLst>
                          </p:cTn>
                        </p:par>
                        <p:par>
                          <p:cTn id="59" fill="hold">
                            <p:stCondLst>
                              <p:cond delay="16000"/>
                            </p:stCondLst>
                            <p:childTnLst>
                              <p:par>
                                <p:cTn id="60" presetID="22" presetClass="entr" presetSubtype="4" fill="hold" grpId="0" nodeType="afterEffect">
                                  <p:stCondLst>
                                    <p:cond delay="0"/>
                                  </p:stCondLst>
                                  <p:childTnLst>
                                    <p:set>
                                      <p:cBhvr>
                                        <p:cTn id="61" dur="1000" fill="hold">
                                          <p:stCondLst>
                                            <p:cond delay="0"/>
                                          </p:stCondLst>
                                        </p:cTn>
                                        <p:tgtEl>
                                          <p:spTgt spid="129"/>
                                        </p:tgtEl>
                                        <p:attrNameLst>
                                          <p:attrName>style.visibility</p:attrName>
                                        </p:attrNameLst>
                                      </p:cBhvr>
                                      <p:to>
                                        <p:strVal val="visible"/>
                                      </p:to>
                                    </p:set>
                                    <p:animEffect transition="in" filter="wipe(down)">
                                      <p:cBhvr>
                                        <p:cTn id="62" dur="1000"/>
                                        <p:tgtEl>
                                          <p:spTgt spid="129"/>
                                        </p:tgtEl>
                                      </p:cBhvr>
                                    </p:animEffect>
                                  </p:childTnLst>
                                </p:cTn>
                              </p:par>
                            </p:childTnLst>
                          </p:cTn>
                        </p:par>
                        <p:par>
                          <p:cTn id="63" fill="hold">
                            <p:stCondLst>
                              <p:cond delay="17000"/>
                            </p:stCondLst>
                            <p:childTnLst>
                              <p:par>
                                <p:cTn id="64" presetID="1" presetClass="entr" presetSubtype="0" fill="hold" grpId="0" nodeType="afterEffect">
                                  <p:stCondLst>
                                    <p:cond delay="0"/>
                                  </p:stCondLst>
                                  <p:childTnLst>
                                    <p:set>
                                      <p:cBhvr>
                                        <p:cTn id="65" dur="1" fill="hold">
                                          <p:stCondLst>
                                            <p:cond delay="0"/>
                                          </p:stCondLst>
                                        </p:cTn>
                                        <p:tgtEl>
                                          <p:spTgt spid="147"/>
                                        </p:tgtEl>
                                        <p:attrNameLst>
                                          <p:attrName>style.visibility</p:attrName>
                                        </p:attrNameLst>
                                      </p:cBhvr>
                                      <p:to>
                                        <p:strVal val="visible"/>
                                      </p:to>
                                    </p:set>
                                  </p:childTnLst>
                                </p:cTn>
                              </p:par>
                            </p:childTnLst>
                          </p:cTn>
                        </p:par>
                        <p:par>
                          <p:cTn id="66" fill="hold">
                            <p:stCondLst>
                              <p:cond delay="17000"/>
                            </p:stCondLst>
                            <p:childTnLst>
                              <p:par>
                                <p:cTn id="67" presetID="1" presetClass="entr" presetSubtype="0" fill="hold" grpId="0" nodeType="afterEffect">
                                  <p:stCondLst>
                                    <p:cond delay="0"/>
                                  </p:stCondLst>
                                  <p:childTnLst>
                                    <p:set>
                                      <p:cBhvr>
                                        <p:cTn id="68" dur="1" fill="hold">
                                          <p:stCondLst>
                                            <p:cond delay="0"/>
                                          </p:stCondLst>
                                        </p:cTn>
                                        <p:tgtEl>
                                          <p:spTgt spid="148"/>
                                        </p:tgtEl>
                                        <p:attrNameLst>
                                          <p:attrName>style.visibility</p:attrName>
                                        </p:attrNameLst>
                                      </p:cBhvr>
                                      <p:to>
                                        <p:strVal val="visible"/>
                                      </p:to>
                                    </p:set>
                                  </p:childTnLst>
                                </p:cTn>
                              </p:par>
                            </p:childTnLst>
                          </p:cTn>
                        </p:par>
                        <p:par>
                          <p:cTn id="69" fill="hold">
                            <p:stCondLst>
                              <p:cond delay="17000"/>
                            </p:stCondLst>
                            <p:childTnLst>
                              <p:par>
                                <p:cTn id="70" presetID="1" presetClass="entr" presetSubtype="0" fill="hold" grpId="0" nodeType="afterEffect">
                                  <p:stCondLst>
                                    <p:cond delay="0"/>
                                  </p:stCondLst>
                                  <p:childTnLst>
                                    <p:set>
                                      <p:cBhvr>
                                        <p:cTn id="71" dur="1" fill="hold">
                                          <p:stCondLst>
                                            <p:cond delay="0"/>
                                          </p:stCondLst>
                                        </p:cTn>
                                        <p:tgtEl>
                                          <p:spTgt spid="149"/>
                                        </p:tgtEl>
                                        <p:attrNameLst>
                                          <p:attrName>style.visibility</p:attrName>
                                        </p:attrNameLst>
                                      </p:cBhvr>
                                      <p:to>
                                        <p:strVal val="visible"/>
                                      </p:to>
                                    </p:set>
                                  </p:childTnLst>
                                </p:cTn>
                              </p:par>
                            </p:childTnLst>
                          </p:cTn>
                        </p:par>
                        <p:par>
                          <p:cTn id="72" fill="hold">
                            <p:stCondLst>
                              <p:cond delay="17000"/>
                            </p:stCondLst>
                            <p:childTnLst>
                              <p:par>
                                <p:cTn id="73" presetID="1" presetClass="entr" presetSubtype="0" fill="hold" grpId="0" nodeType="afterEffect">
                                  <p:stCondLst>
                                    <p:cond delay="0"/>
                                  </p:stCondLst>
                                  <p:childTnLst>
                                    <p:set>
                                      <p:cBhvr>
                                        <p:cTn id="74" dur="1" fill="hold">
                                          <p:stCondLst>
                                            <p:cond delay="0"/>
                                          </p:stCondLst>
                                        </p:cTn>
                                        <p:tgtEl>
                                          <p:spTgt spid="150"/>
                                        </p:tgtEl>
                                        <p:attrNameLst>
                                          <p:attrName>style.visibility</p:attrName>
                                        </p:attrNameLst>
                                      </p:cBhvr>
                                      <p:to>
                                        <p:strVal val="visible"/>
                                      </p:to>
                                    </p:set>
                                  </p:childTnLst>
                                </p:cTn>
                              </p:par>
                            </p:childTnLst>
                          </p:cTn>
                        </p:par>
                        <p:par>
                          <p:cTn id="75" fill="hold">
                            <p:stCondLst>
                              <p:cond delay="17000"/>
                            </p:stCondLst>
                            <p:childTnLst>
                              <p:par>
                                <p:cTn id="76" presetID="20" presetClass="entr" presetSubtype="0" fill="hold" grpId="0" nodeType="afterEffect">
                                  <p:stCondLst>
                                    <p:cond delay="0"/>
                                  </p:stCondLst>
                                  <p:childTnLst>
                                    <p:set>
                                      <p:cBhvr>
                                        <p:cTn id="77" dur="1" fill="hold">
                                          <p:stCondLst>
                                            <p:cond delay="0"/>
                                          </p:stCondLst>
                                        </p:cTn>
                                        <p:tgtEl>
                                          <p:spTgt spid="95"/>
                                        </p:tgtEl>
                                        <p:attrNameLst>
                                          <p:attrName>style.visibility</p:attrName>
                                        </p:attrNameLst>
                                      </p:cBhvr>
                                      <p:to>
                                        <p:strVal val="visible"/>
                                      </p:to>
                                    </p:set>
                                    <p:animEffect transition="in" filter="wedge">
                                      <p:cBhvr>
                                        <p:cTn id="78" dur="2000"/>
                                        <p:tgtEl>
                                          <p:spTgt spid="95"/>
                                        </p:tgtEl>
                                      </p:cBhvr>
                                    </p:animEffect>
                                  </p:childTnLst>
                                </p:cTn>
                              </p:par>
                            </p:childTnLst>
                          </p:cTn>
                        </p:par>
                        <p:par>
                          <p:cTn id="79" fill="hold">
                            <p:stCondLst>
                              <p:cond delay="19000"/>
                            </p:stCondLst>
                            <p:childTnLst>
                              <p:par>
                                <p:cTn id="80" presetID="20" presetClass="entr" presetSubtype="0" fill="hold" grpId="0" nodeType="afterEffect">
                                  <p:stCondLst>
                                    <p:cond delay="0"/>
                                  </p:stCondLst>
                                  <p:childTnLst>
                                    <p:set>
                                      <p:cBhvr>
                                        <p:cTn id="81" dur="1" fill="hold">
                                          <p:stCondLst>
                                            <p:cond delay="0"/>
                                          </p:stCondLst>
                                        </p:cTn>
                                        <p:tgtEl>
                                          <p:spTgt spid="96"/>
                                        </p:tgtEl>
                                        <p:attrNameLst>
                                          <p:attrName>style.visibility</p:attrName>
                                        </p:attrNameLst>
                                      </p:cBhvr>
                                      <p:to>
                                        <p:strVal val="visible"/>
                                      </p:to>
                                    </p:set>
                                    <p:animEffect transition="in" filter="wedge">
                                      <p:cBhvr>
                                        <p:cTn id="82" dur="2000"/>
                                        <p:tgtEl>
                                          <p:spTgt spid="96"/>
                                        </p:tgtEl>
                                      </p:cBhvr>
                                    </p:animEffect>
                                  </p:childTnLst>
                                </p:cTn>
                              </p:par>
                            </p:childTnLst>
                          </p:cTn>
                        </p:par>
                        <p:par>
                          <p:cTn id="83" fill="hold">
                            <p:stCondLst>
                              <p:cond delay="21000"/>
                            </p:stCondLst>
                            <p:childTnLst>
                              <p:par>
                                <p:cTn id="84" presetID="20" presetClass="entr" presetSubtype="0" fill="hold" grpId="0" nodeType="afterEffect">
                                  <p:stCondLst>
                                    <p:cond delay="0"/>
                                  </p:stCondLst>
                                  <p:childTnLst>
                                    <p:set>
                                      <p:cBhvr>
                                        <p:cTn id="85" dur="1" fill="hold">
                                          <p:stCondLst>
                                            <p:cond delay="0"/>
                                          </p:stCondLst>
                                        </p:cTn>
                                        <p:tgtEl>
                                          <p:spTgt spid="97"/>
                                        </p:tgtEl>
                                        <p:attrNameLst>
                                          <p:attrName>style.visibility</p:attrName>
                                        </p:attrNameLst>
                                      </p:cBhvr>
                                      <p:to>
                                        <p:strVal val="visible"/>
                                      </p:to>
                                    </p:set>
                                    <p:animEffect transition="in" filter="wedge">
                                      <p:cBhvr>
                                        <p:cTn id="86" dur="2000"/>
                                        <p:tgtEl>
                                          <p:spTgt spid="97"/>
                                        </p:tgtEl>
                                      </p:cBhvr>
                                    </p:animEffect>
                                  </p:childTnLst>
                                </p:cTn>
                              </p:par>
                            </p:childTnLst>
                          </p:cTn>
                        </p:par>
                        <p:par>
                          <p:cTn id="87" fill="hold">
                            <p:stCondLst>
                              <p:cond delay="23000"/>
                            </p:stCondLst>
                            <p:childTnLst>
                              <p:par>
                                <p:cTn id="88" presetID="20" presetClass="entr" presetSubtype="0" fill="hold" grpId="0" nodeType="afterEffect">
                                  <p:stCondLst>
                                    <p:cond delay="0"/>
                                  </p:stCondLst>
                                  <p:childTnLst>
                                    <p:set>
                                      <p:cBhvr>
                                        <p:cTn id="89" dur="1" fill="hold">
                                          <p:stCondLst>
                                            <p:cond delay="0"/>
                                          </p:stCondLst>
                                        </p:cTn>
                                        <p:tgtEl>
                                          <p:spTgt spid="98"/>
                                        </p:tgtEl>
                                        <p:attrNameLst>
                                          <p:attrName>style.visibility</p:attrName>
                                        </p:attrNameLst>
                                      </p:cBhvr>
                                      <p:to>
                                        <p:strVal val="visible"/>
                                      </p:to>
                                    </p:set>
                                    <p:animEffect transition="in" filter="wedge">
                                      <p:cBhvr>
                                        <p:cTn id="90" dur="2000"/>
                                        <p:tgtEl>
                                          <p:spTgt spid="98"/>
                                        </p:tgtEl>
                                      </p:cBhvr>
                                    </p:animEffect>
                                  </p:childTnLst>
                                </p:cTn>
                              </p:par>
                            </p:childTnLst>
                          </p:cTn>
                        </p:par>
                        <p:par>
                          <p:cTn id="91" fill="hold">
                            <p:stCondLst>
                              <p:cond delay="25000"/>
                            </p:stCondLst>
                            <p:childTnLst>
                              <p:par>
                                <p:cTn id="92" presetID="47" presetClass="entr" presetSubtype="0" fill="hold" grpId="0" nodeType="afterEffect">
                                  <p:stCondLst>
                                    <p:cond delay="0"/>
                                  </p:stCondLst>
                                  <p:childTnLst>
                                    <p:set>
                                      <p:cBhvr>
                                        <p:cTn id="93" dur="2000" fill="hold">
                                          <p:stCondLst>
                                            <p:cond delay="0"/>
                                          </p:stCondLst>
                                        </p:cTn>
                                        <p:tgtEl>
                                          <p:spTgt spid="143"/>
                                        </p:tgtEl>
                                        <p:attrNameLst>
                                          <p:attrName>style.visibility</p:attrName>
                                        </p:attrNameLst>
                                      </p:cBhvr>
                                      <p:to>
                                        <p:strVal val="visible"/>
                                      </p:to>
                                    </p:set>
                                    <p:animEffect transition="in" filter="fade">
                                      <p:cBhvr>
                                        <p:cTn id="94" dur="2000"/>
                                        <p:tgtEl>
                                          <p:spTgt spid="143"/>
                                        </p:tgtEl>
                                      </p:cBhvr>
                                    </p:animEffect>
                                    <p:anim calcmode="lin" valueType="num">
                                      <p:cBhvr>
                                        <p:cTn id="95" dur="2000" fill="hold"/>
                                        <p:tgtEl>
                                          <p:spTgt spid="143"/>
                                        </p:tgtEl>
                                        <p:attrNameLst>
                                          <p:attrName>ppt_x</p:attrName>
                                        </p:attrNameLst>
                                      </p:cBhvr>
                                      <p:tavLst>
                                        <p:tav tm="0">
                                          <p:val>
                                            <p:strVal val="#ppt_x"/>
                                          </p:val>
                                        </p:tav>
                                        <p:tav tm="100000">
                                          <p:val>
                                            <p:strVal val="#ppt_x"/>
                                          </p:val>
                                        </p:tav>
                                      </p:tavLst>
                                    </p:anim>
                                    <p:anim calcmode="lin" valueType="num">
                                      <p:cBhvr>
                                        <p:cTn id="96" dur="2000" fill="hold"/>
                                        <p:tgtEl>
                                          <p:spTgt spid="143"/>
                                        </p:tgtEl>
                                        <p:attrNameLst>
                                          <p:attrName>ppt_y</p:attrName>
                                        </p:attrNameLst>
                                      </p:cBhvr>
                                      <p:tavLst>
                                        <p:tav tm="0">
                                          <p:val>
                                            <p:strVal val="#ppt_y-.1"/>
                                          </p:val>
                                        </p:tav>
                                        <p:tav tm="100000">
                                          <p:val>
                                            <p:strVal val="#ppt_y"/>
                                          </p:val>
                                        </p:tav>
                                      </p:tavLst>
                                    </p:anim>
                                  </p:childTnLst>
                                </p:cTn>
                              </p:par>
                            </p:childTnLst>
                          </p:cTn>
                        </p:par>
                        <p:par>
                          <p:cTn id="97" fill="hold">
                            <p:stCondLst>
                              <p:cond delay="27000"/>
                            </p:stCondLst>
                            <p:childTnLst>
                              <p:par>
                                <p:cTn id="98" presetID="47" presetClass="entr" presetSubtype="0" fill="hold" grpId="0" nodeType="afterEffect">
                                  <p:stCondLst>
                                    <p:cond delay="0"/>
                                  </p:stCondLst>
                                  <p:childTnLst>
                                    <p:set>
                                      <p:cBhvr>
                                        <p:cTn id="99" dur="2000" fill="hold">
                                          <p:stCondLst>
                                            <p:cond delay="0"/>
                                          </p:stCondLst>
                                        </p:cTn>
                                        <p:tgtEl>
                                          <p:spTgt spid="131"/>
                                        </p:tgtEl>
                                        <p:attrNameLst>
                                          <p:attrName>style.visibility</p:attrName>
                                        </p:attrNameLst>
                                      </p:cBhvr>
                                      <p:to>
                                        <p:strVal val="visible"/>
                                      </p:to>
                                    </p:set>
                                    <p:animEffect transition="in" filter="fade">
                                      <p:cBhvr>
                                        <p:cTn id="100" dur="2000"/>
                                        <p:tgtEl>
                                          <p:spTgt spid="131"/>
                                        </p:tgtEl>
                                      </p:cBhvr>
                                    </p:animEffect>
                                    <p:anim calcmode="lin" valueType="num">
                                      <p:cBhvr>
                                        <p:cTn id="101" dur="2000" fill="hold"/>
                                        <p:tgtEl>
                                          <p:spTgt spid="131"/>
                                        </p:tgtEl>
                                        <p:attrNameLst>
                                          <p:attrName>ppt_x</p:attrName>
                                        </p:attrNameLst>
                                      </p:cBhvr>
                                      <p:tavLst>
                                        <p:tav tm="0">
                                          <p:val>
                                            <p:strVal val="#ppt_x"/>
                                          </p:val>
                                        </p:tav>
                                        <p:tav tm="100000">
                                          <p:val>
                                            <p:strVal val="#ppt_x"/>
                                          </p:val>
                                        </p:tav>
                                      </p:tavLst>
                                    </p:anim>
                                    <p:anim calcmode="lin" valueType="num">
                                      <p:cBhvr>
                                        <p:cTn id="102" dur="2000" fill="hold"/>
                                        <p:tgtEl>
                                          <p:spTgt spid="131"/>
                                        </p:tgtEl>
                                        <p:attrNameLst>
                                          <p:attrName>ppt_y</p:attrName>
                                        </p:attrNameLst>
                                      </p:cBhvr>
                                      <p:tavLst>
                                        <p:tav tm="0">
                                          <p:val>
                                            <p:strVal val="#ppt_y-.1"/>
                                          </p:val>
                                        </p:tav>
                                        <p:tav tm="100000">
                                          <p:val>
                                            <p:strVal val="#ppt_y"/>
                                          </p:val>
                                        </p:tav>
                                      </p:tavLst>
                                    </p:anim>
                                  </p:childTnLst>
                                </p:cTn>
                              </p:par>
                            </p:childTnLst>
                          </p:cTn>
                        </p:par>
                        <p:par>
                          <p:cTn id="103" fill="hold">
                            <p:stCondLst>
                              <p:cond delay="29000"/>
                            </p:stCondLst>
                            <p:childTnLst>
                              <p:par>
                                <p:cTn id="104" presetID="7" presetClass="entr" presetSubtype="4" fill="hold" nodeType="afterEffect">
                                  <p:stCondLst>
                                    <p:cond delay="0"/>
                                  </p:stCondLst>
                                  <p:childTnLst>
                                    <p:set>
                                      <p:cBhvr>
                                        <p:cTn id="105" dur="1" fill="hold">
                                          <p:stCondLst>
                                            <p:cond delay="0"/>
                                          </p:stCondLst>
                                        </p:cTn>
                                        <p:tgtEl>
                                          <p:spTgt spid="132"/>
                                        </p:tgtEl>
                                        <p:attrNameLst>
                                          <p:attrName>style.visibility</p:attrName>
                                        </p:attrNameLst>
                                      </p:cBhvr>
                                      <p:to>
                                        <p:strVal val="visible"/>
                                      </p:to>
                                    </p:set>
                                    <p:anim calcmode="lin" valueType="num">
                                      <p:cBhvr additive="base">
                                        <p:cTn id="106" dur="5000" fill="hold"/>
                                        <p:tgtEl>
                                          <p:spTgt spid="132"/>
                                        </p:tgtEl>
                                        <p:attrNameLst>
                                          <p:attrName>ppt_x</p:attrName>
                                        </p:attrNameLst>
                                      </p:cBhvr>
                                      <p:tavLst>
                                        <p:tav tm="0">
                                          <p:val>
                                            <p:strVal val="#ppt_x"/>
                                          </p:val>
                                        </p:tav>
                                        <p:tav tm="100000">
                                          <p:val>
                                            <p:strVal val="#ppt_x"/>
                                          </p:val>
                                        </p:tav>
                                      </p:tavLst>
                                    </p:anim>
                                    <p:anim calcmode="lin" valueType="num">
                                      <p:cBhvr additive="base">
                                        <p:cTn id="107" dur="5000" fill="hold"/>
                                        <p:tgtEl>
                                          <p:spTgt spid="132"/>
                                        </p:tgtEl>
                                        <p:attrNameLst>
                                          <p:attrName>ppt_y</p:attrName>
                                        </p:attrNameLst>
                                      </p:cBhvr>
                                      <p:tavLst>
                                        <p:tav tm="0">
                                          <p:val>
                                            <p:strVal val="1+#ppt_h/2"/>
                                          </p:val>
                                        </p:tav>
                                        <p:tav tm="100000">
                                          <p:val>
                                            <p:strVal val="#ppt_y"/>
                                          </p:val>
                                        </p:tav>
                                      </p:tavLst>
                                    </p:anim>
                                  </p:childTnLst>
                                </p:cTn>
                              </p:par>
                            </p:childTnLst>
                          </p:cTn>
                        </p:par>
                        <p:par>
                          <p:cTn id="108" fill="hold">
                            <p:stCondLst>
                              <p:cond delay="34000"/>
                            </p:stCondLst>
                            <p:childTnLst>
                              <p:par>
                                <p:cTn id="109" presetID="7" presetClass="entr" presetSubtype="4" fill="hold" grpId="0" nodeType="afterEffect">
                                  <p:stCondLst>
                                    <p:cond delay="0"/>
                                  </p:stCondLst>
                                  <p:childTnLst>
                                    <p:set>
                                      <p:cBhvr>
                                        <p:cTn id="110" dur="1" fill="hold">
                                          <p:stCondLst>
                                            <p:cond delay="0"/>
                                          </p:stCondLst>
                                        </p:cTn>
                                        <p:tgtEl>
                                          <p:spTgt spid="137"/>
                                        </p:tgtEl>
                                        <p:attrNameLst>
                                          <p:attrName>style.visibility</p:attrName>
                                        </p:attrNameLst>
                                      </p:cBhvr>
                                      <p:to>
                                        <p:strVal val="visible"/>
                                      </p:to>
                                    </p:set>
                                    <p:anim calcmode="lin" valueType="num">
                                      <p:cBhvr additive="base">
                                        <p:cTn id="111" dur="5000" fill="hold"/>
                                        <p:tgtEl>
                                          <p:spTgt spid="137"/>
                                        </p:tgtEl>
                                        <p:attrNameLst>
                                          <p:attrName>ppt_x</p:attrName>
                                        </p:attrNameLst>
                                      </p:cBhvr>
                                      <p:tavLst>
                                        <p:tav tm="0">
                                          <p:val>
                                            <p:strVal val="#ppt_x"/>
                                          </p:val>
                                        </p:tav>
                                        <p:tav tm="100000">
                                          <p:val>
                                            <p:strVal val="#ppt_x"/>
                                          </p:val>
                                        </p:tav>
                                      </p:tavLst>
                                    </p:anim>
                                    <p:anim calcmode="lin" valueType="num">
                                      <p:cBhvr additive="base">
                                        <p:cTn id="112" dur="5000" fill="hold"/>
                                        <p:tgtEl>
                                          <p:spTgt spid="137"/>
                                        </p:tgtEl>
                                        <p:attrNameLst>
                                          <p:attrName>ppt_y</p:attrName>
                                        </p:attrNameLst>
                                      </p:cBhvr>
                                      <p:tavLst>
                                        <p:tav tm="0">
                                          <p:val>
                                            <p:strVal val="1+#ppt_h/2"/>
                                          </p:val>
                                        </p:tav>
                                        <p:tav tm="100000">
                                          <p:val>
                                            <p:strVal val="#ppt_y"/>
                                          </p:val>
                                        </p:tav>
                                      </p:tavLst>
                                    </p:anim>
                                  </p:childTnLst>
                                </p:cTn>
                              </p:par>
                            </p:childTnLst>
                          </p:cTn>
                        </p:par>
                        <p:par>
                          <p:cTn id="113" fill="hold">
                            <p:stCondLst>
                              <p:cond delay="39000"/>
                            </p:stCondLst>
                            <p:childTnLst>
                              <p:par>
                                <p:cTn id="114" presetID="7" presetClass="entr" presetSubtype="4" fill="hold" nodeType="afterEffect">
                                  <p:stCondLst>
                                    <p:cond delay="0"/>
                                  </p:stCondLst>
                                  <p:childTnLst>
                                    <p:set>
                                      <p:cBhvr>
                                        <p:cTn id="115" dur="1" fill="hold">
                                          <p:stCondLst>
                                            <p:cond delay="0"/>
                                          </p:stCondLst>
                                        </p:cTn>
                                        <p:tgtEl>
                                          <p:spTgt spid="138"/>
                                        </p:tgtEl>
                                        <p:attrNameLst>
                                          <p:attrName>style.visibility</p:attrName>
                                        </p:attrNameLst>
                                      </p:cBhvr>
                                      <p:to>
                                        <p:strVal val="visible"/>
                                      </p:to>
                                    </p:set>
                                    <p:anim calcmode="lin" valueType="num">
                                      <p:cBhvr additive="base">
                                        <p:cTn id="116" dur="5000" fill="hold"/>
                                        <p:tgtEl>
                                          <p:spTgt spid="138"/>
                                        </p:tgtEl>
                                        <p:attrNameLst>
                                          <p:attrName>ppt_x</p:attrName>
                                        </p:attrNameLst>
                                      </p:cBhvr>
                                      <p:tavLst>
                                        <p:tav tm="0">
                                          <p:val>
                                            <p:strVal val="#ppt_x"/>
                                          </p:val>
                                        </p:tav>
                                        <p:tav tm="100000">
                                          <p:val>
                                            <p:strVal val="#ppt_x"/>
                                          </p:val>
                                        </p:tav>
                                      </p:tavLst>
                                    </p:anim>
                                    <p:anim calcmode="lin" valueType="num">
                                      <p:cBhvr additive="base">
                                        <p:cTn id="117" dur="5000" fill="hold"/>
                                        <p:tgtEl>
                                          <p:spTgt spid="138"/>
                                        </p:tgtEl>
                                        <p:attrNameLst>
                                          <p:attrName>ppt_y</p:attrName>
                                        </p:attrNameLst>
                                      </p:cBhvr>
                                      <p:tavLst>
                                        <p:tav tm="0">
                                          <p:val>
                                            <p:strVal val="1+#ppt_h/2"/>
                                          </p:val>
                                        </p:tav>
                                        <p:tav tm="100000">
                                          <p:val>
                                            <p:strVal val="#ppt_y"/>
                                          </p:val>
                                        </p:tav>
                                      </p:tavLst>
                                    </p:anim>
                                  </p:childTnLst>
                                </p:cTn>
                              </p:par>
                            </p:childTnLst>
                          </p:cTn>
                        </p:par>
                        <p:par>
                          <p:cTn id="118" fill="hold">
                            <p:stCondLst>
                              <p:cond delay="44000"/>
                            </p:stCondLst>
                            <p:childTnLst>
                              <p:par>
                                <p:cTn id="119" presetID="7" presetClass="entr" presetSubtype="4" fill="hold" grpId="0" nodeType="afterEffect">
                                  <p:stCondLst>
                                    <p:cond delay="0"/>
                                  </p:stCondLst>
                                  <p:childTnLst>
                                    <p:set>
                                      <p:cBhvr>
                                        <p:cTn id="120" dur="1" fill="hold">
                                          <p:stCondLst>
                                            <p:cond delay="0"/>
                                          </p:stCondLst>
                                        </p:cTn>
                                        <p:tgtEl>
                                          <p:spTgt spid="144"/>
                                        </p:tgtEl>
                                        <p:attrNameLst>
                                          <p:attrName>style.visibility</p:attrName>
                                        </p:attrNameLst>
                                      </p:cBhvr>
                                      <p:to>
                                        <p:strVal val="visible"/>
                                      </p:to>
                                    </p:set>
                                    <p:anim calcmode="lin" valueType="num">
                                      <p:cBhvr additive="base">
                                        <p:cTn id="121" dur="5000" fill="hold"/>
                                        <p:tgtEl>
                                          <p:spTgt spid="144"/>
                                        </p:tgtEl>
                                        <p:attrNameLst>
                                          <p:attrName>ppt_x</p:attrName>
                                        </p:attrNameLst>
                                      </p:cBhvr>
                                      <p:tavLst>
                                        <p:tav tm="0">
                                          <p:val>
                                            <p:strVal val="#ppt_x"/>
                                          </p:val>
                                        </p:tav>
                                        <p:tav tm="100000">
                                          <p:val>
                                            <p:strVal val="#ppt_x"/>
                                          </p:val>
                                        </p:tav>
                                      </p:tavLst>
                                    </p:anim>
                                    <p:anim calcmode="lin" valueType="num">
                                      <p:cBhvr additive="base">
                                        <p:cTn id="122" dur="5000" fill="hold"/>
                                        <p:tgtEl>
                                          <p:spTgt spid="144"/>
                                        </p:tgtEl>
                                        <p:attrNameLst>
                                          <p:attrName>ppt_y</p:attrName>
                                        </p:attrNameLst>
                                      </p:cBhvr>
                                      <p:tavLst>
                                        <p:tav tm="0">
                                          <p:val>
                                            <p:strVal val="1+#ppt_h/2"/>
                                          </p:val>
                                        </p:tav>
                                        <p:tav tm="100000">
                                          <p:val>
                                            <p:strVal val="#ppt_y"/>
                                          </p:val>
                                        </p:tav>
                                      </p:tavLst>
                                    </p:anim>
                                  </p:childTnLst>
                                </p:cTn>
                              </p:par>
                            </p:childTnLst>
                          </p:cTn>
                        </p:par>
                        <p:par>
                          <p:cTn id="123" fill="hold">
                            <p:stCondLst>
                              <p:cond delay="49000"/>
                            </p:stCondLst>
                            <p:childTnLst>
                              <p:par>
                                <p:cTn id="124" presetID="7" presetClass="entr" presetSubtype="4" fill="hold" grpId="0" nodeType="afterEffect">
                                  <p:stCondLst>
                                    <p:cond delay="0"/>
                                  </p:stCondLst>
                                  <p:childTnLst>
                                    <p:set>
                                      <p:cBhvr>
                                        <p:cTn id="125" dur="1" fill="hold">
                                          <p:stCondLst>
                                            <p:cond delay="0"/>
                                          </p:stCondLst>
                                        </p:cTn>
                                        <p:tgtEl>
                                          <p:spTgt spid="145"/>
                                        </p:tgtEl>
                                        <p:attrNameLst>
                                          <p:attrName>style.visibility</p:attrName>
                                        </p:attrNameLst>
                                      </p:cBhvr>
                                      <p:to>
                                        <p:strVal val="visible"/>
                                      </p:to>
                                    </p:set>
                                    <p:anim calcmode="lin" valueType="num">
                                      <p:cBhvr additive="base">
                                        <p:cTn id="126" dur="5000" fill="hold"/>
                                        <p:tgtEl>
                                          <p:spTgt spid="145"/>
                                        </p:tgtEl>
                                        <p:attrNameLst>
                                          <p:attrName>ppt_x</p:attrName>
                                        </p:attrNameLst>
                                      </p:cBhvr>
                                      <p:tavLst>
                                        <p:tav tm="0">
                                          <p:val>
                                            <p:strVal val="#ppt_x"/>
                                          </p:val>
                                        </p:tav>
                                        <p:tav tm="100000">
                                          <p:val>
                                            <p:strVal val="#ppt_x"/>
                                          </p:val>
                                        </p:tav>
                                      </p:tavLst>
                                    </p:anim>
                                    <p:anim calcmode="lin" valueType="num">
                                      <p:cBhvr additive="base">
                                        <p:cTn id="127" dur="5000" fill="hold"/>
                                        <p:tgtEl>
                                          <p:spTgt spid="145"/>
                                        </p:tgtEl>
                                        <p:attrNameLst>
                                          <p:attrName>ppt_y</p:attrName>
                                        </p:attrNameLst>
                                      </p:cBhvr>
                                      <p:tavLst>
                                        <p:tav tm="0">
                                          <p:val>
                                            <p:strVal val="1+#ppt_h/2"/>
                                          </p:val>
                                        </p:tav>
                                        <p:tav tm="100000">
                                          <p:val>
                                            <p:strVal val="#ppt_y"/>
                                          </p:val>
                                        </p:tav>
                                      </p:tavLst>
                                    </p:anim>
                                  </p:childTnLst>
                                </p:cTn>
                              </p:par>
                            </p:childTnLst>
                          </p:cTn>
                        </p:par>
                        <p:par>
                          <p:cTn id="128" fill="hold">
                            <p:stCondLst>
                              <p:cond delay="54000"/>
                            </p:stCondLst>
                            <p:childTnLst>
                              <p:par>
                                <p:cTn id="129" presetID="7" presetClass="entr" presetSubtype="4" fill="hold" grpId="0" nodeType="afterEffect">
                                  <p:stCondLst>
                                    <p:cond delay="0"/>
                                  </p:stCondLst>
                                  <p:childTnLst>
                                    <p:set>
                                      <p:cBhvr>
                                        <p:cTn id="130" dur="1" fill="hold">
                                          <p:stCondLst>
                                            <p:cond delay="0"/>
                                          </p:stCondLst>
                                        </p:cTn>
                                        <p:tgtEl>
                                          <p:spTgt spid="146"/>
                                        </p:tgtEl>
                                        <p:attrNameLst>
                                          <p:attrName>style.visibility</p:attrName>
                                        </p:attrNameLst>
                                      </p:cBhvr>
                                      <p:to>
                                        <p:strVal val="visible"/>
                                      </p:to>
                                    </p:set>
                                    <p:anim calcmode="lin" valueType="num">
                                      <p:cBhvr additive="base">
                                        <p:cTn id="131" dur="5000" fill="hold"/>
                                        <p:tgtEl>
                                          <p:spTgt spid="146"/>
                                        </p:tgtEl>
                                        <p:attrNameLst>
                                          <p:attrName>ppt_x</p:attrName>
                                        </p:attrNameLst>
                                      </p:cBhvr>
                                      <p:tavLst>
                                        <p:tav tm="0">
                                          <p:val>
                                            <p:strVal val="#ppt_x"/>
                                          </p:val>
                                        </p:tav>
                                        <p:tav tm="100000">
                                          <p:val>
                                            <p:strVal val="#ppt_x"/>
                                          </p:val>
                                        </p:tav>
                                      </p:tavLst>
                                    </p:anim>
                                    <p:anim calcmode="lin" valueType="num">
                                      <p:cBhvr additive="base">
                                        <p:cTn id="132" dur="5000" fill="hold"/>
                                        <p:tgtEl>
                                          <p:spTgt spid="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p:bldP spid="63" grpId="0"/>
      <p:bldP spid="70" grpId="0" animBg="1"/>
      <p:bldP spid="71" grpId="0"/>
      <p:bldP spid="126" grpId="0" bldLvl="0" animBg="1"/>
      <p:bldP spid="127" grpId="0" bldLvl="0" animBg="1"/>
      <p:bldP spid="128" grpId="0" bldLvl="0" animBg="1"/>
      <p:bldP spid="129" grpId="0" bldLvl="0" animBg="1"/>
      <p:bldP spid="95" grpId="0"/>
      <p:bldP spid="96" grpId="0"/>
      <p:bldP spid="97" grpId="0"/>
      <p:bldP spid="98" grpId="0"/>
      <p:bldP spid="143" grpId="0"/>
      <p:bldP spid="131" grpId="0" animBg="1"/>
      <p:bldP spid="147" grpId="0"/>
      <p:bldP spid="148" grpId="0"/>
      <p:bldP spid="149" grpId="0"/>
      <p:bldP spid="150" grpId="0"/>
      <p:bldP spid="137" grpId="0"/>
      <p:bldP spid="144" grpId="0"/>
      <p:bldP spid="145" grpId="0"/>
      <p:bldP spid="14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rot="18822406">
            <a:off x="934892" y="-4588186"/>
            <a:ext cx="10322218" cy="10322218"/>
          </a:xfrm>
          <a:prstGeom prst="roundRect">
            <a:avLst>
              <a:gd name="adj" fmla="val 24086"/>
            </a:avLst>
          </a:prstGeom>
          <a:solidFill>
            <a:srgbClr val="5E9AC3"/>
          </a:solidFill>
          <a:ln>
            <a:noFill/>
          </a:ln>
          <a:effectLst>
            <a:outerShdw blurRad="393700" dist="38100" dir="5400000" sx="101000" sy="101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6"/>
          <p:cNvSpPr/>
          <p:nvPr/>
        </p:nvSpPr>
        <p:spPr>
          <a:xfrm rot="18988788">
            <a:off x="8999684" y="4788240"/>
            <a:ext cx="4139519" cy="4139519"/>
          </a:xfrm>
          <a:prstGeom prst="roundRect">
            <a:avLst>
              <a:gd name="adj" fmla="val 29587"/>
            </a:avLst>
          </a:prstGeom>
          <a:solidFill>
            <a:srgbClr val="848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p:cNvSpPr/>
          <p:nvPr/>
        </p:nvSpPr>
        <p:spPr>
          <a:xfrm rot="18988788">
            <a:off x="-895768" y="4788240"/>
            <a:ext cx="4139519" cy="4139519"/>
          </a:xfrm>
          <a:prstGeom prst="roundRect">
            <a:avLst>
              <a:gd name="adj" fmla="val 29587"/>
            </a:avLst>
          </a:prstGeom>
          <a:solidFill>
            <a:srgbClr val="848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3575685" y="2493010"/>
            <a:ext cx="5184775" cy="1322070"/>
          </a:xfrm>
          <a:prstGeom prst="rect">
            <a:avLst/>
          </a:prstGeom>
          <a:noFill/>
        </p:spPr>
        <p:txBody>
          <a:bodyPr wrap="square" rtlCol="0">
            <a:spAutoFit/>
          </a:bodyPr>
          <a:lstStyle/>
          <a:p>
            <a:pPr algn="dist"/>
            <a:r>
              <a:rPr lang="zh-CN" altLang="en-US" sz="8000" dirty="0">
                <a:solidFill>
                  <a:schemeClr val="bg1"/>
                </a:solidFill>
                <a:effectLst>
                  <a:outerShdw blurRad="63500" algn="ctr" rotWithShape="0">
                    <a:prstClr val="black">
                      <a:alpha val="25000"/>
                    </a:prstClr>
                  </a:outerShdw>
                </a:effectLst>
                <a:latin typeface="思源黑体 CN Bold" panose="020B0800000000000000" pitchFamily="34" charset="-122"/>
                <a:ea typeface="思源黑体 CN Bold" panose="020B0800000000000000" pitchFamily="34" charset="-122"/>
              </a:rPr>
              <a:t>谢谢观看</a:t>
            </a:r>
            <a:endParaRPr lang="zh-CN" altLang="en-US" sz="8000" dirty="0">
              <a:solidFill>
                <a:schemeClr val="bg1"/>
              </a:solidFill>
              <a:effectLst>
                <a:outerShdw blurRad="63500" algn="ctr" rotWithShape="0">
                  <a:prstClr val="black">
                    <a:alpha val="25000"/>
                  </a:prstClr>
                </a:outerShdw>
              </a:effectLst>
              <a:latin typeface="思源黑体 CN Bold" panose="020B0800000000000000" pitchFamily="34" charset="-122"/>
              <a:ea typeface="思源黑体 CN Bold" panose="020B0800000000000000"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2000"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000"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ppt_x"/>
                                          </p:val>
                                        </p:tav>
                                        <p:tav tm="100000">
                                          <p:val>
                                            <p:strVal val="#ppt_x"/>
                                          </p:val>
                                        </p:tav>
                                      </p:tavLst>
                                    </p:anim>
                                    <p:anim calcmode="lin" valueType="num">
                                      <p:cBhvr additive="base">
                                        <p:cTn id="14"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000"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heel(1)">
                                      <p:cBhvr>
                                        <p:cTn id="2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7" grpId="0" bldLvl="0" animBg="1"/>
      <p:bldP spid="8" grpId="0" bldLvl="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rot="19049192">
            <a:off x="2322273" y="-5312644"/>
            <a:ext cx="10322218" cy="10322218"/>
          </a:xfrm>
          <a:prstGeom prst="roundRect">
            <a:avLst>
              <a:gd name="adj" fmla="val 24086"/>
            </a:avLst>
          </a:prstGeom>
          <a:solidFill>
            <a:srgbClr val="5E9AC3"/>
          </a:solidFill>
          <a:ln>
            <a:noFill/>
          </a:ln>
          <a:effectLst>
            <a:outerShdw blurRad="393700" dist="38100" dir="5400000" sx="101000" sy="101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nvSpPr>
        <p:spPr>
          <a:xfrm>
            <a:off x="479425" y="263525"/>
            <a:ext cx="431800" cy="431800"/>
          </a:xfrm>
          <a:prstGeom prst="ellipse">
            <a:avLst/>
          </a:prstGeom>
          <a:solidFill>
            <a:srgbClr val="5E9AC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nvGrpSpPr>
          <p:cNvPr id="13" name="组合 12"/>
          <p:cNvGrpSpPr/>
          <p:nvPr/>
        </p:nvGrpSpPr>
        <p:grpSpPr>
          <a:xfrm>
            <a:off x="1205405" y="1850771"/>
            <a:ext cx="3507384" cy="3507384"/>
            <a:chOff x="1205405" y="1850771"/>
            <a:chExt cx="3507384" cy="3507384"/>
          </a:xfrm>
        </p:grpSpPr>
        <p:sp>
          <p:nvSpPr>
            <p:cNvPr id="7" name="矩形: 圆角 6"/>
            <p:cNvSpPr/>
            <p:nvPr/>
          </p:nvSpPr>
          <p:spPr>
            <a:xfrm rot="18840205">
              <a:off x="1205405" y="1850771"/>
              <a:ext cx="3507384" cy="3507384"/>
            </a:xfrm>
            <a:prstGeom prst="roundRect">
              <a:avLst>
                <a:gd name="adj" fmla="val 24086"/>
              </a:avLst>
            </a:prstGeom>
            <a:solidFill>
              <a:srgbClr val="848597"/>
            </a:solidFill>
            <a:ln>
              <a:noFill/>
            </a:ln>
            <a:effectLst>
              <a:outerShdw blurRad="393700" dist="38100" dir="5400000" sx="101000" sy="101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2351584" y="2204864"/>
              <a:ext cx="1469777" cy="3030726"/>
              <a:chOff x="2351584" y="2204864"/>
              <a:chExt cx="1469777" cy="3030726"/>
            </a:xfrm>
          </p:grpSpPr>
          <p:grpSp>
            <p:nvGrpSpPr>
              <p:cNvPr id="11" name="组合 10"/>
              <p:cNvGrpSpPr/>
              <p:nvPr/>
            </p:nvGrpSpPr>
            <p:grpSpPr>
              <a:xfrm>
                <a:off x="2351584" y="2204864"/>
                <a:ext cx="864096" cy="3030726"/>
                <a:chOff x="2527049" y="2204864"/>
                <a:chExt cx="864096" cy="3030726"/>
              </a:xfrm>
            </p:grpSpPr>
            <p:sp>
              <p:nvSpPr>
                <p:cNvPr id="8" name="文本框 7"/>
                <p:cNvSpPr txBox="1"/>
                <p:nvPr/>
              </p:nvSpPr>
              <p:spPr>
                <a:xfrm>
                  <a:off x="2527049" y="2204864"/>
                  <a:ext cx="864096" cy="1446550"/>
                </a:xfrm>
                <a:prstGeom prst="rect">
                  <a:avLst/>
                </a:prstGeom>
                <a:noFill/>
              </p:spPr>
              <p:txBody>
                <a:bodyPr wrap="square" rtlCol="0">
                  <a:spAutoFit/>
                </a:bodyPr>
                <a:lstStyle/>
                <a:p>
                  <a:pPr algn="ctr"/>
                  <a:r>
                    <a:rPr lang="zh-CN" altLang="en-US" sz="8800" dirty="0">
                      <a:solidFill>
                        <a:schemeClr val="bg1"/>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rPr>
                    <a:t>目</a:t>
                  </a:r>
                  <a:endParaRPr lang="zh-CN" altLang="en-US" sz="8800" dirty="0">
                    <a:solidFill>
                      <a:schemeClr val="bg1"/>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endParaRPr>
                </a:p>
              </p:txBody>
            </p:sp>
            <p:sp>
              <p:nvSpPr>
                <p:cNvPr id="9" name="文本框 8"/>
                <p:cNvSpPr txBox="1"/>
                <p:nvPr/>
              </p:nvSpPr>
              <p:spPr>
                <a:xfrm>
                  <a:off x="2527049" y="3789040"/>
                  <a:ext cx="864096" cy="1446550"/>
                </a:xfrm>
                <a:prstGeom prst="rect">
                  <a:avLst/>
                </a:prstGeom>
                <a:noFill/>
              </p:spPr>
              <p:txBody>
                <a:bodyPr wrap="square" rtlCol="0">
                  <a:spAutoFit/>
                </a:bodyPr>
                <a:lstStyle/>
                <a:p>
                  <a:pPr algn="ctr"/>
                  <a:r>
                    <a:rPr lang="zh-CN" altLang="en-US" sz="8800" dirty="0">
                      <a:solidFill>
                        <a:schemeClr val="bg1"/>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rPr>
                    <a:t>录</a:t>
                  </a:r>
                  <a:endParaRPr lang="zh-CN" altLang="en-US" sz="8800" dirty="0">
                    <a:solidFill>
                      <a:schemeClr val="bg1"/>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endParaRPr>
                </a:p>
              </p:txBody>
            </p:sp>
          </p:grpSp>
          <p:sp>
            <p:nvSpPr>
              <p:cNvPr id="10" name="文本框 9"/>
              <p:cNvSpPr txBox="1"/>
              <p:nvPr/>
            </p:nvSpPr>
            <p:spPr>
              <a:xfrm>
                <a:off x="3359696" y="3140968"/>
                <a:ext cx="461665" cy="1992417"/>
              </a:xfrm>
              <a:prstGeom prst="rect">
                <a:avLst/>
              </a:prstGeom>
              <a:noFill/>
            </p:spPr>
            <p:txBody>
              <a:bodyPr vert="eaVert" wrap="square" rtlCol="0">
                <a:spAutoFit/>
              </a:bodyPr>
              <a:lstStyle/>
              <a:p>
                <a:pPr algn="dist"/>
                <a:r>
                  <a:rPr lang="en-US" altLang="zh-CN" dirty="0">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rPr>
                  <a:t>CONTENTES</a:t>
                </a:r>
                <a:endParaRPr lang="zh-CN" altLang="en-US" dirty="0">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endParaRPr>
              </a:p>
            </p:txBody>
          </p:sp>
        </p:grpSp>
      </p:grpSp>
      <p:sp>
        <p:nvSpPr>
          <p:cNvPr id="14" name="矩形: 圆角 13"/>
          <p:cNvSpPr/>
          <p:nvPr/>
        </p:nvSpPr>
        <p:spPr>
          <a:xfrm rot="18840205">
            <a:off x="1792303" y="5593714"/>
            <a:ext cx="463365" cy="463365"/>
          </a:xfrm>
          <a:prstGeom prst="roundRect">
            <a:avLst>
              <a:gd name="adj" fmla="val 24086"/>
            </a:avLst>
          </a:prstGeom>
          <a:solidFill>
            <a:schemeClr val="bg1">
              <a:lumMod val="85000"/>
            </a:schemeClr>
          </a:solidFill>
          <a:ln>
            <a:noFill/>
          </a:ln>
          <a:effectLst>
            <a:outerShdw blurRad="393700" dist="38100" dir="5400000" sx="101000" sy="101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圆角 14"/>
          <p:cNvSpPr/>
          <p:nvPr/>
        </p:nvSpPr>
        <p:spPr>
          <a:xfrm rot="18840205">
            <a:off x="3805032" y="1524020"/>
            <a:ext cx="189545" cy="189545"/>
          </a:xfrm>
          <a:prstGeom prst="roundRect">
            <a:avLst>
              <a:gd name="adj" fmla="val 24086"/>
            </a:avLst>
          </a:prstGeom>
          <a:solidFill>
            <a:schemeClr val="bg1"/>
          </a:solidFill>
          <a:ln>
            <a:noFill/>
          </a:ln>
          <a:effectLst>
            <a:outerShdw blurRad="393700" dist="38100" dir="5400000" sx="101000" sy="101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15"/>
          <p:cNvGrpSpPr/>
          <p:nvPr/>
        </p:nvGrpSpPr>
        <p:grpSpPr>
          <a:xfrm>
            <a:off x="5951984" y="1044600"/>
            <a:ext cx="4721683" cy="707886"/>
            <a:chOff x="5543147" y="1044179"/>
            <a:chExt cx="4721683" cy="707886"/>
          </a:xfrm>
        </p:grpSpPr>
        <p:sp>
          <p:nvSpPr>
            <p:cNvPr id="17" name="文本框 16"/>
            <p:cNvSpPr txBox="1"/>
            <p:nvPr/>
          </p:nvSpPr>
          <p:spPr>
            <a:xfrm>
              <a:off x="5543147" y="1044179"/>
              <a:ext cx="1105705" cy="707886"/>
            </a:xfrm>
            <a:prstGeom prst="rect">
              <a:avLst/>
            </a:prstGeom>
            <a:noFill/>
          </p:spPr>
          <p:txBody>
            <a:bodyPr wrap="square" rtlCol="0">
              <a:spAutoFit/>
            </a:bodyPr>
            <a:lstStyle/>
            <a:p>
              <a:r>
                <a:rPr lang="en-US" altLang="zh-CN" sz="4000" dirty="0">
                  <a:solidFill>
                    <a:schemeClr val="tx1">
                      <a:lumMod val="75000"/>
                      <a:lumOff val="25000"/>
                    </a:schemeClr>
                  </a:solidFill>
                  <a:latin typeface="思源黑体 CN Bold" panose="020B0800000000000000" pitchFamily="34" charset="-122"/>
                  <a:ea typeface="思源黑体 CN Bold" panose="020B0800000000000000" pitchFamily="34" charset="-122"/>
                </a:rPr>
                <a:t>01</a:t>
              </a:r>
              <a:r>
                <a:rPr lang="en-US" altLang="zh-CN" sz="3600" dirty="0">
                  <a:solidFill>
                    <a:schemeClr val="tx1">
                      <a:lumMod val="75000"/>
                      <a:lumOff val="25000"/>
                    </a:schemeClr>
                  </a:solidFill>
                  <a:latin typeface="思源黑体 CN Bold" panose="020B0800000000000000" pitchFamily="34" charset="-122"/>
                  <a:ea typeface="思源黑体 CN Bold" panose="020B0800000000000000" pitchFamily="34" charset="-122"/>
                </a:rPr>
                <a:t>.</a:t>
              </a:r>
              <a:endParaRPr lang="zh-CN" altLang="en-US" sz="3600" dirty="0">
                <a:solidFill>
                  <a:schemeClr val="tx1">
                    <a:lumMod val="75000"/>
                    <a:lumOff val="25000"/>
                  </a:schemeClr>
                </a:solidFill>
                <a:latin typeface="思源黑体 CN Bold" panose="020B0800000000000000" pitchFamily="34" charset="-122"/>
                <a:ea typeface="思源黑体 CN Bold" panose="020B0800000000000000" pitchFamily="34" charset="-122"/>
              </a:endParaRPr>
            </a:p>
          </p:txBody>
        </p:sp>
        <p:sp>
          <p:nvSpPr>
            <p:cNvPr id="19" name="文本框 18"/>
            <p:cNvSpPr txBox="1"/>
            <p:nvPr/>
          </p:nvSpPr>
          <p:spPr>
            <a:xfrm>
              <a:off x="6467932" y="1188433"/>
              <a:ext cx="3796898" cy="398780"/>
            </a:xfrm>
            <a:prstGeom prst="rect">
              <a:avLst/>
            </a:prstGeom>
            <a:noFill/>
          </p:spPr>
          <p:txBody>
            <a:bodyPr wrap="square" rtlCol="0">
              <a:spAutoFit/>
            </a:bodyPr>
            <a:lstStyle/>
            <a:p>
              <a:pPr algn="l"/>
              <a:r>
                <a:rPr lang="zh-CN" altLang="en-US" sz="2000" dirty="0">
                  <a:solidFill>
                    <a:schemeClr val="tx1">
                      <a:lumMod val="75000"/>
                      <a:lumOff val="25000"/>
                    </a:schemeClr>
                  </a:solidFill>
                  <a:latin typeface="思源黑体 CN Medium" panose="020B0600000000000000" pitchFamily="34" charset="-122"/>
                  <a:ea typeface="思源黑体 CN Medium" panose="020B0600000000000000" pitchFamily="34" charset="-122"/>
                </a:rPr>
                <a:t>总体情况</a:t>
              </a:r>
              <a:endParaRPr lang="zh-CN" altLang="en-US" sz="2000" dirty="0">
                <a:solidFill>
                  <a:schemeClr val="tx1">
                    <a:lumMod val="75000"/>
                    <a:lumOff val="25000"/>
                  </a:schemeClr>
                </a:solidFill>
                <a:latin typeface="思源黑体 CN Medium" panose="020B0600000000000000" pitchFamily="34" charset="-122"/>
                <a:ea typeface="思源黑体 CN Medium" panose="020B0600000000000000" pitchFamily="34" charset="-122"/>
              </a:endParaRPr>
            </a:p>
          </p:txBody>
        </p:sp>
      </p:grpSp>
      <p:grpSp>
        <p:nvGrpSpPr>
          <p:cNvPr id="21" name="组合 20"/>
          <p:cNvGrpSpPr/>
          <p:nvPr/>
        </p:nvGrpSpPr>
        <p:grpSpPr>
          <a:xfrm>
            <a:off x="5941189" y="1845472"/>
            <a:ext cx="4732478" cy="707886"/>
            <a:chOff x="5543147" y="1044179"/>
            <a:chExt cx="4732478" cy="707886"/>
          </a:xfrm>
        </p:grpSpPr>
        <p:sp>
          <p:nvSpPr>
            <p:cNvPr id="22" name="文本框 21"/>
            <p:cNvSpPr txBox="1"/>
            <p:nvPr/>
          </p:nvSpPr>
          <p:spPr>
            <a:xfrm>
              <a:off x="5543147" y="1044179"/>
              <a:ext cx="1105705" cy="707886"/>
            </a:xfrm>
            <a:prstGeom prst="rect">
              <a:avLst/>
            </a:prstGeom>
            <a:noFill/>
          </p:spPr>
          <p:txBody>
            <a:bodyPr wrap="square" rtlCol="0">
              <a:spAutoFit/>
            </a:bodyPr>
            <a:lstStyle/>
            <a:p>
              <a:r>
                <a:rPr lang="en-US" altLang="zh-CN" sz="4000" dirty="0">
                  <a:solidFill>
                    <a:schemeClr val="tx1">
                      <a:lumMod val="75000"/>
                      <a:lumOff val="25000"/>
                    </a:schemeClr>
                  </a:solidFill>
                  <a:latin typeface="思源黑体 CN Bold" panose="020B0800000000000000" pitchFamily="34" charset="-122"/>
                  <a:ea typeface="思源黑体 CN Bold" panose="020B0800000000000000" pitchFamily="34" charset="-122"/>
                </a:rPr>
                <a:t>02</a:t>
              </a:r>
              <a:r>
                <a:rPr lang="en-US" altLang="zh-CN" sz="3600" dirty="0">
                  <a:solidFill>
                    <a:schemeClr val="tx1">
                      <a:lumMod val="75000"/>
                      <a:lumOff val="25000"/>
                    </a:schemeClr>
                  </a:solidFill>
                  <a:latin typeface="思源黑体 CN Bold" panose="020B0800000000000000" pitchFamily="34" charset="-122"/>
                  <a:ea typeface="思源黑体 CN Bold" panose="020B0800000000000000" pitchFamily="34" charset="-122"/>
                </a:rPr>
                <a:t>.</a:t>
              </a:r>
              <a:endParaRPr lang="zh-CN" altLang="en-US" sz="3600" dirty="0">
                <a:solidFill>
                  <a:schemeClr val="tx1">
                    <a:lumMod val="75000"/>
                    <a:lumOff val="25000"/>
                  </a:schemeClr>
                </a:solidFill>
                <a:latin typeface="思源黑体 CN Bold" panose="020B0800000000000000" pitchFamily="34" charset="-122"/>
                <a:ea typeface="思源黑体 CN Bold" panose="020B0800000000000000" pitchFamily="34" charset="-122"/>
              </a:endParaRPr>
            </a:p>
          </p:txBody>
        </p:sp>
        <p:sp>
          <p:nvSpPr>
            <p:cNvPr id="24" name="文本框 23"/>
            <p:cNvSpPr txBox="1"/>
            <p:nvPr/>
          </p:nvSpPr>
          <p:spPr>
            <a:xfrm>
              <a:off x="6478727" y="1164303"/>
              <a:ext cx="3796898" cy="398780"/>
            </a:xfrm>
            <a:prstGeom prst="rect">
              <a:avLst/>
            </a:prstGeom>
            <a:noFill/>
          </p:spPr>
          <p:txBody>
            <a:bodyPr wrap="square" rtlCol="0">
              <a:spAutoFit/>
            </a:bodyPr>
            <a:lstStyle/>
            <a:p>
              <a:pPr algn="l"/>
              <a:r>
                <a:rPr lang="zh-CN" altLang="en-US" sz="2000" dirty="0">
                  <a:solidFill>
                    <a:schemeClr val="tx1">
                      <a:lumMod val="75000"/>
                      <a:lumOff val="25000"/>
                    </a:schemeClr>
                  </a:solidFill>
                  <a:latin typeface="思源黑体 CN Medium" panose="020B0600000000000000" pitchFamily="34" charset="-122"/>
                  <a:ea typeface="思源黑体 CN Medium" panose="020B0600000000000000" pitchFamily="34" charset="-122"/>
                </a:rPr>
                <a:t>主动公开政府信息情况</a:t>
              </a:r>
              <a:endParaRPr lang="zh-CN" altLang="en-US" sz="2000" dirty="0">
                <a:solidFill>
                  <a:schemeClr val="tx1">
                    <a:lumMod val="75000"/>
                    <a:lumOff val="25000"/>
                  </a:schemeClr>
                </a:solidFill>
                <a:latin typeface="思源黑体 CN Medium" panose="020B0600000000000000" pitchFamily="34" charset="-122"/>
                <a:ea typeface="思源黑体 CN Medium" panose="020B0600000000000000" pitchFamily="34" charset="-122"/>
              </a:endParaRPr>
            </a:p>
          </p:txBody>
        </p:sp>
      </p:grpSp>
      <p:grpSp>
        <p:nvGrpSpPr>
          <p:cNvPr id="26" name="组合 25"/>
          <p:cNvGrpSpPr/>
          <p:nvPr/>
        </p:nvGrpSpPr>
        <p:grpSpPr>
          <a:xfrm>
            <a:off x="5951855" y="2708910"/>
            <a:ext cx="5125085" cy="706755"/>
            <a:chOff x="5543147" y="1044179"/>
            <a:chExt cx="4859655" cy="706755"/>
          </a:xfrm>
        </p:grpSpPr>
        <p:sp>
          <p:nvSpPr>
            <p:cNvPr id="27" name="文本框 26"/>
            <p:cNvSpPr txBox="1"/>
            <p:nvPr/>
          </p:nvSpPr>
          <p:spPr>
            <a:xfrm>
              <a:off x="5543147" y="1044179"/>
              <a:ext cx="1105705" cy="706755"/>
            </a:xfrm>
            <a:prstGeom prst="rect">
              <a:avLst/>
            </a:prstGeom>
            <a:noFill/>
          </p:spPr>
          <p:txBody>
            <a:bodyPr wrap="square" rtlCol="0">
              <a:spAutoFit/>
            </a:bodyPr>
            <a:lstStyle/>
            <a:p>
              <a:r>
                <a:rPr lang="en-US" altLang="zh-CN" sz="4000" dirty="0">
                  <a:solidFill>
                    <a:schemeClr val="tx1">
                      <a:lumMod val="75000"/>
                      <a:lumOff val="25000"/>
                    </a:schemeClr>
                  </a:solidFill>
                  <a:latin typeface="思源黑体 CN Bold" panose="020B0800000000000000" pitchFamily="34" charset="-122"/>
                  <a:ea typeface="思源黑体 CN Bold" panose="020B0800000000000000" pitchFamily="34" charset="-122"/>
                </a:rPr>
                <a:t>03</a:t>
              </a:r>
              <a:r>
                <a:rPr lang="en-US" altLang="zh-CN" sz="3600" dirty="0">
                  <a:solidFill>
                    <a:schemeClr val="tx1">
                      <a:lumMod val="75000"/>
                      <a:lumOff val="25000"/>
                    </a:schemeClr>
                  </a:solidFill>
                  <a:latin typeface="思源黑体 CN Bold" panose="020B0800000000000000" pitchFamily="34" charset="-122"/>
                  <a:ea typeface="思源黑体 CN Bold" panose="020B0800000000000000" pitchFamily="34" charset="-122"/>
                </a:rPr>
                <a:t>.</a:t>
              </a:r>
              <a:endParaRPr lang="zh-CN" altLang="en-US" sz="3600" dirty="0">
                <a:solidFill>
                  <a:schemeClr val="tx1">
                    <a:lumMod val="75000"/>
                    <a:lumOff val="25000"/>
                  </a:schemeClr>
                </a:solidFill>
                <a:latin typeface="思源黑体 CN Bold" panose="020B0800000000000000" pitchFamily="34" charset="-122"/>
                <a:ea typeface="思源黑体 CN Bold" panose="020B0800000000000000" pitchFamily="34" charset="-122"/>
              </a:endParaRPr>
            </a:p>
          </p:txBody>
        </p:sp>
        <p:sp>
          <p:nvSpPr>
            <p:cNvPr id="29" name="文本框 28"/>
            <p:cNvSpPr txBox="1"/>
            <p:nvPr/>
          </p:nvSpPr>
          <p:spPr>
            <a:xfrm>
              <a:off x="6467707" y="1191499"/>
              <a:ext cx="3935095" cy="398780"/>
            </a:xfrm>
            <a:prstGeom prst="rect">
              <a:avLst/>
            </a:prstGeom>
            <a:noFill/>
          </p:spPr>
          <p:txBody>
            <a:bodyPr wrap="square" rtlCol="0">
              <a:spAutoFit/>
            </a:bodyPr>
            <a:lstStyle/>
            <a:p>
              <a:pPr algn="l"/>
              <a:r>
                <a:rPr lang="zh-CN" altLang="en-US" sz="2000" dirty="0">
                  <a:solidFill>
                    <a:schemeClr val="tx1">
                      <a:lumMod val="75000"/>
                      <a:lumOff val="25000"/>
                    </a:schemeClr>
                  </a:solidFill>
                  <a:latin typeface="思源黑体 CN Medium" panose="020B0600000000000000" pitchFamily="34" charset="-122"/>
                  <a:ea typeface="思源黑体 CN Medium" panose="020B0600000000000000" pitchFamily="34" charset="-122"/>
                </a:rPr>
                <a:t>收到和处理政府信息公开申请情况</a:t>
              </a:r>
              <a:endParaRPr lang="zh-CN" altLang="en-US" sz="2000" dirty="0">
                <a:solidFill>
                  <a:schemeClr val="tx1">
                    <a:lumMod val="75000"/>
                    <a:lumOff val="25000"/>
                  </a:schemeClr>
                </a:solidFill>
                <a:latin typeface="思源黑体 CN Medium" panose="020B0600000000000000" pitchFamily="34" charset="-122"/>
                <a:ea typeface="思源黑体 CN Medium" panose="020B0600000000000000" pitchFamily="34" charset="-122"/>
              </a:endParaRPr>
            </a:p>
          </p:txBody>
        </p:sp>
      </p:grpSp>
      <p:grpSp>
        <p:nvGrpSpPr>
          <p:cNvPr id="31" name="组合 30"/>
          <p:cNvGrpSpPr/>
          <p:nvPr/>
        </p:nvGrpSpPr>
        <p:grpSpPr>
          <a:xfrm>
            <a:off x="5941060" y="3573145"/>
            <a:ext cx="5640704" cy="706755"/>
            <a:chOff x="5543147" y="1044179"/>
            <a:chExt cx="4623314" cy="707029"/>
          </a:xfrm>
        </p:grpSpPr>
        <p:sp>
          <p:nvSpPr>
            <p:cNvPr id="32" name="文本框 31"/>
            <p:cNvSpPr txBox="1"/>
            <p:nvPr/>
          </p:nvSpPr>
          <p:spPr>
            <a:xfrm>
              <a:off x="5543147" y="1044179"/>
              <a:ext cx="1105705" cy="707029"/>
            </a:xfrm>
            <a:prstGeom prst="rect">
              <a:avLst/>
            </a:prstGeom>
            <a:noFill/>
          </p:spPr>
          <p:txBody>
            <a:bodyPr wrap="square" rtlCol="0">
              <a:spAutoFit/>
            </a:bodyPr>
            <a:lstStyle/>
            <a:p>
              <a:r>
                <a:rPr lang="en-US" altLang="zh-CN" sz="4000" dirty="0">
                  <a:solidFill>
                    <a:schemeClr val="tx1">
                      <a:lumMod val="75000"/>
                      <a:lumOff val="25000"/>
                    </a:schemeClr>
                  </a:solidFill>
                  <a:latin typeface="思源黑体 CN Bold" panose="020B0800000000000000" pitchFamily="34" charset="-122"/>
                  <a:ea typeface="思源黑体 CN Bold" panose="020B0800000000000000" pitchFamily="34" charset="-122"/>
                </a:rPr>
                <a:t>04</a:t>
              </a:r>
              <a:r>
                <a:rPr lang="en-US" altLang="zh-CN" sz="3600" dirty="0">
                  <a:solidFill>
                    <a:schemeClr val="tx1">
                      <a:lumMod val="75000"/>
                      <a:lumOff val="25000"/>
                    </a:schemeClr>
                  </a:solidFill>
                  <a:latin typeface="思源黑体 CN Bold" panose="020B0800000000000000" pitchFamily="34" charset="-122"/>
                  <a:ea typeface="思源黑体 CN Bold" panose="020B0800000000000000" pitchFamily="34" charset="-122"/>
                </a:rPr>
                <a:t>.</a:t>
              </a:r>
              <a:endParaRPr lang="zh-CN" altLang="en-US" sz="3600" dirty="0">
                <a:solidFill>
                  <a:schemeClr val="tx1">
                    <a:lumMod val="75000"/>
                    <a:lumOff val="25000"/>
                  </a:schemeClr>
                </a:solidFill>
                <a:latin typeface="思源黑体 CN Bold" panose="020B0800000000000000" pitchFamily="34" charset="-122"/>
                <a:ea typeface="思源黑体 CN Bold" panose="020B0800000000000000" pitchFamily="34" charset="-122"/>
              </a:endParaRPr>
            </a:p>
          </p:txBody>
        </p:sp>
        <p:sp>
          <p:nvSpPr>
            <p:cNvPr id="34" name="文本框 33"/>
            <p:cNvSpPr txBox="1"/>
            <p:nvPr/>
          </p:nvSpPr>
          <p:spPr>
            <a:xfrm>
              <a:off x="6369563" y="1201134"/>
              <a:ext cx="3796898" cy="398934"/>
            </a:xfrm>
            <a:prstGeom prst="rect">
              <a:avLst/>
            </a:prstGeom>
            <a:noFill/>
          </p:spPr>
          <p:txBody>
            <a:bodyPr wrap="square" rtlCol="0">
              <a:spAutoFit/>
            </a:bodyPr>
            <a:lstStyle/>
            <a:p>
              <a:pPr algn="l"/>
              <a:r>
                <a:rPr lang="zh-CN" altLang="en-US" sz="2000" dirty="0">
                  <a:solidFill>
                    <a:schemeClr val="tx1">
                      <a:lumMod val="75000"/>
                      <a:lumOff val="25000"/>
                    </a:schemeClr>
                  </a:solidFill>
                  <a:latin typeface="思源黑体 CN Medium" panose="020B0600000000000000" pitchFamily="34" charset="-122"/>
                  <a:ea typeface="思源黑体 CN Medium" panose="020B0600000000000000" pitchFamily="34" charset="-122"/>
                </a:rPr>
                <a:t>政府信息公开行政复议、行政诉讼情况</a:t>
              </a:r>
              <a:endParaRPr lang="zh-CN" altLang="en-US" sz="2000" dirty="0">
                <a:solidFill>
                  <a:schemeClr val="tx1">
                    <a:lumMod val="75000"/>
                    <a:lumOff val="25000"/>
                  </a:schemeClr>
                </a:solidFill>
                <a:latin typeface="思源黑体 CN Medium" panose="020B0600000000000000" pitchFamily="34" charset="-122"/>
                <a:ea typeface="思源黑体 CN Medium" panose="020B0600000000000000" pitchFamily="34" charset="-122"/>
              </a:endParaRPr>
            </a:p>
          </p:txBody>
        </p:sp>
      </p:grpSp>
      <p:sp>
        <p:nvSpPr>
          <p:cNvPr id="38" name="文本框 37"/>
          <p:cNvSpPr txBox="1"/>
          <p:nvPr/>
        </p:nvSpPr>
        <p:spPr>
          <a:xfrm>
            <a:off x="6960130" y="4581575"/>
            <a:ext cx="4632430" cy="398780"/>
          </a:xfrm>
          <a:prstGeom prst="rect">
            <a:avLst/>
          </a:prstGeom>
          <a:noFill/>
        </p:spPr>
        <p:txBody>
          <a:bodyPr wrap="square" rtlCol="0">
            <a:spAutoFit/>
          </a:bodyPr>
          <a:p>
            <a:pPr algn="l"/>
            <a:r>
              <a:rPr lang="zh-CN" altLang="en-US" sz="2000" dirty="0">
                <a:solidFill>
                  <a:schemeClr val="tx1">
                    <a:lumMod val="75000"/>
                    <a:lumOff val="25000"/>
                  </a:schemeClr>
                </a:solidFill>
                <a:latin typeface="思源黑体 CN Medium" panose="020B0600000000000000" pitchFamily="34" charset="-122"/>
                <a:ea typeface="思源黑体 CN Medium" panose="020B0600000000000000" pitchFamily="34" charset="-122"/>
              </a:rPr>
              <a:t>存在的主要问题及改进情况</a:t>
            </a:r>
            <a:endParaRPr lang="zh-CN" altLang="en-US" sz="2000" dirty="0">
              <a:solidFill>
                <a:schemeClr val="tx1">
                  <a:lumMod val="75000"/>
                  <a:lumOff val="25000"/>
                </a:schemeClr>
              </a:solidFill>
              <a:latin typeface="思源黑体 CN Medium" panose="020B0600000000000000" pitchFamily="34" charset="-122"/>
              <a:ea typeface="思源黑体 CN Medium" panose="020B0600000000000000" pitchFamily="34" charset="-122"/>
            </a:endParaRPr>
          </a:p>
        </p:txBody>
      </p:sp>
      <p:sp>
        <p:nvSpPr>
          <p:cNvPr id="39" name="文本框 38"/>
          <p:cNvSpPr txBox="1"/>
          <p:nvPr/>
        </p:nvSpPr>
        <p:spPr>
          <a:xfrm>
            <a:off x="5941060" y="4437380"/>
            <a:ext cx="1349023" cy="706755"/>
          </a:xfrm>
          <a:prstGeom prst="rect">
            <a:avLst/>
          </a:prstGeom>
          <a:noFill/>
        </p:spPr>
        <p:txBody>
          <a:bodyPr wrap="square" rtlCol="0">
            <a:spAutoFit/>
          </a:bodyPr>
          <a:p>
            <a:r>
              <a:rPr lang="en-US" altLang="zh-CN" sz="4000" dirty="0">
                <a:solidFill>
                  <a:schemeClr val="tx1">
                    <a:lumMod val="75000"/>
                    <a:lumOff val="25000"/>
                  </a:schemeClr>
                </a:solidFill>
                <a:latin typeface="思源黑体 CN Bold" panose="020B0800000000000000" pitchFamily="34" charset="-122"/>
                <a:ea typeface="思源黑体 CN Bold" panose="020B0800000000000000" pitchFamily="34" charset="-122"/>
              </a:rPr>
              <a:t>05</a:t>
            </a:r>
            <a:r>
              <a:rPr lang="en-US" altLang="zh-CN" sz="3600" dirty="0">
                <a:solidFill>
                  <a:schemeClr val="tx1">
                    <a:lumMod val="75000"/>
                    <a:lumOff val="25000"/>
                  </a:schemeClr>
                </a:solidFill>
                <a:latin typeface="思源黑体 CN Bold" panose="020B0800000000000000" pitchFamily="34" charset="-122"/>
                <a:ea typeface="思源黑体 CN Bold" panose="020B0800000000000000" pitchFamily="34" charset="-122"/>
              </a:rPr>
              <a:t>.</a:t>
            </a:r>
            <a:endParaRPr lang="zh-CN" altLang="en-US" sz="3600" dirty="0">
              <a:solidFill>
                <a:schemeClr val="tx1">
                  <a:lumMod val="75000"/>
                  <a:lumOff val="25000"/>
                </a:schemeClr>
              </a:solidFill>
              <a:latin typeface="思源黑体 CN Bold" panose="020B0800000000000000" pitchFamily="34" charset="-122"/>
              <a:ea typeface="思源黑体 CN Bold" panose="020B0800000000000000" pitchFamily="34" charset="-122"/>
            </a:endParaRPr>
          </a:p>
        </p:txBody>
      </p:sp>
      <p:sp>
        <p:nvSpPr>
          <p:cNvPr id="40" name="文本框 39"/>
          <p:cNvSpPr txBox="1"/>
          <p:nvPr/>
        </p:nvSpPr>
        <p:spPr>
          <a:xfrm>
            <a:off x="6960130" y="5373420"/>
            <a:ext cx="4632430" cy="398780"/>
          </a:xfrm>
          <a:prstGeom prst="rect">
            <a:avLst/>
          </a:prstGeom>
          <a:noFill/>
        </p:spPr>
        <p:txBody>
          <a:bodyPr wrap="square" rtlCol="0">
            <a:spAutoFit/>
          </a:bodyPr>
          <a:p>
            <a:pPr algn="l"/>
            <a:r>
              <a:rPr lang="zh-CN" altLang="en-US" sz="2000" dirty="0">
                <a:solidFill>
                  <a:schemeClr val="tx1">
                    <a:lumMod val="75000"/>
                    <a:lumOff val="25000"/>
                  </a:schemeClr>
                </a:solidFill>
                <a:latin typeface="思源黑体 CN Medium" panose="020B0600000000000000" pitchFamily="34" charset="-122"/>
                <a:ea typeface="思源黑体 CN Medium" panose="020B0600000000000000" pitchFamily="34" charset="-122"/>
              </a:rPr>
              <a:t>其他需要报告的事项</a:t>
            </a:r>
            <a:endParaRPr lang="zh-CN" altLang="en-US" sz="2000" dirty="0">
              <a:solidFill>
                <a:schemeClr val="tx1">
                  <a:lumMod val="75000"/>
                  <a:lumOff val="25000"/>
                </a:schemeClr>
              </a:solidFill>
              <a:latin typeface="思源黑体 CN Medium" panose="020B0600000000000000" pitchFamily="34" charset="-122"/>
              <a:ea typeface="思源黑体 CN Medium" panose="020B0600000000000000" pitchFamily="34" charset="-122"/>
            </a:endParaRPr>
          </a:p>
        </p:txBody>
      </p:sp>
      <p:sp>
        <p:nvSpPr>
          <p:cNvPr id="41" name="文本框 40"/>
          <p:cNvSpPr txBox="1"/>
          <p:nvPr/>
        </p:nvSpPr>
        <p:spPr>
          <a:xfrm>
            <a:off x="5941060" y="5229225"/>
            <a:ext cx="1349023" cy="706755"/>
          </a:xfrm>
          <a:prstGeom prst="rect">
            <a:avLst/>
          </a:prstGeom>
          <a:noFill/>
        </p:spPr>
        <p:txBody>
          <a:bodyPr wrap="square" rtlCol="0">
            <a:spAutoFit/>
          </a:bodyPr>
          <a:p>
            <a:r>
              <a:rPr lang="en-US" altLang="zh-CN" sz="4000" dirty="0">
                <a:solidFill>
                  <a:schemeClr val="tx1">
                    <a:lumMod val="75000"/>
                    <a:lumOff val="25000"/>
                  </a:schemeClr>
                </a:solidFill>
                <a:latin typeface="思源黑体 CN Bold" panose="020B0800000000000000" pitchFamily="34" charset="-122"/>
                <a:ea typeface="思源黑体 CN Bold" panose="020B0800000000000000" pitchFamily="34" charset="-122"/>
              </a:rPr>
              <a:t>06</a:t>
            </a:r>
            <a:r>
              <a:rPr lang="en-US" altLang="zh-CN" sz="3600" dirty="0">
                <a:solidFill>
                  <a:schemeClr val="tx1">
                    <a:lumMod val="75000"/>
                    <a:lumOff val="25000"/>
                  </a:schemeClr>
                </a:solidFill>
                <a:latin typeface="思源黑体 CN Bold" panose="020B0800000000000000" pitchFamily="34" charset="-122"/>
                <a:ea typeface="思源黑体 CN Bold" panose="020B0800000000000000" pitchFamily="34" charset="-122"/>
              </a:rPr>
              <a:t>.</a:t>
            </a:r>
            <a:endParaRPr lang="zh-CN" altLang="en-US" sz="3600" dirty="0">
              <a:solidFill>
                <a:schemeClr val="tx1">
                  <a:lumMod val="75000"/>
                  <a:lumOff val="25000"/>
                </a:schemeClr>
              </a:solidFill>
              <a:latin typeface="思源黑体 CN Bold" panose="020B0800000000000000" pitchFamily="34" charset="-122"/>
              <a:ea typeface="思源黑体 CN Bold" panose="020B0800000000000000"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advClick="0" advTm="16352">
        <p:random/>
      </p:transition>
    </mc:Choice>
    <mc:Fallback>
      <p:transition spd="slow" advClick="0" advTm="16352">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2000" fill="hold">
                                          <p:stCondLst>
                                            <p:cond delay="0"/>
                                          </p:stCondLst>
                                        </p:cTn>
                                        <p:tgtEl>
                                          <p:spTgt spid="13"/>
                                        </p:tgtEl>
                                        <p:attrNameLst>
                                          <p:attrName>style.visibility</p:attrName>
                                        </p:attrNameLst>
                                      </p:cBhvr>
                                      <p:to>
                                        <p:strVal val="visible"/>
                                      </p:to>
                                    </p:set>
                                    <p:anim calcmode="lin" valueType="num">
                                      <p:cBhvr>
                                        <p:cTn id="7" dur="2000" fill="hold"/>
                                        <p:tgtEl>
                                          <p:spTgt spid="13"/>
                                        </p:tgtEl>
                                        <p:attrNameLst>
                                          <p:attrName>ppt_w</p:attrName>
                                        </p:attrNameLst>
                                      </p:cBhvr>
                                      <p:tavLst>
                                        <p:tav tm="0">
                                          <p:val>
                                            <p:fltVal val="0"/>
                                          </p:val>
                                        </p:tav>
                                        <p:tav tm="100000">
                                          <p:val>
                                            <p:strVal val="#ppt_w"/>
                                          </p:val>
                                        </p:tav>
                                      </p:tavLst>
                                    </p:anim>
                                    <p:anim calcmode="lin" valueType="num">
                                      <p:cBhvr>
                                        <p:cTn id="8" dur="2000" fill="hold"/>
                                        <p:tgtEl>
                                          <p:spTgt spid="13"/>
                                        </p:tgtEl>
                                        <p:attrNameLst>
                                          <p:attrName>ppt_h</p:attrName>
                                        </p:attrNameLst>
                                      </p:cBhvr>
                                      <p:tavLst>
                                        <p:tav tm="0">
                                          <p:val>
                                            <p:fltVal val="0"/>
                                          </p:val>
                                        </p:tav>
                                        <p:tav tm="100000">
                                          <p:val>
                                            <p:strVal val="#ppt_h"/>
                                          </p:val>
                                        </p:tav>
                                      </p:tavLst>
                                    </p:anim>
                                    <p:animEffect transition="in" filter="fade">
                                      <p:cBhvr>
                                        <p:cTn id="9" dur="2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000" fill="hold">
                                          <p:stCondLst>
                                            <p:cond delay="0"/>
                                          </p:stCondLst>
                                        </p:cTn>
                                        <p:tgtEl>
                                          <p:spTgt spid="16"/>
                                        </p:tgtEl>
                                        <p:attrNameLst>
                                          <p:attrName>style.visibility</p:attrName>
                                        </p:attrNameLst>
                                      </p:cBhvr>
                                      <p:to>
                                        <p:strVal val="visible"/>
                                      </p:to>
                                    </p:set>
                                    <p:anim calcmode="lin" valueType="num">
                                      <p:cBhvr additive="base">
                                        <p:cTn id="14" dur="1000" fill="hold"/>
                                        <p:tgtEl>
                                          <p:spTgt spid="16"/>
                                        </p:tgtEl>
                                        <p:attrNameLst>
                                          <p:attrName>ppt_x</p:attrName>
                                        </p:attrNameLst>
                                      </p:cBhvr>
                                      <p:tavLst>
                                        <p:tav tm="0">
                                          <p:val>
                                            <p:strVal val="#ppt_x"/>
                                          </p:val>
                                        </p:tav>
                                        <p:tav tm="100000">
                                          <p:val>
                                            <p:strVal val="#ppt_x"/>
                                          </p:val>
                                        </p:tav>
                                      </p:tavLst>
                                    </p:anim>
                                    <p:anim calcmode="lin" valueType="num">
                                      <p:cBhvr additive="base">
                                        <p:cTn id="15" dur="1000" fill="hold"/>
                                        <p:tgtEl>
                                          <p:spTgt spid="16"/>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000" fill="hold">
                                          <p:stCondLst>
                                            <p:cond delay="0"/>
                                          </p:stCondLst>
                                        </p:cTn>
                                        <p:tgtEl>
                                          <p:spTgt spid="21"/>
                                        </p:tgtEl>
                                        <p:attrNameLst>
                                          <p:attrName>style.visibility</p:attrName>
                                        </p:attrNameLst>
                                      </p:cBhvr>
                                      <p:to>
                                        <p:strVal val="visible"/>
                                      </p:to>
                                    </p:set>
                                    <p:anim calcmode="lin" valueType="num">
                                      <p:cBhvr additive="base">
                                        <p:cTn id="18" dur="1000" fill="hold"/>
                                        <p:tgtEl>
                                          <p:spTgt spid="21"/>
                                        </p:tgtEl>
                                        <p:attrNameLst>
                                          <p:attrName>ppt_x</p:attrName>
                                        </p:attrNameLst>
                                      </p:cBhvr>
                                      <p:tavLst>
                                        <p:tav tm="0">
                                          <p:val>
                                            <p:strVal val="#ppt_x"/>
                                          </p:val>
                                        </p:tav>
                                        <p:tav tm="100000">
                                          <p:val>
                                            <p:strVal val="#ppt_x"/>
                                          </p:val>
                                        </p:tav>
                                      </p:tavLst>
                                    </p:anim>
                                    <p:anim calcmode="lin" valueType="num">
                                      <p:cBhvr additive="base">
                                        <p:cTn id="19" dur="1000" fill="hold"/>
                                        <p:tgtEl>
                                          <p:spTgt spid="21"/>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000" fill="hold">
                                          <p:stCondLst>
                                            <p:cond delay="0"/>
                                          </p:stCondLst>
                                        </p:cTn>
                                        <p:tgtEl>
                                          <p:spTgt spid="26"/>
                                        </p:tgtEl>
                                        <p:attrNameLst>
                                          <p:attrName>style.visibility</p:attrName>
                                        </p:attrNameLst>
                                      </p:cBhvr>
                                      <p:to>
                                        <p:strVal val="visible"/>
                                      </p:to>
                                    </p:set>
                                    <p:anim calcmode="lin" valueType="num">
                                      <p:cBhvr additive="base">
                                        <p:cTn id="22" dur="1000" fill="hold"/>
                                        <p:tgtEl>
                                          <p:spTgt spid="26"/>
                                        </p:tgtEl>
                                        <p:attrNameLst>
                                          <p:attrName>ppt_x</p:attrName>
                                        </p:attrNameLst>
                                      </p:cBhvr>
                                      <p:tavLst>
                                        <p:tav tm="0">
                                          <p:val>
                                            <p:strVal val="#ppt_x"/>
                                          </p:val>
                                        </p:tav>
                                        <p:tav tm="100000">
                                          <p:val>
                                            <p:strVal val="#ppt_x"/>
                                          </p:val>
                                        </p:tav>
                                      </p:tavLst>
                                    </p:anim>
                                    <p:anim calcmode="lin" valueType="num">
                                      <p:cBhvr additive="base">
                                        <p:cTn id="23" dur="1000" fill="hold"/>
                                        <p:tgtEl>
                                          <p:spTgt spid="26"/>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000" fill="hold">
                                          <p:stCondLst>
                                            <p:cond delay="0"/>
                                          </p:stCondLst>
                                        </p:cTn>
                                        <p:tgtEl>
                                          <p:spTgt spid="31"/>
                                        </p:tgtEl>
                                        <p:attrNameLst>
                                          <p:attrName>style.visibility</p:attrName>
                                        </p:attrNameLst>
                                      </p:cBhvr>
                                      <p:to>
                                        <p:strVal val="visible"/>
                                      </p:to>
                                    </p:set>
                                    <p:anim calcmode="lin" valueType="num">
                                      <p:cBhvr additive="base">
                                        <p:cTn id="26" dur="1000" fill="hold"/>
                                        <p:tgtEl>
                                          <p:spTgt spid="31"/>
                                        </p:tgtEl>
                                        <p:attrNameLst>
                                          <p:attrName>ppt_x</p:attrName>
                                        </p:attrNameLst>
                                      </p:cBhvr>
                                      <p:tavLst>
                                        <p:tav tm="0">
                                          <p:val>
                                            <p:strVal val="#ppt_x"/>
                                          </p:val>
                                        </p:tav>
                                        <p:tav tm="100000">
                                          <p:val>
                                            <p:strVal val="#ppt_x"/>
                                          </p:val>
                                        </p:tav>
                                      </p:tavLst>
                                    </p:anim>
                                    <p:anim calcmode="lin" valueType="num">
                                      <p:cBhvr additive="base">
                                        <p:cTn id="27" dur="1000" fill="hold"/>
                                        <p:tgtEl>
                                          <p:spTgt spid="31"/>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000" fill="hold">
                                          <p:stCondLst>
                                            <p:cond delay="0"/>
                                          </p:stCondLst>
                                        </p:cTn>
                                        <p:tgtEl>
                                          <p:spTgt spid="38"/>
                                        </p:tgtEl>
                                        <p:attrNameLst>
                                          <p:attrName>style.visibility</p:attrName>
                                        </p:attrNameLst>
                                      </p:cBhvr>
                                      <p:to>
                                        <p:strVal val="visible"/>
                                      </p:to>
                                    </p:set>
                                    <p:anim calcmode="lin" valueType="num">
                                      <p:cBhvr additive="base">
                                        <p:cTn id="30" dur="1000" fill="hold"/>
                                        <p:tgtEl>
                                          <p:spTgt spid="38"/>
                                        </p:tgtEl>
                                        <p:attrNameLst>
                                          <p:attrName>ppt_x</p:attrName>
                                        </p:attrNameLst>
                                      </p:cBhvr>
                                      <p:tavLst>
                                        <p:tav tm="0">
                                          <p:val>
                                            <p:strVal val="#ppt_x"/>
                                          </p:val>
                                        </p:tav>
                                        <p:tav tm="100000">
                                          <p:val>
                                            <p:strVal val="#ppt_x"/>
                                          </p:val>
                                        </p:tav>
                                      </p:tavLst>
                                    </p:anim>
                                    <p:anim calcmode="lin" valueType="num">
                                      <p:cBhvr additive="base">
                                        <p:cTn id="31" dur="1000" fill="hold"/>
                                        <p:tgtEl>
                                          <p:spTgt spid="38"/>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000" fill="hold">
                                          <p:stCondLst>
                                            <p:cond delay="0"/>
                                          </p:stCondLst>
                                        </p:cTn>
                                        <p:tgtEl>
                                          <p:spTgt spid="39"/>
                                        </p:tgtEl>
                                        <p:attrNameLst>
                                          <p:attrName>style.visibility</p:attrName>
                                        </p:attrNameLst>
                                      </p:cBhvr>
                                      <p:to>
                                        <p:strVal val="visible"/>
                                      </p:to>
                                    </p:set>
                                    <p:anim calcmode="lin" valueType="num">
                                      <p:cBhvr additive="base">
                                        <p:cTn id="34" dur="1000" fill="hold"/>
                                        <p:tgtEl>
                                          <p:spTgt spid="39"/>
                                        </p:tgtEl>
                                        <p:attrNameLst>
                                          <p:attrName>ppt_x</p:attrName>
                                        </p:attrNameLst>
                                      </p:cBhvr>
                                      <p:tavLst>
                                        <p:tav tm="0">
                                          <p:val>
                                            <p:strVal val="#ppt_x"/>
                                          </p:val>
                                        </p:tav>
                                        <p:tav tm="100000">
                                          <p:val>
                                            <p:strVal val="#ppt_x"/>
                                          </p:val>
                                        </p:tav>
                                      </p:tavLst>
                                    </p:anim>
                                    <p:anim calcmode="lin" valueType="num">
                                      <p:cBhvr additive="base">
                                        <p:cTn id="35" dur="1000" fill="hold"/>
                                        <p:tgtEl>
                                          <p:spTgt spid="39"/>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000" fill="hold">
                                          <p:stCondLst>
                                            <p:cond delay="0"/>
                                          </p:stCondLst>
                                        </p:cTn>
                                        <p:tgtEl>
                                          <p:spTgt spid="40"/>
                                        </p:tgtEl>
                                        <p:attrNameLst>
                                          <p:attrName>style.visibility</p:attrName>
                                        </p:attrNameLst>
                                      </p:cBhvr>
                                      <p:to>
                                        <p:strVal val="visible"/>
                                      </p:to>
                                    </p:set>
                                    <p:anim calcmode="lin" valueType="num">
                                      <p:cBhvr additive="base">
                                        <p:cTn id="38" dur="1000" fill="hold"/>
                                        <p:tgtEl>
                                          <p:spTgt spid="40"/>
                                        </p:tgtEl>
                                        <p:attrNameLst>
                                          <p:attrName>ppt_x</p:attrName>
                                        </p:attrNameLst>
                                      </p:cBhvr>
                                      <p:tavLst>
                                        <p:tav tm="0">
                                          <p:val>
                                            <p:strVal val="#ppt_x"/>
                                          </p:val>
                                        </p:tav>
                                        <p:tav tm="100000">
                                          <p:val>
                                            <p:strVal val="#ppt_x"/>
                                          </p:val>
                                        </p:tav>
                                      </p:tavLst>
                                    </p:anim>
                                    <p:anim calcmode="lin" valueType="num">
                                      <p:cBhvr additive="base">
                                        <p:cTn id="39" dur="1000" fill="hold"/>
                                        <p:tgtEl>
                                          <p:spTgt spid="40"/>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000" fill="hold">
                                          <p:stCondLst>
                                            <p:cond delay="0"/>
                                          </p:stCondLst>
                                        </p:cTn>
                                        <p:tgtEl>
                                          <p:spTgt spid="41"/>
                                        </p:tgtEl>
                                        <p:attrNameLst>
                                          <p:attrName>style.visibility</p:attrName>
                                        </p:attrNameLst>
                                      </p:cBhvr>
                                      <p:to>
                                        <p:strVal val="visible"/>
                                      </p:to>
                                    </p:set>
                                    <p:anim calcmode="lin" valueType="num">
                                      <p:cBhvr additive="base">
                                        <p:cTn id="42" dur="1000" fill="hold"/>
                                        <p:tgtEl>
                                          <p:spTgt spid="41"/>
                                        </p:tgtEl>
                                        <p:attrNameLst>
                                          <p:attrName>ppt_x</p:attrName>
                                        </p:attrNameLst>
                                      </p:cBhvr>
                                      <p:tavLst>
                                        <p:tav tm="0">
                                          <p:val>
                                            <p:strVal val="#ppt_x"/>
                                          </p:val>
                                        </p:tav>
                                        <p:tav tm="100000">
                                          <p:val>
                                            <p:strVal val="#ppt_x"/>
                                          </p:val>
                                        </p:tav>
                                      </p:tavLst>
                                    </p:anim>
                                    <p:anim calcmode="lin" valueType="num">
                                      <p:cBhvr additive="base">
                                        <p:cTn id="43" dur="10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41" grpId="0"/>
      <p:bldP spid="38" grpId="1"/>
      <p:bldP spid="39" grpId="1"/>
      <p:bldP spid="40" grpId="1"/>
      <p:bldP spid="41"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rot="18822406">
            <a:off x="934892" y="-4588186"/>
            <a:ext cx="10322218" cy="10322218"/>
          </a:xfrm>
          <a:prstGeom prst="roundRect">
            <a:avLst>
              <a:gd name="adj" fmla="val 24086"/>
            </a:avLst>
          </a:prstGeom>
          <a:solidFill>
            <a:srgbClr val="5E9AC3"/>
          </a:solidFill>
          <a:ln>
            <a:noFill/>
          </a:ln>
          <a:effectLst>
            <a:outerShdw blurRad="393700" dist="38100" dir="5400000" sx="101000" sy="101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6"/>
          <p:cNvSpPr/>
          <p:nvPr/>
        </p:nvSpPr>
        <p:spPr>
          <a:xfrm rot="18988788">
            <a:off x="8999684" y="4788240"/>
            <a:ext cx="4139519" cy="4139519"/>
          </a:xfrm>
          <a:prstGeom prst="roundRect">
            <a:avLst>
              <a:gd name="adj" fmla="val 29587"/>
            </a:avLst>
          </a:prstGeom>
          <a:solidFill>
            <a:srgbClr val="848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p:cNvSpPr/>
          <p:nvPr/>
        </p:nvSpPr>
        <p:spPr>
          <a:xfrm rot="18988788">
            <a:off x="-895768" y="4788240"/>
            <a:ext cx="4139519" cy="4139519"/>
          </a:xfrm>
          <a:prstGeom prst="roundRect">
            <a:avLst>
              <a:gd name="adj" fmla="val 29587"/>
            </a:avLst>
          </a:prstGeom>
          <a:solidFill>
            <a:srgbClr val="848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p:nvGrpSpPr>
        <p:grpSpPr>
          <a:xfrm>
            <a:off x="2840819" y="1832746"/>
            <a:ext cx="6510362" cy="2153384"/>
            <a:chOff x="2840819" y="1356042"/>
            <a:chExt cx="6510362" cy="2153384"/>
          </a:xfrm>
        </p:grpSpPr>
        <p:sp>
          <p:nvSpPr>
            <p:cNvPr id="10" name="文本框 9"/>
            <p:cNvSpPr txBox="1"/>
            <p:nvPr/>
          </p:nvSpPr>
          <p:spPr>
            <a:xfrm>
              <a:off x="3503712" y="1356042"/>
              <a:ext cx="5184576" cy="1323439"/>
            </a:xfrm>
            <a:prstGeom prst="rect">
              <a:avLst/>
            </a:prstGeom>
            <a:noFill/>
          </p:spPr>
          <p:txBody>
            <a:bodyPr wrap="square" rtlCol="0">
              <a:spAutoFit/>
            </a:bodyPr>
            <a:lstStyle/>
            <a:p>
              <a:pPr algn="dist"/>
              <a:r>
                <a:rPr lang="en-US" altLang="zh-CN" sz="8000" dirty="0">
                  <a:solidFill>
                    <a:schemeClr val="bg1"/>
                  </a:solidFill>
                  <a:effectLst>
                    <a:outerShdw blurRad="63500" algn="ctr" rotWithShape="0">
                      <a:prstClr val="black">
                        <a:alpha val="25000"/>
                      </a:prstClr>
                    </a:outerShdw>
                  </a:effectLst>
                  <a:latin typeface="思源黑体 CN Bold" panose="020B0800000000000000" pitchFamily="34" charset="-122"/>
                  <a:ea typeface="思源黑体 CN Bold" panose="020B0800000000000000" pitchFamily="34" charset="-122"/>
                </a:rPr>
                <a:t>PART 01</a:t>
              </a:r>
              <a:endParaRPr lang="zh-CN" altLang="en-US" sz="8000" dirty="0">
                <a:solidFill>
                  <a:schemeClr val="bg1"/>
                </a:solidFill>
                <a:effectLst>
                  <a:outerShdw blurRad="63500" algn="ctr" rotWithShape="0">
                    <a:prstClr val="black">
                      <a:alpha val="25000"/>
                    </a:prstClr>
                  </a:outerShdw>
                </a:effectLst>
                <a:latin typeface="思源黑体 CN Bold" panose="020B0800000000000000" pitchFamily="34" charset="-122"/>
                <a:ea typeface="思源黑体 CN Bold" panose="020B0800000000000000" pitchFamily="34" charset="-122"/>
              </a:endParaRPr>
            </a:p>
          </p:txBody>
        </p:sp>
        <p:sp>
          <p:nvSpPr>
            <p:cNvPr id="12" name="文本框 11"/>
            <p:cNvSpPr txBox="1"/>
            <p:nvPr/>
          </p:nvSpPr>
          <p:spPr>
            <a:xfrm>
              <a:off x="2840819" y="2679481"/>
              <a:ext cx="6510362" cy="829945"/>
            </a:xfrm>
            <a:prstGeom prst="rect">
              <a:avLst/>
            </a:prstGeom>
            <a:noFill/>
          </p:spPr>
          <p:txBody>
            <a:bodyPr wrap="square">
              <a:spAutoFit/>
            </a:bodyPr>
            <a:lstStyle/>
            <a:p>
              <a:pPr algn="ctr"/>
              <a:r>
                <a:rPr lang="zh-CN" altLang="en-US" sz="4800" dirty="0">
                  <a:solidFill>
                    <a:schemeClr val="bg1"/>
                  </a:solidFill>
                  <a:effectLst>
                    <a:outerShdw blurRad="63500" algn="ctr" rotWithShape="0">
                      <a:prstClr val="black">
                        <a:alpha val="25000"/>
                      </a:prstClr>
                    </a:outerShdw>
                  </a:effectLst>
                  <a:latin typeface="字魂59号-创粗黑" panose="00000500000000000000" pitchFamily="2" charset="-122"/>
                  <a:ea typeface="字魂59号-创粗黑" panose="00000500000000000000" pitchFamily="2" charset="-122"/>
                </a:rPr>
                <a:t>总体情况</a:t>
              </a:r>
              <a:endParaRPr lang="zh-CN" altLang="en-US" sz="4800" dirty="0">
                <a:solidFill>
                  <a:schemeClr val="bg1"/>
                </a:solidFill>
                <a:effectLst>
                  <a:outerShdw blurRad="63500" algn="ctr" rotWithShape="0">
                    <a:prstClr val="black">
                      <a:alpha val="25000"/>
                    </a:prstClr>
                  </a:outerShdw>
                </a:effectLst>
                <a:latin typeface="字魂59号-创粗黑" panose="00000500000000000000" pitchFamily="2" charset="-122"/>
                <a:ea typeface="字魂59号-创粗黑" panose="00000500000000000000" pitchFamily="2" charset="-122"/>
              </a:endParaRPr>
            </a:p>
          </p:txBody>
        </p:sp>
      </p:gr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advTm="630">
        <p:random/>
      </p:transition>
    </mc:Choice>
    <mc:Fallback>
      <p:transition spd="slow" advTm="63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afterEffect">
                                  <p:stCondLst>
                                    <p:cond delay="0"/>
                                  </p:stCondLst>
                                  <p:childTnLst>
                                    <p:set>
                                      <p:cBhvr>
                                        <p:cTn id="6" dur="500"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500"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500"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500"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328179" y="253468"/>
            <a:ext cx="7642081" cy="661279"/>
            <a:chOff x="328179" y="253468"/>
            <a:chExt cx="7642081" cy="661279"/>
          </a:xfrm>
        </p:grpSpPr>
        <p:sp>
          <p:nvSpPr>
            <p:cNvPr id="2" name="矩形: 圆角 1"/>
            <p:cNvSpPr/>
            <p:nvPr/>
          </p:nvSpPr>
          <p:spPr>
            <a:xfrm rot="18822406">
              <a:off x="328179" y="253468"/>
              <a:ext cx="661279" cy="661279"/>
            </a:xfrm>
            <a:prstGeom prst="roundRect">
              <a:avLst>
                <a:gd name="adj" fmla="val 24086"/>
              </a:avLst>
            </a:prstGeom>
            <a:solidFill>
              <a:srgbClr val="5E9AC3"/>
            </a:solidFill>
            <a:ln>
              <a:noFill/>
            </a:ln>
            <a:effectLst>
              <a:outerShdw blurRad="393700" dist="38100" dir="5400000" sx="101000" sy="101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38100" dist="38100" dir="2700000" algn="tl">
                    <a:srgbClr val="000000">
                      <a:alpha val="43137"/>
                    </a:srgbClr>
                  </a:outerShdw>
                </a:effectLst>
              </a:endParaRPr>
            </a:p>
          </p:txBody>
        </p:sp>
        <p:sp>
          <p:nvSpPr>
            <p:cNvPr id="5" name="文本框 4"/>
            <p:cNvSpPr txBox="1"/>
            <p:nvPr/>
          </p:nvSpPr>
          <p:spPr>
            <a:xfrm>
              <a:off x="1126230" y="404790"/>
              <a:ext cx="6844030" cy="368300"/>
            </a:xfrm>
            <a:prstGeom prst="rect">
              <a:avLst/>
            </a:prstGeom>
            <a:noFill/>
          </p:spPr>
          <p:txBody>
            <a:bodyPr wrap="square" rtlCol="0">
              <a:spAutoFit/>
            </a:bodyPr>
            <a:lstStyle/>
            <a:p>
              <a:pPr algn="l"/>
              <a:r>
                <a:rPr lang="zh-CN" altLang="en-US" dirty="0">
                  <a:solidFill>
                    <a:schemeClr val="tx1">
                      <a:lumMod val="75000"/>
                      <a:lumOff val="25000"/>
                    </a:schemeClr>
                  </a:solidFill>
                  <a:latin typeface="思源黑体 CN Medium" panose="020B0600000000000000" pitchFamily="34" charset="-122"/>
                  <a:ea typeface="思源黑体 CN Medium" panose="020B0600000000000000" pitchFamily="34" charset="-122"/>
                </a:rPr>
                <a:t>主动公开方面</a:t>
              </a:r>
              <a:endParaRPr lang="zh-CN" altLang="en-US" dirty="0">
                <a:solidFill>
                  <a:schemeClr val="tx1">
                    <a:lumMod val="75000"/>
                    <a:lumOff val="25000"/>
                  </a:schemeClr>
                </a:solidFill>
                <a:latin typeface="思源黑体 CN Medium" panose="020B0600000000000000" pitchFamily="34" charset="-122"/>
                <a:ea typeface="思源黑体 CN Medium" panose="020B0600000000000000" pitchFamily="34" charset="-122"/>
              </a:endParaRPr>
            </a:p>
          </p:txBody>
        </p:sp>
      </p:grpSp>
      <p:sp>
        <p:nvSpPr>
          <p:cNvPr id="9" name="矩形: 圆角 8"/>
          <p:cNvSpPr/>
          <p:nvPr/>
        </p:nvSpPr>
        <p:spPr>
          <a:xfrm rot="18988788">
            <a:off x="7302566" y="3771664"/>
            <a:ext cx="6179945" cy="6179945"/>
          </a:xfrm>
          <a:prstGeom prst="roundRect">
            <a:avLst>
              <a:gd name="adj" fmla="val 29587"/>
            </a:avLst>
          </a:prstGeom>
          <a:solidFill>
            <a:srgbClr val="5E9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p:cNvSpPr txBox="1"/>
          <p:nvPr/>
        </p:nvSpPr>
        <p:spPr>
          <a:xfrm>
            <a:off x="334896" y="322369"/>
            <a:ext cx="647833" cy="521970"/>
          </a:xfrm>
          <a:prstGeom prst="rect">
            <a:avLst/>
          </a:prstGeom>
          <a:noFill/>
          <a:extLst>
            <a:ext uri="{909E8E84-426E-40DD-AFC4-6F175D3DCCD1}">
              <a14:hiddenFill xmlns:a14="http://schemas.microsoft.com/office/drawing/2010/main">
                <a:grpFill/>
              </a14:hiddenFill>
            </a:ext>
          </a:extLst>
        </p:spPr>
        <p:txBody>
          <a:bodyPr wrap="square" rtlCol="0">
            <a:spAutoFit/>
          </a:bodyPr>
          <a:p>
            <a:pPr algn="ctr"/>
            <a:r>
              <a:rPr lang="en-US" altLang="zh-CN" sz="2800" dirty="0">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rPr>
              <a:t>01</a:t>
            </a:r>
            <a:endParaRPr lang="zh-CN" altLang="en-US" sz="2800" dirty="0">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endParaRPr>
          </a:p>
        </p:txBody>
      </p:sp>
      <p:sp>
        <p:nvSpPr>
          <p:cNvPr id="3" name="文本框 2"/>
          <p:cNvSpPr txBox="1"/>
          <p:nvPr/>
        </p:nvSpPr>
        <p:spPr>
          <a:xfrm>
            <a:off x="1126490" y="2277110"/>
            <a:ext cx="8201025" cy="645160"/>
          </a:xfrm>
          <a:prstGeom prst="rect">
            <a:avLst/>
          </a:prstGeom>
          <a:noFill/>
        </p:spPr>
        <p:txBody>
          <a:bodyPr wrap="square" rtlCol="0">
            <a:spAutoFit/>
          </a:bodyPr>
          <a:p>
            <a:r>
              <a:rPr lang="zh-CN" altLang="en-US"/>
              <a:t>202</a:t>
            </a:r>
            <a:r>
              <a:rPr lang="en-US" altLang="zh-CN"/>
              <a:t>3</a:t>
            </a:r>
            <a:r>
              <a:rPr lang="zh-CN" altLang="en-US"/>
              <a:t>年，市自然资源和规划局通过政府门户网站政务公开平台主动公开政府信息</a:t>
            </a:r>
            <a:r>
              <a:rPr lang="en-US" altLang="zh-CN"/>
              <a:t>4798</a:t>
            </a:r>
            <a:r>
              <a:rPr lang="zh-CN" altLang="en-US"/>
              <a:t>条，</a:t>
            </a:r>
            <a:endParaRPr lang="zh-CN" altLang="en-US"/>
          </a:p>
        </p:txBody>
      </p:sp>
      <p:sp>
        <p:nvSpPr>
          <p:cNvPr id="4" name="圆角矩形 3"/>
          <p:cNvSpPr/>
          <p:nvPr/>
        </p:nvSpPr>
        <p:spPr>
          <a:xfrm>
            <a:off x="1190625" y="3199130"/>
            <a:ext cx="6749415" cy="431800"/>
          </a:xfrm>
          <a:prstGeom prst="roundRect">
            <a:avLst/>
          </a:prstGeom>
          <a:solidFill>
            <a:srgbClr val="5E9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1126490" y="3914775"/>
            <a:ext cx="8201025" cy="368300"/>
          </a:xfrm>
          <a:prstGeom prst="rect">
            <a:avLst/>
          </a:prstGeom>
          <a:noFill/>
        </p:spPr>
        <p:txBody>
          <a:bodyPr wrap="square" rtlCol="0">
            <a:spAutoFit/>
          </a:bodyPr>
          <a:p>
            <a:r>
              <a:rPr lang="zh-CN" altLang="en-US"/>
              <a:t>通过“济宁自然资源和规划”微信公众号主动公开政府信息</a:t>
            </a:r>
            <a:r>
              <a:rPr lang="en-US" altLang="zh-CN"/>
              <a:t>1217</a:t>
            </a:r>
            <a:r>
              <a:rPr lang="zh-CN" altLang="en-US"/>
              <a:t>余条</a:t>
            </a:r>
            <a:endParaRPr lang="zh-CN" altLang="en-US"/>
          </a:p>
        </p:txBody>
      </p:sp>
      <p:sp>
        <p:nvSpPr>
          <p:cNvPr id="7" name="圆角矩形 6"/>
          <p:cNvSpPr/>
          <p:nvPr/>
        </p:nvSpPr>
        <p:spPr>
          <a:xfrm>
            <a:off x="1190625" y="4567555"/>
            <a:ext cx="2912745" cy="431800"/>
          </a:xfrm>
          <a:prstGeom prst="roundRect">
            <a:avLst/>
          </a:prstGeom>
          <a:solidFill>
            <a:srgbClr val="5E9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p:nvSpPr>
        <p:spPr>
          <a:xfrm>
            <a:off x="1231265" y="5359400"/>
            <a:ext cx="6708775" cy="368300"/>
          </a:xfrm>
          <a:prstGeom prst="rect">
            <a:avLst/>
          </a:prstGeom>
          <a:noFill/>
        </p:spPr>
        <p:txBody>
          <a:bodyPr wrap="square" rtlCol="0">
            <a:spAutoFit/>
          </a:bodyPr>
          <a:p>
            <a:r>
              <a:rPr lang="zh-CN" altLang="en-US"/>
              <a:t>在局网站和微信公众号合计发布政策解读13</a:t>
            </a:r>
            <a:r>
              <a:rPr lang="en-US" altLang="zh-CN"/>
              <a:t>9</a:t>
            </a:r>
            <a:r>
              <a:rPr lang="zh-CN" altLang="en-US"/>
              <a:t>余篇</a:t>
            </a:r>
            <a:endParaRPr lang="zh-CN" altLang="en-US"/>
          </a:p>
        </p:txBody>
      </p:sp>
      <p:sp>
        <p:nvSpPr>
          <p:cNvPr id="11" name="圆角矩形 10"/>
          <p:cNvSpPr/>
          <p:nvPr/>
        </p:nvSpPr>
        <p:spPr>
          <a:xfrm>
            <a:off x="1231265" y="5935980"/>
            <a:ext cx="639445" cy="431800"/>
          </a:xfrm>
          <a:prstGeom prst="roundRect">
            <a:avLst/>
          </a:prstGeom>
          <a:solidFill>
            <a:srgbClr val="5E9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nvSpPr>
        <p:spPr>
          <a:xfrm>
            <a:off x="8133080" y="3226435"/>
            <a:ext cx="1482725" cy="368300"/>
          </a:xfrm>
          <a:prstGeom prst="rect">
            <a:avLst/>
          </a:prstGeom>
          <a:noFill/>
        </p:spPr>
        <p:txBody>
          <a:bodyPr wrap="square" rtlCol="0">
            <a:spAutoFit/>
          </a:bodyPr>
          <a:p>
            <a:r>
              <a:rPr lang="en-US" altLang="zh-CN"/>
              <a:t>4798</a:t>
            </a:r>
            <a:r>
              <a:rPr lang="zh-CN" altLang="en-US"/>
              <a:t>条</a:t>
            </a:r>
            <a:endParaRPr lang="zh-CN" altLang="en-US"/>
          </a:p>
        </p:txBody>
      </p:sp>
      <p:sp>
        <p:nvSpPr>
          <p:cNvPr id="13" name="文本框 12"/>
          <p:cNvSpPr txBox="1"/>
          <p:nvPr/>
        </p:nvSpPr>
        <p:spPr>
          <a:xfrm>
            <a:off x="4289425" y="4606290"/>
            <a:ext cx="1221740" cy="368300"/>
          </a:xfrm>
          <a:prstGeom prst="rect">
            <a:avLst/>
          </a:prstGeom>
          <a:noFill/>
        </p:spPr>
        <p:txBody>
          <a:bodyPr wrap="square" rtlCol="0">
            <a:spAutoFit/>
          </a:bodyPr>
          <a:p>
            <a:r>
              <a:rPr lang="en-US" altLang="zh-CN"/>
              <a:t>1217</a:t>
            </a:r>
            <a:r>
              <a:rPr lang="zh-CN" altLang="en-US"/>
              <a:t>余条</a:t>
            </a:r>
            <a:endParaRPr lang="zh-CN" altLang="en-US"/>
          </a:p>
        </p:txBody>
      </p:sp>
      <p:sp>
        <p:nvSpPr>
          <p:cNvPr id="14" name="文本框 13"/>
          <p:cNvSpPr txBox="1"/>
          <p:nvPr/>
        </p:nvSpPr>
        <p:spPr>
          <a:xfrm>
            <a:off x="1991360" y="5967730"/>
            <a:ext cx="1169670" cy="368300"/>
          </a:xfrm>
          <a:prstGeom prst="rect">
            <a:avLst/>
          </a:prstGeom>
          <a:noFill/>
        </p:spPr>
        <p:txBody>
          <a:bodyPr wrap="square" rtlCol="0">
            <a:spAutoFit/>
          </a:bodyPr>
          <a:p>
            <a:r>
              <a:rPr lang="en-US" altLang="zh-CN"/>
              <a:t>139</a:t>
            </a:r>
            <a:r>
              <a:rPr lang="zh-CN" altLang="en-US"/>
              <a:t>篇</a:t>
            </a:r>
            <a:endParaRPr lang="zh-CN" altLang="en-US"/>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advTm="19326">
        <p:random/>
      </p:transition>
    </mc:Choice>
    <mc:Fallback>
      <p:transition spd="slow" advTm="19326">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46">
                                          <p:stCondLst>
                                            <p:cond delay="0"/>
                                          </p:stCondLst>
                                        </p:cTn>
                                        <p:tgtEl>
                                          <p:spTgt spid="9"/>
                                        </p:tgtEl>
                                      </p:cBhvr>
                                    </p:animEffect>
                                    <p:anim calcmode="lin" valueType="num">
                                      <p:cBhvr>
                                        <p:cTn id="8" dur="457"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167"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167" tmFilter="0, 0; 0.125,0.2665; 0.25,0.4; 0.375,0.465; 0.5,0.5;  0.625,0.535; 0.75,0.6; 0.875,0.7335; 1,1">
                                          <p:stCondLst>
                                            <p:cond delay="167"/>
                                          </p:stCondLst>
                                        </p:cTn>
                                        <p:tgtEl>
                                          <p:spTgt spid="9"/>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9"/>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5"/>
                                          </p:stCondLst>
                                        </p:cTn>
                                        <p:tgtEl>
                                          <p:spTgt spid="9"/>
                                        </p:tgtEl>
                                        <p:attrNameLst>
                                          <p:attrName>ppt_y</p:attrName>
                                        </p:attrNameLst>
                                      </p:cBhvr>
                                      <p:tavLst>
                                        <p:tav tm="0" fmla="#ppt_y-sin(pi*$)/81">
                                          <p:val>
                                            <p:fltVal val="0"/>
                                          </p:val>
                                        </p:tav>
                                        <p:tav tm="100000">
                                          <p:val>
                                            <p:fltVal val="1"/>
                                          </p:val>
                                        </p:tav>
                                      </p:tavLst>
                                    </p:anim>
                                    <p:animScale>
                                      <p:cBhvr>
                                        <p:cTn id="13" dur="7">
                                          <p:stCondLst>
                                            <p:cond delay="162"/>
                                          </p:stCondLst>
                                        </p:cTn>
                                        <p:tgtEl>
                                          <p:spTgt spid="9"/>
                                        </p:tgtEl>
                                      </p:cBhvr>
                                      <p:to x="100000" y="60000"/>
                                    </p:animScale>
                                    <p:animScale>
                                      <p:cBhvr>
                                        <p:cTn id="14" dur="41" decel="50000">
                                          <p:stCondLst>
                                            <p:cond delay="169"/>
                                          </p:stCondLst>
                                        </p:cTn>
                                        <p:tgtEl>
                                          <p:spTgt spid="9"/>
                                        </p:tgtEl>
                                      </p:cBhvr>
                                      <p:to x="100000" y="100000"/>
                                    </p:animScale>
                                    <p:animScale>
                                      <p:cBhvr>
                                        <p:cTn id="15" dur="7">
                                          <p:stCondLst>
                                            <p:cond delay="329"/>
                                          </p:stCondLst>
                                        </p:cTn>
                                        <p:tgtEl>
                                          <p:spTgt spid="9"/>
                                        </p:tgtEl>
                                      </p:cBhvr>
                                      <p:to x="100000" y="80000"/>
                                    </p:animScale>
                                    <p:animScale>
                                      <p:cBhvr>
                                        <p:cTn id="16" dur="41" decel="50000">
                                          <p:stCondLst>
                                            <p:cond delay="336"/>
                                          </p:stCondLst>
                                        </p:cTn>
                                        <p:tgtEl>
                                          <p:spTgt spid="9"/>
                                        </p:tgtEl>
                                      </p:cBhvr>
                                      <p:to x="100000" y="100000"/>
                                    </p:animScale>
                                    <p:animScale>
                                      <p:cBhvr>
                                        <p:cTn id="17" dur="7">
                                          <p:stCondLst>
                                            <p:cond delay="411"/>
                                          </p:stCondLst>
                                        </p:cTn>
                                        <p:tgtEl>
                                          <p:spTgt spid="9"/>
                                        </p:tgtEl>
                                      </p:cBhvr>
                                      <p:to x="100000" y="90000"/>
                                    </p:animScale>
                                    <p:animScale>
                                      <p:cBhvr>
                                        <p:cTn id="18" dur="41" decel="50000">
                                          <p:stCondLst>
                                            <p:cond delay="418"/>
                                          </p:stCondLst>
                                        </p:cTn>
                                        <p:tgtEl>
                                          <p:spTgt spid="9"/>
                                        </p:tgtEl>
                                      </p:cBhvr>
                                      <p:to x="100000" y="100000"/>
                                    </p:animScale>
                                    <p:animScale>
                                      <p:cBhvr>
                                        <p:cTn id="19" dur="7">
                                          <p:stCondLst>
                                            <p:cond delay="453"/>
                                          </p:stCondLst>
                                        </p:cTn>
                                        <p:tgtEl>
                                          <p:spTgt spid="9"/>
                                        </p:tgtEl>
                                      </p:cBhvr>
                                      <p:to x="100000" y="95000"/>
                                    </p:animScale>
                                    <p:animScale>
                                      <p:cBhvr>
                                        <p:cTn id="20" dur="41" decel="50000">
                                          <p:stCondLst>
                                            <p:cond delay="459"/>
                                          </p:stCondLst>
                                        </p:cTn>
                                        <p:tgtEl>
                                          <p:spTgt spid="9"/>
                                        </p:tgtEl>
                                      </p:cBhvr>
                                      <p:to x="100000" y="100000"/>
                                    </p:animScale>
                                  </p:childTnLst>
                                </p:cTn>
                              </p:par>
                            </p:childTnLst>
                          </p:cTn>
                        </p:par>
                        <p:par>
                          <p:cTn id="21" fill="hold">
                            <p:stCondLst>
                              <p:cond delay="500"/>
                            </p:stCondLst>
                            <p:childTnLst>
                              <p:par>
                                <p:cTn id="22" presetID="7" presetClass="entr" presetSubtype="4" fill="hold" nodeType="afterEffect">
                                  <p:stCondLst>
                                    <p:cond delay="0"/>
                                  </p:stCondLst>
                                  <p:childTnLst>
                                    <p:set>
                                      <p:cBhvr>
                                        <p:cTn id="23" dur="1000" fill="hold">
                                          <p:stCondLst>
                                            <p:cond delay="0"/>
                                          </p:stCondLst>
                                        </p:cTn>
                                        <p:tgtEl>
                                          <p:spTgt spid="8"/>
                                        </p:tgtEl>
                                        <p:attrNameLst>
                                          <p:attrName>style.visibility</p:attrName>
                                        </p:attrNameLst>
                                      </p:cBhvr>
                                      <p:to>
                                        <p:strVal val="visible"/>
                                      </p:to>
                                    </p:set>
                                    <p:anim calcmode="lin" valueType="num">
                                      <p:cBhvr additive="base">
                                        <p:cTn id="24" dur="1000" fill="hold"/>
                                        <p:tgtEl>
                                          <p:spTgt spid="8"/>
                                        </p:tgtEl>
                                        <p:attrNameLst>
                                          <p:attrName>ppt_x</p:attrName>
                                        </p:attrNameLst>
                                      </p:cBhvr>
                                      <p:tavLst>
                                        <p:tav tm="0">
                                          <p:val>
                                            <p:strVal val="#ppt_x"/>
                                          </p:val>
                                        </p:tav>
                                        <p:tav tm="100000">
                                          <p:val>
                                            <p:strVal val="#ppt_x"/>
                                          </p:val>
                                        </p:tav>
                                      </p:tavLst>
                                    </p:anim>
                                    <p:anim calcmode="lin" valueType="num">
                                      <p:cBhvr additive="base">
                                        <p:cTn id="25" dur="1000" fill="hold"/>
                                        <p:tgtEl>
                                          <p:spTgt spid="8"/>
                                        </p:tgtEl>
                                        <p:attrNameLst>
                                          <p:attrName>ppt_y</p:attrName>
                                        </p:attrNameLst>
                                      </p:cBhvr>
                                      <p:tavLst>
                                        <p:tav tm="0">
                                          <p:val>
                                            <p:strVal val="1+#ppt_h/2"/>
                                          </p:val>
                                        </p:tav>
                                        <p:tav tm="100000">
                                          <p:val>
                                            <p:strVal val="#ppt_y"/>
                                          </p:val>
                                        </p:tav>
                                      </p:tavLst>
                                    </p:anim>
                                  </p:childTnLst>
                                </p:cTn>
                              </p:par>
                            </p:childTnLst>
                          </p:cTn>
                        </p:par>
                        <p:par>
                          <p:cTn id="26" fill="hold">
                            <p:stCondLst>
                              <p:cond delay="1500"/>
                            </p:stCondLst>
                            <p:childTnLst>
                              <p:par>
                                <p:cTn id="27" presetID="7" presetClass="entr" presetSubtype="4" fill="hold" grpId="0" nodeType="afterEffect">
                                  <p:stCondLst>
                                    <p:cond delay="0"/>
                                  </p:stCondLst>
                                  <p:childTnLst>
                                    <p:set>
                                      <p:cBhvr>
                                        <p:cTn id="28" dur="2000" fill="hold">
                                          <p:stCondLst>
                                            <p:cond delay="0"/>
                                          </p:stCondLst>
                                        </p:cTn>
                                        <p:tgtEl>
                                          <p:spTgt spid="45"/>
                                        </p:tgtEl>
                                        <p:attrNameLst>
                                          <p:attrName>style.visibility</p:attrName>
                                        </p:attrNameLst>
                                      </p:cBhvr>
                                      <p:to>
                                        <p:strVal val="visible"/>
                                      </p:to>
                                    </p:set>
                                    <p:anim calcmode="lin" valueType="num">
                                      <p:cBhvr additive="base">
                                        <p:cTn id="29" dur="2000" fill="hold"/>
                                        <p:tgtEl>
                                          <p:spTgt spid="45"/>
                                        </p:tgtEl>
                                        <p:attrNameLst>
                                          <p:attrName>ppt_x</p:attrName>
                                        </p:attrNameLst>
                                      </p:cBhvr>
                                      <p:tavLst>
                                        <p:tav tm="0">
                                          <p:val>
                                            <p:strVal val="#ppt_x"/>
                                          </p:val>
                                        </p:tav>
                                        <p:tav tm="100000">
                                          <p:val>
                                            <p:strVal val="#ppt_x"/>
                                          </p:val>
                                        </p:tav>
                                      </p:tavLst>
                                    </p:anim>
                                    <p:anim calcmode="lin" valueType="num">
                                      <p:cBhvr additive="base">
                                        <p:cTn id="30" dur="2000" fill="hold"/>
                                        <p:tgtEl>
                                          <p:spTgt spid="45"/>
                                        </p:tgtEl>
                                        <p:attrNameLst>
                                          <p:attrName>ppt_y</p:attrName>
                                        </p:attrNameLst>
                                      </p:cBhvr>
                                      <p:tavLst>
                                        <p:tav tm="0">
                                          <p:val>
                                            <p:strVal val="1+#ppt_h/2"/>
                                          </p:val>
                                        </p:tav>
                                        <p:tav tm="100000">
                                          <p:val>
                                            <p:strVal val="#ppt_y"/>
                                          </p:val>
                                        </p:tav>
                                      </p:tavLst>
                                    </p:anim>
                                  </p:childTnLst>
                                </p:cTn>
                              </p:par>
                            </p:childTnLst>
                          </p:cTn>
                        </p:par>
                        <p:par>
                          <p:cTn id="31" fill="hold">
                            <p:stCondLst>
                              <p:cond delay="3500"/>
                            </p:stCondLst>
                            <p:childTnLst>
                              <p:par>
                                <p:cTn id="32" presetID="47" presetClass="entr" presetSubtype="0" fill="hold" grpId="0"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000" fill="hold">
                                          <p:stCondLst>
                                            <p:cond delay="0"/>
                                          </p:stCondLst>
                                        </p:cTn>
                                        <p:tgtEl>
                                          <p:spTgt spid="4"/>
                                        </p:tgtEl>
                                        <p:attrNameLst>
                                          <p:attrName>style.visibility</p:attrName>
                                        </p:attrNameLst>
                                      </p:cBhvr>
                                      <p:to>
                                        <p:strVal val="visible"/>
                                      </p:to>
                                    </p:set>
                                    <p:animEffect transition="in" filter="wipe(left)">
                                      <p:cBhvr>
                                        <p:cTn id="40" dur="1000"/>
                                        <p:tgtEl>
                                          <p:spTgt spid="4"/>
                                        </p:tgtEl>
                                      </p:cBhvr>
                                    </p:animEffect>
                                  </p:childTnLst>
                                </p:cTn>
                              </p:par>
                            </p:childTnLst>
                          </p:cTn>
                        </p:par>
                        <p:par>
                          <p:cTn id="41" fill="hold">
                            <p:stCondLst>
                              <p:cond delay="5500"/>
                            </p:stCondLst>
                            <p:childTnLst>
                              <p:par>
                                <p:cTn id="42" presetID="2" presetClass="entr" presetSubtype="4" fill="hold" grpId="0" nodeType="after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500" fill="hold"/>
                                        <p:tgtEl>
                                          <p:spTgt spid="12"/>
                                        </p:tgtEl>
                                        <p:attrNameLst>
                                          <p:attrName>ppt_x</p:attrName>
                                        </p:attrNameLst>
                                      </p:cBhvr>
                                      <p:tavLst>
                                        <p:tav tm="0">
                                          <p:val>
                                            <p:strVal val="#ppt_x"/>
                                          </p:val>
                                        </p:tav>
                                        <p:tav tm="100000">
                                          <p:val>
                                            <p:strVal val="#ppt_x"/>
                                          </p:val>
                                        </p:tav>
                                      </p:tavLst>
                                    </p:anim>
                                    <p:anim calcmode="lin" valueType="num">
                                      <p:cBhvr additive="base">
                                        <p:cTn id="45" dur="500" fill="hold"/>
                                        <p:tgtEl>
                                          <p:spTgt spid="12"/>
                                        </p:tgtEl>
                                        <p:attrNameLst>
                                          <p:attrName>ppt_y</p:attrName>
                                        </p:attrNameLst>
                                      </p:cBhvr>
                                      <p:tavLst>
                                        <p:tav tm="0">
                                          <p:val>
                                            <p:strVal val="1+#ppt_h/2"/>
                                          </p:val>
                                        </p:tav>
                                        <p:tav tm="100000">
                                          <p:val>
                                            <p:strVal val="#ppt_y"/>
                                          </p:val>
                                        </p:tav>
                                      </p:tavLst>
                                    </p:anim>
                                  </p:childTnLst>
                                </p:cTn>
                              </p:par>
                            </p:childTnLst>
                          </p:cTn>
                        </p:par>
                        <p:par>
                          <p:cTn id="46" fill="hold">
                            <p:stCondLst>
                              <p:cond delay="6000"/>
                            </p:stCondLst>
                            <p:childTnLst>
                              <p:par>
                                <p:cTn id="47" presetID="2" presetClass="entr" presetSubtype="4" fill="hold" grpId="0" nodeType="after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1+#ppt_h/2"/>
                                          </p:val>
                                        </p:tav>
                                        <p:tav tm="100000">
                                          <p:val>
                                            <p:strVal val="#ppt_y"/>
                                          </p:val>
                                        </p:tav>
                                      </p:tavLst>
                                    </p:anim>
                                  </p:childTnLst>
                                </p:cTn>
                              </p:par>
                            </p:childTnLst>
                          </p:cTn>
                        </p:par>
                        <p:par>
                          <p:cTn id="51" fill="hold">
                            <p:stCondLst>
                              <p:cond delay="6500"/>
                            </p:stCondLst>
                            <p:childTnLst>
                              <p:par>
                                <p:cTn id="52" presetID="22" presetClass="entr" presetSubtype="8" fill="hold" grpId="0" nodeType="afterEffect">
                                  <p:stCondLst>
                                    <p:cond delay="0"/>
                                  </p:stCondLst>
                                  <p:childTnLst>
                                    <p:set>
                                      <p:cBhvr>
                                        <p:cTn id="53" dur="1000" fill="hold">
                                          <p:stCondLst>
                                            <p:cond delay="0"/>
                                          </p:stCondLst>
                                        </p:cTn>
                                        <p:tgtEl>
                                          <p:spTgt spid="7"/>
                                        </p:tgtEl>
                                        <p:attrNameLst>
                                          <p:attrName>style.visibility</p:attrName>
                                        </p:attrNameLst>
                                      </p:cBhvr>
                                      <p:to>
                                        <p:strVal val="visible"/>
                                      </p:to>
                                    </p:set>
                                    <p:animEffect transition="in" filter="wipe(left)">
                                      <p:cBhvr>
                                        <p:cTn id="54" dur="1000"/>
                                        <p:tgtEl>
                                          <p:spTgt spid="7"/>
                                        </p:tgtEl>
                                      </p:cBhvr>
                                    </p:animEffect>
                                  </p:childTnLst>
                                </p:cTn>
                              </p:par>
                            </p:childTnLst>
                          </p:cTn>
                        </p:par>
                        <p:par>
                          <p:cTn id="55" fill="hold">
                            <p:stCondLst>
                              <p:cond delay="7500"/>
                            </p:stCondLst>
                            <p:childTnLst>
                              <p:par>
                                <p:cTn id="56" presetID="47" presetClass="entr" presetSubtype="0" fill="hold" grpId="0" nodeType="after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1000"/>
                                        <p:tgtEl>
                                          <p:spTgt spid="13"/>
                                        </p:tgtEl>
                                      </p:cBhvr>
                                    </p:animEffect>
                                    <p:anim calcmode="lin" valueType="num">
                                      <p:cBhvr>
                                        <p:cTn id="59" dur="1000" fill="hold"/>
                                        <p:tgtEl>
                                          <p:spTgt spid="13"/>
                                        </p:tgtEl>
                                        <p:attrNameLst>
                                          <p:attrName>ppt_x</p:attrName>
                                        </p:attrNameLst>
                                      </p:cBhvr>
                                      <p:tavLst>
                                        <p:tav tm="0">
                                          <p:val>
                                            <p:strVal val="#ppt_x"/>
                                          </p:val>
                                        </p:tav>
                                        <p:tav tm="100000">
                                          <p:val>
                                            <p:strVal val="#ppt_x"/>
                                          </p:val>
                                        </p:tav>
                                      </p:tavLst>
                                    </p:anim>
                                    <p:anim calcmode="lin" valueType="num">
                                      <p:cBhvr>
                                        <p:cTn id="60" dur="1000" fill="hold"/>
                                        <p:tgtEl>
                                          <p:spTgt spid="13"/>
                                        </p:tgtEl>
                                        <p:attrNameLst>
                                          <p:attrName>ppt_y</p:attrName>
                                        </p:attrNameLst>
                                      </p:cBhvr>
                                      <p:tavLst>
                                        <p:tav tm="0">
                                          <p:val>
                                            <p:strVal val="#ppt_y-.1"/>
                                          </p:val>
                                        </p:tav>
                                        <p:tav tm="100000">
                                          <p:val>
                                            <p:strVal val="#ppt_y"/>
                                          </p:val>
                                        </p:tav>
                                      </p:tavLst>
                                    </p:anim>
                                  </p:childTnLst>
                                </p:cTn>
                              </p:par>
                            </p:childTnLst>
                          </p:cTn>
                        </p:par>
                        <p:par>
                          <p:cTn id="61" fill="hold">
                            <p:stCondLst>
                              <p:cond delay="8500"/>
                            </p:stCondLst>
                            <p:childTnLst>
                              <p:par>
                                <p:cTn id="62" presetID="2" presetClass="entr" presetSubtype="4" fill="hold" grpId="0" nodeType="afterEffect">
                                  <p:stCondLst>
                                    <p:cond delay="0"/>
                                  </p:stCondLst>
                                  <p:childTnLst>
                                    <p:set>
                                      <p:cBhvr>
                                        <p:cTn id="63" dur="1000" fill="hold">
                                          <p:stCondLst>
                                            <p:cond delay="0"/>
                                          </p:stCondLst>
                                        </p:cTn>
                                        <p:tgtEl>
                                          <p:spTgt spid="10"/>
                                        </p:tgtEl>
                                        <p:attrNameLst>
                                          <p:attrName>style.visibility</p:attrName>
                                        </p:attrNameLst>
                                      </p:cBhvr>
                                      <p:to>
                                        <p:strVal val="visible"/>
                                      </p:to>
                                    </p:set>
                                    <p:anim calcmode="lin" valueType="num">
                                      <p:cBhvr additive="base">
                                        <p:cTn id="64" dur="1000" fill="hold"/>
                                        <p:tgtEl>
                                          <p:spTgt spid="10"/>
                                        </p:tgtEl>
                                        <p:attrNameLst>
                                          <p:attrName>ppt_x</p:attrName>
                                        </p:attrNameLst>
                                      </p:cBhvr>
                                      <p:tavLst>
                                        <p:tav tm="0">
                                          <p:val>
                                            <p:strVal val="#ppt_x"/>
                                          </p:val>
                                        </p:tav>
                                        <p:tav tm="100000">
                                          <p:val>
                                            <p:strVal val="#ppt_x"/>
                                          </p:val>
                                        </p:tav>
                                      </p:tavLst>
                                    </p:anim>
                                    <p:anim calcmode="lin" valueType="num">
                                      <p:cBhvr additive="base">
                                        <p:cTn id="65" dur="1000" fill="hold"/>
                                        <p:tgtEl>
                                          <p:spTgt spid="10"/>
                                        </p:tgtEl>
                                        <p:attrNameLst>
                                          <p:attrName>ppt_y</p:attrName>
                                        </p:attrNameLst>
                                      </p:cBhvr>
                                      <p:tavLst>
                                        <p:tav tm="0">
                                          <p:val>
                                            <p:strVal val="1+#ppt_h/2"/>
                                          </p:val>
                                        </p:tav>
                                        <p:tav tm="100000">
                                          <p:val>
                                            <p:strVal val="#ppt_y"/>
                                          </p:val>
                                        </p:tav>
                                      </p:tavLst>
                                    </p:anim>
                                  </p:childTnLst>
                                </p:cTn>
                              </p:par>
                            </p:childTnLst>
                          </p:cTn>
                        </p:par>
                        <p:par>
                          <p:cTn id="66" fill="hold">
                            <p:stCondLst>
                              <p:cond delay="9500"/>
                            </p:stCondLst>
                            <p:childTnLst>
                              <p:par>
                                <p:cTn id="67" presetID="22" presetClass="entr" presetSubtype="8" fill="hold" grpId="0" nodeType="afterEffect">
                                  <p:stCondLst>
                                    <p:cond delay="0"/>
                                  </p:stCondLst>
                                  <p:childTnLst>
                                    <p:set>
                                      <p:cBhvr>
                                        <p:cTn id="68" dur="1000" fill="hold">
                                          <p:stCondLst>
                                            <p:cond delay="0"/>
                                          </p:stCondLst>
                                        </p:cTn>
                                        <p:tgtEl>
                                          <p:spTgt spid="11"/>
                                        </p:tgtEl>
                                        <p:attrNameLst>
                                          <p:attrName>style.visibility</p:attrName>
                                        </p:attrNameLst>
                                      </p:cBhvr>
                                      <p:to>
                                        <p:strVal val="visible"/>
                                      </p:to>
                                    </p:set>
                                    <p:animEffect transition="in" filter="wipe(left)">
                                      <p:cBhvr>
                                        <p:cTn id="69" dur="1000"/>
                                        <p:tgtEl>
                                          <p:spTgt spid="11"/>
                                        </p:tgtEl>
                                      </p:cBhvr>
                                    </p:animEffect>
                                  </p:childTnLst>
                                </p:cTn>
                              </p:par>
                            </p:childTnLst>
                          </p:cTn>
                        </p:par>
                        <p:par>
                          <p:cTn id="70" fill="hold">
                            <p:stCondLst>
                              <p:cond delay="10500"/>
                            </p:stCondLst>
                            <p:childTnLst>
                              <p:par>
                                <p:cTn id="71" presetID="47" presetClass="entr" presetSubtype="0" fill="hold" grpId="0" nodeType="after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fade">
                                      <p:cBhvr>
                                        <p:cTn id="73" dur="1000"/>
                                        <p:tgtEl>
                                          <p:spTgt spid="14"/>
                                        </p:tgtEl>
                                      </p:cBhvr>
                                    </p:animEffect>
                                    <p:anim calcmode="lin" valueType="num">
                                      <p:cBhvr>
                                        <p:cTn id="74" dur="1000" fill="hold"/>
                                        <p:tgtEl>
                                          <p:spTgt spid="14"/>
                                        </p:tgtEl>
                                        <p:attrNameLst>
                                          <p:attrName>ppt_x</p:attrName>
                                        </p:attrNameLst>
                                      </p:cBhvr>
                                      <p:tavLst>
                                        <p:tav tm="0">
                                          <p:val>
                                            <p:strVal val="#ppt_x"/>
                                          </p:val>
                                        </p:tav>
                                        <p:tav tm="100000">
                                          <p:val>
                                            <p:strVal val="#ppt_x"/>
                                          </p:val>
                                        </p:tav>
                                      </p:tavLst>
                                    </p:anim>
                                    <p:anim calcmode="lin" valueType="num">
                                      <p:cBhvr>
                                        <p:cTn id="7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3" grpId="0"/>
      <p:bldP spid="4" grpId="0" animBg="1"/>
      <p:bldP spid="12" grpId="0"/>
      <p:bldP spid="6" grpId="0"/>
      <p:bldP spid="7" grpId="0" animBg="1"/>
      <p:bldP spid="13" grpId="0"/>
      <p:bldP spid="10" grpId="0"/>
      <p:bldP spid="11" grpId="0" bldLvl="0" animBg="1"/>
      <p:bldP spid="14" grpId="0"/>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rot="18822406">
            <a:off x="328295" y="253365"/>
            <a:ext cx="661035" cy="661035"/>
          </a:xfrm>
          <a:prstGeom prst="roundRect">
            <a:avLst>
              <a:gd name="adj" fmla="val 24086"/>
            </a:avLst>
          </a:prstGeom>
          <a:solidFill>
            <a:srgbClr val="5E9AC3"/>
          </a:solidFill>
          <a:ln>
            <a:noFill/>
          </a:ln>
          <a:effectLst>
            <a:outerShdw blurRad="393700" dist="38100" dir="5400000" sx="101000" sy="101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38100" dist="38100" dir="2700000" algn="tl">
                  <a:srgbClr val="000000">
                    <a:alpha val="43137"/>
                  </a:srgbClr>
                </a:outerShdw>
              </a:effectLst>
            </a:endParaRPr>
          </a:p>
        </p:txBody>
      </p:sp>
      <p:sp>
        <p:nvSpPr>
          <p:cNvPr id="9" name="矩形: 圆角 8"/>
          <p:cNvSpPr/>
          <p:nvPr/>
        </p:nvSpPr>
        <p:spPr>
          <a:xfrm rot="18988788">
            <a:off x="7518466" y="5355989"/>
            <a:ext cx="6179945" cy="6179945"/>
          </a:xfrm>
          <a:prstGeom prst="roundRect">
            <a:avLst>
              <a:gd name="adj" fmla="val 29587"/>
            </a:avLst>
          </a:prstGeom>
          <a:solidFill>
            <a:srgbClr val="848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Line 6"/>
          <p:cNvSpPr>
            <a:spLocks noChangeShapeType="1"/>
          </p:cNvSpPr>
          <p:nvPr/>
        </p:nvSpPr>
        <p:spPr bwMode="auto">
          <a:xfrm>
            <a:off x="1056271" y="1844987"/>
            <a:ext cx="4896451" cy="0"/>
          </a:xfrm>
          <a:prstGeom prst="line">
            <a:avLst/>
          </a:prstGeom>
          <a:noFill/>
          <a:ln w="5" cap="flat">
            <a:solidFill>
              <a:schemeClr val="tx1">
                <a:lumMod val="65000"/>
                <a:lumOff val="35000"/>
                <a:alpha val="30000"/>
              </a:schemeClr>
            </a:solidFill>
            <a:prstDash val="solid"/>
            <a:miter lim="800000"/>
          </a:ln>
          <a:extLst>
            <a:ext uri="{909E8E84-426E-40DD-AFC4-6F175D3DCCD1}">
              <a14:hiddenFill xmlns:a14="http://schemas.microsoft.com/office/drawing/2010/main">
                <a:noFill/>
              </a14:hiddenFill>
            </a:ext>
          </a:extLst>
        </p:spPr>
        <p:txBody>
          <a:bodyPr vert="horz" wrap="square" lIns="70482" tIns="35241" rIns="70482" bIns="35241" numCol="1" anchor="t" anchorCtr="0" compatLnSpc="1"/>
          <a:lstStyle/>
          <a:p>
            <a:endParaRPr lang="zh-CN" altLang="en-US" sz="2400">
              <a:latin typeface="字魂59号-创粗黑" panose="00000500000000000000" pitchFamily="2" charset="-122"/>
              <a:ea typeface="字魂59号-创粗黑" panose="00000500000000000000" pitchFamily="2" charset="-122"/>
            </a:endParaRPr>
          </a:p>
        </p:txBody>
      </p:sp>
      <p:sp>
        <p:nvSpPr>
          <p:cNvPr id="11" name="Line 7"/>
          <p:cNvSpPr>
            <a:spLocks noChangeShapeType="1"/>
          </p:cNvSpPr>
          <p:nvPr/>
        </p:nvSpPr>
        <p:spPr bwMode="auto">
          <a:xfrm>
            <a:off x="1056271" y="2312125"/>
            <a:ext cx="4896451" cy="0"/>
          </a:xfrm>
          <a:prstGeom prst="line">
            <a:avLst/>
          </a:prstGeom>
          <a:noFill/>
          <a:ln w="5" cap="flat">
            <a:solidFill>
              <a:schemeClr val="tx1">
                <a:lumMod val="65000"/>
                <a:lumOff val="35000"/>
                <a:alpha val="30000"/>
              </a:schemeClr>
            </a:solidFill>
            <a:prstDash val="solid"/>
            <a:miter lim="800000"/>
          </a:ln>
          <a:extLst>
            <a:ext uri="{909E8E84-426E-40DD-AFC4-6F175D3DCCD1}">
              <a14:hiddenFill xmlns:a14="http://schemas.microsoft.com/office/drawing/2010/main">
                <a:noFill/>
              </a14:hiddenFill>
            </a:ext>
          </a:extLst>
        </p:spPr>
        <p:txBody>
          <a:bodyPr vert="horz" wrap="square" lIns="70482" tIns="35241" rIns="70482" bIns="35241" numCol="1" anchor="t" anchorCtr="0" compatLnSpc="1"/>
          <a:lstStyle/>
          <a:p>
            <a:endParaRPr lang="zh-CN" altLang="en-US" sz="2400">
              <a:latin typeface="字魂59号-创粗黑" panose="00000500000000000000" pitchFamily="2" charset="-122"/>
              <a:ea typeface="字魂59号-创粗黑" panose="00000500000000000000" pitchFamily="2" charset="-122"/>
            </a:endParaRPr>
          </a:p>
        </p:txBody>
      </p:sp>
      <p:sp>
        <p:nvSpPr>
          <p:cNvPr id="12" name="Line 8"/>
          <p:cNvSpPr>
            <a:spLocks noChangeShapeType="1"/>
          </p:cNvSpPr>
          <p:nvPr/>
        </p:nvSpPr>
        <p:spPr bwMode="auto">
          <a:xfrm>
            <a:off x="1056271" y="2768278"/>
            <a:ext cx="4896451" cy="0"/>
          </a:xfrm>
          <a:prstGeom prst="line">
            <a:avLst/>
          </a:prstGeom>
          <a:noFill/>
          <a:ln w="5" cap="flat">
            <a:solidFill>
              <a:schemeClr val="tx1">
                <a:lumMod val="65000"/>
                <a:lumOff val="35000"/>
                <a:alpha val="30000"/>
              </a:schemeClr>
            </a:solidFill>
            <a:prstDash val="solid"/>
            <a:miter lim="800000"/>
          </a:ln>
          <a:extLst>
            <a:ext uri="{909E8E84-426E-40DD-AFC4-6F175D3DCCD1}">
              <a14:hiddenFill xmlns:a14="http://schemas.microsoft.com/office/drawing/2010/main">
                <a:noFill/>
              </a14:hiddenFill>
            </a:ext>
          </a:extLst>
        </p:spPr>
        <p:txBody>
          <a:bodyPr vert="horz" wrap="square" lIns="70482" tIns="35241" rIns="70482" bIns="35241" numCol="1" anchor="t" anchorCtr="0" compatLnSpc="1"/>
          <a:lstStyle/>
          <a:p>
            <a:endParaRPr lang="zh-CN" altLang="en-US" sz="2400">
              <a:latin typeface="字魂59号-创粗黑" panose="00000500000000000000" pitchFamily="2" charset="-122"/>
              <a:ea typeface="字魂59号-创粗黑" panose="00000500000000000000" pitchFamily="2" charset="-122"/>
            </a:endParaRPr>
          </a:p>
        </p:txBody>
      </p:sp>
      <p:sp>
        <p:nvSpPr>
          <p:cNvPr id="13" name="Line 9"/>
          <p:cNvSpPr>
            <a:spLocks noChangeShapeType="1"/>
          </p:cNvSpPr>
          <p:nvPr/>
        </p:nvSpPr>
        <p:spPr bwMode="auto">
          <a:xfrm>
            <a:off x="1056271" y="3235420"/>
            <a:ext cx="4896451" cy="0"/>
          </a:xfrm>
          <a:prstGeom prst="line">
            <a:avLst/>
          </a:prstGeom>
          <a:noFill/>
          <a:ln w="5" cap="flat">
            <a:solidFill>
              <a:schemeClr val="tx1">
                <a:lumMod val="65000"/>
                <a:lumOff val="35000"/>
                <a:alpha val="30000"/>
              </a:schemeClr>
            </a:solidFill>
            <a:prstDash val="solid"/>
            <a:miter lim="800000"/>
          </a:ln>
          <a:extLst>
            <a:ext uri="{909E8E84-426E-40DD-AFC4-6F175D3DCCD1}">
              <a14:hiddenFill xmlns:a14="http://schemas.microsoft.com/office/drawing/2010/main">
                <a:noFill/>
              </a14:hiddenFill>
            </a:ext>
          </a:extLst>
        </p:spPr>
        <p:txBody>
          <a:bodyPr vert="horz" wrap="square" lIns="70482" tIns="35241" rIns="70482" bIns="35241" numCol="1" anchor="t" anchorCtr="0" compatLnSpc="1"/>
          <a:lstStyle/>
          <a:p>
            <a:endParaRPr lang="zh-CN" altLang="en-US" sz="2400">
              <a:latin typeface="字魂59号-创粗黑" panose="00000500000000000000" pitchFamily="2" charset="-122"/>
              <a:ea typeface="字魂59号-创粗黑" panose="00000500000000000000" pitchFamily="2" charset="-122"/>
            </a:endParaRPr>
          </a:p>
        </p:txBody>
      </p:sp>
      <p:sp>
        <p:nvSpPr>
          <p:cNvPr id="14" name="Line 10"/>
          <p:cNvSpPr>
            <a:spLocks noChangeShapeType="1"/>
          </p:cNvSpPr>
          <p:nvPr/>
        </p:nvSpPr>
        <p:spPr bwMode="auto">
          <a:xfrm>
            <a:off x="1056271" y="3702563"/>
            <a:ext cx="4896451" cy="0"/>
          </a:xfrm>
          <a:prstGeom prst="line">
            <a:avLst/>
          </a:prstGeom>
          <a:noFill/>
          <a:ln w="5" cap="flat">
            <a:solidFill>
              <a:schemeClr val="tx1">
                <a:lumMod val="65000"/>
                <a:lumOff val="35000"/>
                <a:alpha val="30000"/>
              </a:schemeClr>
            </a:solidFill>
            <a:prstDash val="solid"/>
            <a:miter lim="800000"/>
          </a:ln>
          <a:extLst>
            <a:ext uri="{909E8E84-426E-40DD-AFC4-6F175D3DCCD1}">
              <a14:hiddenFill xmlns:a14="http://schemas.microsoft.com/office/drawing/2010/main">
                <a:noFill/>
              </a14:hiddenFill>
            </a:ext>
          </a:extLst>
        </p:spPr>
        <p:txBody>
          <a:bodyPr vert="horz" wrap="square" lIns="70482" tIns="35241" rIns="70482" bIns="35241" numCol="1" anchor="t" anchorCtr="0" compatLnSpc="1"/>
          <a:lstStyle/>
          <a:p>
            <a:endParaRPr lang="zh-CN" altLang="en-US" sz="2400">
              <a:latin typeface="字魂59号-创粗黑" panose="00000500000000000000" pitchFamily="2" charset="-122"/>
              <a:ea typeface="字魂59号-创粗黑" panose="00000500000000000000" pitchFamily="2" charset="-122"/>
            </a:endParaRPr>
          </a:p>
        </p:txBody>
      </p:sp>
      <p:sp>
        <p:nvSpPr>
          <p:cNvPr id="15" name="Line 11"/>
          <p:cNvSpPr>
            <a:spLocks noChangeShapeType="1"/>
          </p:cNvSpPr>
          <p:nvPr/>
        </p:nvSpPr>
        <p:spPr bwMode="auto">
          <a:xfrm>
            <a:off x="1056271" y="4169705"/>
            <a:ext cx="4896451" cy="0"/>
          </a:xfrm>
          <a:prstGeom prst="line">
            <a:avLst/>
          </a:prstGeom>
          <a:noFill/>
          <a:ln w="5" cap="flat">
            <a:solidFill>
              <a:schemeClr val="tx1">
                <a:lumMod val="65000"/>
                <a:lumOff val="35000"/>
                <a:alpha val="30000"/>
              </a:schemeClr>
            </a:solidFill>
            <a:prstDash val="solid"/>
            <a:miter lim="800000"/>
          </a:ln>
          <a:extLst>
            <a:ext uri="{909E8E84-426E-40DD-AFC4-6F175D3DCCD1}">
              <a14:hiddenFill xmlns:a14="http://schemas.microsoft.com/office/drawing/2010/main">
                <a:noFill/>
              </a14:hiddenFill>
            </a:ext>
          </a:extLst>
        </p:spPr>
        <p:txBody>
          <a:bodyPr vert="horz" wrap="square" lIns="70482" tIns="35241" rIns="70482" bIns="35241" numCol="1" anchor="t" anchorCtr="0" compatLnSpc="1"/>
          <a:lstStyle/>
          <a:p>
            <a:endParaRPr lang="zh-CN" altLang="en-US" sz="2400">
              <a:latin typeface="字魂59号-创粗黑" panose="00000500000000000000" pitchFamily="2" charset="-122"/>
              <a:ea typeface="字魂59号-创粗黑" panose="00000500000000000000" pitchFamily="2" charset="-122"/>
            </a:endParaRPr>
          </a:p>
        </p:txBody>
      </p:sp>
      <p:sp>
        <p:nvSpPr>
          <p:cNvPr id="16" name="Line 12"/>
          <p:cNvSpPr>
            <a:spLocks noChangeShapeType="1"/>
          </p:cNvSpPr>
          <p:nvPr/>
        </p:nvSpPr>
        <p:spPr bwMode="auto">
          <a:xfrm>
            <a:off x="1056271" y="4582147"/>
            <a:ext cx="4896451" cy="0"/>
          </a:xfrm>
          <a:prstGeom prst="line">
            <a:avLst/>
          </a:prstGeom>
          <a:noFill/>
          <a:ln w="5" cap="flat">
            <a:solidFill>
              <a:schemeClr val="tx1">
                <a:lumMod val="65000"/>
                <a:lumOff val="35000"/>
                <a:alpha val="30000"/>
              </a:schemeClr>
            </a:solidFill>
            <a:prstDash val="solid"/>
            <a:miter lim="800000"/>
          </a:ln>
          <a:extLst>
            <a:ext uri="{909E8E84-426E-40DD-AFC4-6F175D3DCCD1}">
              <a14:hiddenFill xmlns:a14="http://schemas.microsoft.com/office/drawing/2010/main">
                <a:noFill/>
              </a14:hiddenFill>
            </a:ext>
          </a:extLst>
        </p:spPr>
        <p:txBody>
          <a:bodyPr vert="horz" wrap="square" lIns="70482" tIns="35241" rIns="70482" bIns="35241" numCol="1" anchor="t" anchorCtr="0" compatLnSpc="1"/>
          <a:lstStyle/>
          <a:p>
            <a:endParaRPr lang="zh-CN" altLang="en-US" sz="2400">
              <a:latin typeface="字魂59号-创粗黑" panose="00000500000000000000" pitchFamily="2" charset="-122"/>
              <a:ea typeface="字魂59号-创粗黑" panose="00000500000000000000" pitchFamily="2" charset="-122"/>
            </a:endParaRPr>
          </a:p>
        </p:txBody>
      </p:sp>
      <p:sp>
        <p:nvSpPr>
          <p:cNvPr id="17" name="Line 13"/>
          <p:cNvSpPr>
            <a:spLocks noChangeShapeType="1"/>
          </p:cNvSpPr>
          <p:nvPr/>
        </p:nvSpPr>
        <p:spPr bwMode="auto">
          <a:xfrm>
            <a:off x="1056271" y="5049924"/>
            <a:ext cx="4896451" cy="0"/>
          </a:xfrm>
          <a:prstGeom prst="line">
            <a:avLst/>
          </a:prstGeom>
          <a:noFill/>
          <a:ln w="5" cap="flat">
            <a:solidFill>
              <a:schemeClr val="tx1">
                <a:lumMod val="65000"/>
                <a:lumOff val="35000"/>
                <a:alpha val="40000"/>
              </a:schemeClr>
            </a:solidFill>
            <a:prstDash val="solid"/>
            <a:miter lim="800000"/>
          </a:ln>
          <a:extLst>
            <a:ext uri="{909E8E84-426E-40DD-AFC4-6F175D3DCCD1}">
              <a14:hiddenFill xmlns:a14="http://schemas.microsoft.com/office/drawing/2010/main">
                <a:noFill/>
              </a14:hiddenFill>
            </a:ext>
          </a:extLst>
        </p:spPr>
        <p:txBody>
          <a:bodyPr vert="horz" wrap="square" lIns="70482" tIns="35241" rIns="70482" bIns="35241" numCol="1" anchor="t" anchorCtr="0" compatLnSpc="1"/>
          <a:lstStyle/>
          <a:p>
            <a:endParaRPr lang="zh-CN" altLang="en-US" sz="2400">
              <a:latin typeface="字魂59号-创粗黑" panose="00000500000000000000" pitchFamily="2" charset="-122"/>
              <a:ea typeface="字魂59号-创粗黑" panose="00000500000000000000" pitchFamily="2" charset="-122"/>
            </a:endParaRPr>
          </a:p>
        </p:txBody>
      </p:sp>
      <p:sp>
        <p:nvSpPr>
          <p:cNvPr id="18" name="TextBox 54"/>
          <p:cNvSpPr txBox="1"/>
          <p:nvPr/>
        </p:nvSpPr>
        <p:spPr>
          <a:xfrm>
            <a:off x="783409" y="4856877"/>
            <a:ext cx="214476" cy="235190"/>
          </a:xfrm>
          <a:prstGeom prst="rect">
            <a:avLst/>
          </a:prstGeom>
          <a:noFill/>
        </p:spPr>
        <p:txBody>
          <a:bodyPr wrap="none" lIns="70482" tIns="35241" rIns="70482" bIns="35241" rtlCol="0">
            <a:spAutoFit/>
          </a:bodyPr>
          <a:lstStyle/>
          <a:p>
            <a:r>
              <a:rPr lang="en-US" altLang="zh-CN" sz="1065" dirty="0">
                <a:solidFill>
                  <a:schemeClr val="tx1">
                    <a:lumMod val="65000"/>
                    <a:lumOff val="35000"/>
                  </a:schemeClr>
                </a:solidFill>
                <a:latin typeface="字魂59号-创粗黑" panose="00000500000000000000" pitchFamily="2" charset="-122"/>
                <a:ea typeface="字魂59号-创粗黑" panose="00000500000000000000" pitchFamily="2" charset="-122"/>
              </a:rPr>
              <a:t>0</a:t>
            </a:r>
            <a:endParaRPr lang="zh-CN" altLang="en-US" sz="1065" dirty="0">
              <a:solidFill>
                <a:schemeClr val="tx1">
                  <a:lumMod val="65000"/>
                  <a:lumOff val="35000"/>
                </a:schemeClr>
              </a:solidFill>
              <a:latin typeface="字魂59号-创粗黑" panose="00000500000000000000" pitchFamily="2" charset="-122"/>
              <a:ea typeface="字魂59号-创粗黑" panose="00000500000000000000" pitchFamily="2" charset="-122"/>
            </a:endParaRPr>
          </a:p>
        </p:txBody>
      </p:sp>
      <p:sp>
        <p:nvSpPr>
          <p:cNvPr id="19" name="TextBox 55"/>
          <p:cNvSpPr txBox="1"/>
          <p:nvPr/>
        </p:nvSpPr>
        <p:spPr>
          <a:xfrm>
            <a:off x="538749" y="4392876"/>
            <a:ext cx="264160" cy="233680"/>
          </a:xfrm>
          <a:prstGeom prst="rect">
            <a:avLst/>
          </a:prstGeom>
          <a:noFill/>
        </p:spPr>
        <p:txBody>
          <a:bodyPr wrap="none" lIns="70482" tIns="35241" rIns="70482" bIns="35241" rtlCol="0">
            <a:spAutoFit/>
          </a:bodyPr>
          <a:lstStyle/>
          <a:p>
            <a:r>
              <a:rPr lang="en-US" altLang="zh-CN" sz="1065" dirty="0">
                <a:solidFill>
                  <a:schemeClr val="tx1">
                    <a:lumMod val="65000"/>
                    <a:lumOff val="35000"/>
                  </a:schemeClr>
                </a:solidFill>
                <a:latin typeface="字魂59号-创粗黑" panose="00000500000000000000" pitchFamily="2" charset="-122"/>
                <a:ea typeface="字魂59号-创粗黑" panose="00000500000000000000" pitchFamily="2" charset="-122"/>
              </a:rPr>
              <a:t>10</a:t>
            </a:r>
            <a:endParaRPr lang="zh-CN" altLang="en-US" sz="1065" dirty="0">
              <a:solidFill>
                <a:schemeClr val="tx1">
                  <a:lumMod val="65000"/>
                  <a:lumOff val="35000"/>
                </a:schemeClr>
              </a:solidFill>
              <a:latin typeface="字魂59号-创粗黑" panose="00000500000000000000" pitchFamily="2" charset="-122"/>
              <a:ea typeface="字魂59号-创粗黑" panose="00000500000000000000" pitchFamily="2" charset="-122"/>
            </a:endParaRPr>
          </a:p>
        </p:txBody>
      </p:sp>
      <p:sp>
        <p:nvSpPr>
          <p:cNvPr id="20" name="TextBox 56"/>
          <p:cNvSpPr txBox="1"/>
          <p:nvPr/>
        </p:nvSpPr>
        <p:spPr>
          <a:xfrm>
            <a:off x="538749" y="3928873"/>
            <a:ext cx="287020" cy="233680"/>
          </a:xfrm>
          <a:prstGeom prst="rect">
            <a:avLst/>
          </a:prstGeom>
          <a:noFill/>
        </p:spPr>
        <p:txBody>
          <a:bodyPr wrap="none" lIns="70482" tIns="35241" rIns="70482" bIns="35241" rtlCol="0">
            <a:spAutoFit/>
          </a:bodyPr>
          <a:lstStyle/>
          <a:p>
            <a:r>
              <a:rPr lang="en-US" altLang="zh-CN" sz="1065" dirty="0">
                <a:solidFill>
                  <a:schemeClr val="tx1">
                    <a:lumMod val="65000"/>
                    <a:lumOff val="35000"/>
                  </a:schemeClr>
                </a:solidFill>
                <a:latin typeface="字魂59号-创粗黑" panose="00000500000000000000" pitchFamily="2" charset="-122"/>
                <a:ea typeface="字魂59号-创粗黑" panose="00000500000000000000" pitchFamily="2" charset="-122"/>
              </a:rPr>
              <a:t>20</a:t>
            </a:r>
            <a:endParaRPr lang="en-US" altLang="zh-CN" sz="1065" dirty="0">
              <a:solidFill>
                <a:schemeClr val="tx1">
                  <a:lumMod val="65000"/>
                  <a:lumOff val="35000"/>
                </a:schemeClr>
              </a:solidFill>
              <a:latin typeface="字魂59号-创粗黑" panose="00000500000000000000" pitchFamily="2" charset="-122"/>
              <a:ea typeface="字魂59号-创粗黑" panose="00000500000000000000" pitchFamily="2" charset="-122"/>
            </a:endParaRPr>
          </a:p>
        </p:txBody>
      </p:sp>
      <p:sp>
        <p:nvSpPr>
          <p:cNvPr id="21" name="TextBox 57"/>
          <p:cNvSpPr txBox="1"/>
          <p:nvPr/>
        </p:nvSpPr>
        <p:spPr>
          <a:xfrm>
            <a:off x="538749" y="3464871"/>
            <a:ext cx="286385" cy="233680"/>
          </a:xfrm>
          <a:prstGeom prst="rect">
            <a:avLst/>
          </a:prstGeom>
          <a:noFill/>
        </p:spPr>
        <p:txBody>
          <a:bodyPr wrap="none" lIns="70482" tIns="35241" rIns="70482" bIns="35241" rtlCol="0">
            <a:spAutoFit/>
          </a:bodyPr>
          <a:lstStyle/>
          <a:p>
            <a:r>
              <a:rPr lang="en-US" altLang="zh-CN" sz="1065" dirty="0">
                <a:solidFill>
                  <a:schemeClr val="tx1">
                    <a:lumMod val="65000"/>
                    <a:lumOff val="35000"/>
                  </a:schemeClr>
                </a:solidFill>
                <a:latin typeface="字魂59号-创粗黑" panose="00000500000000000000" pitchFamily="2" charset="-122"/>
                <a:ea typeface="字魂59号-创粗黑" panose="00000500000000000000" pitchFamily="2" charset="-122"/>
              </a:rPr>
              <a:t>30</a:t>
            </a:r>
            <a:endParaRPr lang="en-US" altLang="zh-CN" sz="1065" dirty="0">
              <a:solidFill>
                <a:schemeClr val="tx1">
                  <a:lumMod val="65000"/>
                  <a:lumOff val="35000"/>
                </a:schemeClr>
              </a:solidFill>
              <a:latin typeface="字魂59号-创粗黑" panose="00000500000000000000" pitchFamily="2" charset="-122"/>
              <a:ea typeface="字魂59号-创粗黑" panose="00000500000000000000" pitchFamily="2" charset="-122"/>
            </a:endParaRPr>
          </a:p>
        </p:txBody>
      </p:sp>
      <p:sp>
        <p:nvSpPr>
          <p:cNvPr id="22" name="TextBox 58"/>
          <p:cNvSpPr txBox="1"/>
          <p:nvPr/>
        </p:nvSpPr>
        <p:spPr>
          <a:xfrm>
            <a:off x="538749" y="3000867"/>
            <a:ext cx="287655" cy="233680"/>
          </a:xfrm>
          <a:prstGeom prst="rect">
            <a:avLst/>
          </a:prstGeom>
          <a:noFill/>
        </p:spPr>
        <p:txBody>
          <a:bodyPr wrap="none" lIns="70482" tIns="35241" rIns="70482" bIns="35241" rtlCol="0">
            <a:spAutoFit/>
          </a:bodyPr>
          <a:lstStyle/>
          <a:p>
            <a:r>
              <a:rPr lang="en-US" altLang="zh-CN" sz="1065" dirty="0">
                <a:solidFill>
                  <a:schemeClr val="tx1">
                    <a:lumMod val="65000"/>
                    <a:lumOff val="35000"/>
                  </a:schemeClr>
                </a:solidFill>
                <a:latin typeface="字魂59号-创粗黑" panose="00000500000000000000" pitchFamily="2" charset="-122"/>
                <a:ea typeface="字魂59号-创粗黑" panose="00000500000000000000" pitchFamily="2" charset="-122"/>
              </a:rPr>
              <a:t>40</a:t>
            </a:r>
            <a:endParaRPr lang="en-US" altLang="zh-CN" sz="1065" dirty="0">
              <a:solidFill>
                <a:schemeClr val="tx1">
                  <a:lumMod val="65000"/>
                  <a:lumOff val="35000"/>
                </a:schemeClr>
              </a:solidFill>
              <a:latin typeface="字魂59号-创粗黑" panose="00000500000000000000" pitchFamily="2" charset="-122"/>
              <a:ea typeface="字魂59号-创粗黑" panose="00000500000000000000" pitchFamily="2" charset="-122"/>
            </a:endParaRPr>
          </a:p>
        </p:txBody>
      </p:sp>
      <p:sp>
        <p:nvSpPr>
          <p:cNvPr id="23" name="TextBox 59"/>
          <p:cNvSpPr txBox="1"/>
          <p:nvPr/>
        </p:nvSpPr>
        <p:spPr>
          <a:xfrm>
            <a:off x="538749" y="2536864"/>
            <a:ext cx="284480" cy="233680"/>
          </a:xfrm>
          <a:prstGeom prst="rect">
            <a:avLst/>
          </a:prstGeom>
          <a:noFill/>
        </p:spPr>
        <p:txBody>
          <a:bodyPr wrap="none" lIns="70482" tIns="35241" rIns="70482" bIns="35241" rtlCol="0">
            <a:spAutoFit/>
          </a:bodyPr>
          <a:lstStyle/>
          <a:p>
            <a:r>
              <a:rPr lang="en-US" altLang="zh-CN" sz="1065" dirty="0">
                <a:solidFill>
                  <a:schemeClr val="tx1">
                    <a:lumMod val="65000"/>
                    <a:lumOff val="35000"/>
                  </a:schemeClr>
                </a:solidFill>
                <a:latin typeface="字魂59号-创粗黑" panose="00000500000000000000" pitchFamily="2" charset="-122"/>
                <a:ea typeface="字魂59号-创粗黑" panose="00000500000000000000" pitchFamily="2" charset="-122"/>
              </a:rPr>
              <a:t>50</a:t>
            </a:r>
            <a:endParaRPr lang="en-US" altLang="zh-CN" sz="1065" dirty="0">
              <a:solidFill>
                <a:schemeClr val="tx1">
                  <a:lumMod val="65000"/>
                  <a:lumOff val="35000"/>
                </a:schemeClr>
              </a:solidFill>
              <a:latin typeface="字魂59号-创粗黑" panose="00000500000000000000" pitchFamily="2" charset="-122"/>
              <a:ea typeface="字魂59号-创粗黑" panose="00000500000000000000" pitchFamily="2" charset="-122"/>
            </a:endParaRPr>
          </a:p>
        </p:txBody>
      </p:sp>
      <p:sp>
        <p:nvSpPr>
          <p:cNvPr id="24" name="TextBox 60"/>
          <p:cNvSpPr txBox="1"/>
          <p:nvPr/>
        </p:nvSpPr>
        <p:spPr>
          <a:xfrm>
            <a:off x="538749" y="2072862"/>
            <a:ext cx="286385" cy="233680"/>
          </a:xfrm>
          <a:prstGeom prst="rect">
            <a:avLst/>
          </a:prstGeom>
          <a:noFill/>
        </p:spPr>
        <p:txBody>
          <a:bodyPr wrap="none" lIns="70482" tIns="35241" rIns="70482" bIns="35241" rtlCol="0">
            <a:spAutoFit/>
          </a:bodyPr>
          <a:lstStyle/>
          <a:p>
            <a:r>
              <a:rPr lang="en-US" altLang="zh-CN" sz="1065" dirty="0">
                <a:solidFill>
                  <a:schemeClr val="tx1">
                    <a:lumMod val="65000"/>
                    <a:lumOff val="35000"/>
                  </a:schemeClr>
                </a:solidFill>
                <a:latin typeface="字魂59号-创粗黑" panose="00000500000000000000" pitchFamily="2" charset="-122"/>
                <a:ea typeface="字魂59号-创粗黑" panose="00000500000000000000" pitchFamily="2" charset="-122"/>
              </a:rPr>
              <a:t>60</a:t>
            </a:r>
            <a:endParaRPr lang="en-US" altLang="zh-CN" sz="1065" dirty="0">
              <a:solidFill>
                <a:schemeClr val="tx1">
                  <a:lumMod val="65000"/>
                  <a:lumOff val="35000"/>
                </a:schemeClr>
              </a:solidFill>
              <a:latin typeface="字魂59号-创粗黑" panose="00000500000000000000" pitchFamily="2" charset="-122"/>
              <a:ea typeface="字魂59号-创粗黑" panose="00000500000000000000" pitchFamily="2" charset="-122"/>
            </a:endParaRPr>
          </a:p>
        </p:txBody>
      </p:sp>
      <p:sp>
        <p:nvSpPr>
          <p:cNvPr id="25" name="TextBox 61"/>
          <p:cNvSpPr txBox="1"/>
          <p:nvPr/>
        </p:nvSpPr>
        <p:spPr>
          <a:xfrm>
            <a:off x="538749" y="1608859"/>
            <a:ext cx="285115" cy="233680"/>
          </a:xfrm>
          <a:prstGeom prst="rect">
            <a:avLst/>
          </a:prstGeom>
          <a:noFill/>
        </p:spPr>
        <p:txBody>
          <a:bodyPr wrap="none" lIns="70482" tIns="35241" rIns="70482" bIns="35241" rtlCol="0">
            <a:spAutoFit/>
          </a:bodyPr>
          <a:lstStyle/>
          <a:p>
            <a:r>
              <a:rPr lang="en-US" altLang="zh-CN" sz="1065" dirty="0">
                <a:solidFill>
                  <a:schemeClr val="tx1">
                    <a:lumMod val="65000"/>
                    <a:lumOff val="35000"/>
                  </a:schemeClr>
                </a:solidFill>
                <a:latin typeface="字魂59号-创粗黑" panose="00000500000000000000" pitchFamily="2" charset="-122"/>
                <a:ea typeface="字魂59号-创粗黑" panose="00000500000000000000" pitchFamily="2" charset="-122"/>
              </a:rPr>
              <a:t>70</a:t>
            </a:r>
            <a:endParaRPr lang="en-US" altLang="zh-CN" sz="1065" dirty="0">
              <a:solidFill>
                <a:schemeClr val="tx1">
                  <a:lumMod val="65000"/>
                  <a:lumOff val="35000"/>
                </a:schemeClr>
              </a:solidFill>
              <a:latin typeface="字魂59号-创粗黑" panose="00000500000000000000" pitchFamily="2" charset="-122"/>
              <a:ea typeface="字魂59号-创粗黑" panose="00000500000000000000" pitchFamily="2" charset="-122"/>
            </a:endParaRPr>
          </a:p>
        </p:txBody>
      </p:sp>
      <p:sp>
        <p:nvSpPr>
          <p:cNvPr id="26" name="TextBox 63"/>
          <p:cNvSpPr txBox="1"/>
          <p:nvPr/>
        </p:nvSpPr>
        <p:spPr>
          <a:xfrm>
            <a:off x="1814479" y="5103693"/>
            <a:ext cx="683260" cy="233680"/>
          </a:xfrm>
          <a:prstGeom prst="rect">
            <a:avLst/>
          </a:prstGeom>
          <a:noFill/>
        </p:spPr>
        <p:txBody>
          <a:bodyPr wrap="none" lIns="70482" tIns="35241" rIns="70482" bIns="35241" rtlCol="0">
            <a:spAutoFit/>
          </a:bodyPr>
          <a:lstStyle/>
          <a:p>
            <a:r>
              <a:rPr lang="zh-CN" altLang="en-US" sz="1065" dirty="0">
                <a:solidFill>
                  <a:schemeClr val="tx1">
                    <a:lumMod val="65000"/>
                    <a:lumOff val="35000"/>
                  </a:schemeClr>
                </a:solidFill>
                <a:latin typeface="阿里巴巴普惠体 R" panose="00020600040101010101" charset="-122"/>
                <a:ea typeface="阿里巴巴普惠体 R" panose="00020600040101010101" charset="-122"/>
              </a:rPr>
              <a:t>当面申请</a:t>
            </a:r>
            <a:endParaRPr lang="zh-CN" altLang="en-US" sz="1065" dirty="0">
              <a:solidFill>
                <a:schemeClr val="tx1">
                  <a:lumMod val="65000"/>
                  <a:lumOff val="35000"/>
                </a:schemeClr>
              </a:solidFill>
              <a:latin typeface="阿里巴巴普惠体 R" panose="00020600040101010101" charset="-122"/>
              <a:ea typeface="阿里巴巴普惠体 R" panose="00020600040101010101" charset="-122"/>
            </a:endParaRPr>
          </a:p>
        </p:txBody>
      </p:sp>
      <p:sp>
        <p:nvSpPr>
          <p:cNvPr id="27" name="TextBox 64"/>
          <p:cNvSpPr txBox="1"/>
          <p:nvPr/>
        </p:nvSpPr>
        <p:spPr>
          <a:xfrm>
            <a:off x="3204175" y="5104963"/>
            <a:ext cx="683260" cy="233680"/>
          </a:xfrm>
          <a:prstGeom prst="rect">
            <a:avLst/>
          </a:prstGeom>
          <a:noFill/>
        </p:spPr>
        <p:txBody>
          <a:bodyPr wrap="none" lIns="70482" tIns="35241" rIns="70482" bIns="35241" rtlCol="0">
            <a:spAutoFit/>
          </a:bodyPr>
          <a:lstStyle/>
          <a:p>
            <a:r>
              <a:rPr lang="zh-CN" altLang="en-US" sz="1065" dirty="0">
                <a:solidFill>
                  <a:schemeClr val="tx1">
                    <a:lumMod val="65000"/>
                    <a:lumOff val="35000"/>
                  </a:schemeClr>
                </a:solidFill>
                <a:latin typeface="阿里巴巴普惠体 R" panose="00020600040101010101" charset="-122"/>
                <a:ea typeface="阿里巴巴普惠体 R" panose="00020600040101010101" charset="-122"/>
              </a:rPr>
              <a:t>信函申请</a:t>
            </a:r>
            <a:endParaRPr lang="zh-CN" altLang="en-US" sz="1065" dirty="0">
              <a:solidFill>
                <a:schemeClr val="tx1">
                  <a:lumMod val="65000"/>
                  <a:lumOff val="35000"/>
                </a:schemeClr>
              </a:solidFill>
              <a:latin typeface="阿里巴巴普惠体 R" panose="00020600040101010101" charset="-122"/>
              <a:ea typeface="阿里巴巴普惠体 R" panose="00020600040101010101" charset="-122"/>
            </a:endParaRPr>
          </a:p>
        </p:txBody>
      </p:sp>
      <p:sp>
        <p:nvSpPr>
          <p:cNvPr id="28" name="TextBox 65"/>
          <p:cNvSpPr txBox="1"/>
          <p:nvPr/>
        </p:nvSpPr>
        <p:spPr>
          <a:xfrm>
            <a:off x="4410431" y="5104963"/>
            <a:ext cx="683260" cy="233680"/>
          </a:xfrm>
          <a:prstGeom prst="rect">
            <a:avLst/>
          </a:prstGeom>
          <a:noFill/>
        </p:spPr>
        <p:txBody>
          <a:bodyPr wrap="none" lIns="70482" tIns="35241" rIns="70482" bIns="35241" rtlCol="0">
            <a:spAutoFit/>
          </a:bodyPr>
          <a:lstStyle/>
          <a:p>
            <a:r>
              <a:rPr lang="zh-CN" altLang="en-US" sz="1065" dirty="0">
                <a:solidFill>
                  <a:schemeClr val="tx1">
                    <a:lumMod val="65000"/>
                    <a:lumOff val="35000"/>
                  </a:schemeClr>
                </a:solidFill>
                <a:latin typeface="阿里巴巴普惠体 R" panose="00020600040101010101" charset="-122"/>
                <a:ea typeface="阿里巴巴普惠体 R" panose="00020600040101010101" charset="-122"/>
              </a:rPr>
              <a:t>网络申请</a:t>
            </a:r>
            <a:endParaRPr lang="zh-CN" altLang="en-US" sz="1065" dirty="0">
              <a:solidFill>
                <a:schemeClr val="tx1">
                  <a:lumMod val="65000"/>
                  <a:lumOff val="35000"/>
                </a:schemeClr>
              </a:solidFill>
              <a:latin typeface="阿里巴巴普惠体 R" panose="00020600040101010101" charset="-122"/>
              <a:ea typeface="阿里巴巴普惠体 R" panose="00020600040101010101" charset="-122"/>
            </a:endParaRPr>
          </a:p>
        </p:txBody>
      </p:sp>
      <p:sp>
        <p:nvSpPr>
          <p:cNvPr id="29" name="TextBox 68"/>
          <p:cNvSpPr txBox="1"/>
          <p:nvPr/>
        </p:nvSpPr>
        <p:spPr>
          <a:xfrm>
            <a:off x="1438512" y="6165302"/>
            <a:ext cx="2311400" cy="346710"/>
          </a:xfrm>
          <a:prstGeom prst="rect">
            <a:avLst/>
          </a:prstGeom>
          <a:noFill/>
        </p:spPr>
        <p:txBody>
          <a:bodyPr wrap="none" lIns="70482" tIns="35241" rIns="70482" bIns="35241" rtlCol="0">
            <a:spAutoFit/>
          </a:bodyPr>
          <a:lstStyle/>
          <a:p>
            <a:r>
              <a:rPr lang="zh-CN" altLang="en-US" dirty="0">
                <a:solidFill>
                  <a:schemeClr val="tx1">
                    <a:lumMod val="65000"/>
                    <a:lumOff val="35000"/>
                  </a:schemeClr>
                </a:solidFill>
                <a:latin typeface="阿里巴巴普惠体 R" panose="00020600040101010101" charset="-122"/>
                <a:ea typeface="阿里巴巴普惠体 R" panose="00020600040101010101" charset="-122"/>
              </a:rPr>
              <a:t>全年合计申请：</a:t>
            </a:r>
            <a:r>
              <a:rPr lang="en-US" altLang="zh-CN" dirty="0">
                <a:solidFill>
                  <a:schemeClr val="tx1">
                    <a:lumMod val="65000"/>
                    <a:lumOff val="35000"/>
                  </a:schemeClr>
                </a:solidFill>
                <a:latin typeface="阿里巴巴普惠体 R" panose="00020600040101010101" charset="-122"/>
                <a:ea typeface="阿里巴巴普惠体 R" panose="00020600040101010101" charset="-122"/>
              </a:rPr>
              <a:t>147</a:t>
            </a:r>
            <a:r>
              <a:rPr lang="zh-CN" altLang="en-US" dirty="0">
                <a:solidFill>
                  <a:schemeClr val="tx1">
                    <a:lumMod val="65000"/>
                    <a:lumOff val="35000"/>
                  </a:schemeClr>
                </a:solidFill>
                <a:latin typeface="阿里巴巴普惠体 R" panose="00020600040101010101" charset="-122"/>
                <a:ea typeface="阿里巴巴普惠体 R" panose="00020600040101010101" charset="-122"/>
              </a:rPr>
              <a:t>件</a:t>
            </a:r>
            <a:endParaRPr lang="zh-CN" altLang="en-US" dirty="0">
              <a:solidFill>
                <a:schemeClr val="tx1">
                  <a:lumMod val="65000"/>
                  <a:lumOff val="35000"/>
                </a:schemeClr>
              </a:solidFill>
              <a:latin typeface="阿里巴巴普惠体 R" panose="00020600040101010101" charset="-122"/>
              <a:ea typeface="阿里巴巴普惠体 R" panose="00020600040101010101" charset="-122"/>
            </a:endParaRPr>
          </a:p>
        </p:txBody>
      </p:sp>
      <p:sp>
        <p:nvSpPr>
          <p:cNvPr id="31" name="Freeform 35"/>
          <p:cNvSpPr>
            <a:spLocks noEditPoints="1"/>
          </p:cNvSpPr>
          <p:nvPr/>
        </p:nvSpPr>
        <p:spPr bwMode="auto">
          <a:xfrm>
            <a:off x="4133663" y="6127132"/>
            <a:ext cx="181769" cy="383200"/>
          </a:xfrm>
          <a:custGeom>
            <a:avLst/>
            <a:gdLst>
              <a:gd name="T0" fmla="*/ 76 w 153"/>
              <a:gd name="T1" fmla="*/ 60 h 322"/>
              <a:gd name="T2" fmla="*/ 106 w 153"/>
              <a:gd name="T3" fmla="*/ 30 h 322"/>
              <a:gd name="T4" fmla="*/ 76 w 153"/>
              <a:gd name="T5" fmla="*/ 0 h 322"/>
              <a:gd name="T6" fmla="*/ 46 w 153"/>
              <a:gd name="T7" fmla="*/ 30 h 322"/>
              <a:gd name="T8" fmla="*/ 76 w 153"/>
              <a:gd name="T9" fmla="*/ 60 h 322"/>
              <a:gd name="T10" fmla="*/ 151 w 153"/>
              <a:gd name="T11" fmla="*/ 161 h 322"/>
              <a:gd name="T12" fmla="*/ 151 w 153"/>
              <a:gd name="T13" fmla="*/ 161 h 322"/>
              <a:gd name="T14" fmla="*/ 127 w 153"/>
              <a:gd name="T15" fmla="*/ 91 h 322"/>
              <a:gd name="T16" fmla="*/ 97 w 153"/>
              <a:gd name="T17" fmla="*/ 67 h 322"/>
              <a:gd name="T18" fmla="*/ 56 w 153"/>
              <a:gd name="T19" fmla="*/ 67 h 322"/>
              <a:gd name="T20" fmla="*/ 27 w 153"/>
              <a:gd name="T21" fmla="*/ 85 h 322"/>
              <a:gd name="T22" fmla="*/ 27 w 153"/>
              <a:gd name="T23" fmla="*/ 85 h 322"/>
              <a:gd name="T24" fmla="*/ 26 w 153"/>
              <a:gd name="T25" fmla="*/ 91 h 322"/>
              <a:gd name="T26" fmla="*/ 2 w 153"/>
              <a:gd name="T27" fmla="*/ 161 h 322"/>
              <a:gd name="T28" fmla="*/ 9 w 153"/>
              <a:gd name="T29" fmla="*/ 176 h 322"/>
              <a:gd name="T30" fmla="*/ 23 w 153"/>
              <a:gd name="T31" fmla="*/ 169 h 322"/>
              <a:gd name="T32" fmla="*/ 45 w 153"/>
              <a:gd name="T33" fmla="*/ 104 h 322"/>
              <a:gd name="T34" fmla="*/ 49 w 153"/>
              <a:gd name="T35" fmla="*/ 104 h 322"/>
              <a:gd name="T36" fmla="*/ 12 w 153"/>
              <a:gd name="T37" fmla="*/ 214 h 322"/>
              <a:gd name="T38" fmla="*/ 46 w 153"/>
              <a:gd name="T39" fmla="*/ 214 h 322"/>
              <a:gd name="T40" fmla="*/ 46 w 153"/>
              <a:gd name="T41" fmla="*/ 308 h 322"/>
              <a:gd name="T42" fmla="*/ 60 w 153"/>
              <a:gd name="T43" fmla="*/ 322 h 322"/>
              <a:gd name="T44" fmla="*/ 75 w 153"/>
              <a:gd name="T45" fmla="*/ 308 h 322"/>
              <a:gd name="T46" fmla="*/ 75 w 153"/>
              <a:gd name="T47" fmla="*/ 214 h 322"/>
              <a:gd name="T48" fmla="*/ 78 w 153"/>
              <a:gd name="T49" fmla="*/ 214 h 322"/>
              <a:gd name="T50" fmla="*/ 78 w 153"/>
              <a:gd name="T51" fmla="*/ 308 h 322"/>
              <a:gd name="T52" fmla="*/ 92 w 153"/>
              <a:gd name="T53" fmla="*/ 322 h 322"/>
              <a:gd name="T54" fmla="*/ 106 w 153"/>
              <a:gd name="T55" fmla="*/ 308 h 322"/>
              <a:gd name="T56" fmla="*/ 106 w 153"/>
              <a:gd name="T57" fmla="*/ 214 h 322"/>
              <a:gd name="T58" fmla="*/ 141 w 153"/>
              <a:gd name="T59" fmla="*/ 214 h 322"/>
              <a:gd name="T60" fmla="*/ 104 w 153"/>
              <a:gd name="T61" fmla="*/ 104 h 322"/>
              <a:gd name="T62" fmla="*/ 107 w 153"/>
              <a:gd name="T63" fmla="*/ 104 h 322"/>
              <a:gd name="T64" fmla="*/ 129 w 153"/>
              <a:gd name="T65" fmla="*/ 169 h 322"/>
              <a:gd name="T66" fmla="*/ 144 w 153"/>
              <a:gd name="T67" fmla="*/ 176 h 322"/>
              <a:gd name="T68" fmla="*/ 151 w 153"/>
              <a:gd name="T69" fmla="*/ 161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3" h="322">
                <a:moveTo>
                  <a:pt x="76" y="60"/>
                </a:moveTo>
                <a:cubicBezTo>
                  <a:pt x="92" y="60"/>
                  <a:pt x="106" y="46"/>
                  <a:pt x="106" y="30"/>
                </a:cubicBezTo>
                <a:cubicBezTo>
                  <a:pt x="106" y="14"/>
                  <a:pt x="92" y="0"/>
                  <a:pt x="76" y="0"/>
                </a:cubicBezTo>
                <a:cubicBezTo>
                  <a:pt x="60" y="0"/>
                  <a:pt x="46" y="14"/>
                  <a:pt x="46" y="30"/>
                </a:cubicBezTo>
                <a:cubicBezTo>
                  <a:pt x="46" y="46"/>
                  <a:pt x="60" y="60"/>
                  <a:pt x="76" y="60"/>
                </a:cubicBezTo>
                <a:close/>
                <a:moveTo>
                  <a:pt x="151" y="161"/>
                </a:moveTo>
                <a:cubicBezTo>
                  <a:pt x="151" y="161"/>
                  <a:pt x="151" y="161"/>
                  <a:pt x="151" y="161"/>
                </a:cubicBezTo>
                <a:cubicBezTo>
                  <a:pt x="127" y="91"/>
                  <a:pt x="127" y="91"/>
                  <a:pt x="127" y="91"/>
                </a:cubicBezTo>
                <a:cubicBezTo>
                  <a:pt x="124" y="77"/>
                  <a:pt x="112" y="67"/>
                  <a:pt x="97" y="67"/>
                </a:cubicBezTo>
                <a:cubicBezTo>
                  <a:pt x="56" y="67"/>
                  <a:pt x="56" y="67"/>
                  <a:pt x="56" y="67"/>
                </a:cubicBezTo>
                <a:cubicBezTo>
                  <a:pt x="43" y="67"/>
                  <a:pt x="32" y="74"/>
                  <a:pt x="27" y="85"/>
                </a:cubicBezTo>
                <a:cubicBezTo>
                  <a:pt x="27" y="85"/>
                  <a:pt x="27" y="85"/>
                  <a:pt x="27" y="85"/>
                </a:cubicBezTo>
                <a:cubicBezTo>
                  <a:pt x="27" y="87"/>
                  <a:pt x="26" y="89"/>
                  <a:pt x="26" y="91"/>
                </a:cubicBezTo>
                <a:cubicBezTo>
                  <a:pt x="2" y="161"/>
                  <a:pt x="2" y="161"/>
                  <a:pt x="2" y="161"/>
                </a:cubicBezTo>
                <a:cubicBezTo>
                  <a:pt x="0" y="167"/>
                  <a:pt x="3" y="174"/>
                  <a:pt x="9" y="176"/>
                </a:cubicBezTo>
                <a:cubicBezTo>
                  <a:pt x="15" y="178"/>
                  <a:pt x="21" y="175"/>
                  <a:pt x="23" y="169"/>
                </a:cubicBezTo>
                <a:cubicBezTo>
                  <a:pt x="45" y="104"/>
                  <a:pt x="45" y="104"/>
                  <a:pt x="45" y="104"/>
                </a:cubicBezTo>
                <a:cubicBezTo>
                  <a:pt x="49" y="104"/>
                  <a:pt x="49" y="104"/>
                  <a:pt x="49" y="104"/>
                </a:cubicBezTo>
                <a:cubicBezTo>
                  <a:pt x="12" y="214"/>
                  <a:pt x="12" y="214"/>
                  <a:pt x="12" y="214"/>
                </a:cubicBezTo>
                <a:cubicBezTo>
                  <a:pt x="46" y="214"/>
                  <a:pt x="46" y="214"/>
                  <a:pt x="46" y="214"/>
                </a:cubicBezTo>
                <a:cubicBezTo>
                  <a:pt x="46" y="308"/>
                  <a:pt x="46" y="308"/>
                  <a:pt x="46" y="308"/>
                </a:cubicBezTo>
                <a:cubicBezTo>
                  <a:pt x="46" y="316"/>
                  <a:pt x="53" y="322"/>
                  <a:pt x="60" y="322"/>
                </a:cubicBezTo>
                <a:cubicBezTo>
                  <a:pt x="68" y="322"/>
                  <a:pt x="75" y="316"/>
                  <a:pt x="75" y="308"/>
                </a:cubicBezTo>
                <a:cubicBezTo>
                  <a:pt x="75" y="214"/>
                  <a:pt x="75" y="214"/>
                  <a:pt x="75" y="214"/>
                </a:cubicBezTo>
                <a:cubicBezTo>
                  <a:pt x="78" y="214"/>
                  <a:pt x="78" y="214"/>
                  <a:pt x="78" y="214"/>
                </a:cubicBezTo>
                <a:cubicBezTo>
                  <a:pt x="78" y="308"/>
                  <a:pt x="78" y="308"/>
                  <a:pt x="78" y="308"/>
                </a:cubicBezTo>
                <a:cubicBezTo>
                  <a:pt x="78" y="316"/>
                  <a:pt x="85" y="322"/>
                  <a:pt x="92" y="322"/>
                </a:cubicBezTo>
                <a:cubicBezTo>
                  <a:pt x="100" y="322"/>
                  <a:pt x="106" y="316"/>
                  <a:pt x="106" y="308"/>
                </a:cubicBezTo>
                <a:cubicBezTo>
                  <a:pt x="106" y="214"/>
                  <a:pt x="106" y="214"/>
                  <a:pt x="106" y="214"/>
                </a:cubicBezTo>
                <a:cubicBezTo>
                  <a:pt x="141" y="214"/>
                  <a:pt x="141" y="214"/>
                  <a:pt x="141" y="214"/>
                </a:cubicBezTo>
                <a:cubicBezTo>
                  <a:pt x="104" y="104"/>
                  <a:pt x="104" y="104"/>
                  <a:pt x="104" y="104"/>
                </a:cubicBezTo>
                <a:cubicBezTo>
                  <a:pt x="107" y="104"/>
                  <a:pt x="107" y="104"/>
                  <a:pt x="107" y="104"/>
                </a:cubicBezTo>
                <a:cubicBezTo>
                  <a:pt x="129" y="169"/>
                  <a:pt x="129" y="169"/>
                  <a:pt x="129" y="169"/>
                </a:cubicBezTo>
                <a:cubicBezTo>
                  <a:pt x="131" y="175"/>
                  <a:pt x="138" y="178"/>
                  <a:pt x="144" y="176"/>
                </a:cubicBezTo>
                <a:cubicBezTo>
                  <a:pt x="150" y="174"/>
                  <a:pt x="153" y="167"/>
                  <a:pt x="151" y="161"/>
                </a:cubicBezTo>
                <a:close/>
              </a:path>
            </a:pathLst>
          </a:custGeom>
          <a:solidFill>
            <a:schemeClr val="tx1">
              <a:lumMod val="65000"/>
              <a:lumOff val="35000"/>
            </a:schemeClr>
          </a:solidFill>
          <a:ln>
            <a:noFill/>
          </a:ln>
        </p:spPr>
        <p:txBody>
          <a:bodyPr vert="horz" wrap="square" lIns="70482" tIns="35241" rIns="70482" bIns="35241" numCol="1" anchor="t" anchorCtr="0" compatLnSpc="1"/>
          <a:lstStyle/>
          <a:p>
            <a:endParaRPr lang="zh-CN" altLang="en-US" sz="2400">
              <a:latin typeface="字魂59号-创粗黑" panose="00000500000000000000" pitchFamily="2" charset="-122"/>
              <a:ea typeface="字魂59号-创粗黑" panose="00000500000000000000" pitchFamily="2" charset="-122"/>
            </a:endParaRPr>
          </a:p>
        </p:txBody>
      </p:sp>
      <p:sp>
        <p:nvSpPr>
          <p:cNvPr id="32" name="Freeform 36"/>
          <p:cNvSpPr>
            <a:spLocks noEditPoints="1"/>
          </p:cNvSpPr>
          <p:nvPr/>
        </p:nvSpPr>
        <p:spPr bwMode="auto">
          <a:xfrm>
            <a:off x="3879356" y="6127134"/>
            <a:ext cx="151056" cy="381689"/>
          </a:xfrm>
          <a:custGeom>
            <a:avLst/>
            <a:gdLst>
              <a:gd name="T0" fmla="*/ 64 w 127"/>
              <a:gd name="T1" fmla="*/ 58 h 321"/>
              <a:gd name="T2" fmla="*/ 93 w 127"/>
              <a:gd name="T3" fmla="*/ 29 h 321"/>
              <a:gd name="T4" fmla="*/ 64 w 127"/>
              <a:gd name="T5" fmla="*/ 0 h 321"/>
              <a:gd name="T6" fmla="*/ 34 w 127"/>
              <a:gd name="T7" fmla="*/ 29 h 321"/>
              <a:gd name="T8" fmla="*/ 64 w 127"/>
              <a:gd name="T9" fmla="*/ 58 h 321"/>
              <a:gd name="T10" fmla="*/ 127 w 127"/>
              <a:gd name="T11" fmla="*/ 85 h 321"/>
              <a:gd name="T12" fmla="*/ 127 w 127"/>
              <a:gd name="T13" fmla="*/ 85 h 321"/>
              <a:gd name="T14" fmla="*/ 102 w 127"/>
              <a:gd name="T15" fmla="*/ 63 h 321"/>
              <a:gd name="T16" fmla="*/ 25 w 127"/>
              <a:gd name="T17" fmla="*/ 63 h 321"/>
              <a:gd name="T18" fmla="*/ 1 w 127"/>
              <a:gd name="T19" fmla="*/ 85 h 321"/>
              <a:gd name="T20" fmla="*/ 0 w 127"/>
              <a:gd name="T21" fmla="*/ 85 h 321"/>
              <a:gd name="T22" fmla="*/ 0 w 127"/>
              <a:gd name="T23" fmla="*/ 169 h 321"/>
              <a:gd name="T24" fmla="*/ 13 w 127"/>
              <a:gd name="T25" fmla="*/ 181 h 321"/>
              <a:gd name="T26" fmla="*/ 26 w 127"/>
              <a:gd name="T27" fmla="*/ 169 h 321"/>
              <a:gd name="T28" fmla="*/ 26 w 127"/>
              <a:gd name="T29" fmla="*/ 107 h 321"/>
              <a:gd name="T30" fmla="*/ 29 w 127"/>
              <a:gd name="T31" fmla="*/ 107 h 321"/>
              <a:gd name="T32" fmla="*/ 31 w 127"/>
              <a:gd name="T33" fmla="*/ 107 h 321"/>
              <a:gd name="T34" fmla="*/ 30 w 127"/>
              <a:gd name="T35" fmla="*/ 110 h 321"/>
              <a:gd name="T36" fmla="*/ 30 w 127"/>
              <a:gd name="T37" fmla="*/ 306 h 321"/>
              <a:gd name="T38" fmla="*/ 46 w 127"/>
              <a:gd name="T39" fmla="*/ 321 h 321"/>
              <a:gd name="T40" fmla="*/ 62 w 127"/>
              <a:gd name="T41" fmla="*/ 306 h 321"/>
              <a:gd name="T42" fmla="*/ 62 w 127"/>
              <a:gd name="T43" fmla="*/ 216 h 321"/>
              <a:gd name="T44" fmla="*/ 66 w 127"/>
              <a:gd name="T45" fmla="*/ 216 h 321"/>
              <a:gd name="T46" fmla="*/ 66 w 127"/>
              <a:gd name="T47" fmla="*/ 306 h 321"/>
              <a:gd name="T48" fmla="*/ 81 w 127"/>
              <a:gd name="T49" fmla="*/ 321 h 321"/>
              <a:gd name="T50" fmla="*/ 97 w 127"/>
              <a:gd name="T51" fmla="*/ 306 h 321"/>
              <a:gd name="T52" fmla="*/ 97 w 127"/>
              <a:gd name="T53" fmla="*/ 110 h 321"/>
              <a:gd name="T54" fmla="*/ 97 w 127"/>
              <a:gd name="T55" fmla="*/ 107 h 321"/>
              <a:gd name="T56" fmla="*/ 101 w 127"/>
              <a:gd name="T57" fmla="*/ 107 h 321"/>
              <a:gd name="T58" fmla="*/ 101 w 127"/>
              <a:gd name="T59" fmla="*/ 168 h 321"/>
              <a:gd name="T60" fmla="*/ 114 w 127"/>
              <a:gd name="T61" fmla="*/ 181 h 321"/>
              <a:gd name="T62" fmla="*/ 127 w 127"/>
              <a:gd name="T63" fmla="*/ 168 h 321"/>
              <a:gd name="T64" fmla="*/ 127 w 127"/>
              <a:gd name="T65" fmla="*/ 85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7" h="321">
                <a:moveTo>
                  <a:pt x="64" y="58"/>
                </a:moveTo>
                <a:cubicBezTo>
                  <a:pt x="80" y="58"/>
                  <a:pt x="93" y="45"/>
                  <a:pt x="93" y="29"/>
                </a:cubicBezTo>
                <a:cubicBezTo>
                  <a:pt x="93" y="13"/>
                  <a:pt x="80" y="0"/>
                  <a:pt x="64" y="0"/>
                </a:cubicBezTo>
                <a:cubicBezTo>
                  <a:pt x="47" y="0"/>
                  <a:pt x="34" y="13"/>
                  <a:pt x="34" y="29"/>
                </a:cubicBezTo>
                <a:cubicBezTo>
                  <a:pt x="34" y="45"/>
                  <a:pt x="47" y="58"/>
                  <a:pt x="64" y="58"/>
                </a:cubicBezTo>
                <a:close/>
                <a:moveTo>
                  <a:pt x="127" y="85"/>
                </a:moveTo>
                <a:cubicBezTo>
                  <a:pt x="127" y="85"/>
                  <a:pt x="127" y="85"/>
                  <a:pt x="127" y="85"/>
                </a:cubicBezTo>
                <a:cubicBezTo>
                  <a:pt x="126" y="73"/>
                  <a:pt x="115" y="63"/>
                  <a:pt x="102" y="63"/>
                </a:cubicBezTo>
                <a:cubicBezTo>
                  <a:pt x="25" y="63"/>
                  <a:pt x="25" y="63"/>
                  <a:pt x="25" y="63"/>
                </a:cubicBezTo>
                <a:cubicBezTo>
                  <a:pt x="12" y="63"/>
                  <a:pt x="2" y="73"/>
                  <a:pt x="1" y="85"/>
                </a:cubicBezTo>
                <a:cubicBezTo>
                  <a:pt x="0" y="85"/>
                  <a:pt x="0" y="85"/>
                  <a:pt x="0" y="85"/>
                </a:cubicBezTo>
                <a:cubicBezTo>
                  <a:pt x="0" y="169"/>
                  <a:pt x="0" y="169"/>
                  <a:pt x="0" y="169"/>
                </a:cubicBezTo>
                <a:cubicBezTo>
                  <a:pt x="0" y="176"/>
                  <a:pt x="6" y="181"/>
                  <a:pt x="13" y="181"/>
                </a:cubicBezTo>
                <a:cubicBezTo>
                  <a:pt x="20" y="181"/>
                  <a:pt x="26" y="176"/>
                  <a:pt x="26" y="169"/>
                </a:cubicBezTo>
                <a:cubicBezTo>
                  <a:pt x="26" y="107"/>
                  <a:pt x="26" y="107"/>
                  <a:pt x="26" y="107"/>
                </a:cubicBezTo>
                <a:cubicBezTo>
                  <a:pt x="27" y="107"/>
                  <a:pt x="28" y="107"/>
                  <a:pt x="29" y="107"/>
                </a:cubicBezTo>
                <a:cubicBezTo>
                  <a:pt x="31" y="107"/>
                  <a:pt x="31" y="107"/>
                  <a:pt x="31" y="107"/>
                </a:cubicBezTo>
                <a:cubicBezTo>
                  <a:pt x="30" y="108"/>
                  <a:pt x="30" y="109"/>
                  <a:pt x="30" y="110"/>
                </a:cubicBezTo>
                <a:cubicBezTo>
                  <a:pt x="30" y="306"/>
                  <a:pt x="30" y="306"/>
                  <a:pt x="30" y="306"/>
                </a:cubicBezTo>
                <a:cubicBezTo>
                  <a:pt x="30" y="314"/>
                  <a:pt x="37" y="321"/>
                  <a:pt x="46" y="321"/>
                </a:cubicBezTo>
                <a:cubicBezTo>
                  <a:pt x="55" y="321"/>
                  <a:pt x="62" y="314"/>
                  <a:pt x="62" y="306"/>
                </a:cubicBezTo>
                <a:cubicBezTo>
                  <a:pt x="62" y="216"/>
                  <a:pt x="62" y="216"/>
                  <a:pt x="62" y="216"/>
                </a:cubicBezTo>
                <a:cubicBezTo>
                  <a:pt x="66" y="216"/>
                  <a:pt x="66" y="216"/>
                  <a:pt x="66" y="216"/>
                </a:cubicBezTo>
                <a:cubicBezTo>
                  <a:pt x="66" y="306"/>
                  <a:pt x="66" y="306"/>
                  <a:pt x="66" y="306"/>
                </a:cubicBezTo>
                <a:cubicBezTo>
                  <a:pt x="66" y="314"/>
                  <a:pt x="73" y="321"/>
                  <a:pt x="81" y="321"/>
                </a:cubicBezTo>
                <a:cubicBezTo>
                  <a:pt x="90" y="321"/>
                  <a:pt x="97" y="314"/>
                  <a:pt x="97" y="306"/>
                </a:cubicBezTo>
                <a:cubicBezTo>
                  <a:pt x="97" y="110"/>
                  <a:pt x="97" y="110"/>
                  <a:pt x="97" y="110"/>
                </a:cubicBezTo>
                <a:cubicBezTo>
                  <a:pt x="97" y="109"/>
                  <a:pt x="97" y="108"/>
                  <a:pt x="97" y="107"/>
                </a:cubicBezTo>
                <a:cubicBezTo>
                  <a:pt x="101" y="107"/>
                  <a:pt x="101" y="107"/>
                  <a:pt x="101" y="107"/>
                </a:cubicBezTo>
                <a:cubicBezTo>
                  <a:pt x="101" y="168"/>
                  <a:pt x="101" y="168"/>
                  <a:pt x="101" y="168"/>
                </a:cubicBezTo>
                <a:cubicBezTo>
                  <a:pt x="101" y="175"/>
                  <a:pt x="107" y="181"/>
                  <a:pt x="114" y="181"/>
                </a:cubicBezTo>
                <a:cubicBezTo>
                  <a:pt x="121" y="181"/>
                  <a:pt x="127" y="175"/>
                  <a:pt x="127" y="168"/>
                </a:cubicBezTo>
                <a:cubicBezTo>
                  <a:pt x="127" y="85"/>
                  <a:pt x="127" y="85"/>
                  <a:pt x="127" y="85"/>
                </a:cubicBezTo>
                <a:close/>
              </a:path>
            </a:pathLst>
          </a:custGeom>
          <a:solidFill>
            <a:srgbClr val="5E9AC3"/>
          </a:solidFill>
          <a:ln>
            <a:noFill/>
          </a:ln>
        </p:spPr>
        <p:txBody>
          <a:bodyPr vert="horz" wrap="square" lIns="70482" tIns="35241" rIns="70482" bIns="35241" numCol="1" anchor="t" anchorCtr="0" compatLnSpc="1"/>
          <a:lstStyle/>
          <a:p>
            <a:endParaRPr lang="zh-CN" altLang="en-US" sz="2400">
              <a:latin typeface="字魂59号-创粗黑" panose="00000500000000000000" pitchFamily="2" charset="-122"/>
              <a:ea typeface="字魂59号-创粗黑" panose="00000500000000000000" pitchFamily="2" charset="-122"/>
            </a:endParaRPr>
          </a:p>
        </p:txBody>
      </p:sp>
      <p:sp>
        <p:nvSpPr>
          <p:cNvPr id="34" name="Freeform 10"/>
          <p:cNvSpPr/>
          <p:nvPr/>
        </p:nvSpPr>
        <p:spPr bwMode="auto">
          <a:xfrm>
            <a:off x="1915160" y="4629150"/>
            <a:ext cx="481330" cy="421640"/>
          </a:xfrm>
          <a:custGeom>
            <a:avLst/>
            <a:gdLst>
              <a:gd name="T0" fmla="*/ 0 w 2937"/>
              <a:gd name="T1" fmla="*/ 6482 h 6482"/>
              <a:gd name="T2" fmla="*/ 1455 w 2937"/>
              <a:gd name="T3" fmla="*/ 0 h 6482"/>
              <a:gd name="T4" fmla="*/ 2937 w 2937"/>
              <a:gd name="T5" fmla="*/ 6482 h 6482"/>
              <a:gd name="T6" fmla="*/ 0 w 2937"/>
              <a:gd name="T7" fmla="*/ 6482 h 6482"/>
            </a:gdLst>
            <a:ahLst/>
            <a:cxnLst>
              <a:cxn ang="0">
                <a:pos x="T0" y="T1"/>
              </a:cxn>
              <a:cxn ang="0">
                <a:pos x="T2" y="T3"/>
              </a:cxn>
              <a:cxn ang="0">
                <a:pos x="T4" y="T5"/>
              </a:cxn>
              <a:cxn ang="0">
                <a:pos x="T6" y="T7"/>
              </a:cxn>
            </a:cxnLst>
            <a:rect l="0" t="0" r="r" b="b"/>
            <a:pathLst>
              <a:path w="2937" h="6482">
                <a:moveTo>
                  <a:pt x="0" y="6482"/>
                </a:moveTo>
                <a:lnTo>
                  <a:pt x="1455" y="0"/>
                </a:lnTo>
                <a:lnTo>
                  <a:pt x="2937" y="6482"/>
                </a:lnTo>
                <a:lnTo>
                  <a:pt x="0" y="6482"/>
                </a:lnTo>
                <a:close/>
              </a:path>
            </a:pathLst>
          </a:custGeom>
          <a:solidFill>
            <a:srgbClr val="848597"/>
          </a:solidFill>
          <a:ln>
            <a:noFill/>
          </a:ln>
          <a:effectLst>
            <a:outerShdw blurRad="203200" dist="38100" dir="3840000" sx="91000" sy="91000" algn="t"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vert="horz" wrap="square" lIns="91333" tIns="45667" rIns="91333" bIns="45667" numCol="1" anchor="t" anchorCtr="0" compatLnSpc="1"/>
          <a:lstStyle/>
          <a:p>
            <a:endParaRPr lang="zh-CN" altLang="en-US" sz="2400">
              <a:latin typeface="字魂59号-创粗黑" panose="00000500000000000000" pitchFamily="2" charset="-122"/>
              <a:ea typeface="字魂59号-创粗黑" panose="00000500000000000000" pitchFamily="2" charset="-122"/>
            </a:endParaRPr>
          </a:p>
        </p:txBody>
      </p:sp>
      <p:sp>
        <p:nvSpPr>
          <p:cNvPr id="35" name="Freeform 14"/>
          <p:cNvSpPr/>
          <p:nvPr/>
        </p:nvSpPr>
        <p:spPr bwMode="auto">
          <a:xfrm>
            <a:off x="2938780" y="1529715"/>
            <a:ext cx="944245" cy="3521075"/>
          </a:xfrm>
          <a:custGeom>
            <a:avLst/>
            <a:gdLst>
              <a:gd name="T0" fmla="*/ 0 w 2619"/>
              <a:gd name="T1" fmla="*/ 3889 h 3889"/>
              <a:gd name="T2" fmla="*/ 1297 w 2619"/>
              <a:gd name="T3" fmla="*/ 0 h 3889"/>
              <a:gd name="T4" fmla="*/ 2619 w 2619"/>
              <a:gd name="T5" fmla="*/ 3889 h 3889"/>
              <a:gd name="T6" fmla="*/ 0 w 2619"/>
              <a:gd name="T7" fmla="*/ 3889 h 3889"/>
            </a:gdLst>
            <a:ahLst/>
            <a:cxnLst>
              <a:cxn ang="0">
                <a:pos x="T0" y="T1"/>
              </a:cxn>
              <a:cxn ang="0">
                <a:pos x="T2" y="T3"/>
              </a:cxn>
              <a:cxn ang="0">
                <a:pos x="T4" y="T5"/>
              </a:cxn>
              <a:cxn ang="0">
                <a:pos x="T6" y="T7"/>
              </a:cxn>
            </a:cxnLst>
            <a:rect l="0" t="0" r="r" b="b"/>
            <a:pathLst>
              <a:path w="2619" h="3889">
                <a:moveTo>
                  <a:pt x="0" y="3889"/>
                </a:moveTo>
                <a:lnTo>
                  <a:pt x="1297" y="0"/>
                </a:lnTo>
                <a:lnTo>
                  <a:pt x="2619" y="3889"/>
                </a:lnTo>
                <a:lnTo>
                  <a:pt x="0" y="3889"/>
                </a:lnTo>
                <a:close/>
              </a:path>
            </a:pathLst>
          </a:custGeom>
          <a:solidFill>
            <a:srgbClr val="5E9AC3"/>
          </a:solidFill>
          <a:ln>
            <a:noFill/>
          </a:ln>
          <a:effectLst>
            <a:outerShdw blurRad="152400" dist="38100" dir="8100000" algn="tr"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vert="horz" wrap="square" lIns="91333" tIns="45667" rIns="91333" bIns="45667" numCol="1" anchor="t" anchorCtr="0" compatLnSpc="1"/>
          <a:lstStyle/>
          <a:p>
            <a:endParaRPr lang="zh-CN" altLang="en-US" sz="2400">
              <a:latin typeface="字魂59号-创粗黑" panose="00000500000000000000" pitchFamily="2" charset="-122"/>
              <a:ea typeface="字魂59号-创粗黑" panose="00000500000000000000" pitchFamily="2" charset="-122"/>
            </a:endParaRPr>
          </a:p>
        </p:txBody>
      </p:sp>
      <p:sp>
        <p:nvSpPr>
          <p:cNvPr id="36" name="Freeform 17"/>
          <p:cNvSpPr/>
          <p:nvPr/>
        </p:nvSpPr>
        <p:spPr bwMode="auto">
          <a:xfrm>
            <a:off x="4064000" y="2204720"/>
            <a:ext cx="1125220" cy="2840990"/>
          </a:xfrm>
          <a:custGeom>
            <a:avLst/>
            <a:gdLst>
              <a:gd name="T0" fmla="*/ 0 w 3122"/>
              <a:gd name="T1" fmla="*/ 8280 h 8280"/>
              <a:gd name="T2" fmla="*/ 1561 w 3122"/>
              <a:gd name="T3" fmla="*/ 0 h 8280"/>
              <a:gd name="T4" fmla="*/ 3122 w 3122"/>
              <a:gd name="T5" fmla="*/ 8280 h 8280"/>
              <a:gd name="T6" fmla="*/ 0 w 3122"/>
              <a:gd name="T7" fmla="*/ 8280 h 8280"/>
            </a:gdLst>
            <a:ahLst/>
            <a:cxnLst>
              <a:cxn ang="0">
                <a:pos x="T0" y="T1"/>
              </a:cxn>
              <a:cxn ang="0">
                <a:pos x="T2" y="T3"/>
              </a:cxn>
              <a:cxn ang="0">
                <a:pos x="T4" y="T5"/>
              </a:cxn>
              <a:cxn ang="0">
                <a:pos x="T6" y="T7"/>
              </a:cxn>
            </a:cxnLst>
            <a:rect l="0" t="0" r="r" b="b"/>
            <a:pathLst>
              <a:path w="3122" h="8280">
                <a:moveTo>
                  <a:pt x="0" y="8280"/>
                </a:moveTo>
                <a:lnTo>
                  <a:pt x="1561" y="0"/>
                </a:lnTo>
                <a:lnTo>
                  <a:pt x="3122" y="8280"/>
                </a:lnTo>
                <a:lnTo>
                  <a:pt x="0" y="8280"/>
                </a:lnTo>
                <a:close/>
              </a:path>
            </a:pathLst>
          </a:custGeom>
          <a:solidFill>
            <a:srgbClr val="F9D27D"/>
          </a:solidFill>
          <a:ln>
            <a:noFill/>
          </a:ln>
          <a:effectLst>
            <a:outerShdw blurRad="152400" dist="38100" dir="2760000" algn="t"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vert="horz" wrap="square" lIns="91333" tIns="45667" rIns="91333" bIns="45667" numCol="1" anchor="t" anchorCtr="0" compatLnSpc="1"/>
          <a:lstStyle/>
          <a:p>
            <a:endParaRPr lang="zh-CN" altLang="en-US" sz="2400">
              <a:latin typeface="字魂59号-创粗黑" panose="00000500000000000000" pitchFamily="2" charset="-122"/>
              <a:ea typeface="字魂59号-创粗黑" panose="00000500000000000000" pitchFamily="2" charset="-122"/>
            </a:endParaRPr>
          </a:p>
        </p:txBody>
      </p:sp>
      <p:sp>
        <p:nvSpPr>
          <p:cNvPr id="38" name="Freeform 38"/>
          <p:cNvSpPr>
            <a:spLocks noEditPoints="1"/>
          </p:cNvSpPr>
          <p:nvPr/>
        </p:nvSpPr>
        <p:spPr bwMode="auto">
          <a:xfrm>
            <a:off x="1553238" y="5103587"/>
            <a:ext cx="261066" cy="261081"/>
          </a:xfrm>
          <a:custGeom>
            <a:avLst/>
            <a:gdLst>
              <a:gd name="T0" fmla="*/ 91 w 181"/>
              <a:gd name="T1" fmla="*/ 0 h 181"/>
              <a:gd name="T2" fmla="*/ 154 w 181"/>
              <a:gd name="T3" fmla="*/ 26 h 181"/>
              <a:gd name="T4" fmla="*/ 154 w 181"/>
              <a:gd name="T5" fmla="*/ 26 h 181"/>
              <a:gd name="T6" fmla="*/ 181 w 181"/>
              <a:gd name="T7" fmla="*/ 90 h 181"/>
              <a:gd name="T8" fmla="*/ 154 w 181"/>
              <a:gd name="T9" fmla="*/ 154 h 181"/>
              <a:gd name="T10" fmla="*/ 91 w 181"/>
              <a:gd name="T11" fmla="*/ 181 h 181"/>
              <a:gd name="T12" fmla="*/ 27 w 181"/>
              <a:gd name="T13" fmla="*/ 154 h 181"/>
              <a:gd name="T14" fmla="*/ 27 w 181"/>
              <a:gd name="T15" fmla="*/ 154 h 181"/>
              <a:gd name="T16" fmla="*/ 0 w 181"/>
              <a:gd name="T17" fmla="*/ 90 h 181"/>
              <a:gd name="T18" fmla="*/ 27 w 181"/>
              <a:gd name="T19" fmla="*/ 26 h 181"/>
              <a:gd name="T20" fmla="*/ 27 w 181"/>
              <a:gd name="T21" fmla="*/ 26 h 181"/>
              <a:gd name="T22" fmla="*/ 91 w 181"/>
              <a:gd name="T23" fmla="*/ 0 h 181"/>
              <a:gd name="T24" fmla="*/ 129 w 181"/>
              <a:gd name="T25" fmla="*/ 52 h 181"/>
              <a:gd name="T26" fmla="*/ 91 w 181"/>
              <a:gd name="T27" fmla="*/ 36 h 181"/>
              <a:gd name="T28" fmla="*/ 52 w 181"/>
              <a:gd name="T29" fmla="*/ 52 h 181"/>
              <a:gd name="T30" fmla="*/ 52 w 181"/>
              <a:gd name="T31" fmla="*/ 52 h 181"/>
              <a:gd name="T32" fmla="*/ 37 w 181"/>
              <a:gd name="T33" fmla="*/ 90 h 181"/>
              <a:gd name="T34" fmla="*/ 52 w 181"/>
              <a:gd name="T35" fmla="*/ 128 h 181"/>
              <a:gd name="T36" fmla="*/ 52 w 181"/>
              <a:gd name="T37" fmla="*/ 128 h 181"/>
              <a:gd name="T38" fmla="*/ 91 w 181"/>
              <a:gd name="T39" fmla="*/ 144 h 181"/>
              <a:gd name="T40" fmla="*/ 129 w 181"/>
              <a:gd name="T41" fmla="*/ 128 h 181"/>
              <a:gd name="T42" fmla="*/ 145 w 181"/>
              <a:gd name="T43" fmla="*/ 90 h 181"/>
              <a:gd name="T44" fmla="*/ 129 w 181"/>
              <a:gd name="T45" fmla="*/ 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1" h="181">
                <a:moveTo>
                  <a:pt x="91" y="0"/>
                </a:moveTo>
                <a:cubicBezTo>
                  <a:pt x="116" y="0"/>
                  <a:pt x="138" y="10"/>
                  <a:pt x="154" y="26"/>
                </a:cubicBezTo>
                <a:cubicBezTo>
                  <a:pt x="154" y="26"/>
                  <a:pt x="154" y="26"/>
                  <a:pt x="154" y="26"/>
                </a:cubicBezTo>
                <a:cubicBezTo>
                  <a:pt x="171" y="43"/>
                  <a:pt x="181" y="65"/>
                  <a:pt x="181" y="90"/>
                </a:cubicBezTo>
                <a:cubicBezTo>
                  <a:pt x="181" y="115"/>
                  <a:pt x="171" y="138"/>
                  <a:pt x="154" y="154"/>
                </a:cubicBezTo>
                <a:cubicBezTo>
                  <a:pt x="138" y="170"/>
                  <a:pt x="116" y="181"/>
                  <a:pt x="91" y="181"/>
                </a:cubicBezTo>
                <a:cubicBezTo>
                  <a:pt x="66" y="181"/>
                  <a:pt x="43" y="170"/>
                  <a:pt x="27" y="154"/>
                </a:cubicBezTo>
                <a:cubicBezTo>
                  <a:pt x="27" y="154"/>
                  <a:pt x="27" y="154"/>
                  <a:pt x="27" y="154"/>
                </a:cubicBezTo>
                <a:cubicBezTo>
                  <a:pt x="10" y="138"/>
                  <a:pt x="0" y="115"/>
                  <a:pt x="0" y="90"/>
                </a:cubicBezTo>
                <a:cubicBezTo>
                  <a:pt x="0" y="65"/>
                  <a:pt x="10" y="43"/>
                  <a:pt x="27" y="26"/>
                </a:cubicBezTo>
                <a:cubicBezTo>
                  <a:pt x="27" y="26"/>
                  <a:pt x="27" y="26"/>
                  <a:pt x="27" y="26"/>
                </a:cubicBezTo>
                <a:cubicBezTo>
                  <a:pt x="43" y="10"/>
                  <a:pt x="66" y="0"/>
                  <a:pt x="91" y="0"/>
                </a:cubicBezTo>
                <a:close/>
                <a:moveTo>
                  <a:pt x="129" y="52"/>
                </a:moveTo>
                <a:cubicBezTo>
                  <a:pt x="119" y="42"/>
                  <a:pt x="105" y="36"/>
                  <a:pt x="91" y="36"/>
                </a:cubicBezTo>
                <a:cubicBezTo>
                  <a:pt x="76" y="36"/>
                  <a:pt x="62" y="42"/>
                  <a:pt x="52" y="52"/>
                </a:cubicBezTo>
                <a:cubicBezTo>
                  <a:pt x="52" y="52"/>
                  <a:pt x="52" y="52"/>
                  <a:pt x="52" y="52"/>
                </a:cubicBezTo>
                <a:cubicBezTo>
                  <a:pt x="43" y="62"/>
                  <a:pt x="37" y="75"/>
                  <a:pt x="37" y="90"/>
                </a:cubicBezTo>
                <a:cubicBezTo>
                  <a:pt x="37" y="105"/>
                  <a:pt x="43" y="119"/>
                  <a:pt x="52" y="128"/>
                </a:cubicBezTo>
                <a:cubicBezTo>
                  <a:pt x="52" y="128"/>
                  <a:pt x="52" y="128"/>
                  <a:pt x="52" y="128"/>
                </a:cubicBezTo>
                <a:cubicBezTo>
                  <a:pt x="62" y="138"/>
                  <a:pt x="76" y="144"/>
                  <a:pt x="91" y="144"/>
                </a:cubicBezTo>
                <a:cubicBezTo>
                  <a:pt x="105" y="144"/>
                  <a:pt x="119" y="138"/>
                  <a:pt x="129" y="128"/>
                </a:cubicBezTo>
                <a:cubicBezTo>
                  <a:pt x="138" y="119"/>
                  <a:pt x="145" y="105"/>
                  <a:pt x="145" y="90"/>
                </a:cubicBezTo>
                <a:cubicBezTo>
                  <a:pt x="145" y="75"/>
                  <a:pt x="139" y="62"/>
                  <a:pt x="129" y="52"/>
                </a:cubicBezTo>
                <a:close/>
              </a:path>
            </a:pathLst>
          </a:custGeom>
          <a:solidFill>
            <a:schemeClr val="bg1">
              <a:lumMod val="50000"/>
            </a:schemeClr>
          </a:solidFill>
          <a:ln>
            <a:noFill/>
          </a:ln>
        </p:spPr>
        <p:txBody>
          <a:bodyPr vert="horz" wrap="square" lIns="70482" tIns="35241" rIns="70482" bIns="35241" numCol="1" anchor="t" anchorCtr="0" compatLnSpc="1"/>
          <a:lstStyle/>
          <a:p>
            <a:endParaRPr lang="zh-CN" altLang="en-US" sz="2400">
              <a:latin typeface="字魂59号-创粗黑" panose="00000500000000000000" pitchFamily="2" charset="-122"/>
              <a:ea typeface="字魂59号-创粗黑" panose="00000500000000000000" pitchFamily="2" charset="-122"/>
            </a:endParaRPr>
          </a:p>
        </p:txBody>
      </p:sp>
      <p:sp>
        <p:nvSpPr>
          <p:cNvPr id="40" name="TextBox 18"/>
          <p:cNvSpPr txBox="1"/>
          <p:nvPr/>
        </p:nvSpPr>
        <p:spPr>
          <a:xfrm flipH="1">
            <a:off x="1416050" y="5570855"/>
            <a:ext cx="1402080" cy="460375"/>
          </a:xfrm>
          <a:prstGeom prst="rect">
            <a:avLst/>
          </a:prstGeom>
          <a:noFill/>
        </p:spPr>
        <p:txBody>
          <a:bodyPr wrap="none" rtlCol="0">
            <a:spAutoFit/>
          </a:bodyPr>
          <a:lstStyle/>
          <a:p>
            <a:r>
              <a:rPr lang="zh-CN" altLang="en-US" sz="2400" dirty="0">
                <a:solidFill>
                  <a:schemeClr val="tx1">
                    <a:lumMod val="65000"/>
                    <a:lumOff val="35000"/>
                  </a:schemeClr>
                </a:solidFill>
                <a:latin typeface="阿里巴巴普惠体 R" panose="00020600040101010101" charset="-122"/>
                <a:ea typeface="阿里巴巴普惠体 R" panose="00020600040101010101" charset="-122"/>
                <a:cs typeface="阿里巴巴普惠体" panose="00020600040101010101" pitchFamily="18" charset="-122"/>
                <a:sym typeface="等线" panose="02010600030101010101" pitchFamily="2" charset="-122"/>
              </a:rPr>
              <a:t>申请来源</a:t>
            </a:r>
            <a:endParaRPr lang="zh-CN" altLang="en-US" sz="2400" dirty="0">
              <a:solidFill>
                <a:schemeClr val="tx1">
                  <a:lumMod val="65000"/>
                  <a:lumOff val="35000"/>
                </a:schemeClr>
              </a:solidFill>
              <a:latin typeface="阿里巴巴普惠体 R" panose="00020600040101010101" charset="-122"/>
              <a:ea typeface="阿里巴巴普惠体 R" panose="00020600040101010101" charset="-122"/>
              <a:cs typeface="阿里巴巴普惠体" panose="00020600040101010101" pitchFamily="18" charset="-122"/>
              <a:sym typeface="等线" panose="02010600030101010101" pitchFamily="2" charset="-122"/>
            </a:endParaRPr>
          </a:p>
        </p:txBody>
      </p:sp>
      <p:sp>
        <p:nvSpPr>
          <p:cNvPr id="42" name="文本框 41"/>
          <p:cNvSpPr txBox="1"/>
          <p:nvPr/>
        </p:nvSpPr>
        <p:spPr>
          <a:xfrm>
            <a:off x="1126230" y="404790"/>
            <a:ext cx="6844030" cy="368300"/>
          </a:xfrm>
          <a:prstGeom prst="rect">
            <a:avLst/>
          </a:prstGeom>
          <a:noFill/>
        </p:spPr>
        <p:txBody>
          <a:bodyPr wrap="square" rtlCol="0">
            <a:spAutoFit/>
          </a:bodyPr>
          <a:p>
            <a:r>
              <a:rPr lang="zh-CN" altLang="en-US" dirty="0">
                <a:solidFill>
                  <a:schemeClr val="tx1">
                    <a:lumMod val="75000"/>
                    <a:lumOff val="25000"/>
                  </a:schemeClr>
                </a:solidFill>
                <a:latin typeface="思源黑体 CN Medium" panose="020B0600000000000000" pitchFamily="34" charset="-122"/>
                <a:ea typeface="思源黑体 CN Medium" panose="020B0600000000000000" pitchFamily="34" charset="-122"/>
              </a:rPr>
              <a:t>依申请公开方面</a:t>
            </a:r>
            <a:endParaRPr lang="zh-CN" altLang="en-US" dirty="0">
              <a:solidFill>
                <a:schemeClr val="tx1">
                  <a:lumMod val="75000"/>
                  <a:lumOff val="25000"/>
                </a:schemeClr>
              </a:solidFill>
              <a:latin typeface="思源黑体 CN Medium" panose="020B0600000000000000" pitchFamily="34" charset="-122"/>
              <a:ea typeface="思源黑体 CN Medium" panose="020B0600000000000000" pitchFamily="34" charset="-122"/>
            </a:endParaRPr>
          </a:p>
        </p:txBody>
      </p:sp>
      <p:sp>
        <p:nvSpPr>
          <p:cNvPr id="43" name="Freeform 38"/>
          <p:cNvSpPr>
            <a:spLocks noEditPoints="1"/>
          </p:cNvSpPr>
          <p:nvPr/>
        </p:nvSpPr>
        <p:spPr bwMode="auto">
          <a:xfrm>
            <a:off x="2938808" y="5103587"/>
            <a:ext cx="261066" cy="261081"/>
          </a:xfrm>
          <a:custGeom>
            <a:avLst/>
            <a:gdLst>
              <a:gd name="T0" fmla="*/ 91 w 181"/>
              <a:gd name="T1" fmla="*/ 0 h 181"/>
              <a:gd name="T2" fmla="*/ 154 w 181"/>
              <a:gd name="T3" fmla="*/ 26 h 181"/>
              <a:gd name="T4" fmla="*/ 154 w 181"/>
              <a:gd name="T5" fmla="*/ 26 h 181"/>
              <a:gd name="T6" fmla="*/ 181 w 181"/>
              <a:gd name="T7" fmla="*/ 90 h 181"/>
              <a:gd name="T8" fmla="*/ 154 w 181"/>
              <a:gd name="T9" fmla="*/ 154 h 181"/>
              <a:gd name="T10" fmla="*/ 91 w 181"/>
              <a:gd name="T11" fmla="*/ 181 h 181"/>
              <a:gd name="T12" fmla="*/ 27 w 181"/>
              <a:gd name="T13" fmla="*/ 154 h 181"/>
              <a:gd name="T14" fmla="*/ 27 w 181"/>
              <a:gd name="T15" fmla="*/ 154 h 181"/>
              <a:gd name="T16" fmla="*/ 0 w 181"/>
              <a:gd name="T17" fmla="*/ 90 h 181"/>
              <a:gd name="T18" fmla="*/ 27 w 181"/>
              <a:gd name="T19" fmla="*/ 26 h 181"/>
              <a:gd name="T20" fmla="*/ 27 w 181"/>
              <a:gd name="T21" fmla="*/ 26 h 181"/>
              <a:gd name="T22" fmla="*/ 91 w 181"/>
              <a:gd name="T23" fmla="*/ 0 h 181"/>
              <a:gd name="T24" fmla="*/ 129 w 181"/>
              <a:gd name="T25" fmla="*/ 52 h 181"/>
              <a:gd name="T26" fmla="*/ 91 w 181"/>
              <a:gd name="T27" fmla="*/ 36 h 181"/>
              <a:gd name="T28" fmla="*/ 52 w 181"/>
              <a:gd name="T29" fmla="*/ 52 h 181"/>
              <a:gd name="T30" fmla="*/ 52 w 181"/>
              <a:gd name="T31" fmla="*/ 52 h 181"/>
              <a:gd name="T32" fmla="*/ 37 w 181"/>
              <a:gd name="T33" fmla="*/ 90 h 181"/>
              <a:gd name="T34" fmla="*/ 52 w 181"/>
              <a:gd name="T35" fmla="*/ 128 h 181"/>
              <a:gd name="T36" fmla="*/ 52 w 181"/>
              <a:gd name="T37" fmla="*/ 128 h 181"/>
              <a:gd name="T38" fmla="*/ 91 w 181"/>
              <a:gd name="T39" fmla="*/ 144 h 181"/>
              <a:gd name="T40" fmla="*/ 129 w 181"/>
              <a:gd name="T41" fmla="*/ 128 h 181"/>
              <a:gd name="T42" fmla="*/ 145 w 181"/>
              <a:gd name="T43" fmla="*/ 90 h 181"/>
              <a:gd name="T44" fmla="*/ 129 w 181"/>
              <a:gd name="T45" fmla="*/ 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1" h="181">
                <a:moveTo>
                  <a:pt x="91" y="0"/>
                </a:moveTo>
                <a:cubicBezTo>
                  <a:pt x="116" y="0"/>
                  <a:pt x="138" y="10"/>
                  <a:pt x="154" y="26"/>
                </a:cubicBezTo>
                <a:cubicBezTo>
                  <a:pt x="154" y="26"/>
                  <a:pt x="154" y="26"/>
                  <a:pt x="154" y="26"/>
                </a:cubicBezTo>
                <a:cubicBezTo>
                  <a:pt x="171" y="43"/>
                  <a:pt x="181" y="65"/>
                  <a:pt x="181" y="90"/>
                </a:cubicBezTo>
                <a:cubicBezTo>
                  <a:pt x="181" y="115"/>
                  <a:pt x="171" y="138"/>
                  <a:pt x="154" y="154"/>
                </a:cubicBezTo>
                <a:cubicBezTo>
                  <a:pt x="138" y="170"/>
                  <a:pt x="116" y="181"/>
                  <a:pt x="91" y="181"/>
                </a:cubicBezTo>
                <a:cubicBezTo>
                  <a:pt x="66" y="181"/>
                  <a:pt x="43" y="170"/>
                  <a:pt x="27" y="154"/>
                </a:cubicBezTo>
                <a:cubicBezTo>
                  <a:pt x="27" y="154"/>
                  <a:pt x="27" y="154"/>
                  <a:pt x="27" y="154"/>
                </a:cubicBezTo>
                <a:cubicBezTo>
                  <a:pt x="10" y="138"/>
                  <a:pt x="0" y="115"/>
                  <a:pt x="0" y="90"/>
                </a:cubicBezTo>
                <a:cubicBezTo>
                  <a:pt x="0" y="65"/>
                  <a:pt x="10" y="43"/>
                  <a:pt x="27" y="26"/>
                </a:cubicBezTo>
                <a:cubicBezTo>
                  <a:pt x="27" y="26"/>
                  <a:pt x="27" y="26"/>
                  <a:pt x="27" y="26"/>
                </a:cubicBezTo>
                <a:cubicBezTo>
                  <a:pt x="43" y="10"/>
                  <a:pt x="66" y="0"/>
                  <a:pt x="91" y="0"/>
                </a:cubicBezTo>
                <a:close/>
                <a:moveTo>
                  <a:pt x="129" y="52"/>
                </a:moveTo>
                <a:cubicBezTo>
                  <a:pt x="119" y="42"/>
                  <a:pt x="105" y="36"/>
                  <a:pt x="91" y="36"/>
                </a:cubicBezTo>
                <a:cubicBezTo>
                  <a:pt x="76" y="36"/>
                  <a:pt x="62" y="42"/>
                  <a:pt x="52" y="52"/>
                </a:cubicBezTo>
                <a:cubicBezTo>
                  <a:pt x="52" y="52"/>
                  <a:pt x="52" y="52"/>
                  <a:pt x="52" y="52"/>
                </a:cubicBezTo>
                <a:cubicBezTo>
                  <a:pt x="43" y="62"/>
                  <a:pt x="37" y="75"/>
                  <a:pt x="37" y="90"/>
                </a:cubicBezTo>
                <a:cubicBezTo>
                  <a:pt x="37" y="105"/>
                  <a:pt x="43" y="119"/>
                  <a:pt x="52" y="128"/>
                </a:cubicBezTo>
                <a:cubicBezTo>
                  <a:pt x="52" y="128"/>
                  <a:pt x="52" y="128"/>
                  <a:pt x="52" y="128"/>
                </a:cubicBezTo>
                <a:cubicBezTo>
                  <a:pt x="62" y="138"/>
                  <a:pt x="76" y="144"/>
                  <a:pt x="91" y="144"/>
                </a:cubicBezTo>
                <a:cubicBezTo>
                  <a:pt x="105" y="144"/>
                  <a:pt x="119" y="138"/>
                  <a:pt x="129" y="128"/>
                </a:cubicBezTo>
                <a:cubicBezTo>
                  <a:pt x="138" y="119"/>
                  <a:pt x="145" y="105"/>
                  <a:pt x="145" y="90"/>
                </a:cubicBezTo>
                <a:cubicBezTo>
                  <a:pt x="145" y="75"/>
                  <a:pt x="139" y="62"/>
                  <a:pt x="129" y="52"/>
                </a:cubicBezTo>
                <a:close/>
              </a:path>
            </a:pathLst>
          </a:custGeom>
          <a:solidFill>
            <a:schemeClr val="bg1">
              <a:lumMod val="50000"/>
            </a:schemeClr>
          </a:solidFill>
          <a:ln>
            <a:noFill/>
          </a:ln>
        </p:spPr>
        <p:txBody>
          <a:bodyPr vert="horz" wrap="square" lIns="70482" tIns="35241" rIns="70482" bIns="35241" numCol="1" anchor="t" anchorCtr="0" compatLnSpc="1"/>
          <a:p>
            <a:endParaRPr lang="zh-CN" altLang="en-US" sz="2400">
              <a:latin typeface="字魂59号-创粗黑" panose="00000500000000000000" pitchFamily="2" charset="-122"/>
              <a:ea typeface="字魂59号-创粗黑" panose="00000500000000000000" pitchFamily="2" charset="-122"/>
            </a:endParaRPr>
          </a:p>
        </p:txBody>
      </p:sp>
      <p:sp>
        <p:nvSpPr>
          <p:cNvPr id="44" name="Freeform 38"/>
          <p:cNvSpPr>
            <a:spLocks noEditPoints="1"/>
          </p:cNvSpPr>
          <p:nvPr/>
        </p:nvSpPr>
        <p:spPr bwMode="auto">
          <a:xfrm>
            <a:off x="4149753" y="5103587"/>
            <a:ext cx="261066" cy="261081"/>
          </a:xfrm>
          <a:custGeom>
            <a:avLst/>
            <a:gdLst>
              <a:gd name="T0" fmla="*/ 91 w 181"/>
              <a:gd name="T1" fmla="*/ 0 h 181"/>
              <a:gd name="T2" fmla="*/ 154 w 181"/>
              <a:gd name="T3" fmla="*/ 26 h 181"/>
              <a:gd name="T4" fmla="*/ 154 w 181"/>
              <a:gd name="T5" fmla="*/ 26 h 181"/>
              <a:gd name="T6" fmla="*/ 181 w 181"/>
              <a:gd name="T7" fmla="*/ 90 h 181"/>
              <a:gd name="T8" fmla="*/ 154 w 181"/>
              <a:gd name="T9" fmla="*/ 154 h 181"/>
              <a:gd name="T10" fmla="*/ 91 w 181"/>
              <a:gd name="T11" fmla="*/ 181 h 181"/>
              <a:gd name="T12" fmla="*/ 27 w 181"/>
              <a:gd name="T13" fmla="*/ 154 h 181"/>
              <a:gd name="T14" fmla="*/ 27 w 181"/>
              <a:gd name="T15" fmla="*/ 154 h 181"/>
              <a:gd name="T16" fmla="*/ 0 w 181"/>
              <a:gd name="T17" fmla="*/ 90 h 181"/>
              <a:gd name="T18" fmla="*/ 27 w 181"/>
              <a:gd name="T19" fmla="*/ 26 h 181"/>
              <a:gd name="T20" fmla="*/ 27 w 181"/>
              <a:gd name="T21" fmla="*/ 26 h 181"/>
              <a:gd name="T22" fmla="*/ 91 w 181"/>
              <a:gd name="T23" fmla="*/ 0 h 181"/>
              <a:gd name="T24" fmla="*/ 129 w 181"/>
              <a:gd name="T25" fmla="*/ 52 h 181"/>
              <a:gd name="T26" fmla="*/ 91 w 181"/>
              <a:gd name="T27" fmla="*/ 36 h 181"/>
              <a:gd name="T28" fmla="*/ 52 w 181"/>
              <a:gd name="T29" fmla="*/ 52 h 181"/>
              <a:gd name="T30" fmla="*/ 52 w 181"/>
              <a:gd name="T31" fmla="*/ 52 h 181"/>
              <a:gd name="T32" fmla="*/ 37 w 181"/>
              <a:gd name="T33" fmla="*/ 90 h 181"/>
              <a:gd name="T34" fmla="*/ 52 w 181"/>
              <a:gd name="T35" fmla="*/ 128 h 181"/>
              <a:gd name="T36" fmla="*/ 52 w 181"/>
              <a:gd name="T37" fmla="*/ 128 h 181"/>
              <a:gd name="T38" fmla="*/ 91 w 181"/>
              <a:gd name="T39" fmla="*/ 144 h 181"/>
              <a:gd name="T40" fmla="*/ 129 w 181"/>
              <a:gd name="T41" fmla="*/ 128 h 181"/>
              <a:gd name="T42" fmla="*/ 145 w 181"/>
              <a:gd name="T43" fmla="*/ 90 h 181"/>
              <a:gd name="T44" fmla="*/ 129 w 181"/>
              <a:gd name="T45" fmla="*/ 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1" h="181">
                <a:moveTo>
                  <a:pt x="91" y="0"/>
                </a:moveTo>
                <a:cubicBezTo>
                  <a:pt x="116" y="0"/>
                  <a:pt x="138" y="10"/>
                  <a:pt x="154" y="26"/>
                </a:cubicBezTo>
                <a:cubicBezTo>
                  <a:pt x="154" y="26"/>
                  <a:pt x="154" y="26"/>
                  <a:pt x="154" y="26"/>
                </a:cubicBezTo>
                <a:cubicBezTo>
                  <a:pt x="171" y="43"/>
                  <a:pt x="181" y="65"/>
                  <a:pt x="181" y="90"/>
                </a:cubicBezTo>
                <a:cubicBezTo>
                  <a:pt x="181" y="115"/>
                  <a:pt x="171" y="138"/>
                  <a:pt x="154" y="154"/>
                </a:cubicBezTo>
                <a:cubicBezTo>
                  <a:pt x="138" y="170"/>
                  <a:pt x="116" y="181"/>
                  <a:pt x="91" y="181"/>
                </a:cubicBezTo>
                <a:cubicBezTo>
                  <a:pt x="66" y="181"/>
                  <a:pt x="43" y="170"/>
                  <a:pt x="27" y="154"/>
                </a:cubicBezTo>
                <a:cubicBezTo>
                  <a:pt x="27" y="154"/>
                  <a:pt x="27" y="154"/>
                  <a:pt x="27" y="154"/>
                </a:cubicBezTo>
                <a:cubicBezTo>
                  <a:pt x="10" y="138"/>
                  <a:pt x="0" y="115"/>
                  <a:pt x="0" y="90"/>
                </a:cubicBezTo>
                <a:cubicBezTo>
                  <a:pt x="0" y="65"/>
                  <a:pt x="10" y="43"/>
                  <a:pt x="27" y="26"/>
                </a:cubicBezTo>
                <a:cubicBezTo>
                  <a:pt x="27" y="26"/>
                  <a:pt x="27" y="26"/>
                  <a:pt x="27" y="26"/>
                </a:cubicBezTo>
                <a:cubicBezTo>
                  <a:pt x="43" y="10"/>
                  <a:pt x="66" y="0"/>
                  <a:pt x="91" y="0"/>
                </a:cubicBezTo>
                <a:close/>
                <a:moveTo>
                  <a:pt x="129" y="52"/>
                </a:moveTo>
                <a:cubicBezTo>
                  <a:pt x="119" y="42"/>
                  <a:pt x="105" y="36"/>
                  <a:pt x="91" y="36"/>
                </a:cubicBezTo>
                <a:cubicBezTo>
                  <a:pt x="76" y="36"/>
                  <a:pt x="62" y="42"/>
                  <a:pt x="52" y="52"/>
                </a:cubicBezTo>
                <a:cubicBezTo>
                  <a:pt x="52" y="52"/>
                  <a:pt x="52" y="52"/>
                  <a:pt x="52" y="52"/>
                </a:cubicBezTo>
                <a:cubicBezTo>
                  <a:pt x="43" y="62"/>
                  <a:pt x="37" y="75"/>
                  <a:pt x="37" y="90"/>
                </a:cubicBezTo>
                <a:cubicBezTo>
                  <a:pt x="37" y="105"/>
                  <a:pt x="43" y="119"/>
                  <a:pt x="52" y="128"/>
                </a:cubicBezTo>
                <a:cubicBezTo>
                  <a:pt x="52" y="128"/>
                  <a:pt x="52" y="128"/>
                  <a:pt x="52" y="128"/>
                </a:cubicBezTo>
                <a:cubicBezTo>
                  <a:pt x="62" y="138"/>
                  <a:pt x="76" y="144"/>
                  <a:pt x="91" y="144"/>
                </a:cubicBezTo>
                <a:cubicBezTo>
                  <a:pt x="105" y="144"/>
                  <a:pt x="119" y="138"/>
                  <a:pt x="129" y="128"/>
                </a:cubicBezTo>
                <a:cubicBezTo>
                  <a:pt x="138" y="119"/>
                  <a:pt x="145" y="105"/>
                  <a:pt x="145" y="90"/>
                </a:cubicBezTo>
                <a:cubicBezTo>
                  <a:pt x="145" y="75"/>
                  <a:pt x="139" y="62"/>
                  <a:pt x="129" y="52"/>
                </a:cubicBezTo>
                <a:close/>
              </a:path>
            </a:pathLst>
          </a:custGeom>
          <a:solidFill>
            <a:schemeClr val="bg1">
              <a:lumMod val="50000"/>
            </a:schemeClr>
          </a:solidFill>
          <a:ln>
            <a:noFill/>
          </a:ln>
        </p:spPr>
        <p:txBody>
          <a:bodyPr vert="horz" wrap="square" lIns="70482" tIns="35241" rIns="70482" bIns="35241" numCol="1" anchor="t" anchorCtr="0" compatLnSpc="1"/>
          <a:lstStyle/>
          <a:p>
            <a:endParaRPr lang="zh-CN" altLang="en-US" sz="2400">
              <a:latin typeface="字魂59号-创粗黑" panose="00000500000000000000" pitchFamily="2" charset="-122"/>
              <a:ea typeface="字魂59号-创粗黑" panose="00000500000000000000" pitchFamily="2" charset="-122"/>
            </a:endParaRPr>
          </a:p>
        </p:txBody>
      </p:sp>
      <p:sp>
        <p:nvSpPr>
          <p:cNvPr id="45" name="文本框 44"/>
          <p:cNvSpPr txBox="1"/>
          <p:nvPr/>
        </p:nvSpPr>
        <p:spPr>
          <a:xfrm>
            <a:off x="334896" y="322369"/>
            <a:ext cx="647833" cy="521970"/>
          </a:xfrm>
          <a:prstGeom prst="rect">
            <a:avLst/>
          </a:prstGeom>
          <a:noFill/>
          <a:extLst>
            <a:ext uri="{909E8E84-426E-40DD-AFC4-6F175D3DCCD1}">
              <a14:hiddenFill xmlns:a14="http://schemas.microsoft.com/office/drawing/2010/main">
                <a:grpFill/>
              </a14:hiddenFill>
            </a:ext>
          </a:extLst>
        </p:spPr>
        <p:txBody>
          <a:bodyPr wrap="square" rtlCol="0">
            <a:spAutoFit/>
          </a:bodyPr>
          <a:lstStyle/>
          <a:p>
            <a:pPr algn="ctr"/>
            <a:r>
              <a:rPr lang="en-US" altLang="zh-CN" sz="2800" dirty="0">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rPr>
              <a:t>02</a:t>
            </a:r>
            <a:endParaRPr lang="zh-CN" altLang="en-US" sz="2800" dirty="0">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endParaRPr>
          </a:p>
        </p:txBody>
      </p:sp>
      <p:sp>
        <p:nvSpPr>
          <p:cNvPr id="46" name="TextBox 63"/>
          <p:cNvSpPr txBox="1"/>
          <p:nvPr/>
        </p:nvSpPr>
        <p:spPr>
          <a:xfrm>
            <a:off x="1979579" y="4222313"/>
            <a:ext cx="343535" cy="233680"/>
          </a:xfrm>
          <a:prstGeom prst="rect">
            <a:avLst/>
          </a:prstGeom>
          <a:noFill/>
        </p:spPr>
        <p:txBody>
          <a:bodyPr wrap="none" lIns="70482" tIns="35241" rIns="70482" bIns="35241" rtlCol="0">
            <a:spAutoFit/>
          </a:bodyPr>
          <a:p>
            <a:r>
              <a:rPr lang="en-US" altLang="zh-CN" sz="1065" dirty="0">
                <a:solidFill>
                  <a:schemeClr val="tx1">
                    <a:lumMod val="65000"/>
                    <a:lumOff val="35000"/>
                  </a:schemeClr>
                </a:solidFill>
                <a:latin typeface="阿里巴巴普惠体 R" panose="00020600040101010101" charset="-122"/>
                <a:ea typeface="阿里巴巴普惠体 R" panose="00020600040101010101" charset="-122"/>
              </a:rPr>
              <a:t>9</a:t>
            </a:r>
            <a:r>
              <a:rPr lang="zh-CN" altLang="en-US" sz="1065" dirty="0">
                <a:solidFill>
                  <a:schemeClr val="tx1">
                    <a:lumMod val="65000"/>
                    <a:lumOff val="35000"/>
                  </a:schemeClr>
                </a:solidFill>
                <a:latin typeface="阿里巴巴普惠体 R" panose="00020600040101010101" charset="-122"/>
                <a:ea typeface="阿里巴巴普惠体 R" panose="00020600040101010101" charset="-122"/>
              </a:rPr>
              <a:t>件</a:t>
            </a:r>
            <a:endParaRPr lang="zh-CN" altLang="en-US" sz="1065" dirty="0">
              <a:solidFill>
                <a:schemeClr val="tx1">
                  <a:lumMod val="65000"/>
                  <a:lumOff val="35000"/>
                </a:schemeClr>
              </a:solidFill>
              <a:latin typeface="阿里巴巴普惠体 R" panose="00020600040101010101" charset="-122"/>
              <a:ea typeface="阿里巴巴普惠体 R" panose="00020600040101010101" charset="-122"/>
            </a:endParaRPr>
          </a:p>
        </p:txBody>
      </p:sp>
      <p:sp>
        <p:nvSpPr>
          <p:cNvPr id="47" name="TextBox 63"/>
          <p:cNvSpPr txBox="1"/>
          <p:nvPr/>
        </p:nvSpPr>
        <p:spPr>
          <a:xfrm>
            <a:off x="3234339" y="1295598"/>
            <a:ext cx="411480" cy="233680"/>
          </a:xfrm>
          <a:prstGeom prst="rect">
            <a:avLst/>
          </a:prstGeom>
          <a:noFill/>
        </p:spPr>
        <p:txBody>
          <a:bodyPr wrap="none" lIns="70482" tIns="35241" rIns="70482" bIns="35241" rtlCol="0">
            <a:spAutoFit/>
          </a:bodyPr>
          <a:p>
            <a:r>
              <a:rPr lang="en-US" altLang="zh-CN" sz="1065" dirty="0">
                <a:solidFill>
                  <a:schemeClr val="tx1">
                    <a:lumMod val="65000"/>
                    <a:lumOff val="35000"/>
                  </a:schemeClr>
                </a:solidFill>
                <a:latin typeface="阿里巴巴普惠体 R" panose="00020600040101010101" charset="-122"/>
                <a:ea typeface="阿里巴巴普惠体 R" panose="00020600040101010101" charset="-122"/>
              </a:rPr>
              <a:t>77</a:t>
            </a:r>
            <a:r>
              <a:rPr lang="zh-CN" altLang="en-US" sz="1065" dirty="0">
                <a:solidFill>
                  <a:schemeClr val="tx1">
                    <a:lumMod val="65000"/>
                    <a:lumOff val="35000"/>
                  </a:schemeClr>
                </a:solidFill>
                <a:latin typeface="阿里巴巴普惠体 R" panose="00020600040101010101" charset="-122"/>
                <a:ea typeface="阿里巴巴普惠体 R" panose="00020600040101010101" charset="-122"/>
              </a:rPr>
              <a:t>件</a:t>
            </a:r>
            <a:endParaRPr lang="zh-CN" altLang="en-US" sz="1065" dirty="0">
              <a:solidFill>
                <a:schemeClr val="tx1">
                  <a:lumMod val="65000"/>
                  <a:lumOff val="35000"/>
                </a:schemeClr>
              </a:solidFill>
              <a:latin typeface="阿里巴巴普惠体 R" panose="00020600040101010101" charset="-122"/>
              <a:ea typeface="阿里巴巴普惠体 R" panose="00020600040101010101" charset="-122"/>
            </a:endParaRPr>
          </a:p>
        </p:txBody>
      </p:sp>
      <p:sp>
        <p:nvSpPr>
          <p:cNvPr id="48" name="TextBox 63"/>
          <p:cNvSpPr txBox="1"/>
          <p:nvPr/>
        </p:nvSpPr>
        <p:spPr>
          <a:xfrm>
            <a:off x="4425599" y="1863288"/>
            <a:ext cx="411480" cy="233680"/>
          </a:xfrm>
          <a:prstGeom prst="rect">
            <a:avLst/>
          </a:prstGeom>
          <a:noFill/>
        </p:spPr>
        <p:txBody>
          <a:bodyPr wrap="none" lIns="70482" tIns="35241" rIns="70482" bIns="35241" rtlCol="0">
            <a:spAutoFit/>
          </a:bodyPr>
          <a:p>
            <a:r>
              <a:rPr lang="en-US" altLang="zh-CN" sz="1065" dirty="0">
                <a:solidFill>
                  <a:schemeClr val="tx1">
                    <a:lumMod val="65000"/>
                    <a:lumOff val="35000"/>
                  </a:schemeClr>
                </a:solidFill>
                <a:latin typeface="阿里巴巴普惠体 R" panose="00020600040101010101" charset="-122"/>
                <a:ea typeface="阿里巴巴普惠体 R" panose="00020600040101010101" charset="-122"/>
              </a:rPr>
              <a:t>61</a:t>
            </a:r>
            <a:r>
              <a:rPr lang="zh-CN" altLang="en-US" sz="1065" dirty="0">
                <a:solidFill>
                  <a:schemeClr val="tx1">
                    <a:lumMod val="65000"/>
                    <a:lumOff val="35000"/>
                  </a:schemeClr>
                </a:solidFill>
                <a:latin typeface="阿里巴巴普惠体 R" panose="00020600040101010101" charset="-122"/>
                <a:ea typeface="阿里巴巴普惠体 R" panose="00020600040101010101" charset="-122"/>
              </a:rPr>
              <a:t>件</a:t>
            </a:r>
            <a:endParaRPr lang="zh-CN" altLang="en-US" sz="1065" dirty="0">
              <a:solidFill>
                <a:schemeClr val="tx1">
                  <a:lumMod val="65000"/>
                  <a:lumOff val="35000"/>
                </a:schemeClr>
              </a:solidFill>
              <a:latin typeface="阿里巴巴普惠体 R" panose="00020600040101010101" charset="-122"/>
              <a:ea typeface="阿里巴巴普惠体 R" panose="00020600040101010101" charset="-122"/>
            </a:endParaRPr>
          </a:p>
        </p:txBody>
      </p:sp>
      <p:sp>
        <p:nvSpPr>
          <p:cNvPr id="5" name="文本框 4"/>
          <p:cNvSpPr txBox="1"/>
          <p:nvPr/>
        </p:nvSpPr>
        <p:spPr>
          <a:xfrm>
            <a:off x="6522085" y="1628775"/>
            <a:ext cx="4053205" cy="368300"/>
          </a:xfrm>
          <a:prstGeom prst="rect">
            <a:avLst/>
          </a:prstGeom>
          <a:noFill/>
        </p:spPr>
        <p:txBody>
          <a:bodyPr wrap="square" rtlCol="0">
            <a:spAutoFit/>
          </a:bodyPr>
          <a:p>
            <a:r>
              <a:rPr lang="zh-CN" altLang="en-US"/>
              <a:t>国土空间总体规划</a:t>
            </a:r>
            <a:endParaRPr lang="zh-CN" altLang="en-US"/>
          </a:p>
        </p:txBody>
      </p:sp>
      <p:sp>
        <p:nvSpPr>
          <p:cNvPr id="6" name="文本框 5"/>
          <p:cNvSpPr txBox="1"/>
          <p:nvPr/>
        </p:nvSpPr>
        <p:spPr>
          <a:xfrm>
            <a:off x="6522085" y="2050415"/>
            <a:ext cx="4053205" cy="368300"/>
          </a:xfrm>
          <a:prstGeom prst="rect">
            <a:avLst/>
          </a:prstGeom>
          <a:noFill/>
        </p:spPr>
        <p:txBody>
          <a:bodyPr wrap="square" rtlCol="0">
            <a:spAutoFit/>
          </a:bodyPr>
          <a:p>
            <a:r>
              <a:rPr lang="zh-CN" altLang="en-US"/>
              <a:t>控制性详细规划</a:t>
            </a:r>
            <a:endParaRPr lang="zh-CN" altLang="en-US"/>
          </a:p>
        </p:txBody>
      </p:sp>
      <p:sp>
        <p:nvSpPr>
          <p:cNvPr id="7" name="文本框 6"/>
          <p:cNvSpPr txBox="1"/>
          <p:nvPr/>
        </p:nvSpPr>
        <p:spPr>
          <a:xfrm>
            <a:off x="6522085" y="2472055"/>
            <a:ext cx="4053205" cy="368300"/>
          </a:xfrm>
          <a:prstGeom prst="rect">
            <a:avLst/>
          </a:prstGeom>
          <a:noFill/>
        </p:spPr>
        <p:txBody>
          <a:bodyPr wrap="square" rtlCol="0">
            <a:spAutoFit/>
          </a:bodyPr>
          <a:p>
            <a:r>
              <a:rPr lang="zh-CN" altLang="en-US"/>
              <a:t>修建性详细规划</a:t>
            </a:r>
            <a:endParaRPr lang="zh-CN" altLang="en-US"/>
          </a:p>
        </p:txBody>
      </p:sp>
      <p:sp>
        <p:nvSpPr>
          <p:cNvPr id="8" name="文本框 7"/>
          <p:cNvSpPr txBox="1"/>
          <p:nvPr/>
        </p:nvSpPr>
        <p:spPr>
          <a:xfrm>
            <a:off x="6522085" y="2893695"/>
            <a:ext cx="4053205" cy="368300"/>
          </a:xfrm>
          <a:prstGeom prst="rect">
            <a:avLst/>
          </a:prstGeom>
          <a:noFill/>
        </p:spPr>
        <p:txBody>
          <a:bodyPr wrap="square" rtlCol="0">
            <a:spAutoFit/>
          </a:bodyPr>
          <a:p>
            <a:r>
              <a:rPr lang="zh-CN" altLang="en-US"/>
              <a:t>土地征收</a:t>
            </a:r>
            <a:endParaRPr lang="zh-CN" altLang="en-US"/>
          </a:p>
        </p:txBody>
      </p:sp>
      <p:sp>
        <p:nvSpPr>
          <p:cNvPr id="30" name="文本框 29"/>
          <p:cNvSpPr txBox="1"/>
          <p:nvPr/>
        </p:nvSpPr>
        <p:spPr>
          <a:xfrm>
            <a:off x="9114155" y="1682115"/>
            <a:ext cx="4053205" cy="368300"/>
          </a:xfrm>
          <a:prstGeom prst="rect">
            <a:avLst/>
          </a:prstGeom>
          <a:noFill/>
        </p:spPr>
        <p:txBody>
          <a:bodyPr wrap="square" rtlCol="0">
            <a:spAutoFit/>
          </a:bodyPr>
          <a:p>
            <a:r>
              <a:rPr lang="zh-CN" altLang="en-US"/>
              <a:t>土地利用</a:t>
            </a:r>
            <a:endParaRPr lang="zh-CN" altLang="en-US"/>
          </a:p>
        </p:txBody>
      </p:sp>
      <p:sp>
        <p:nvSpPr>
          <p:cNvPr id="33" name="文本框 32"/>
          <p:cNvSpPr txBox="1"/>
          <p:nvPr/>
        </p:nvSpPr>
        <p:spPr>
          <a:xfrm>
            <a:off x="9114155" y="2103755"/>
            <a:ext cx="4053205" cy="368300"/>
          </a:xfrm>
          <a:prstGeom prst="rect">
            <a:avLst/>
          </a:prstGeom>
          <a:noFill/>
        </p:spPr>
        <p:txBody>
          <a:bodyPr wrap="square" rtlCol="0">
            <a:spAutoFit/>
          </a:bodyPr>
          <a:p>
            <a:r>
              <a:rPr lang="zh-CN" altLang="en-US"/>
              <a:t>不动产登记信息</a:t>
            </a:r>
            <a:endParaRPr lang="zh-CN" altLang="en-US"/>
          </a:p>
        </p:txBody>
      </p:sp>
      <p:sp>
        <p:nvSpPr>
          <p:cNvPr id="37" name="文本框 36"/>
          <p:cNvSpPr txBox="1"/>
          <p:nvPr/>
        </p:nvSpPr>
        <p:spPr>
          <a:xfrm>
            <a:off x="9114155" y="2525395"/>
            <a:ext cx="4053205" cy="368300"/>
          </a:xfrm>
          <a:prstGeom prst="rect">
            <a:avLst/>
          </a:prstGeom>
          <a:noFill/>
        </p:spPr>
        <p:txBody>
          <a:bodyPr wrap="square" rtlCol="0">
            <a:spAutoFit/>
          </a:bodyPr>
          <a:p>
            <a:r>
              <a:rPr lang="zh-CN" altLang="en-US"/>
              <a:t>政策法规文件</a:t>
            </a:r>
            <a:endParaRPr lang="zh-CN" altLang="en-US"/>
          </a:p>
        </p:txBody>
      </p:sp>
      <p:sp>
        <p:nvSpPr>
          <p:cNvPr id="39" name="椭圆 38"/>
          <p:cNvSpPr/>
          <p:nvPr/>
        </p:nvSpPr>
        <p:spPr>
          <a:xfrm>
            <a:off x="6162040" y="1689100"/>
            <a:ext cx="247650" cy="247650"/>
          </a:xfrm>
          <a:prstGeom prst="ellipse">
            <a:avLst/>
          </a:prstGeom>
          <a:solidFill>
            <a:srgbClr val="5E9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1" name="椭圆 40"/>
          <p:cNvSpPr/>
          <p:nvPr/>
        </p:nvSpPr>
        <p:spPr>
          <a:xfrm>
            <a:off x="6162040" y="2110740"/>
            <a:ext cx="247650" cy="247650"/>
          </a:xfrm>
          <a:prstGeom prst="ellipse">
            <a:avLst/>
          </a:prstGeom>
          <a:solidFill>
            <a:srgbClr val="5E9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9" name="椭圆 48"/>
          <p:cNvSpPr/>
          <p:nvPr/>
        </p:nvSpPr>
        <p:spPr>
          <a:xfrm>
            <a:off x="6162040" y="2492375"/>
            <a:ext cx="247650" cy="247650"/>
          </a:xfrm>
          <a:prstGeom prst="ellipse">
            <a:avLst/>
          </a:prstGeom>
          <a:solidFill>
            <a:srgbClr val="5E9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0" name="椭圆 49"/>
          <p:cNvSpPr/>
          <p:nvPr/>
        </p:nvSpPr>
        <p:spPr>
          <a:xfrm>
            <a:off x="6162040" y="2924175"/>
            <a:ext cx="247650" cy="247650"/>
          </a:xfrm>
          <a:prstGeom prst="ellipse">
            <a:avLst/>
          </a:prstGeom>
          <a:solidFill>
            <a:srgbClr val="5E9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1" name="椭圆 50"/>
          <p:cNvSpPr/>
          <p:nvPr/>
        </p:nvSpPr>
        <p:spPr>
          <a:xfrm>
            <a:off x="8754110" y="1722755"/>
            <a:ext cx="247650" cy="247650"/>
          </a:xfrm>
          <a:prstGeom prst="ellipse">
            <a:avLst/>
          </a:prstGeom>
          <a:solidFill>
            <a:srgbClr val="5E9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2" name="椭圆 51"/>
          <p:cNvSpPr/>
          <p:nvPr/>
        </p:nvSpPr>
        <p:spPr>
          <a:xfrm>
            <a:off x="8754110" y="2154555"/>
            <a:ext cx="247650" cy="247650"/>
          </a:xfrm>
          <a:prstGeom prst="ellipse">
            <a:avLst/>
          </a:prstGeom>
          <a:solidFill>
            <a:srgbClr val="5E9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3" name="椭圆 52"/>
          <p:cNvSpPr/>
          <p:nvPr/>
        </p:nvSpPr>
        <p:spPr>
          <a:xfrm>
            <a:off x="8754110" y="2586355"/>
            <a:ext cx="247650" cy="247650"/>
          </a:xfrm>
          <a:prstGeom prst="ellipse">
            <a:avLst/>
          </a:prstGeom>
          <a:solidFill>
            <a:srgbClr val="5E9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0" name="文本框 99"/>
          <p:cNvSpPr txBox="1"/>
          <p:nvPr/>
        </p:nvSpPr>
        <p:spPr>
          <a:xfrm>
            <a:off x="6132830" y="3717290"/>
            <a:ext cx="4831715" cy="1198880"/>
          </a:xfrm>
          <a:prstGeom prst="rect">
            <a:avLst/>
          </a:prstGeom>
          <a:noFill/>
          <a:ln w="9525">
            <a:noFill/>
          </a:ln>
        </p:spPr>
        <p:txBody>
          <a:bodyPr wrap="square">
            <a:spAutoFit/>
          </a:bodyPr>
          <a:p>
            <a:pPr indent="0"/>
            <a:r>
              <a:rPr lang="zh-CN" b="1">
                <a:latin typeface="方正仿宋简体" panose="02000000000000000000" charset="-122"/>
                <a:ea typeface="方正仿宋简体" panose="02000000000000000000" charset="-122"/>
                <a:cs typeface="方正仿宋简体" panose="02000000000000000000" charset="-122"/>
              </a:rPr>
              <a:t>全年合计受理依申请政府信息公开数量</a:t>
            </a:r>
            <a:r>
              <a:rPr lang="en-US" b="1">
                <a:latin typeface="方正仿宋简体" panose="02000000000000000000" charset="-122"/>
                <a:ea typeface="方正仿宋简体" panose="02000000000000000000" charset="-122"/>
                <a:cs typeface="方正仿宋简体" panose="02000000000000000000" charset="-122"/>
              </a:rPr>
              <a:t>147</a:t>
            </a:r>
            <a:r>
              <a:rPr lang="zh-CN" b="1">
                <a:latin typeface="方正仿宋简体" panose="02000000000000000000" charset="-122"/>
                <a:ea typeface="方正仿宋简体" panose="02000000000000000000" charset="-122"/>
                <a:cs typeface="方正仿宋简体" panose="02000000000000000000" charset="-122"/>
              </a:rPr>
              <a:t>件，同比增长</a:t>
            </a:r>
            <a:r>
              <a:rPr lang="en-US" b="1">
                <a:latin typeface="方正仿宋简体" panose="02000000000000000000" charset="-122"/>
                <a:ea typeface="方正仿宋简体" panose="02000000000000000000" charset="-122"/>
                <a:cs typeface="方正仿宋简体" panose="02000000000000000000" charset="-122"/>
              </a:rPr>
              <a:t>130%</a:t>
            </a:r>
            <a:r>
              <a:rPr lang="zh-CN" b="1">
                <a:latin typeface="方正仿宋简体" panose="02000000000000000000" charset="-122"/>
                <a:ea typeface="方正仿宋简体" panose="02000000000000000000" charset="-122"/>
                <a:cs typeface="方正仿宋简体" panose="02000000000000000000" charset="-122"/>
              </a:rPr>
              <a:t>。其中当面申请</a:t>
            </a:r>
            <a:r>
              <a:rPr lang="en-US" b="1">
                <a:latin typeface="方正仿宋简体" panose="02000000000000000000" charset="-122"/>
                <a:ea typeface="方正仿宋简体" panose="02000000000000000000" charset="-122"/>
                <a:cs typeface="方正仿宋简体" panose="02000000000000000000" charset="-122"/>
              </a:rPr>
              <a:t>9</a:t>
            </a:r>
            <a:r>
              <a:rPr lang="zh-CN" b="1">
                <a:latin typeface="方正仿宋简体" panose="02000000000000000000" charset="-122"/>
                <a:ea typeface="方正仿宋简体" panose="02000000000000000000" charset="-122"/>
                <a:cs typeface="方正仿宋简体" panose="02000000000000000000" charset="-122"/>
              </a:rPr>
              <a:t>件，信函申请</a:t>
            </a:r>
            <a:r>
              <a:rPr lang="en-US" b="1">
                <a:latin typeface="方正仿宋简体" panose="02000000000000000000" charset="-122"/>
                <a:ea typeface="方正仿宋简体" panose="02000000000000000000" charset="-122"/>
                <a:cs typeface="方正仿宋简体" panose="02000000000000000000" charset="-122"/>
              </a:rPr>
              <a:t>77</a:t>
            </a:r>
            <a:r>
              <a:rPr lang="zh-CN" b="1">
                <a:latin typeface="方正仿宋简体" panose="02000000000000000000" charset="-122"/>
                <a:ea typeface="方正仿宋简体" panose="02000000000000000000" charset="-122"/>
                <a:cs typeface="方正仿宋简体" panose="02000000000000000000" charset="-122"/>
              </a:rPr>
              <a:t>件，网络申请</a:t>
            </a:r>
            <a:r>
              <a:rPr lang="en-US" b="1">
                <a:latin typeface="方正仿宋简体" panose="02000000000000000000" charset="-122"/>
                <a:ea typeface="方正仿宋简体" panose="02000000000000000000" charset="-122"/>
                <a:cs typeface="方正仿宋简体" panose="02000000000000000000" charset="-122"/>
              </a:rPr>
              <a:t>61</a:t>
            </a:r>
            <a:r>
              <a:rPr lang="zh-CN" b="1">
                <a:latin typeface="方正仿宋简体" panose="02000000000000000000" charset="-122"/>
                <a:ea typeface="方正仿宋简体" panose="02000000000000000000" charset="-122"/>
                <a:cs typeface="方正仿宋简体" panose="02000000000000000000" charset="-122"/>
              </a:rPr>
              <a:t>件，全部在规定时间内办理答复。</a:t>
            </a:r>
            <a:endParaRPr lang="zh-CN" altLang="en-US" b="1">
              <a:latin typeface="方正仿宋简体" panose="02000000000000000000" charset="-122"/>
              <a:ea typeface="方正仿宋简体" panose="02000000000000000000" charset="-122"/>
              <a:cs typeface="方正仿宋简体" panose="02000000000000000000"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advTm="19158">
        <p:random/>
      </p:transition>
    </mc:Choice>
    <mc:Fallback>
      <p:transition spd="slow" advTm="19158">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25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18"/>
                                        </p:tgtEl>
                                        <p:attrNameLst>
                                          <p:attrName>ppt_w</p:attrName>
                                        </p:attrNameLst>
                                      </p:cBhvr>
                                      <p:tavLst>
                                        <p:tav tm="0">
                                          <p:val>
                                            <p:strVal val="#ppt_w*.05"/>
                                          </p:val>
                                        </p:tav>
                                        <p:tav tm="100000">
                                          <p:val>
                                            <p:strVal val="#ppt_w"/>
                                          </p:val>
                                        </p:tav>
                                      </p:tavLst>
                                    </p:anim>
                                    <p:anim calcmode="lin" valueType="num">
                                      <p:cBhvr>
                                        <p:cTn id="10" dur="500" fill="hold"/>
                                        <p:tgtEl>
                                          <p:spTgt spid="18"/>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18"/>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18"/>
                                        </p:tgtEl>
                                      </p:cBhvr>
                                    </p:animEffect>
                                  </p:childTnLst>
                                </p:cTn>
                              </p:par>
                            </p:childTnLst>
                          </p:cTn>
                        </p:par>
                        <p:par>
                          <p:cTn id="15" fill="hold">
                            <p:stCondLst>
                              <p:cond delay="500"/>
                            </p:stCondLst>
                            <p:childTnLst>
                              <p:par>
                                <p:cTn id="16" presetID="25" presetClass="entr" presetSubtype="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25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19" dur="25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20" dur="250" accel="50000" fill="hold">
                                          <p:stCondLst>
                                            <p:cond delay="250"/>
                                          </p:stCondLst>
                                        </p:cTn>
                                        <p:tgtEl>
                                          <p:spTgt spid="19"/>
                                        </p:tgtEl>
                                        <p:attrNameLst>
                                          <p:attrName>ppt_w</p:attrName>
                                        </p:attrNameLst>
                                      </p:cBhvr>
                                      <p:tavLst>
                                        <p:tav tm="0">
                                          <p:val>
                                            <p:strVal val="#ppt_w*.05"/>
                                          </p:val>
                                        </p:tav>
                                        <p:tav tm="100000">
                                          <p:val>
                                            <p:strVal val="#ppt_w"/>
                                          </p:val>
                                        </p:tav>
                                      </p:tavLst>
                                    </p:anim>
                                    <p:anim calcmode="lin" valueType="num">
                                      <p:cBhvr>
                                        <p:cTn id="21" dur="500" fill="hold"/>
                                        <p:tgtEl>
                                          <p:spTgt spid="19"/>
                                        </p:tgtEl>
                                        <p:attrNameLst>
                                          <p:attrName>ppt_h</p:attrName>
                                        </p:attrNameLst>
                                      </p:cBhvr>
                                      <p:tavLst>
                                        <p:tav tm="0">
                                          <p:val>
                                            <p:strVal val="#ppt_h"/>
                                          </p:val>
                                        </p:tav>
                                        <p:tav tm="100000">
                                          <p:val>
                                            <p:strVal val="#ppt_h"/>
                                          </p:val>
                                        </p:tav>
                                      </p:tavLst>
                                    </p:anim>
                                    <p:anim calcmode="lin" valueType="num">
                                      <p:cBhvr>
                                        <p:cTn id="22" dur="25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23" dur="25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24" dur="250" accel="50000" fill="hold">
                                          <p:stCondLst>
                                            <p:cond delay="250"/>
                                          </p:stCondLst>
                                        </p:cTn>
                                        <p:tgtEl>
                                          <p:spTgt spid="19"/>
                                        </p:tgtEl>
                                        <p:attrNameLst>
                                          <p:attrName>ppt_y</p:attrName>
                                        </p:attrNameLst>
                                      </p:cBhvr>
                                      <p:tavLst>
                                        <p:tav tm="0">
                                          <p:val>
                                            <p:strVal val="#ppt_y+.1"/>
                                          </p:val>
                                        </p:tav>
                                        <p:tav tm="100000">
                                          <p:val>
                                            <p:strVal val="#ppt_y"/>
                                          </p:val>
                                        </p:tav>
                                      </p:tavLst>
                                    </p:anim>
                                    <p:animEffect transition="in" filter="fade">
                                      <p:cBhvr>
                                        <p:cTn id="25" dur="500" decel="50000">
                                          <p:stCondLst>
                                            <p:cond delay="0"/>
                                          </p:stCondLst>
                                        </p:cTn>
                                        <p:tgtEl>
                                          <p:spTgt spid="19"/>
                                        </p:tgtEl>
                                      </p:cBhvr>
                                    </p:animEffect>
                                  </p:childTnLst>
                                </p:cTn>
                              </p:par>
                            </p:childTnLst>
                          </p:cTn>
                        </p:par>
                        <p:par>
                          <p:cTn id="26" fill="hold">
                            <p:stCondLst>
                              <p:cond delay="1000"/>
                            </p:stCondLst>
                            <p:childTnLst>
                              <p:par>
                                <p:cTn id="27" presetID="25" presetClass="entr" presetSubtype="0"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250" decel="50000" fill="hold">
                                          <p:stCondLst>
                                            <p:cond delay="0"/>
                                          </p:stCondLst>
                                        </p:cTn>
                                        <p:tgtEl>
                                          <p:spTgt spid="20"/>
                                        </p:tgtEl>
                                        <p:attrNameLst>
                                          <p:attrName>style.rotation</p:attrName>
                                        </p:attrNameLst>
                                      </p:cBhvr>
                                      <p:tavLst>
                                        <p:tav tm="0">
                                          <p:val>
                                            <p:fltVal val="-90"/>
                                          </p:val>
                                        </p:tav>
                                        <p:tav tm="100000">
                                          <p:val>
                                            <p:fltVal val="0"/>
                                          </p:val>
                                        </p:tav>
                                      </p:tavLst>
                                    </p:anim>
                                    <p:anim calcmode="lin" valueType="num">
                                      <p:cBhvr>
                                        <p:cTn id="30" dur="250" decel="50000" fill="hold">
                                          <p:stCondLst>
                                            <p:cond delay="0"/>
                                          </p:stCondLst>
                                        </p:cTn>
                                        <p:tgtEl>
                                          <p:spTgt spid="20"/>
                                        </p:tgtEl>
                                        <p:attrNameLst>
                                          <p:attrName>ppt_w</p:attrName>
                                        </p:attrNameLst>
                                      </p:cBhvr>
                                      <p:tavLst>
                                        <p:tav tm="0">
                                          <p:val>
                                            <p:strVal val="#ppt_w"/>
                                          </p:val>
                                        </p:tav>
                                        <p:tav tm="100000">
                                          <p:val>
                                            <p:strVal val="#ppt_w*.05"/>
                                          </p:val>
                                        </p:tav>
                                      </p:tavLst>
                                    </p:anim>
                                    <p:anim calcmode="lin" valueType="num">
                                      <p:cBhvr>
                                        <p:cTn id="31" dur="250" accel="50000" fill="hold">
                                          <p:stCondLst>
                                            <p:cond delay="250"/>
                                          </p:stCondLst>
                                        </p:cTn>
                                        <p:tgtEl>
                                          <p:spTgt spid="20"/>
                                        </p:tgtEl>
                                        <p:attrNameLst>
                                          <p:attrName>ppt_w</p:attrName>
                                        </p:attrNameLst>
                                      </p:cBhvr>
                                      <p:tavLst>
                                        <p:tav tm="0">
                                          <p:val>
                                            <p:strVal val="#ppt_w*.05"/>
                                          </p:val>
                                        </p:tav>
                                        <p:tav tm="100000">
                                          <p:val>
                                            <p:strVal val="#ppt_w"/>
                                          </p:val>
                                        </p:tav>
                                      </p:tavLst>
                                    </p:anim>
                                    <p:anim calcmode="lin" valueType="num">
                                      <p:cBhvr>
                                        <p:cTn id="32" dur="500" fill="hold"/>
                                        <p:tgtEl>
                                          <p:spTgt spid="20"/>
                                        </p:tgtEl>
                                        <p:attrNameLst>
                                          <p:attrName>ppt_h</p:attrName>
                                        </p:attrNameLst>
                                      </p:cBhvr>
                                      <p:tavLst>
                                        <p:tav tm="0">
                                          <p:val>
                                            <p:strVal val="#ppt_h"/>
                                          </p:val>
                                        </p:tav>
                                        <p:tav tm="100000">
                                          <p:val>
                                            <p:strVal val="#ppt_h"/>
                                          </p:val>
                                        </p:tav>
                                      </p:tavLst>
                                    </p:anim>
                                    <p:anim calcmode="lin" valueType="num">
                                      <p:cBhvr>
                                        <p:cTn id="33" dur="250" decel="50000" fill="hold">
                                          <p:stCondLst>
                                            <p:cond delay="0"/>
                                          </p:stCondLst>
                                        </p:cTn>
                                        <p:tgtEl>
                                          <p:spTgt spid="20"/>
                                        </p:tgtEl>
                                        <p:attrNameLst>
                                          <p:attrName>ppt_x</p:attrName>
                                        </p:attrNameLst>
                                      </p:cBhvr>
                                      <p:tavLst>
                                        <p:tav tm="0">
                                          <p:val>
                                            <p:strVal val="#ppt_x+.4"/>
                                          </p:val>
                                        </p:tav>
                                        <p:tav tm="100000">
                                          <p:val>
                                            <p:strVal val="#ppt_x"/>
                                          </p:val>
                                        </p:tav>
                                      </p:tavLst>
                                    </p:anim>
                                    <p:anim calcmode="lin" valueType="num">
                                      <p:cBhvr>
                                        <p:cTn id="34" dur="250" decel="50000" fill="hold">
                                          <p:stCondLst>
                                            <p:cond delay="0"/>
                                          </p:stCondLst>
                                        </p:cTn>
                                        <p:tgtEl>
                                          <p:spTgt spid="20"/>
                                        </p:tgtEl>
                                        <p:attrNameLst>
                                          <p:attrName>ppt_y</p:attrName>
                                        </p:attrNameLst>
                                      </p:cBhvr>
                                      <p:tavLst>
                                        <p:tav tm="0">
                                          <p:val>
                                            <p:strVal val="#ppt_y-.2"/>
                                          </p:val>
                                        </p:tav>
                                        <p:tav tm="100000">
                                          <p:val>
                                            <p:strVal val="#ppt_y+.1"/>
                                          </p:val>
                                        </p:tav>
                                      </p:tavLst>
                                    </p:anim>
                                    <p:anim calcmode="lin" valueType="num">
                                      <p:cBhvr>
                                        <p:cTn id="35" dur="250" accel="50000" fill="hold">
                                          <p:stCondLst>
                                            <p:cond delay="250"/>
                                          </p:stCondLst>
                                        </p:cTn>
                                        <p:tgtEl>
                                          <p:spTgt spid="20"/>
                                        </p:tgtEl>
                                        <p:attrNameLst>
                                          <p:attrName>ppt_y</p:attrName>
                                        </p:attrNameLst>
                                      </p:cBhvr>
                                      <p:tavLst>
                                        <p:tav tm="0">
                                          <p:val>
                                            <p:strVal val="#ppt_y+.1"/>
                                          </p:val>
                                        </p:tav>
                                        <p:tav tm="100000">
                                          <p:val>
                                            <p:strVal val="#ppt_y"/>
                                          </p:val>
                                        </p:tav>
                                      </p:tavLst>
                                    </p:anim>
                                    <p:animEffect transition="in" filter="fade">
                                      <p:cBhvr>
                                        <p:cTn id="36" dur="500" decel="50000">
                                          <p:stCondLst>
                                            <p:cond delay="0"/>
                                          </p:stCondLst>
                                        </p:cTn>
                                        <p:tgtEl>
                                          <p:spTgt spid="20"/>
                                        </p:tgtEl>
                                      </p:cBhvr>
                                    </p:animEffect>
                                  </p:childTnLst>
                                </p:cTn>
                              </p:par>
                            </p:childTnLst>
                          </p:cTn>
                        </p:par>
                        <p:par>
                          <p:cTn id="37" fill="hold">
                            <p:stCondLst>
                              <p:cond delay="1500"/>
                            </p:stCondLst>
                            <p:childTnLst>
                              <p:par>
                                <p:cTn id="38" presetID="25" presetClass="entr" presetSubtype="0" fill="hold" grpId="0" nodeType="after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p:cTn id="40" dur="25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41" dur="25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42" dur="250" accel="50000" fill="hold">
                                          <p:stCondLst>
                                            <p:cond delay="250"/>
                                          </p:stCondLst>
                                        </p:cTn>
                                        <p:tgtEl>
                                          <p:spTgt spid="21"/>
                                        </p:tgtEl>
                                        <p:attrNameLst>
                                          <p:attrName>ppt_w</p:attrName>
                                        </p:attrNameLst>
                                      </p:cBhvr>
                                      <p:tavLst>
                                        <p:tav tm="0">
                                          <p:val>
                                            <p:strVal val="#ppt_w*.05"/>
                                          </p:val>
                                        </p:tav>
                                        <p:tav tm="100000">
                                          <p:val>
                                            <p:strVal val="#ppt_w"/>
                                          </p:val>
                                        </p:tav>
                                      </p:tavLst>
                                    </p:anim>
                                    <p:anim calcmode="lin" valueType="num">
                                      <p:cBhvr>
                                        <p:cTn id="43" dur="500" fill="hold"/>
                                        <p:tgtEl>
                                          <p:spTgt spid="21"/>
                                        </p:tgtEl>
                                        <p:attrNameLst>
                                          <p:attrName>ppt_h</p:attrName>
                                        </p:attrNameLst>
                                      </p:cBhvr>
                                      <p:tavLst>
                                        <p:tav tm="0">
                                          <p:val>
                                            <p:strVal val="#ppt_h"/>
                                          </p:val>
                                        </p:tav>
                                        <p:tav tm="100000">
                                          <p:val>
                                            <p:strVal val="#ppt_h"/>
                                          </p:val>
                                        </p:tav>
                                      </p:tavLst>
                                    </p:anim>
                                    <p:anim calcmode="lin" valueType="num">
                                      <p:cBhvr>
                                        <p:cTn id="44" dur="25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45" dur="25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46" dur="250" accel="50000" fill="hold">
                                          <p:stCondLst>
                                            <p:cond delay="250"/>
                                          </p:stCondLst>
                                        </p:cTn>
                                        <p:tgtEl>
                                          <p:spTgt spid="21"/>
                                        </p:tgtEl>
                                        <p:attrNameLst>
                                          <p:attrName>ppt_y</p:attrName>
                                        </p:attrNameLst>
                                      </p:cBhvr>
                                      <p:tavLst>
                                        <p:tav tm="0">
                                          <p:val>
                                            <p:strVal val="#ppt_y+.1"/>
                                          </p:val>
                                        </p:tav>
                                        <p:tav tm="100000">
                                          <p:val>
                                            <p:strVal val="#ppt_y"/>
                                          </p:val>
                                        </p:tav>
                                      </p:tavLst>
                                    </p:anim>
                                    <p:animEffect transition="in" filter="fade">
                                      <p:cBhvr>
                                        <p:cTn id="47" dur="500" decel="50000">
                                          <p:stCondLst>
                                            <p:cond delay="0"/>
                                          </p:stCondLst>
                                        </p:cTn>
                                        <p:tgtEl>
                                          <p:spTgt spid="21"/>
                                        </p:tgtEl>
                                      </p:cBhvr>
                                    </p:animEffect>
                                  </p:childTnLst>
                                </p:cTn>
                              </p:par>
                            </p:childTnLst>
                          </p:cTn>
                        </p:par>
                        <p:par>
                          <p:cTn id="48" fill="hold">
                            <p:stCondLst>
                              <p:cond delay="2000"/>
                            </p:stCondLst>
                            <p:childTnLst>
                              <p:par>
                                <p:cTn id="49" presetID="25" presetClass="entr" presetSubtype="0" fill="hold" grpId="0" nodeType="after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p:cTn id="51" dur="250"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52" dur="250"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53" dur="250" accel="50000" fill="hold">
                                          <p:stCondLst>
                                            <p:cond delay="250"/>
                                          </p:stCondLst>
                                        </p:cTn>
                                        <p:tgtEl>
                                          <p:spTgt spid="22"/>
                                        </p:tgtEl>
                                        <p:attrNameLst>
                                          <p:attrName>ppt_w</p:attrName>
                                        </p:attrNameLst>
                                      </p:cBhvr>
                                      <p:tavLst>
                                        <p:tav tm="0">
                                          <p:val>
                                            <p:strVal val="#ppt_w*.05"/>
                                          </p:val>
                                        </p:tav>
                                        <p:tav tm="100000">
                                          <p:val>
                                            <p:strVal val="#ppt_w"/>
                                          </p:val>
                                        </p:tav>
                                      </p:tavLst>
                                    </p:anim>
                                    <p:anim calcmode="lin" valueType="num">
                                      <p:cBhvr>
                                        <p:cTn id="54" dur="500" fill="hold"/>
                                        <p:tgtEl>
                                          <p:spTgt spid="22"/>
                                        </p:tgtEl>
                                        <p:attrNameLst>
                                          <p:attrName>ppt_h</p:attrName>
                                        </p:attrNameLst>
                                      </p:cBhvr>
                                      <p:tavLst>
                                        <p:tav tm="0">
                                          <p:val>
                                            <p:strVal val="#ppt_h"/>
                                          </p:val>
                                        </p:tav>
                                        <p:tav tm="100000">
                                          <p:val>
                                            <p:strVal val="#ppt_h"/>
                                          </p:val>
                                        </p:tav>
                                      </p:tavLst>
                                    </p:anim>
                                    <p:anim calcmode="lin" valueType="num">
                                      <p:cBhvr>
                                        <p:cTn id="55" dur="250"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56" dur="250"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57" dur="250" accel="50000" fill="hold">
                                          <p:stCondLst>
                                            <p:cond delay="250"/>
                                          </p:stCondLst>
                                        </p:cTn>
                                        <p:tgtEl>
                                          <p:spTgt spid="22"/>
                                        </p:tgtEl>
                                        <p:attrNameLst>
                                          <p:attrName>ppt_y</p:attrName>
                                        </p:attrNameLst>
                                      </p:cBhvr>
                                      <p:tavLst>
                                        <p:tav tm="0">
                                          <p:val>
                                            <p:strVal val="#ppt_y+.1"/>
                                          </p:val>
                                        </p:tav>
                                        <p:tav tm="100000">
                                          <p:val>
                                            <p:strVal val="#ppt_y"/>
                                          </p:val>
                                        </p:tav>
                                      </p:tavLst>
                                    </p:anim>
                                    <p:animEffect transition="in" filter="fade">
                                      <p:cBhvr>
                                        <p:cTn id="58" dur="500" decel="50000">
                                          <p:stCondLst>
                                            <p:cond delay="0"/>
                                          </p:stCondLst>
                                        </p:cTn>
                                        <p:tgtEl>
                                          <p:spTgt spid="22"/>
                                        </p:tgtEl>
                                      </p:cBhvr>
                                    </p:animEffect>
                                  </p:childTnLst>
                                </p:cTn>
                              </p:par>
                            </p:childTnLst>
                          </p:cTn>
                        </p:par>
                        <p:par>
                          <p:cTn id="59" fill="hold">
                            <p:stCondLst>
                              <p:cond delay="2500"/>
                            </p:stCondLst>
                            <p:childTnLst>
                              <p:par>
                                <p:cTn id="60" presetID="25" presetClass="entr" presetSubtype="0" fill="hold" grpId="0" nodeType="after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p:cTn id="62" dur="25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63" dur="25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64" dur="250" accel="50000" fill="hold">
                                          <p:stCondLst>
                                            <p:cond delay="250"/>
                                          </p:stCondLst>
                                        </p:cTn>
                                        <p:tgtEl>
                                          <p:spTgt spid="23"/>
                                        </p:tgtEl>
                                        <p:attrNameLst>
                                          <p:attrName>ppt_w</p:attrName>
                                        </p:attrNameLst>
                                      </p:cBhvr>
                                      <p:tavLst>
                                        <p:tav tm="0">
                                          <p:val>
                                            <p:strVal val="#ppt_w*.05"/>
                                          </p:val>
                                        </p:tav>
                                        <p:tav tm="100000">
                                          <p:val>
                                            <p:strVal val="#ppt_w"/>
                                          </p:val>
                                        </p:tav>
                                      </p:tavLst>
                                    </p:anim>
                                    <p:anim calcmode="lin" valueType="num">
                                      <p:cBhvr>
                                        <p:cTn id="65" dur="500" fill="hold"/>
                                        <p:tgtEl>
                                          <p:spTgt spid="23"/>
                                        </p:tgtEl>
                                        <p:attrNameLst>
                                          <p:attrName>ppt_h</p:attrName>
                                        </p:attrNameLst>
                                      </p:cBhvr>
                                      <p:tavLst>
                                        <p:tav tm="0">
                                          <p:val>
                                            <p:strVal val="#ppt_h"/>
                                          </p:val>
                                        </p:tav>
                                        <p:tav tm="100000">
                                          <p:val>
                                            <p:strVal val="#ppt_h"/>
                                          </p:val>
                                        </p:tav>
                                      </p:tavLst>
                                    </p:anim>
                                    <p:anim calcmode="lin" valueType="num">
                                      <p:cBhvr>
                                        <p:cTn id="66" dur="25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67" dur="25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68" dur="250" accel="50000" fill="hold">
                                          <p:stCondLst>
                                            <p:cond delay="250"/>
                                          </p:stCondLst>
                                        </p:cTn>
                                        <p:tgtEl>
                                          <p:spTgt spid="23"/>
                                        </p:tgtEl>
                                        <p:attrNameLst>
                                          <p:attrName>ppt_y</p:attrName>
                                        </p:attrNameLst>
                                      </p:cBhvr>
                                      <p:tavLst>
                                        <p:tav tm="0">
                                          <p:val>
                                            <p:strVal val="#ppt_y+.1"/>
                                          </p:val>
                                        </p:tav>
                                        <p:tav tm="100000">
                                          <p:val>
                                            <p:strVal val="#ppt_y"/>
                                          </p:val>
                                        </p:tav>
                                      </p:tavLst>
                                    </p:anim>
                                    <p:animEffect transition="in" filter="fade">
                                      <p:cBhvr>
                                        <p:cTn id="69" dur="500" decel="50000">
                                          <p:stCondLst>
                                            <p:cond delay="0"/>
                                          </p:stCondLst>
                                        </p:cTn>
                                        <p:tgtEl>
                                          <p:spTgt spid="23"/>
                                        </p:tgtEl>
                                      </p:cBhvr>
                                    </p:animEffect>
                                  </p:childTnLst>
                                </p:cTn>
                              </p:par>
                            </p:childTnLst>
                          </p:cTn>
                        </p:par>
                        <p:par>
                          <p:cTn id="70" fill="hold">
                            <p:stCondLst>
                              <p:cond delay="3000"/>
                            </p:stCondLst>
                            <p:childTnLst>
                              <p:par>
                                <p:cTn id="71" presetID="25" presetClass="entr" presetSubtype="0" fill="hold" grpId="0" nodeType="after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250" decel="50000" fill="hold">
                                          <p:stCondLst>
                                            <p:cond delay="0"/>
                                          </p:stCondLst>
                                        </p:cTn>
                                        <p:tgtEl>
                                          <p:spTgt spid="24"/>
                                        </p:tgtEl>
                                        <p:attrNameLst>
                                          <p:attrName>style.rotation</p:attrName>
                                        </p:attrNameLst>
                                      </p:cBhvr>
                                      <p:tavLst>
                                        <p:tav tm="0">
                                          <p:val>
                                            <p:fltVal val="-90"/>
                                          </p:val>
                                        </p:tav>
                                        <p:tav tm="100000">
                                          <p:val>
                                            <p:fltVal val="0"/>
                                          </p:val>
                                        </p:tav>
                                      </p:tavLst>
                                    </p:anim>
                                    <p:anim calcmode="lin" valueType="num">
                                      <p:cBhvr>
                                        <p:cTn id="74" dur="250" decel="50000" fill="hold">
                                          <p:stCondLst>
                                            <p:cond delay="0"/>
                                          </p:stCondLst>
                                        </p:cTn>
                                        <p:tgtEl>
                                          <p:spTgt spid="24"/>
                                        </p:tgtEl>
                                        <p:attrNameLst>
                                          <p:attrName>ppt_w</p:attrName>
                                        </p:attrNameLst>
                                      </p:cBhvr>
                                      <p:tavLst>
                                        <p:tav tm="0">
                                          <p:val>
                                            <p:strVal val="#ppt_w"/>
                                          </p:val>
                                        </p:tav>
                                        <p:tav tm="100000">
                                          <p:val>
                                            <p:strVal val="#ppt_w*.05"/>
                                          </p:val>
                                        </p:tav>
                                      </p:tavLst>
                                    </p:anim>
                                    <p:anim calcmode="lin" valueType="num">
                                      <p:cBhvr>
                                        <p:cTn id="75" dur="250" accel="50000" fill="hold">
                                          <p:stCondLst>
                                            <p:cond delay="250"/>
                                          </p:stCondLst>
                                        </p:cTn>
                                        <p:tgtEl>
                                          <p:spTgt spid="24"/>
                                        </p:tgtEl>
                                        <p:attrNameLst>
                                          <p:attrName>ppt_w</p:attrName>
                                        </p:attrNameLst>
                                      </p:cBhvr>
                                      <p:tavLst>
                                        <p:tav tm="0">
                                          <p:val>
                                            <p:strVal val="#ppt_w*.05"/>
                                          </p:val>
                                        </p:tav>
                                        <p:tav tm="100000">
                                          <p:val>
                                            <p:strVal val="#ppt_w"/>
                                          </p:val>
                                        </p:tav>
                                      </p:tavLst>
                                    </p:anim>
                                    <p:anim calcmode="lin" valueType="num">
                                      <p:cBhvr>
                                        <p:cTn id="76" dur="500" fill="hold"/>
                                        <p:tgtEl>
                                          <p:spTgt spid="24"/>
                                        </p:tgtEl>
                                        <p:attrNameLst>
                                          <p:attrName>ppt_h</p:attrName>
                                        </p:attrNameLst>
                                      </p:cBhvr>
                                      <p:tavLst>
                                        <p:tav tm="0">
                                          <p:val>
                                            <p:strVal val="#ppt_h"/>
                                          </p:val>
                                        </p:tav>
                                        <p:tav tm="100000">
                                          <p:val>
                                            <p:strVal val="#ppt_h"/>
                                          </p:val>
                                        </p:tav>
                                      </p:tavLst>
                                    </p:anim>
                                    <p:anim calcmode="lin" valueType="num">
                                      <p:cBhvr>
                                        <p:cTn id="77" dur="250" decel="50000" fill="hold">
                                          <p:stCondLst>
                                            <p:cond delay="0"/>
                                          </p:stCondLst>
                                        </p:cTn>
                                        <p:tgtEl>
                                          <p:spTgt spid="24"/>
                                        </p:tgtEl>
                                        <p:attrNameLst>
                                          <p:attrName>ppt_x</p:attrName>
                                        </p:attrNameLst>
                                      </p:cBhvr>
                                      <p:tavLst>
                                        <p:tav tm="0">
                                          <p:val>
                                            <p:strVal val="#ppt_x+.4"/>
                                          </p:val>
                                        </p:tav>
                                        <p:tav tm="100000">
                                          <p:val>
                                            <p:strVal val="#ppt_x"/>
                                          </p:val>
                                        </p:tav>
                                      </p:tavLst>
                                    </p:anim>
                                    <p:anim calcmode="lin" valueType="num">
                                      <p:cBhvr>
                                        <p:cTn id="78" dur="250" decel="50000" fill="hold">
                                          <p:stCondLst>
                                            <p:cond delay="0"/>
                                          </p:stCondLst>
                                        </p:cTn>
                                        <p:tgtEl>
                                          <p:spTgt spid="24"/>
                                        </p:tgtEl>
                                        <p:attrNameLst>
                                          <p:attrName>ppt_y</p:attrName>
                                        </p:attrNameLst>
                                      </p:cBhvr>
                                      <p:tavLst>
                                        <p:tav tm="0">
                                          <p:val>
                                            <p:strVal val="#ppt_y-.2"/>
                                          </p:val>
                                        </p:tav>
                                        <p:tav tm="100000">
                                          <p:val>
                                            <p:strVal val="#ppt_y+.1"/>
                                          </p:val>
                                        </p:tav>
                                      </p:tavLst>
                                    </p:anim>
                                    <p:anim calcmode="lin" valueType="num">
                                      <p:cBhvr>
                                        <p:cTn id="79" dur="250" accel="50000" fill="hold">
                                          <p:stCondLst>
                                            <p:cond delay="250"/>
                                          </p:stCondLst>
                                        </p:cTn>
                                        <p:tgtEl>
                                          <p:spTgt spid="24"/>
                                        </p:tgtEl>
                                        <p:attrNameLst>
                                          <p:attrName>ppt_y</p:attrName>
                                        </p:attrNameLst>
                                      </p:cBhvr>
                                      <p:tavLst>
                                        <p:tav tm="0">
                                          <p:val>
                                            <p:strVal val="#ppt_y+.1"/>
                                          </p:val>
                                        </p:tav>
                                        <p:tav tm="100000">
                                          <p:val>
                                            <p:strVal val="#ppt_y"/>
                                          </p:val>
                                        </p:tav>
                                      </p:tavLst>
                                    </p:anim>
                                    <p:animEffect transition="in" filter="fade">
                                      <p:cBhvr>
                                        <p:cTn id="80" dur="500" decel="50000">
                                          <p:stCondLst>
                                            <p:cond delay="0"/>
                                          </p:stCondLst>
                                        </p:cTn>
                                        <p:tgtEl>
                                          <p:spTgt spid="24"/>
                                        </p:tgtEl>
                                      </p:cBhvr>
                                    </p:animEffect>
                                  </p:childTnLst>
                                </p:cTn>
                              </p:par>
                            </p:childTnLst>
                          </p:cTn>
                        </p:par>
                        <p:par>
                          <p:cTn id="81" fill="hold">
                            <p:stCondLst>
                              <p:cond delay="3500"/>
                            </p:stCondLst>
                            <p:childTnLst>
                              <p:par>
                                <p:cTn id="82" presetID="25" presetClass="entr" presetSubtype="0" fill="hold" grpId="0" nodeType="afterEffect">
                                  <p:stCondLst>
                                    <p:cond delay="0"/>
                                  </p:stCondLst>
                                  <p:childTnLst>
                                    <p:set>
                                      <p:cBhvr>
                                        <p:cTn id="83" dur="1" fill="hold">
                                          <p:stCondLst>
                                            <p:cond delay="0"/>
                                          </p:stCondLst>
                                        </p:cTn>
                                        <p:tgtEl>
                                          <p:spTgt spid="25"/>
                                        </p:tgtEl>
                                        <p:attrNameLst>
                                          <p:attrName>style.visibility</p:attrName>
                                        </p:attrNameLst>
                                      </p:cBhvr>
                                      <p:to>
                                        <p:strVal val="visible"/>
                                      </p:to>
                                    </p:set>
                                    <p:anim calcmode="lin" valueType="num">
                                      <p:cBhvr>
                                        <p:cTn id="84" dur="250" decel="50000" fill="hold">
                                          <p:stCondLst>
                                            <p:cond delay="0"/>
                                          </p:stCondLst>
                                        </p:cTn>
                                        <p:tgtEl>
                                          <p:spTgt spid="25"/>
                                        </p:tgtEl>
                                        <p:attrNameLst>
                                          <p:attrName>style.rotation</p:attrName>
                                        </p:attrNameLst>
                                      </p:cBhvr>
                                      <p:tavLst>
                                        <p:tav tm="0">
                                          <p:val>
                                            <p:fltVal val="-90"/>
                                          </p:val>
                                        </p:tav>
                                        <p:tav tm="100000">
                                          <p:val>
                                            <p:fltVal val="0"/>
                                          </p:val>
                                        </p:tav>
                                      </p:tavLst>
                                    </p:anim>
                                    <p:anim calcmode="lin" valueType="num">
                                      <p:cBhvr>
                                        <p:cTn id="85" dur="250" decel="50000" fill="hold">
                                          <p:stCondLst>
                                            <p:cond delay="0"/>
                                          </p:stCondLst>
                                        </p:cTn>
                                        <p:tgtEl>
                                          <p:spTgt spid="25"/>
                                        </p:tgtEl>
                                        <p:attrNameLst>
                                          <p:attrName>ppt_w</p:attrName>
                                        </p:attrNameLst>
                                      </p:cBhvr>
                                      <p:tavLst>
                                        <p:tav tm="0">
                                          <p:val>
                                            <p:strVal val="#ppt_w"/>
                                          </p:val>
                                        </p:tav>
                                        <p:tav tm="100000">
                                          <p:val>
                                            <p:strVal val="#ppt_w*.05"/>
                                          </p:val>
                                        </p:tav>
                                      </p:tavLst>
                                    </p:anim>
                                    <p:anim calcmode="lin" valueType="num">
                                      <p:cBhvr>
                                        <p:cTn id="86" dur="250" accel="50000" fill="hold">
                                          <p:stCondLst>
                                            <p:cond delay="250"/>
                                          </p:stCondLst>
                                        </p:cTn>
                                        <p:tgtEl>
                                          <p:spTgt spid="25"/>
                                        </p:tgtEl>
                                        <p:attrNameLst>
                                          <p:attrName>ppt_w</p:attrName>
                                        </p:attrNameLst>
                                      </p:cBhvr>
                                      <p:tavLst>
                                        <p:tav tm="0">
                                          <p:val>
                                            <p:strVal val="#ppt_w*.05"/>
                                          </p:val>
                                        </p:tav>
                                        <p:tav tm="100000">
                                          <p:val>
                                            <p:strVal val="#ppt_w"/>
                                          </p:val>
                                        </p:tav>
                                      </p:tavLst>
                                    </p:anim>
                                    <p:anim calcmode="lin" valueType="num">
                                      <p:cBhvr>
                                        <p:cTn id="87" dur="500" fill="hold"/>
                                        <p:tgtEl>
                                          <p:spTgt spid="25"/>
                                        </p:tgtEl>
                                        <p:attrNameLst>
                                          <p:attrName>ppt_h</p:attrName>
                                        </p:attrNameLst>
                                      </p:cBhvr>
                                      <p:tavLst>
                                        <p:tav tm="0">
                                          <p:val>
                                            <p:strVal val="#ppt_h"/>
                                          </p:val>
                                        </p:tav>
                                        <p:tav tm="100000">
                                          <p:val>
                                            <p:strVal val="#ppt_h"/>
                                          </p:val>
                                        </p:tav>
                                      </p:tavLst>
                                    </p:anim>
                                    <p:anim calcmode="lin" valueType="num">
                                      <p:cBhvr>
                                        <p:cTn id="88" dur="250" decel="50000" fill="hold">
                                          <p:stCondLst>
                                            <p:cond delay="0"/>
                                          </p:stCondLst>
                                        </p:cTn>
                                        <p:tgtEl>
                                          <p:spTgt spid="25"/>
                                        </p:tgtEl>
                                        <p:attrNameLst>
                                          <p:attrName>ppt_x</p:attrName>
                                        </p:attrNameLst>
                                      </p:cBhvr>
                                      <p:tavLst>
                                        <p:tav tm="0">
                                          <p:val>
                                            <p:strVal val="#ppt_x+.4"/>
                                          </p:val>
                                        </p:tav>
                                        <p:tav tm="100000">
                                          <p:val>
                                            <p:strVal val="#ppt_x"/>
                                          </p:val>
                                        </p:tav>
                                      </p:tavLst>
                                    </p:anim>
                                    <p:anim calcmode="lin" valueType="num">
                                      <p:cBhvr>
                                        <p:cTn id="89" dur="250" decel="50000" fill="hold">
                                          <p:stCondLst>
                                            <p:cond delay="0"/>
                                          </p:stCondLst>
                                        </p:cTn>
                                        <p:tgtEl>
                                          <p:spTgt spid="25"/>
                                        </p:tgtEl>
                                        <p:attrNameLst>
                                          <p:attrName>ppt_y</p:attrName>
                                        </p:attrNameLst>
                                      </p:cBhvr>
                                      <p:tavLst>
                                        <p:tav tm="0">
                                          <p:val>
                                            <p:strVal val="#ppt_y-.2"/>
                                          </p:val>
                                        </p:tav>
                                        <p:tav tm="100000">
                                          <p:val>
                                            <p:strVal val="#ppt_y+.1"/>
                                          </p:val>
                                        </p:tav>
                                      </p:tavLst>
                                    </p:anim>
                                    <p:anim calcmode="lin" valueType="num">
                                      <p:cBhvr>
                                        <p:cTn id="90" dur="250" accel="50000" fill="hold">
                                          <p:stCondLst>
                                            <p:cond delay="250"/>
                                          </p:stCondLst>
                                        </p:cTn>
                                        <p:tgtEl>
                                          <p:spTgt spid="25"/>
                                        </p:tgtEl>
                                        <p:attrNameLst>
                                          <p:attrName>ppt_y</p:attrName>
                                        </p:attrNameLst>
                                      </p:cBhvr>
                                      <p:tavLst>
                                        <p:tav tm="0">
                                          <p:val>
                                            <p:strVal val="#ppt_y+.1"/>
                                          </p:val>
                                        </p:tav>
                                        <p:tav tm="100000">
                                          <p:val>
                                            <p:strVal val="#ppt_y"/>
                                          </p:val>
                                        </p:tav>
                                      </p:tavLst>
                                    </p:anim>
                                    <p:animEffect transition="in" filter="fade">
                                      <p:cBhvr>
                                        <p:cTn id="91" dur="500" decel="50000">
                                          <p:stCondLst>
                                            <p:cond delay="0"/>
                                          </p:stCondLst>
                                        </p:cTn>
                                        <p:tgtEl>
                                          <p:spTgt spid="25"/>
                                        </p:tgtEl>
                                      </p:cBhvr>
                                    </p:animEffect>
                                  </p:childTnLst>
                                </p:cTn>
                              </p:par>
                            </p:childTnLst>
                          </p:cTn>
                        </p:par>
                        <p:par>
                          <p:cTn id="92" fill="hold">
                            <p:stCondLst>
                              <p:cond delay="4000"/>
                            </p:stCondLst>
                            <p:childTnLst>
                              <p:par>
                                <p:cTn id="93" presetID="12" presetClass="entr" presetSubtype="4" fill="hold" nodeType="afterEffect">
                                  <p:stCondLst>
                                    <p:cond delay="0"/>
                                  </p:stCondLst>
                                  <p:childTnLst>
                                    <p:set>
                                      <p:cBhvr>
                                        <p:cTn id="94" dur="500" fill="hold">
                                          <p:stCondLst>
                                            <p:cond delay="0"/>
                                          </p:stCondLst>
                                        </p:cTn>
                                        <p:tgtEl>
                                          <p:spTgt spid="10"/>
                                        </p:tgtEl>
                                        <p:attrNameLst>
                                          <p:attrName>style.visibility</p:attrName>
                                        </p:attrNameLst>
                                      </p:cBhvr>
                                      <p:to>
                                        <p:strVal val="visible"/>
                                      </p:to>
                                    </p:set>
                                    <p:anim calcmode="lin" valueType="num">
                                      <p:cBhvr additive="base">
                                        <p:cTn id="95" dur="500"/>
                                        <p:tgtEl>
                                          <p:spTgt spid="10"/>
                                        </p:tgtEl>
                                        <p:attrNameLst>
                                          <p:attrName>ppt_y</p:attrName>
                                        </p:attrNameLst>
                                      </p:cBhvr>
                                      <p:tavLst>
                                        <p:tav tm="0">
                                          <p:val>
                                            <p:strVal val="#ppt_y+#ppt_h*1.125000"/>
                                          </p:val>
                                        </p:tav>
                                        <p:tav tm="100000">
                                          <p:val>
                                            <p:strVal val="#ppt_y"/>
                                          </p:val>
                                        </p:tav>
                                      </p:tavLst>
                                    </p:anim>
                                    <p:animEffect transition="in" filter="wipe(up)">
                                      <p:cBhvr>
                                        <p:cTn id="96" dur="500"/>
                                        <p:tgtEl>
                                          <p:spTgt spid="10"/>
                                        </p:tgtEl>
                                      </p:cBhvr>
                                    </p:animEffect>
                                  </p:childTnLst>
                                </p:cTn>
                              </p:par>
                            </p:childTnLst>
                          </p:cTn>
                        </p:par>
                        <p:par>
                          <p:cTn id="97" fill="hold">
                            <p:stCondLst>
                              <p:cond delay="4500"/>
                            </p:stCondLst>
                            <p:childTnLst>
                              <p:par>
                                <p:cTn id="98" presetID="12" presetClass="entr" presetSubtype="4" fill="hold" nodeType="afterEffect">
                                  <p:stCondLst>
                                    <p:cond delay="0"/>
                                  </p:stCondLst>
                                  <p:childTnLst>
                                    <p:set>
                                      <p:cBhvr>
                                        <p:cTn id="99" dur="500" fill="hold">
                                          <p:stCondLst>
                                            <p:cond delay="0"/>
                                          </p:stCondLst>
                                        </p:cTn>
                                        <p:tgtEl>
                                          <p:spTgt spid="11"/>
                                        </p:tgtEl>
                                        <p:attrNameLst>
                                          <p:attrName>style.visibility</p:attrName>
                                        </p:attrNameLst>
                                      </p:cBhvr>
                                      <p:to>
                                        <p:strVal val="visible"/>
                                      </p:to>
                                    </p:set>
                                    <p:anim calcmode="lin" valueType="num">
                                      <p:cBhvr additive="base">
                                        <p:cTn id="100" dur="500"/>
                                        <p:tgtEl>
                                          <p:spTgt spid="11"/>
                                        </p:tgtEl>
                                        <p:attrNameLst>
                                          <p:attrName>ppt_y</p:attrName>
                                        </p:attrNameLst>
                                      </p:cBhvr>
                                      <p:tavLst>
                                        <p:tav tm="0">
                                          <p:val>
                                            <p:strVal val="#ppt_y+#ppt_h*1.125000"/>
                                          </p:val>
                                        </p:tav>
                                        <p:tav tm="100000">
                                          <p:val>
                                            <p:strVal val="#ppt_y"/>
                                          </p:val>
                                        </p:tav>
                                      </p:tavLst>
                                    </p:anim>
                                    <p:animEffect transition="in" filter="wipe(up)">
                                      <p:cBhvr>
                                        <p:cTn id="101" dur="500"/>
                                        <p:tgtEl>
                                          <p:spTgt spid="11"/>
                                        </p:tgtEl>
                                      </p:cBhvr>
                                    </p:animEffect>
                                  </p:childTnLst>
                                </p:cTn>
                              </p:par>
                            </p:childTnLst>
                          </p:cTn>
                        </p:par>
                        <p:par>
                          <p:cTn id="102" fill="hold">
                            <p:stCondLst>
                              <p:cond delay="5000"/>
                            </p:stCondLst>
                            <p:childTnLst>
                              <p:par>
                                <p:cTn id="103" presetID="12" presetClass="entr" presetSubtype="4" fill="hold" nodeType="afterEffect">
                                  <p:stCondLst>
                                    <p:cond delay="0"/>
                                  </p:stCondLst>
                                  <p:childTnLst>
                                    <p:set>
                                      <p:cBhvr>
                                        <p:cTn id="104" dur="500" fill="hold">
                                          <p:stCondLst>
                                            <p:cond delay="0"/>
                                          </p:stCondLst>
                                        </p:cTn>
                                        <p:tgtEl>
                                          <p:spTgt spid="12"/>
                                        </p:tgtEl>
                                        <p:attrNameLst>
                                          <p:attrName>style.visibility</p:attrName>
                                        </p:attrNameLst>
                                      </p:cBhvr>
                                      <p:to>
                                        <p:strVal val="visible"/>
                                      </p:to>
                                    </p:set>
                                    <p:anim calcmode="lin" valueType="num">
                                      <p:cBhvr additive="base">
                                        <p:cTn id="105" dur="500"/>
                                        <p:tgtEl>
                                          <p:spTgt spid="12"/>
                                        </p:tgtEl>
                                        <p:attrNameLst>
                                          <p:attrName>ppt_y</p:attrName>
                                        </p:attrNameLst>
                                      </p:cBhvr>
                                      <p:tavLst>
                                        <p:tav tm="0">
                                          <p:val>
                                            <p:strVal val="#ppt_y+#ppt_h*1.125000"/>
                                          </p:val>
                                        </p:tav>
                                        <p:tav tm="100000">
                                          <p:val>
                                            <p:strVal val="#ppt_y"/>
                                          </p:val>
                                        </p:tav>
                                      </p:tavLst>
                                    </p:anim>
                                    <p:animEffect transition="in" filter="wipe(up)">
                                      <p:cBhvr>
                                        <p:cTn id="106" dur="500"/>
                                        <p:tgtEl>
                                          <p:spTgt spid="12"/>
                                        </p:tgtEl>
                                      </p:cBhvr>
                                    </p:animEffect>
                                  </p:childTnLst>
                                </p:cTn>
                              </p:par>
                            </p:childTnLst>
                          </p:cTn>
                        </p:par>
                        <p:par>
                          <p:cTn id="107" fill="hold">
                            <p:stCondLst>
                              <p:cond delay="5500"/>
                            </p:stCondLst>
                            <p:childTnLst>
                              <p:par>
                                <p:cTn id="108" presetID="12" presetClass="entr" presetSubtype="4" fill="hold" nodeType="afterEffect">
                                  <p:stCondLst>
                                    <p:cond delay="0"/>
                                  </p:stCondLst>
                                  <p:childTnLst>
                                    <p:set>
                                      <p:cBhvr>
                                        <p:cTn id="109" dur="500" fill="hold">
                                          <p:stCondLst>
                                            <p:cond delay="0"/>
                                          </p:stCondLst>
                                        </p:cTn>
                                        <p:tgtEl>
                                          <p:spTgt spid="13"/>
                                        </p:tgtEl>
                                        <p:attrNameLst>
                                          <p:attrName>style.visibility</p:attrName>
                                        </p:attrNameLst>
                                      </p:cBhvr>
                                      <p:to>
                                        <p:strVal val="visible"/>
                                      </p:to>
                                    </p:set>
                                    <p:anim calcmode="lin" valueType="num">
                                      <p:cBhvr additive="base">
                                        <p:cTn id="110" dur="500"/>
                                        <p:tgtEl>
                                          <p:spTgt spid="13"/>
                                        </p:tgtEl>
                                        <p:attrNameLst>
                                          <p:attrName>ppt_y</p:attrName>
                                        </p:attrNameLst>
                                      </p:cBhvr>
                                      <p:tavLst>
                                        <p:tav tm="0">
                                          <p:val>
                                            <p:strVal val="#ppt_y+#ppt_h*1.125000"/>
                                          </p:val>
                                        </p:tav>
                                        <p:tav tm="100000">
                                          <p:val>
                                            <p:strVal val="#ppt_y"/>
                                          </p:val>
                                        </p:tav>
                                      </p:tavLst>
                                    </p:anim>
                                    <p:animEffect transition="in" filter="wipe(up)">
                                      <p:cBhvr>
                                        <p:cTn id="111" dur="500"/>
                                        <p:tgtEl>
                                          <p:spTgt spid="13"/>
                                        </p:tgtEl>
                                      </p:cBhvr>
                                    </p:animEffect>
                                  </p:childTnLst>
                                </p:cTn>
                              </p:par>
                            </p:childTnLst>
                          </p:cTn>
                        </p:par>
                        <p:par>
                          <p:cTn id="112" fill="hold">
                            <p:stCondLst>
                              <p:cond delay="6000"/>
                            </p:stCondLst>
                            <p:childTnLst>
                              <p:par>
                                <p:cTn id="113" presetID="12" presetClass="entr" presetSubtype="4" fill="hold" nodeType="afterEffect">
                                  <p:stCondLst>
                                    <p:cond delay="0"/>
                                  </p:stCondLst>
                                  <p:childTnLst>
                                    <p:set>
                                      <p:cBhvr>
                                        <p:cTn id="114" dur="500" fill="hold">
                                          <p:stCondLst>
                                            <p:cond delay="0"/>
                                          </p:stCondLst>
                                        </p:cTn>
                                        <p:tgtEl>
                                          <p:spTgt spid="14"/>
                                        </p:tgtEl>
                                        <p:attrNameLst>
                                          <p:attrName>style.visibility</p:attrName>
                                        </p:attrNameLst>
                                      </p:cBhvr>
                                      <p:to>
                                        <p:strVal val="visible"/>
                                      </p:to>
                                    </p:set>
                                    <p:anim calcmode="lin" valueType="num">
                                      <p:cBhvr additive="base">
                                        <p:cTn id="115" dur="500"/>
                                        <p:tgtEl>
                                          <p:spTgt spid="14"/>
                                        </p:tgtEl>
                                        <p:attrNameLst>
                                          <p:attrName>ppt_y</p:attrName>
                                        </p:attrNameLst>
                                      </p:cBhvr>
                                      <p:tavLst>
                                        <p:tav tm="0">
                                          <p:val>
                                            <p:strVal val="#ppt_y+#ppt_h*1.125000"/>
                                          </p:val>
                                        </p:tav>
                                        <p:tav tm="100000">
                                          <p:val>
                                            <p:strVal val="#ppt_y"/>
                                          </p:val>
                                        </p:tav>
                                      </p:tavLst>
                                    </p:anim>
                                    <p:animEffect transition="in" filter="wipe(up)">
                                      <p:cBhvr>
                                        <p:cTn id="116" dur="500"/>
                                        <p:tgtEl>
                                          <p:spTgt spid="14"/>
                                        </p:tgtEl>
                                      </p:cBhvr>
                                    </p:animEffect>
                                  </p:childTnLst>
                                </p:cTn>
                              </p:par>
                            </p:childTnLst>
                          </p:cTn>
                        </p:par>
                        <p:par>
                          <p:cTn id="117" fill="hold">
                            <p:stCondLst>
                              <p:cond delay="6500"/>
                            </p:stCondLst>
                            <p:childTnLst>
                              <p:par>
                                <p:cTn id="118" presetID="12" presetClass="entr" presetSubtype="4" fill="hold" nodeType="afterEffect">
                                  <p:stCondLst>
                                    <p:cond delay="0"/>
                                  </p:stCondLst>
                                  <p:childTnLst>
                                    <p:set>
                                      <p:cBhvr>
                                        <p:cTn id="119" dur="500" fill="hold">
                                          <p:stCondLst>
                                            <p:cond delay="0"/>
                                          </p:stCondLst>
                                        </p:cTn>
                                        <p:tgtEl>
                                          <p:spTgt spid="15"/>
                                        </p:tgtEl>
                                        <p:attrNameLst>
                                          <p:attrName>style.visibility</p:attrName>
                                        </p:attrNameLst>
                                      </p:cBhvr>
                                      <p:to>
                                        <p:strVal val="visible"/>
                                      </p:to>
                                    </p:set>
                                    <p:anim calcmode="lin" valueType="num">
                                      <p:cBhvr additive="base">
                                        <p:cTn id="120" dur="500"/>
                                        <p:tgtEl>
                                          <p:spTgt spid="15"/>
                                        </p:tgtEl>
                                        <p:attrNameLst>
                                          <p:attrName>ppt_y</p:attrName>
                                        </p:attrNameLst>
                                      </p:cBhvr>
                                      <p:tavLst>
                                        <p:tav tm="0">
                                          <p:val>
                                            <p:strVal val="#ppt_y+#ppt_h*1.125000"/>
                                          </p:val>
                                        </p:tav>
                                        <p:tav tm="100000">
                                          <p:val>
                                            <p:strVal val="#ppt_y"/>
                                          </p:val>
                                        </p:tav>
                                      </p:tavLst>
                                    </p:anim>
                                    <p:animEffect transition="in" filter="wipe(up)">
                                      <p:cBhvr>
                                        <p:cTn id="121" dur="500"/>
                                        <p:tgtEl>
                                          <p:spTgt spid="15"/>
                                        </p:tgtEl>
                                      </p:cBhvr>
                                    </p:animEffect>
                                  </p:childTnLst>
                                </p:cTn>
                              </p:par>
                            </p:childTnLst>
                          </p:cTn>
                        </p:par>
                        <p:par>
                          <p:cTn id="122" fill="hold">
                            <p:stCondLst>
                              <p:cond delay="7000"/>
                            </p:stCondLst>
                            <p:childTnLst>
                              <p:par>
                                <p:cTn id="123" presetID="12" presetClass="entr" presetSubtype="4" fill="hold" nodeType="afterEffect">
                                  <p:stCondLst>
                                    <p:cond delay="0"/>
                                  </p:stCondLst>
                                  <p:childTnLst>
                                    <p:set>
                                      <p:cBhvr>
                                        <p:cTn id="124" dur="500" fill="hold">
                                          <p:stCondLst>
                                            <p:cond delay="0"/>
                                          </p:stCondLst>
                                        </p:cTn>
                                        <p:tgtEl>
                                          <p:spTgt spid="16"/>
                                        </p:tgtEl>
                                        <p:attrNameLst>
                                          <p:attrName>style.visibility</p:attrName>
                                        </p:attrNameLst>
                                      </p:cBhvr>
                                      <p:to>
                                        <p:strVal val="visible"/>
                                      </p:to>
                                    </p:set>
                                    <p:anim calcmode="lin" valueType="num">
                                      <p:cBhvr additive="base">
                                        <p:cTn id="125" dur="500"/>
                                        <p:tgtEl>
                                          <p:spTgt spid="16"/>
                                        </p:tgtEl>
                                        <p:attrNameLst>
                                          <p:attrName>ppt_y</p:attrName>
                                        </p:attrNameLst>
                                      </p:cBhvr>
                                      <p:tavLst>
                                        <p:tav tm="0">
                                          <p:val>
                                            <p:strVal val="#ppt_y+#ppt_h*1.125000"/>
                                          </p:val>
                                        </p:tav>
                                        <p:tav tm="100000">
                                          <p:val>
                                            <p:strVal val="#ppt_y"/>
                                          </p:val>
                                        </p:tav>
                                      </p:tavLst>
                                    </p:anim>
                                    <p:animEffect transition="in" filter="wipe(up)">
                                      <p:cBhvr>
                                        <p:cTn id="126" dur="500"/>
                                        <p:tgtEl>
                                          <p:spTgt spid="16"/>
                                        </p:tgtEl>
                                      </p:cBhvr>
                                    </p:animEffect>
                                  </p:childTnLst>
                                </p:cTn>
                              </p:par>
                            </p:childTnLst>
                          </p:cTn>
                        </p:par>
                        <p:par>
                          <p:cTn id="127" fill="hold">
                            <p:stCondLst>
                              <p:cond delay="7500"/>
                            </p:stCondLst>
                            <p:childTnLst>
                              <p:par>
                                <p:cTn id="128" presetID="12" presetClass="entr" presetSubtype="4" fill="hold" nodeType="afterEffect">
                                  <p:stCondLst>
                                    <p:cond delay="0"/>
                                  </p:stCondLst>
                                  <p:childTnLst>
                                    <p:set>
                                      <p:cBhvr>
                                        <p:cTn id="129" dur="500" fill="hold">
                                          <p:stCondLst>
                                            <p:cond delay="0"/>
                                          </p:stCondLst>
                                        </p:cTn>
                                        <p:tgtEl>
                                          <p:spTgt spid="17"/>
                                        </p:tgtEl>
                                        <p:attrNameLst>
                                          <p:attrName>style.visibility</p:attrName>
                                        </p:attrNameLst>
                                      </p:cBhvr>
                                      <p:to>
                                        <p:strVal val="visible"/>
                                      </p:to>
                                    </p:set>
                                    <p:anim calcmode="lin" valueType="num">
                                      <p:cBhvr additive="base">
                                        <p:cTn id="130" dur="500"/>
                                        <p:tgtEl>
                                          <p:spTgt spid="17"/>
                                        </p:tgtEl>
                                        <p:attrNameLst>
                                          <p:attrName>ppt_y</p:attrName>
                                        </p:attrNameLst>
                                      </p:cBhvr>
                                      <p:tavLst>
                                        <p:tav tm="0">
                                          <p:val>
                                            <p:strVal val="#ppt_y+#ppt_h*1.125000"/>
                                          </p:val>
                                        </p:tav>
                                        <p:tav tm="100000">
                                          <p:val>
                                            <p:strVal val="#ppt_y"/>
                                          </p:val>
                                        </p:tav>
                                      </p:tavLst>
                                    </p:anim>
                                    <p:animEffect transition="in" filter="wipe(up)">
                                      <p:cBhvr>
                                        <p:cTn id="131" dur="500"/>
                                        <p:tgtEl>
                                          <p:spTgt spid="17"/>
                                        </p:tgtEl>
                                      </p:cBhvr>
                                    </p:animEffect>
                                  </p:childTnLst>
                                </p:cTn>
                              </p:par>
                            </p:childTnLst>
                          </p:cTn>
                        </p:par>
                        <p:par>
                          <p:cTn id="132" fill="hold">
                            <p:stCondLst>
                              <p:cond delay="8000"/>
                            </p:stCondLst>
                            <p:childTnLst>
                              <p:par>
                                <p:cTn id="133" presetID="22" presetClass="entr" presetSubtype="4" fill="hold" grpId="0" nodeType="afterEffect">
                                  <p:stCondLst>
                                    <p:cond delay="0"/>
                                  </p:stCondLst>
                                  <p:childTnLst>
                                    <p:set>
                                      <p:cBhvr>
                                        <p:cTn id="134" dur="1000" fill="hold">
                                          <p:stCondLst>
                                            <p:cond delay="0"/>
                                          </p:stCondLst>
                                        </p:cTn>
                                        <p:tgtEl>
                                          <p:spTgt spid="34"/>
                                        </p:tgtEl>
                                        <p:attrNameLst>
                                          <p:attrName>style.visibility</p:attrName>
                                        </p:attrNameLst>
                                      </p:cBhvr>
                                      <p:to>
                                        <p:strVal val="visible"/>
                                      </p:to>
                                    </p:set>
                                    <p:animEffect transition="in" filter="wipe(down)">
                                      <p:cBhvr>
                                        <p:cTn id="135" dur="1000"/>
                                        <p:tgtEl>
                                          <p:spTgt spid="34"/>
                                        </p:tgtEl>
                                      </p:cBhvr>
                                    </p:animEffect>
                                  </p:childTnLst>
                                </p:cTn>
                              </p:par>
                            </p:childTnLst>
                          </p:cTn>
                        </p:par>
                        <p:par>
                          <p:cTn id="136" fill="hold">
                            <p:stCondLst>
                              <p:cond delay="9000"/>
                            </p:stCondLst>
                            <p:childTnLst>
                              <p:par>
                                <p:cTn id="137" presetID="22" presetClass="entr" presetSubtype="4" fill="hold" grpId="0" nodeType="afterEffect">
                                  <p:stCondLst>
                                    <p:cond delay="0"/>
                                  </p:stCondLst>
                                  <p:childTnLst>
                                    <p:set>
                                      <p:cBhvr>
                                        <p:cTn id="138" dur="1000" fill="hold">
                                          <p:stCondLst>
                                            <p:cond delay="0"/>
                                          </p:stCondLst>
                                        </p:cTn>
                                        <p:tgtEl>
                                          <p:spTgt spid="35"/>
                                        </p:tgtEl>
                                        <p:attrNameLst>
                                          <p:attrName>style.visibility</p:attrName>
                                        </p:attrNameLst>
                                      </p:cBhvr>
                                      <p:to>
                                        <p:strVal val="visible"/>
                                      </p:to>
                                    </p:set>
                                    <p:animEffect transition="in" filter="wipe(down)">
                                      <p:cBhvr>
                                        <p:cTn id="139" dur="1000"/>
                                        <p:tgtEl>
                                          <p:spTgt spid="35"/>
                                        </p:tgtEl>
                                      </p:cBhvr>
                                    </p:animEffect>
                                  </p:childTnLst>
                                </p:cTn>
                              </p:par>
                            </p:childTnLst>
                          </p:cTn>
                        </p:par>
                        <p:par>
                          <p:cTn id="140" fill="hold">
                            <p:stCondLst>
                              <p:cond delay="10000"/>
                            </p:stCondLst>
                            <p:childTnLst>
                              <p:par>
                                <p:cTn id="141" presetID="22" presetClass="entr" presetSubtype="4" fill="hold" grpId="0" nodeType="afterEffect">
                                  <p:stCondLst>
                                    <p:cond delay="0"/>
                                  </p:stCondLst>
                                  <p:childTnLst>
                                    <p:set>
                                      <p:cBhvr>
                                        <p:cTn id="142" dur="1000" fill="hold">
                                          <p:stCondLst>
                                            <p:cond delay="0"/>
                                          </p:stCondLst>
                                        </p:cTn>
                                        <p:tgtEl>
                                          <p:spTgt spid="36"/>
                                        </p:tgtEl>
                                        <p:attrNameLst>
                                          <p:attrName>style.visibility</p:attrName>
                                        </p:attrNameLst>
                                      </p:cBhvr>
                                      <p:to>
                                        <p:strVal val="visible"/>
                                      </p:to>
                                    </p:set>
                                    <p:animEffect transition="in" filter="wipe(down)">
                                      <p:cBhvr>
                                        <p:cTn id="143" dur="1000"/>
                                        <p:tgtEl>
                                          <p:spTgt spid="36"/>
                                        </p:tgtEl>
                                      </p:cBhvr>
                                    </p:animEffect>
                                  </p:childTnLst>
                                </p:cTn>
                              </p:par>
                            </p:childTnLst>
                          </p:cTn>
                        </p:par>
                        <p:par>
                          <p:cTn id="144" fill="hold">
                            <p:stCondLst>
                              <p:cond delay="11000"/>
                            </p:stCondLst>
                            <p:childTnLst>
                              <p:par>
                                <p:cTn id="145" presetID="21" presetClass="entr" presetSubtype="1" fill="hold" grpId="0" nodeType="afterEffect">
                                  <p:stCondLst>
                                    <p:cond delay="0"/>
                                  </p:stCondLst>
                                  <p:childTnLst>
                                    <p:set>
                                      <p:cBhvr>
                                        <p:cTn id="146" dur="1" fill="hold">
                                          <p:stCondLst>
                                            <p:cond delay="0"/>
                                          </p:stCondLst>
                                        </p:cTn>
                                        <p:tgtEl>
                                          <p:spTgt spid="29"/>
                                        </p:tgtEl>
                                        <p:attrNameLst>
                                          <p:attrName>style.visibility</p:attrName>
                                        </p:attrNameLst>
                                      </p:cBhvr>
                                      <p:to>
                                        <p:strVal val="visible"/>
                                      </p:to>
                                    </p:set>
                                    <p:animEffect transition="in" filter="wheel(1)">
                                      <p:cBhvr>
                                        <p:cTn id="147" dur="2000"/>
                                        <p:tgtEl>
                                          <p:spTgt spid="29"/>
                                        </p:tgtEl>
                                      </p:cBhvr>
                                    </p:animEffect>
                                  </p:childTnLst>
                                </p:cTn>
                              </p:par>
                            </p:childTnLst>
                          </p:cTn>
                        </p:par>
                        <p:par>
                          <p:cTn id="148" fill="hold">
                            <p:stCondLst>
                              <p:cond delay="13000"/>
                            </p:stCondLst>
                            <p:childTnLst>
                              <p:par>
                                <p:cTn id="149" presetID="12" presetClass="entr" presetSubtype="4" fill="hold" grpId="2" nodeType="afterEffect">
                                  <p:stCondLst>
                                    <p:cond delay="0"/>
                                  </p:stCondLst>
                                  <p:childTnLst>
                                    <p:set>
                                      <p:cBhvr>
                                        <p:cTn id="150" dur="1" fill="hold">
                                          <p:stCondLst>
                                            <p:cond delay="0"/>
                                          </p:stCondLst>
                                        </p:cTn>
                                        <p:tgtEl>
                                          <p:spTgt spid="27"/>
                                        </p:tgtEl>
                                        <p:attrNameLst>
                                          <p:attrName>style.visibility</p:attrName>
                                        </p:attrNameLst>
                                      </p:cBhvr>
                                      <p:to>
                                        <p:strVal val="visible"/>
                                      </p:to>
                                    </p:set>
                                    <p:anim calcmode="lin" valueType="num">
                                      <p:cBhvr additive="base">
                                        <p:cTn id="151" dur="500"/>
                                        <p:tgtEl>
                                          <p:spTgt spid="27"/>
                                        </p:tgtEl>
                                        <p:attrNameLst>
                                          <p:attrName>ppt_y</p:attrName>
                                        </p:attrNameLst>
                                      </p:cBhvr>
                                      <p:tavLst>
                                        <p:tav tm="0">
                                          <p:val>
                                            <p:strVal val="#ppt_y+#ppt_h*1.125000"/>
                                          </p:val>
                                        </p:tav>
                                        <p:tav tm="100000">
                                          <p:val>
                                            <p:strVal val="#ppt_y"/>
                                          </p:val>
                                        </p:tav>
                                      </p:tavLst>
                                    </p:anim>
                                    <p:animEffect transition="in" filter="wipe(up)">
                                      <p:cBhvr>
                                        <p:cTn id="152" dur="500"/>
                                        <p:tgtEl>
                                          <p:spTgt spid="27"/>
                                        </p:tgtEl>
                                      </p:cBhvr>
                                    </p:animEffect>
                                  </p:childTnLst>
                                </p:cTn>
                              </p:par>
                            </p:childTnLst>
                          </p:cTn>
                        </p:par>
                        <p:par>
                          <p:cTn id="153" fill="hold">
                            <p:stCondLst>
                              <p:cond delay="13500"/>
                            </p:stCondLst>
                            <p:childTnLst>
                              <p:par>
                                <p:cTn id="154" presetID="12" presetClass="entr" presetSubtype="4" fill="hold" grpId="2" nodeType="afterEffect">
                                  <p:stCondLst>
                                    <p:cond delay="0"/>
                                  </p:stCondLst>
                                  <p:childTnLst>
                                    <p:set>
                                      <p:cBhvr>
                                        <p:cTn id="155" dur="1" fill="hold">
                                          <p:stCondLst>
                                            <p:cond delay="0"/>
                                          </p:stCondLst>
                                        </p:cTn>
                                        <p:tgtEl>
                                          <p:spTgt spid="28"/>
                                        </p:tgtEl>
                                        <p:attrNameLst>
                                          <p:attrName>style.visibility</p:attrName>
                                        </p:attrNameLst>
                                      </p:cBhvr>
                                      <p:to>
                                        <p:strVal val="visible"/>
                                      </p:to>
                                    </p:set>
                                    <p:anim calcmode="lin" valueType="num">
                                      <p:cBhvr additive="base">
                                        <p:cTn id="156" dur="500"/>
                                        <p:tgtEl>
                                          <p:spTgt spid="28"/>
                                        </p:tgtEl>
                                        <p:attrNameLst>
                                          <p:attrName>ppt_y</p:attrName>
                                        </p:attrNameLst>
                                      </p:cBhvr>
                                      <p:tavLst>
                                        <p:tav tm="0">
                                          <p:val>
                                            <p:strVal val="#ppt_y+#ppt_h*1.125000"/>
                                          </p:val>
                                        </p:tav>
                                        <p:tav tm="100000">
                                          <p:val>
                                            <p:strVal val="#ppt_y"/>
                                          </p:val>
                                        </p:tav>
                                      </p:tavLst>
                                    </p:anim>
                                    <p:animEffect transition="in" filter="wipe(up)">
                                      <p:cBhvr>
                                        <p:cTn id="157" dur="500"/>
                                        <p:tgtEl>
                                          <p:spTgt spid="28"/>
                                        </p:tgtEl>
                                      </p:cBhvr>
                                    </p:animEffect>
                                  </p:childTnLst>
                                </p:cTn>
                              </p:par>
                            </p:childTnLst>
                          </p:cTn>
                        </p:par>
                        <p:par>
                          <p:cTn id="158" fill="hold">
                            <p:stCondLst>
                              <p:cond delay="14000"/>
                            </p:stCondLst>
                            <p:childTnLst>
                              <p:par>
                                <p:cTn id="159" presetID="12" presetClass="entr" presetSubtype="4" fill="hold" grpId="2" nodeType="afterEffect">
                                  <p:stCondLst>
                                    <p:cond delay="0"/>
                                  </p:stCondLst>
                                  <p:childTnLst>
                                    <p:set>
                                      <p:cBhvr>
                                        <p:cTn id="160" dur="1" fill="hold">
                                          <p:stCondLst>
                                            <p:cond delay="0"/>
                                          </p:stCondLst>
                                        </p:cTn>
                                        <p:tgtEl>
                                          <p:spTgt spid="38"/>
                                        </p:tgtEl>
                                        <p:attrNameLst>
                                          <p:attrName>style.visibility</p:attrName>
                                        </p:attrNameLst>
                                      </p:cBhvr>
                                      <p:to>
                                        <p:strVal val="visible"/>
                                      </p:to>
                                    </p:set>
                                    <p:anim calcmode="lin" valueType="num">
                                      <p:cBhvr additive="base">
                                        <p:cTn id="161" dur="500"/>
                                        <p:tgtEl>
                                          <p:spTgt spid="38"/>
                                        </p:tgtEl>
                                        <p:attrNameLst>
                                          <p:attrName>ppt_y</p:attrName>
                                        </p:attrNameLst>
                                      </p:cBhvr>
                                      <p:tavLst>
                                        <p:tav tm="0">
                                          <p:val>
                                            <p:strVal val="#ppt_y+#ppt_h*1.125000"/>
                                          </p:val>
                                        </p:tav>
                                        <p:tav tm="100000">
                                          <p:val>
                                            <p:strVal val="#ppt_y"/>
                                          </p:val>
                                        </p:tav>
                                      </p:tavLst>
                                    </p:anim>
                                    <p:animEffect transition="in" filter="wipe(up)">
                                      <p:cBhvr>
                                        <p:cTn id="162" dur="500"/>
                                        <p:tgtEl>
                                          <p:spTgt spid="38"/>
                                        </p:tgtEl>
                                      </p:cBhvr>
                                    </p:animEffect>
                                  </p:childTnLst>
                                </p:cTn>
                              </p:par>
                            </p:childTnLst>
                          </p:cTn>
                        </p:par>
                        <p:par>
                          <p:cTn id="163" fill="hold">
                            <p:stCondLst>
                              <p:cond delay="14500"/>
                            </p:stCondLst>
                            <p:childTnLst>
                              <p:par>
                                <p:cTn id="164" presetID="12" presetClass="entr" presetSubtype="4" fill="hold" grpId="2" nodeType="afterEffect">
                                  <p:stCondLst>
                                    <p:cond delay="0"/>
                                  </p:stCondLst>
                                  <p:childTnLst>
                                    <p:set>
                                      <p:cBhvr>
                                        <p:cTn id="165" dur="1" fill="hold">
                                          <p:stCondLst>
                                            <p:cond delay="0"/>
                                          </p:stCondLst>
                                        </p:cTn>
                                        <p:tgtEl>
                                          <p:spTgt spid="43"/>
                                        </p:tgtEl>
                                        <p:attrNameLst>
                                          <p:attrName>style.visibility</p:attrName>
                                        </p:attrNameLst>
                                      </p:cBhvr>
                                      <p:to>
                                        <p:strVal val="visible"/>
                                      </p:to>
                                    </p:set>
                                    <p:anim calcmode="lin" valueType="num">
                                      <p:cBhvr additive="base">
                                        <p:cTn id="166" dur="500"/>
                                        <p:tgtEl>
                                          <p:spTgt spid="43"/>
                                        </p:tgtEl>
                                        <p:attrNameLst>
                                          <p:attrName>ppt_y</p:attrName>
                                        </p:attrNameLst>
                                      </p:cBhvr>
                                      <p:tavLst>
                                        <p:tav tm="0">
                                          <p:val>
                                            <p:strVal val="#ppt_y+#ppt_h*1.125000"/>
                                          </p:val>
                                        </p:tav>
                                        <p:tav tm="100000">
                                          <p:val>
                                            <p:strVal val="#ppt_y"/>
                                          </p:val>
                                        </p:tav>
                                      </p:tavLst>
                                    </p:anim>
                                    <p:animEffect transition="in" filter="wipe(up)">
                                      <p:cBhvr>
                                        <p:cTn id="167" dur="500"/>
                                        <p:tgtEl>
                                          <p:spTgt spid="43"/>
                                        </p:tgtEl>
                                      </p:cBhvr>
                                    </p:animEffect>
                                  </p:childTnLst>
                                </p:cTn>
                              </p:par>
                            </p:childTnLst>
                          </p:cTn>
                        </p:par>
                        <p:par>
                          <p:cTn id="168" fill="hold">
                            <p:stCondLst>
                              <p:cond delay="15000"/>
                            </p:stCondLst>
                            <p:childTnLst>
                              <p:par>
                                <p:cTn id="169" presetID="12" presetClass="entr" presetSubtype="4" fill="hold" grpId="2" nodeType="afterEffect">
                                  <p:stCondLst>
                                    <p:cond delay="0"/>
                                  </p:stCondLst>
                                  <p:childTnLst>
                                    <p:set>
                                      <p:cBhvr>
                                        <p:cTn id="170" dur="1" fill="hold">
                                          <p:stCondLst>
                                            <p:cond delay="0"/>
                                          </p:stCondLst>
                                        </p:cTn>
                                        <p:tgtEl>
                                          <p:spTgt spid="44"/>
                                        </p:tgtEl>
                                        <p:attrNameLst>
                                          <p:attrName>style.visibility</p:attrName>
                                        </p:attrNameLst>
                                      </p:cBhvr>
                                      <p:to>
                                        <p:strVal val="visible"/>
                                      </p:to>
                                    </p:set>
                                    <p:anim calcmode="lin" valueType="num">
                                      <p:cBhvr additive="base">
                                        <p:cTn id="171" dur="500"/>
                                        <p:tgtEl>
                                          <p:spTgt spid="44"/>
                                        </p:tgtEl>
                                        <p:attrNameLst>
                                          <p:attrName>ppt_y</p:attrName>
                                        </p:attrNameLst>
                                      </p:cBhvr>
                                      <p:tavLst>
                                        <p:tav tm="0">
                                          <p:val>
                                            <p:strVal val="#ppt_y+#ppt_h*1.125000"/>
                                          </p:val>
                                        </p:tav>
                                        <p:tav tm="100000">
                                          <p:val>
                                            <p:strVal val="#ppt_y"/>
                                          </p:val>
                                        </p:tav>
                                      </p:tavLst>
                                    </p:anim>
                                    <p:animEffect transition="in" filter="wipe(up)">
                                      <p:cBhvr>
                                        <p:cTn id="172" dur="500"/>
                                        <p:tgtEl>
                                          <p:spTgt spid="44"/>
                                        </p:tgtEl>
                                      </p:cBhvr>
                                    </p:animEffect>
                                  </p:childTnLst>
                                </p:cTn>
                              </p:par>
                            </p:childTnLst>
                          </p:cTn>
                        </p:par>
                        <p:par>
                          <p:cTn id="173" fill="hold">
                            <p:stCondLst>
                              <p:cond delay="15500"/>
                            </p:stCondLst>
                            <p:childTnLst>
                              <p:par>
                                <p:cTn id="174" presetID="12" presetClass="entr" presetSubtype="4" fill="hold" grpId="2" nodeType="afterEffect">
                                  <p:stCondLst>
                                    <p:cond delay="0"/>
                                  </p:stCondLst>
                                  <p:childTnLst>
                                    <p:set>
                                      <p:cBhvr>
                                        <p:cTn id="175" dur="1" fill="hold">
                                          <p:stCondLst>
                                            <p:cond delay="0"/>
                                          </p:stCondLst>
                                        </p:cTn>
                                        <p:tgtEl>
                                          <p:spTgt spid="26"/>
                                        </p:tgtEl>
                                        <p:attrNameLst>
                                          <p:attrName>style.visibility</p:attrName>
                                        </p:attrNameLst>
                                      </p:cBhvr>
                                      <p:to>
                                        <p:strVal val="visible"/>
                                      </p:to>
                                    </p:set>
                                    <p:anim calcmode="lin" valueType="num">
                                      <p:cBhvr additive="base">
                                        <p:cTn id="176" dur="500"/>
                                        <p:tgtEl>
                                          <p:spTgt spid="26"/>
                                        </p:tgtEl>
                                        <p:attrNameLst>
                                          <p:attrName>ppt_y</p:attrName>
                                        </p:attrNameLst>
                                      </p:cBhvr>
                                      <p:tavLst>
                                        <p:tav tm="0">
                                          <p:val>
                                            <p:strVal val="#ppt_y+#ppt_h*1.125000"/>
                                          </p:val>
                                        </p:tav>
                                        <p:tav tm="100000">
                                          <p:val>
                                            <p:strVal val="#ppt_y"/>
                                          </p:val>
                                        </p:tav>
                                      </p:tavLst>
                                    </p:anim>
                                    <p:animEffect transition="in" filter="wipe(up)">
                                      <p:cBhvr>
                                        <p:cTn id="177" dur="500"/>
                                        <p:tgtEl>
                                          <p:spTgt spid="26"/>
                                        </p:tgtEl>
                                      </p:cBhvr>
                                    </p:animEffect>
                                  </p:childTnLst>
                                </p:cTn>
                              </p:par>
                            </p:childTnLst>
                          </p:cTn>
                        </p:par>
                        <p:par>
                          <p:cTn id="178" fill="hold">
                            <p:stCondLst>
                              <p:cond delay="16000"/>
                            </p:stCondLst>
                            <p:childTnLst>
                              <p:par>
                                <p:cTn id="179" presetID="2" presetClass="entr" presetSubtype="4" fill="hold" grpId="0" nodeType="afterEffect">
                                  <p:stCondLst>
                                    <p:cond delay="0"/>
                                  </p:stCondLst>
                                  <p:childTnLst>
                                    <p:set>
                                      <p:cBhvr>
                                        <p:cTn id="180" dur="1" fill="hold">
                                          <p:stCondLst>
                                            <p:cond delay="0"/>
                                          </p:stCondLst>
                                        </p:cTn>
                                        <p:tgtEl>
                                          <p:spTgt spid="40"/>
                                        </p:tgtEl>
                                        <p:attrNameLst>
                                          <p:attrName>style.visibility</p:attrName>
                                        </p:attrNameLst>
                                      </p:cBhvr>
                                      <p:to>
                                        <p:strVal val="visible"/>
                                      </p:to>
                                    </p:set>
                                    <p:anim calcmode="lin" valueType="num">
                                      <p:cBhvr additive="base">
                                        <p:cTn id="181" dur="500" fill="hold"/>
                                        <p:tgtEl>
                                          <p:spTgt spid="40"/>
                                        </p:tgtEl>
                                        <p:attrNameLst>
                                          <p:attrName>ppt_x</p:attrName>
                                        </p:attrNameLst>
                                      </p:cBhvr>
                                      <p:tavLst>
                                        <p:tav tm="0">
                                          <p:val>
                                            <p:strVal val="#ppt_x"/>
                                          </p:val>
                                        </p:tav>
                                        <p:tav tm="100000">
                                          <p:val>
                                            <p:strVal val="#ppt_x"/>
                                          </p:val>
                                        </p:tav>
                                      </p:tavLst>
                                    </p:anim>
                                    <p:anim calcmode="lin" valueType="num">
                                      <p:cBhvr additive="base">
                                        <p:cTn id="182" dur="500" fill="hold"/>
                                        <p:tgtEl>
                                          <p:spTgt spid="40"/>
                                        </p:tgtEl>
                                        <p:attrNameLst>
                                          <p:attrName>ppt_y</p:attrName>
                                        </p:attrNameLst>
                                      </p:cBhvr>
                                      <p:tavLst>
                                        <p:tav tm="0">
                                          <p:val>
                                            <p:strVal val="1+#ppt_h/2"/>
                                          </p:val>
                                        </p:tav>
                                        <p:tav tm="100000">
                                          <p:val>
                                            <p:strVal val="#ppt_y"/>
                                          </p:val>
                                        </p:tav>
                                      </p:tavLst>
                                    </p:anim>
                                  </p:childTnLst>
                                </p:cTn>
                              </p:par>
                            </p:childTnLst>
                          </p:cTn>
                        </p:par>
                        <p:par>
                          <p:cTn id="183" fill="hold">
                            <p:stCondLst>
                              <p:cond delay="16500"/>
                            </p:stCondLst>
                            <p:childTnLst>
                              <p:par>
                                <p:cTn id="184" presetID="2" presetClass="entr" presetSubtype="4" fill="hold" grpId="2" nodeType="afterEffect">
                                  <p:stCondLst>
                                    <p:cond delay="0"/>
                                  </p:stCondLst>
                                  <p:childTnLst>
                                    <p:set>
                                      <p:cBhvr>
                                        <p:cTn id="185" dur="1" fill="hold">
                                          <p:stCondLst>
                                            <p:cond delay="0"/>
                                          </p:stCondLst>
                                        </p:cTn>
                                        <p:tgtEl>
                                          <p:spTgt spid="46"/>
                                        </p:tgtEl>
                                        <p:attrNameLst>
                                          <p:attrName>style.visibility</p:attrName>
                                        </p:attrNameLst>
                                      </p:cBhvr>
                                      <p:to>
                                        <p:strVal val="visible"/>
                                      </p:to>
                                    </p:set>
                                    <p:anim calcmode="lin" valueType="num">
                                      <p:cBhvr additive="base">
                                        <p:cTn id="186" dur="500" fill="hold"/>
                                        <p:tgtEl>
                                          <p:spTgt spid="46"/>
                                        </p:tgtEl>
                                        <p:attrNameLst>
                                          <p:attrName>ppt_x</p:attrName>
                                        </p:attrNameLst>
                                      </p:cBhvr>
                                      <p:tavLst>
                                        <p:tav tm="0">
                                          <p:val>
                                            <p:strVal val="#ppt_x"/>
                                          </p:val>
                                        </p:tav>
                                        <p:tav tm="100000">
                                          <p:val>
                                            <p:strVal val="#ppt_x"/>
                                          </p:val>
                                        </p:tav>
                                      </p:tavLst>
                                    </p:anim>
                                    <p:anim calcmode="lin" valueType="num">
                                      <p:cBhvr additive="base">
                                        <p:cTn id="187" dur="500" fill="hold"/>
                                        <p:tgtEl>
                                          <p:spTgt spid="46"/>
                                        </p:tgtEl>
                                        <p:attrNameLst>
                                          <p:attrName>ppt_y</p:attrName>
                                        </p:attrNameLst>
                                      </p:cBhvr>
                                      <p:tavLst>
                                        <p:tav tm="0">
                                          <p:val>
                                            <p:strVal val="1+#ppt_h/2"/>
                                          </p:val>
                                        </p:tav>
                                        <p:tav tm="100000">
                                          <p:val>
                                            <p:strVal val="#ppt_y"/>
                                          </p:val>
                                        </p:tav>
                                      </p:tavLst>
                                    </p:anim>
                                  </p:childTnLst>
                                </p:cTn>
                              </p:par>
                            </p:childTnLst>
                          </p:cTn>
                        </p:par>
                        <p:par>
                          <p:cTn id="188" fill="hold">
                            <p:stCondLst>
                              <p:cond delay="17000"/>
                            </p:stCondLst>
                            <p:childTnLst>
                              <p:par>
                                <p:cTn id="189" presetID="2" presetClass="entr" presetSubtype="4" fill="hold" grpId="2" nodeType="afterEffect">
                                  <p:stCondLst>
                                    <p:cond delay="0"/>
                                  </p:stCondLst>
                                  <p:childTnLst>
                                    <p:set>
                                      <p:cBhvr>
                                        <p:cTn id="190" dur="1" fill="hold">
                                          <p:stCondLst>
                                            <p:cond delay="0"/>
                                          </p:stCondLst>
                                        </p:cTn>
                                        <p:tgtEl>
                                          <p:spTgt spid="47"/>
                                        </p:tgtEl>
                                        <p:attrNameLst>
                                          <p:attrName>style.visibility</p:attrName>
                                        </p:attrNameLst>
                                      </p:cBhvr>
                                      <p:to>
                                        <p:strVal val="visible"/>
                                      </p:to>
                                    </p:set>
                                    <p:anim calcmode="lin" valueType="num">
                                      <p:cBhvr additive="base">
                                        <p:cTn id="191" dur="500" fill="hold"/>
                                        <p:tgtEl>
                                          <p:spTgt spid="47"/>
                                        </p:tgtEl>
                                        <p:attrNameLst>
                                          <p:attrName>ppt_x</p:attrName>
                                        </p:attrNameLst>
                                      </p:cBhvr>
                                      <p:tavLst>
                                        <p:tav tm="0">
                                          <p:val>
                                            <p:strVal val="#ppt_x"/>
                                          </p:val>
                                        </p:tav>
                                        <p:tav tm="100000">
                                          <p:val>
                                            <p:strVal val="#ppt_x"/>
                                          </p:val>
                                        </p:tav>
                                      </p:tavLst>
                                    </p:anim>
                                    <p:anim calcmode="lin" valueType="num">
                                      <p:cBhvr additive="base">
                                        <p:cTn id="192" dur="500" fill="hold"/>
                                        <p:tgtEl>
                                          <p:spTgt spid="47"/>
                                        </p:tgtEl>
                                        <p:attrNameLst>
                                          <p:attrName>ppt_y</p:attrName>
                                        </p:attrNameLst>
                                      </p:cBhvr>
                                      <p:tavLst>
                                        <p:tav tm="0">
                                          <p:val>
                                            <p:strVal val="1+#ppt_h/2"/>
                                          </p:val>
                                        </p:tav>
                                        <p:tav tm="100000">
                                          <p:val>
                                            <p:strVal val="#ppt_y"/>
                                          </p:val>
                                        </p:tav>
                                      </p:tavLst>
                                    </p:anim>
                                  </p:childTnLst>
                                </p:cTn>
                              </p:par>
                            </p:childTnLst>
                          </p:cTn>
                        </p:par>
                        <p:par>
                          <p:cTn id="193" fill="hold">
                            <p:stCondLst>
                              <p:cond delay="17500"/>
                            </p:stCondLst>
                            <p:childTnLst>
                              <p:par>
                                <p:cTn id="194" presetID="2" presetClass="entr" presetSubtype="4" fill="hold" grpId="2" nodeType="afterEffect">
                                  <p:stCondLst>
                                    <p:cond delay="0"/>
                                  </p:stCondLst>
                                  <p:childTnLst>
                                    <p:set>
                                      <p:cBhvr>
                                        <p:cTn id="195" dur="1" fill="hold">
                                          <p:stCondLst>
                                            <p:cond delay="0"/>
                                          </p:stCondLst>
                                        </p:cTn>
                                        <p:tgtEl>
                                          <p:spTgt spid="48"/>
                                        </p:tgtEl>
                                        <p:attrNameLst>
                                          <p:attrName>style.visibility</p:attrName>
                                        </p:attrNameLst>
                                      </p:cBhvr>
                                      <p:to>
                                        <p:strVal val="visible"/>
                                      </p:to>
                                    </p:set>
                                    <p:anim calcmode="lin" valueType="num">
                                      <p:cBhvr additive="base">
                                        <p:cTn id="196" dur="500" fill="hold"/>
                                        <p:tgtEl>
                                          <p:spTgt spid="48"/>
                                        </p:tgtEl>
                                        <p:attrNameLst>
                                          <p:attrName>ppt_x</p:attrName>
                                        </p:attrNameLst>
                                      </p:cBhvr>
                                      <p:tavLst>
                                        <p:tav tm="0">
                                          <p:val>
                                            <p:strVal val="#ppt_x"/>
                                          </p:val>
                                        </p:tav>
                                        <p:tav tm="100000">
                                          <p:val>
                                            <p:strVal val="#ppt_x"/>
                                          </p:val>
                                        </p:tav>
                                      </p:tavLst>
                                    </p:anim>
                                    <p:anim calcmode="lin" valueType="num">
                                      <p:cBhvr additive="base">
                                        <p:cTn id="197" dur="500" fill="hold"/>
                                        <p:tgtEl>
                                          <p:spTgt spid="48"/>
                                        </p:tgtEl>
                                        <p:attrNameLst>
                                          <p:attrName>ppt_y</p:attrName>
                                        </p:attrNameLst>
                                      </p:cBhvr>
                                      <p:tavLst>
                                        <p:tav tm="0">
                                          <p:val>
                                            <p:strVal val="1+#ppt_h/2"/>
                                          </p:val>
                                        </p:tav>
                                        <p:tav tm="100000">
                                          <p:val>
                                            <p:strVal val="#ppt_y"/>
                                          </p:val>
                                        </p:tav>
                                      </p:tavLst>
                                    </p:anim>
                                  </p:childTnLst>
                                </p:cTn>
                              </p:par>
                            </p:childTnLst>
                          </p:cTn>
                        </p:par>
                        <p:par>
                          <p:cTn id="198" fill="hold">
                            <p:stCondLst>
                              <p:cond delay="18000"/>
                            </p:stCondLst>
                            <p:childTnLst>
                              <p:par>
                                <p:cTn id="199" presetID="18" presetClass="entr" presetSubtype="12" fill="hold" grpId="0" nodeType="afterEffect">
                                  <p:stCondLst>
                                    <p:cond delay="0"/>
                                  </p:stCondLst>
                                  <p:childTnLst>
                                    <p:set>
                                      <p:cBhvr>
                                        <p:cTn id="200" dur="1" fill="hold">
                                          <p:stCondLst>
                                            <p:cond delay="0"/>
                                          </p:stCondLst>
                                        </p:cTn>
                                        <p:tgtEl>
                                          <p:spTgt spid="39"/>
                                        </p:tgtEl>
                                        <p:attrNameLst>
                                          <p:attrName>style.visibility</p:attrName>
                                        </p:attrNameLst>
                                      </p:cBhvr>
                                      <p:to>
                                        <p:strVal val="visible"/>
                                      </p:to>
                                    </p:set>
                                    <p:animEffect transition="in" filter="strips(downLeft)">
                                      <p:cBhvr>
                                        <p:cTn id="201" dur="500"/>
                                        <p:tgtEl>
                                          <p:spTgt spid="39"/>
                                        </p:tgtEl>
                                      </p:cBhvr>
                                    </p:animEffect>
                                  </p:childTnLst>
                                </p:cTn>
                              </p:par>
                            </p:childTnLst>
                          </p:cTn>
                        </p:par>
                        <p:par>
                          <p:cTn id="202" fill="hold">
                            <p:stCondLst>
                              <p:cond delay="18500"/>
                            </p:stCondLst>
                            <p:childTnLst>
                              <p:par>
                                <p:cTn id="203" presetID="18" presetClass="entr" presetSubtype="12" fill="hold" grpId="0" nodeType="afterEffect">
                                  <p:stCondLst>
                                    <p:cond delay="0"/>
                                  </p:stCondLst>
                                  <p:childTnLst>
                                    <p:set>
                                      <p:cBhvr>
                                        <p:cTn id="204" dur="1" fill="hold">
                                          <p:stCondLst>
                                            <p:cond delay="0"/>
                                          </p:stCondLst>
                                        </p:cTn>
                                        <p:tgtEl>
                                          <p:spTgt spid="41"/>
                                        </p:tgtEl>
                                        <p:attrNameLst>
                                          <p:attrName>style.visibility</p:attrName>
                                        </p:attrNameLst>
                                      </p:cBhvr>
                                      <p:to>
                                        <p:strVal val="visible"/>
                                      </p:to>
                                    </p:set>
                                    <p:animEffect transition="in" filter="strips(downLeft)">
                                      <p:cBhvr>
                                        <p:cTn id="205" dur="500"/>
                                        <p:tgtEl>
                                          <p:spTgt spid="41"/>
                                        </p:tgtEl>
                                      </p:cBhvr>
                                    </p:animEffect>
                                  </p:childTnLst>
                                </p:cTn>
                              </p:par>
                            </p:childTnLst>
                          </p:cTn>
                        </p:par>
                        <p:par>
                          <p:cTn id="206" fill="hold">
                            <p:stCondLst>
                              <p:cond delay="19000"/>
                            </p:stCondLst>
                            <p:childTnLst>
                              <p:par>
                                <p:cTn id="207" presetID="18" presetClass="entr" presetSubtype="12" fill="hold" grpId="0" nodeType="afterEffect">
                                  <p:stCondLst>
                                    <p:cond delay="0"/>
                                  </p:stCondLst>
                                  <p:childTnLst>
                                    <p:set>
                                      <p:cBhvr>
                                        <p:cTn id="208" dur="1" fill="hold">
                                          <p:stCondLst>
                                            <p:cond delay="0"/>
                                          </p:stCondLst>
                                        </p:cTn>
                                        <p:tgtEl>
                                          <p:spTgt spid="49"/>
                                        </p:tgtEl>
                                        <p:attrNameLst>
                                          <p:attrName>style.visibility</p:attrName>
                                        </p:attrNameLst>
                                      </p:cBhvr>
                                      <p:to>
                                        <p:strVal val="visible"/>
                                      </p:to>
                                    </p:set>
                                    <p:animEffect transition="in" filter="strips(downLeft)">
                                      <p:cBhvr>
                                        <p:cTn id="209" dur="500"/>
                                        <p:tgtEl>
                                          <p:spTgt spid="49"/>
                                        </p:tgtEl>
                                      </p:cBhvr>
                                    </p:animEffect>
                                  </p:childTnLst>
                                </p:cTn>
                              </p:par>
                            </p:childTnLst>
                          </p:cTn>
                        </p:par>
                        <p:par>
                          <p:cTn id="210" fill="hold">
                            <p:stCondLst>
                              <p:cond delay="19500"/>
                            </p:stCondLst>
                            <p:childTnLst>
                              <p:par>
                                <p:cTn id="211" presetID="18" presetClass="entr" presetSubtype="12" fill="hold" grpId="0" nodeType="afterEffect">
                                  <p:stCondLst>
                                    <p:cond delay="0"/>
                                  </p:stCondLst>
                                  <p:childTnLst>
                                    <p:set>
                                      <p:cBhvr>
                                        <p:cTn id="212" dur="1" fill="hold">
                                          <p:stCondLst>
                                            <p:cond delay="0"/>
                                          </p:stCondLst>
                                        </p:cTn>
                                        <p:tgtEl>
                                          <p:spTgt spid="50"/>
                                        </p:tgtEl>
                                        <p:attrNameLst>
                                          <p:attrName>style.visibility</p:attrName>
                                        </p:attrNameLst>
                                      </p:cBhvr>
                                      <p:to>
                                        <p:strVal val="visible"/>
                                      </p:to>
                                    </p:set>
                                    <p:animEffect transition="in" filter="strips(downLeft)">
                                      <p:cBhvr>
                                        <p:cTn id="213" dur="500"/>
                                        <p:tgtEl>
                                          <p:spTgt spid="50"/>
                                        </p:tgtEl>
                                      </p:cBhvr>
                                    </p:animEffect>
                                  </p:childTnLst>
                                </p:cTn>
                              </p:par>
                            </p:childTnLst>
                          </p:cTn>
                        </p:par>
                        <p:par>
                          <p:cTn id="214" fill="hold">
                            <p:stCondLst>
                              <p:cond delay="20000"/>
                            </p:stCondLst>
                            <p:childTnLst>
                              <p:par>
                                <p:cTn id="215" presetID="18" presetClass="entr" presetSubtype="12" fill="hold" grpId="0" nodeType="afterEffect">
                                  <p:stCondLst>
                                    <p:cond delay="0"/>
                                  </p:stCondLst>
                                  <p:childTnLst>
                                    <p:set>
                                      <p:cBhvr>
                                        <p:cTn id="216" dur="1" fill="hold">
                                          <p:stCondLst>
                                            <p:cond delay="0"/>
                                          </p:stCondLst>
                                        </p:cTn>
                                        <p:tgtEl>
                                          <p:spTgt spid="51"/>
                                        </p:tgtEl>
                                        <p:attrNameLst>
                                          <p:attrName>style.visibility</p:attrName>
                                        </p:attrNameLst>
                                      </p:cBhvr>
                                      <p:to>
                                        <p:strVal val="visible"/>
                                      </p:to>
                                    </p:set>
                                    <p:animEffect transition="in" filter="strips(downLeft)">
                                      <p:cBhvr>
                                        <p:cTn id="217" dur="500"/>
                                        <p:tgtEl>
                                          <p:spTgt spid="51"/>
                                        </p:tgtEl>
                                      </p:cBhvr>
                                    </p:animEffect>
                                  </p:childTnLst>
                                </p:cTn>
                              </p:par>
                            </p:childTnLst>
                          </p:cTn>
                        </p:par>
                        <p:par>
                          <p:cTn id="218" fill="hold">
                            <p:stCondLst>
                              <p:cond delay="20500"/>
                            </p:stCondLst>
                            <p:childTnLst>
                              <p:par>
                                <p:cTn id="219" presetID="18" presetClass="entr" presetSubtype="12" fill="hold" grpId="0" nodeType="afterEffect">
                                  <p:stCondLst>
                                    <p:cond delay="0"/>
                                  </p:stCondLst>
                                  <p:childTnLst>
                                    <p:set>
                                      <p:cBhvr>
                                        <p:cTn id="220" dur="1" fill="hold">
                                          <p:stCondLst>
                                            <p:cond delay="0"/>
                                          </p:stCondLst>
                                        </p:cTn>
                                        <p:tgtEl>
                                          <p:spTgt spid="52"/>
                                        </p:tgtEl>
                                        <p:attrNameLst>
                                          <p:attrName>style.visibility</p:attrName>
                                        </p:attrNameLst>
                                      </p:cBhvr>
                                      <p:to>
                                        <p:strVal val="visible"/>
                                      </p:to>
                                    </p:set>
                                    <p:animEffect transition="in" filter="strips(downLeft)">
                                      <p:cBhvr>
                                        <p:cTn id="221" dur="500"/>
                                        <p:tgtEl>
                                          <p:spTgt spid="52"/>
                                        </p:tgtEl>
                                      </p:cBhvr>
                                    </p:animEffect>
                                  </p:childTnLst>
                                </p:cTn>
                              </p:par>
                            </p:childTnLst>
                          </p:cTn>
                        </p:par>
                        <p:par>
                          <p:cTn id="222" fill="hold">
                            <p:stCondLst>
                              <p:cond delay="21000"/>
                            </p:stCondLst>
                            <p:childTnLst>
                              <p:par>
                                <p:cTn id="223" presetID="18" presetClass="entr" presetSubtype="12" fill="hold" grpId="0" nodeType="afterEffect">
                                  <p:stCondLst>
                                    <p:cond delay="0"/>
                                  </p:stCondLst>
                                  <p:childTnLst>
                                    <p:set>
                                      <p:cBhvr>
                                        <p:cTn id="224" dur="1" fill="hold">
                                          <p:stCondLst>
                                            <p:cond delay="0"/>
                                          </p:stCondLst>
                                        </p:cTn>
                                        <p:tgtEl>
                                          <p:spTgt spid="53"/>
                                        </p:tgtEl>
                                        <p:attrNameLst>
                                          <p:attrName>style.visibility</p:attrName>
                                        </p:attrNameLst>
                                      </p:cBhvr>
                                      <p:to>
                                        <p:strVal val="visible"/>
                                      </p:to>
                                    </p:set>
                                    <p:animEffect transition="in" filter="strips(downLeft)">
                                      <p:cBhvr>
                                        <p:cTn id="225" dur="500"/>
                                        <p:tgtEl>
                                          <p:spTgt spid="53"/>
                                        </p:tgtEl>
                                      </p:cBhvr>
                                    </p:animEffect>
                                  </p:childTnLst>
                                </p:cTn>
                              </p:par>
                            </p:childTnLst>
                          </p:cTn>
                        </p:par>
                        <p:par>
                          <p:cTn id="226" fill="hold">
                            <p:stCondLst>
                              <p:cond delay="21500"/>
                            </p:stCondLst>
                            <p:childTnLst>
                              <p:par>
                                <p:cTn id="227" presetID="2" presetClass="entr" presetSubtype="4" fill="hold" grpId="0" nodeType="afterEffect">
                                  <p:stCondLst>
                                    <p:cond delay="0"/>
                                  </p:stCondLst>
                                  <p:childTnLst>
                                    <p:set>
                                      <p:cBhvr>
                                        <p:cTn id="228" dur="1" fill="hold">
                                          <p:stCondLst>
                                            <p:cond delay="0"/>
                                          </p:stCondLst>
                                        </p:cTn>
                                        <p:tgtEl>
                                          <p:spTgt spid="5"/>
                                        </p:tgtEl>
                                        <p:attrNameLst>
                                          <p:attrName>style.visibility</p:attrName>
                                        </p:attrNameLst>
                                      </p:cBhvr>
                                      <p:to>
                                        <p:strVal val="visible"/>
                                      </p:to>
                                    </p:set>
                                    <p:anim calcmode="lin" valueType="num">
                                      <p:cBhvr additive="base">
                                        <p:cTn id="229" dur="500" fill="hold"/>
                                        <p:tgtEl>
                                          <p:spTgt spid="5"/>
                                        </p:tgtEl>
                                        <p:attrNameLst>
                                          <p:attrName>ppt_x</p:attrName>
                                        </p:attrNameLst>
                                      </p:cBhvr>
                                      <p:tavLst>
                                        <p:tav tm="0">
                                          <p:val>
                                            <p:strVal val="#ppt_x"/>
                                          </p:val>
                                        </p:tav>
                                        <p:tav tm="100000">
                                          <p:val>
                                            <p:strVal val="#ppt_x"/>
                                          </p:val>
                                        </p:tav>
                                      </p:tavLst>
                                    </p:anim>
                                    <p:anim calcmode="lin" valueType="num">
                                      <p:cBhvr additive="base">
                                        <p:cTn id="230" dur="500" fill="hold"/>
                                        <p:tgtEl>
                                          <p:spTgt spid="5"/>
                                        </p:tgtEl>
                                        <p:attrNameLst>
                                          <p:attrName>ppt_y</p:attrName>
                                        </p:attrNameLst>
                                      </p:cBhvr>
                                      <p:tavLst>
                                        <p:tav tm="0">
                                          <p:val>
                                            <p:strVal val="1+#ppt_h/2"/>
                                          </p:val>
                                        </p:tav>
                                        <p:tav tm="100000">
                                          <p:val>
                                            <p:strVal val="#ppt_y"/>
                                          </p:val>
                                        </p:tav>
                                      </p:tavLst>
                                    </p:anim>
                                  </p:childTnLst>
                                </p:cTn>
                              </p:par>
                            </p:childTnLst>
                          </p:cTn>
                        </p:par>
                        <p:par>
                          <p:cTn id="231" fill="hold">
                            <p:stCondLst>
                              <p:cond delay="22000"/>
                            </p:stCondLst>
                            <p:childTnLst>
                              <p:par>
                                <p:cTn id="232" presetID="2" presetClass="entr" presetSubtype="4" fill="hold" grpId="0" nodeType="afterEffect">
                                  <p:stCondLst>
                                    <p:cond delay="0"/>
                                  </p:stCondLst>
                                  <p:childTnLst>
                                    <p:set>
                                      <p:cBhvr>
                                        <p:cTn id="233" dur="1" fill="hold">
                                          <p:stCondLst>
                                            <p:cond delay="0"/>
                                          </p:stCondLst>
                                        </p:cTn>
                                        <p:tgtEl>
                                          <p:spTgt spid="6"/>
                                        </p:tgtEl>
                                        <p:attrNameLst>
                                          <p:attrName>style.visibility</p:attrName>
                                        </p:attrNameLst>
                                      </p:cBhvr>
                                      <p:to>
                                        <p:strVal val="visible"/>
                                      </p:to>
                                    </p:set>
                                    <p:anim calcmode="lin" valueType="num">
                                      <p:cBhvr additive="base">
                                        <p:cTn id="234" dur="500" fill="hold"/>
                                        <p:tgtEl>
                                          <p:spTgt spid="6"/>
                                        </p:tgtEl>
                                        <p:attrNameLst>
                                          <p:attrName>ppt_x</p:attrName>
                                        </p:attrNameLst>
                                      </p:cBhvr>
                                      <p:tavLst>
                                        <p:tav tm="0">
                                          <p:val>
                                            <p:strVal val="#ppt_x"/>
                                          </p:val>
                                        </p:tav>
                                        <p:tav tm="100000">
                                          <p:val>
                                            <p:strVal val="#ppt_x"/>
                                          </p:val>
                                        </p:tav>
                                      </p:tavLst>
                                    </p:anim>
                                    <p:anim calcmode="lin" valueType="num">
                                      <p:cBhvr additive="base">
                                        <p:cTn id="235" dur="500" fill="hold"/>
                                        <p:tgtEl>
                                          <p:spTgt spid="6"/>
                                        </p:tgtEl>
                                        <p:attrNameLst>
                                          <p:attrName>ppt_y</p:attrName>
                                        </p:attrNameLst>
                                      </p:cBhvr>
                                      <p:tavLst>
                                        <p:tav tm="0">
                                          <p:val>
                                            <p:strVal val="1+#ppt_h/2"/>
                                          </p:val>
                                        </p:tav>
                                        <p:tav tm="100000">
                                          <p:val>
                                            <p:strVal val="#ppt_y"/>
                                          </p:val>
                                        </p:tav>
                                      </p:tavLst>
                                    </p:anim>
                                  </p:childTnLst>
                                </p:cTn>
                              </p:par>
                            </p:childTnLst>
                          </p:cTn>
                        </p:par>
                        <p:par>
                          <p:cTn id="236" fill="hold">
                            <p:stCondLst>
                              <p:cond delay="22500"/>
                            </p:stCondLst>
                            <p:childTnLst>
                              <p:par>
                                <p:cTn id="237" presetID="2" presetClass="entr" presetSubtype="4" fill="hold" grpId="0" nodeType="afterEffect">
                                  <p:stCondLst>
                                    <p:cond delay="0"/>
                                  </p:stCondLst>
                                  <p:childTnLst>
                                    <p:set>
                                      <p:cBhvr>
                                        <p:cTn id="238" dur="1" fill="hold">
                                          <p:stCondLst>
                                            <p:cond delay="0"/>
                                          </p:stCondLst>
                                        </p:cTn>
                                        <p:tgtEl>
                                          <p:spTgt spid="7"/>
                                        </p:tgtEl>
                                        <p:attrNameLst>
                                          <p:attrName>style.visibility</p:attrName>
                                        </p:attrNameLst>
                                      </p:cBhvr>
                                      <p:to>
                                        <p:strVal val="visible"/>
                                      </p:to>
                                    </p:set>
                                    <p:anim calcmode="lin" valueType="num">
                                      <p:cBhvr additive="base">
                                        <p:cTn id="239" dur="500" fill="hold"/>
                                        <p:tgtEl>
                                          <p:spTgt spid="7"/>
                                        </p:tgtEl>
                                        <p:attrNameLst>
                                          <p:attrName>ppt_x</p:attrName>
                                        </p:attrNameLst>
                                      </p:cBhvr>
                                      <p:tavLst>
                                        <p:tav tm="0">
                                          <p:val>
                                            <p:strVal val="#ppt_x"/>
                                          </p:val>
                                        </p:tav>
                                        <p:tav tm="100000">
                                          <p:val>
                                            <p:strVal val="#ppt_x"/>
                                          </p:val>
                                        </p:tav>
                                      </p:tavLst>
                                    </p:anim>
                                    <p:anim calcmode="lin" valueType="num">
                                      <p:cBhvr additive="base">
                                        <p:cTn id="240" dur="500" fill="hold"/>
                                        <p:tgtEl>
                                          <p:spTgt spid="7"/>
                                        </p:tgtEl>
                                        <p:attrNameLst>
                                          <p:attrName>ppt_y</p:attrName>
                                        </p:attrNameLst>
                                      </p:cBhvr>
                                      <p:tavLst>
                                        <p:tav tm="0">
                                          <p:val>
                                            <p:strVal val="1+#ppt_h/2"/>
                                          </p:val>
                                        </p:tav>
                                        <p:tav tm="100000">
                                          <p:val>
                                            <p:strVal val="#ppt_y"/>
                                          </p:val>
                                        </p:tav>
                                      </p:tavLst>
                                    </p:anim>
                                  </p:childTnLst>
                                </p:cTn>
                              </p:par>
                            </p:childTnLst>
                          </p:cTn>
                        </p:par>
                        <p:par>
                          <p:cTn id="241" fill="hold">
                            <p:stCondLst>
                              <p:cond delay="23000"/>
                            </p:stCondLst>
                            <p:childTnLst>
                              <p:par>
                                <p:cTn id="242" presetID="2" presetClass="entr" presetSubtype="4" fill="hold" grpId="0" nodeType="afterEffect">
                                  <p:stCondLst>
                                    <p:cond delay="0"/>
                                  </p:stCondLst>
                                  <p:childTnLst>
                                    <p:set>
                                      <p:cBhvr>
                                        <p:cTn id="243" dur="1" fill="hold">
                                          <p:stCondLst>
                                            <p:cond delay="0"/>
                                          </p:stCondLst>
                                        </p:cTn>
                                        <p:tgtEl>
                                          <p:spTgt spid="8"/>
                                        </p:tgtEl>
                                        <p:attrNameLst>
                                          <p:attrName>style.visibility</p:attrName>
                                        </p:attrNameLst>
                                      </p:cBhvr>
                                      <p:to>
                                        <p:strVal val="visible"/>
                                      </p:to>
                                    </p:set>
                                    <p:anim calcmode="lin" valueType="num">
                                      <p:cBhvr additive="base">
                                        <p:cTn id="244" dur="500" fill="hold"/>
                                        <p:tgtEl>
                                          <p:spTgt spid="8"/>
                                        </p:tgtEl>
                                        <p:attrNameLst>
                                          <p:attrName>ppt_x</p:attrName>
                                        </p:attrNameLst>
                                      </p:cBhvr>
                                      <p:tavLst>
                                        <p:tav tm="0">
                                          <p:val>
                                            <p:strVal val="#ppt_x"/>
                                          </p:val>
                                        </p:tav>
                                        <p:tav tm="100000">
                                          <p:val>
                                            <p:strVal val="#ppt_x"/>
                                          </p:val>
                                        </p:tav>
                                      </p:tavLst>
                                    </p:anim>
                                    <p:anim calcmode="lin" valueType="num">
                                      <p:cBhvr additive="base">
                                        <p:cTn id="245" dur="500" fill="hold"/>
                                        <p:tgtEl>
                                          <p:spTgt spid="8"/>
                                        </p:tgtEl>
                                        <p:attrNameLst>
                                          <p:attrName>ppt_y</p:attrName>
                                        </p:attrNameLst>
                                      </p:cBhvr>
                                      <p:tavLst>
                                        <p:tav tm="0">
                                          <p:val>
                                            <p:strVal val="1+#ppt_h/2"/>
                                          </p:val>
                                        </p:tav>
                                        <p:tav tm="100000">
                                          <p:val>
                                            <p:strVal val="#ppt_y"/>
                                          </p:val>
                                        </p:tav>
                                      </p:tavLst>
                                    </p:anim>
                                  </p:childTnLst>
                                </p:cTn>
                              </p:par>
                            </p:childTnLst>
                          </p:cTn>
                        </p:par>
                        <p:par>
                          <p:cTn id="246" fill="hold">
                            <p:stCondLst>
                              <p:cond delay="23500"/>
                            </p:stCondLst>
                            <p:childTnLst>
                              <p:par>
                                <p:cTn id="247" presetID="2" presetClass="entr" presetSubtype="4" fill="hold" grpId="0" nodeType="afterEffect">
                                  <p:stCondLst>
                                    <p:cond delay="0"/>
                                  </p:stCondLst>
                                  <p:childTnLst>
                                    <p:set>
                                      <p:cBhvr>
                                        <p:cTn id="248" dur="1" fill="hold">
                                          <p:stCondLst>
                                            <p:cond delay="0"/>
                                          </p:stCondLst>
                                        </p:cTn>
                                        <p:tgtEl>
                                          <p:spTgt spid="30"/>
                                        </p:tgtEl>
                                        <p:attrNameLst>
                                          <p:attrName>style.visibility</p:attrName>
                                        </p:attrNameLst>
                                      </p:cBhvr>
                                      <p:to>
                                        <p:strVal val="visible"/>
                                      </p:to>
                                    </p:set>
                                    <p:anim calcmode="lin" valueType="num">
                                      <p:cBhvr additive="base">
                                        <p:cTn id="249" dur="500" fill="hold"/>
                                        <p:tgtEl>
                                          <p:spTgt spid="30"/>
                                        </p:tgtEl>
                                        <p:attrNameLst>
                                          <p:attrName>ppt_x</p:attrName>
                                        </p:attrNameLst>
                                      </p:cBhvr>
                                      <p:tavLst>
                                        <p:tav tm="0">
                                          <p:val>
                                            <p:strVal val="#ppt_x"/>
                                          </p:val>
                                        </p:tav>
                                        <p:tav tm="100000">
                                          <p:val>
                                            <p:strVal val="#ppt_x"/>
                                          </p:val>
                                        </p:tav>
                                      </p:tavLst>
                                    </p:anim>
                                    <p:anim calcmode="lin" valueType="num">
                                      <p:cBhvr additive="base">
                                        <p:cTn id="250" dur="500" fill="hold"/>
                                        <p:tgtEl>
                                          <p:spTgt spid="30"/>
                                        </p:tgtEl>
                                        <p:attrNameLst>
                                          <p:attrName>ppt_y</p:attrName>
                                        </p:attrNameLst>
                                      </p:cBhvr>
                                      <p:tavLst>
                                        <p:tav tm="0">
                                          <p:val>
                                            <p:strVal val="1+#ppt_h/2"/>
                                          </p:val>
                                        </p:tav>
                                        <p:tav tm="100000">
                                          <p:val>
                                            <p:strVal val="#ppt_y"/>
                                          </p:val>
                                        </p:tav>
                                      </p:tavLst>
                                    </p:anim>
                                  </p:childTnLst>
                                </p:cTn>
                              </p:par>
                            </p:childTnLst>
                          </p:cTn>
                        </p:par>
                        <p:par>
                          <p:cTn id="251" fill="hold">
                            <p:stCondLst>
                              <p:cond delay="24000"/>
                            </p:stCondLst>
                            <p:childTnLst>
                              <p:par>
                                <p:cTn id="252" presetID="2" presetClass="entr" presetSubtype="4" fill="hold" grpId="0" nodeType="afterEffect">
                                  <p:stCondLst>
                                    <p:cond delay="0"/>
                                  </p:stCondLst>
                                  <p:childTnLst>
                                    <p:set>
                                      <p:cBhvr>
                                        <p:cTn id="253" dur="1" fill="hold">
                                          <p:stCondLst>
                                            <p:cond delay="0"/>
                                          </p:stCondLst>
                                        </p:cTn>
                                        <p:tgtEl>
                                          <p:spTgt spid="33"/>
                                        </p:tgtEl>
                                        <p:attrNameLst>
                                          <p:attrName>style.visibility</p:attrName>
                                        </p:attrNameLst>
                                      </p:cBhvr>
                                      <p:to>
                                        <p:strVal val="visible"/>
                                      </p:to>
                                    </p:set>
                                    <p:anim calcmode="lin" valueType="num">
                                      <p:cBhvr additive="base">
                                        <p:cTn id="254" dur="500" fill="hold"/>
                                        <p:tgtEl>
                                          <p:spTgt spid="33"/>
                                        </p:tgtEl>
                                        <p:attrNameLst>
                                          <p:attrName>ppt_x</p:attrName>
                                        </p:attrNameLst>
                                      </p:cBhvr>
                                      <p:tavLst>
                                        <p:tav tm="0">
                                          <p:val>
                                            <p:strVal val="#ppt_x"/>
                                          </p:val>
                                        </p:tav>
                                        <p:tav tm="100000">
                                          <p:val>
                                            <p:strVal val="#ppt_x"/>
                                          </p:val>
                                        </p:tav>
                                      </p:tavLst>
                                    </p:anim>
                                    <p:anim calcmode="lin" valueType="num">
                                      <p:cBhvr additive="base">
                                        <p:cTn id="255" dur="500" fill="hold"/>
                                        <p:tgtEl>
                                          <p:spTgt spid="33"/>
                                        </p:tgtEl>
                                        <p:attrNameLst>
                                          <p:attrName>ppt_y</p:attrName>
                                        </p:attrNameLst>
                                      </p:cBhvr>
                                      <p:tavLst>
                                        <p:tav tm="0">
                                          <p:val>
                                            <p:strVal val="1+#ppt_h/2"/>
                                          </p:val>
                                        </p:tav>
                                        <p:tav tm="100000">
                                          <p:val>
                                            <p:strVal val="#ppt_y"/>
                                          </p:val>
                                        </p:tav>
                                      </p:tavLst>
                                    </p:anim>
                                  </p:childTnLst>
                                </p:cTn>
                              </p:par>
                            </p:childTnLst>
                          </p:cTn>
                        </p:par>
                        <p:par>
                          <p:cTn id="256" fill="hold">
                            <p:stCondLst>
                              <p:cond delay="24500"/>
                            </p:stCondLst>
                            <p:childTnLst>
                              <p:par>
                                <p:cTn id="257" presetID="2" presetClass="entr" presetSubtype="4" fill="hold" grpId="0" nodeType="afterEffect">
                                  <p:stCondLst>
                                    <p:cond delay="0"/>
                                  </p:stCondLst>
                                  <p:childTnLst>
                                    <p:set>
                                      <p:cBhvr>
                                        <p:cTn id="258" dur="1" fill="hold">
                                          <p:stCondLst>
                                            <p:cond delay="0"/>
                                          </p:stCondLst>
                                        </p:cTn>
                                        <p:tgtEl>
                                          <p:spTgt spid="37"/>
                                        </p:tgtEl>
                                        <p:attrNameLst>
                                          <p:attrName>style.visibility</p:attrName>
                                        </p:attrNameLst>
                                      </p:cBhvr>
                                      <p:to>
                                        <p:strVal val="visible"/>
                                      </p:to>
                                    </p:set>
                                    <p:anim calcmode="lin" valueType="num">
                                      <p:cBhvr additive="base">
                                        <p:cTn id="259" dur="500" fill="hold"/>
                                        <p:tgtEl>
                                          <p:spTgt spid="37"/>
                                        </p:tgtEl>
                                        <p:attrNameLst>
                                          <p:attrName>ppt_x</p:attrName>
                                        </p:attrNameLst>
                                      </p:cBhvr>
                                      <p:tavLst>
                                        <p:tav tm="0">
                                          <p:val>
                                            <p:strVal val="#ppt_x"/>
                                          </p:val>
                                        </p:tav>
                                        <p:tav tm="100000">
                                          <p:val>
                                            <p:strVal val="#ppt_x"/>
                                          </p:val>
                                        </p:tav>
                                      </p:tavLst>
                                    </p:anim>
                                    <p:anim calcmode="lin" valueType="num">
                                      <p:cBhvr additive="base">
                                        <p:cTn id="26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1"/>
      <p:bldP spid="27" grpId="1"/>
      <p:bldP spid="28" grpId="1"/>
      <p:bldP spid="38" grpId="1" animBg="1"/>
      <p:bldP spid="43" grpId="1" animBg="1"/>
      <p:bldP spid="44" grpId="1" animBg="1"/>
      <p:bldP spid="46" grpId="1"/>
      <p:bldP spid="47" grpId="1"/>
      <p:bldP spid="48" grpId="1"/>
      <p:bldP spid="18" grpId="0"/>
      <p:bldP spid="19" grpId="0"/>
      <p:bldP spid="20" grpId="0"/>
      <p:bldP spid="21" grpId="0"/>
      <p:bldP spid="22" grpId="0"/>
      <p:bldP spid="23" grpId="0"/>
      <p:bldP spid="24" grpId="0"/>
      <p:bldP spid="25" grpId="0"/>
      <p:bldP spid="34" grpId="0" bldLvl="0" animBg="1"/>
      <p:bldP spid="35" grpId="0" bldLvl="0" animBg="1"/>
      <p:bldP spid="36" grpId="0" bldLvl="0" animBg="1"/>
      <p:bldP spid="40" grpId="0"/>
      <p:bldP spid="29" grpId="0"/>
      <p:bldP spid="26" grpId="2"/>
      <p:bldP spid="27" grpId="2"/>
      <p:bldP spid="28" grpId="2"/>
      <p:bldP spid="38" grpId="2" bldLvl="0" animBg="1"/>
      <p:bldP spid="43" grpId="2" bldLvl="0" animBg="1"/>
      <p:bldP spid="44" grpId="2" bldLvl="0" animBg="1"/>
      <p:bldP spid="46" grpId="2"/>
      <p:bldP spid="47" grpId="2"/>
      <p:bldP spid="48" grpId="2"/>
      <p:bldP spid="39" grpId="0" bldLvl="0" animBg="1"/>
      <p:bldP spid="41" grpId="0" bldLvl="0" animBg="1"/>
      <p:bldP spid="49" grpId="0" bldLvl="0" animBg="1"/>
      <p:bldP spid="50" grpId="0" bldLvl="0" animBg="1"/>
      <p:bldP spid="51" grpId="0" bldLvl="0" animBg="1"/>
      <p:bldP spid="52" grpId="0" bldLvl="0" animBg="1"/>
      <p:bldP spid="53" grpId="0" bldLvl="0" animBg="1"/>
      <p:bldP spid="5" grpId="0"/>
      <p:bldP spid="6" grpId="0"/>
      <p:bldP spid="7" grpId="0"/>
      <p:bldP spid="8" grpId="0"/>
      <p:bldP spid="30" grpId="0"/>
      <p:bldP spid="33" grpId="0"/>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rot="18822406">
            <a:off x="328295" y="253365"/>
            <a:ext cx="661035" cy="661035"/>
          </a:xfrm>
          <a:prstGeom prst="roundRect">
            <a:avLst>
              <a:gd name="adj" fmla="val 24086"/>
            </a:avLst>
          </a:prstGeom>
          <a:solidFill>
            <a:srgbClr val="5E9AC3"/>
          </a:solidFill>
          <a:ln>
            <a:noFill/>
          </a:ln>
          <a:effectLst>
            <a:outerShdw blurRad="393700" dist="38100" dir="5400000" sx="101000" sy="101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38100" dist="38100" dir="2700000" algn="tl">
                  <a:srgbClr val="000000">
                    <a:alpha val="43137"/>
                  </a:srgbClr>
                </a:outerShdw>
              </a:effectLst>
            </a:endParaRPr>
          </a:p>
        </p:txBody>
      </p:sp>
      <p:sp>
        <p:nvSpPr>
          <p:cNvPr id="9" name="矩形: 圆角 8"/>
          <p:cNvSpPr/>
          <p:nvPr/>
        </p:nvSpPr>
        <p:spPr>
          <a:xfrm rot="17308787">
            <a:off x="6988241" y="-3887071"/>
            <a:ext cx="6179945" cy="6179945"/>
          </a:xfrm>
          <a:prstGeom prst="roundRect">
            <a:avLst>
              <a:gd name="adj" fmla="val 2958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副标题 2"/>
          <p:cNvSpPr txBox="1"/>
          <p:nvPr/>
        </p:nvSpPr>
        <p:spPr>
          <a:xfrm>
            <a:off x="5551019" y="5596297"/>
            <a:ext cx="1656185" cy="311460"/>
          </a:xfrm>
          <a:prstGeom prst="rect">
            <a:avLst/>
          </a:prstGeom>
          <a:ln>
            <a:solidFill>
              <a:schemeClr val="bg1"/>
            </a:solidFill>
          </a:ln>
        </p:spPr>
        <p:txBody>
          <a:bodyPr vert="horz" lIns="91440" tIns="45720" rIns="91440" bIns="45720" rtlCol="0">
            <a:normAutofit fontScale="9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zh-CN" altLang="en-US" sz="1600" dirty="0">
                <a:solidFill>
                  <a:prstClr val="white"/>
                </a:solidFill>
                <a:latin typeface="字魂59号-创粗黑" panose="00000500000000000000" pitchFamily="2" charset="-122"/>
                <a:ea typeface="字魂59号-创粗黑" panose="00000500000000000000" pitchFamily="2" charset="-122"/>
                <a:cs typeface="阿里巴巴普惠体" panose="00020600040101010101" pitchFamily="18" charset="-122"/>
                <a:sym typeface="等线" panose="02010600030101010101" pitchFamily="2" charset="-122"/>
              </a:rPr>
              <a:t>汇报：张三</a:t>
            </a:r>
            <a:endParaRPr lang="zh-CN" altLang="en-US" sz="1600" dirty="0">
              <a:solidFill>
                <a:prstClr val="white"/>
              </a:solidFill>
              <a:latin typeface="字魂59号-创粗黑" panose="00000500000000000000" pitchFamily="2" charset="-122"/>
              <a:ea typeface="字魂59号-创粗黑" panose="00000500000000000000" pitchFamily="2" charset="-122"/>
              <a:cs typeface="阿里巴巴普惠体" panose="00020600040101010101" pitchFamily="18" charset="-122"/>
              <a:sym typeface="等线" panose="02010600030101010101" pitchFamily="2" charset="-122"/>
            </a:endParaRPr>
          </a:p>
        </p:txBody>
      </p:sp>
      <p:sp>
        <p:nvSpPr>
          <p:cNvPr id="11" name="Freeform 6"/>
          <p:cNvSpPr/>
          <p:nvPr/>
        </p:nvSpPr>
        <p:spPr bwMode="auto">
          <a:xfrm>
            <a:off x="5769128" y="2348917"/>
            <a:ext cx="653720" cy="4899607"/>
          </a:xfrm>
          <a:custGeom>
            <a:avLst/>
            <a:gdLst>
              <a:gd name="T0" fmla="*/ 182 w 260"/>
              <a:gd name="T1" fmla="*/ 130 h 1902"/>
              <a:gd name="T2" fmla="*/ 182 w 260"/>
              <a:gd name="T3" fmla="*/ 1902 h 1902"/>
              <a:gd name="T4" fmla="*/ 75 w 260"/>
              <a:gd name="T5" fmla="*/ 1902 h 1902"/>
              <a:gd name="T6" fmla="*/ 75 w 260"/>
              <a:gd name="T7" fmla="*/ 130 h 1902"/>
              <a:gd name="T8" fmla="*/ 0 w 260"/>
              <a:gd name="T9" fmla="*/ 130 h 1902"/>
              <a:gd name="T10" fmla="*/ 130 w 260"/>
              <a:gd name="T11" fmla="*/ 0 h 1902"/>
              <a:gd name="T12" fmla="*/ 260 w 260"/>
              <a:gd name="T13" fmla="*/ 130 h 1902"/>
              <a:gd name="T14" fmla="*/ 182 w 260"/>
              <a:gd name="T15" fmla="*/ 130 h 19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0" h="1902">
                <a:moveTo>
                  <a:pt x="182" y="130"/>
                </a:moveTo>
                <a:lnTo>
                  <a:pt x="182" y="1902"/>
                </a:lnTo>
                <a:lnTo>
                  <a:pt x="75" y="1902"/>
                </a:lnTo>
                <a:lnTo>
                  <a:pt x="75" y="130"/>
                </a:lnTo>
                <a:lnTo>
                  <a:pt x="0" y="130"/>
                </a:lnTo>
                <a:lnTo>
                  <a:pt x="130" y="0"/>
                </a:lnTo>
                <a:lnTo>
                  <a:pt x="260" y="130"/>
                </a:lnTo>
                <a:lnTo>
                  <a:pt x="182" y="130"/>
                </a:lnTo>
                <a:close/>
              </a:path>
            </a:pathLst>
          </a:custGeom>
          <a:solidFill>
            <a:schemeClr val="bg1">
              <a:lumMod val="85000"/>
            </a:schemeClr>
          </a:solidFill>
          <a:ln>
            <a:noFill/>
          </a:ln>
        </p:spPr>
        <p:txBody>
          <a:bodyPr vert="horz" wrap="square" lIns="91440" tIns="45720" rIns="91440" bIns="45720" numCol="1" anchor="t" anchorCtr="0" compatLnSpc="1"/>
          <a:lstStyle/>
          <a:p>
            <a:endParaRPr lang="zh-CN" altLang="en-US" dirty="0">
              <a:solidFill>
                <a:prstClr val="black"/>
              </a:solidFill>
              <a:latin typeface="字魂59号-创粗黑" panose="00000500000000000000" pitchFamily="2" charset="-122"/>
              <a:ea typeface="字魂59号-创粗黑" panose="00000500000000000000" pitchFamily="2" charset="-122"/>
              <a:cs typeface="阿里巴巴普惠体" panose="00020600040101010101" pitchFamily="18" charset="-122"/>
              <a:sym typeface="等线" panose="02010600030101010101" pitchFamily="2" charset="-122"/>
            </a:endParaRPr>
          </a:p>
        </p:txBody>
      </p:sp>
      <p:sp>
        <p:nvSpPr>
          <p:cNvPr id="12" name="Freeform 8"/>
          <p:cNvSpPr/>
          <p:nvPr/>
        </p:nvSpPr>
        <p:spPr bwMode="auto">
          <a:xfrm>
            <a:off x="4051855" y="4389755"/>
            <a:ext cx="2695339" cy="2858770"/>
          </a:xfrm>
          <a:custGeom>
            <a:avLst/>
            <a:gdLst>
              <a:gd name="T0" fmla="*/ 225 w 454"/>
              <a:gd name="T1" fmla="*/ 35 h 481"/>
              <a:gd name="T2" fmla="*/ 55 w 454"/>
              <a:gd name="T3" fmla="*/ 35 h 481"/>
              <a:gd name="T4" fmla="*/ 55 w 454"/>
              <a:gd name="T5" fmla="*/ 0 h 481"/>
              <a:gd name="T6" fmla="*/ 0 w 454"/>
              <a:gd name="T7" fmla="*/ 55 h 481"/>
              <a:gd name="T8" fmla="*/ 55 w 454"/>
              <a:gd name="T9" fmla="*/ 110 h 481"/>
              <a:gd name="T10" fmla="*/ 55 w 454"/>
              <a:gd name="T11" fmla="*/ 80 h 481"/>
              <a:gd name="T12" fmla="*/ 224 w 454"/>
              <a:gd name="T13" fmla="*/ 80 h 481"/>
              <a:gd name="T14" fmla="*/ 409 w 454"/>
              <a:gd name="T15" fmla="*/ 277 h 481"/>
              <a:gd name="T16" fmla="*/ 409 w 454"/>
              <a:gd name="T17" fmla="*/ 481 h 481"/>
              <a:gd name="T18" fmla="*/ 454 w 454"/>
              <a:gd name="T19" fmla="*/ 481 h 481"/>
              <a:gd name="T20" fmla="*/ 454 w 454"/>
              <a:gd name="T21" fmla="*/ 277 h 481"/>
              <a:gd name="T22" fmla="*/ 225 w 454"/>
              <a:gd name="T23" fmla="*/ 35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4" h="481">
                <a:moveTo>
                  <a:pt x="225" y="35"/>
                </a:moveTo>
                <a:cubicBezTo>
                  <a:pt x="55" y="35"/>
                  <a:pt x="55" y="35"/>
                  <a:pt x="55" y="35"/>
                </a:cubicBezTo>
                <a:cubicBezTo>
                  <a:pt x="55" y="0"/>
                  <a:pt x="55" y="0"/>
                  <a:pt x="55" y="0"/>
                </a:cubicBezTo>
                <a:cubicBezTo>
                  <a:pt x="0" y="55"/>
                  <a:pt x="0" y="55"/>
                  <a:pt x="0" y="55"/>
                </a:cubicBezTo>
                <a:cubicBezTo>
                  <a:pt x="55" y="110"/>
                  <a:pt x="55" y="110"/>
                  <a:pt x="55" y="110"/>
                </a:cubicBezTo>
                <a:cubicBezTo>
                  <a:pt x="55" y="80"/>
                  <a:pt x="55" y="80"/>
                  <a:pt x="55" y="80"/>
                </a:cubicBezTo>
                <a:cubicBezTo>
                  <a:pt x="224" y="80"/>
                  <a:pt x="224" y="80"/>
                  <a:pt x="224" y="80"/>
                </a:cubicBezTo>
                <a:cubicBezTo>
                  <a:pt x="340" y="80"/>
                  <a:pt x="409" y="168"/>
                  <a:pt x="409" y="277"/>
                </a:cubicBezTo>
                <a:cubicBezTo>
                  <a:pt x="409" y="481"/>
                  <a:pt x="409" y="481"/>
                  <a:pt x="409" y="481"/>
                </a:cubicBezTo>
                <a:cubicBezTo>
                  <a:pt x="454" y="481"/>
                  <a:pt x="454" y="481"/>
                  <a:pt x="454" y="481"/>
                </a:cubicBezTo>
                <a:cubicBezTo>
                  <a:pt x="454" y="277"/>
                  <a:pt x="454" y="277"/>
                  <a:pt x="454" y="277"/>
                </a:cubicBezTo>
                <a:cubicBezTo>
                  <a:pt x="454" y="145"/>
                  <a:pt x="363" y="35"/>
                  <a:pt x="225" y="35"/>
                </a:cubicBezTo>
                <a:close/>
              </a:path>
            </a:pathLst>
          </a:custGeom>
          <a:solidFill>
            <a:srgbClr val="5E9AC3"/>
          </a:solidFill>
          <a:ln>
            <a:noFill/>
          </a:ln>
        </p:spPr>
        <p:txBody>
          <a:bodyPr vert="horz" wrap="square" lIns="91440" tIns="45720" rIns="91440" bIns="45720" numCol="1" anchor="t" anchorCtr="0" compatLnSpc="1"/>
          <a:lstStyle/>
          <a:p>
            <a:endParaRPr lang="zh-CN" altLang="en-US" dirty="0">
              <a:solidFill>
                <a:prstClr val="black"/>
              </a:solidFill>
              <a:latin typeface="字魂59号-创粗黑" panose="00000500000000000000" pitchFamily="2" charset="-122"/>
              <a:ea typeface="字魂59号-创粗黑" panose="00000500000000000000" pitchFamily="2" charset="-122"/>
              <a:cs typeface="阿里巴巴普惠体" panose="00020600040101010101" pitchFamily="18" charset="-122"/>
              <a:sym typeface="等线" panose="02010600030101010101" pitchFamily="2" charset="-122"/>
            </a:endParaRPr>
          </a:p>
        </p:txBody>
      </p:sp>
      <p:sp>
        <p:nvSpPr>
          <p:cNvPr id="13" name="Oval 9"/>
          <p:cNvSpPr>
            <a:spLocks noChangeArrowheads="1"/>
          </p:cNvSpPr>
          <p:nvPr/>
        </p:nvSpPr>
        <p:spPr bwMode="auto">
          <a:xfrm>
            <a:off x="4457371" y="3171454"/>
            <a:ext cx="980581" cy="978067"/>
          </a:xfrm>
          <a:prstGeom prst="ellipse">
            <a:avLst/>
          </a:prstGeom>
          <a:solidFill>
            <a:srgbClr val="5E9AC3"/>
          </a:solidFill>
          <a:ln>
            <a:noFill/>
          </a:ln>
        </p:spPr>
        <p:txBody>
          <a:bodyPr vert="horz" wrap="none" lIns="0" tIns="45720" rIns="0" bIns="45720" numCol="1" anchor="ctr" anchorCtr="0" compatLnSpc="1"/>
          <a:lstStyle/>
          <a:p>
            <a:pPr algn="ctr"/>
            <a:r>
              <a:rPr lang="zh-CN" altLang="en-US" sz="2000" dirty="0">
                <a:solidFill>
                  <a:prstClr val="white"/>
                </a:solidFill>
                <a:latin typeface="字魂59号-创粗黑" panose="00000500000000000000" pitchFamily="2" charset="-122"/>
                <a:ea typeface="字魂59号-创粗黑" panose="00000500000000000000" pitchFamily="2" charset="-122"/>
                <a:cs typeface="阿里巴巴普惠体" panose="00020600040101010101" pitchFamily="18" charset="-122"/>
                <a:sym typeface="等线" panose="02010600030101010101" pitchFamily="2" charset="-122"/>
              </a:rPr>
              <a:t>政策</a:t>
            </a:r>
            <a:endParaRPr lang="zh-CN" altLang="en-US" sz="2000" dirty="0">
              <a:solidFill>
                <a:prstClr val="white"/>
              </a:solidFill>
              <a:latin typeface="字魂59号-创粗黑" panose="00000500000000000000" pitchFamily="2" charset="-122"/>
              <a:ea typeface="字魂59号-创粗黑" panose="00000500000000000000" pitchFamily="2" charset="-122"/>
              <a:cs typeface="阿里巴巴普惠体" panose="00020600040101010101" pitchFamily="18" charset="-122"/>
              <a:sym typeface="等线" panose="02010600030101010101" pitchFamily="2" charset="-122"/>
            </a:endParaRPr>
          </a:p>
        </p:txBody>
      </p:sp>
      <p:sp>
        <p:nvSpPr>
          <p:cNvPr id="14" name="Oval 10"/>
          <p:cNvSpPr>
            <a:spLocks noChangeArrowheads="1"/>
          </p:cNvSpPr>
          <p:nvPr/>
        </p:nvSpPr>
        <p:spPr bwMode="auto">
          <a:xfrm>
            <a:off x="6754738" y="3171454"/>
            <a:ext cx="985609" cy="978067"/>
          </a:xfrm>
          <a:prstGeom prst="ellipse">
            <a:avLst/>
          </a:prstGeom>
          <a:solidFill>
            <a:srgbClr val="5E9AC3"/>
          </a:solidFill>
          <a:ln>
            <a:noFill/>
          </a:ln>
        </p:spPr>
        <p:txBody>
          <a:bodyPr vert="horz" wrap="none" lIns="0" tIns="45720" rIns="0" bIns="45720" numCol="1" anchor="ctr" anchorCtr="0" compatLnSpc="1"/>
          <a:lstStyle/>
          <a:p>
            <a:pPr algn="ctr"/>
            <a:r>
              <a:rPr lang="zh-CN" altLang="en-US" sz="2000" dirty="0">
                <a:solidFill>
                  <a:prstClr val="white"/>
                </a:solidFill>
                <a:latin typeface="阿里巴巴普惠体 R" panose="00020600040101010101" charset="-122"/>
                <a:ea typeface="阿里巴巴普惠体 R" panose="00020600040101010101" charset="-122"/>
                <a:cs typeface="阿里巴巴普惠体" panose="00020600040101010101" pitchFamily="18" charset="-122"/>
                <a:sym typeface="等线" panose="02010600030101010101" pitchFamily="2" charset="-122"/>
              </a:rPr>
              <a:t>解读</a:t>
            </a:r>
            <a:endParaRPr lang="zh-CN" altLang="en-US" sz="2000" dirty="0">
              <a:solidFill>
                <a:prstClr val="white"/>
              </a:solidFill>
              <a:latin typeface="阿里巴巴普惠体 R" panose="00020600040101010101" charset="-122"/>
              <a:ea typeface="阿里巴巴普惠体 R" panose="00020600040101010101" charset="-122"/>
              <a:cs typeface="阿里巴巴普惠体" panose="00020600040101010101" pitchFamily="18" charset="-122"/>
              <a:sym typeface="等线" panose="02010600030101010101" pitchFamily="2" charset="-122"/>
            </a:endParaRPr>
          </a:p>
        </p:txBody>
      </p:sp>
      <p:sp>
        <p:nvSpPr>
          <p:cNvPr id="17" name="Freeform 7"/>
          <p:cNvSpPr/>
          <p:nvPr/>
        </p:nvSpPr>
        <p:spPr bwMode="auto">
          <a:xfrm>
            <a:off x="5446079" y="4389755"/>
            <a:ext cx="2695339" cy="2858770"/>
          </a:xfrm>
          <a:custGeom>
            <a:avLst/>
            <a:gdLst>
              <a:gd name="T0" fmla="*/ 229 w 454"/>
              <a:gd name="T1" fmla="*/ 35 h 481"/>
              <a:gd name="T2" fmla="*/ 399 w 454"/>
              <a:gd name="T3" fmla="*/ 35 h 481"/>
              <a:gd name="T4" fmla="*/ 399 w 454"/>
              <a:gd name="T5" fmla="*/ 0 h 481"/>
              <a:gd name="T6" fmla="*/ 454 w 454"/>
              <a:gd name="T7" fmla="*/ 55 h 481"/>
              <a:gd name="T8" fmla="*/ 399 w 454"/>
              <a:gd name="T9" fmla="*/ 110 h 481"/>
              <a:gd name="T10" fmla="*/ 399 w 454"/>
              <a:gd name="T11" fmla="*/ 80 h 481"/>
              <a:gd name="T12" fmla="*/ 230 w 454"/>
              <a:gd name="T13" fmla="*/ 80 h 481"/>
              <a:gd name="T14" fmla="*/ 45 w 454"/>
              <a:gd name="T15" fmla="*/ 277 h 481"/>
              <a:gd name="T16" fmla="*/ 45 w 454"/>
              <a:gd name="T17" fmla="*/ 481 h 481"/>
              <a:gd name="T18" fmla="*/ 0 w 454"/>
              <a:gd name="T19" fmla="*/ 481 h 481"/>
              <a:gd name="T20" fmla="*/ 0 w 454"/>
              <a:gd name="T21" fmla="*/ 277 h 481"/>
              <a:gd name="T22" fmla="*/ 229 w 454"/>
              <a:gd name="T23" fmla="*/ 35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4" h="481">
                <a:moveTo>
                  <a:pt x="229" y="35"/>
                </a:moveTo>
                <a:cubicBezTo>
                  <a:pt x="399" y="35"/>
                  <a:pt x="399" y="35"/>
                  <a:pt x="399" y="35"/>
                </a:cubicBezTo>
                <a:cubicBezTo>
                  <a:pt x="399" y="0"/>
                  <a:pt x="399" y="0"/>
                  <a:pt x="399" y="0"/>
                </a:cubicBezTo>
                <a:cubicBezTo>
                  <a:pt x="454" y="55"/>
                  <a:pt x="454" y="55"/>
                  <a:pt x="454" y="55"/>
                </a:cubicBezTo>
                <a:cubicBezTo>
                  <a:pt x="399" y="110"/>
                  <a:pt x="399" y="110"/>
                  <a:pt x="399" y="110"/>
                </a:cubicBezTo>
                <a:cubicBezTo>
                  <a:pt x="399" y="80"/>
                  <a:pt x="399" y="80"/>
                  <a:pt x="399" y="80"/>
                </a:cubicBezTo>
                <a:cubicBezTo>
                  <a:pt x="230" y="80"/>
                  <a:pt x="230" y="80"/>
                  <a:pt x="230" y="80"/>
                </a:cubicBezTo>
                <a:cubicBezTo>
                  <a:pt x="114" y="80"/>
                  <a:pt x="45" y="168"/>
                  <a:pt x="45" y="277"/>
                </a:cubicBezTo>
                <a:cubicBezTo>
                  <a:pt x="45" y="481"/>
                  <a:pt x="45" y="481"/>
                  <a:pt x="45" y="481"/>
                </a:cubicBezTo>
                <a:cubicBezTo>
                  <a:pt x="0" y="481"/>
                  <a:pt x="0" y="481"/>
                  <a:pt x="0" y="481"/>
                </a:cubicBezTo>
                <a:cubicBezTo>
                  <a:pt x="0" y="277"/>
                  <a:pt x="0" y="277"/>
                  <a:pt x="0" y="277"/>
                </a:cubicBezTo>
                <a:cubicBezTo>
                  <a:pt x="0" y="145"/>
                  <a:pt x="90" y="35"/>
                  <a:pt x="229" y="35"/>
                </a:cubicBezTo>
                <a:close/>
              </a:path>
            </a:pathLst>
          </a:custGeom>
          <a:solidFill>
            <a:srgbClr val="5E9AC3"/>
          </a:solidFill>
          <a:ln>
            <a:noFill/>
          </a:ln>
        </p:spPr>
        <p:txBody>
          <a:bodyPr vert="horz" wrap="square" lIns="91440" tIns="45720" rIns="91440" bIns="45720" numCol="1" anchor="t" anchorCtr="0" compatLnSpc="1"/>
          <a:lstStyle/>
          <a:p>
            <a:endParaRPr lang="zh-CN" altLang="en-US" dirty="0">
              <a:solidFill>
                <a:prstClr val="black"/>
              </a:solidFill>
              <a:latin typeface="字魂59号-创粗黑" panose="00000500000000000000" pitchFamily="2" charset="-122"/>
              <a:ea typeface="字魂59号-创粗黑" panose="00000500000000000000" pitchFamily="2" charset="-122"/>
              <a:cs typeface="阿里巴巴普惠体" panose="00020600040101010101" pitchFamily="18" charset="-122"/>
              <a:sym typeface="等线" panose="02010600030101010101" pitchFamily="2" charset="-122"/>
            </a:endParaRPr>
          </a:p>
        </p:txBody>
      </p:sp>
      <p:sp>
        <p:nvSpPr>
          <p:cNvPr id="42" name="文本框 41"/>
          <p:cNvSpPr txBox="1"/>
          <p:nvPr/>
        </p:nvSpPr>
        <p:spPr>
          <a:xfrm>
            <a:off x="1126230" y="404790"/>
            <a:ext cx="6844030" cy="368300"/>
          </a:xfrm>
          <a:prstGeom prst="rect">
            <a:avLst/>
          </a:prstGeom>
          <a:noFill/>
        </p:spPr>
        <p:txBody>
          <a:bodyPr wrap="square" rtlCol="0">
            <a:spAutoFit/>
          </a:bodyPr>
          <a:p>
            <a:pPr algn="l"/>
            <a:r>
              <a:rPr lang="zh-CN" altLang="en-US" dirty="0">
                <a:solidFill>
                  <a:schemeClr val="tx1">
                    <a:lumMod val="75000"/>
                    <a:lumOff val="25000"/>
                  </a:schemeClr>
                </a:solidFill>
                <a:latin typeface="思源黑体 CN Medium" panose="020B0600000000000000" pitchFamily="34" charset="-122"/>
                <a:ea typeface="思源黑体 CN Medium" panose="020B0600000000000000" pitchFamily="34" charset="-122"/>
              </a:rPr>
              <a:t>政府信息管理方面</a:t>
            </a:r>
            <a:endParaRPr lang="zh-CN" altLang="en-US" dirty="0">
              <a:solidFill>
                <a:schemeClr val="tx1">
                  <a:lumMod val="75000"/>
                  <a:lumOff val="25000"/>
                </a:schemeClr>
              </a:solidFill>
              <a:latin typeface="思源黑体 CN Medium" panose="020B0600000000000000" pitchFamily="34" charset="-122"/>
              <a:ea typeface="思源黑体 CN Medium" panose="020B0600000000000000" pitchFamily="34" charset="-122"/>
            </a:endParaRPr>
          </a:p>
        </p:txBody>
      </p:sp>
      <p:sp>
        <p:nvSpPr>
          <p:cNvPr id="23" name="圆角矩形 22"/>
          <p:cNvSpPr/>
          <p:nvPr/>
        </p:nvSpPr>
        <p:spPr>
          <a:xfrm>
            <a:off x="3296920" y="972820"/>
            <a:ext cx="6029325" cy="1186815"/>
          </a:xfrm>
          <a:prstGeom prst="roundRect">
            <a:avLst/>
          </a:prstGeom>
          <a:solidFill>
            <a:srgbClr val="5E9AC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7" tIns="60953" rIns="121907" bIns="60953" rtlCol="0" anchor="ctr"/>
          <a:p>
            <a:pPr algn="ctr"/>
            <a:endParaRPr lang="zh-CN" altLang="en-US" sz="1335" dirty="0">
              <a:latin typeface="字魂59号-创粗黑" panose="00000500000000000000" pitchFamily="2" charset="-122"/>
              <a:ea typeface="字魂59号-创粗黑" panose="00000500000000000000" pitchFamily="2" charset="-122"/>
            </a:endParaRPr>
          </a:p>
        </p:txBody>
      </p:sp>
      <p:sp>
        <p:nvSpPr>
          <p:cNvPr id="21" name="文本框 20"/>
          <p:cNvSpPr txBox="1"/>
          <p:nvPr/>
        </p:nvSpPr>
        <p:spPr>
          <a:xfrm>
            <a:off x="3355975" y="972820"/>
            <a:ext cx="6052185" cy="119888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p>
            <a:r>
              <a:rPr lang="zh-CN" altLang="en-US">
                <a:solidFill>
                  <a:schemeClr val="bg1"/>
                </a:solidFill>
              </a:rPr>
              <a:t>制定发布《关于强化要素保障助力经济“开门稳、开门红”的16项措施》，逐一明确服务专员并公开联系电话。印发《关于进一步做好重要文件公开解读工作的通知》，让群众“听得懂”、“信得过”</a:t>
            </a:r>
            <a:endParaRPr lang="zh-CN" altLang="en-US">
              <a:solidFill>
                <a:schemeClr val="bg1"/>
              </a:solidFill>
            </a:endParaRPr>
          </a:p>
        </p:txBody>
      </p:sp>
      <p:sp>
        <p:nvSpPr>
          <p:cNvPr id="30" name="文本框 29"/>
          <p:cNvSpPr txBox="1"/>
          <p:nvPr/>
        </p:nvSpPr>
        <p:spPr>
          <a:xfrm>
            <a:off x="334896" y="322369"/>
            <a:ext cx="647833" cy="521970"/>
          </a:xfrm>
          <a:prstGeom prst="rect">
            <a:avLst/>
          </a:prstGeom>
          <a:noFill/>
          <a:extLst>
            <a:ext uri="{909E8E84-426E-40DD-AFC4-6F175D3DCCD1}">
              <a14:hiddenFill xmlns:a14="http://schemas.microsoft.com/office/drawing/2010/main">
                <a:grpFill/>
              </a14:hiddenFill>
            </a:ext>
          </a:extLst>
        </p:spPr>
        <p:txBody>
          <a:bodyPr wrap="square" rtlCol="0">
            <a:spAutoFit/>
          </a:bodyPr>
          <a:p>
            <a:pPr algn="ctr"/>
            <a:r>
              <a:rPr lang="en-US" altLang="zh-CN" sz="2800" dirty="0">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rPr>
              <a:t>03</a:t>
            </a:r>
            <a:endParaRPr lang="zh-CN" altLang="en-US" sz="2800" dirty="0">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endParaRPr>
          </a:p>
        </p:txBody>
      </p:sp>
      <p:pic>
        <p:nvPicPr>
          <p:cNvPr id="5" name="图片 1"/>
          <p:cNvPicPr>
            <a:picLocks noChangeAspect="1"/>
          </p:cNvPicPr>
          <p:nvPr/>
        </p:nvPicPr>
        <p:blipFill>
          <a:blip r:embed="rId1"/>
          <a:srcRect r="50028"/>
          <a:stretch>
            <a:fillRect/>
          </a:stretch>
        </p:blipFill>
        <p:spPr>
          <a:xfrm>
            <a:off x="838835" y="2205355"/>
            <a:ext cx="3021330" cy="4224655"/>
          </a:xfrm>
          <a:prstGeom prst="rect">
            <a:avLst/>
          </a:prstGeom>
          <a:noFill/>
          <a:ln>
            <a:noFill/>
          </a:ln>
        </p:spPr>
      </p:pic>
      <p:pic>
        <p:nvPicPr>
          <p:cNvPr id="6" name="图片 2"/>
          <p:cNvPicPr>
            <a:picLocks noChangeAspect="1"/>
          </p:cNvPicPr>
          <p:nvPr/>
        </p:nvPicPr>
        <p:blipFill>
          <a:blip r:embed="rId2"/>
          <a:srcRect r="50679"/>
          <a:stretch>
            <a:fillRect/>
          </a:stretch>
        </p:blipFill>
        <p:spPr>
          <a:xfrm>
            <a:off x="8382635" y="2419985"/>
            <a:ext cx="2873375" cy="4062095"/>
          </a:xfrm>
          <a:prstGeom prst="rect">
            <a:avLst/>
          </a:prstGeom>
          <a:noFill/>
          <a:ln>
            <a:noFill/>
          </a:ln>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advTm="21607">
        <p:random/>
      </p:transition>
    </mc:Choice>
    <mc:Fallback>
      <p:transition spd="slow" advTm="21607">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2000" fill="hold">
                                          <p:stCondLst>
                                            <p:cond delay="0"/>
                                          </p:stCondLst>
                                        </p:cTn>
                                        <p:tgtEl>
                                          <p:spTgt spid="10"/>
                                        </p:tgtEl>
                                        <p:attrNameLst>
                                          <p:attrName>style.visibility</p:attrName>
                                        </p:attrNameLst>
                                      </p:cBhvr>
                                      <p:to>
                                        <p:strVal val="visible"/>
                                      </p:to>
                                    </p:set>
                                    <p:animEffect transition="in" filter="wipe(down)">
                                      <p:cBhvr>
                                        <p:cTn id="7" dur="2000"/>
                                        <p:tgtEl>
                                          <p:spTgt spid="10"/>
                                        </p:tgtEl>
                                      </p:cBhvr>
                                    </p:animEffect>
                                  </p:childTnLst>
                                </p:cTn>
                              </p:par>
                            </p:childTnLst>
                          </p:cTn>
                        </p:par>
                        <p:par>
                          <p:cTn id="8" fill="hold">
                            <p:stCondLst>
                              <p:cond delay="2000"/>
                            </p:stCondLst>
                            <p:childTnLst>
                              <p:par>
                                <p:cTn id="9" presetID="2" presetClass="entr" presetSubtype="4" decel="100000" fill="hold" grpId="0" nodeType="afterEffect">
                                  <p:stCondLst>
                                    <p:cond delay="0"/>
                                  </p:stCondLst>
                                  <p:childTnLst>
                                    <p:set>
                                      <p:cBhvr>
                                        <p:cTn id="10" dur="1000"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3000"/>
                            </p:stCondLst>
                            <p:childTnLst>
                              <p:par>
                                <p:cTn id="14" presetID="22" presetClass="entr" presetSubtype="2" fill="hold" grpId="0" nodeType="afterEffect">
                                  <p:stCondLst>
                                    <p:cond delay="0"/>
                                  </p:stCondLst>
                                  <p:childTnLst>
                                    <p:set>
                                      <p:cBhvr>
                                        <p:cTn id="15" dur="1000" fill="hold">
                                          <p:stCondLst>
                                            <p:cond delay="0"/>
                                          </p:stCondLst>
                                        </p:cTn>
                                        <p:tgtEl>
                                          <p:spTgt spid="12"/>
                                        </p:tgtEl>
                                        <p:attrNameLst>
                                          <p:attrName>style.visibility</p:attrName>
                                        </p:attrNameLst>
                                      </p:cBhvr>
                                      <p:to>
                                        <p:strVal val="visible"/>
                                      </p:to>
                                    </p:set>
                                    <p:animEffect transition="in" filter="wipe(right)">
                                      <p:cBhvr>
                                        <p:cTn id="16" dur="1000"/>
                                        <p:tgtEl>
                                          <p:spTgt spid="12"/>
                                        </p:tgtEl>
                                      </p:cBhvr>
                                    </p:animEffect>
                                  </p:childTnLst>
                                </p:cTn>
                              </p:par>
                            </p:childTnLst>
                          </p:cTn>
                        </p:par>
                        <p:par>
                          <p:cTn id="17" fill="hold">
                            <p:stCondLst>
                              <p:cond delay="4000"/>
                            </p:stCondLst>
                            <p:childTnLst>
                              <p:par>
                                <p:cTn id="18" presetID="22" presetClass="entr" presetSubtype="8" fill="hold" grpId="0" nodeType="afterEffect">
                                  <p:stCondLst>
                                    <p:cond delay="0"/>
                                  </p:stCondLst>
                                  <p:childTnLst>
                                    <p:set>
                                      <p:cBhvr>
                                        <p:cTn id="19" dur="1000" fill="hold">
                                          <p:stCondLst>
                                            <p:cond delay="0"/>
                                          </p:stCondLst>
                                        </p:cTn>
                                        <p:tgtEl>
                                          <p:spTgt spid="17"/>
                                        </p:tgtEl>
                                        <p:attrNameLst>
                                          <p:attrName>style.visibility</p:attrName>
                                        </p:attrNameLst>
                                      </p:cBhvr>
                                      <p:to>
                                        <p:strVal val="visible"/>
                                      </p:to>
                                    </p:set>
                                    <p:animEffect transition="in" filter="wipe(left)">
                                      <p:cBhvr>
                                        <p:cTn id="20" dur="1000"/>
                                        <p:tgtEl>
                                          <p:spTgt spid="17"/>
                                        </p:tgtEl>
                                      </p:cBhvr>
                                    </p:animEffect>
                                  </p:childTnLst>
                                </p:cTn>
                              </p:par>
                            </p:childTnLst>
                          </p:cTn>
                        </p:par>
                        <p:par>
                          <p:cTn id="21" fill="hold">
                            <p:stCondLst>
                              <p:cond delay="5000"/>
                            </p:stCondLst>
                            <p:childTnLst>
                              <p:par>
                                <p:cTn id="22" presetID="45" presetClass="entr" presetSubtype="0" fill="hold" grpId="0" nodeType="afterEffect">
                                  <p:stCondLst>
                                    <p:cond delay="0"/>
                                  </p:stCondLst>
                                  <p:childTnLst>
                                    <p:set>
                                      <p:cBhvr>
                                        <p:cTn id="23" dur="2000" fill="hold">
                                          <p:stCondLst>
                                            <p:cond delay="0"/>
                                          </p:stCondLst>
                                        </p:cTn>
                                        <p:tgtEl>
                                          <p:spTgt spid="13"/>
                                        </p:tgtEl>
                                        <p:attrNameLst>
                                          <p:attrName>style.visibility</p:attrName>
                                        </p:attrNameLst>
                                      </p:cBhvr>
                                      <p:to>
                                        <p:strVal val="visible"/>
                                      </p:to>
                                    </p:set>
                                    <p:animEffect transition="in" filter="fade">
                                      <p:cBhvr>
                                        <p:cTn id="24" dur="2000"/>
                                        <p:tgtEl>
                                          <p:spTgt spid="13"/>
                                        </p:tgtEl>
                                      </p:cBhvr>
                                    </p:animEffect>
                                    <p:anim calcmode="lin" valueType="num">
                                      <p:cBhvr>
                                        <p:cTn id="25" dur="2000" fill="hold"/>
                                        <p:tgtEl>
                                          <p:spTgt spid="13"/>
                                        </p:tgtEl>
                                        <p:attrNameLst>
                                          <p:attrName>ppt_w</p:attrName>
                                        </p:attrNameLst>
                                      </p:cBhvr>
                                      <p:tavLst>
                                        <p:tav tm="0" fmla="#ppt_w*sin(2.5*pi*$)">
                                          <p:val>
                                            <p:fltVal val="0"/>
                                          </p:val>
                                        </p:tav>
                                        <p:tav tm="100000">
                                          <p:val>
                                            <p:fltVal val="1"/>
                                          </p:val>
                                        </p:tav>
                                      </p:tavLst>
                                    </p:anim>
                                    <p:anim calcmode="lin" valueType="num">
                                      <p:cBhvr>
                                        <p:cTn id="26" dur="2000" fill="hold"/>
                                        <p:tgtEl>
                                          <p:spTgt spid="13"/>
                                        </p:tgtEl>
                                        <p:attrNameLst>
                                          <p:attrName>ppt_h</p:attrName>
                                        </p:attrNameLst>
                                      </p:cBhvr>
                                      <p:tavLst>
                                        <p:tav tm="0">
                                          <p:val>
                                            <p:strVal val="#ppt_h"/>
                                          </p:val>
                                        </p:tav>
                                        <p:tav tm="100000">
                                          <p:val>
                                            <p:strVal val="#ppt_h"/>
                                          </p:val>
                                        </p:tav>
                                      </p:tavLst>
                                    </p:anim>
                                  </p:childTnLst>
                                </p:cTn>
                              </p:par>
                            </p:childTnLst>
                          </p:cTn>
                        </p:par>
                        <p:par>
                          <p:cTn id="27" fill="hold">
                            <p:stCondLst>
                              <p:cond delay="7000"/>
                            </p:stCondLst>
                            <p:childTnLst>
                              <p:par>
                                <p:cTn id="28" presetID="45" presetClass="entr" presetSubtype="0" fill="hold" grpId="0" nodeType="afterEffect">
                                  <p:stCondLst>
                                    <p:cond delay="0"/>
                                  </p:stCondLst>
                                  <p:childTnLst>
                                    <p:set>
                                      <p:cBhvr>
                                        <p:cTn id="29" dur="1000"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ppt_w</p:attrName>
                                        </p:attrNameLst>
                                      </p:cBhvr>
                                      <p:tavLst>
                                        <p:tav tm="0" fmla="#ppt_w*sin(2.5*pi*$)">
                                          <p:val>
                                            <p:fltVal val="0"/>
                                          </p:val>
                                        </p:tav>
                                        <p:tav tm="100000">
                                          <p:val>
                                            <p:fltVal val="1"/>
                                          </p:val>
                                        </p:tav>
                                      </p:tavLst>
                                    </p:anim>
                                    <p:anim calcmode="lin" valueType="num">
                                      <p:cBhvr>
                                        <p:cTn id="32" dur="1000" fill="hold"/>
                                        <p:tgtEl>
                                          <p:spTgt spid="14"/>
                                        </p:tgtEl>
                                        <p:attrNameLst>
                                          <p:attrName>ppt_h</p:attrName>
                                        </p:attrNameLst>
                                      </p:cBhvr>
                                      <p:tavLst>
                                        <p:tav tm="0">
                                          <p:val>
                                            <p:strVal val="#ppt_h"/>
                                          </p:val>
                                        </p:tav>
                                        <p:tav tm="100000">
                                          <p:val>
                                            <p:strVal val="#ppt_h"/>
                                          </p:val>
                                        </p:tav>
                                      </p:tavLst>
                                    </p:anim>
                                  </p:childTnLst>
                                </p:cTn>
                              </p:par>
                            </p:childTnLst>
                          </p:cTn>
                        </p:par>
                        <p:par>
                          <p:cTn id="33" fill="hold">
                            <p:stCondLst>
                              <p:cond delay="8000"/>
                            </p:stCondLst>
                            <p:childTnLst>
                              <p:par>
                                <p:cTn id="34" presetID="10" presetClass="entr" presetSubtype="0" fill="hold" grpId="0" nodeType="afterEffect">
                                  <p:stCondLst>
                                    <p:cond delay="0"/>
                                  </p:stCondLst>
                                  <p:childTnLst>
                                    <p:set>
                                      <p:cBhvr>
                                        <p:cTn id="35" dur="1000" fill="hold">
                                          <p:stCondLst>
                                            <p:cond delay="0"/>
                                          </p:stCondLst>
                                        </p:cTn>
                                        <p:tgtEl>
                                          <p:spTgt spid="23"/>
                                        </p:tgtEl>
                                        <p:attrNameLst>
                                          <p:attrName>style.visibility</p:attrName>
                                        </p:attrNameLst>
                                      </p:cBhvr>
                                      <p:to>
                                        <p:strVal val="visible"/>
                                      </p:to>
                                    </p:set>
                                    <p:animEffect transition="in" filter="fade">
                                      <p:cBhvr>
                                        <p:cTn id="36"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1" grpId="0" bldLvl="0" animBg="1"/>
      <p:bldP spid="12" grpId="0" bldLvl="0" animBg="1"/>
      <p:bldP spid="13" grpId="0" bldLvl="0" animBg="1"/>
      <p:bldP spid="14" grpId="0" bldLvl="0" animBg="1"/>
      <p:bldP spid="17" grpId="0" bldLvl="0" animBg="1"/>
      <p:bldP spid="2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rot="0">
            <a:off x="328295" y="253365"/>
            <a:ext cx="661035" cy="661035"/>
            <a:chOff x="328179" y="253469"/>
            <a:chExt cx="661279" cy="661279"/>
          </a:xfrm>
          <a:solidFill>
            <a:srgbClr val="5E9AC3"/>
          </a:solidFill>
        </p:grpSpPr>
        <p:sp>
          <p:nvSpPr>
            <p:cNvPr id="2" name="矩形: 圆角 1"/>
            <p:cNvSpPr/>
            <p:nvPr/>
          </p:nvSpPr>
          <p:spPr>
            <a:xfrm rot="18822406">
              <a:off x="328179" y="253469"/>
              <a:ext cx="661279" cy="661279"/>
            </a:xfrm>
            <a:prstGeom prst="roundRect">
              <a:avLst>
                <a:gd name="adj" fmla="val 24086"/>
              </a:avLst>
            </a:prstGeom>
            <a:grpFill/>
            <a:ln>
              <a:noFill/>
            </a:ln>
            <a:effectLst>
              <a:outerShdw blurRad="393700" dist="38100" dir="5400000" sx="101000" sy="101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38100" dist="38100" dir="2700000" algn="tl">
                    <a:srgbClr val="000000">
                      <a:alpha val="43137"/>
                    </a:srgbClr>
                  </a:outerShdw>
                </a:effectLst>
              </a:endParaRPr>
            </a:p>
          </p:txBody>
        </p:sp>
        <p:sp>
          <p:nvSpPr>
            <p:cNvPr id="3" name="文本框 2"/>
            <p:cNvSpPr txBox="1"/>
            <p:nvPr/>
          </p:nvSpPr>
          <p:spPr>
            <a:xfrm>
              <a:off x="334782" y="322498"/>
              <a:ext cx="648072" cy="522163"/>
            </a:xfrm>
            <a:prstGeom prst="rect">
              <a:avLst/>
            </a:prstGeom>
            <a:noFill/>
            <a:extLst>
              <a:ext uri="{909E8E84-426E-40DD-AFC4-6F175D3DCCD1}">
                <a14:hiddenFill xmlns:a14="http://schemas.microsoft.com/office/drawing/2010/main">
                  <a:grpFill/>
                </a14:hiddenFill>
              </a:ext>
            </a:extLst>
          </p:spPr>
          <p:txBody>
            <a:bodyPr wrap="square" rtlCol="0">
              <a:spAutoFit/>
            </a:bodyPr>
            <a:lstStyle/>
            <a:p>
              <a:pPr algn="ctr"/>
              <a:r>
                <a:rPr lang="en-US" altLang="zh-CN" sz="2800" dirty="0">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rPr>
                <a:t>04</a:t>
              </a:r>
              <a:endParaRPr lang="zh-CN" altLang="en-US" sz="2800" dirty="0">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endParaRPr>
            </a:p>
          </p:txBody>
        </p:sp>
      </p:grpSp>
      <p:sp>
        <p:nvSpPr>
          <p:cNvPr id="10" name="Freeform 6"/>
          <p:cNvSpPr/>
          <p:nvPr/>
        </p:nvSpPr>
        <p:spPr bwMode="auto">
          <a:xfrm>
            <a:off x="480419" y="1027226"/>
            <a:ext cx="1435531" cy="1503652"/>
          </a:xfrm>
          <a:custGeom>
            <a:avLst/>
            <a:gdLst>
              <a:gd name="T0" fmla="*/ 0 w 1247"/>
              <a:gd name="T1" fmla="*/ 0 h 1306"/>
              <a:gd name="T2" fmla="*/ 1247 w 1247"/>
              <a:gd name="T3" fmla="*/ 0 h 1306"/>
              <a:gd name="T4" fmla="*/ 1247 w 1247"/>
              <a:gd name="T5" fmla="*/ 945 h 1306"/>
              <a:gd name="T6" fmla="*/ 623 w 1247"/>
              <a:gd name="T7" fmla="*/ 1306 h 1306"/>
              <a:gd name="T8" fmla="*/ 0 w 1247"/>
              <a:gd name="T9" fmla="*/ 945 h 1306"/>
              <a:gd name="T10" fmla="*/ 0 w 1247"/>
              <a:gd name="T11" fmla="*/ 0 h 1306"/>
            </a:gdLst>
            <a:ahLst/>
            <a:cxnLst>
              <a:cxn ang="0">
                <a:pos x="T0" y="T1"/>
              </a:cxn>
              <a:cxn ang="0">
                <a:pos x="T2" y="T3"/>
              </a:cxn>
              <a:cxn ang="0">
                <a:pos x="T4" y="T5"/>
              </a:cxn>
              <a:cxn ang="0">
                <a:pos x="T6" y="T7"/>
              </a:cxn>
              <a:cxn ang="0">
                <a:pos x="T8" y="T9"/>
              </a:cxn>
              <a:cxn ang="0">
                <a:pos x="T10" y="T11"/>
              </a:cxn>
            </a:cxnLst>
            <a:rect l="0" t="0" r="r" b="b"/>
            <a:pathLst>
              <a:path w="1247" h="1306">
                <a:moveTo>
                  <a:pt x="0" y="0"/>
                </a:moveTo>
                <a:lnTo>
                  <a:pt x="1247" y="0"/>
                </a:lnTo>
                <a:lnTo>
                  <a:pt x="1247" y="945"/>
                </a:lnTo>
                <a:lnTo>
                  <a:pt x="623" y="1306"/>
                </a:lnTo>
                <a:lnTo>
                  <a:pt x="0" y="945"/>
                </a:lnTo>
                <a:lnTo>
                  <a:pt x="0" y="0"/>
                </a:lnTo>
                <a:close/>
              </a:path>
            </a:pathLst>
          </a:custGeom>
          <a:solidFill>
            <a:srgbClr val="5E9AC3"/>
          </a:solidFill>
          <a:ln>
            <a:noFill/>
          </a:ln>
        </p:spPr>
        <p:txBody>
          <a:bodyPr vert="horz" wrap="square" lIns="91431" tIns="287968" rIns="91431" bIns="45715" numCol="1" anchor="t" anchorCtr="0" compatLnSpc="1"/>
          <a:lstStyle/>
          <a:p>
            <a:pPr algn="ctr"/>
            <a:r>
              <a:rPr lang="zh-CN" altLang="en-US" dirty="0">
                <a:solidFill>
                  <a:schemeClr val="bg1"/>
                </a:solidFill>
                <a:latin typeface="阿里巴巴普惠体 R" panose="00020600040101010101" charset="-122"/>
                <a:ea typeface="阿里巴巴普惠体 R" panose="00020600040101010101" charset="-122"/>
              </a:rPr>
              <a:t>微矩阵</a:t>
            </a:r>
            <a:endParaRPr lang="zh-CN" altLang="en-US" dirty="0">
              <a:solidFill>
                <a:schemeClr val="bg1"/>
              </a:solidFill>
              <a:latin typeface="阿里巴巴普惠体 R" panose="00020600040101010101" charset="-122"/>
              <a:ea typeface="阿里巴巴普惠体 R" panose="00020600040101010101" charset="-122"/>
            </a:endParaRPr>
          </a:p>
        </p:txBody>
      </p:sp>
      <p:sp>
        <p:nvSpPr>
          <p:cNvPr id="11" name="Freeform 7"/>
          <p:cNvSpPr/>
          <p:nvPr/>
        </p:nvSpPr>
        <p:spPr bwMode="auto">
          <a:xfrm>
            <a:off x="2855319" y="1078804"/>
            <a:ext cx="1435531" cy="1503652"/>
          </a:xfrm>
          <a:custGeom>
            <a:avLst/>
            <a:gdLst>
              <a:gd name="T0" fmla="*/ 0 w 1247"/>
              <a:gd name="T1" fmla="*/ 0 h 1306"/>
              <a:gd name="T2" fmla="*/ 1247 w 1247"/>
              <a:gd name="T3" fmla="*/ 0 h 1306"/>
              <a:gd name="T4" fmla="*/ 1247 w 1247"/>
              <a:gd name="T5" fmla="*/ 947 h 1306"/>
              <a:gd name="T6" fmla="*/ 623 w 1247"/>
              <a:gd name="T7" fmla="*/ 1306 h 1306"/>
              <a:gd name="T8" fmla="*/ 0 w 1247"/>
              <a:gd name="T9" fmla="*/ 947 h 1306"/>
              <a:gd name="T10" fmla="*/ 0 w 1247"/>
              <a:gd name="T11" fmla="*/ 0 h 1306"/>
            </a:gdLst>
            <a:ahLst/>
            <a:cxnLst>
              <a:cxn ang="0">
                <a:pos x="T0" y="T1"/>
              </a:cxn>
              <a:cxn ang="0">
                <a:pos x="T2" y="T3"/>
              </a:cxn>
              <a:cxn ang="0">
                <a:pos x="T4" y="T5"/>
              </a:cxn>
              <a:cxn ang="0">
                <a:pos x="T6" y="T7"/>
              </a:cxn>
              <a:cxn ang="0">
                <a:pos x="T8" y="T9"/>
              </a:cxn>
              <a:cxn ang="0">
                <a:pos x="T10" y="T11"/>
              </a:cxn>
            </a:cxnLst>
            <a:rect l="0" t="0" r="r" b="b"/>
            <a:pathLst>
              <a:path w="1247" h="1306">
                <a:moveTo>
                  <a:pt x="0" y="0"/>
                </a:moveTo>
                <a:lnTo>
                  <a:pt x="1247" y="0"/>
                </a:lnTo>
                <a:lnTo>
                  <a:pt x="1247" y="947"/>
                </a:lnTo>
                <a:lnTo>
                  <a:pt x="623" y="1306"/>
                </a:lnTo>
                <a:lnTo>
                  <a:pt x="0" y="947"/>
                </a:lnTo>
                <a:lnTo>
                  <a:pt x="0" y="0"/>
                </a:lnTo>
                <a:close/>
              </a:path>
            </a:pathLst>
          </a:custGeom>
          <a:solidFill>
            <a:srgbClr val="848597"/>
          </a:solidFill>
          <a:ln>
            <a:noFill/>
          </a:ln>
        </p:spPr>
        <p:txBody>
          <a:bodyPr vert="horz" wrap="square" lIns="91431" tIns="287968" rIns="91431" bIns="45715" numCol="1" anchor="t" anchorCtr="0" compatLnSpc="1"/>
          <a:lstStyle/>
          <a:p>
            <a:pPr algn="ctr" fontAlgn="auto"/>
            <a:r>
              <a:rPr lang="zh-CN" altLang="en-US" sz="1600" dirty="0">
                <a:solidFill>
                  <a:schemeClr val="bg1"/>
                </a:solidFill>
                <a:latin typeface="阿里巴巴普惠体 R" panose="00020600040101010101" charset="-122"/>
                <a:ea typeface="阿里巴巴普惠体 R" panose="00020600040101010101" charset="-122"/>
                <a:sym typeface="+mn-ea"/>
              </a:rPr>
              <a:t>国家版图</a:t>
            </a:r>
            <a:endParaRPr lang="zh-CN" altLang="en-US" sz="1600" dirty="0">
              <a:solidFill>
                <a:schemeClr val="bg1"/>
              </a:solidFill>
              <a:latin typeface="阿里巴巴普惠体 R" panose="00020600040101010101" charset="-122"/>
              <a:ea typeface="阿里巴巴普惠体 R" panose="00020600040101010101" charset="-122"/>
              <a:sym typeface="+mn-ea"/>
            </a:endParaRPr>
          </a:p>
          <a:p>
            <a:pPr algn="ctr" fontAlgn="auto"/>
            <a:r>
              <a:rPr lang="zh-CN" altLang="en-US" sz="1600" dirty="0">
                <a:solidFill>
                  <a:schemeClr val="bg1"/>
                </a:solidFill>
                <a:latin typeface="阿里巴巴普惠体 R" panose="00020600040101010101" charset="-122"/>
                <a:ea typeface="阿里巴巴普惠体 R" panose="00020600040101010101" charset="-122"/>
                <a:sym typeface="+mn-ea"/>
              </a:rPr>
              <a:t>教育基地</a:t>
            </a:r>
            <a:endParaRPr lang="zh-CN" altLang="en-US" sz="1600" dirty="0">
              <a:solidFill>
                <a:schemeClr val="bg1"/>
              </a:solidFill>
              <a:latin typeface="阿里巴巴普惠体 R" panose="00020600040101010101" charset="-122"/>
              <a:ea typeface="阿里巴巴普惠体 R" panose="00020600040101010101" charset="-122"/>
              <a:sym typeface="+mn-ea"/>
            </a:endParaRPr>
          </a:p>
        </p:txBody>
      </p:sp>
      <p:sp>
        <p:nvSpPr>
          <p:cNvPr id="12" name="Freeform 12"/>
          <p:cNvSpPr>
            <a:spLocks noEditPoints="1"/>
          </p:cNvSpPr>
          <p:nvPr/>
        </p:nvSpPr>
        <p:spPr bwMode="auto">
          <a:xfrm>
            <a:off x="954205" y="5439753"/>
            <a:ext cx="485419" cy="484759"/>
          </a:xfrm>
          <a:custGeom>
            <a:avLst/>
            <a:gdLst>
              <a:gd name="T0" fmla="*/ 192 w 283"/>
              <a:gd name="T1" fmla="*/ 43 h 283"/>
              <a:gd name="T2" fmla="*/ 181 w 283"/>
              <a:gd name="T3" fmla="*/ 33 h 283"/>
              <a:gd name="T4" fmla="*/ 257 w 283"/>
              <a:gd name="T5" fmla="*/ 136 h 283"/>
              <a:gd name="T6" fmla="*/ 283 w 283"/>
              <a:gd name="T7" fmla="*/ 136 h 283"/>
              <a:gd name="T8" fmla="*/ 240 w 283"/>
              <a:gd name="T9" fmla="*/ 179 h 283"/>
              <a:gd name="T10" fmla="*/ 196 w 283"/>
              <a:gd name="T11" fmla="*/ 136 h 283"/>
              <a:gd name="T12" fmla="*/ 221 w 283"/>
              <a:gd name="T13" fmla="*/ 136 h 283"/>
              <a:gd name="T14" fmla="*/ 169 w 283"/>
              <a:gd name="T15" fmla="*/ 66 h 283"/>
              <a:gd name="T16" fmla="*/ 192 w 283"/>
              <a:gd name="T17" fmla="*/ 43 h 283"/>
              <a:gd name="T18" fmla="*/ 192 w 283"/>
              <a:gd name="T19" fmla="*/ 43 h 283"/>
              <a:gd name="T20" fmla="*/ 217 w 283"/>
              <a:gd name="T21" fmla="*/ 169 h 283"/>
              <a:gd name="T22" fmla="*/ 217 w 283"/>
              <a:gd name="T23" fmla="*/ 169 h 283"/>
              <a:gd name="T24" fmla="*/ 147 w 283"/>
              <a:gd name="T25" fmla="*/ 221 h 283"/>
              <a:gd name="T26" fmla="*/ 147 w 283"/>
              <a:gd name="T27" fmla="*/ 196 h 283"/>
              <a:gd name="T28" fmla="*/ 104 w 283"/>
              <a:gd name="T29" fmla="*/ 240 h 283"/>
              <a:gd name="T30" fmla="*/ 147 w 283"/>
              <a:gd name="T31" fmla="*/ 283 h 283"/>
              <a:gd name="T32" fmla="*/ 147 w 283"/>
              <a:gd name="T33" fmla="*/ 257 h 283"/>
              <a:gd name="T34" fmla="*/ 251 w 283"/>
              <a:gd name="T35" fmla="*/ 181 h 283"/>
              <a:gd name="T36" fmla="*/ 240 w 283"/>
              <a:gd name="T37" fmla="*/ 192 h 283"/>
              <a:gd name="T38" fmla="*/ 217 w 283"/>
              <a:gd name="T39" fmla="*/ 169 h 283"/>
              <a:gd name="T40" fmla="*/ 217 w 283"/>
              <a:gd name="T41" fmla="*/ 169 h 283"/>
              <a:gd name="T42" fmla="*/ 114 w 283"/>
              <a:gd name="T43" fmla="*/ 217 h 283"/>
              <a:gd name="T44" fmla="*/ 114 w 283"/>
              <a:gd name="T45" fmla="*/ 217 h 283"/>
              <a:gd name="T46" fmla="*/ 91 w 283"/>
              <a:gd name="T47" fmla="*/ 240 h 283"/>
              <a:gd name="T48" fmla="*/ 102 w 283"/>
              <a:gd name="T49" fmla="*/ 250 h 283"/>
              <a:gd name="T50" fmla="*/ 26 w 283"/>
              <a:gd name="T51" fmla="*/ 147 h 283"/>
              <a:gd name="T52" fmla="*/ 0 w 283"/>
              <a:gd name="T53" fmla="*/ 147 h 283"/>
              <a:gd name="T54" fmla="*/ 43 w 283"/>
              <a:gd name="T55" fmla="*/ 104 h 283"/>
              <a:gd name="T56" fmla="*/ 87 w 283"/>
              <a:gd name="T57" fmla="*/ 147 h 283"/>
              <a:gd name="T58" fmla="*/ 62 w 283"/>
              <a:gd name="T59" fmla="*/ 147 h 283"/>
              <a:gd name="T60" fmla="*/ 114 w 283"/>
              <a:gd name="T61" fmla="*/ 217 h 283"/>
              <a:gd name="T62" fmla="*/ 114 w 283"/>
              <a:gd name="T63" fmla="*/ 217 h 283"/>
              <a:gd name="T64" fmla="*/ 66 w 283"/>
              <a:gd name="T65" fmla="*/ 114 h 283"/>
              <a:gd name="T66" fmla="*/ 66 w 283"/>
              <a:gd name="T67" fmla="*/ 114 h 283"/>
              <a:gd name="T68" fmla="*/ 136 w 283"/>
              <a:gd name="T69" fmla="*/ 62 h 283"/>
              <a:gd name="T70" fmla="*/ 136 w 283"/>
              <a:gd name="T71" fmla="*/ 87 h 283"/>
              <a:gd name="T72" fmla="*/ 179 w 283"/>
              <a:gd name="T73" fmla="*/ 43 h 283"/>
              <a:gd name="T74" fmla="*/ 136 w 283"/>
              <a:gd name="T75" fmla="*/ 0 h 283"/>
              <a:gd name="T76" fmla="*/ 136 w 283"/>
              <a:gd name="T77" fmla="*/ 26 h 283"/>
              <a:gd name="T78" fmla="*/ 33 w 283"/>
              <a:gd name="T79" fmla="*/ 102 h 283"/>
              <a:gd name="T80" fmla="*/ 43 w 283"/>
              <a:gd name="T81" fmla="*/ 91 h 283"/>
              <a:gd name="T82" fmla="*/ 66 w 283"/>
              <a:gd name="T83" fmla="*/ 114 h 283"/>
              <a:gd name="T84" fmla="*/ 66 w 283"/>
              <a:gd name="T85" fmla="*/ 114 h 283"/>
              <a:gd name="T86" fmla="*/ 88 w 283"/>
              <a:gd name="T87" fmla="*/ 141 h 283"/>
              <a:gd name="T88" fmla="*/ 88 w 283"/>
              <a:gd name="T89" fmla="*/ 141 h 283"/>
              <a:gd name="T90" fmla="*/ 142 w 283"/>
              <a:gd name="T91" fmla="*/ 195 h 283"/>
              <a:gd name="T92" fmla="*/ 195 w 283"/>
              <a:gd name="T93" fmla="*/ 141 h 283"/>
              <a:gd name="T94" fmla="*/ 142 w 283"/>
              <a:gd name="T95" fmla="*/ 88 h 283"/>
              <a:gd name="T96" fmla="*/ 88 w 283"/>
              <a:gd name="T97" fmla="*/ 141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3" h="283">
                <a:moveTo>
                  <a:pt x="192" y="43"/>
                </a:moveTo>
                <a:cubicBezTo>
                  <a:pt x="181" y="33"/>
                  <a:pt x="181" y="33"/>
                  <a:pt x="181" y="33"/>
                </a:cubicBezTo>
                <a:cubicBezTo>
                  <a:pt x="224" y="48"/>
                  <a:pt x="255" y="88"/>
                  <a:pt x="257" y="136"/>
                </a:cubicBezTo>
                <a:cubicBezTo>
                  <a:pt x="283" y="136"/>
                  <a:pt x="283" y="136"/>
                  <a:pt x="283" y="136"/>
                </a:cubicBezTo>
                <a:cubicBezTo>
                  <a:pt x="240" y="179"/>
                  <a:pt x="240" y="179"/>
                  <a:pt x="240" y="179"/>
                </a:cubicBezTo>
                <a:cubicBezTo>
                  <a:pt x="196" y="136"/>
                  <a:pt x="196" y="136"/>
                  <a:pt x="196" y="136"/>
                </a:cubicBezTo>
                <a:cubicBezTo>
                  <a:pt x="221" y="136"/>
                  <a:pt x="221" y="136"/>
                  <a:pt x="221" y="136"/>
                </a:cubicBezTo>
                <a:cubicBezTo>
                  <a:pt x="219" y="104"/>
                  <a:pt x="198" y="77"/>
                  <a:pt x="169" y="66"/>
                </a:cubicBezTo>
                <a:cubicBezTo>
                  <a:pt x="192" y="43"/>
                  <a:pt x="192" y="43"/>
                  <a:pt x="192" y="43"/>
                </a:cubicBezTo>
                <a:cubicBezTo>
                  <a:pt x="192" y="43"/>
                  <a:pt x="192" y="43"/>
                  <a:pt x="192" y="43"/>
                </a:cubicBezTo>
                <a:close/>
                <a:moveTo>
                  <a:pt x="217" y="169"/>
                </a:moveTo>
                <a:cubicBezTo>
                  <a:pt x="217" y="169"/>
                  <a:pt x="217" y="169"/>
                  <a:pt x="217" y="169"/>
                </a:cubicBezTo>
                <a:cubicBezTo>
                  <a:pt x="206" y="198"/>
                  <a:pt x="179" y="219"/>
                  <a:pt x="147" y="221"/>
                </a:cubicBezTo>
                <a:cubicBezTo>
                  <a:pt x="147" y="196"/>
                  <a:pt x="147" y="196"/>
                  <a:pt x="147" y="196"/>
                </a:cubicBezTo>
                <a:cubicBezTo>
                  <a:pt x="104" y="240"/>
                  <a:pt x="104" y="240"/>
                  <a:pt x="104" y="240"/>
                </a:cubicBezTo>
                <a:cubicBezTo>
                  <a:pt x="147" y="283"/>
                  <a:pt x="147" y="283"/>
                  <a:pt x="147" y="283"/>
                </a:cubicBezTo>
                <a:cubicBezTo>
                  <a:pt x="147" y="257"/>
                  <a:pt x="147" y="257"/>
                  <a:pt x="147" y="257"/>
                </a:cubicBezTo>
                <a:cubicBezTo>
                  <a:pt x="195" y="255"/>
                  <a:pt x="235" y="224"/>
                  <a:pt x="251" y="181"/>
                </a:cubicBezTo>
                <a:cubicBezTo>
                  <a:pt x="240" y="192"/>
                  <a:pt x="240" y="192"/>
                  <a:pt x="240" y="192"/>
                </a:cubicBezTo>
                <a:cubicBezTo>
                  <a:pt x="217" y="169"/>
                  <a:pt x="217" y="169"/>
                  <a:pt x="217" y="169"/>
                </a:cubicBezTo>
                <a:cubicBezTo>
                  <a:pt x="217" y="169"/>
                  <a:pt x="217" y="169"/>
                  <a:pt x="217" y="169"/>
                </a:cubicBezTo>
                <a:close/>
                <a:moveTo>
                  <a:pt x="114" y="217"/>
                </a:moveTo>
                <a:cubicBezTo>
                  <a:pt x="114" y="217"/>
                  <a:pt x="114" y="217"/>
                  <a:pt x="114" y="217"/>
                </a:cubicBezTo>
                <a:cubicBezTo>
                  <a:pt x="91" y="240"/>
                  <a:pt x="91" y="240"/>
                  <a:pt x="91" y="240"/>
                </a:cubicBezTo>
                <a:cubicBezTo>
                  <a:pt x="102" y="250"/>
                  <a:pt x="102" y="250"/>
                  <a:pt x="102" y="250"/>
                </a:cubicBezTo>
                <a:cubicBezTo>
                  <a:pt x="59" y="235"/>
                  <a:pt x="28" y="195"/>
                  <a:pt x="26" y="147"/>
                </a:cubicBezTo>
                <a:cubicBezTo>
                  <a:pt x="0" y="147"/>
                  <a:pt x="0" y="147"/>
                  <a:pt x="0" y="147"/>
                </a:cubicBezTo>
                <a:cubicBezTo>
                  <a:pt x="43" y="104"/>
                  <a:pt x="43" y="104"/>
                  <a:pt x="43" y="104"/>
                </a:cubicBezTo>
                <a:cubicBezTo>
                  <a:pt x="87" y="147"/>
                  <a:pt x="87" y="147"/>
                  <a:pt x="87" y="147"/>
                </a:cubicBezTo>
                <a:cubicBezTo>
                  <a:pt x="62" y="147"/>
                  <a:pt x="62" y="147"/>
                  <a:pt x="62" y="147"/>
                </a:cubicBezTo>
                <a:cubicBezTo>
                  <a:pt x="64" y="179"/>
                  <a:pt x="85" y="206"/>
                  <a:pt x="114" y="217"/>
                </a:cubicBezTo>
                <a:cubicBezTo>
                  <a:pt x="114" y="217"/>
                  <a:pt x="114" y="217"/>
                  <a:pt x="114" y="217"/>
                </a:cubicBezTo>
                <a:close/>
                <a:moveTo>
                  <a:pt x="66" y="114"/>
                </a:moveTo>
                <a:cubicBezTo>
                  <a:pt x="66" y="114"/>
                  <a:pt x="66" y="114"/>
                  <a:pt x="66" y="114"/>
                </a:cubicBezTo>
                <a:cubicBezTo>
                  <a:pt x="77" y="85"/>
                  <a:pt x="104" y="64"/>
                  <a:pt x="136" y="62"/>
                </a:cubicBezTo>
                <a:cubicBezTo>
                  <a:pt x="136" y="87"/>
                  <a:pt x="136" y="87"/>
                  <a:pt x="136" y="87"/>
                </a:cubicBezTo>
                <a:cubicBezTo>
                  <a:pt x="179" y="43"/>
                  <a:pt x="179" y="43"/>
                  <a:pt x="179" y="43"/>
                </a:cubicBezTo>
                <a:cubicBezTo>
                  <a:pt x="136" y="0"/>
                  <a:pt x="136" y="0"/>
                  <a:pt x="136" y="0"/>
                </a:cubicBezTo>
                <a:cubicBezTo>
                  <a:pt x="136" y="26"/>
                  <a:pt x="136" y="26"/>
                  <a:pt x="136" y="26"/>
                </a:cubicBezTo>
                <a:cubicBezTo>
                  <a:pt x="88" y="28"/>
                  <a:pt x="48" y="59"/>
                  <a:pt x="33" y="102"/>
                </a:cubicBezTo>
                <a:cubicBezTo>
                  <a:pt x="43" y="91"/>
                  <a:pt x="43" y="91"/>
                  <a:pt x="43" y="91"/>
                </a:cubicBezTo>
                <a:cubicBezTo>
                  <a:pt x="66" y="114"/>
                  <a:pt x="66" y="114"/>
                  <a:pt x="66" y="114"/>
                </a:cubicBezTo>
                <a:cubicBezTo>
                  <a:pt x="66" y="114"/>
                  <a:pt x="66" y="114"/>
                  <a:pt x="66" y="114"/>
                </a:cubicBezTo>
                <a:close/>
                <a:moveTo>
                  <a:pt x="88" y="141"/>
                </a:moveTo>
                <a:cubicBezTo>
                  <a:pt x="88" y="141"/>
                  <a:pt x="88" y="141"/>
                  <a:pt x="88" y="141"/>
                </a:cubicBezTo>
                <a:cubicBezTo>
                  <a:pt x="88" y="171"/>
                  <a:pt x="112" y="195"/>
                  <a:pt x="142" y="195"/>
                </a:cubicBezTo>
                <a:cubicBezTo>
                  <a:pt x="171" y="195"/>
                  <a:pt x="195" y="171"/>
                  <a:pt x="195" y="141"/>
                </a:cubicBezTo>
                <a:cubicBezTo>
                  <a:pt x="195" y="112"/>
                  <a:pt x="171" y="88"/>
                  <a:pt x="142" y="88"/>
                </a:cubicBezTo>
                <a:cubicBezTo>
                  <a:pt x="112" y="88"/>
                  <a:pt x="88" y="112"/>
                  <a:pt x="88" y="141"/>
                </a:cubicBezTo>
                <a:close/>
              </a:path>
            </a:pathLst>
          </a:custGeom>
          <a:solidFill>
            <a:schemeClr val="bg1"/>
          </a:solidFill>
          <a:ln>
            <a:noFill/>
          </a:ln>
        </p:spPr>
        <p:txBody>
          <a:bodyPr vert="horz" wrap="square" lIns="91431" tIns="45715" rIns="91431" bIns="45715" numCol="1" anchor="t" anchorCtr="0" compatLnSpc="1"/>
          <a:lstStyle/>
          <a:p>
            <a:endParaRPr lang="zh-CN" altLang="en-US" sz="1335" dirty="0">
              <a:latin typeface="字魂59号-创粗黑" panose="00000500000000000000" pitchFamily="2" charset="-122"/>
              <a:ea typeface="字魂59号-创粗黑" panose="00000500000000000000" pitchFamily="2" charset="-122"/>
            </a:endParaRPr>
          </a:p>
        </p:txBody>
      </p:sp>
      <p:sp>
        <p:nvSpPr>
          <p:cNvPr id="13" name="Freeform 13"/>
          <p:cNvSpPr>
            <a:spLocks noEditPoints="1"/>
          </p:cNvSpPr>
          <p:nvPr/>
        </p:nvSpPr>
        <p:spPr bwMode="auto">
          <a:xfrm>
            <a:off x="963773" y="1704099"/>
            <a:ext cx="468823" cy="468887"/>
          </a:xfrm>
          <a:custGeom>
            <a:avLst/>
            <a:gdLst>
              <a:gd name="T0" fmla="*/ 99 w 285"/>
              <a:gd name="T1" fmla="*/ 198 h 285"/>
              <a:gd name="T2" fmla="*/ 63 w 285"/>
              <a:gd name="T3" fmla="*/ 261 h 285"/>
              <a:gd name="T4" fmla="*/ 0 w 285"/>
              <a:gd name="T5" fmla="*/ 142 h 285"/>
              <a:gd name="T6" fmla="*/ 133 w 285"/>
              <a:gd name="T7" fmla="*/ 0 h 285"/>
              <a:gd name="T8" fmla="*/ 133 w 285"/>
              <a:gd name="T9" fmla="*/ 71 h 285"/>
              <a:gd name="T10" fmla="*/ 71 w 285"/>
              <a:gd name="T11" fmla="*/ 142 h 285"/>
              <a:gd name="T12" fmla="*/ 99 w 285"/>
              <a:gd name="T13" fmla="*/ 198 h 285"/>
              <a:gd name="T14" fmla="*/ 99 w 285"/>
              <a:gd name="T15" fmla="*/ 198 h 285"/>
              <a:gd name="T16" fmla="*/ 199 w 285"/>
              <a:gd name="T17" fmla="*/ 99 h 285"/>
              <a:gd name="T18" fmla="*/ 199 w 285"/>
              <a:gd name="T19" fmla="*/ 99 h 285"/>
              <a:gd name="T20" fmla="*/ 261 w 285"/>
              <a:gd name="T21" fmla="*/ 63 h 285"/>
              <a:gd name="T22" fmla="*/ 151 w 285"/>
              <a:gd name="T23" fmla="*/ 0 h 285"/>
              <a:gd name="T24" fmla="*/ 151 w 285"/>
              <a:gd name="T25" fmla="*/ 71 h 285"/>
              <a:gd name="T26" fmla="*/ 199 w 285"/>
              <a:gd name="T27" fmla="*/ 99 h 285"/>
              <a:gd name="T28" fmla="*/ 270 w 285"/>
              <a:gd name="T29" fmla="*/ 78 h 285"/>
              <a:gd name="T30" fmla="*/ 270 w 285"/>
              <a:gd name="T31" fmla="*/ 78 h 285"/>
              <a:gd name="T32" fmla="*/ 208 w 285"/>
              <a:gd name="T33" fmla="*/ 114 h 285"/>
              <a:gd name="T34" fmla="*/ 214 w 285"/>
              <a:gd name="T35" fmla="*/ 142 h 285"/>
              <a:gd name="T36" fmla="*/ 142 w 285"/>
              <a:gd name="T37" fmla="*/ 213 h 285"/>
              <a:gd name="T38" fmla="*/ 115 w 285"/>
              <a:gd name="T39" fmla="*/ 208 h 285"/>
              <a:gd name="T40" fmla="*/ 79 w 285"/>
              <a:gd name="T41" fmla="*/ 269 h 285"/>
              <a:gd name="T42" fmla="*/ 142 w 285"/>
              <a:gd name="T43" fmla="*/ 285 h 285"/>
              <a:gd name="T44" fmla="*/ 285 w 285"/>
              <a:gd name="T45" fmla="*/ 142 h 285"/>
              <a:gd name="T46" fmla="*/ 270 w 285"/>
              <a:gd name="T47" fmla="*/ 7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5" h="285">
                <a:moveTo>
                  <a:pt x="99" y="198"/>
                </a:moveTo>
                <a:cubicBezTo>
                  <a:pt x="63" y="261"/>
                  <a:pt x="63" y="261"/>
                  <a:pt x="63" y="261"/>
                </a:cubicBezTo>
                <a:cubicBezTo>
                  <a:pt x="25" y="235"/>
                  <a:pt x="0" y="191"/>
                  <a:pt x="0" y="142"/>
                </a:cubicBezTo>
                <a:cubicBezTo>
                  <a:pt x="0" y="66"/>
                  <a:pt x="59" y="4"/>
                  <a:pt x="133" y="0"/>
                </a:cubicBezTo>
                <a:cubicBezTo>
                  <a:pt x="133" y="71"/>
                  <a:pt x="133" y="71"/>
                  <a:pt x="133" y="71"/>
                </a:cubicBezTo>
                <a:cubicBezTo>
                  <a:pt x="98" y="76"/>
                  <a:pt x="71" y="106"/>
                  <a:pt x="71" y="142"/>
                </a:cubicBezTo>
                <a:cubicBezTo>
                  <a:pt x="71" y="165"/>
                  <a:pt x="82" y="185"/>
                  <a:pt x="99" y="198"/>
                </a:cubicBezTo>
                <a:cubicBezTo>
                  <a:pt x="99" y="198"/>
                  <a:pt x="99" y="198"/>
                  <a:pt x="99" y="198"/>
                </a:cubicBezTo>
                <a:close/>
                <a:moveTo>
                  <a:pt x="199" y="99"/>
                </a:moveTo>
                <a:cubicBezTo>
                  <a:pt x="199" y="99"/>
                  <a:pt x="199" y="99"/>
                  <a:pt x="199" y="99"/>
                </a:cubicBezTo>
                <a:cubicBezTo>
                  <a:pt x="261" y="63"/>
                  <a:pt x="261" y="63"/>
                  <a:pt x="261" y="63"/>
                </a:cubicBezTo>
                <a:cubicBezTo>
                  <a:pt x="237" y="27"/>
                  <a:pt x="197" y="2"/>
                  <a:pt x="151" y="0"/>
                </a:cubicBezTo>
                <a:cubicBezTo>
                  <a:pt x="151" y="71"/>
                  <a:pt x="151" y="71"/>
                  <a:pt x="151" y="71"/>
                </a:cubicBezTo>
                <a:cubicBezTo>
                  <a:pt x="171" y="74"/>
                  <a:pt x="188" y="84"/>
                  <a:pt x="199" y="99"/>
                </a:cubicBezTo>
                <a:close/>
                <a:moveTo>
                  <a:pt x="270" y="78"/>
                </a:moveTo>
                <a:cubicBezTo>
                  <a:pt x="270" y="78"/>
                  <a:pt x="270" y="78"/>
                  <a:pt x="270" y="78"/>
                </a:cubicBezTo>
                <a:cubicBezTo>
                  <a:pt x="208" y="114"/>
                  <a:pt x="208" y="114"/>
                  <a:pt x="208" y="114"/>
                </a:cubicBezTo>
                <a:cubicBezTo>
                  <a:pt x="212" y="123"/>
                  <a:pt x="214" y="132"/>
                  <a:pt x="214" y="142"/>
                </a:cubicBezTo>
                <a:cubicBezTo>
                  <a:pt x="214" y="181"/>
                  <a:pt x="182" y="213"/>
                  <a:pt x="142" y="213"/>
                </a:cubicBezTo>
                <a:cubicBezTo>
                  <a:pt x="133" y="213"/>
                  <a:pt x="123" y="211"/>
                  <a:pt x="115" y="208"/>
                </a:cubicBezTo>
                <a:cubicBezTo>
                  <a:pt x="79" y="269"/>
                  <a:pt x="79" y="269"/>
                  <a:pt x="79" y="269"/>
                </a:cubicBezTo>
                <a:cubicBezTo>
                  <a:pt x="98" y="279"/>
                  <a:pt x="120" y="285"/>
                  <a:pt x="142" y="285"/>
                </a:cubicBezTo>
                <a:cubicBezTo>
                  <a:pt x="221" y="285"/>
                  <a:pt x="285" y="221"/>
                  <a:pt x="285" y="142"/>
                </a:cubicBezTo>
                <a:cubicBezTo>
                  <a:pt x="285" y="119"/>
                  <a:pt x="280" y="97"/>
                  <a:pt x="270" y="78"/>
                </a:cubicBezTo>
                <a:close/>
              </a:path>
            </a:pathLst>
          </a:custGeom>
          <a:solidFill>
            <a:schemeClr val="bg1"/>
          </a:solidFill>
          <a:ln>
            <a:noFill/>
          </a:ln>
        </p:spPr>
        <p:txBody>
          <a:bodyPr vert="horz" wrap="square" lIns="91431" tIns="45715" rIns="91431" bIns="45715" numCol="1" anchor="t" anchorCtr="0" compatLnSpc="1"/>
          <a:lstStyle/>
          <a:p>
            <a:endParaRPr lang="zh-CN" altLang="en-US" sz="1335" dirty="0">
              <a:latin typeface="字魂59号-创粗黑" panose="00000500000000000000" pitchFamily="2" charset="-122"/>
              <a:ea typeface="字魂59号-创粗黑" panose="00000500000000000000" pitchFamily="2" charset="-122"/>
            </a:endParaRPr>
          </a:p>
        </p:txBody>
      </p:sp>
      <p:sp>
        <p:nvSpPr>
          <p:cNvPr id="42" name="文本框 41"/>
          <p:cNvSpPr txBox="1"/>
          <p:nvPr/>
        </p:nvSpPr>
        <p:spPr>
          <a:xfrm>
            <a:off x="1126230" y="404790"/>
            <a:ext cx="6844030" cy="368300"/>
          </a:xfrm>
          <a:prstGeom prst="rect">
            <a:avLst/>
          </a:prstGeom>
          <a:noFill/>
        </p:spPr>
        <p:txBody>
          <a:bodyPr wrap="square" rtlCol="0">
            <a:spAutoFit/>
          </a:bodyPr>
          <a:p>
            <a:r>
              <a:rPr lang="zh-CN" altLang="en-US" dirty="0">
                <a:solidFill>
                  <a:schemeClr val="tx1">
                    <a:lumMod val="75000"/>
                    <a:lumOff val="25000"/>
                  </a:schemeClr>
                </a:solidFill>
                <a:latin typeface="思源黑体 CN Medium" panose="020B0600000000000000" pitchFamily="34" charset="-122"/>
                <a:ea typeface="思源黑体 CN Medium" panose="020B0600000000000000" pitchFamily="34" charset="-122"/>
              </a:rPr>
              <a:t>政府信息公开平台建设方面</a:t>
            </a:r>
            <a:endParaRPr lang="zh-CN" altLang="en-US" dirty="0">
              <a:solidFill>
                <a:schemeClr val="tx1">
                  <a:lumMod val="75000"/>
                  <a:lumOff val="25000"/>
                </a:schemeClr>
              </a:solidFill>
              <a:latin typeface="思源黑体 CN Medium" panose="020B0600000000000000" pitchFamily="34" charset="-122"/>
              <a:ea typeface="思源黑体 CN Medium" panose="020B0600000000000000" pitchFamily="34" charset="-122"/>
            </a:endParaRPr>
          </a:p>
        </p:txBody>
      </p:sp>
      <p:sp>
        <p:nvSpPr>
          <p:cNvPr id="100" name="文本框 99"/>
          <p:cNvSpPr txBox="1"/>
          <p:nvPr/>
        </p:nvSpPr>
        <p:spPr>
          <a:xfrm>
            <a:off x="6455410" y="767715"/>
            <a:ext cx="5398135" cy="1814830"/>
          </a:xfrm>
          <a:prstGeom prst="rect">
            <a:avLst/>
          </a:prstGeom>
          <a:noFill/>
          <a:ln w="9525">
            <a:noFill/>
          </a:ln>
        </p:spPr>
        <p:txBody>
          <a:bodyPr wrap="square">
            <a:spAutoFit/>
          </a:bodyPr>
          <a:p>
            <a:pPr indent="0" fontAlgn="auto"/>
            <a:r>
              <a:rPr lang="zh-CN" sz="160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方正黑体简体" panose="02000000000000000000" charset="-122"/>
                <a:ea typeface="方正黑体简体" panose="02000000000000000000" charset="-122"/>
                <a:cs typeface="方正黑体简体" panose="02000000000000000000" charset="-122"/>
              </a:rPr>
              <a:t>★打造“济宁自然资源和规划”微信公众号优质品牌</a:t>
            </a:r>
            <a:endParaRPr lang="zh-CN" sz="160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方正黑体简体" panose="02000000000000000000" charset="-122"/>
              <a:ea typeface="方正黑体简体" panose="02000000000000000000" charset="-122"/>
              <a:cs typeface="方正黑体简体" panose="02000000000000000000" charset="-122"/>
            </a:endParaRPr>
          </a:p>
          <a:p>
            <a:pPr indent="0" fontAlgn="auto"/>
            <a:endParaRPr lang="zh-CN" sz="160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方正黑体简体" panose="02000000000000000000" charset="-122"/>
              <a:ea typeface="方正黑体简体" panose="02000000000000000000" charset="-122"/>
              <a:cs typeface="方正黑体简体" panose="02000000000000000000" charset="-122"/>
            </a:endParaRPr>
          </a:p>
          <a:p>
            <a:pPr indent="0" fontAlgn="auto"/>
            <a:r>
              <a:rPr lang="zh-CN" sz="160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方正黑体简体" panose="02000000000000000000" charset="-122"/>
                <a:ea typeface="方正黑体简体" panose="02000000000000000000" charset="-122"/>
                <a:cs typeface="方正黑体简体" panose="02000000000000000000" charset="-122"/>
                <a:sym typeface="+mn-ea"/>
              </a:rPr>
              <a:t>★</a:t>
            </a:r>
            <a:r>
              <a:rPr lang="zh-CN" sz="160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方正黑体简体" panose="02000000000000000000" charset="-122"/>
                <a:ea typeface="方正黑体简体" panose="02000000000000000000" charset="-122"/>
                <a:cs typeface="方正黑体简体" panose="02000000000000000000" charset="-122"/>
              </a:rPr>
              <a:t>依托济宁城市展示馆打造国家版图教育基地</a:t>
            </a:r>
            <a:endParaRPr lang="zh-CN" sz="160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方正黑体简体" panose="02000000000000000000" charset="-122"/>
              <a:ea typeface="方正黑体简体" panose="02000000000000000000" charset="-122"/>
              <a:cs typeface="方正黑体简体" panose="02000000000000000000" charset="-122"/>
            </a:endParaRPr>
          </a:p>
          <a:p>
            <a:pPr indent="0" fontAlgn="auto"/>
            <a:endParaRPr lang="zh-CN" sz="160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方正黑体简体" panose="02000000000000000000" charset="-122"/>
              <a:ea typeface="方正黑体简体" panose="02000000000000000000" charset="-122"/>
              <a:cs typeface="方正黑体简体" panose="02000000000000000000" charset="-122"/>
            </a:endParaRPr>
          </a:p>
          <a:p>
            <a:pPr indent="0" fontAlgn="auto"/>
            <a:r>
              <a:rPr lang="zh-CN" sz="160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方正黑体简体" panose="02000000000000000000" charset="-122"/>
                <a:ea typeface="方正黑体简体" panose="02000000000000000000" charset="-122"/>
                <a:cs typeface="方正黑体简体" panose="02000000000000000000" charset="-122"/>
                <a:sym typeface="+mn-ea"/>
              </a:rPr>
              <a:t>★</a:t>
            </a:r>
            <a:r>
              <a:rPr lang="zh-CN" sz="160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方正黑体简体" panose="02000000000000000000" charset="-122"/>
                <a:ea typeface="方正黑体简体" panose="02000000000000000000" charset="-122"/>
                <a:cs typeface="方正黑体简体" panose="02000000000000000000" charset="-122"/>
              </a:rPr>
              <a:t>自然资源节日常态化开展“政府开放日”</a:t>
            </a:r>
            <a:endParaRPr lang="zh-CN" sz="160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方正黑体简体" panose="02000000000000000000" charset="-122"/>
              <a:ea typeface="方正黑体简体" panose="02000000000000000000" charset="-122"/>
              <a:cs typeface="方正黑体简体" panose="02000000000000000000" charset="-122"/>
            </a:endParaRPr>
          </a:p>
          <a:p>
            <a:pPr indent="0" fontAlgn="auto"/>
            <a:endParaRPr lang="zh-CN" sz="160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方正黑体简体" panose="02000000000000000000" charset="-122"/>
              <a:ea typeface="方正黑体简体" panose="02000000000000000000" charset="-122"/>
              <a:cs typeface="方正黑体简体" panose="02000000000000000000" charset="-122"/>
            </a:endParaRPr>
          </a:p>
          <a:p>
            <a:pPr indent="0" fontAlgn="auto"/>
            <a:r>
              <a:rPr lang="zh-CN" sz="160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方正黑体简体" panose="02000000000000000000" charset="-122"/>
                <a:ea typeface="方正黑体简体" panose="02000000000000000000" charset="-122"/>
                <a:cs typeface="方正黑体简体" panose="02000000000000000000" charset="-122"/>
                <a:sym typeface="+mn-ea"/>
              </a:rPr>
              <a:t>★</a:t>
            </a:r>
            <a:r>
              <a:rPr lang="zh-CN" sz="160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方正黑体简体" panose="02000000000000000000" charset="-122"/>
                <a:ea typeface="方正黑体简体" panose="02000000000000000000" charset="-122"/>
                <a:cs typeface="方正黑体简体" panose="02000000000000000000" charset="-122"/>
              </a:rPr>
              <a:t>不动产登记中心业务平台，实现群众“零跑腿”</a:t>
            </a:r>
            <a:endParaRPr lang="zh-CN" altLang="en-US" sz="160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方正黑体简体" panose="02000000000000000000" charset="-122"/>
              <a:ea typeface="方正黑体简体" panose="02000000000000000000" charset="-122"/>
              <a:cs typeface="方正黑体简体" panose="02000000000000000000" charset="-122"/>
            </a:endParaRPr>
          </a:p>
        </p:txBody>
      </p:sp>
      <p:pic>
        <p:nvPicPr>
          <p:cNvPr id="5" name="图片 4"/>
          <p:cNvPicPr>
            <a:picLocks noChangeAspect="1"/>
          </p:cNvPicPr>
          <p:nvPr/>
        </p:nvPicPr>
        <p:blipFill>
          <a:blip r:embed="rId1"/>
          <a:stretch>
            <a:fillRect/>
          </a:stretch>
        </p:blipFill>
        <p:spPr>
          <a:xfrm>
            <a:off x="480695" y="2637155"/>
            <a:ext cx="1509395" cy="3115310"/>
          </a:xfrm>
          <a:prstGeom prst="rect">
            <a:avLst/>
          </a:prstGeom>
        </p:spPr>
      </p:pic>
      <p:pic>
        <p:nvPicPr>
          <p:cNvPr id="6" name="图片 5"/>
          <p:cNvPicPr>
            <a:picLocks noChangeAspect="1"/>
          </p:cNvPicPr>
          <p:nvPr/>
        </p:nvPicPr>
        <p:blipFill>
          <a:blip r:embed="rId2"/>
          <a:stretch>
            <a:fillRect/>
          </a:stretch>
        </p:blipFill>
        <p:spPr>
          <a:xfrm>
            <a:off x="7968615" y="3429000"/>
            <a:ext cx="3162935" cy="2372360"/>
          </a:xfrm>
          <a:prstGeom prst="rect">
            <a:avLst/>
          </a:prstGeom>
        </p:spPr>
      </p:pic>
      <p:sp>
        <p:nvSpPr>
          <p:cNvPr id="62" name="Freeform 13"/>
          <p:cNvSpPr>
            <a:spLocks noEditPoints="1"/>
          </p:cNvSpPr>
          <p:nvPr/>
        </p:nvSpPr>
        <p:spPr bwMode="auto">
          <a:xfrm>
            <a:off x="3338673" y="1845069"/>
            <a:ext cx="468823" cy="468887"/>
          </a:xfrm>
          <a:custGeom>
            <a:avLst/>
            <a:gdLst>
              <a:gd name="T0" fmla="*/ 99 w 285"/>
              <a:gd name="T1" fmla="*/ 198 h 285"/>
              <a:gd name="T2" fmla="*/ 63 w 285"/>
              <a:gd name="T3" fmla="*/ 261 h 285"/>
              <a:gd name="T4" fmla="*/ 0 w 285"/>
              <a:gd name="T5" fmla="*/ 142 h 285"/>
              <a:gd name="T6" fmla="*/ 133 w 285"/>
              <a:gd name="T7" fmla="*/ 0 h 285"/>
              <a:gd name="T8" fmla="*/ 133 w 285"/>
              <a:gd name="T9" fmla="*/ 71 h 285"/>
              <a:gd name="T10" fmla="*/ 71 w 285"/>
              <a:gd name="T11" fmla="*/ 142 h 285"/>
              <a:gd name="T12" fmla="*/ 99 w 285"/>
              <a:gd name="T13" fmla="*/ 198 h 285"/>
              <a:gd name="T14" fmla="*/ 99 w 285"/>
              <a:gd name="T15" fmla="*/ 198 h 285"/>
              <a:gd name="T16" fmla="*/ 199 w 285"/>
              <a:gd name="T17" fmla="*/ 99 h 285"/>
              <a:gd name="T18" fmla="*/ 199 w 285"/>
              <a:gd name="T19" fmla="*/ 99 h 285"/>
              <a:gd name="T20" fmla="*/ 261 w 285"/>
              <a:gd name="T21" fmla="*/ 63 h 285"/>
              <a:gd name="T22" fmla="*/ 151 w 285"/>
              <a:gd name="T23" fmla="*/ 0 h 285"/>
              <a:gd name="T24" fmla="*/ 151 w 285"/>
              <a:gd name="T25" fmla="*/ 71 h 285"/>
              <a:gd name="T26" fmla="*/ 199 w 285"/>
              <a:gd name="T27" fmla="*/ 99 h 285"/>
              <a:gd name="T28" fmla="*/ 270 w 285"/>
              <a:gd name="T29" fmla="*/ 78 h 285"/>
              <a:gd name="T30" fmla="*/ 270 w 285"/>
              <a:gd name="T31" fmla="*/ 78 h 285"/>
              <a:gd name="T32" fmla="*/ 208 w 285"/>
              <a:gd name="T33" fmla="*/ 114 h 285"/>
              <a:gd name="T34" fmla="*/ 214 w 285"/>
              <a:gd name="T35" fmla="*/ 142 h 285"/>
              <a:gd name="T36" fmla="*/ 142 w 285"/>
              <a:gd name="T37" fmla="*/ 213 h 285"/>
              <a:gd name="T38" fmla="*/ 115 w 285"/>
              <a:gd name="T39" fmla="*/ 208 h 285"/>
              <a:gd name="T40" fmla="*/ 79 w 285"/>
              <a:gd name="T41" fmla="*/ 269 h 285"/>
              <a:gd name="T42" fmla="*/ 142 w 285"/>
              <a:gd name="T43" fmla="*/ 285 h 285"/>
              <a:gd name="T44" fmla="*/ 285 w 285"/>
              <a:gd name="T45" fmla="*/ 142 h 285"/>
              <a:gd name="T46" fmla="*/ 270 w 285"/>
              <a:gd name="T47" fmla="*/ 7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5" h="285">
                <a:moveTo>
                  <a:pt x="99" y="198"/>
                </a:moveTo>
                <a:cubicBezTo>
                  <a:pt x="63" y="261"/>
                  <a:pt x="63" y="261"/>
                  <a:pt x="63" y="261"/>
                </a:cubicBezTo>
                <a:cubicBezTo>
                  <a:pt x="25" y="235"/>
                  <a:pt x="0" y="191"/>
                  <a:pt x="0" y="142"/>
                </a:cubicBezTo>
                <a:cubicBezTo>
                  <a:pt x="0" y="66"/>
                  <a:pt x="59" y="4"/>
                  <a:pt x="133" y="0"/>
                </a:cubicBezTo>
                <a:cubicBezTo>
                  <a:pt x="133" y="71"/>
                  <a:pt x="133" y="71"/>
                  <a:pt x="133" y="71"/>
                </a:cubicBezTo>
                <a:cubicBezTo>
                  <a:pt x="98" y="76"/>
                  <a:pt x="71" y="106"/>
                  <a:pt x="71" y="142"/>
                </a:cubicBezTo>
                <a:cubicBezTo>
                  <a:pt x="71" y="165"/>
                  <a:pt x="82" y="185"/>
                  <a:pt x="99" y="198"/>
                </a:cubicBezTo>
                <a:cubicBezTo>
                  <a:pt x="99" y="198"/>
                  <a:pt x="99" y="198"/>
                  <a:pt x="99" y="198"/>
                </a:cubicBezTo>
                <a:close/>
                <a:moveTo>
                  <a:pt x="199" y="99"/>
                </a:moveTo>
                <a:cubicBezTo>
                  <a:pt x="199" y="99"/>
                  <a:pt x="199" y="99"/>
                  <a:pt x="199" y="99"/>
                </a:cubicBezTo>
                <a:cubicBezTo>
                  <a:pt x="261" y="63"/>
                  <a:pt x="261" y="63"/>
                  <a:pt x="261" y="63"/>
                </a:cubicBezTo>
                <a:cubicBezTo>
                  <a:pt x="237" y="27"/>
                  <a:pt x="197" y="2"/>
                  <a:pt x="151" y="0"/>
                </a:cubicBezTo>
                <a:cubicBezTo>
                  <a:pt x="151" y="71"/>
                  <a:pt x="151" y="71"/>
                  <a:pt x="151" y="71"/>
                </a:cubicBezTo>
                <a:cubicBezTo>
                  <a:pt x="171" y="74"/>
                  <a:pt x="188" y="84"/>
                  <a:pt x="199" y="99"/>
                </a:cubicBezTo>
                <a:close/>
                <a:moveTo>
                  <a:pt x="270" y="78"/>
                </a:moveTo>
                <a:cubicBezTo>
                  <a:pt x="270" y="78"/>
                  <a:pt x="270" y="78"/>
                  <a:pt x="270" y="78"/>
                </a:cubicBezTo>
                <a:cubicBezTo>
                  <a:pt x="208" y="114"/>
                  <a:pt x="208" y="114"/>
                  <a:pt x="208" y="114"/>
                </a:cubicBezTo>
                <a:cubicBezTo>
                  <a:pt x="212" y="123"/>
                  <a:pt x="214" y="132"/>
                  <a:pt x="214" y="142"/>
                </a:cubicBezTo>
                <a:cubicBezTo>
                  <a:pt x="214" y="181"/>
                  <a:pt x="182" y="213"/>
                  <a:pt x="142" y="213"/>
                </a:cubicBezTo>
                <a:cubicBezTo>
                  <a:pt x="133" y="213"/>
                  <a:pt x="123" y="211"/>
                  <a:pt x="115" y="208"/>
                </a:cubicBezTo>
                <a:cubicBezTo>
                  <a:pt x="79" y="269"/>
                  <a:pt x="79" y="269"/>
                  <a:pt x="79" y="269"/>
                </a:cubicBezTo>
                <a:cubicBezTo>
                  <a:pt x="98" y="279"/>
                  <a:pt x="120" y="285"/>
                  <a:pt x="142" y="285"/>
                </a:cubicBezTo>
                <a:cubicBezTo>
                  <a:pt x="221" y="285"/>
                  <a:pt x="285" y="221"/>
                  <a:pt x="285" y="142"/>
                </a:cubicBezTo>
                <a:cubicBezTo>
                  <a:pt x="285" y="119"/>
                  <a:pt x="280" y="97"/>
                  <a:pt x="270" y="78"/>
                </a:cubicBezTo>
                <a:close/>
              </a:path>
            </a:pathLst>
          </a:custGeom>
          <a:solidFill>
            <a:schemeClr val="bg1"/>
          </a:solidFill>
          <a:ln>
            <a:noFill/>
          </a:ln>
        </p:spPr>
        <p:txBody>
          <a:bodyPr vert="horz" wrap="square" lIns="91431" tIns="45715" rIns="91431" bIns="45715" numCol="1" anchor="t" anchorCtr="0" compatLnSpc="1"/>
          <a:p>
            <a:endParaRPr lang="zh-CN" altLang="en-US" sz="1335" dirty="0">
              <a:latin typeface="字魂59号-创粗黑" panose="00000500000000000000" pitchFamily="2" charset="-122"/>
              <a:ea typeface="字魂59号-创粗黑" panose="00000500000000000000" pitchFamily="2" charset="-122"/>
            </a:endParaRPr>
          </a:p>
        </p:txBody>
      </p:sp>
      <p:pic>
        <p:nvPicPr>
          <p:cNvPr id="63" name="图片 62"/>
          <p:cNvPicPr>
            <a:picLocks noChangeAspect="1"/>
          </p:cNvPicPr>
          <p:nvPr/>
        </p:nvPicPr>
        <p:blipFill>
          <a:blip r:embed="rId3"/>
          <a:stretch>
            <a:fillRect/>
          </a:stretch>
        </p:blipFill>
        <p:spPr>
          <a:xfrm>
            <a:off x="2351405" y="2637155"/>
            <a:ext cx="2503805" cy="3091815"/>
          </a:xfrm>
          <a:prstGeom prst="rect">
            <a:avLst/>
          </a:prstGeom>
        </p:spPr>
      </p:pic>
      <p:sp>
        <p:nvSpPr>
          <p:cNvPr id="64" name="Freeform 7"/>
          <p:cNvSpPr/>
          <p:nvPr/>
        </p:nvSpPr>
        <p:spPr bwMode="auto">
          <a:xfrm rot="16200000">
            <a:off x="6094454" y="3863279"/>
            <a:ext cx="1435531" cy="1503652"/>
          </a:xfrm>
          <a:custGeom>
            <a:avLst/>
            <a:gdLst>
              <a:gd name="T0" fmla="*/ 0 w 1247"/>
              <a:gd name="T1" fmla="*/ 0 h 1306"/>
              <a:gd name="T2" fmla="*/ 1247 w 1247"/>
              <a:gd name="T3" fmla="*/ 0 h 1306"/>
              <a:gd name="T4" fmla="*/ 1247 w 1247"/>
              <a:gd name="T5" fmla="*/ 947 h 1306"/>
              <a:gd name="T6" fmla="*/ 623 w 1247"/>
              <a:gd name="T7" fmla="*/ 1306 h 1306"/>
              <a:gd name="T8" fmla="*/ 0 w 1247"/>
              <a:gd name="T9" fmla="*/ 947 h 1306"/>
              <a:gd name="T10" fmla="*/ 0 w 1247"/>
              <a:gd name="T11" fmla="*/ 0 h 1306"/>
            </a:gdLst>
            <a:ahLst/>
            <a:cxnLst>
              <a:cxn ang="0">
                <a:pos x="T0" y="T1"/>
              </a:cxn>
              <a:cxn ang="0">
                <a:pos x="T2" y="T3"/>
              </a:cxn>
              <a:cxn ang="0">
                <a:pos x="T4" y="T5"/>
              </a:cxn>
              <a:cxn ang="0">
                <a:pos x="T6" y="T7"/>
              </a:cxn>
              <a:cxn ang="0">
                <a:pos x="T8" y="T9"/>
              </a:cxn>
              <a:cxn ang="0">
                <a:pos x="T10" y="T11"/>
              </a:cxn>
            </a:cxnLst>
            <a:rect l="0" t="0" r="r" b="b"/>
            <a:pathLst>
              <a:path w="1247" h="1306">
                <a:moveTo>
                  <a:pt x="0" y="0"/>
                </a:moveTo>
                <a:lnTo>
                  <a:pt x="1247" y="0"/>
                </a:lnTo>
                <a:lnTo>
                  <a:pt x="1247" y="947"/>
                </a:lnTo>
                <a:lnTo>
                  <a:pt x="623" y="1306"/>
                </a:lnTo>
                <a:lnTo>
                  <a:pt x="0" y="947"/>
                </a:lnTo>
                <a:lnTo>
                  <a:pt x="0" y="0"/>
                </a:lnTo>
                <a:close/>
              </a:path>
            </a:pathLst>
          </a:custGeom>
          <a:solidFill>
            <a:srgbClr val="848597"/>
          </a:solidFill>
          <a:ln>
            <a:noFill/>
          </a:ln>
        </p:spPr>
        <p:txBody>
          <a:bodyPr vert="horz" wrap="square" lIns="91431" tIns="287968" rIns="91431" bIns="45715" numCol="1" anchor="t" anchorCtr="0" compatLnSpc="1"/>
          <a:p>
            <a:pPr algn="ctr" fontAlgn="auto"/>
            <a:endParaRPr lang="zh-CN" altLang="en-US" sz="1600" dirty="0">
              <a:solidFill>
                <a:schemeClr val="bg1"/>
              </a:solidFill>
              <a:latin typeface="阿里巴巴普惠体 R" panose="00020600040101010101" charset="-122"/>
              <a:ea typeface="阿里巴巴普惠体 R" panose="00020600040101010101" charset="-122"/>
              <a:sym typeface="+mn-ea"/>
            </a:endParaRPr>
          </a:p>
        </p:txBody>
      </p:sp>
      <p:sp>
        <p:nvSpPr>
          <p:cNvPr id="65" name="Freeform 13"/>
          <p:cNvSpPr>
            <a:spLocks noEditPoints="1"/>
          </p:cNvSpPr>
          <p:nvPr/>
        </p:nvSpPr>
        <p:spPr bwMode="auto">
          <a:xfrm>
            <a:off x="6887688" y="4381259"/>
            <a:ext cx="468823" cy="468887"/>
          </a:xfrm>
          <a:custGeom>
            <a:avLst/>
            <a:gdLst>
              <a:gd name="T0" fmla="*/ 99 w 285"/>
              <a:gd name="T1" fmla="*/ 198 h 285"/>
              <a:gd name="T2" fmla="*/ 63 w 285"/>
              <a:gd name="T3" fmla="*/ 261 h 285"/>
              <a:gd name="T4" fmla="*/ 0 w 285"/>
              <a:gd name="T5" fmla="*/ 142 h 285"/>
              <a:gd name="T6" fmla="*/ 133 w 285"/>
              <a:gd name="T7" fmla="*/ 0 h 285"/>
              <a:gd name="T8" fmla="*/ 133 w 285"/>
              <a:gd name="T9" fmla="*/ 71 h 285"/>
              <a:gd name="T10" fmla="*/ 71 w 285"/>
              <a:gd name="T11" fmla="*/ 142 h 285"/>
              <a:gd name="T12" fmla="*/ 99 w 285"/>
              <a:gd name="T13" fmla="*/ 198 h 285"/>
              <a:gd name="T14" fmla="*/ 99 w 285"/>
              <a:gd name="T15" fmla="*/ 198 h 285"/>
              <a:gd name="T16" fmla="*/ 199 w 285"/>
              <a:gd name="T17" fmla="*/ 99 h 285"/>
              <a:gd name="T18" fmla="*/ 199 w 285"/>
              <a:gd name="T19" fmla="*/ 99 h 285"/>
              <a:gd name="T20" fmla="*/ 261 w 285"/>
              <a:gd name="T21" fmla="*/ 63 h 285"/>
              <a:gd name="T22" fmla="*/ 151 w 285"/>
              <a:gd name="T23" fmla="*/ 0 h 285"/>
              <a:gd name="T24" fmla="*/ 151 w 285"/>
              <a:gd name="T25" fmla="*/ 71 h 285"/>
              <a:gd name="T26" fmla="*/ 199 w 285"/>
              <a:gd name="T27" fmla="*/ 99 h 285"/>
              <a:gd name="T28" fmla="*/ 270 w 285"/>
              <a:gd name="T29" fmla="*/ 78 h 285"/>
              <a:gd name="T30" fmla="*/ 270 w 285"/>
              <a:gd name="T31" fmla="*/ 78 h 285"/>
              <a:gd name="T32" fmla="*/ 208 w 285"/>
              <a:gd name="T33" fmla="*/ 114 h 285"/>
              <a:gd name="T34" fmla="*/ 214 w 285"/>
              <a:gd name="T35" fmla="*/ 142 h 285"/>
              <a:gd name="T36" fmla="*/ 142 w 285"/>
              <a:gd name="T37" fmla="*/ 213 h 285"/>
              <a:gd name="T38" fmla="*/ 115 w 285"/>
              <a:gd name="T39" fmla="*/ 208 h 285"/>
              <a:gd name="T40" fmla="*/ 79 w 285"/>
              <a:gd name="T41" fmla="*/ 269 h 285"/>
              <a:gd name="T42" fmla="*/ 142 w 285"/>
              <a:gd name="T43" fmla="*/ 285 h 285"/>
              <a:gd name="T44" fmla="*/ 285 w 285"/>
              <a:gd name="T45" fmla="*/ 142 h 285"/>
              <a:gd name="T46" fmla="*/ 270 w 285"/>
              <a:gd name="T47" fmla="*/ 7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5" h="285">
                <a:moveTo>
                  <a:pt x="99" y="198"/>
                </a:moveTo>
                <a:cubicBezTo>
                  <a:pt x="63" y="261"/>
                  <a:pt x="63" y="261"/>
                  <a:pt x="63" y="261"/>
                </a:cubicBezTo>
                <a:cubicBezTo>
                  <a:pt x="25" y="235"/>
                  <a:pt x="0" y="191"/>
                  <a:pt x="0" y="142"/>
                </a:cubicBezTo>
                <a:cubicBezTo>
                  <a:pt x="0" y="66"/>
                  <a:pt x="59" y="4"/>
                  <a:pt x="133" y="0"/>
                </a:cubicBezTo>
                <a:cubicBezTo>
                  <a:pt x="133" y="71"/>
                  <a:pt x="133" y="71"/>
                  <a:pt x="133" y="71"/>
                </a:cubicBezTo>
                <a:cubicBezTo>
                  <a:pt x="98" y="76"/>
                  <a:pt x="71" y="106"/>
                  <a:pt x="71" y="142"/>
                </a:cubicBezTo>
                <a:cubicBezTo>
                  <a:pt x="71" y="165"/>
                  <a:pt x="82" y="185"/>
                  <a:pt x="99" y="198"/>
                </a:cubicBezTo>
                <a:cubicBezTo>
                  <a:pt x="99" y="198"/>
                  <a:pt x="99" y="198"/>
                  <a:pt x="99" y="198"/>
                </a:cubicBezTo>
                <a:close/>
                <a:moveTo>
                  <a:pt x="199" y="99"/>
                </a:moveTo>
                <a:cubicBezTo>
                  <a:pt x="199" y="99"/>
                  <a:pt x="199" y="99"/>
                  <a:pt x="199" y="99"/>
                </a:cubicBezTo>
                <a:cubicBezTo>
                  <a:pt x="261" y="63"/>
                  <a:pt x="261" y="63"/>
                  <a:pt x="261" y="63"/>
                </a:cubicBezTo>
                <a:cubicBezTo>
                  <a:pt x="237" y="27"/>
                  <a:pt x="197" y="2"/>
                  <a:pt x="151" y="0"/>
                </a:cubicBezTo>
                <a:cubicBezTo>
                  <a:pt x="151" y="71"/>
                  <a:pt x="151" y="71"/>
                  <a:pt x="151" y="71"/>
                </a:cubicBezTo>
                <a:cubicBezTo>
                  <a:pt x="171" y="74"/>
                  <a:pt x="188" y="84"/>
                  <a:pt x="199" y="99"/>
                </a:cubicBezTo>
                <a:close/>
                <a:moveTo>
                  <a:pt x="270" y="78"/>
                </a:moveTo>
                <a:cubicBezTo>
                  <a:pt x="270" y="78"/>
                  <a:pt x="270" y="78"/>
                  <a:pt x="270" y="78"/>
                </a:cubicBezTo>
                <a:cubicBezTo>
                  <a:pt x="208" y="114"/>
                  <a:pt x="208" y="114"/>
                  <a:pt x="208" y="114"/>
                </a:cubicBezTo>
                <a:cubicBezTo>
                  <a:pt x="212" y="123"/>
                  <a:pt x="214" y="132"/>
                  <a:pt x="214" y="142"/>
                </a:cubicBezTo>
                <a:cubicBezTo>
                  <a:pt x="214" y="181"/>
                  <a:pt x="182" y="213"/>
                  <a:pt x="142" y="213"/>
                </a:cubicBezTo>
                <a:cubicBezTo>
                  <a:pt x="133" y="213"/>
                  <a:pt x="123" y="211"/>
                  <a:pt x="115" y="208"/>
                </a:cubicBezTo>
                <a:cubicBezTo>
                  <a:pt x="79" y="269"/>
                  <a:pt x="79" y="269"/>
                  <a:pt x="79" y="269"/>
                </a:cubicBezTo>
                <a:cubicBezTo>
                  <a:pt x="98" y="279"/>
                  <a:pt x="120" y="285"/>
                  <a:pt x="142" y="285"/>
                </a:cubicBezTo>
                <a:cubicBezTo>
                  <a:pt x="221" y="285"/>
                  <a:pt x="285" y="221"/>
                  <a:pt x="285" y="142"/>
                </a:cubicBezTo>
                <a:cubicBezTo>
                  <a:pt x="285" y="119"/>
                  <a:pt x="280" y="97"/>
                  <a:pt x="270" y="78"/>
                </a:cubicBezTo>
                <a:close/>
              </a:path>
            </a:pathLst>
          </a:custGeom>
          <a:solidFill>
            <a:schemeClr val="bg1"/>
          </a:solidFill>
          <a:ln>
            <a:noFill/>
          </a:ln>
        </p:spPr>
        <p:txBody>
          <a:bodyPr vert="horz" wrap="square" lIns="91431" tIns="45715" rIns="91431" bIns="45715" numCol="1" anchor="t" anchorCtr="0" compatLnSpc="1"/>
          <a:p>
            <a:endParaRPr lang="zh-CN" altLang="en-US" sz="1335" dirty="0">
              <a:latin typeface="字魂59号-创粗黑" panose="00000500000000000000" pitchFamily="2" charset="-122"/>
              <a:ea typeface="字魂59号-创粗黑" panose="00000500000000000000" pitchFamily="2" charset="-122"/>
            </a:endParaRPr>
          </a:p>
        </p:txBody>
      </p:sp>
      <p:sp>
        <p:nvSpPr>
          <p:cNvPr id="66" name="文本框 65"/>
          <p:cNvSpPr txBox="1"/>
          <p:nvPr/>
        </p:nvSpPr>
        <p:spPr>
          <a:xfrm>
            <a:off x="6167755" y="3891915"/>
            <a:ext cx="615950" cy="1476375"/>
          </a:xfrm>
          <a:prstGeom prst="rect">
            <a:avLst/>
          </a:prstGeom>
          <a:noFill/>
        </p:spPr>
        <p:txBody>
          <a:bodyPr wrap="square" rtlCol="0">
            <a:spAutoFit/>
          </a:bodyPr>
          <a:p>
            <a:r>
              <a:rPr lang="zh-CN" altLang="en-US">
                <a:solidFill>
                  <a:schemeClr val="bg1"/>
                </a:solidFill>
              </a:rPr>
              <a:t>交房即办证</a:t>
            </a:r>
            <a:endParaRPr lang="zh-CN" altLang="en-US">
              <a:solidFill>
                <a:schemeClr val="bg1"/>
              </a:solidFill>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1500" advTm="64874">
        <p:random/>
      </p:transition>
    </mc:Choice>
    <mc:Fallback>
      <p:transition spd="slow" advTm="64874">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2000"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grpId="0" nodeType="afterEffect">
                                  <p:stCondLst>
                                    <p:cond delay="0"/>
                                  </p:stCondLst>
                                  <p:childTnLst>
                                    <p:set>
                                      <p:cBhvr>
                                        <p:cTn id="11" dur="2000" fill="hold">
                                          <p:stCondLst>
                                            <p:cond delay="0"/>
                                          </p:stCondLst>
                                        </p:cTn>
                                        <p:tgtEl>
                                          <p:spTgt spid="42"/>
                                        </p:tgtEl>
                                        <p:attrNameLst>
                                          <p:attrName>style.visibility</p:attrName>
                                        </p:attrNameLst>
                                      </p:cBhvr>
                                      <p:to>
                                        <p:strVal val="visible"/>
                                      </p:to>
                                    </p:set>
                                    <p:anim calcmode="lin" valueType="num">
                                      <p:cBhvr additive="base">
                                        <p:cTn id="12" dur="2000" fill="hold"/>
                                        <p:tgtEl>
                                          <p:spTgt spid="42"/>
                                        </p:tgtEl>
                                        <p:attrNameLst>
                                          <p:attrName>ppt_x</p:attrName>
                                        </p:attrNameLst>
                                      </p:cBhvr>
                                      <p:tavLst>
                                        <p:tav tm="0">
                                          <p:val>
                                            <p:strVal val="#ppt_x"/>
                                          </p:val>
                                        </p:tav>
                                        <p:tav tm="100000">
                                          <p:val>
                                            <p:strVal val="#ppt_x"/>
                                          </p:val>
                                        </p:tav>
                                      </p:tavLst>
                                    </p:anim>
                                    <p:anim calcmode="lin" valueType="num">
                                      <p:cBhvr additive="base">
                                        <p:cTn id="13" dur="2000" fill="hold"/>
                                        <p:tgtEl>
                                          <p:spTgt spid="42"/>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2" presetClass="entr" presetSubtype="4" fill="hold" grpId="0" nodeType="afterEffect">
                                  <p:stCondLst>
                                    <p:cond delay="0"/>
                                  </p:stCondLst>
                                  <p:childTnLst>
                                    <p:set>
                                      <p:cBhvr>
                                        <p:cTn id="16" dur="1000" fill="hold">
                                          <p:stCondLst>
                                            <p:cond delay="0"/>
                                          </p:stCondLst>
                                        </p:cTn>
                                        <p:tgtEl>
                                          <p:spTgt spid="10"/>
                                        </p:tgtEl>
                                        <p:attrNameLst>
                                          <p:attrName>style.visibility</p:attrName>
                                        </p:attrNameLst>
                                      </p:cBhvr>
                                      <p:to>
                                        <p:strVal val="visible"/>
                                      </p:to>
                                    </p:set>
                                    <p:animEffect transition="in" filter="wipe(down)">
                                      <p:cBhvr>
                                        <p:cTn id="17" dur="1000"/>
                                        <p:tgtEl>
                                          <p:spTgt spid="10"/>
                                        </p:tgtEl>
                                      </p:cBhvr>
                                    </p:animEffect>
                                  </p:childTnLst>
                                </p:cTn>
                              </p:par>
                            </p:childTnLst>
                          </p:cTn>
                        </p:par>
                        <p:par>
                          <p:cTn id="18" fill="hold">
                            <p:stCondLst>
                              <p:cond delay="5000"/>
                            </p:stCondLst>
                            <p:childTnLst>
                              <p:par>
                                <p:cTn id="19" presetID="22" presetClass="entr" presetSubtype="4" fill="hold" grpId="0" nodeType="afterEffect">
                                  <p:stCondLst>
                                    <p:cond delay="0"/>
                                  </p:stCondLst>
                                  <p:childTnLst>
                                    <p:set>
                                      <p:cBhvr>
                                        <p:cTn id="20" dur="1000" fill="hold">
                                          <p:stCondLst>
                                            <p:cond delay="0"/>
                                          </p:stCondLst>
                                        </p:cTn>
                                        <p:tgtEl>
                                          <p:spTgt spid="11"/>
                                        </p:tgtEl>
                                        <p:attrNameLst>
                                          <p:attrName>style.visibility</p:attrName>
                                        </p:attrNameLst>
                                      </p:cBhvr>
                                      <p:to>
                                        <p:strVal val="visible"/>
                                      </p:to>
                                    </p:set>
                                    <p:animEffect transition="in" filter="wipe(down)">
                                      <p:cBhvr>
                                        <p:cTn id="21" dur="1000"/>
                                        <p:tgtEl>
                                          <p:spTgt spid="11"/>
                                        </p:tgtEl>
                                      </p:cBhvr>
                                    </p:animEffect>
                                  </p:childTnLst>
                                </p:cTn>
                              </p:par>
                            </p:childTnLst>
                          </p:cTn>
                        </p:par>
                        <p:par>
                          <p:cTn id="22" fill="hold">
                            <p:stCondLst>
                              <p:cond delay="6000"/>
                            </p:stCondLst>
                            <p:childTnLst>
                              <p:par>
                                <p:cTn id="23" presetID="22" presetClass="entr" presetSubtype="4" fill="hold" grpId="0" nodeType="afterEffect">
                                  <p:stCondLst>
                                    <p:cond delay="0"/>
                                  </p:stCondLst>
                                  <p:childTnLst>
                                    <p:set>
                                      <p:cBhvr>
                                        <p:cTn id="24" dur="1000" fill="hold">
                                          <p:stCondLst>
                                            <p:cond delay="0"/>
                                          </p:stCondLst>
                                        </p:cTn>
                                        <p:tgtEl>
                                          <p:spTgt spid="64"/>
                                        </p:tgtEl>
                                        <p:attrNameLst>
                                          <p:attrName>style.visibility</p:attrName>
                                        </p:attrNameLst>
                                      </p:cBhvr>
                                      <p:to>
                                        <p:strVal val="visible"/>
                                      </p:to>
                                    </p:set>
                                    <p:animEffect transition="in" filter="wipe(down)">
                                      <p:cBhvr>
                                        <p:cTn id="25" dur="1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0" grpId="0" bldLvl="0" animBg="1"/>
      <p:bldP spid="11" grpId="0" bldLvl="0" animBg="1"/>
      <p:bldP spid="64"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圆角 8"/>
          <p:cNvSpPr/>
          <p:nvPr/>
        </p:nvSpPr>
        <p:spPr>
          <a:xfrm rot="18988788">
            <a:off x="7167880" y="6353175"/>
            <a:ext cx="6579870" cy="4201795"/>
          </a:xfrm>
          <a:prstGeom prst="roundRect">
            <a:avLst>
              <a:gd name="adj" fmla="val 29587"/>
            </a:avLst>
          </a:prstGeom>
          <a:solidFill>
            <a:srgbClr val="848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4" name="组合 33"/>
          <p:cNvGrpSpPr/>
          <p:nvPr/>
        </p:nvGrpSpPr>
        <p:grpSpPr>
          <a:xfrm rot="0">
            <a:off x="328295" y="253365"/>
            <a:ext cx="661035" cy="661035"/>
            <a:chOff x="328179" y="253469"/>
            <a:chExt cx="661279" cy="661279"/>
          </a:xfrm>
          <a:solidFill>
            <a:srgbClr val="5E9AC3"/>
          </a:solidFill>
        </p:grpSpPr>
        <p:sp>
          <p:nvSpPr>
            <p:cNvPr id="35" name="矩形: 圆角 1"/>
            <p:cNvSpPr/>
            <p:nvPr/>
          </p:nvSpPr>
          <p:spPr>
            <a:xfrm rot="18822406">
              <a:off x="328179" y="253469"/>
              <a:ext cx="661279" cy="661279"/>
            </a:xfrm>
            <a:prstGeom prst="roundRect">
              <a:avLst>
                <a:gd name="adj" fmla="val 24086"/>
              </a:avLst>
            </a:prstGeom>
            <a:grpFill/>
            <a:ln>
              <a:noFill/>
            </a:ln>
            <a:effectLst>
              <a:outerShdw blurRad="393700" dist="38100" dir="5400000" sx="101000" sy="101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outerShdw blurRad="38100" dist="38100" dir="2700000" algn="tl">
                    <a:srgbClr val="000000">
                      <a:alpha val="43137"/>
                    </a:srgbClr>
                  </a:outerShdw>
                </a:effectLst>
              </a:endParaRPr>
            </a:p>
          </p:txBody>
        </p:sp>
        <p:sp>
          <p:nvSpPr>
            <p:cNvPr id="36" name="文本框 35"/>
            <p:cNvSpPr txBox="1"/>
            <p:nvPr/>
          </p:nvSpPr>
          <p:spPr>
            <a:xfrm>
              <a:off x="334782" y="322498"/>
              <a:ext cx="648072" cy="522163"/>
            </a:xfrm>
            <a:prstGeom prst="rect">
              <a:avLst/>
            </a:prstGeom>
            <a:noFill/>
            <a:extLst>
              <a:ext uri="{909E8E84-426E-40DD-AFC4-6F175D3DCCD1}">
                <a14:hiddenFill xmlns:a14="http://schemas.microsoft.com/office/drawing/2010/main">
                  <a:grpFill/>
                </a14:hiddenFill>
              </a:ext>
            </a:extLst>
          </p:spPr>
          <p:txBody>
            <a:bodyPr wrap="square" rtlCol="0">
              <a:spAutoFit/>
            </a:bodyPr>
            <a:p>
              <a:pPr algn="ctr"/>
              <a:r>
                <a:rPr lang="en-US" altLang="zh-CN" sz="2800" dirty="0">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rPr>
                <a:t>05</a:t>
              </a:r>
              <a:endParaRPr lang="zh-CN" altLang="en-US" sz="2800" dirty="0">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endParaRPr>
            </a:p>
          </p:txBody>
        </p:sp>
      </p:grpSp>
      <p:sp>
        <p:nvSpPr>
          <p:cNvPr id="42" name="文本框 41"/>
          <p:cNvSpPr txBox="1"/>
          <p:nvPr/>
        </p:nvSpPr>
        <p:spPr>
          <a:xfrm>
            <a:off x="1126230" y="404790"/>
            <a:ext cx="6844030" cy="368300"/>
          </a:xfrm>
          <a:prstGeom prst="rect">
            <a:avLst/>
          </a:prstGeom>
          <a:noFill/>
        </p:spPr>
        <p:txBody>
          <a:bodyPr wrap="square" rtlCol="0">
            <a:spAutoFit/>
          </a:bodyPr>
          <a:p>
            <a:r>
              <a:rPr lang="zh-CN" altLang="en-US" dirty="0">
                <a:solidFill>
                  <a:schemeClr val="tx1">
                    <a:lumMod val="75000"/>
                    <a:lumOff val="25000"/>
                  </a:schemeClr>
                </a:solidFill>
                <a:latin typeface="思源黑体 CN Medium" panose="020B0600000000000000" pitchFamily="34" charset="-122"/>
                <a:ea typeface="思源黑体 CN Medium" panose="020B0600000000000000" pitchFamily="34" charset="-122"/>
              </a:rPr>
              <a:t>监督保障方面</a:t>
            </a:r>
            <a:endParaRPr lang="zh-CN" altLang="en-US" dirty="0">
              <a:solidFill>
                <a:schemeClr val="tx1">
                  <a:lumMod val="75000"/>
                  <a:lumOff val="25000"/>
                </a:schemeClr>
              </a:solidFill>
              <a:latin typeface="思源黑体 CN Medium" panose="020B0600000000000000" pitchFamily="34" charset="-122"/>
              <a:ea typeface="思源黑体 CN Medium" panose="020B0600000000000000" pitchFamily="34" charset="-122"/>
            </a:endParaRPr>
          </a:p>
        </p:txBody>
      </p:sp>
      <p:sp>
        <p:nvSpPr>
          <p:cNvPr id="122" name="文本框 121"/>
          <p:cNvSpPr txBox="1"/>
          <p:nvPr/>
        </p:nvSpPr>
        <p:spPr>
          <a:xfrm>
            <a:off x="5663565" y="1305560"/>
            <a:ext cx="6475730" cy="902970"/>
          </a:xfrm>
          <a:prstGeom prst="rect">
            <a:avLst/>
          </a:prstGeom>
          <a:noFill/>
        </p:spPr>
        <p:txBody>
          <a:bodyPr wrap="square" rtlCol="0">
            <a:spAutoFit/>
          </a:bodyPr>
          <a:p>
            <a:pPr algn="ctr">
              <a:lnSpc>
                <a:spcPct val="110000"/>
              </a:lnSpc>
            </a:pPr>
            <a:r>
              <a:rPr lang="zh-CN" altLang="en-US" sz="2400">
                <a:solidFill>
                  <a:srgbClr val="FF0000"/>
                </a:solidFill>
                <a:latin typeface="方正小标宋简体" panose="02000000000000000000" charset="-122"/>
                <a:ea typeface="方正小标宋简体" panose="02000000000000000000" charset="-122"/>
                <a:cs typeface="方正小标宋简体" panose="02000000000000000000" charset="-122"/>
              </a:rPr>
              <a:t>济宁市自然资源和规划局办公室荣获</a:t>
            </a:r>
            <a:endParaRPr lang="zh-CN" altLang="en-US" sz="2400">
              <a:solidFill>
                <a:srgbClr val="FF0000"/>
              </a:solidFill>
              <a:latin typeface="方正小标宋简体" panose="02000000000000000000" charset="-122"/>
              <a:ea typeface="方正小标宋简体" panose="02000000000000000000" charset="-122"/>
              <a:cs typeface="方正小标宋简体" panose="02000000000000000000" charset="-122"/>
            </a:endParaRPr>
          </a:p>
          <a:p>
            <a:pPr algn="ctr">
              <a:lnSpc>
                <a:spcPct val="110000"/>
              </a:lnSpc>
            </a:pPr>
            <a:r>
              <a:rPr lang="en-US" altLang="zh-CN" sz="2400">
                <a:solidFill>
                  <a:srgbClr val="FF0000"/>
                </a:solidFill>
                <a:latin typeface="方正小标宋简体" panose="02000000000000000000" charset="-122"/>
                <a:ea typeface="方正小标宋简体" panose="02000000000000000000" charset="-122"/>
                <a:cs typeface="方正小标宋简体" panose="02000000000000000000" charset="-122"/>
              </a:rPr>
              <a:t>“</a:t>
            </a:r>
            <a:r>
              <a:rPr lang="zh-CN" altLang="en-US" sz="2400">
                <a:solidFill>
                  <a:srgbClr val="FF0000"/>
                </a:solidFill>
                <a:latin typeface="方正小标宋简体" panose="02000000000000000000" charset="-122"/>
                <a:ea typeface="方正小标宋简体" panose="02000000000000000000" charset="-122"/>
                <a:cs typeface="方正小标宋简体" panose="02000000000000000000" charset="-122"/>
              </a:rPr>
              <a:t>山东省政务公开先进集体</a:t>
            </a:r>
            <a:r>
              <a:rPr lang="en-US" altLang="zh-CN" sz="2400">
                <a:solidFill>
                  <a:srgbClr val="FF0000"/>
                </a:solidFill>
                <a:latin typeface="方正小标宋简体" panose="02000000000000000000" charset="-122"/>
                <a:ea typeface="方正小标宋简体" panose="02000000000000000000" charset="-122"/>
                <a:cs typeface="方正小标宋简体" panose="02000000000000000000" charset="-122"/>
              </a:rPr>
              <a:t>”</a:t>
            </a:r>
            <a:r>
              <a:rPr lang="zh-CN" altLang="en-US" sz="2400">
                <a:solidFill>
                  <a:srgbClr val="FF0000"/>
                </a:solidFill>
                <a:latin typeface="方正小标宋简体" panose="02000000000000000000" charset="-122"/>
                <a:ea typeface="方正小标宋简体" panose="02000000000000000000" charset="-122"/>
                <a:cs typeface="方正小标宋简体" panose="02000000000000000000" charset="-122"/>
              </a:rPr>
              <a:t>荣誉称号</a:t>
            </a:r>
            <a:endParaRPr lang="zh-CN" altLang="en-US" sz="2400">
              <a:solidFill>
                <a:srgbClr val="FF0000"/>
              </a:solidFill>
              <a:latin typeface="方正小标宋简体" panose="02000000000000000000" charset="-122"/>
              <a:ea typeface="方正小标宋简体" panose="02000000000000000000" charset="-122"/>
              <a:cs typeface="方正小标宋简体" panose="02000000000000000000" charset="-122"/>
            </a:endParaRPr>
          </a:p>
        </p:txBody>
      </p:sp>
      <p:pic>
        <p:nvPicPr>
          <p:cNvPr id="2" name="图片 1"/>
          <p:cNvPicPr>
            <a:picLocks noChangeAspect="1"/>
          </p:cNvPicPr>
          <p:nvPr/>
        </p:nvPicPr>
        <p:blipFill>
          <a:blip r:embed="rId1"/>
          <a:stretch>
            <a:fillRect/>
          </a:stretch>
        </p:blipFill>
        <p:spPr>
          <a:xfrm>
            <a:off x="6887845" y="2348865"/>
            <a:ext cx="3970020" cy="2658110"/>
          </a:xfrm>
          <a:prstGeom prst="rect">
            <a:avLst/>
          </a:prstGeom>
        </p:spPr>
      </p:pic>
      <p:sp>
        <p:nvSpPr>
          <p:cNvPr id="3" name="文本框 2"/>
          <p:cNvSpPr txBox="1"/>
          <p:nvPr/>
        </p:nvSpPr>
        <p:spPr>
          <a:xfrm>
            <a:off x="583565" y="1342073"/>
            <a:ext cx="5080000" cy="829945"/>
          </a:xfrm>
          <a:prstGeom prst="rect">
            <a:avLst/>
          </a:prstGeom>
          <a:noFill/>
          <a:ln w="9525">
            <a:noFill/>
          </a:ln>
        </p:spPr>
        <p:txBody>
          <a:bodyPr>
            <a:spAutoFit/>
          </a:bodyPr>
          <a:p>
            <a:pPr indent="0" fontAlgn="auto"/>
            <a:r>
              <a:rPr lang="zh-CN" sz="1600" b="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方正黑体简体" panose="02000000000000000000" charset="-122"/>
                <a:ea typeface="方正黑体简体" panose="02000000000000000000" charset="-122"/>
                <a:cs typeface="方正黑体简体" panose="02000000000000000000" charset="-122"/>
              </a:rPr>
              <a:t>安排</a:t>
            </a:r>
            <a:r>
              <a:rPr lang="en-US" sz="1600" b="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方正黑体简体" panose="02000000000000000000" charset="-122"/>
                <a:ea typeface="方正黑体简体" panose="02000000000000000000" charset="-122"/>
                <a:cs typeface="方正黑体简体" panose="02000000000000000000" charset="-122"/>
              </a:rPr>
              <a:t>2</a:t>
            </a:r>
            <a:r>
              <a:rPr lang="zh-CN" sz="1600" b="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方正黑体简体" panose="02000000000000000000" charset="-122"/>
                <a:ea typeface="方正黑体简体" panose="02000000000000000000" charset="-122"/>
                <a:cs typeface="方正黑体简体" panose="02000000000000000000" charset="-122"/>
              </a:rPr>
              <a:t>名人员专职负责政务公开工作</a:t>
            </a:r>
            <a:endParaRPr lang="zh-CN" sz="1600" b="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方正黑体简体" panose="02000000000000000000" charset="-122"/>
              <a:ea typeface="方正黑体简体" panose="02000000000000000000" charset="-122"/>
              <a:cs typeface="方正黑体简体" panose="02000000000000000000" charset="-122"/>
            </a:endParaRPr>
          </a:p>
          <a:p>
            <a:pPr indent="0" fontAlgn="auto"/>
            <a:r>
              <a:rPr lang="zh-CN" sz="1600" b="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方正黑体简体" panose="02000000000000000000" charset="-122"/>
                <a:ea typeface="方正黑体简体" panose="02000000000000000000" charset="-122"/>
                <a:cs typeface="方正黑体简体" panose="02000000000000000000" charset="-122"/>
              </a:rPr>
              <a:t>印发《政务公开考核工作责任分工方案》</a:t>
            </a:r>
            <a:endParaRPr lang="zh-CN" sz="1600" b="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方正黑体简体" panose="02000000000000000000" charset="-122"/>
              <a:ea typeface="方正黑体简体" panose="02000000000000000000" charset="-122"/>
              <a:cs typeface="方正黑体简体" panose="02000000000000000000" charset="-122"/>
            </a:endParaRPr>
          </a:p>
          <a:p>
            <a:pPr indent="0" fontAlgn="auto"/>
            <a:r>
              <a:rPr lang="zh-CN" sz="1600" b="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方正黑体简体" panose="02000000000000000000" charset="-122"/>
                <a:ea typeface="方正黑体简体" panose="02000000000000000000" charset="-122"/>
                <a:cs typeface="方正黑体简体" panose="02000000000000000000" charset="-122"/>
              </a:rPr>
              <a:t>多次开展政务公开工作培训</a:t>
            </a:r>
            <a:endParaRPr lang="zh-CN" altLang="en-US" sz="1600" b="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方正黑体简体" panose="02000000000000000000" charset="-122"/>
              <a:ea typeface="方正黑体简体" panose="02000000000000000000" charset="-122"/>
              <a:cs typeface="方正黑体简体" panose="02000000000000000000" charset="-122"/>
            </a:endParaRPr>
          </a:p>
        </p:txBody>
      </p:sp>
      <p:pic>
        <p:nvPicPr>
          <p:cNvPr id="4" name="图片 3"/>
          <p:cNvPicPr>
            <a:picLocks noChangeAspect="1"/>
          </p:cNvPicPr>
          <p:nvPr/>
        </p:nvPicPr>
        <p:blipFill>
          <a:blip r:embed="rId2"/>
          <a:stretch>
            <a:fillRect/>
          </a:stretch>
        </p:blipFill>
        <p:spPr>
          <a:xfrm>
            <a:off x="695325" y="2277110"/>
            <a:ext cx="3961130" cy="2971800"/>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advTm="48084">
        <p:random/>
      </p:transition>
    </mc:Choice>
    <mc:Fallback>
      <p:transition spd="slow" advTm="48084">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122"/>
                                        </p:tgtEl>
                                        <p:attrNameLst>
                                          <p:attrName>style.visibility</p:attrName>
                                        </p:attrNameLst>
                                      </p:cBhvr>
                                      <p:to>
                                        <p:strVal val="visible"/>
                                      </p:to>
                                    </p:set>
                                    <p:anim to="" calcmode="lin" valueType="num">
                                      <p:cBhvr>
                                        <p:cTn id="7" dur="1" fill="hold"/>
                                        <p:tgtEl>
                                          <p:spTgt spid="12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Lst>
  </p:timing>
</p:sld>
</file>

<file path=ppt/tags/tag1.xml><?xml version="1.0" encoding="utf-8"?>
<p:tagLst xmlns:p="http://schemas.openxmlformats.org/presentationml/2006/main">
  <p:tag name="TIMING" val="|0.3|0.3|0.5|0.3"/>
</p:tagLst>
</file>

<file path=ppt/tags/tag10.xml><?xml version="1.0" encoding="utf-8"?>
<p:tagLst xmlns:p="http://schemas.openxmlformats.org/presentationml/2006/main">
  <p:tag name="TIMING" val="|0.2|0.3|0.3|0.2"/>
</p:tagLst>
</file>

<file path=ppt/tags/tag11.xml><?xml version="1.0" encoding="utf-8"?>
<p:tagLst xmlns:p="http://schemas.openxmlformats.org/presentationml/2006/main">
  <p:tag name="TIMING" val="|0.1|0.2|0.1"/>
</p:tagLst>
</file>

<file path=ppt/tags/tag12.xml><?xml version="1.0" encoding="utf-8"?>
<p:tagLst xmlns:p="http://schemas.openxmlformats.org/presentationml/2006/main">
  <p:tag name="TIMING" val="|0.2|0.3|0.3|0.2"/>
</p:tagLst>
</file>

<file path=ppt/tags/tag13.xml><?xml version="1.0" encoding="utf-8"?>
<p:tagLst xmlns:p="http://schemas.openxmlformats.org/presentationml/2006/main">
  <p:tag name="TIMING" val="|0.1|0.1|0.2|0.2|0.2"/>
</p:tagLst>
</file>

<file path=ppt/tags/tag14.xml><?xml version="1.0" encoding="utf-8"?>
<p:tagLst xmlns:p="http://schemas.openxmlformats.org/presentationml/2006/main">
  <p:tag name="TIMING" val="|0.2|0.3|0.3|0.2"/>
</p:tagLst>
</file>

<file path=ppt/tags/tag15.xml><?xml version="1.0" encoding="utf-8"?>
<p:tagLst xmlns:p="http://schemas.openxmlformats.org/presentationml/2006/main">
  <p:tag name="KSO_WM_UNIT_TABLE_BEAUTIFY" val="smartTable{287224c6-8412-43b0-8151-cd9b943888bd}"/>
  <p:tag name="TABLE_ENDDRAG_ORIGIN_RECT" val="900*271"/>
  <p:tag name="TABLE_ENDDRAG_RECT" val="88*196*900*271"/>
</p:tagLst>
</file>

<file path=ppt/tags/tag16.xml><?xml version="1.0" encoding="utf-8"?>
<p:tagLst xmlns:p="http://schemas.openxmlformats.org/presentationml/2006/main">
  <p:tag name="TIMING" val="|0.1|0.1|0.2|0.1"/>
</p:tagLst>
</file>

<file path=ppt/tags/tag17.xml><?xml version="1.0" encoding="utf-8"?>
<p:tagLst xmlns:p="http://schemas.openxmlformats.org/presentationml/2006/main">
  <p:tag name="TIMING" val="|0.2|0.3|0.3|0.2"/>
</p:tagLst>
</file>

<file path=ppt/tags/tag18.xml><?xml version="1.0" encoding="utf-8"?>
<p:tagLst xmlns:p="http://schemas.openxmlformats.org/presentationml/2006/main">
  <p:tag name="TIMING" val="|0.1|0.1|0.1|0.1"/>
</p:tagLst>
</file>

<file path=ppt/tags/tag19.xml><?xml version="1.0" encoding="utf-8"?>
<p:tagLst xmlns:p="http://schemas.openxmlformats.org/presentationml/2006/main">
  <p:tag name="TIMING" val="|0.2|0.3|0.3|0.2"/>
</p:tagLst>
</file>

<file path=ppt/tags/tag2.xml><?xml version="1.0" encoding="utf-8"?>
<p:tagLst xmlns:p="http://schemas.openxmlformats.org/presentationml/2006/main">
  <p:tag name="TIMING" val="|0.2|0.3|0.3|0.2"/>
</p:tagLst>
</file>

<file path=ppt/tags/tag20.xml><?xml version="1.0" encoding="utf-8"?>
<p:tagLst xmlns:p="http://schemas.openxmlformats.org/presentationml/2006/main">
  <p:tag name="TIMING" val="|0.1|0.2|0.1|0.1|0.1"/>
</p:tagLst>
</file>

<file path=ppt/tags/tag21.xml><?xml version="1.0" encoding="utf-8"?>
<p:tagLst xmlns:p="http://schemas.openxmlformats.org/presentationml/2006/main">
  <p:tag name="TIMING" val="|0.2|0.3|0.3|0.2"/>
</p:tagLst>
</file>

<file path=ppt/tags/tag3.xml><?xml version="1.0" encoding="utf-8"?>
<p:tagLst xmlns:p="http://schemas.openxmlformats.org/presentationml/2006/main">
  <p:tag name="TIMING" val="|0.3|0.2|0.3|0.2"/>
</p:tagLst>
</file>

<file path=ppt/tags/tag4.xml><?xml version="1.0" encoding="utf-8"?>
<p:tagLst xmlns:p="http://schemas.openxmlformats.org/presentationml/2006/main">
  <p:tag name="TIMING" val="|0.2|0.3|0.3|0.2"/>
</p:tagLst>
</file>

<file path=ppt/tags/tag5.xml><?xml version="1.0" encoding="utf-8"?>
<p:tagLst xmlns:p="http://schemas.openxmlformats.org/presentationml/2006/main">
  <p:tag name="TIMING" val="|0.2|0.2|0.2|0.2|0.3|0.2"/>
</p:tagLst>
</file>

<file path=ppt/tags/tag6.xml><?xml version="1.0" encoding="utf-8"?>
<p:tagLst xmlns:p="http://schemas.openxmlformats.org/presentationml/2006/main">
  <p:tag name="TIMING" val="|0.2|0.2|0.2|0.2|0.2|0.2|0.2|0.2|0.2|0.2|0.2|0.2|0.2|0.2|0.2|0.2|0.2|0.2|0.2|0.2|0.2|0.2|0.2|0.2|0.2|0.1|0.1|0.2|0.1|0.2|0.2"/>
</p:tagLst>
</file>

<file path=ppt/tags/tag7.xml><?xml version="1.0" encoding="utf-8"?>
<p:tagLst xmlns:p="http://schemas.openxmlformats.org/presentationml/2006/main">
  <p:tag name="TIMING" val="|0.2|0.2|0.2|0.1|0.2|0.2|0.2|0.2|0.2|0.2|0.2"/>
</p:tagLst>
</file>

<file path=ppt/tags/tag8.xml><?xml version="1.0" encoding="utf-8"?>
<p:tagLst xmlns:p="http://schemas.openxmlformats.org/presentationml/2006/main">
  <p:tag name="TIMING" val="|0.1|0.2|0.2"/>
</p:tagLst>
</file>

<file path=ppt/tags/tag9.xml><?xml version="1.0" encoding="utf-8"?>
<p:tagLst xmlns:p="http://schemas.openxmlformats.org/presentationml/2006/main">
  <p:tag name="TIMING" val="|0.2|0.2|0.2|0.2|0.1|0.2|0.2|0.2|0.2|0.2|0.3|0.1|0.2|0.2|0.2|0.1|0.1|0.2|0.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2097</Words>
  <Application>WPS 演示</Application>
  <PresentationFormat>宽屏</PresentationFormat>
  <Paragraphs>411</Paragraphs>
  <Slides>21</Slides>
  <Notes>1</Notes>
  <HiddenSlides>0</HiddenSlides>
  <MMClips>1</MMClips>
  <ScaleCrop>false</ScaleCrop>
  <HeadingPairs>
    <vt:vector size="6" baseType="variant">
      <vt:variant>
        <vt:lpstr>已用的字体</vt:lpstr>
      </vt:variant>
      <vt:variant>
        <vt:i4>17</vt:i4>
      </vt:variant>
      <vt:variant>
        <vt:lpstr>主题</vt:lpstr>
      </vt:variant>
      <vt:variant>
        <vt:i4>2</vt:i4>
      </vt:variant>
      <vt:variant>
        <vt:lpstr>幻灯片标题</vt:lpstr>
      </vt:variant>
      <vt:variant>
        <vt:i4>21</vt:i4>
      </vt:variant>
    </vt:vector>
  </HeadingPairs>
  <TitlesOfParts>
    <vt:vector size="40" baseType="lpstr">
      <vt:lpstr>Arial</vt:lpstr>
      <vt:lpstr>宋体</vt:lpstr>
      <vt:lpstr>Wingdings</vt:lpstr>
      <vt:lpstr>思源黑体 CN Bold</vt:lpstr>
      <vt:lpstr>黑体</vt:lpstr>
      <vt:lpstr>字魂59号-创粗黑</vt:lpstr>
      <vt:lpstr>思源黑体 CN Medium</vt:lpstr>
      <vt:lpstr>阿里巴巴普惠体 R</vt:lpstr>
      <vt:lpstr>阿里巴巴普惠体</vt:lpstr>
      <vt:lpstr>等线</vt:lpstr>
      <vt:lpstr>方正仿宋简体</vt:lpstr>
      <vt:lpstr>方正黑体简体</vt:lpstr>
      <vt:lpstr>方正小标宋简体</vt:lpstr>
      <vt:lpstr>微软雅黑</vt:lpstr>
      <vt:lpstr>Arial Unicode MS</vt:lpstr>
      <vt:lpstr>等线 Light</vt:lpstr>
      <vt:lpstr>字魂58号-创中黑</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昊 杨</dc:creator>
  <cp:lastModifiedBy>劉威</cp:lastModifiedBy>
  <cp:revision>34</cp:revision>
  <dcterms:created xsi:type="dcterms:W3CDTF">2021-08-11T05:57:00Z</dcterms:created>
  <dcterms:modified xsi:type="dcterms:W3CDTF">2024-01-28T09:18:48Z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8F850091031E460597B4DDDDEEE4B785</vt:lpwstr>
  </property>
  <property fmtid="{D5CDD505-2E9C-101B-9397-08002B2CF9AE}" pid="3" name="KSOProductBuildVer">
    <vt:lpwstr>2052-11.8.6.8810</vt:lpwstr>
  </property>
</Properties>
</file>