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6"/>
  </p:handoutMasterIdLst>
  <p:sldIdLst>
    <p:sldId id="317" r:id="rId3"/>
    <p:sldId id="293" r:id="rId5"/>
    <p:sldId id="264" r:id="rId6"/>
    <p:sldId id="309" r:id="rId7"/>
    <p:sldId id="25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8" r:id="rId16"/>
    <p:sldId id="359" r:id="rId17"/>
    <p:sldId id="360" r:id="rId18"/>
    <p:sldId id="361" r:id="rId19"/>
    <p:sldId id="362" r:id="rId20"/>
    <p:sldId id="363" r:id="rId21"/>
    <p:sldId id="364" r:id="rId22"/>
    <p:sldId id="365" r:id="rId23"/>
    <p:sldId id="366" r:id="rId24"/>
    <p:sldId id="367" r:id="rId25"/>
  </p:sldIdLst>
  <p:sldSz cx="9144000" cy="5143500" type="screen16x9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7" userDrawn="1">
          <p15:clr>
            <a:srgbClr val="A4A3A4"/>
          </p15:clr>
        </p15:guide>
        <p15:guide id="2" pos="2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600"/>
    <a:srgbClr val="3992DB"/>
    <a:srgbClr val="005DA2"/>
    <a:srgbClr val="0F1836"/>
    <a:srgbClr val="FDFDFD"/>
    <a:srgbClr val="D9D9D9"/>
    <a:srgbClr val="DCDE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5" autoAdjust="0"/>
    <p:restoredTop sz="94660" autoAdjust="0"/>
  </p:normalViewPr>
  <p:slideViewPr>
    <p:cSldViewPr showGuides="1">
      <p:cViewPr varScale="1">
        <p:scale>
          <a:sx n="139" d="100"/>
          <a:sy n="139" d="100"/>
        </p:scale>
        <p:origin x="102" y="150"/>
      </p:cViewPr>
      <p:guideLst>
        <p:guide orient="horz" pos="1607"/>
        <p:guide pos="28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18402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57"/>
        <p:guide pos="215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tags" Target="tags/tag11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866"/>
            <a:ext cx="9144001" cy="5146366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755576" y="625398"/>
            <a:ext cx="784887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7"/>
          <p:cNvGrpSpPr/>
          <p:nvPr userDrawn="1"/>
        </p:nvGrpSpPr>
        <p:grpSpPr bwMode="auto">
          <a:xfrm>
            <a:off x="323528" y="292895"/>
            <a:ext cx="390372" cy="205979"/>
            <a:chOff x="0" y="0"/>
            <a:chExt cx="1041399" cy="549275"/>
          </a:xfrm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005D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3992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F79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TextBox 15"/>
          <p:cNvSpPr txBox="1"/>
          <p:nvPr userDrawn="1"/>
        </p:nvSpPr>
        <p:spPr>
          <a:xfrm>
            <a:off x="8100392" y="241995"/>
            <a:ext cx="671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EEF1883-7A0E-4F66-9932-E581691AD397}" type="slidenum">
              <a:rPr lang="zh-CN" altLang="en-US" sz="1800" b="0" smtClean="0">
                <a:solidFill>
                  <a:schemeClr val="accent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</a:fld>
            <a:r>
              <a:rPr lang="zh-CN" altLang="en-US" sz="1800" b="0" dirty="0">
                <a:solidFill>
                  <a:schemeClr val="accent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  <a:endParaRPr lang="zh-CN" altLang="en-US" sz="1800" b="0" dirty="0">
              <a:solidFill>
                <a:schemeClr val="accent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866"/>
            <a:ext cx="9144001" cy="51463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866"/>
            <a:ext cx="9144001" cy="51463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9.xml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43" name="Rectangle 3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3491880" y="1614015"/>
            <a:ext cx="5141491" cy="502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sz="3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济宁市财政局2022年</a:t>
            </a:r>
            <a:endParaRPr sz="3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/>
            <a:r>
              <a:rPr sz="3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政府信息公开工作年度报告</a:t>
            </a:r>
            <a:endParaRPr sz="3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3923928" y="2486603"/>
            <a:ext cx="4617801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矩形 9"/>
          <p:cNvSpPr>
            <a:spLocks noChangeArrowheads="1"/>
          </p:cNvSpPr>
          <p:nvPr/>
        </p:nvSpPr>
        <p:spPr bwMode="auto">
          <a:xfrm>
            <a:off x="8763956" y="1898129"/>
            <a:ext cx="380044" cy="1609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68557" tIns="34279" rIns="68557" bIns="34279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8120850" y="3071925"/>
            <a:ext cx="432048" cy="432834"/>
            <a:chOff x="6084168" y="1274820"/>
            <a:chExt cx="432048" cy="432834"/>
          </a:xfrm>
        </p:grpSpPr>
        <p:sp>
          <p:nvSpPr>
            <p:cNvPr id="50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1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6824706" y="3072318"/>
            <a:ext cx="432048" cy="432048"/>
            <a:chOff x="4788024" y="1275213"/>
            <a:chExt cx="432048" cy="432048"/>
          </a:xfrm>
        </p:grpSpPr>
        <p:sp>
          <p:nvSpPr>
            <p:cNvPr id="53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4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7472778" y="3071925"/>
            <a:ext cx="432833" cy="432834"/>
            <a:chOff x="5436096" y="1274820"/>
            <a:chExt cx="432833" cy="432834"/>
          </a:xfrm>
        </p:grpSpPr>
        <p:sp>
          <p:nvSpPr>
            <p:cNvPr id="56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57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5528562" y="3071925"/>
            <a:ext cx="432833" cy="432834"/>
            <a:chOff x="3491880" y="1274820"/>
            <a:chExt cx="432833" cy="432834"/>
          </a:xfrm>
        </p:grpSpPr>
        <p:sp>
          <p:nvSpPr>
            <p:cNvPr id="59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0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6176634" y="3071925"/>
            <a:ext cx="432833" cy="432834"/>
            <a:chOff x="4139952" y="1274820"/>
            <a:chExt cx="432833" cy="432834"/>
          </a:xfrm>
        </p:grpSpPr>
        <p:sp>
          <p:nvSpPr>
            <p:cNvPr id="62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/>
      </p:par>
    </p:tnLst>
    <p:bldLst>
      <p:bldP spid="43" grpId="0" autoUpdateAnimBg="0"/>
      <p:bldP spid="47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/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监督保障情况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1320165"/>
            <a:ext cx="7345680" cy="300736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340" y="1563370"/>
            <a:ext cx="6750685" cy="159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拓宽监督渠道，将举报电话公布于众，广泛接受群众投诉和举报，主动接受社会监督。积极开展业务培训，进一步提升政府信息公开水平，推进政务公开高效开展。坚持强化监督与加强考核相统一，通过门户网站等多种途径公开部门职能和办事程序，主动接受监督，确保了权力在监督下运行，办事在阳光下操作。</a:t>
            </a:r>
            <a:endParaRPr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1275353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4050467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3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bldLvl="0" animBg="1"/>
      <p:bldP spid="39" grpId="0"/>
      <p:bldP spid="40" grpId="0" bldLvl="0" animBg="1"/>
      <p:bldP spid="41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0" y="1651830"/>
            <a:ext cx="9144000" cy="1814777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241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02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977976" y="2262035"/>
            <a:ext cx="5050408" cy="62230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zh-CN" altLang="en-GB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主动公开政府信息情况</a:t>
            </a:r>
            <a:endParaRPr lang="zh-CN" altLang="en-GB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 txBox="1"/>
          <p:nvPr/>
        </p:nvSpPr>
        <p:spPr>
          <a:xfrm>
            <a:off x="857885" y="200025"/>
            <a:ext cx="2703830" cy="37973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主动公开政府信息情况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971550" y="1203960"/>
          <a:ext cx="6745605" cy="3550920"/>
        </p:xfrm>
        <a:graphic>
          <a:graphicData uri="http://schemas.openxmlformats.org/drawingml/2006/table">
            <a:tbl>
              <a:tblPr/>
              <a:tblGrid>
                <a:gridCol w="1871980"/>
                <a:gridCol w="1640205"/>
                <a:gridCol w="1704975"/>
                <a:gridCol w="1528445"/>
              </a:tblGrid>
              <a:tr h="25908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第二十条第（一）项</a:t>
                      </a:r>
                      <a:endParaRPr lang="en-US" altLang="en-US" sz="12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本年制发件数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本年废止件数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现行有效件数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9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规章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9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行政规范性文件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908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第二十条第（五）项</a:t>
                      </a:r>
                      <a:endParaRPr lang="en-US" altLang="en-US" sz="12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本年处理决定数量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行政许可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第二十条第（六）项</a:t>
                      </a:r>
                      <a:endParaRPr lang="en-US" altLang="en-US" sz="12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本年处理决定数量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657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行政处罚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行政强制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第二十条第（八）项</a:t>
                      </a:r>
                      <a:endParaRPr lang="en-US" altLang="en-US" sz="12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本年收费金额（单位：万元）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59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行政事业性收费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123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0" y="1651830"/>
            <a:ext cx="9144000" cy="1814777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241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03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928620" y="2046605"/>
            <a:ext cx="5519420" cy="117602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zh-CN" altLang="en-GB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收到和处理政府信息公开</a:t>
            </a:r>
            <a:endParaRPr lang="zh-CN" altLang="en-GB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GB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申请情况</a:t>
            </a:r>
            <a:endParaRPr lang="zh-CN" altLang="en-GB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 txBox="1"/>
          <p:nvPr/>
        </p:nvSpPr>
        <p:spPr>
          <a:xfrm>
            <a:off x="857885" y="200025"/>
            <a:ext cx="4027805" cy="37973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收到和处理政府信息公开申请情况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2342515" y="692150"/>
          <a:ext cx="3646170" cy="4326890"/>
        </p:xfrm>
        <a:graphic>
          <a:graphicData uri="http://schemas.openxmlformats.org/drawingml/2006/table">
            <a:tbl>
              <a:tblPr/>
              <a:tblGrid>
                <a:gridCol w="318135"/>
                <a:gridCol w="389255"/>
                <a:gridCol w="1190625"/>
                <a:gridCol w="327025"/>
                <a:gridCol w="247015"/>
                <a:gridCol w="244475"/>
                <a:gridCol w="247015"/>
                <a:gridCol w="235585"/>
                <a:gridCol w="232410"/>
                <a:gridCol w="214630"/>
              </a:tblGrid>
              <a:tr h="0">
                <a:tc rowSpan="3"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（本列数据的勾稽关系为：第一项加第二项之和，等于第三项加第四项之和）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rowSpan="3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申请人情况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</a:tcPr>
                </a:tc>
                <a:tc vMerge="1" hMerge="1">
                  <a:tcPr/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自然人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法人或其他组织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总计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735">
                <a:tc vMerge="1" gridSpan="3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商业企业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科研机构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社会公益组织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法律服务机构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其他</a:t>
                      </a:r>
                      <a:endParaRPr lang="en-US" altLang="en-US" sz="5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6129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一、本年新收政府信息公开申请数量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17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18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二、上年结转政府信息公开申请数量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1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三、本年度办理结果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（一）予以公开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13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14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60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（二）部分公开（区分处理的，只计这一情形，不计其他情形）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81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8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（三）不予公开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1.属于国家秘密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2.其他法律行政法规禁止公开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3.危及“三安全一稳定”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81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4.保护第三方合法权益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81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5.属于三类内部事务信息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81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6.属于四类过程性信息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7.属于行政执法案卷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8.属于行政查询事项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81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（四）无法提供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1.本机关不掌握相关政府信息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81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2.没有现成信息需要另行制作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3.补正后申请内容仍不明确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9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 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（五）不予处理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1.信访举报投诉类申请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2.重复申请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3.要求提供公开出版物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4.无正当理由大量反复申请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73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5.要求行政机关确认或重新出具已获取信息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559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（六）其他处理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1.申请人无正当理由逾期不补正、行政机关不再处理其政府信息公开申请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49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2.申请人逾期未按收费通知要求缴纳费用、行政机关不再处理其政府信息公开申请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3.其他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（七）总计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17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18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四、结转下年度继续办理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5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5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0" y="1651830"/>
            <a:ext cx="9144000" cy="1814777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241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04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928620" y="2046605"/>
            <a:ext cx="5519420" cy="117602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zh-CN" altLang="en-GB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政府信息公开行政复议、行政诉讼情况</a:t>
            </a:r>
            <a:endParaRPr lang="zh-CN" altLang="en-GB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1"/>
          <p:cNvSpPr txBox="1"/>
          <p:nvPr/>
        </p:nvSpPr>
        <p:spPr>
          <a:xfrm>
            <a:off x="857885" y="200025"/>
            <a:ext cx="4843145" cy="37973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政府信息公开行政复议、行政诉讼情况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899160" y="1564005"/>
          <a:ext cx="6743065" cy="2498725"/>
        </p:xfrm>
        <a:graphic>
          <a:graphicData uri="http://schemas.openxmlformats.org/drawingml/2006/table">
            <a:tbl>
              <a:tblPr/>
              <a:tblGrid>
                <a:gridCol w="471170"/>
                <a:gridCol w="474345"/>
                <a:gridCol w="459740"/>
                <a:gridCol w="452120"/>
                <a:gridCol w="351790"/>
                <a:gridCol w="497840"/>
                <a:gridCol w="496570"/>
                <a:gridCol w="497840"/>
                <a:gridCol w="486410"/>
                <a:gridCol w="325120"/>
                <a:gridCol w="497840"/>
                <a:gridCol w="497840"/>
                <a:gridCol w="497840"/>
                <a:gridCol w="424815"/>
                <a:gridCol w="311785"/>
              </a:tblGrid>
              <a:tr h="285750"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行政复议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行政诉讼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8511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总计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未经复议直接起诉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复议后起诉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14236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总计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总计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549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0" b="1">
                          <a:latin typeface="方正黑体简体" panose="03000509000000000000" charset="-122"/>
                          <a:ea typeface="方正黑体简体" panose="03000509000000000000" charset="-122"/>
                          <a:cs typeface="方正黑体简体" panose="03000509000000000000" charset="-122"/>
                        </a:rPr>
                        <a:t>0</a:t>
                      </a:r>
                      <a:endParaRPr lang="en-US" altLang="en-US" sz="1000" b="1">
                        <a:latin typeface="方正黑体简体" panose="03000509000000000000" charset="-122"/>
                        <a:ea typeface="方正黑体简体" panose="03000509000000000000" charset="-122"/>
                        <a:cs typeface="方正黑体简体" panose="03000509000000000000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0" y="1651830"/>
            <a:ext cx="9144000" cy="1814777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241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05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928620" y="2261870"/>
            <a:ext cx="5980430" cy="62230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zh-CN" altLang="en-GB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存在的主要问题及改进情况</a:t>
            </a:r>
            <a:endParaRPr lang="zh-CN" altLang="en-GB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/>
          <p:nvPr/>
        </p:nvSpPr>
        <p:spPr>
          <a:xfrm>
            <a:off x="857885" y="200025"/>
            <a:ext cx="3760470" cy="37973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存在的主要问题及改进情况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1320165"/>
            <a:ext cx="7345680" cy="300736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340" y="1563370"/>
            <a:ext cx="6750685" cy="159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2022年，济宁市财政局政务公开方面存在的问题有：公开发布信息内容质量不高、回应群众关切不够等。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针对存在的问题，2023年将做好以下工作：一是提升发布信息质量。强化政务公开培训工作，提高工作人员工作水平和能力素质，加强与相关专业机构合作，提升政务公开水平。二是及时回应群众关切。进一步充实信息公开内容，突出重点、热点和难点问题，把群众最关心、反应最强烈的事项作为政府信息公开的主要内容，努力打造“阳光财政”。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1275353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4050467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6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1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bldLvl="0" animBg="1"/>
      <p:bldP spid="39" grpId="0"/>
      <p:bldP spid="40" grpId="0" bldLvl="0" animBg="1"/>
      <p:bldP spid="41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0" y="1651830"/>
            <a:ext cx="9144000" cy="1814777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241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06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928620" y="2261870"/>
            <a:ext cx="5980430" cy="62230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zh-CN" altLang="en-GB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其他需要报告的事项</a:t>
            </a:r>
            <a:endParaRPr lang="zh-CN" altLang="en-GB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 txBox="1"/>
          <p:nvPr/>
        </p:nvSpPr>
        <p:spPr>
          <a:xfrm>
            <a:off x="867224" y="915566"/>
            <a:ext cx="2256285" cy="504056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前言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en-US" altLang="zh-CN" sz="1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PREFACE</a:t>
            </a: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837" y="1564903"/>
            <a:ext cx="5832648" cy="339217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sz="14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</a:t>
            </a: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</a:t>
            </a:r>
            <a:r>
              <a:rPr sz="13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本报告由济宁市财政局按照《中华人民共和国政府信息公开条例》（以下简称《条例》）和《中华人民共和国政府信息公开工作年度报告格式》（国办公开办函〔2021〕30号）要求编制。</a:t>
            </a:r>
            <a:endParaRPr sz="13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 </a:t>
            </a:r>
            <a:r>
              <a:rPr sz="13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本报告内容包括总体情况、主动公开政府信息情况、收到和处理政府信息公开申请情况、政府信息公开行政复议和行政诉讼情况、存在的主要问题及改进情况、其他需要报告的事项等六部分内容。</a:t>
            </a:r>
            <a:endParaRPr sz="130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  <a:p>
            <a:pPr algn="just" eaLnBrk="0" hangingPunct="0">
              <a:lnSpc>
                <a:spcPct val="150000"/>
              </a:lnSpc>
            </a:pPr>
            <a:r>
              <a:rPr lang="en-US" sz="13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       </a:t>
            </a:r>
            <a:r>
              <a:rPr sz="130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本报告所列数据的统计期限自2022年1月1日起至2022年12月31日止。本报告电子版可在“中国·济宁”政府门户网站（http://www.jining.gov.cn）查阅或下载。如对本报告有疑问，请与济宁市财政局联系（地址：山东省济宁市太白湖新区许庄街道圣贤路7号第23届省运会指挥中心A1205室，联系电话：0537-2606003）。</a:t>
            </a:r>
            <a:endParaRPr lang="zh-CN" altLang="en-US" sz="1300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11" name="Parallelogram 21"/>
          <p:cNvSpPr/>
          <p:nvPr/>
        </p:nvSpPr>
        <p:spPr>
          <a:xfrm>
            <a:off x="7136070" y="-2866"/>
            <a:ext cx="1658880" cy="3606733"/>
          </a:xfrm>
          <a:prstGeom prst="parallelogram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arallelogram 22"/>
          <p:cNvSpPr/>
          <p:nvPr/>
        </p:nvSpPr>
        <p:spPr>
          <a:xfrm>
            <a:off x="7596336" y="1536767"/>
            <a:ext cx="1658880" cy="3606733"/>
          </a:xfrm>
          <a:prstGeom prst="parallelogram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直接连接符 12"/>
          <p:cNvCxnSpPr/>
          <p:nvPr/>
        </p:nvCxnSpPr>
        <p:spPr>
          <a:xfrm>
            <a:off x="978872" y="1544039"/>
            <a:ext cx="5472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组合 25"/>
          <p:cNvGrpSpPr/>
          <p:nvPr/>
        </p:nvGrpSpPr>
        <p:grpSpPr>
          <a:xfrm>
            <a:off x="6152189" y="1077866"/>
            <a:ext cx="341135" cy="341756"/>
            <a:chOff x="6084168" y="1274820"/>
            <a:chExt cx="432048" cy="432834"/>
          </a:xfrm>
        </p:grpSpPr>
        <p:sp>
          <p:nvSpPr>
            <p:cNvPr id="27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8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5166969" y="1078093"/>
            <a:ext cx="341135" cy="341135"/>
            <a:chOff x="4788024" y="1275213"/>
            <a:chExt cx="432048" cy="432048"/>
          </a:xfrm>
        </p:grpSpPr>
        <p:sp>
          <p:nvSpPr>
            <p:cNvPr id="30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5670405" y="1077866"/>
            <a:ext cx="341755" cy="341756"/>
            <a:chOff x="5436096" y="1274820"/>
            <a:chExt cx="432833" cy="432834"/>
          </a:xfrm>
        </p:grpSpPr>
        <p:sp>
          <p:nvSpPr>
            <p:cNvPr id="33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4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4158237" y="1077866"/>
            <a:ext cx="341755" cy="341756"/>
            <a:chOff x="3491880" y="1274820"/>
            <a:chExt cx="432833" cy="432834"/>
          </a:xfrm>
        </p:grpSpPr>
        <p:sp>
          <p:nvSpPr>
            <p:cNvPr id="36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7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4662293" y="1077866"/>
            <a:ext cx="341755" cy="341756"/>
            <a:chOff x="4139952" y="1274820"/>
            <a:chExt cx="432833" cy="432834"/>
          </a:xfrm>
        </p:grpSpPr>
        <p:sp>
          <p:nvSpPr>
            <p:cNvPr id="39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0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5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5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54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55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5" grpId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/>
          <p:nvPr/>
        </p:nvSpPr>
        <p:spPr>
          <a:xfrm>
            <a:off x="857885" y="200025"/>
            <a:ext cx="3760470" cy="37973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其他需要报告的事项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1320165"/>
            <a:ext cx="7345680" cy="300736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340" y="1563370"/>
            <a:ext cx="6750685" cy="159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一、依据《政府信息公开信息处理费管理办法》收取信息处理费的情况。2022年，市财政局未收取依申请公开信息处理费收费。</a:t>
            </a:r>
            <a:endParaRPr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、落实上级年度政务公开工作要点情况。根据2022年度政务公开要点中“不断强化财政资金信息公开”工作要求，开展了如下工作：一是稳步扩大预决算公开范围。坚持以建立全覆盖预算公开体系作为财政预算公开的总要求，持续加大政府预算、部门预算、政府采购和其他财政信息的公开力度，全面构建全覆盖的预算公开体系。二是持续深化地方政府债务信息公开。我市各级围绕定期公开政府债务限额、余额以及经济财政状况、政府债券发行等，在市政府网站、财政门户网站公开，保障了群众知情权。</a:t>
            </a:r>
            <a:endParaRPr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1275353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4050467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49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449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949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bldLvl="0" animBg="1"/>
      <p:bldP spid="39" grpId="0"/>
      <p:bldP spid="40" grpId="0" bldLvl="0" animBg="1"/>
      <p:bldP spid="41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/>
          <p:nvPr/>
        </p:nvSpPr>
        <p:spPr>
          <a:xfrm>
            <a:off x="857885" y="200025"/>
            <a:ext cx="3760470" cy="37973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其他需要报告的事项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1320165"/>
            <a:ext cx="7345680" cy="300736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340" y="1563370"/>
            <a:ext cx="6750685" cy="159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本行政机关人大代表建议和政协提案办理结果公开情况。2022年，市财政局共办理市级人大政协建议提案24件，其中：主办4件，分办8件，协办12件。目前，24件建议提案均已办复，承办的建议提案中已经解决或在年底前能解决的19件，主要涉及缓解微山县财政运转困难、加大对泗水等财政困难县财力补助力度、支持企业发展、推进梁山港航经济发展等；列入规划逐步解决的5件，主要包括规范村级财务管理、提高特殊教育学校学生伙食补助标准、对接种HPV疫苗进行补助等。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1275353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4050467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49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449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949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bldLvl="0" animBg="1"/>
      <p:bldP spid="39" grpId="0"/>
      <p:bldP spid="40" grpId="0" bldLvl="0" animBg="1"/>
      <p:bldP spid="41" grpId="0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/>
          <p:nvPr/>
        </p:nvSpPr>
        <p:spPr>
          <a:xfrm>
            <a:off x="857885" y="200025"/>
            <a:ext cx="3760470" cy="37973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其他需要报告的事项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1320165"/>
            <a:ext cx="7345680" cy="331343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340" y="1563370"/>
            <a:ext cx="6750685" cy="159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、2022年度政务公开工作创新情况。创新政务公开模式，分门别类精准发布。利用“济宁财政”微信公众号将信息进行归集整理，开辟“助企攀登”“图解政采”“热点资讯”“县区动态”等栏目，分门别类精准发布，群众可以有的放矢选择自己感兴趣的信息，增强政策信息的准确性和群众获得感。济宁市财政局门户网站专门设立“政府采购”“减税降费”“优化营商环境”等栏目，注重发布纾困政策，第一时间推送国家和省市最新出台的政府采购、减税降费等方面政策，助力做优服务链条，提高企业参与度和社会知晓率。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1275353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4409242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49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449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949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bldLvl="0" animBg="1"/>
      <p:bldP spid="39" grpId="0"/>
      <p:bldP spid="40" grpId="0" bldLvl="0" animBg="1"/>
      <p:bldP spid="41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en-US" altLang="zh-CN" sz="1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组合 44"/>
          <p:cNvGrpSpPr/>
          <p:nvPr/>
        </p:nvGrpSpPr>
        <p:grpSpPr>
          <a:xfrm>
            <a:off x="2339753" y="1132602"/>
            <a:ext cx="894259" cy="489631"/>
            <a:chOff x="2215144" y="927951"/>
            <a:chExt cx="1244730" cy="897673"/>
          </a:xfrm>
        </p:grpSpPr>
        <p:sp>
          <p:nvSpPr>
            <p:cNvPr id="46" name="平行四边形 45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47" name="文本框 9"/>
            <p:cNvSpPr txBox="1"/>
            <p:nvPr/>
          </p:nvSpPr>
          <p:spPr>
            <a:xfrm>
              <a:off x="2393075" y="927951"/>
              <a:ext cx="1066799" cy="8165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2339753" y="1740461"/>
            <a:ext cx="894259" cy="504163"/>
            <a:chOff x="2215144" y="1952311"/>
            <a:chExt cx="1244730" cy="924318"/>
          </a:xfrm>
        </p:grpSpPr>
        <p:sp>
          <p:nvSpPr>
            <p:cNvPr id="49" name="平行四边形 48"/>
            <p:cNvSpPr/>
            <p:nvPr/>
          </p:nvSpPr>
          <p:spPr>
            <a:xfrm>
              <a:off x="2215144" y="2033848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50" name="文本框 10"/>
            <p:cNvSpPr txBox="1"/>
            <p:nvPr/>
          </p:nvSpPr>
          <p:spPr>
            <a:xfrm>
              <a:off x="2393075" y="1952311"/>
              <a:ext cx="1066799" cy="816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2339753" y="2442309"/>
            <a:ext cx="894259" cy="496081"/>
            <a:chOff x="2215144" y="3018134"/>
            <a:chExt cx="1244730" cy="909499"/>
          </a:xfrm>
        </p:grpSpPr>
        <p:sp>
          <p:nvSpPr>
            <p:cNvPr id="52" name="平行四边形 51"/>
            <p:cNvSpPr/>
            <p:nvPr/>
          </p:nvSpPr>
          <p:spPr>
            <a:xfrm>
              <a:off x="2215144" y="3084852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53" name="文本框 11"/>
            <p:cNvSpPr txBox="1"/>
            <p:nvPr/>
          </p:nvSpPr>
          <p:spPr>
            <a:xfrm>
              <a:off x="2393075" y="3018134"/>
              <a:ext cx="1066799" cy="8165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2339753" y="3053044"/>
            <a:ext cx="894259" cy="508134"/>
            <a:chOff x="2215144" y="4047039"/>
            <a:chExt cx="1244730" cy="931598"/>
          </a:xfrm>
        </p:grpSpPr>
        <p:sp>
          <p:nvSpPr>
            <p:cNvPr id="55" name="平行四边形 54"/>
            <p:cNvSpPr/>
            <p:nvPr/>
          </p:nvSpPr>
          <p:spPr>
            <a:xfrm>
              <a:off x="2215144" y="4135856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56" name="文本框 12"/>
            <p:cNvSpPr txBox="1"/>
            <p:nvPr/>
          </p:nvSpPr>
          <p:spPr>
            <a:xfrm>
              <a:off x="2393075" y="4047039"/>
              <a:ext cx="1066799" cy="8165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04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2339752" y="3752585"/>
            <a:ext cx="884486" cy="502735"/>
            <a:chOff x="2215144" y="5107938"/>
            <a:chExt cx="1231128" cy="921702"/>
          </a:xfrm>
        </p:grpSpPr>
        <p:sp>
          <p:nvSpPr>
            <p:cNvPr id="58" name="平行四边形 57"/>
            <p:cNvSpPr/>
            <p:nvPr/>
          </p:nvSpPr>
          <p:spPr>
            <a:xfrm>
              <a:off x="2215144" y="5186859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59" name="文本框 13"/>
            <p:cNvSpPr txBox="1"/>
            <p:nvPr/>
          </p:nvSpPr>
          <p:spPr>
            <a:xfrm>
              <a:off x="2379473" y="5107938"/>
              <a:ext cx="1066799" cy="816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05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3019006" y="1145913"/>
            <a:ext cx="3857250" cy="459690"/>
            <a:chOff x="4315150" y="953426"/>
            <a:chExt cx="3857250" cy="540057"/>
          </a:xfrm>
        </p:grpSpPr>
        <p:sp>
          <p:nvSpPr>
            <p:cNvPr id="61" name="矩形 60"/>
            <p:cNvSpPr/>
            <p:nvPr/>
          </p:nvSpPr>
          <p:spPr>
            <a:xfrm>
              <a:off x="4841196" y="1036090"/>
              <a:ext cx="2827147" cy="369278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总体情况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2" name="平行四边形 61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3019006" y="1768311"/>
            <a:ext cx="3857250" cy="459690"/>
            <a:chOff x="4315150" y="1647579"/>
            <a:chExt cx="3857250" cy="540057"/>
          </a:xfrm>
        </p:grpSpPr>
        <p:sp>
          <p:nvSpPr>
            <p:cNvPr id="64" name="矩形 63"/>
            <p:cNvSpPr/>
            <p:nvPr/>
          </p:nvSpPr>
          <p:spPr>
            <a:xfrm>
              <a:off x="4841196" y="1730243"/>
              <a:ext cx="2827147" cy="369278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主动公开政府信息情况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5" name="平行四边形 64"/>
            <p:cNvSpPr/>
            <p:nvPr/>
          </p:nvSpPr>
          <p:spPr>
            <a:xfrm>
              <a:off x="4315150" y="1647579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3019006" y="2462463"/>
            <a:ext cx="3932555" cy="459690"/>
            <a:chOff x="4315150" y="2341731"/>
            <a:chExt cx="3932555" cy="540057"/>
          </a:xfrm>
        </p:grpSpPr>
        <p:sp>
          <p:nvSpPr>
            <p:cNvPr id="67" name="矩形 66"/>
            <p:cNvSpPr/>
            <p:nvPr/>
          </p:nvSpPr>
          <p:spPr>
            <a:xfrm>
              <a:off x="4505015" y="2424539"/>
              <a:ext cx="3742690" cy="369278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en-US" altLang="zh-CN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</a:t>
              </a:r>
              <a:r>
                <a: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收到和处理政府信息公开申请情况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8" name="平行四边形 67"/>
            <p:cNvSpPr/>
            <p:nvPr/>
          </p:nvSpPr>
          <p:spPr>
            <a:xfrm>
              <a:off x="4315150" y="2341731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3019006" y="3084861"/>
            <a:ext cx="4288790" cy="459690"/>
            <a:chOff x="4315150" y="3035884"/>
            <a:chExt cx="4288790" cy="540057"/>
          </a:xfrm>
        </p:grpSpPr>
        <p:sp>
          <p:nvSpPr>
            <p:cNvPr id="70" name="矩形 69"/>
            <p:cNvSpPr/>
            <p:nvPr/>
          </p:nvSpPr>
          <p:spPr>
            <a:xfrm>
              <a:off x="4485330" y="3118692"/>
              <a:ext cx="4118610" cy="369278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政府信息公开行政复议、行政诉讼情况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1" name="平行四边形 70"/>
            <p:cNvSpPr/>
            <p:nvPr/>
          </p:nvSpPr>
          <p:spPr>
            <a:xfrm>
              <a:off x="4315150" y="3035884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3019006" y="3779015"/>
            <a:ext cx="3857250" cy="459690"/>
            <a:chOff x="4315150" y="3730038"/>
            <a:chExt cx="3857250" cy="540057"/>
          </a:xfrm>
        </p:grpSpPr>
        <p:sp>
          <p:nvSpPr>
            <p:cNvPr id="73" name="矩形 72"/>
            <p:cNvSpPr/>
            <p:nvPr/>
          </p:nvSpPr>
          <p:spPr>
            <a:xfrm>
              <a:off x="4625665" y="3812846"/>
              <a:ext cx="3314700" cy="369278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存在的主要问题及改进情况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4" name="平行四边形 73"/>
            <p:cNvSpPr/>
            <p:nvPr/>
          </p:nvSpPr>
          <p:spPr>
            <a:xfrm>
              <a:off x="4315150" y="3730038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7956376" y="490833"/>
            <a:ext cx="432048" cy="432834"/>
            <a:chOff x="6084168" y="1274820"/>
            <a:chExt cx="432048" cy="432834"/>
          </a:xfrm>
        </p:grpSpPr>
        <p:sp>
          <p:nvSpPr>
            <p:cNvPr id="35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6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6660232" y="491226"/>
            <a:ext cx="432048" cy="432048"/>
            <a:chOff x="4788024" y="1275213"/>
            <a:chExt cx="432048" cy="432048"/>
          </a:xfrm>
        </p:grpSpPr>
        <p:sp>
          <p:nvSpPr>
            <p:cNvPr id="38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9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7308304" y="490833"/>
            <a:ext cx="432833" cy="432834"/>
            <a:chOff x="5436096" y="1274820"/>
            <a:chExt cx="432833" cy="432834"/>
          </a:xfrm>
        </p:grpSpPr>
        <p:sp>
          <p:nvSpPr>
            <p:cNvPr id="41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42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5364088" y="490833"/>
            <a:ext cx="432833" cy="432834"/>
            <a:chOff x="3491880" y="1274820"/>
            <a:chExt cx="432833" cy="432834"/>
          </a:xfrm>
        </p:grpSpPr>
        <p:sp>
          <p:nvSpPr>
            <p:cNvPr id="75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6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77" name="组合 76"/>
          <p:cNvGrpSpPr/>
          <p:nvPr/>
        </p:nvGrpSpPr>
        <p:grpSpPr>
          <a:xfrm>
            <a:off x="6012160" y="490833"/>
            <a:ext cx="432833" cy="432834"/>
            <a:chOff x="4139952" y="1274820"/>
            <a:chExt cx="432833" cy="432834"/>
          </a:xfrm>
        </p:grpSpPr>
        <p:sp>
          <p:nvSpPr>
            <p:cNvPr id="78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9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2323242" y="4453625"/>
            <a:ext cx="884486" cy="521970"/>
            <a:chOff x="2215144" y="5107938"/>
            <a:chExt cx="1231128" cy="956967"/>
          </a:xfrm>
        </p:grpSpPr>
        <p:sp>
          <p:nvSpPr>
            <p:cNvPr id="10" name="平行四边形 9"/>
            <p:cNvSpPr/>
            <p:nvPr>
              <p:custDataLst>
                <p:tags r:id="rId1"/>
              </p:custDataLst>
            </p:nvPr>
          </p:nvSpPr>
          <p:spPr>
            <a:xfrm>
              <a:off x="2215144" y="5186859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11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2379473" y="5107938"/>
              <a:ext cx="1066799" cy="956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800" dirty="0">
                  <a:solidFill>
                    <a:schemeClr val="bg1"/>
                  </a:solidFill>
                  <a:latin typeface="Impact" panose="020B0806030902050204" pitchFamily="34" charset="0"/>
                </a:rPr>
                <a:t>06</a:t>
              </a:r>
              <a:endParaRPr lang="zh-CN" altLang="en-US" sz="2800" dirty="0"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3002496" y="4480055"/>
            <a:ext cx="3857250" cy="459690"/>
            <a:chOff x="4315150" y="3730038"/>
            <a:chExt cx="3857250" cy="540057"/>
          </a:xfrm>
        </p:grpSpPr>
        <p:sp>
          <p:nvSpPr>
            <p:cNvPr id="13" name="矩形 12"/>
            <p:cNvSpPr/>
            <p:nvPr>
              <p:custDataLst>
                <p:tags r:id="rId3"/>
              </p:custDataLst>
            </p:nvPr>
          </p:nvSpPr>
          <p:spPr>
            <a:xfrm>
              <a:off x="4625665" y="3812846"/>
              <a:ext cx="3314700" cy="369278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p>
              <a:r>
                <a: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其他需要报告的事项</a:t>
              </a:r>
              <a:endPara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平行四边形 13"/>
            <p:cNvSpPr/>
            <p:nvPr>
              <p:custDataLst>
                <p:tags r:id="rId4"/>
              </p:custDataLst>
            </p:nvPr>
          </p:nvSpPr>
          <p:spPr>
            <a:xfrm>
              <a:off x="4315150" y="3730038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0" y="1651830"/>
            <a:ext cx="9144000" cy="1814777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50907" y="284178"/>
              <a:ext cx="569115" cy="559734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r>
                <a:rPr lang="en-US" altLang="zh-CN" sz="8000" dirty="0">
                  <a:solidFill>
                    <a:schemeClr val="bg1">
                      <a:lumMod val="95000"/>
                    </a:schemeClr>
                  </a:solidFill>
                  <a:latin typeface="Impact" panose="020B0806030902050204" pitchFamily="34" charset="0"/>
                </a:rPr>
                <a:t>01</a:t>
              </a:r>
              <a:endParaRPr lang="zh-CN" altLang="en-US" sz="8000" dirty="0">
                <a:solidFill>
                  <a:schemeClr val="bg1">
                    <a:lumMod val="95000"/>
                  </a:schemeClr>
                </a:solidFill>
                <a:latin typeface="Impact" panose="020B0806030902050204" pitchFamily="34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977976" y="2262035"/>
            <a:ext cx="5050408" cy="622300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r>
              <a:rPr lang="zh-CN" altLang="en-GB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总体情况</a:t>
            </a:r>
            <a:endParaRPr lang="zh-CN" altLang="en-GB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5940152" y="1274820"/>
            <a:ext cx="432048" cy="432834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4644008" y="1275213"/>
            <a:ext cx="432048" cy="432048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292080" y="1274820"/>
            <a:ext cx="432833" cy="432834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347864" y="1274820"/>
            <a:ext cx="432833" cy="432834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3995936" y="1274820"/>
            <a:ext cx="432833" cy="432834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latin typeface="Roboto Ligh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1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4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10"/>
          <p:cNvGrpSpPr/>
          <p:nvPr/>
        </p:nvGrpSpPr>
        <p:grpSpPr>
          <a:xfrm>
            <a:off x="1159320" y="2417357"/>
            <a:ext cx="2620452" cy="483288"/>
            <a:chOff x="1545760" y="3386950"/>
            <a:chExt cx="3493936" cy="644384"/>
          </a:xfrm>
        </p:grpSpPr>
        <p:sp>
          <p:nvSpPr>
            <p:cNvPr id="10" name="Shape 536"/>
            <p:cNvSpPr/>
            <p:nvPr/>
          </p:nvSpPr>
          <p:spPr>
            <a:xfrm>
              <a:off x="4694491" y="3386950"/>
              <a:ext cx="345205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9340"/>
                  </a:lnTo>
                  <a:lnTo>
                    <a:pt x="21600" y="13486"/>
                  </a:lnTo>
                  <a:lnTo>
                    <a:pt x="0" y="21600"/>
                  </a:lnTo>
                  <a:cubicBezTo>
                    <a:pt x="0" y="2160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Shape 537"/>
            <p:cNvSpPr/>
            <p:nvPr/>
          </p:nvSpPr>
          <p:spPr>
            <a:xfrm>
              <a:off x="1545760" y="3386950"/>
              <a:ext cx="3151081" cy="64438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2" name="Group 14"/>
          <p:cNvGrpSpPr/>
          <p:nvPr/>
        </p:nvGrpSpPr>
        <p:grpSpPr>
          <a:xfrm>
            <a:off x="5079491" y="1347614"/>
            <a:ext cx="2880085" cy="645054"/>
            <a:chOff x="6772654" y="2152648"/>
            <a:chExt cx="3840113" cy="860072"/>
          </a:xfrm>
        </p:grpSpPr>
        <p:sp>
          <p:nvSpPr>
            <p:cNvPr id="13" name="Shape 539"/>
            <p:cNvSpPr/>
            <p:nvPr/>
          </p:nvSpPr>
          <p:spPr>
            <a:xfrm>
              <a:off x="7289045" y="2152648"/>
              <a:ext cx="3323722" cy="64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Shape 540"/>
            <p:cNvSpPr/>
            <p:nvPr/>
          </p:nvSpPr>
          <p:spPr>
            <a:xfrm>
              <a:off x="6772654" y="2152648"/>
              <a:ext cx="516147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19997"/>
                  </a:lnTo>
                  <a:lnTo>
                    <a:pt x="2792" y="21600"/>
                  </a:lnTo>
                  <a:lnTo>
                    <a:pt x="21600" y="16183"/>
                  </a:lnTo>
                  <a:cubicBezTo>
                    <a:pt x="21600" y="16183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5" name="Group 18"/>
          <p:cNvGrpSpPr/>
          <p:nvPr/>
        </p:nvGrpSpPr>
        <p:grpSpPr>
          <a:xfrm>
            <a:off x="1159320" y="1347614"/>
            <a:ext cx="2890361" cy="645054"/>
            <a:chOff x="1545760" y="2152648"/>
            <a:chExt cx="3853814" cy="860072"/>
          </a:xfrm>
        </p:grpSpPr>
        <p:sp>
          <p:nvSpPr>
            <p:cNvPr id="16" name="Shape 542"/>
            <p:cNvSpPr/>
            <p:nvPr/>
          </p:nvSpPr>
          <p:spPr>
            <a:xfrm>
              <a:off x="1545760" y="2152648"/>
              <a:ext cx="3344236" cy="64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Shape 543"/>
            <p:cNvSpPr/>
            <p:nvPr/>
          </p:nvSpPr>
          <p:spPr>
            <a:xfrm>
              <a:off x="4883415" y="2152648"/>
              <a:ext cx="516159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19997"/>
                  </a:lnTo>
                  <a:lnTo>
                    <a:pt x="18808" y="21600"/>
                  </a:lnTo>
                  <a:lnTo>
                    <a:pt x="0" y="16183"/>
                  </a:lnTo>
                  <a:cubicBezTo>
                    <a:pt x="0" y="16183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8" name="Group 21"/>
          <p:cNvGrpSpPr/>
          <p:nvPr/>
        </p:nvGrpSpPr>
        <p:grpSpPr>
          <a:xfrm>
            <a:off x="5070045" y="3367676"/>
            <a:ext cx="2902381" cy="645054"/>
            <a:chOff x="6760059" y="4457519"/>
            <a:chExt cx="3869841" cy="860072"/>
          </a:xfrm>
        </p:grpSpPr>
        <p:sp>
          <p:nvSpPr>
            <p:cNvPr id="19" name="Shape 545"/>
            <p:cNvSpPr/>
            <p:nvPr/>
          </p:nvSpPr>
          <p:spPr>
            <a:xfrm>
              <a:off x="7276450" y="4671632"/>
              <a:ext cx="3353450" cy="644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  <a:lnTo>
                    <a:pt x="0" y="21600"/>
                  </a:lnTo>
                  <a:cubicBezTo>
                    <a:pt x="0" y="2160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Shape 546"/>
            <p:cNvSpPr/>
            <p:nvPr/>
          </p:nvSpPr>
          <p:spPr>
            <a:xfrm>
              <a:off x="6760059" y="4457519"/>
              <a:ext cx="516158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1603"/>
                  </a:lnTo>
                  <a:lnTo>
                    <a:pt x="2791" y="0"/>
                  </a:lnTo>
                  <a:lnTo>
                    <a:pt x="21600" y="5417"/>
                  </a:lnTo>
                  <a:cubicBezTo>
                    <a:pt x="21600" y="5417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1" name="Group 24"/>
          <p:cNvGrpSpPr/>
          <p:nvPr/>
        </p:nvGrpSpPr>
        <p:grpSpPr>
          <a:xfrm>
            <a:off x="1159320" y="3367676"/>
            <a:ext cx="2890356" cy="645054"/>
            <a:chOff x="1545760" y="4457519"/>
            <a:chExt cx="3853808" cy="860072"/>
          </a:xfrm>
        </p:grpSpPr>
        <p:sp>
          <p:nvSpPr>
            <p:cNvPr id="22" name="Shape 548"/>
            <p:cNvSpPr/>
            <p:nvPr/>
          </p:nvSpPr>
          <p:spPr>
            <a:xfrm>
              <a:off x="1545760" y="4671632"/>
              <a:ext cx="3336278" cy="644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  <a:lnTo>
                    <a:pt x="21600" y="21600"/>
                  </a:lnTo>
                  <a:cubicBezTo>
                    <a:pt x="21600" y="21600"/>
                    <a:pt x="0" y="21600"/>
                    <a:pt x="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Shape 549"/>
            <p:cNvSpPr/>
            <p:nvPr/>
          </p:nvSpPr>
          <p:spPr>
            <a:xfrm>
              <a:off x="4883415" y="4457519"/>
              <a:ext cx="516153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1603"/>
                  </a:lnTo>
                  <a:lnTo>
                    <a:pt x="18808" y="0"/>
                  </a:lnTo>
                  <a:lnTo>
                    <a:pt x="0" y="5417"/>
                  </a:lnTo>
                  <a:cubicBezTo>
                    <a:pt x="0" y="5417"/>
                    <a:pt x="0" y="21600"/>
                    <a:pt x="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4" name="Shape 558"/>
          <p:cNvSpPr/>
          <p:nvPr/>
        </p:nvSpPr>
        <p:spPr>
          <a:xfrm>
            <a:off x="1159903" y="1522242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Shape 562"/>
          <p:cNvSpPr/>
          <p:nvPr/>
        </p:nvSpPr>
        <p:spPr>
          <a:xfrm>
            <a:off x="1159903" y="2593396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Shape 566"/>
          <p:cNvSpPr/>
          <p:nvPr/>
        </p:nvSpPr>
        <p:spPr>
          <a:xfrm>
            <a:off x="1159903" y="3713745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Shape 568"/>
          <p:cNvSpPr/>
          <p:nvPr/>
        </p:nvSpPr>
        <p:spPr>
          <a:xfrm>
            <a:off x="7814476" y="1522242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Shape 576"/>
          <p:cNvSpPr/>
          <p:nvPr/>
        </p:nvSpPr>
        <p:spPr>
          <a:xfrm>
            <a:off x="7814476" y="3713745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itle 1"/>
          <p:cNvSpPr txBox="1"/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GB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总体情况</a:t>
            </a:r>
            <a:endParaRPr lang="zh-CN" altLang="en-GB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 Placeholder 12"/>
          <p:cNvSpPr txBox="1"/>
          <p:nvPr/>
        </p:nvSpPr>
        <p:spPr>
          <a:xfrm>
            <a:off x="1500188" y="1412014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主动公开情况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Text Placeholder 12"/>
          <p:cNvSpPr txBox="1"/>
          <p:nvPr/>
        </p:nvSpPr>
        <p:spPr>
          <a:xfrm>
            <a:off x="1500188" y="2479425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依申请公开情况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Text Placeholder 12"/>
          <p:cNvSpPr txBox="1"/>
          <p:nvPr/>
        </p:nvSpPr>
        <p:spPr>
          <a:xfrm>
            <a:off x="1500187" y="3589906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政府信息管理情况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Text Placeholder 12"/>
          <p:cNvSpPr txBox="1"/>
          <p:nvPr/>
        </p:nvSpPr>
        <p:spPr>
          <a:xfrm>
            <a:off x="5086350" y="1483995"/>
            <a:ext cx="2663190" cy="2870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政府信息公开平台建设情况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 Placeholder 12"/>
          <p:cNvSpPr txBox="1"/>
          <p:nvPr/>
        </p:nvSpPr>
        <p:spPr>
          <a:xfrm>
            <a:off x="5660201" y="3589906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监督保障情况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2" name="组合 51"/>
          <p:cNvGrpSpPr/>
          <p:nvPr/>
        </p:nvGrpSpPr>
        <p:grpSpPr>
          <a:xfrm>
            <a:off x="3566899" y="1677917"/>
            <a:ext cx="1997947" cy="1997946"/>
            <a:chOff x="3566899" y="1605909"/>
            <a:chExt cx="1997947" cy="1997946"/>
          </a:xfrm>
        </p:grpSpPr>
        <p:sp>
          <p:nvSpPr>
            <p:cNvPr id="30" name="Shape 551"/>
            <p:cNvSpPr/>
            <p:nvPr/>
          </p:nvSpPr>
          <p:spPr>
            <a:xfrm>
              <a:off x="3566899" y="1605909"/>
              <a:ext cx="1997947" cy="19979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3699991" y="1747171"/>
              <a:ext cx="1728790" cy="172879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>
                  <a:solidFill>
                    <a:schemeClr val="accen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总体情况</a:t>
              </a:r>
              <a:endParaRPr lang="zh-CN" altLang="en-US" sz="2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49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49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649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149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649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49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649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149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649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149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649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9" grpId="0" animBg="1"/>
      <p:bldP spid="31" grpId="1"/>
      <p:bldP spid="3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/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主动公开情况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1248410"/>
            <a:ext cx="7345680" cy="189039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340" y="1491615"/>
            <a:ext cx="6750685" cy="159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是及时发布信息。调整编制了《政府信息主动公开目录》，及时发布行政事业性收费等多张清单，定期发布财政收支运行情况，方便群众查询财政信息。2022年，通过市政府网站、财政部门网站发布各类信息1300余条，其中通过门户网站（含会计信息网）公布信息993条。</a:t>
            </a:r>
            <a:endParaRPr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20000"/>
              </a:lnSpc>
            </a:pPr>
            <a:r>
              <a:rPr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</a:t>
            </a:r>
            <a:r>
              <a:rPr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二是拓宽公开载体。积极打造信息公开移动媒体平台，充分利用“济宁财政”微信公众号定期更新财政动态。</a:t>
            </a:r>
            <a:endParaRPr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1203598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2902387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73742854" name="图表 2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844165" y="3291840"/>
            <a:ext cx="3192145" cy="15811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3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bldLvl="0" animBg="1"/>
      <p:bldP spid="39" grpId="0"/>
      <p:bldP spid="40" grpId="0" bldLvl="0" animBg="1"/>
      <p:bldP spid="41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/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依申请公开情况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1607185"/>
            <a:ext cx="7345680" cy="189039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340" y="1850390"/>
            <a:ext cx="6750685" cy="159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2022年，我局共接收到依申请公开信息函件18次，通过加强与申请人沟通协调，详细了解申请人具体公开要求，均在法定期限内予以答复，办结率为100%。</a:t>
            </a:r>
            <a:endParaRPr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1562373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3261162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50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35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5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bldLvl="0" animBg="1"/>
      <p:bldP spid="39" grpId="0"/>
      <p:bldP spid="40" grpId="0" bldLvl="0" animBg="1"/>
      <p:bldP spid="41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/>
          <p:nvPr/>
        </p:nvSpPr>
        <p:spPr>
          <a:xfrm>
            <a:off x="857880" y="200199"/>
            <a:ext cx="2129944" cy="379477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政府信息管理情况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1320165"/>
            <a:ext cx="7345680" cy="3007360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340" y="1563370"/>
            <a:ext cx="6750685" cy="159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是夯实基础，健全组织领导。不断健全信息公开工作机制，及时调整政务公开工作领导小组，统筹负责全局政府信息公开工作。及时召开局领导班子例会，安排部署政府信息公开工作。二是明确科室，统一牵头对外。信息公开工作由办公室负责，牵头组织、协调全局政务公开的日常工作，组织科室单位及时发布各类信息。各科室单位具体负责公开工作的开展、协调和落实，解决工作中遇到的问题。三是建立健全政府信息发布保密审查机制，明确审查的程序和责任，慎重把关各类敏感信息，既防止因公开不当导致失密、泄密，又保障了公民、法人和其他组织的知情权。</a:t>
            </a:r>
            <a:endParaRPr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1275353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4050467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99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399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899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bldLvl="0" animBg="1"/>
      <p:bldP spid="39" grpId="0"/>
      <p:bldP spid="40" grpId="0" bldLvl="0" animBg="1"/>
      <p:bldP spid="41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/>
          <p:nvPr/>
        </p:nvSpPr>
        <p:spPr>
          <a:xfrm>
            <a:off x="857885" y="200025"/>
            <a:ext cx="3123565" cy="379730"/>
          </a:xfrm>
          <a:prstGeom prst="rect">
            <a:avLst/>
          </a:prstGeom>
        </p:spPr>
        <p:txBody>
          <a:bodyPr lIns="0" r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政府信息公开平台建设情况</a:t>
            </a:r>
            <a:endParaRPr lang="zh-CN" alt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899160" y="889635"/>
            <a:ext cx="7345680" cy="182816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1196340" y="1132840"/>
            <a:ext cx="6750685" cy="15989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</a:t>
            </a:r>
            <a:r>
              <a: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足用好济宁市预决算公开平台，严格按时限要求公开市县两级政府预决算、部门预决算和“三公”经费预决算，进一步增强了公共财政透明度。利用“济宁财政”微信公众号、“济宁市财政局”新浪微博，第一时间发布济宁最权威最快的财政政策信息、提供最优的财政资讯、倾听社情民意、回应社会关切。</a:t>
            </a:r>
            <a:endParaRPr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矩形 93"/>
          <p:cNvSpPr/>
          <p:nvPr/>
        </p:nvSpPr>
        <p:spPr>
          <a:xfrm>
            <a:off x="861492" y="844823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矩形 93"/>
          <p:cNvSpPr/>
          <p:nvPr/>
        </p:nvSpPr>
        <p:spPr>
          <a:xfrm rot="10800000">
            <a:off x="7996471" y="2471857"/>
            <a:ext cx="288032" cy="288032"/>
          </a:xfrm>
          <a:custGeom>
            <a:avLst/>
            <a:gdLst/>
            <a:ahLst/>
            <a:cxnLst/>
            <a:rect l="l" t="t" r="r" b="b"/>
            <a:pathLst>
              <a:path w="504056" h="504056">
                <a:moveTo>
                  <a:pt x="0" y="0"/>
                </a:moveTo>
                <a:lnTo>
                  <a:pt x="504056" y="0"/>
                </a:lnTo>
                <a:lnTo>
                  <a:pt x="504056" y="144016"/>
                </a:lnTo>
                <a:lnTo>
                  <a:pt x="144016" y="144016"/>
                </a:lnTo>
                <a:lnTo>
                  <a:pt x="144016" y="504056"/>
                </a:lnTo>
                <a:lnTo>
                  <a:pt x="0" y="50405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73742855" name="图片 107374285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835150" y="2860040"/>
            <a:ext cx="5265420" cy="2162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/>
      </p:transition>
    </mc:Choice>
    <mc:Fallback>
      <p:transition spd="slow">
        <p:cov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6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1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bldLvl="0" animBg="1"/>
      <p:bldP spid="39" grpId="0"/>
      <p:bldP spid="40" grpId="0" bldLvl="0" animBg="1"/>
      <p:bldP spid="41" grpId="0" bldLvl="0" animBg="1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791.2503937007874,&quot;width&quot;:8096.836220472441}"/>
</p:tagLst>
</file>

<file path=ppt/tags/tag10.xml><?xml version="1.0" encoding="utf-8"?>
<p:tagLst xmlns:p="http://schemas.openxmlformats.org/presentationml/2006/main">
  <p:tag name="KSO_WM_UNIT_TABLE_BEAUTIFY" val="smartTable{48d21a08-8ec5-48e6-9cff-cb5708e7c4fd}"/>
  <p:tag name="TABLE_ENDDRAG_ORIGIN_RECT" val="530*196"/>
  <p:tag name="TABLE_ENDDRAG_RECT" val="139*150*530*196"/>
</p:tagLst>
</file>

<file path=ppt/tags/tag11.xml><?xml version="1.0" encoding="utf-8"?>
<p:tagLst xmlns:p="http://schemas.openxmlformats.org/presentationml/2006/main">
  <p:tag name="ISPRING_PRESENTATION_TITLE" val="Write Your Title Here"/>
  <p:tag name="KSO_WPP_MARK_KEY" val="198125a3-e755-4be7-8d84-35d6ffe099e7"/>
  <p:tag name="COMMONDATA" val="eyJoZGlkIjoiMjIxZTAxYTdjYzkxYmVhMmYzZTRlMjQzYmI3Yjk2MjE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  <p:tag name="KSO_WM_UNIT_PLACING_PICTURE_USER_VIEWPORT" val="{&quot;height&quot;:4200,&quot;width&quot;:7500}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UNIT_TABLE_BEAUTIFY" val="smartTable{4da30adc-d62e-45df-8de4-4d9f12171258}"/>
  <p:tag name="TABLE_ENDDRAG_ORIGIN_RECT" val="531*285"/>
  <p:tag name="TABLE_ENDDRAG_RECT" val="140*83*531*285"/>
</p:tagLst>
</file>

<file path=ppt/tags/tag9.xml><?xml version="1.0" encoding="utf-8"?>
<p:tagLst xmlns:p="http://schemas.openxmlformats.org/presentationml/2006/main">
  <p:tag name="KSO_WM_UNIT_TABLE_BEAUTIFY" val="smartTable{6426486e-6a7e-4856-a374-74c63fa029d9}"/>
  <p:tag name="TABLE_ENDDRAG_ORIGIN_RECT" val="287*324"/>
  <p:tag name="TABLE_ENDDRAG_RECT" val="184*70*287*324"/>
</p:tagLst>
</file>

<file path=ppt/theme/theme1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4396</Words>
  <Application>WPS 演示</Application>
  <PresentationFormat>全屏显示(16:9)</PresentationFormat>
  <Paragraphs>911</Paragraphs>
  <Slides>22</Slides>
  <Notes>33</Notes>
  <HiddenSlides>0</HiddenSlides>
  <MMClips>1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微软雅黑 Light</vt:lpstr>
      <vt:lpstr>Calibri</vt:lpstr>
      <vt:lpstr>Roboto Light</vt:lpstr>
      <vt:lpstr>Impact</vt:lpstr>
      <vt:lpstr>Aller Light</vt:lpstr>
      <vt:lpstr>U.S. 101</vt:lpstr>
      <vt:lpstr>Segoe Print</vt:lpstr>
      <vt:lpstr>Roboto</vt:lpstr>
      <vt:lpstr>Open Sans Light</vt:lpstr>
      <vt:lpstr>Times New Roman</vt:lpstr>
      <vt:lpstr>Arial Unicode MS</vt:lpstr>
      <vt:lpstr>方正黑体简体</vt:lpstr>
      <vt:lpstr>方正仿宋简体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熊猫办公PPT</dc:title>
  <dc:creator>熊猫办公</dc:creator>
  <cp:keywords>www.tukuppt.com</cp:keywords>
  <cp:lastModifiedBy>蓝色</cp:lastModifiedBy>
  <cp:revision>14</cp:revision>
  <dcterms:created xsi:type="dcterms:W3CDTF">2015-12-11T17:46:00Z</dcterms:created>
  <dcterms:modified xsi:type="dcterms:W3CDTF">2023-01-31T09:11:52Z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C4ED0B3BDFF84F9BB3C4EA4C3591E11B</vt:lpwstr>
  </property>
  <property fmtid="{D5CDD505-2E9C-101B-9397-08002B2CF9AE}" pid="3" name="KSOProductBuildVer">
    <vt:lpwstr>2052-11.1.0.13703</vt:lpwstr>
  </property>
</Properties>
</file>