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345" r:id="rId4"/>
    <p:sldId id="2334" r:id="rId6"/>
    <p:sldId id="2335" r:id="rId7"/>
    <p:sldId id="2347" r:id="rId8"/>
    <p:sldId id="2348" r:id="rId9"/>
    <p:sldId id="2349" r:id="rId10"/>
    <p:sldId id="2350" r:id="rId11"/>
    <p:sldId id="2369" r:id="rId12"/>
    <p:sldId id="2363" r:id="rId13"/>
    <p:sldId id="2351" r:id="rId14"/>
    <p:sldId id="2352" r:id="rId15"/>
    <p:sldId id="2370" r:id="rId16"/>
    <p:sldId id="2356" r:id="rId17"/>
    <p:sldId id="2368"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4F"/>
    <a:srgbClr val="9B754F"/>
    <a:srgbClr val="FCDC95"/>
    <a:srgbClr val="BC9B7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showGuides="1">
      <p:cViewPr>
        <p:scale>
          <a:sx n="75" d="100"/>
          <a:sy n="75" d="100"/>
        </p:scale>
        <p:origin x="-1866" y="-942"/>
      </p:cViewPr>
      <p:guideLst>
        <p:guide orient="horz" pos="2164"/>
        <p:guide pos="382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9.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160DAEDB-F8EB-4B37-B651-17F046B807D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86751F25-9338-4986-A1F2-54D37A03FFF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123604" y="685800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平行四边形 2"/>
          <p:cNvSpPr/>
          <p:nvPr userDrawn="1"/>
        </p:nvSpPr>
        <p:spPr>
          <a:xfrm>
            <a:off x="-1290682" y="294519"/>
            <a:ext cx="2584540" cy="2365194"/>
          </a:xfrm>
          <a:prstGeom prst="parallelogram">
            <a:avLst>
              <a:gd name="adj" fmla="val 10014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平行四边形 3"/>
          <p:cNvSpPr/>
          <p:nvPr userDrawn="1"/>
        </p:nvSpPr>
        <p:spPr>
          <a:xfrm>
            <a:off x="511671" y="-888078"/>
            <a:ext cx="2584540" cy="2365194"/>
          </a:xfrm>
          <a:prstGeom prst="parallelogram">
            <a:avLst>
              <a:gd name="adj" fmla="val 1001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平行四边形 4"/>
          <p:cNvSpPr/>
          <p:nvPr userDrawn="1"/>
        </p:nvSpPr>
        <p:spPr>
          <a:xfrm>
            <a:off x="9095790" y="5427303"/>
            <a:ext cx="2584540" cy="2365194"/>
          </a:xfrm>
          <a:prstGeom prst="parallelogram">
            <a:avLst>
              <a:gd name="adj" fmla="val 10014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平行四边形 5"/>
          <p:cNvSpPr/>
          <p:nvPr userDrawn="1"/>
        </p:nvSpPr>
        <p:spPr>
          <a:xfrm>
            <a:off x="10898143" y="4244706"/>
            <a:ext cx="2584540" cy="2365194"/>
          </a:xfrm>
          <a:prstGeom prst="parallelogram">
            <a:avLst>
              <a:gd name="adj" fmla="val 1001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平行四边形 2"/>
          <p:cNvSpPr/>
          <p:nvPr userDrawn="1"/>
        </p:nvSpPr>
        <p:spPr>
          <a:xfrm>
            <a:off x="-1764002" y="-20138"/>
            <a:ext cx="6772289" cy="930128"/>
          </a:xfrm>
          <a:prstGeom prst="parallelogram">
            <a:avLst>
              <a:gd name="adj" fmla="val 1001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平行四边形 3"/>
          <p:cNvSpPr/>
          <p:nvPr userDrawn="1"/>
        </p:nvSpPr>
        <p:spPr>
          <a:xfrm>
            <a:off x="-1788384" y="-155534"/>
            <a:ext cx="6772289" cy="930128"/>
          </a:xfrm>
          <a:prstGeom prst="parallelogram">
            <a:avLst>
              <a:gd name="adj" fmla="val 10014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平行四边形 4"/>
          <p:cNvSpPr/>
          <p:nvPr userDrawn="1"/>
        </p:nvSpPr>
        <p:spPr>
          <a:xfrm>
            <a:off x="7834860" y="6399026"/>
            <a:ext cx="6772289" cy="930128"/>
          </a:xfrm>
          <a:prstGeom prst="parallelogram">
            <a:avLst>
              <a:gd name="adj" fmla="val 1001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平行四边形 5"/>
          <p:cNvSpPr/>
          <p:nvPr userDrawn="1"/>
        </p:nvSpPr>
        <p:spPr>
          <a:xfrm>
            <a:off x="8084593" y="6396864"/>
            <a:ext cx="6772289" cy="930128"/>
          </a:xfrm>
          <a:prstGeom prst="parallelogram">
            <a:avLst>
              <a:gd name="adj" fmla="val 10014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EA17E80-96A6-4509-A64B-F86AA87E176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0C9BE40-34EB-4680-AB44-538561DC2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12194037"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直角三角形 71"/>
          <p:cNvSpPr/>
          <p:nvPr/>
        </p:nvSpPr>
        <p:spPr>
          <a:xfrm rot="5400000">
            <a:off x="1588" y="-1"/>
            <a:ext cx="3715658" cy="371565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1" name="直角三角形 70"/>
          <p:cNvSpPr/>
          <p:nvPr/>
        </p:nvSpPr>
        <p:spPr>
          <a:xfrm rot="16200000">
            <a:off x="8689233" y="3356819"/>
            <a:ext cx="3501180" cy="35011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 name="直角三角形 1"/>
          <p:cNvSpPr/>
          <p:nvPr/>
        </p:nvSpPr>
        <p:spPr>
          <a:xfrm rot="5400000">
            <a:off x="1588" y="0"/>
            <a:ext cx="3257921" cy="325792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0" name="直角三角形 69"/>
          <p:cNvSpPr/>
          <p:nvPr/>
        </p:nvSpPr>
        <p:spPr>
          <a:xfrm rot="16200000">
            <a:off x="9120547" y="3788134"/>
            <a:ext cx="3069865" cy="3069865"/>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平行四边形 2"/>
          <p:cNvSpPr/>
          <p:nvPr/>
        </p:nvSpPr>
        <p:spPr>
          <a:xfrm>
            <a:off x="1781419" y="2"/>
            <a:ext cx="3088716" cy="1805556"/>
          </a:xfrm>
          <a:prstGeom prst="parallelogram">
            <a:avLst>
              <a:gd name="adj" fmla="val 1001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3" name="平行四边形 72"/>
          <p:cNvSpPr/>
          <p:nvPr/>
        </p:nvSpPr>
        <p:spPr>
          <a:xfrm>
            <a:off x="-2438922" y="1167126"/>
            <a:ext cx="3234853" cy="2990774"/>
          </a:xfrm>
          <a:prstGeom prst="parallelogram">
            <a:avLst>
              <a:gd name="adj" fmla="val 1001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4" name="平行四边形 73"/>
          <p:cNvSpPr/>
          <p:nvPr/>
        </p:nvSpPr>
        <p:spPr>
          <a:xfrm>
            <a:off x="11681703" y="2998581"/>
            <a:ext cx="3048130" cy="2818139"/>
          </a:xfrm>
          <a:prstGeom prst="parallelogram">
            <a:avLst>
              <a:gd name="adj" fmla="val 1001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5" name="平行四边形 74"/>
          <p:cNvSpPr/>
          <p:nvPr/>
        </p:nvSpPr>
        <p:spPr>
          <a:xfrm>
            <a:off x="7497122" y="5167086"/>
            <a:ext cx="2910426" cy="1701334"/>
          </a:xfrm>
          <a:prstGeom prst="parallelogram">
            <a:avLst>
              <a:gd name="adj" fmla="val 1001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矩形 13"/>
          <p:cNvSpPr/>
          <p:nvPr/>
        </p:nvSpPr>
        <p:spPr>
          <a:xfrm>
            <a:off x="652780" y="2414270"/>
            <a:ext cx="10813415" cy="1753235"/>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1" kern="100" dirty="0">
                <a:solidFill>
                  <a:srgbClr val="002060"/>
                </a:solidFill>
                <a:cs typeface="+mn-ea"/>
                <a:sym typeface="+mn-lt"/>
              </a:rPr>
              <a:t>2021年政府信息公开</a:t>
            </a:r>
            <a:endParaRPr lang="zh-CN" altLang="en-US" sz="5400" b="1" kern="100" dirty="0">
              <a:solidFill>
                <a:srgbClr val="002060"/>
              </a:solidFill>
              <a:cs typeface="+mn-ea"/>
              <a:sym typeface="+mn-lt"/>
            </a:endParaRPr>
          </a:p>
          <a:p>
            <a:pPr algn="ctr"/>
            <a:r>
              <a:rPr lang="zh-CN" altLang="en-US" sz="5400" b="1" kern="100" dirty="0">
                <a:solidFill>
                  <a:srgbClr val="002060"/>
                </a:solidFill>
                <a:cs typeface="+mn-ea"/>
                <a:sym typeface="+mn-lt"/>
              </a:rPr>
              <a:t>工作年度报告</a:t>
            </a:r>
            <a:endParaRPr lang="zh-CN" altLang="en-US" sz="5400" b="1" kern="100" dirty="0">
              <a:solidFill>
                <a:srgbClr val="002060"/>
              </a:solidFill>
              <a:cs typeface="+mn-ea"/>
              <a:sym typeface="+mn-lt"/>
            </a:endParaRPr>
          </a:p>
        </p:txBody>
      </p:sp>
      <p:sp>
        <p:nvSpPr>
          <p:cNvPr id="15" name="文本框 14"/>
          <p:cNvSpPr txBox="1"/>
          <p:nvPr/>
        </p:nvSpPr>
        <p:spPr bwMode="auto">
          <a:xfrm rot="21562602">
            <a:off x="3204665" y="1595073"/>
            <a:ext cx="5782671" cy="52197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zh-CN" altLang="en-US" sz="2800" dirty="0" smtClean="0">
                <a:solidFill>
                  <a:schemeClr val="tx1">
                    <a:lumMod val="65000"/>
                    <a:lumOff val="35000"/>
                  </a:schemeClr>
                </a:solidFill>
                <a:cs typeface="+mn-ea"/>
                <a:sym typeface="+mn-lt"/>
              </a:rPr>
              <a:t>济宁市审计局</a:t>
            </a:r>
            <a:endParaRPr lang="zh-CN" altLang="en-US" sz="2800" dirty="0">
              <a:solidFill>
                <a:schemeClr val="tx1">
                  <a:lumMod val="65000"/>
                  <a:lumOff val="35000"/>
                </a:schemeClr>
              </a:solidFill>
              <a:cs typeface="+mn-ea"/>
              <a:sym typeface="+mn-lt"/>
            </a:endParaRPr>
          </a:p>
        </p:txBody>
      </p:sp>
      <p:sp>
        <p:nvSpPr>
          <p:cNvPr id="18" name="六边形 17"/>
          <p:cNvSpPr/>
          <p:nvPr/>
        </p:nvSpPr>
        <p:spPr>
          <a:xfrm flipH="1">
            <a:off x="5088122" y="4605198"/>
            <a:ext cx="2015699" cy="431936"/>
          </a:xfrm>
          <a:prstGeom prst="hexagon">
            <a:avLst/>
          </a:prstGeom>
          <a:solidFill>
            <a:schemeClr val="bg1"/>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cs typeface="+mn-ea"/>
              <a:sym typeface="+mn-lt"/>
            </a:endParaRPr>
          </a:p>
        </p:txBody>
      </p:sp>
      <p:sp>
        <p:nvSpPr>
          <p:cNvPr id="19" name="Rectangle 4"/>
          <p:cNvSpPr txBox="1">
            <a:spLocks noChangeArrowheads="1"/>
          </p:cNvSpPr>
          <p:nvPr/>
        </p:nvSpPr>
        <p:spPr bwMode="auto">
          <a:xfrm>
            <a:off x="5016571" y="4579625"/>
            <a:ext cx="2159677" cy="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a:r>
              <a:rPr lang="en-US" altLang="zh-CN" sz="1600" b="0" dirty="0">
                <a:solidFill>
                  <a:schemeClr val="tx1"/>
                </a:solidFill>
                <a:latin typeface="+mn-lt"/>
                <a:ea typeface="+mn-ea"/>
                <a:cs typeface="+mn-ea"/>
                <a:sym typeface="+mn-lt"/>
              </a:rPr>
              <a:t>2022.0</a:t>
            </a:r>
            <a:r>
              <a:rPr lang="en-US" sz="1600" b="0" dirty="0">
                <a:solidFill>
                  <a:schemeClr val="tx1"/>
                </a:solidFill>
                <a:latin typeface="+mn-lt"/>
                <a:ea typeface="+mn-ea"/>
                <a:cs typeface="+mn-ea"/>
                <a:sym typeface="+mn-lt"/>
              </a:rPr>
              <a:t>1</a:t>
            </a:r>
            <a:endParaRPr lang="en-US" sz="1600" b="0" dirty="0">
              <a:solidFill>
                <a:schemeClr val="tx1"/>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bldLvl="0" animBg="1"/>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2"/>
          <p:cNvSpPr txBox="1"/>
          <p:nvPr>
            <p:custDataLst>
              <p:tags r:id="rId1"/>
            </p:custDataLst>
          </p:nvPr>
        </p:nvSpPr>
        <p:spPr>
          <a:xfrm>
            <a:off x="177800" y="2254250"/>
            <a:ext cx="2661285" cy="1377315"/>
          </a:xfrm>
          <a:prstGeom prst="rect">
            <a:avLst/>
          </a:prstGeom>
          <a:noFill/>
        </p:spPr>
        <p:txBody>
          <a:bodyPr wrap="square" lIns="85983" tIns="42991" rIns="85983" bIns="4299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zh-CN" altLang="en-US" sz="2800" b="1" dirty="0">
                <a:solidFill>
                  <a:schemeClr val="tx1">
                    <a:lumMod val="85000"/>
                    <a:lumOff val="15000"/>
                  </a:schemeClr>
                </a:solidFill>
                <a:latin typeface="+mn-lt"/>
                <a:cs typeface="+mn-ea"/>
                <a:sym typeface="+mn-lt"/>
              </a:rPr>
              <a:t>三、收到和处理政府信息公开申请情况</a:t>
            </a:r>
            <a:endParaRPr lang="zh-CN" altLang="en-US" sz="2800" b="1" dirty="0">
              <a:solidFill>
                <a:schemeClr val="tx1">
                  <a:lumMod val="85000"/>
                  <a:lumOff val="15000"/>
                </a:schemeClr>
              </a:solidFill>
              <a:latin typeface="+mn-lt"/>
              <a:cs typeface="+mn-ea"/>
              <a:sym typeface="+mn-lt"/>
            </a:endParaRPr>
          </a:p>
        </p:txBody>
      </p:sp>
      <p:graphicFrame>
        <p:nvGraphicFramePr>
          <p:cNvPr id="49" name="表格 48"/>
          <p:cNvGraphicFramePr/>
          <p:nvPr/>
        </p:nvGraphicFramePr>
        <p:xfrm>
          <a:off x="3043555" y="41910"/>
          <a:ext cx="8592185" cy="6788785"/>
        </p:xfrm>
        <a:graphic>
          <a:graphicData uri="http://schemas.openxmlformats.org/drawingml/2006/table">
            <a:tbl>
              <a:tblPr firstRow="1" bandRow="1">
                <a:tableStyleId>{5940675A-B579-460E-94D1-54222C63F5DA}</a:tableStyleId>
              </a:tblPr>
              <a:tblGrid>
                <a:gridCol w="748030"/>
                <a:gridCol w="919480"/>
                <a:gridCol w="2805430"/>
                <a:gridCol w="769620"/>
                <a:gridCol w="582930"/>
                <a:gridCol w="576580"/>
                <a:gridCol w="581660"/>
                <a:gridCol w="555625"/>
                <a:gridCol w="546100"/>
                <a:gridCol w="506730"/>
              </a:tblGrid>
              <a:tr h="146685">
                <a:tc rowSpan="3" gridSpan="3">
                  <a:txBody>
                    <a:bodyPr/>
                    <a:p>
                      <a:pPr indent="0" algn="ctr">
                        <a:buNone/>
                      </a:pPr>
                      <a:r>
                        <a:rPr lang="en-US" sz="700" b="1">
                          <a:latin typeface="Times New Roman" panose="02020603050405020304" charset="0"/>
                          <a:cs typeface="Times New Roman" panose="02020603050405020304" charset="0"/>
                        </a:rPr>
                        <a:t>（本列数据的勾稽关系为：第一项加第二项之和，等于第三项加第四项之和）</a:t>
                      </a:r>
                      <a:endParaRPr lang="en-US" altLang="en-US" sz="7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hMerge="1">
                  <a:tcPr>
                    <a:lnT w="12700" cap="flat" cmpd="sng">
                      <a:solidFill>
                        <a:srgbClr val="080000"/>
                      </a:solidFill>
                      <a:prstDash val="solid"/>
                      <a:headEnd type="none" w="med" len="med"/>
                      <a:tailEnd type="none" w="med" len="med"/>
                    </a:lnT>
                  </a:tcPr>
                </a:tc>
                <a:tc rowSpan="3"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7">
                  <a:txBody>
                    <a:bodyPr/>
                    <a:p>
                      <a:pPr indent="0" algn="ctr">
                        <a:buNone/>
                      </a:pPr>
                      <a:r>
                        <a:rPr lang="en-US" sz="700" b="1">
                          <a:latin typeface="Times New Roman" panose="02020603050405020304" charset="0"/>
                          <a:cs typeface="Times New Roman" panose="02020603050405020304" charset="0"/>
                        </a:rPr>
                        <a:t>申请人情况</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47955">
                <a:tc vMerge="1" gridSpan="3">
                  <a:tcPr>
                    <a:lnL w="12700" cap="flat" cmpd="sng">
                      <a:solidFill>
                        <a:srgbClr val="080000"/>
                      </a:solidFill>
                      <a:prstDash val="solid"/>
                      <a:headEnd type="none" w="med" len="med"/>
                      <a:tailEnd type="none" w="med" len="med"/>
                    </a:lnL>
                  </a:tcPr>
                </a:tc>
                <a:tc vMerge="1" hMerge="1">
                  <a:tcPr/>
                </a:tc>
                <a:tc vMerge="1" hMerge="1">
                  <a:tcPr>
                    <a:lnR w="12700" cap="flat" cmpd="sng">
                      <a:solidFill>
                        <a:srgbClr val="080000"/>
                      </a:solidFill>
                      <a:prstDash val="solid"/>
                      <a:headEnd type="none" w="med" len="med"/>
                      <a:tailEnd type="none" w="med" len="med"/>
                    </a:lnR>
                  </a:tcPr>
                </a:tc>
                <a:tc rowSpan="2">
                  <a:txBody>
                    <a:bodyPr/>
                    <a:p>
                      <a:pPr indent="0" algn="ctr">
                        <a:buNone/>
                      </a:pPr>
                      <a:r>
                        <a:rPr lang="en-US" sz="700" b="1">
                          <a:latin typeface="Times New Roman" panose="02020603050405020304" charset="0"/>
                          <a:cs typeface="Times New Roman" panose="02020603050405020304" charset="0"/>
                        </a:rPr>
                        <a:t>自然人</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700" b="1">
                          <a:latin typeface="Times New Roman" panose="02020603050405020304" charset="0"/>
                          <a:cs typeface="Times New Roman" panose="02020603050405020304" charset="0"/>
                        </a:rPr>
                        <a:t>法人或其他组织</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lgn="ctr">
                        <a:buNone/>
                      </a:pPr>
                      <a:r>
                        <a:rPr lang="en-US" sz="700" b="1">
                          <a:latin typeface="Times New Roman" panose="02020603050405020304" charset="0"/>
                          <a:cs typeface="Times New Roman" panose="02020603050405020304" charset="0"/>
                        </a:rPr>
                        <a:t>总计</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3285">
                <a:tc vMerge="1" gridSpan="3">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700" b="1">
                          <a:latin typeface="Times New Roman" panose="02020603050405020304" charset="0"/>
                          <a:cs typeface="Times New Roman" panose="02020603050405020304" charset="0"/>
                        </a:rPr>
                        <a:t>商业企业</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科研机构</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社会公益组织</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法律服务机构</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其他</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48920">
                <a:tc gridSpan="3">
                  <a:txBody>
                    <a:bodyPr/>
                    <a:p>
                      <a:pPr indent="0">
                        <a:buNone/>
                      </a:pPr>
                      <a:r>
                        <a:rPr lang="en-US" sz="700" b="1">
                          <a:latin typeface="Times New Roman" panose="02020603050405020304" charset="0"/>
                          <a:cs typeface="Times New Roman" panose="02020603050405020304" charset="0"/>
                        </a:rPr>
                        <a:t>一、本年新收政府信息公开申请数量</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
                <a:tc gridSpan="3">
                  <a:txBody>
                    <a:bodyPr/>
                    <a:p>
                      <a:pPr indent="0">
                        <a:buNone/>
                      </a:pPr>
                      <a:r>
                        <a:rPr lang="en-US" sz="700" b="1">
                          <a:latin typeface="Times New Roman" panose="02020603050405020304" charset="0"/>
                          <a:cs typeface="Times New Roman" panose="02020603050405020304" charset="0"/>
                        </a:rPr>
                        <a:t>二、上年结转政府信息公开申请数量</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7320">
                <a:tc rowSpan="13">
                  <a:txBody>
                    <a:bodyPr/>
                    <a:p>
                      <a:pPr indent="0">
                        <a:buNone/>
                      </a:pPr>
                      <a:r>
                        <a:rPr lang="en-US" sz="700" b="1">
                          <a:latin typeface="Times New Roman" panose="02020603050405020304" charset="0"/>
                          <a:cs typeface="Times New Roman" panose="02020603050405020304" charset="0"/>
                        </a:rPr>
                        <a:t>三、本年度办理结果</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700" b="1">
                          <a:latin typeface="Times New Roman" panose="02020603050405020304" charset="0"/>
                          <a:cs typeface="Times New Roman" panose="02020603050405020304" charset="0"/>
                        </a:rPr>
                        <a:t>（一）予以公开</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700" b="1">
                          <a:latin typeface="Times New Roman" panose="02020603050405020304" charset="0"/>
                          <a:cs typeface="Times New Roman" panose="02020603050405020304" charset="0"/>
                        </a:rPr>
                        <a:t>（二）部分公开（区分处理的，只计这一情形，不计其他情形）</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6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8">
                  <a:txBody>
                    <a:bodyPr/>
                    <a:p>
                      <a:pPr indent="0">
                        <a:buNone/>
                      </a:pPr>
                      <a:r>
                        <a:rPr lang="en-US" sz="700" b="1">
                          <a:latin typeface="Times New Roman" panose="02020603050405020304" charset="0"/>
                          <a:cs typeface="Times New Roman" panose="02020603050405020304" charset="0"/>
                        </a:rPr>
                        <a:t>（三）不予公开</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Times New Roman" panose="02020603050405020304" charset="0"/>
                          <a:cs typeface="Times New Roman" panose="02020603050405020304" charset="0"/>
                        </a:rPr>
                        <a:t>1.属于国家秘密</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2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2.其他法律行政法规禁止公开</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2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3.危及“三安全一稳定”</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4.保护第三方合法权益</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6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5.属于三类内部事务信息</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2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6.属于四类过程性信息</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7.属于行政执法案卷</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0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Times New Roman" panose="02020603050405020304" charset="0"/>
                          <a:cs typeface="Times New Roman" panose="02020603050405020304" charset="0"/>
                        </a:rPr>
                        <a:t>8.属于行政查询事项</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2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700" b="1">
                          <a:latin typeface="Times New Roman" panose="02020603050405020304" charset="0"/>
                          <a:cs typeface="Times New Roman" panose="02020603050405020304" charset="0"/>
                        </a:rPr>
                        <a:t>（四）无法提供</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Times New Roman" panose="02020603050405020304" charset="0"/>
                          <a:cs typeface="Times New Roman" panose="02020603050405020304" charset="0"/>
                        </a:rPr>
                        <a:t>1.本机关不掌握相关政府信息</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19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2.没有现成信息需要另行制作</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0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Times New Roman" panose="02020603050405020304" charset="0"/>
                          <a:cs typeface="Times New Roman" panose="02020603050405020304" charset="0"/>
                        </a:rPr>
                        <a:t>3.补正后申请内容仍不明确</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7320">
                <a:tc rowSpan="9">
                  <a:txBody>
                    <a:bodyPr/>
                    <a:p>
                      <a:pPr indent="0">
                        <a:buNone/>
                      </a:pPr>
                      <a:r>
                        <a:rPr lang="en-US" sz="700" b="1">
                          <a:latin typeface="Times New Roman" panose="02020603050405020304" charset="0"/>
                          <a:cs typeface="Times New Roman" panose="02020603050405020304" charset="0"/>
                        </a:rPr>
                        <a:t> </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indent="0">
                        <a:buNone/>
                      </a:pPr>
                      <a:r>
                        <a:rPr lang="en-US" sz="700" b="1">
                          <a:latin typeface="Times New Roman" panose="02020603050405020304" charset="0"/>
                          <a:cs typeface="Times New Roman" panose="02020603050405020304" charset="0"/>
                        </a:rPr>
                        <a:t>（五）不予处理</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Times New Roman" panose="02020603050405020304" charset="0"/>
                          <a:cs typeface="Times New Roman" panose="02020603050405020304" charset="0"/>
                        </a:rPr>
                        <a:t>1.信访举报投诉类申请</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79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2.重复申请</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6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3.要求提供公开出版物</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6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4.无正当理由大量反复申请</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Times New Roman" panose="02020603050405020304" charset="0"/>
                          <a:cs typeface="Times New Roman" panose="02020603050405020304" charset="0"/>
                        </a:rPr>
                        <a:t>5.要求行政机关确认或重新出具已获取信息</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0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700" b="1">
                          <a:latin typeface="Times New Roman" panose="02020603050405020304" charset="0"/>
                          <a:cs typeface="Times New Roman" panose="02020603050405020304" charset="0"/>
                        </a:rPr>
                        <a:t>（六）其他处理</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Times New Roman" panose="02020603050405020304" charset="0"/>
                          <a:cs typeface="Times New Roman" panose="02020603050405020304" charset="0"/>
                        </a:rPr>
                        <a:t>1.申请人无正当理由逾期不补正、行政机关不再处理其政府信息公开申请</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25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1">
                          <a:latin typeface="Times New Roman" panose="02020603050405020304" charset="0"/>
                          <a:cs typeface="Times New Roman" panose="02020603050405020304" charset="0"/>
                        </a:rPr>
                        <a:t>2.申请人逾期未按收费通知要求缴纳费用、行政机关不再处理其政府信息公开申请</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6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700" b="1">
                          <a:latin typeface="Times New Roman" panose="02020603050405020304" charset="0"/>
                          <a:cs typeface="Times New Roman" panose="02020603050405020304" charset="0"/>
                        </a:rPr>
                        <a:t>3.其他</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79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buNone/>
                      </a:pPr>
                      <a:r>
                        <a:rPr lang="en-US" sz="700" b="1">
                          <a:latin typeface="Times New Roman" panose="02020603050405020304" charset="0"/>
                          <a:cs typeface="Times New Roman" panose="02020603050405020304" charset="0"/>
                        </a:rPr>
                        <a:t>（七）总计</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685">
                <a:tc gridSpan="3">
                  <a:txBody>
                    <a:bodyPr/>
                    <a:p>
                      <a:pPr indent="0">
                        <a:buNone/>
                      </a:pPr>
                      <a:r>
                        <a:rPr lang="en-US" sz="700" b="1">
                          <a:latin typeface="Times New Roman" panose="02020603050405020304" charset="0"/>
                          <a:cs typeface="Times New Roman" panose="02020603050405020304" charset="0"/>
                        </a:rPr>
                        <a:t>四、结转下年度继续办理</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Times New Roman" panose="02020603050405020304" charset="0"/>
                          <a:cs typeface="Times New Roman" panose="02020603050405020304" charset="0"/>
                        </a:rPr>
                        <a:t>0</a:t>
                      </a:r>
                      <a:endParaRPr lang="en-US" altLang="en-US" sz="7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48">
                                            <p:txEl>
                                              <p:pRg st="0" end="0"/>
                                            </p:txEl>
                                          </p:spTgt>
                                        </p:tgtEl>
                                        <p:attrNameLst>
                                          <p:attrName>style.visibility</p:attrName>
                                        </p:attrNameLst>
                                      </p:cBhvr>
                                      <p:to>
                                        <p:strVal val="visible"/>
                                      </p:to>
                                    </p:set>
                                    <p:animScale>
                                      <p:cBhvr>
                                        <p:cTn id="7" dur="1000" decel="50000" fill="hold">
                                          <p:stCondLst>
                                            <p:cond delay="0"/>
                                          </p:stCondLst>
                                        </p:cTn>
                                        <p:tgtEl>
                                          <p:spTgt spid="4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
                                            <p:txEl>
                                              <p:pRg st="0" end="0"/>
                                            </p:txEl>
                                          </p:spTgt>
                                        </p:tgtEl>
                                        <p:attrNameLst>
                                          <p:attrName>ppt_x</p:attrName>
                                          <p:attrName>ppt_y</p:attrName>
                                        </p:attrNameLst>
                                      </p:cBhvr>
                                    </p:animMotion>
                                    <p:animEffect transition="in" filter="fade">
                                      <p:cBhvr>
                                        <p:cTn id="9" dur="10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421185" y="2240388"/>
            <a:ext cx="740684" cy="742887"/>
            <a:chOff x="4896992" y="1889209"/>
            <a:chExt cx="464009" cy="465389"/>
          </a:xfrm>
        </p:grpSpPr>
        <p:sp>
          <p:nvSpPr>
            <p:cNvPr id="21" name="Freeform 99"/>
            <p:cNvSpPr/>
            <p:nvPr/>
          </p:nvSpPr>
          <p:spPr bwMode="auto">
            <a:xfrm>
              <a:off x="5207712" y="2003830"/>
              <a:ext cx="136717" cy="107716"/>
            </a:xfrm>
            <a:custGeom>
              <a:avLst/>
              <a:gdLst>
                <a:gd name="T0" fmla="*/ 0 w 50"/>
                <a:gd name="T1" fmla="*/ 39 h 39"/>
                <a:gd name="T2" fmla="*/ 16 w 50"/>
                <a:gd name="T3" fmla="*/ 39 h 39"/>
                <a:gd name="T4" fmla="*/ 50 w 50"/>
                <a:gd name="T5" fmla="*/ 10 h 39"/>
                <a:gd name="T6" fmla="*/ 45 w 50"/>
                <a:gd name="T7" fmla="*/ 0 h 39"/>
                <a:gd name="T8" fmla="*/ 0 w 50"/>
                <a:gd name="T9" fmla="*/ 38 h 39"/>
                <a:gd name="T10" fmla="*/ 0 w 50"/>
                <a:gd name="T11" fmla="*/ 39 h 39"/>
              </a:gdLst>
              <a:ahLst/>
              <a:cxnLst>
                <a:cxn ang="0">
                  <a:pos x="T0" y="T1"/>
                </a:cxn>
                <a:cxn ang="0">
                  <a:pos x="T2" y="T3"/>
                </a:cxn>
                <a:cxn ang="0">
                  <a:pos x="T4" y="T5"/>
                </a:cxn>
                <a:cxn ang="0">
                  <a:pos x="T6" y="T7"/>
                </a:cxn>
                <a:cxn ang="0">
                  <a:pos x="T8" y="T9"/>
                </a:cxn>
                <a:cxn ang="0">
                  <a:pos x="T10" y="T11"/>
                </a:cxn>
              </a:cxnLst>
              <a:rect l="0" t="0" r="r" b="b"/>
              <a:pathLst>
                <a:path w="50" h="39">
                  <a:moveTo>
                    <a:pt x="0" y="39"/>
                  </a:moveTo>
                  <a:cubicBezTo>
                    <a:pt x="16" y="39"/>
                    <a:pt x="16" y="39"/>
                    <a:pt x="16" y="39"/>
                  </a:cubicBezTo>
                  <a:cubicBezTo>
                    <a:pt x="50" y="10"/>
                    <a:pt x="50" y="10"/>
                    <a:pt x="50" y="10"/>
                  </a:cubicBezTo>
                  <a:cubicBezTo>
                    <a:pt x="48" y="7"/>
                    <a:pt x="46" y="3"/>
                    <a:pt x="45" y="0"/>
                  </a:cubicBezTo>
                  <a:cubicBezTo>
                    <a:pt x="0" y="38"/>
                    <a:pt x="0" y="38"/>
                    <a:pt x="0" y="38"/>
                  </a:cubicBezTo>
                  <a:lnTo>
                    <a:pt x="0" y="39"/>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2" name="Freeform 100"/>
            <p:cNvSpPr/>
            <p:nvPr/>
          </p:nvSpPr>
          <p:spPr bwMode="auto">
            <a:xfrm>
              <a:off x="5141425" y="1889209"/>
              <a:ext cx="35905" cy="38667"/>
            </a:xfrm>
            <a:custGeom>
              <a:avLst/>
              <a:gdLst>
                <a:gd name="T0" fmla="*/ 0 w 13"/>
                <a:gd name="T1" fmla="*/ 0 h 14"/>
                <a:gd name="T2" fmla="*/ 0 w 13"/>
                <a:gd name="T3" fmla="*/ 14 h 14"/>
                <a:gd name="T4" fmla="*/ 13 w 13"/>
                <a:gd name="T5" fmla="*/ 2 h 14"/>
                <a:gd name="T6" fmla="*/ 0 w 13"/>
                <a:gd name="T7" fmla="*/ 0 h 14"/>
              </a:gdLst>
              <a:ahLst/>
              <a:cxnLst>
                <a:cxn ang="0">
                  <a:pos x="T0" y="T1"/>
                </a:cxn>
                <a:cxn ang="0">
                  <a:pos x="T2" y="T3"/>
                </a:cxn>
                <a:cxn ang="0">
                  <a:pos x="T4" y="T5"/>
                </a:cxn>
                <a:cxn ang="0">
                  <a:pos x="T6" y="T7"/>
                </a:cxn>
              </a:cxnLst>
              <a:rect l="0" t="0" r="r" b="b"/>
              <a:pathLst>
                <a:path w="13" h="14">
                  <a:moveTo>
                    <a:pt x="0" y="0"/>
                  </a:moveTo>
                  <a:cubicBezTo>
                    <a:pt x="0" y="14"/>
                    <a:pt x="0" y="14"/>
                    <a:pt x="0" y="14"/>
                  </a:cubicBezTo>
                  <a:cubicBezTo>
                    <a:pt x="13" y="2"/>
                    <a:pt x="13" y="2"/>
                    <a:pt x="13" y="2"/>
                  </a:cubicBezTo>
                  <a:cubicBezTo>
                    <a:pt x="9" y="1"/>
                    <a:pt x="4" y="1"/>
                    <a:pt x="0"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3" name="Freeform 101"/>
            <p:cNvSpPr/>
            <p:nvPr/>
          </p:nvSpPr>
          <p:spPr bwMode="auto">
            <a:xfrm>
              <a:off x="5286428" y="2056307"/>
              <a:ext cx="71811" cy="55239"/>
            </a:xfrm>
            <a:custGeom>
              <a:avLst/>
              <a:gdLst>
                <a:gd name="T0" fmla="*/ 17 w 26"/>
                <a:gd name="T1" fmla="*/ 20 h 20"/>
                <a:gd name="T2" fmla="*/ 26 w 26"/>
                <a:gd name="T3" fmla="*/ 12 h 20"/>
                <a:gd name="T4" fmla="*/ 24 w 26"/>
                <a:gd name="T5" fmla="*/ 0 h 20"/>
                <a:gd name="T6" fmla="*/ 0 w 26"/>
                <a:gd name="T7" fmla="*/ 20 h 20"/>
                <a:gd name="T8" fmla="*/ 17 w 26"/>
                <a:gd name="T9" fmla="*/ 20 h 20"/>
              </a:gdLst>
              <a:ahLst/>
              <a:cxnLst>
                <a:cxn ang="0">
                  <a:pos x="T0" y="T1"/>
                </a:cxn>
                <a:cxn ang="0">
                  <a:pos x="T2" y="T3"/>
                </a:cxn>
                <a:cxn ang="0">
                  <a:pos x="T4" y="T5"/>
                </a:cxn>
                <a:cxn ang="0">
                  <a:pos x="T6" y="T7"/>
                </a:cxn>
                <a:cxn ang="0">
                  <a:pos x="T8" y="T9"/>
                </a:cxn>
              </a:cxnLst>
              <a:rect l="0" t="0" r="r" b="b"/>
              <a:pathLst>
                <a:path w="26" h="20">
                  <a:moveTo>
                    <a:pt x="17" y="20"/>
                  </a:moveTo>
                  <a:cubicBezTo>
                    <a:pt x="26" y="12"/>
                    <a:pt x="26" y="12"/>
                    <a:pt x="26" y="12"/>
                  </a:cubicBezTo>
                  <a:cubicBezTo>
                    <a:pt x="26" y="8"/>
                    <a:pt x="25" y="4"/>
                    <a:pt x="24" y="0"/>
                  </a:cubicBezTo>
                  <a:cubicBezTo>
                    <a:pt x="0" y="20"/>
                    <a:pt x="0" y="20"/>
                    <a:pt x="0" y="20"/>
                  </a:cubicBezTo>
                  <a:lnTo>
                    <a:pt x="17" y="20"/>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4" name="Freeform 102"/>
            <p:cNvSpPr/>
            <p:nvPr/>
          </p:nvSpPr>
          <p:spPr bwMode="auto">
            <a:xfrm>
              <a:off x="5141425" y="1927876"/>
              <a:ext cx="139479" cy="139479"/>
            </a:xfrm>
            <a:custGeom>
              <a:avLst/>
              <a:gdLst>
                <a:gd name="T0" fmla="*/ 42 w 51"/>
                <a:gd name="T1" fmla="*/ 0 h 51"/>
                <a:gd name="T2" fmla="*/ 0 w 51"/>
                <a:gd name="T3" fmla="*/ 37 h 51"/>
                <a:gd name="T4" fmla="*/ 0 w 51"/>
                <a:gd name="T5" fmla="*/ 51 h 51"/>
                <a:gd name="T6" fmla="*/ 51 w 51"/>
                <a:gd name="T7" fmla="*/ 7 h 51"/>
                <a:gd name="T8" fmla="*/ 42 w 51"/>
                <a:gd name="T9" fmla="*/ 0 h 51"/>
              </a:gdLst>
              <a:ahLst/>
              <a:cxnLst>
                <a:cxn ang="0">
                  <a:pos x="T0" y="T1"/>
                </a:cxn>
                <a:cxn ang="0">
                  <a:pos x="T2" y="T3"/>
                </a:cxn>
                <a:cxn ang="0">
                  <a:pos x="T4" y="T5"/>
                </a:cxn>
                <a:cxn ang="0">
                  <a:pos x="T6" y="T7"/>
                </a:cxn>
                <a:cxn ang="0">
                  <a:pos x="T8" y="T9"/>
                </a:cxn>
              </a:cxnLst>
              <a:rect l="0" t="0" r="r" b="b"/>
              <a:pathLst>
                <a:path w="51" h="51">
                  <a:moveTo>
                    <a:pt x="42" y="0"/>
                  </a:moveTo>
                  <a:cubicBezTo>
                    <a:pt x="0" y="37"/>
                    <a:pt x="0" y="37"/>
                    <a:pt x="0" y="37"/>
                  </a:cubicBezTo>
                  <a:cubicBezTo>
                    <a:pt x="0" y="51"/>
                    <a:pt x="0" y="51"/>
                    <a:pt x="0" y="51"/>
                  </a:cubicBezTo>
                  <a:cubicBezTo>
                    <a:pt x="51" y="7"/>
                    <a:pt x="51" y="7"/>
                    <a:pt x="51" y="7"/>
                  </a:cubicBezTo>
                  <a:cubicBezTo>
                    <a:pt x="48" y="4"/>
                    <a:pt x="45" y="2"/>
                    <a:pt x="42"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5" name="Freeform 103"/>
            <p:cNvSpPr/>
            <p:nvPr/>
          </p:nvSpPr>
          <p:spPr bwMode="auto">
            <a:xfrm>
              <a:off x="5141425" y="1903019"/>
              <a:ext cx="92526" cy="92526"/>
            </a:xfrm>
            <a:custGeom>
              <a:avLst/>
              <a:gdLst>
                <a:gd name="T0" fmla="*/ 23 w 34"/>
                <a:gd name="T1" fmla="*/ 0 h 34"/>
                <a:gd name="T2" fmla="*/ 0 w 34"/>
                <a:gd name="T3" fmla="*/ 20 h 34"/>
                <a:gd name="T4" fmla="*/ 0 w 34"/>
                <a:gd name="T5" fmla="*/ 34 h 34"/>
                <a:gd name="T6" fmla="*/ 34 w 34"/>
                <a:gd name="T7" fmla="*/ 5 h 34"/>
                <a:gd name="T8" fmla="*/ 23 w 34"/>
                <a:gd name="T9" fmla="*/ 0 h 34"/>
              </a:gdLst>
              <a:ahLst/>
              <a:cxnLst>
                <a:cxn ang="0">
                  <a:pos x="T0" y="T1"/>
                </a:cxn>
                <a:cxn ang="0">
                  <a:pos x="T2" y="T3"/>
                </a:cxn>
                <a:cxn ang="0">
                  <a:pos x="T4" y="T5"/>
                </a:cxn>
                <a:cxn ang="0">
                  <a:pos x="T6" y="T7"/>
                </a:cxn>
                <a:cxn ang="0">
                  <a:pos x="T8" y="T9"/>
                </a:cxn>
              </a:cxnLst>
              <a:rect l="0" t="0" r="r" b="b"/>
              <a:pathLst>
                <a:path w="34" h="34">
                  <a:moveTo>
                    <a:pt x="23" y="0"/>
                  </a:moveTo>
                  <a:cubicBezTo>
                    <a:pt x="0" y="20"/>
                    <a:pt x="0" y="20"/>
                    <a:pt x="0" y="20"/>
                  </a:cubicBezTo>
                  <a:cubicBezTo>
                    <a:pt x="0" y="34"/>
                    <a:pt x="0" y="34"/>
                    <a:pt x="0" y="34"/>
                  </a:cubicBezTo>
                  <a:cubicBezTo>
                    <a:pt x="34" y="5"/>
                    <a:pt x="34" y="5"/>
                    <a:pt x="34" y="5"/>
                  </a:cubicBezTo>
                  <a:cubicBezTo>
                    <a:pt x="31" y="3"/>
                    <a:pt x="27" y="1"/>
                    <a:pt x="23"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6" name="Freeform 104"/>
            <p:cNvSpPr/>
            <p:nvPr/>
          </p:nvSpPr>
          <p:spPr bwMode="auto">
            <a:xfrm>
              <a:off x="5141425" y="1962401"/>
              <a:ext cx="175384" cy="149146"/>
            </a:xfrm>
            <a:custGeom>
              <a:avLst/>
              <a:gdLst>
                <a:gd name="T0" fmla="*/ 64 w 64"/>
                <a:gd name="T1" fmla="*/ 8 h 54"/>
                <a:gd name="T2" fmla="*/ 57 w 64"/>
                <a:gd name="T3" fmla="*/ 0 h 54"/>
                <a:gd name="T4" fmla="*/ 0 w 64"/>
                <a:gd name="T5" fmla="*/ 49 h 54"/>
                <a:gd name="T6" fmla="*/ 0 w 64"/>
                <a:gd name="T7" fmla="*/ 54 h 54"/>
                <a:gd name="T8" fmla="*/ 11 w 64"/>
                <a:gd name="T9" fmla="*/ 54 h 54"/>
                <a:gd name="T10" fmla="*/ 64 w 64"/>
                <a:gd name="T11" fmla="*/ 8 h 54"/>
              </a:gdLst>
              <a:ahLst/>
              <a:cxnLst>
                <a:cxn ang="0">
                  <a:pos x="T0" y="T1"/>
                </a:cxn>
                <a:cxn ang="0">
                  <a:pos x="T2" y="T3"/>
                </a:cxn>
                <a:cxn ang="0">
                  <a:pos x="T4" y="T5"/>
                </a:cxn>
                <a:cxn ang="0">
                  <a:pos x="T6" y="T7"/>
                </a:cxn>
                <a:cxn ang="0">
                  <a:pos x="T8" y="T9"/>
                </a:cxn>
                <a:cxn ang="0">
                  <a:pos x="T10" y="T11"/>
                </a:cxn>
              </a:cxnLst>
              <a:rect l="0" t="0" r="r" b="b"/>
              <a:pathLst>
                <a:path w="64" h="54">
                  <a:moveTo>
                    <a:pt x="64" y="8"/>
                  </a:moveTo>
                  <a:cubicBezTo>
                    <a:pt x="62" y="5"/>
                    <a:pt x="59" y="2"/>
                    <a:pt x="57" y="0"/>
                  </a:cubicBezTo>
                  <a:cubicBezTo>
                    <a:pt x="0" y="49"/>
                    <a:pt x="0" y="49"/>
                    <a:pt x="0" y="49"/>
                  </a:cubicBezTo>
                  <a:cubicBezTo>
                    <a:pt x="0" y="54"/>
                    <a:pt x="0" y="54"/>
                    <a:pt x="0" y="54"/>
                  </a:cubicBezTo>
                  <a:cubicBezTo>
                    <a:pt x="11" y="54"/>
                    <a:pt x="11" y="54"/>
                    <a:pt x="11" y="54"/>
                  </a:cubicBezTo>
                  <a:lnTo>
                    <a:pt x="64" y="8"/>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7" name="Freeform 105"/>
            <p:cNvSpPr/>
            <p:nvPr/>
          </p:nvSpPr>
          <p:spPr bwMode="auto">
            <a:xfrm>
              <a:off x="4896992" y="1889209"/>
              <a:ext cx="222337" cy="375626"/>
            </a:xfrm>
            <a:custGeom>
              <a:avLst/>
              <a:gdLst>
                <a:gd name="T0" fmla="*/ 81 w 81"/>
                <a:gd name="T1" fmla="*/ 83 h 137"/>
                <a:gd name="T2" fmla="*/ 81 w 81"/>
                <a:gd name="T3" fmla="*/ 0 h 137"/>
                <a:gd name="T4" fmla="*/ 0 w 81"/>
                <a:gd name="T5" fmla="*/ 85 h 137"/>
                <a:gd name="T6" fmla="*/ 18 w 81"/>
                <a:gd name="T7" fmla="*/ 137 h 137"/>
                <a:gd name="T8" fmla="*/ 81 w 81"/>
                <a:gd name="T9" fmla="*/ 83 h 137"/>
              </a:gdLst>
              <a:ahLst/>
              <a:cxnLst>
                <a:cxn ang="0">
                  <a:pos x="T0" y="T1"/>
                </a:cxn>
                <a:cxn ang="0">
                  <a:pos x="T2" y="T3"/>
                </a:cxn>
                <a:cxn ang="0">
                  <a:pos x="T4" y="T5"/>
                </a:cxn>
                <a:cxn ang="0">
                  <a:pos x="T6" y="T7"/>
                </a:cxn>
                <a:cxn ang="0">
                  <a:pos x="T8" y="T9"/>
                </a:cxn>
              </a:cxnLst>
              <a:rect l="0" t="0" r="r" b="b"/>
              <a:pathLst>
                <a:path w="81" h="137">
                  <a:moveTo>
                    <a:pt x="81" y="83"/>
                  </a:moveTo>
                  <a:cubicBezTo>
                    <a:pt x="81" y="0"/>
                    <a:pt x="81" y="0"/>
                    <a:pt x="81" y="0"/>
                  </a:cubicBezTo>
                  <a:cubicBezTo>
                    <a:pt x="36" y="3"/>
                    <a:pt x="0" y="39"/>
                    <a:pt x="0" y="85"/>
                  </a:cubicBezTo>
                  <a:cubicBezTo>
                    <a:pt x="0" y="105"/>
                    <a:pt x="7" y="123"/>
                    <a:pt x="18" y="137"/>
                  </a:cubicBezTo>
                  <a:lnTo>
                    <a:pt x="81" y="83"/>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8" name="Freeform 106"/>
            <p:cNvSpPr/>
            <p:nvPr/>
          </p:nvSpPr>
          <p:spPr bwMode="auto">
            <a:xfrm>
              <a:off x="4960517" y="2133642"/>
              <a:ext cx="400484" cy="220956"/>
            </a:xfrm>
            <a:custGeom>
              <a:avLst/>
              <a:gdLst>
                <a:gd name="T0" fmla="*/ 63 w 146"/>
                <a:gd name="T1" fmla="*/ 0 h 81"/>
                <a:gd name="T2" fmla="*/ 0 w 146"/>
                <a:gd name="T3" fmla="*/ 54 h 81"/>
                <a:gd name="T4" fmla="*/ 62 w 146"/>
                <a:gd name="T5" fmla="*/ 81 h 81"/>
                <a:gd name="T6" fmla="*/ 146 w 146"/>
                <a:gd name="T7" fmla="*/ 0 h 81"/>
                <a:gd name="T8" fmla="*/ 63 w 146"/>
                <a:gd name="T9" fmla="*/ 0 h 81"/>
              </a:gdLst>
              <a:ahLst/>
              <a:cxnLst>
                <a:cxn ang="0">
                  <a:pos x="T0" y="T1"/>
                </a:cxn>
                <a:cxn ang="0">
                  <a:pos x="T2" y="T3"/>
                </a:cxn>
                <a:cxn ang="0">
                  <a:pos x="T4" y="T5"/>
                </a:cxn>
                <a:cxn ang="0">
                  <a:pos x="T6" y="T7"/>
                </a:cxn>
                <a:cxn ang="0">
                  <a:pos x="T8" y="T9"/>
                </a:cxn>
              </a:cxnLst>
              <a:rect l="0" t="0" r="r" b="b"/>
              <a:pathLst>
                <a:path w="146" h="81">
                  <a:moveTo>
                    <a:pt x="63" y="0"/>
                  </a:moveTo>
                  <a:cubicBezTo>
                    <a:pt x="0" y="54"/>
                    <a:pt x="0" y="54"/>
                    <a:pt x="0" y="54"/>
                  </a:cubicBezTo>
                  <a:cubicBezTo>
                    <a:pt x="16" y="70"/>
                    <a:pt x="37" y="81"/>
                    <a:pt x="62" y="81"/>
                  </a:cubicBezTo>
                  <a:cubicBezTo>
                    <a:pt x="107" y="81"/>
                    <a:pt x="144" y="45"/>
                    <a:pt x="146" y="0"/>
                  </a:cubicBezTo>
                  <a:lnTo>
                    <a:pt x="63" y="0"/>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grpSp>
        <p:nvGrpSpPr>
          <p:cNvPr id="29" name="组合 28"/>
          <p:cNvGrpSpPr/>
          <p:nvPr/>
        </p:nvGrpSpPr>
        <p:grpSpPr>
          <a:xfrm>
            <a:off x="5614300" y="2238041"/>
            <a:ext cx="812196" cy="745234"/>
            <a:chOff x="10628051" y="1891971"/>
            <a:chExt cx="519248" cy="476438"/>
          </a:xfrm>
        </p:grpSpPr>
        <p:sp>
          <p:nvSpPr>
            <p:cNvPr id="30" name="Freeform 130"/>
            <p:cNvSpPr>
              <a:spLocks noEditPoints="1"/>
            </p:cNvSpPr>
            <p:nvPr/>
          </p:nvSpPr>
          <p:spPr bwMode="auto">
            <a:xfrm>
              <a:off x="10886294" y="1891971"/>
              <a:ext cx="261005" cy="290005"/>
            </a:xfrm>
            <a:custGeom>
              <a:avLst/>
              <a:gdLst>
                <a:gd name="T0" fmla="*/ 90 w 95"/>
                <a:gd name="T1" fmla="*/ 21 h 106"/>
                <a:gd name="T2" fmla="*/ 88 w 95"/>
                <a:gd name="T3" fmla="*/ 17 h 106"/>
                <a:gd name="T4" fmla="*/ 51 w 95"/>
                <a:gd name="T5" fmla="*/ 1 h 106"/>
                <a:gd name="T6" fmla="*/ 46 w 95"/>
                <a:gd name="T7" fmla="*/ 2 h 106"/>
                <a:gd name="T8" fmla="*/ 0 w 95"/>
                <a:gd name="T9" fmla="*/ 35 h 106"/>
                <a:gd name="T10" fmla="*/ 36 w 95"/>
                <a:gd name="T11" fmla="*/ 79 h 106"/>
                <a:gd name="T12" fmla="*/ 37 w 95"/>
                <a:gd name="T13" fmla="*/ 106 h 106"/>
                <a:gd name="T14" fmla="*/ 93 w 95"/>
                <a:gd name="T15" fmla="*/ 65 h 106"/>
                <a:gd name="T16" fmla="*/ 95 w 95"/>
                <a:gd name="T17" fmla="*/ 61 h 106"/>
                <a:gd name="T18" fmla="*/ 90 w 95"/>
                <a:gd name="T19" fmla="*/ 21 h 106"/>
                <a:gd name="T20" fmla="*/ 69 w 95"/>
                <a:gd name="T21" fmla="*/ 44 h 106"/>
                <a:gd name="T22" fmla="*/ 57 w 95"/>
                <a:gd name="T23" fmla="*/ 42 h 106"/>
                <a:gd name="T24" fmla="*/ 59 w 95"/>
                <a:gd name="T25" fmla="*/ 31 h 106"/>
                <a:gd name="T26" fmla="*/ 71 w 95"/>
                <a:gd name="T27" fmla="*/ 33 h 106"/>
                <a:gd name="T28" fmla="*/ 69 w 95"/>
                <a:gd name="T2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6">
                  <a:moveTo>
                    <a:pt x="90" y="21"/>
                  </a:moveTo>
                  <a:cubicBezTo>
                    <a:pt x="90" y="20"/>
                    <a:pt x="89" y="18"/>
                    <a:pt x="88" y="17"/>
                  </a:cubicBezTo>
                  <a:cubicBezTo>
                    <a:pt x="51" y="1"/>
                    <a:pt x="51" y="1"/>
                    <a:pt x="51" y="1"/>
                  </a:cubicBezTo>
                  <a:cubicBezTo>
                    <a:pt x="50" y="0"/>
                    <a:pt x="48" y="0"/>
                    <a:pt x="46" y="2"/>
                  </a:cubicBezTo>
                  <a:cubicBezTo>
                    <a:pt x="0" y="35"/>
                    <a:pt x="0" y="35"/>
                    <a:pt x="0" y="35"/>
                  </a:cubicBezTo>
                  <a:cubicBezTo>
                    <a:pt x="18" y="43"/>
                    <a:pt x="31" y="59"/>
                    <a:pt x="36" y="79"/>
                  </a:cubicBezTo>
                  <a:cubicBezTo>
                    <a:pt x="38" y="88"/>
                    <a:pt x="39" y="97"/>
                    <a:pt x="37" y="106"/>
                  </a:cubicBezTo>
                  <a:cubicBezTo>
                    <a:pt x="93" y="65"/>
                    <a:pt x="93" y="65"/>
                    <a:pt x="93" y="65"/>
                  </a:cubicBezTo>
                  <a:cubicBezTo>
                    <a:pt x="94" y="64"/>
                    <a:pt x="95" y="63"/>
                    <a:pt x="95" y="61"/>
                  </a:cubicBezTo>
                  <a:lnTo>
                    <a:pt x="90" y="21"/>
                  </a:lnTo>
                  <a:close/>
                  <a:moveTo>
                    <a:pt x="69" y="44"/>
                  </a:moveTo>
                  <a:cubicBezTo>
                    <a:pt x="65" y="47"/>
                    <a:pt x="60" y="46"/>
                    <a:pt x="57" y="42"/>
                  </a:cubicBezTo>
                  <a:cubicBezTo>
                    <a:pt x="55" y="39"/>
                    <a:pt x="56" y="34"/>
                    <a:pt x="59" y="31"/>
                  </a:cubicBezTo>
                  <a:cubicBezTo>
                    <a:pt x="63" y="28"/>
                    <a:pt x="68" y="29"/>
                    <a:pt x="71" y="33"/>
                  </a:cubicBezTo>
                  <a:cubicBezTo>
                    <a:pt x="73" y="36"/>
                    <a:pt x="72" y="41"/>
                    <a:pt x="69" y="44"/>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31" name="Freeform 131"/>
            <p:cNvSpPr/>
            <p:nvPr/>
          </p:nvSpPr>
          <p:spPr bwMode="auto">
            <a:xfrm>
              <a:off x="10719195" y="2036974"/>
              <a:ext cx="216814" cy="227861"/>
            </a:xfrm>
            <a:custGeom>
              <a:avLst/>
              <a:gdLst>
                <a:gd name="T0" fmla="*/ 2 w 79"/>
                <a:gd name="T1" fmla="*/ 31 h 83"/>
                <a:gd name="T2" fmla="*/ 39 w 79"/>
                <a:gd name="T3" fmla="*/ 83 h 83"/>
                <a:gd name="T4" fmla="*/ 42 w 79"/>
                <a:gd name="T5" fmla="*/ 82 h 83"/>
                <a:gd name="T6" fmla="*/ 73 w 79"/>
                <a:gd name="T7" fmla="*/ 32 h 83"/>
                <a:gd name="T8" fmla="*/ 36 w 79"/>
                <a:gd name="T9" fmla="*/ 0 h 83"/>
                <a:gd name="T10" fmla="*/ 3 w 79"/>
                <a:gd name="T11" fmla="*/ 24 h 83"/>
                <a:gd name="T12" fmla="*/ 2 w 79"/>
                <a:gd name="T13" fmla="*/ 31 h 83"/>
              </a:gdLst>
              <a:ahLst/>
              <a:cxnLst>
                <a:cxn ang="0">
                  <a:pos x="T0" y="T1"/>
                </a:cxn>
                <a:cxn ang="0">
                  <a:pos x="T2" y="T3"/>
                </a:cxn>
                <a:cxn ang="0">
                  <a:pos x="T4" y="T5"/>
                </a:cxn>
                <a:cxn ang="0">
                  <a:pos x="T6" y="T7"/>
                </a:cxn>
                <a:cxn ang="0">
                  <a:pos x="T8" y="T9"/>
                </a:cxn>
                <a:cxn ang="0">
                  <a:pos x="T10" y="T11"/>
                </a:cxn>
                <a:cxn ang="0">
                  <a:pos x="T12" y="T13"/>
                </a:cxn>
              </a:cxnLst>
              <a:rect l="0" t="0" r="r" b="b"/>
              <a:pathLst>
                <a:path w="79" h="83">
                  <a:moveTo>
                    <a:pt x="2" y="31"/>
                  </a:moveTo>
                  <a:cubicBezTo>
                    <a:pt x="39" y="83"/>
                    <a:pt x="39" y="83"/>
                    <a:pt x="39" y="83"/>
                  </a:cubicBezTo>
                  <a:cubicBezTo>
                    <a:pt x="40" y="83"/>
                    <a:pt x="41" y="82"/>
                    <a:pt x="42" y="82"/>
                  </a:cubicBezTo>
                  <a:cubicBezTo>
                    <a:pt x="65" y="77"/>
                    <a:pt x="79" y="54"/>
                    <a:pt x="73" y="32"/>
                  </a:cubicBezTo>
                  <a:cubicBezTo>
                    <a:pt x="69" y="14"/>
                    <a:pt x="54" y="2"/>
                    <a:pt x="36" y="0"/>
                  </a:cubicBezTo>
                  <a:cubicBezTo>
                    <a:pt x="3" y="24"/>
                    <a:pt x="3" y="24"/>
                    <a:pt x="3" y="24"/>
                  </a:cubicBezTo>
                  <a:cubicBezTo>
                    <a:pt x="1" y="26"/>
                    <a:pt x="0" y="29"/>
                    <a:pt x="2" y="31"/>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32" name="Freeform 132"/>
            <p:cNvSpPr>
              <a:spLocks noEditPoints="1"/>
            </p:cNvSpPr>
            <p:nvPr/>
          </p:nvSpPr>
          <p:spPr bwMode="auto">
            <a:xfrm>
              <a:off x="10628051" y="1970687"/>
              <a:ext cx="491628" cy="397722"/>
            </a:xfrm>
            <a:custGeom>
              <a:avLst/>
              <a:gdLst>
                <a:gd name="T0" fmla="*/ 172 w 179"/>
                <a:gd name="T1" fmla="*/ 121 h 145"/>
                <a:gd name="T2" fmla="*/ 137 w 179"/>
                <a:gd name="T3" fmla="*/ 98 h 145"/>
                <a:gd name="T4" fmla="*/ 127 w 179"/>
                <a:gd name="T5" fmla="*/ 97 h 145"/>
                <a:gd name="T6" fmla="*/ 124 w 179"/>
                <a:gd name="T7" fmla="*/ 98 h 145"/>
                <a:gd name="T8" fmla="*/ 118 w 179"/>
                <a:gd name="T9" fmla="*/ 94 h 145"/>
                <a:gd name="T10" fmla="*/ 124 w 179"/>
                <a:gd name="T11" fmla="*/ 52 h 145"/>
                <a:gd name="T12" fmla="*/ 52 w 179"/>
                <a:gd name="T13" fmla="*/ 8 h 145"/>
                <a:gd name="T14" fmla="*/ 8 w 179"/>
                <a:gd name="T15" fmla="*/ 80 h 145"/>
                <a:gd name="T16" fmla="*/ 80 w 179"/>
                <a:gd name="T17" fmla="*/ 124 h 145"/>
                <a:gd name="T18" fmla="*/ 111 w 179"/>
                <a:gd name="T19" fmla="*/ 104 h 145"/>
                <a:gd name="T20" fmla="*/ 117 w 179"/>
                <a:gd name="T21" fmla="*/ 108 h 145"/>
                <a:gd name="T22" fmla="*/ 123 w 179"/>
                <a:gd name="T23" fmla="*/ 120 h 145"/>
                <a:gd name="T24" fmla="*/ 157 w 179"/>
                <a:gd name="T25" fmla="*/ 143 h 145"/>
                <a:gd name="T26" fmla="*/ 168 w 179"/>
                <a:gd name="T27" fmla="*/ 144 h 145"/>
                <a:gd name="T28" fmla="*/ 175 w 179"/>
                <a:gd name="T29" fmla="*/ 139 h 145"/>
                <a:gd name="T30" fmla="*/ 172 w 179"/>
                <a:gd name="T31" fmla="*/ 121 h 145"/>
                <a:gd name="T32" fmla="*/ 77 w 179"/>
                <a:gd name="T33" fmla="*/ 113 h 145"/>
                <a:gd name="T34" fmla="*/ 18 w 179"/>
                <a:gd name="T35" fmla="*/ 77 h 145"/>
                <a:gd name="T36" fmla="*/ 54 w 179"/>
                <a:gd name="T37" fmla="*/ 18 h 145"/>
                <a:gd name="T38" fmla="*/ 113 w 179"/>
                <a:gd name="T39" fmla="*/ 54 h 145"/>
                <a:gd name="T40" fmla="*/ 77 w 179"/>
                <a:gd name="T41"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145">
                  <a:moveTo>
                    <a:pt x="172" y="121"/>
                  </a:moveTo>
                  <a:cubicBezTo>
                    <a:pt x="137" y="98"/>
                    <a:pt x="137" y="98"/>
                    <a:pt x="137" y="98"/>
                  </a:cubicBezTo>
                  <a:cubicBezTo>
                    <a:pt x="134" y="96"/>
                    <a:pt x="130" y="96"/>
                    <a:pt x="127" y="97"/>
                  </a:cubicBezTo>
                  <a:cubicBezTo>
                    <a:pt x="126" y="97"/>
                    <a:pt x="125" y="97"/>
                    <a:pt x="124" y="98"/>
                  </a:cubicBezTo>
                  <a:cubicBezTo>
                    <a:pt x="118" y="94"/>
                    <a:pt x="118" y="94"/>
                    <a:pt x="118" y="94"/>
                  </a:cubicBezTo>
                  <a:cubicBezTo>
                    <a:pt x="125" y="82"/>
                    <a:pt x="127" y="67"/>
                    <a:pt x="124" y="52"/>
                  </a:cubicBezTo>
                  <a:cubicBezTo>
                    <a:pt x="116" y="20"/>
                    <a:pt x="83" y="0"/>
                    <a:pt x="52" y="8"/>
                  </a:cubicBezTo>
                  <a:cubicBezTo>
                    <a:pt x="20" y="15"/>
                    <a:pt x="0" y="48"/>
                    <a:pt x="8" y="80"/>
                  </a:cubicBezTo>
                  <a:cubicBezTo>
                    <a:pt x="15" y="112"/>
                    <a:pt x="48" y="131"/>
                    <a:pt x="80" y="124"/>
                  </a:cubicBezTo>
                  <a:cubicBezTo>
                    <a:pt x="92" y="121"/>
                    <a:pt x="103" y="114"/>
                    <a:pt x="111" y="104"/>
                  </a:cubicBezTo>
                  <a:cubicBezTo>
                    <a:pt x="117" y="108"/>
                    <a:pt x="117" y="108"/>
                    <a:pt x="117" y="108"/>
                  </a:cubicBezTo>
                  <a:cubicBezTo>
                    <a:pt x="117" y="113"/>
                    <a:pt x="118" y="117"/>
                    <a:pt x="123" y="120"/>
                  </a:cubicBezTo>
                  <a:cubicBezTo>
                    <a:pt x="157" y="143"/>
                    <a:pt x="157" y="143"/>
                    <a:pt x="157" y="143"/>
                  </a:cubicBezTo>
                  <a:cubicBezTo>
                    <a:pt x="160" y="145"/>
                    <a:pt x="164" y="145"/>
                    <a:pt x="168" y="144"/>
                  </a:cubicBezTo>
                  <a:cubicBezTo>
                    <a:pt x="171" y="144"/>
                    <a:pt x="174" y="142"/>
                    <a:pt x="175" y="139"/>
                  </a:cubicBezTo>
                  <a:cubicBezTo>
                    <a:pt x="179" y="133"/>
                    <a:pt x="178" y="125"/>
                    <a:pt x="172" y="121"/>
                  </a:cubicBezTo>
                  <a:close/>
                  <a:moveTo>
                    <a:pt x="77" y="113"/>
                  </a:moveTo>
                  <a:cubicBezTo>
                    <a:pt x="51" y="119"/>
                    <a:pt x="25" y="103"/>
                    <a:pt x="18" y="77"/>
                  </a:cubicBezTo>
                  <a:cubicBezTo>
                    <a:pt x="12" y="51"/>
                    <a:pt x="28" y="25"/>
                    <a:pt x="54" y="18"/>
                  </a:cubicBezTo>
                  <a:cubicBezTo>
                    <a:pt x="80" y="12"/>
                    <a:pt x="106" y="28"/>
                    <a:pt x="113" y="54"/>
                  </a:cubicBezTo>
                  <a:cubicBezTo>
                    <a:pt x="119" y="80"/>
                    <a:pt x="103" y="107"/>
                    <a:pt x="77" y="113"/>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sp>
        <p:nvSpPr>
          <p:cNvPr id="48" name="2"/>
          <p:cNvSpPr txBox="1"/>
          <p:nvPr>
            <p:custDataLst>
              <p:tags r:id="rId1"/>
            </p:custDataLst>
          </p:nvPr>
        </p:nvSpPr>
        <p:spPr>
          <a:xfrm>
            <a:off x="4202430" y="793750"/>
            <a:ext cx="4040505" cy="946785"/>
          </a:xfrm>
          <a:prstGeom prst="rect">
            <a:avLst/>
          </a:prstGeom>
          <a:noFill/>
        </p:spPr>
        <p:txBody>
          <a:bodyPr wrap="square" lIns="85983" tIns="42991" rIns="85983" bIns="4299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zh-CN" altLang="en-US" sz="2800" b="1" dirty="0">
                <a:solidFill>
                  <a:schemeClr val="tx1">
                    <a:lumMod val="85000"/>
                    <a:lumOff val="15000"/>
                  </a:schemeClr>
                </a:solidFill>
                <a:latin typeface="+mn-lt"/>
                <a:cs typeface="+mn-ea"/>
                <a:sym typeface="+mn-lt"/>
              </a:rPr>
              <a:t>四、政府信息公开行政复议、行政诉讼情况</a:t>
            </a:r>
            <a:endParaRPr lang="zh-CN" altLang="en-US" sz="2800" b="1" dirty="0">
              <a:solidFill>
                <a:schemeClr val="tx1">
                  <a:lumMod val="85000"/>
                  <a:lumOff val="15000"/>
                </a:schemeClr>
              </a:solidFill>
              <a:latin typeface="+mn-lt"/>
              <a:cs typeface="+mn-ea"/>
              <a:sym typeface="+mn-lt"/>
            </a:endParaRPr>
          </a:p>
        </p:txBody>
      </p:sp>
      <p:graphicFrame>
        <p:nvGraphicFramePr>
          <p:cNvPr id="2" name="表格 1"/>
          <p:cNvGraphicFramePr/>
          <p:nvPr/>
        </p:nvGraphicFramePr>
        <p:xfrm>
          <a:off x="1292225" y="2237740"/>
          <a:ext cx="9860915" cy="3888105"/>
        </p:xfrm>
        <a:graphic>
          <a:graphicData uri="http://schemas.openxmlformats.org/drawingml/2006/table">
            <a:tbl>
              <a:tblPr firstRow="1" bandRow="1">
                <a:tableStyleId>{5940675A-B579-460E-94D1-54222C63F5DA}</a:tableStyleId>
              </a:tblPr>
              <a:tblGrid>
                <a:gridCol w="688340"/>
                <a:gridCol w="694690"/>
                <a:gridCol w="671830"/>
                <a:gridCol w="661035"/>
                <a:gridCol w="514985"/>
                <a:gridCol w="728345"/>
                <a:gridCol w="725805"/>
                <a:gridCol w="727075"/>
                <a:gridCol w="711835"/>
                <a:gridCol w="475615"/>
                <a:gridCol w="727710"/>
                <a:gridCol w="728345"/>
                <a:gridCol w="728345"/>
                <a:gridCol w="621665"/>
                <a:gridCol w="455295"/>
              </a:tblGrid>
              <a:tr h="444500">
                <a:tc gridSpan="5">
                  <a:txBody>
                    <a:bodyPr/>
                    <a:p>
                      <a:pPr indent="0" algn="ctr">
                        <a:buNone/>
                      </a:pPr>
                      <a:r>
                        <a:rPr lang="en-US" sz="1000" b="1">
                          <a:latin typeface="Times New Roman" panose="02020603050405020304" charset="0"/>
                          <a:cs typeface="Times New Roman" panose="02020603050405020304" charset="0"/>
                        </a:rPr>
                        <a:t>行政复议</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p>
                      <a:pPr indent="0" algn="ctr">
                        <a:buNone/>
                      </a:pPr>
                      <a:r>
                        <a:rPr lang="en-US" sz="1000" b="1">
                          <a:latin typeface="Times New Roman" panose="02020603050405020304" charset="0"/>
                          <a:cs typeface="Times New Roman" panose="02020603050405020304" charset="0"/>
                        </a:rPr>
                        <a:t>行政诉讼</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43230">
                <a:tc rowSpan="2">
                  <a:txBody>
                    <a:bodyPr/>
                    <a:p>
                      <a:pPr indent="0" algn="ctr">
                        <a:buNone/>
                      </a:pPr>
                      <a:r>
                        <a:rPr lang="en-US" sz="1000" b="1">
                          <a:latin typeface="Times New Roman" panose="02020603050405020304" charset="0"/>
                          <a:cs typeface="Times New Roman" panose="02020603050405020304" charset="0"/>
                        </a:rPr>
                        <a:t>结果维持</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Times New Roman" panose="02020603050405020304" charset="0"/>
                          <a:cs typeface="Times New Roman" panose="02020603050405020304" charset="0"/>
                        </a:rPr>
                        <a:t>结果纠正</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Times New Roman" panose="02020603050405020304" charset="0"/>
                          <a:cs typeface="Times New Roman" panose="02020603050405020304" charset="0"/>
                        </a:rPr>
                        <a:t>其他结果</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Times New Roman" panose="02020603050405020304" charset="0"/>
                          <a:cs typeface="Times New Roman" panose="02020603050405020304" charset="0"/>
                        </a:rPr>
                        <a:t>尚未审结</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Times New Roman" panose="02020603050405020304" charset="0"/>
                          <a:cs typeface="Times New Roman" panose="02020603050405020304" charset="0"/>
                        </a:rPr>
                        <a:t>总计</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000" b="1">
                          <a:latin typeface="Times New Roman" panose="02020603050405020304" charset="0"/>
                          <a:cs typeface="Times New Roman" panose="02020603050405020304" charset="0"/>
                        </a:rPr>
                        <a:t>未经复议直接起诉</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1">
                          <a:latin typeface="Times New Roman" panose="02020603050405020304" charset="0"/>
                          <a:cs typeface="Times New Roman" panose="02020603050405020304" charset="0"/>
                        </a:rPr>
                        <a:t>复议后起诉</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7780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1">
                          <a:latin typeface="Times New Roman" panose="02020603050405020304" charset="0"/>
                          <a:cs typeface="Times New Roman" panose="02020603050405020304" charset="0"/>
                        </a:rPr>
                        <a:t>结果维持</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结果纠正</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其他结果</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尚未审结</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总计</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结果维持</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结果纠正</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其他结果</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尚未审结</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总计</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22375">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48">
                                            <p:txEl>
                                              <p:pRg st="0" end="0"/>
                                            </p:txEl>
                                          </p:spTgt>
                                        </p:tgtEl>
                                        <p:attrNameLst>
                                          <p:attrName>style.visibility</p:attrName>
                                        </p:attrNameLst>
                                      </p:cBhvr>
                                      <p:to>
                                        <p:strVal val="visible"/>
                                      </p:to>
                                    </p:set>
                                    <p:animScale>
                                      <p:cBhvr>
                                        <p:cTn id="18" dur="1000" decel="50000" fill="hold">
                                          <p:stCondLst>
                                            <p:cond delay="0"/>
                                          </p:stCondLst>
                                        </p:cTn>
                                        <p:tgtEl>
                                          <p:spTgt spid="4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8">
                                            <p:txEl>
                                              <p:pRg st="0" end="0"/>
                                            </p:txEl>
                                          </p:spTgt>
                                        </p:tgtEl>
                                        <p:attrNameLst>
                                          <p:attrName>ppt_x</p:attrName>
                                          <p:attrName>ppt_y</p:attrName>
                                        </p:attrNameLst>
                                      </p:cBhvr>
                                    </p:animMotion>
                                    <p:animEffect transition="in" filter="fade">
                                      <p:cBhvr>
                                        <p:cTn id="20" dur="10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156"/>
          <p:cNvSpPr/>
          <p:nvPr/>
        </p:nvSpPr>
        <p:spPr>
          <a:xfrm>
            <a:off x="4426617" y="1780322"/>
            <a:ext cx="3338767" cy="3297357"/>
          </a:xfrm>
          <a:prstGeom prst="ellipse">
            <a:avLst/>
          </a:prstGeom>
          <a:blipFill>
            <a:blip r:embed="rId1" cstate="screen"/>
            <a:stretch>
              <a:fillRect/>
            </a:stretch>
          </a:blipFill>
          <a:ln w="19050" cap="flat" cmpd="sng" algn="ctr">
            <a:noFill/>
            <a:prstDash val="solid"/>
          </a:ln>
          <a:effectLst/>
        </p:spPr>
        <p:txBody>
          <a:bodyPr lIns="130911" tIns="65456" rIns="130911" bIns="65456" rtlCol="0" anchor="ctr"/>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FFFFFF"/>
              </a:solidFill>
              <a:effectLst/>
              <a:uLnTx/>
              <a:uFillTx/>
              <a:latin typeface="+mj-ea"/>
              <a:ea typeface="+mj-ea"/>
              <a:sym typeface="Gill Sans" charset="0"/>
            </a:endParaRPr>
          </a:p>
        </p:txBody>
      </p:sp>
      <p:grpSp>
        <p:nvGrpSpPr>
          <p:cNvPr id="24" name="Group 1"/>
          <p:cNvGrpSpPr/>
          <p:nvPr/>
        </p:nvGrpSpPr>
        <p:grpSpPr>
          <a:xfrm>
            <a:off x="3863701" y="1496585"/>
            <a:ext cx="731607" cy="722536"/>
            <a:chOff x="3121372" y="2210990"/>
            <a:chExt cx="541985" cy="541985"/>
          </a:xfrm>
        </p:grpSpPr>
        <p:sp>
          <p:nvSpPr>
            <p:cNvPr id="25" name="Oval 45"/>
            <p:cNvSpPr/>
            <p:nvPr/>
          </p:nvSpPr>
          <p:spPr>
            <a:xfrm flipH="1">
              <a:off x="3121372" y="2210990"/>
              <a:ext cx="541985" cy="541985"/>
            </a:xfrm>
            <a:prstGeom prst="ellipse">
              <a:avLst/>
            </a:prstGeom>
            <a:solidFill>
              <a:srgbClr val="1F497D"/>
            </a:solidFill>
            <a:ln w="19050" cap="flat" cmpd="sng" algn="ctr">
              <a:noFill/>
              <a:prstDash val="solid"/>
            </a:ln>
            <a:effectLst/>
          </p:spPr>
          <p:txBody>
            <a:bodyPr rtlCol="0" anchor="ctr"/>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FFFFFF"/>
                </a:solidFill>
                <a:effectLst/>
                <a:uLnTx/>
                <a:uFillTx/>
                <a:latin typeface="+mj-ea"/>
                <a:ea typeface="+mj-ea"/>
                <a:sym typeface="Gill Sans" charset="0"/>
              </a:endParaRPr>
            </a:p>
          </p:txBody>
        </p:sp>
        <p:sp>
          <p:nvSpPr>
            <p:cNvPr id="26" name="Freeform 6"/>
            <p:cNvSpPr/>
            <p:nvPr/>
          </p:nvSpPr>
          <p:spPr bwMode="auto">
            <a:xfrm>
              <a:off x="3252664" y="2329696"/>
              <a:ext cx="279400" cy="292100"/>
            </a:xfrm>
            <a:custGeom>
              <a:avLst/>
              <a:gdLst>
                <a:gd name="T0" fmla="*/ 42 w 43"/>
                <a:gd name="T1" fmla="*/ 4 h 45"/>
                <a:gd name="T2" fmla="*/ 25 w 43"/>
                <a:gd name="T3" fmla="*/ 21 h 45"/>
                <a:gd name="T4" fmla="*/ 25 w 43"/>
                <a:gd name="T5" fmla="*/ 42 h 45"/>
                <a:gd name="T6" fmla="*/ 33 w 43"/>
                <a:gd name="T7" fmla="*/ 42 h 45"/>
                <a:gd name="T8" fmla="*/ 35 w 43"/>
                <a:gd name="T9" fmla="*/ 43 h 45"/>
                <a:gd name="T10" fmla="*/ 33 w 43"/>
                <a:gd name="T11" fmla="*/ 45 h 45"/>
                <a:gd name="T12" fmla="*/ 9 w 43"/>
                <a:gd name="T13" fmla="*/ 45 h 45"/>
                <a:gd name="T14" fmla="*/ 8 w 43"/>
                <a:gd name="T15" fmla="*/ 43 h 45"/>
                <a:gd name="T16" fmla="*/ 9 w 43"/>
                <a:gd name="T17" fmla="*/ 42 h 45"/>
                <a:gd name="T18" fmla="*/ 18 w 43"/>
                <a:gd name="T19" fmla="*/ 42 h 45"/>
                <a:gd name="T20" fmla="*/ 18 w 43"/>
                <a:gd name="T21" fmla="*/ 21 h 45"/>
                <a:gd name="T22" fmla="*/ 1 w 43"/>
                <a:gd name="T23" fmla="*/ 4 h 45"/>
                <a:gd name="T24" fmla="*/ 0 w 43"/>
                <a:gd name="T25" fmla="*/ 2 h 45"/>
                <a:gd name="T26" fmla="*/ 2 w 43"/>
                <a:gd name="T27" fmla="*/ 0 h 45"/>
                <a:gd name="T28" fmla="*/ 40 w 43"/>
                <a:gd name="T29" fmla="*/ 0 h 45"/>
                <a:gd name="T30" fmla="*/ 43 w 43"/>
                <a:gd name="T31" fmla="*/ 2 h 45"/>
                <a:gd name="T32" fmla="*/ 42 w 43"/>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42" y="4"/>
                  </a:moveTo>
                  <a:cubicBezTo>
                    <a:pt x="25" y="21"/>
                    <a:pt x="25" y="21"/>
                    <a:pt x="25" y="21"/>
                  </a:cubicBezTo>
                  <a:cubicBezTo>
                    <a:pt x="25" y="42"/>
                    <a:pt x="25" y="42"/>
                    <a:pt x="25" y="42"/>
                  </a:cubicBezTo>
                  <a:cubicBezTo>
                    <a:pt x="33" y="42"/>
                    <a:pt x="33" y="42"/>
                    <a:pt x="33" y="42"/>
                  </a:cubicBezTo>
                  <a:cubicBezTo>
                    <a:pt x="34" y="42"/>
                    <a:pt x="35" y="42"/>
                    <a:pt x="35" y="43"/>
                  </a:cubicBezTo>
                  <a:cubicBezTo>
                    <a:pt x="35" y="44"/>
                    <a:pt x="34" y="45"/>
                    <a:pt x="33" y="45"/>
                  </a:cubicBezTo>
                  <a:cubicBezTo>
                    <a:pt x="9" y="45"/>
                    <a:pt x="9" y="45"/>
                    <a:pt x="9" y="45"/>
                  </a:cubicBezTo>
                  <a:cubicBezTo>
                    <a:pt x="8" y="45"/>
                    <a:pt x="8" y="44"/>
                    <a:pt x="8" y="43"/>
                  </a:cubicBezTo>
                  <a:cubicBezTo>
                    <a:pt x="8" y="42"/>
                    <a:pt x="8" y="42"/>
                    <a:pt x="9" y="42"/>
                  </a:cubicBezTo>
                  <a:cubicBezTo>
                    <a:pt x="18" y="42"/>
                    <a:pt x="18" y="42"/>
                    <a:pt x="18" y="42"/>
                  </a:cubicBezTo>
                  <a:cubicBezTo>
                    <a:pt x="18" y="21"/>
                    <a:pt x="18" y="21"/>
                    <a:pt x="18" y="21"/>
                  </a:cubicBezTo>
                  <a:cubicBezTo>
                    <a:pt x="1" y="4"/>
                    <a:pt x="1" y="4"/>
                    <a:pt x="1" y="4"/>
                  </a:cubicBezTo>
                  <a:cubicBezTo>
                    <a:pt x="0" y="3"/>
                    <a:pt x="0" y="3"/>
                    <a:pt x="0" y="2"/>
                  </a:cubicBezTo>
                  <a:cubicBezTo>
                    <a:pt x="0" y="1"/>
                    <a:pt x="1" y="0"/>
                    <a:pt x="2" y="0"/>
                  </a:cubicBezTo>
                  <a:cubicBezTo>
                    <a:pt x="40" y="0"/>
                    <a:pt x="40" y="0"/>
                    <a:pt x="40" y="0"/>
                  </a:cubicBezTo>
                  <a:cubicBezTo>
                    <a:pt x="41" y="0"/>
                    <a:pt x="43" y="1"/>
                    <a:pt x="43" y="2"/>
                  </a:cubicBezTo>
                  <a:cubicBezTo>
                    <a:pt x="43" y="3"/>
                    <a:pt x="42" y="3"/>
                    <a:pt x="42" y="4"/>
                  </a:cubicBezTo>
                  <a:close/>
                </a:path>
              </a:pathLst>
            </a:custGeom>
            <a:solidFill>
              <a:srgbClr val="FFFFFF"/>
            </a:solidFill>
            <a:ln>
              <a:noFill/>
            </a:ln>
          </p:spPr>
          <p:txBody>
            <a:bodyPr vert="horz" wrap="square" lIns="96757" tIns="48378" rIns="96757" bIns="48378" numCol="1" anchor="t" anchorCtr="0" compatLnSpc="1"/>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000000"/>
                </a:solidFill>
                <a:effectLst/>
                <a:uLnTx/>
                <a:uFillTx/>
                <a:latin typeface="+mj-ea"/>
                <a:ea typeface="+mj-ea"/>
                <a:sym typeface="Gill Sans" charset="0"/>
              </a:endParaRPr>
            </a:p>
          </p:txBody>
        </p:sp>
      </p:grpSp>
      <p:grpSp>
        <p:nvGrpSpPr>
          <p:cNvPr id="27" name="Group 5"/>
          <p:cNvGrpSpPr/>
          <p:nvPr/>
        </p:nvGrpSpPr>
        <p:grpSpPr>
          <a:xfrm>
            <a:off x="3863701" y="4688711"/>
            <a:ext cx="731607" cy="722536"/>
            <a:chOff x="3121373" y="3557568"/>
            <a:chExt cx="541985" cy="541985"/>
          </a:xfrm>
          <a:solidFill>
            <a:srgbClr val="1F497D"/>
          </a:solidFill>
        </p:grpSpPr>
        <p:sp>
          <p:nvSpPr>
            <p:cNvPr id="28" name="Oval 37"/>
            <p:cNvSpPr/>
            <p:nvPr/>
          </p:nvSpPr>
          <p:spPr>
            <a:xfrm flipH="1">
              <a:off x="3121373" y="3557568"/>
              <a:ext cx="541985" cy="541985"/>
            </a:xfrm>
            <a:prstGeom prst="ellipse">
              <a:avLst/>
            </a:prstGeom>
            <a:grpFill/>
            <a:ln w="19050" cap="flat" cmpd="sng" algn="ctr">
              <a:solidFill>
                <a:srgbClr val="1F497D"/>
              </a:solidFill>
              <a:prstDash val="solid"/>
            </a:ln>
            <a:effectLst/>
          </p:spPr>
          <p:txBody>
            <a:bodyPr rtlCol="0" anchor="ctr"/>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FFFFFF"/>
                </a:solidFill>
                <a:effectLst/>
                <a:uLnTx/>
                <a:uFillTx/>
                <a:latin typeface="+mj-ea"/>
                <a:ea typeface="+mj-ea"/>
                <a:sym typeface="Gill Sans" charset="0"/>
              </a:endParaRPr>
            </a:p>
          </p:txBody>
        </p:sp>
        <p:sp>
          <p:nvSpPr>
            <p:cNvPr id="29" name="Freeform 7"/>
            <p:cNvSpPr>
              <a:spLocks noEditPoints="1"/>
            </p:cNvSpPr>
            <p:nvPr/>
          </p:nvSpPr>
          <p:spPr bwMode="auto">
            <a:xfrm>
              <a:off x="3243774" y="3688606"/>
              <a:ext cx="292100" cy="271463"/>
            </a:xfrm>
            <a:custGeom>
              <a:avLst/>
              <a:gdLst>
                <a:gd name="T0" fmla="*/ 42 w 45"/>
                <a:gd name="T1" fmla="*/ 32 h 42"/>
                <a:gd name="T2" fmla="*/ 38 w 45"/>
                <a:gd name="T3" fmla="*/ 29 h 42"/>
                <a:gd name="T4" fmla="*/ 36 w 45"/>
                <a:gd name="T5" fmla="*/ 31 h 42"/>
                <a:gd name="T6" fmla="*/ 42 w 45"/>
                <a:gd name="T7" fmla="*/ 37 h 42"/>
                <a:gd name="T8" fmla="*/ 42 w 45"/>
                <a:gd name="T9" fmla="*/ 39 h 42"/>
                <a:gd name="T10" fmla="*/ 39 w 45"/>
                <a:gd name="T11" fmla="*/ 42 h 42"/>
                <a:gd name="T12" fmla="*/ 37 w 45"/>
                <a:gd name="T13" fmla="*/ 42 h 42"/>
                <a:gd name="T14" fmla="*/ 19 w 45"/>
                <a:gd name="T15" fmla="*/ 24 h 42"/>
                <a:gd name="T16" fmla="*/ 10 w 45"/>
                <a:gd name="T17" fmla="*/ 27 h 42"/>
                <a:gd name="T18" fmla="*/ 0 w 45"/>
                <a:gd name="T19" fmla="*/ 17 h 42"/>
                <a:gd name="T20" fmla="*/ 17 w 45"/>
                <a:gd name="T21" fmla="*/ 0 h 42"/>
                <a:gd name="T22" fmla="*/ 27 w 45"/>
                <a:gd name="T23" fmla="*/ 10 h 42"/>
                <a:gd name="T24" fmla="*/ 24 w 45"/>
                <a:gd name="T25" fmla="*/ 19 h 42"/>
                <a:gd name="T26" fmla="*/ 33 w 45"/>
                <a:gd name="T27" fmla="*/ 29 h 42"/>
                <a:gd name="T28" fmla="*/ 36 w 45"/>
                <a:gd name="T29" fmla="*/ 26 h 42"/>
                <a:gd name="T30" fmla="*/ 33 w 45"/>
                <a:gd name="T31" fmla="*/ 23 h 42"/>
                <a:gd name="T32" fmla="*/ 36 w 45"/>
                <a:gd name="T33" fmla="*/ 20 h 42"/>
                <a:gd name="T34" fmla="*/ 36 w 45"/>
                <a:gd name="T35" fmla="*/ 20 h 42"/>
                <a:gd name="T36" fmla="*/ 45 w 45"/>
                <a:gd name="T37" fmla="*/ 29 h 42"/>
                <a:gd name="T38" fmla="*/ 42 w 45"/>
                <a:gd name="T39" fmla="*/ 32 h 42"/>
                <a:gd name="T40" fmla="*/ 17 w 45"/>
                <a:gd name="T41" fmla="*/ 5 h 42"/>
                <a:gd name="T42" fmla="*/ 12 w 45"/>
                <a:gd name="T43" fmla="*/ 10 h 42"/>
                <a:gd name="T44" fmla="*/ 12 w 45"/>
                <a:gd name="T45" fmla="*/ 12 h 42"/>
                <a:gd name="T46" fmla="*/ 10 w 45"/>
                <a:gd name="T47" fmla="*/ 12 h 42"/>
                <a:gd name="T48" fmla="*/ 5 w 45"/>
                <a:gd name="T49" fmla="*/ 17 h 42"/>
                <a:gd name="T50" fmla="*/ 10 w 45"/>
                <a:gd name="T51" fmla="*/ 22 h 42"/>
                <a:gd name="T52" fmla="*/ 15 w 45"/>
                <a:gd name="T53" fmla="*/ 17 h 42"/>
                <a:gd name="T54" fmla="*/ 15 w 45"/>
                <a:gd name="T55" fmla="*/ 15 h 42"/>
                <a:gd name="T56" fmla="*/ 17 w 45"/>
                <a:gd name="T57" fmla="*/ 15 h 42"/>
                <a:gd name="T58" fmla="*/ 22 w 45"/>
                <a:gd name="T59" fmla="*/ 10 h 42"/>
                <a:gd name="T60" fmla="*/ 17 w 45"/>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2">
                  <a:moveTo>
                    <a:pt x="42" y="32"/>
                  </a:moveTo>
                  <a:cubicBezTo>
                    <a:pt x="41" y="32"/>
                    <a:pt x="39" y="29"/>
                    <a:pt x="38" y="29"/>
                  </a:cubicBezTo>
                  <a:cubicBezTo>
                    <a:pt x="36" y="31"/>
                    <a:pt x="36" y="31"/>
                    <a:pt x="36" y="31"/>
                  </a:cubicBezTo>
                  <a:cubicBezTo>
                    <a:pt x="42" y="37"/>
                    <a:pt x="42" y="37"/>
                    <a:pt x="42" y="37"/>
                  </a:cubicBezTo>
                  <a:cubicBezTo>
                    <a:pt x="42" y="38"/>
                    <a:pt x="42" y="38"/>
                    <a:pt x="42" y="39"/>
                  </a:cubicBezTo>
                  <a:cubicBezTo>
                    <a:pt x="42" y="41"/>
                    <a:pt x="41" y="42"/>
                    <a:pt x="39" y="42"/>
                  </a:cubicBezTo>
                  <a:cubicBezTo>
                    <a:pt x="39" y="42"/>
                    <a:pt x="38" y="42"/>
                    <a:pt x="37" y="42"/>
                  </a:cubicBezTo>
                  <a:cubicBezTo>
                    <a:pt x="19" y="24"/>
                    <a:pt x="19" y="24"/>
                    <a:pt x="19" y="24"/>
                  </a:cubicBezTo>
                  <a:cubicBezTo>
                    <a:pt x="17" y="26"/>
                    <a:pt x="13" y="27"/>
                    <a:pt x="10" y="27"/>
                  </a:cubicBezTo>
                  <a:cubicBezTo>
                    <a:pt x="4" y="27"/>
                    <a:pt x="0" y="23"/>
                    <a:pt x="0" y="17"/>
                  </a:cubicBezTo>
                  <a:cubicBezTo>
                    <a:pt x="0" y="8"/>
                    <a:pt x="9" y="0"/>
                    <a:pt x="17" y="0"/>
                  </a:cubicBezTo>
                  <a:cubicBezTo>
                    <a:pt x="23" y="0"/>
                    <a:pt x="27" y="4"/>
                    <a:pt x="27" y="10"/>
                  </a:cubicBezTo>
                  <a:cubicBezTo>
                    <a:pt x="27" y="13"/>
                    <a:pt x="26" y="17"/>
                    <a:pt x="24" y="19"/>
                  </a:cubicBezTo>
                  <a:cubicBezTo>
                    <a:pt x="33" y="29"/>
                    <a:pt x="33" y="29"/>
                    <a:pt x="33" y="29"/>
                  </a:cubicBezTo>
                  <a:cubicBezTo>
                    <a:pt x="36" y="26"/>
                    <a:pt x="36" y="26"/>
                    <a:pt x="36" y="26"/>
                  </a:cubicBezTo>
                  <a:cubicBezTo>
                    <a:pt x="35" y="26"/>
                    <a:pt x="33" y="24"/>
                    <a:pt x="33" y="23"/>
                  </a:cubicBezTo>
                  <a:cubicBezTo>
                    <a:pt x="33" y="22"/>
                    <a:pt x="35" y="20"/>
                    <a:pt x="36" y="20"/>
                  </a:cubicBezTo>
                  <a:cubicBezTo>
                    <a:pt x="36" y="20"/>
                    <a:pt x="36" y="20"/>
                    <a:pt x="36" y="20"/>
                  </a:cubicBezTo>
                  <a:cubicBezTo>
                    <a:pt x="37" y="21"/>
                    <a:pt x="45" y="28"/>
                    <a:pt x="45" y="29"/>
                  </a:cubicBezTo>
                  <a:cubicBezTo>
                    <a:pt x="45" y="29"/>
                    <a:pt x="42" y="32"/>
                    <a:pt x="42" y="32"/>
                  </a:cubicBezTo>
                  <a:close/>
                  <a:moveTo>
                    <a:pt x="17" y="5"/>
                  </a:moveTo>
                  <a:cubicBezTo>
                    <a:pt x="14" y="5"/>
                    <a:pt x="12" y="7"/>
                    <a:pt x="12" y="10"/>
                  </a:cubicBezTo>
                  <a:cubicBezTo>
                    <a:pt x="12" y="11"/>
                    <a:pt x="12" y="12"/>
                    <a:pt x="12" y="12"/>
                  </a:cubicBezTo>
                  <a:cubicBezTo>
                    <a:pt x="12" y="12"/>
                    <a:pt x="11" y="12"/>
                    <a:pt x="10" y="12"/>
                  </a:cubicBezTo>
                  <a:cubicBezTo>
                    <a:pt x="7" y="12"/>
                    <a:pt x="5" y="14"/>
                    <a:pt x="5" y="17"/>
                  </a:cubicBezTo>
                  <a:cubicBezTo>
                    <a:pt x="5" y="20"/>
                    <a:pt x="7" y="22"/>
                    <a:pt x="10" y="22"/>
                  </a:cubicBezTo>
                  <a:cubicBezTo>
                    <a:pt x="13" y="22"/>
                    <a:pt x="15" y="20"/>
                    <a:pt x="15" y="17"/>
                  </a:cubicBezTo>
                  <a:cubicBezTo>
                    <a:pt x="15" y="16"/>
                    <a:pt x="15" y="15"/>
                    <a:pt x="15" y="15"/>
                  </a:cubicBezTo>
                  <a:cubicBezTo>
                    <a:pt x="15" y="15"/>
                    <a:pt x="16" y="15"/>
                    <a:pt x="17" y="15"/>
                  </a:cubicBezTo>
                  <a:cubicBezTo>
                    <a:pt x="20" y="15"/>
                    <a:pt x="22" y="13"/>
                    <a:pt x="22" y="10"/>
                  </a:cubicBezTo>
                  <a:cubicBezTo>
                    <a:pt x="22" y="7"/>
                    <a:pt x="20" y="5"/>
                    <a:pt x="17" y="5"/>
                  </a:cubicBezTo>
                  <a:close/>
                </a:path>
              </a:pathLst>
            </a:custGeom>
            <a:solidFill>
              <a:srgbClr val="FFFFFF"/>
            </a:solidFill>
            <a:ln>
              <a:noFill/>
            </a:ln>
          </p:spPr>
          <p:txBody>
            <a:bodyPr vert="horz" wrap="square" lIns="96757" tIns="48378" rIns="96757" bIns="48378" numCol="1" anchor="t" anchorCtr="0" compatLnSpc="1"/>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000000"/>
                </a:solidFill>
                <a:effectLst/>
                <a:uLnTx/>
                <a:uFillTx/>
                <a:latin typeface="+mj-ea"/>
                <a:ea typeface="+mj-ea"/>
                <a:sym typeface="Gill Sans" charset="0"/>
              </a:endParaRPr>
            </a:p>
          </p:txBody>
        </p:sp>
      </p:grpSp>
      <p:grpSp>
        <p:nvGrpSpPr>
          <p:cNvPr id="30" name="Group 2"/>
          <p:cNvGrpSpPr/>
          <p:nvPr/>
        </p:nvGrpSpPr>
        <p:grpSpPr>
          <a:xfrm>
            <a:off x="7596694" y="1446754"/>
            <a:ext cx="731607" cy="722536"/>
            <a:chOff x="5537964" y="2206768"/>
            <a:chExt cx="541985" cy="541985"/>
          </a:xfrm>
        </p:grpSpPr>
        <p:sp>
          <p:nvSpPr>
            <p:cNvPr id="31" name="Oval 60"/>
            <p:cNvSpPr/>
            <p:nvPr/>
          </p:nvSpPr>
          <p:spPr>
            <a:xfrm>
              <a:off x="5537964" y="2206768"/>
              <a:ext cx="541985" cy="541985"/>
            </a:xfrm>
            <a:prstGeom prst="ellipse">
              <a:avLst/>
            </a:prstGeom>
            <a:solidFill>
              <a:srgbClr val="1F497D"/>
            </a:solidFill>
            <a:ln w="19050" cap="flat" cmpd="sng" algn="ctr">
              <a:solidFill>
                <a:srgbClr val="1F497D"/>
              </a:solidFill>
              <a:prstDash val="solid"/>
            </a:ln>
            <a:effectLst/>
          </p:spPr>
          <p:txBody>
            <a:bodyPr rtlCol="0" anchor="ctr"/>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FFFFFF"/>
                </a:solidFill>
                <a:effectLst/>
                <a:uLnTx/>
                <a:uFillTx/>
                <a:latin typeface="+mj-ea"/>
                <a:ea typeface="+mj-ea"/>
                <a:sym typeface="Gill Sans" charset="0"/>
              </a:endParaRPr>
            </a:p>
          </p:txBody>
        </p:sp>
        <p:sp>
          <p:nvSpPr>
            <p:cNvPr id="32" name="Freeform 8"/>
            <p:cNvSpPr>
              <a:spLocks noEditPoints="1"/>
            </p:cNvSpPr>
            <p:nvPr/>
          </p:nvSpPr>
          <p:spPr bwMode="auto">
            <a:xfrm>
              <a:off x="5672397" y="2333665"/>
              <a:ext cx="285750" cy="277813"/>
            </a:xfrm>
            <a:custGeom>
              <a:avLst/>
              <a:gdLst>
                <a:gd name="T0" fmla="*/ 43 w 44"/>
                <a:gd name="T1" fmla="*/ 22 h 43"/>
                <a:gd name="T2" fmla="*/ 43 w 44"/>
                <a:gd name="T3" fmla="*/ 22 h 43"/>
                <a:gd name="T4" fmla="*/ 38 w 44"/>
                <a:gd name="T5" fmla="*/ 19 h 43"/>
                <a:gd name="T6" fmla="*/ 31 w 44"/>
                <a:gd name="T7" fmla="*/ 23 h 43"/>
                <a:gd name="T8" fmla="*/ 30 w 44"/>
                <a:gd name="T9" fmla="*/ 24 h 43"/>
                <a:gd name="T10" fmla="*/ 30 w 44"/>
                <a:gd name="T11" fmla="*/ 25 h 43"/>
                <a:gd name="T12" fmla="*/ 29 w 44"/>
                <a:gd name="T13" fmla="*/ 24 h 43"/>
                <a:gd name="T14" fmla="*/ 28 w 44"/>
                <a:gd name="T15" fmla="*/ 23 h 43"/>
                <a:gd name="T16" fmla="*/ 22 w 44"/>
                <a:gd name="T17" fmla="*/ 19 h 43"/>
                <a:gd name="T18" fmla="*/ 16 w 44"/>
                <a:gd name="T19" fmla="*/ 23 h 43"/>
                <a:gd name="T20" fmla="*/ 15 w 44"/>
                <a:gd name="T21" fmla="*/ 24 h 43"/>
                <a:gd name="T22" fmla="*/ 14 w 44"/>
                <a:gd name="T23" fmla="*/ 25 h 43"/>
                <a:gd name="T24" fmla="*/ 13 w 44"/>
                <a:gd name="T25" fmla="*/ 24 h 43"/>
                <a:gd name="T26" fmla="*/ 13 w 44"/>
                <a:gd name="T27" fmla="*/ 23 h 43"/>
                <a:gd name="T28" fmla="*/ 6 w 44"/>
                <a:gd name="T29" fmla="*/ 19 h 43"/>
                <a:gd name="T30" fmla="*/ 1 w 44"/>
                <a:gd name="T31" fmla="*/ 22 h 43"/>
                <a:gd name="T32" fmla="*/ 1 w 44"/>
                <a:gd name="T33" fmla="*/ 22 h 43"/>
                <a:gd name="T34" fmla="*/ 0 w 44"/>
                <a:gd name="T35" fmla="*/ 21 h 43"/>
                <a:gd name="T36" fmla="*/ 0 w 44"/>
                <a:gd name="T37" fmla="*/ 21 h 43"/>
                <a:gd name="T38" fmla="*/ 22 w 44"/>
                <a:gd name="T39" fmla="*/ 5 h 43"/>
                <a:gd name="T40" fmla="*/ 44 w 44"/>
                <a:gd name="T41" fmla="*/ 21 h 43"/>
                <a:gd name="T42" fmla="*/ 44 w 44"/>
                <a:gd name="T43" fmla="*/ 21 h 43"/>
                <a:gd name="T44" fmla="*/ 43 w 44"/>
                <a:gd name="T45" fmla="*/ 22 h 43"/>
                <a:gd name="T46" fmla="*/ 24 w 44"/>
                <a:gd name="T47" fmla="*/ 36 h 43"/>
                <a:gd name="T48" fmla="*/ 17 w 44"/>
                <a:gd name="T49" fmla="*/ 43 h 43"/>
                <a:gd name="T50" fmla="*/ 10 w 44"/>
                <a:gd name="T51" fmla="*/ 36 h 43"/>
                <a:gd name="T52" fmla="*/ 12 w 44"/>
                <a:gd name="T53" fmla="*/ 34 h 43"/>
                <a:gd name="T54" fmla="*/ 13 w 44"/>
                <a:gd name="T55" fmla="*/ 36 h 43"/>
                <a:gd name="T56" fmla="*/ 17 w 44"/>
                <a:gd name="T57" fmla="*/ 39 h 43"/>
                <a:gd name="T58" fmla="*/ 20 w 44"/>
                <a:gd name="T59" fmla="*/ 36 h 43"/>
                <a:gd name="T60" fmla="*/ 20 w 44"/>
                <a:gd name="T61" fmla="*/ 20 h 43"/>
                <a:gd name="T62" fmla="*/ 22 w 44"/>
                <a:gd name="T63" fmla="*/ 20 h 43"/>
                <a:gd name="T64" fmla="*/ 24 w 44"/>
                <a:gd name="T65" fmla="*/ 20 h 43"/>
                <a:gd name="T66" fmla="*/ 24 w 44"/>
                <a:gd name="T67" fmla="*/ 36 h 43"/>
                <a:gd name="T68" fmla="*/ 24 w 44"/>
                <a:gd name="T69" fmla="*/ 4 h 43"/>
                <a:gd name="T70" fmla="*/ 22 w 44"/>
                <a:gd name="T71" fmla="*/ 4 h 43"/>
                <a:gd name="T72" fmla="*/ 20 w 44"/>
                <a:gd name="T73" fmla="*/ 4 h 43"/>
                <a:gd name="T74" fmla="*/ 20 w 44"/>
                <a:gd name="T75" fmla="*/ 2 h 43"/>
                <a:gd name="T76" fmla="*/ 22 w 44"/>
                <a:gd name="T77" fmla="*/ 0 h 43"/>
                <a:gd name="T78" fmla="*/ 24 w 44"/>
                <a:gd name="T79" fmla="*/ 2 h 43"/>
                <a:gd name="T80" fmla="*/ 24 w 44"/>
                <a:gd name="T8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3">
                  <a:moveTo>
                    <a:pt x="43" y="22"/>
                  </a:moveTo>
                  <a:cubicBezTo>
                    <a:pt x="43" y="22"/>
                    <a:pt x="43" y="22"/>
                    <a:pt x="43" y="22"/>
                  </a:cubicBezTo>
                  <a:cubicBezTo>
                    <a:pt x="41" y="20"/>
                    <a:pt x="40" y="19"/>
                    <a:pt x="38" y="19"/>
                  </a:cubicBezTo>
                  <a:cubicBezTo>
                    <a:pt x="35" y="19"/>
                    <a:pt x="33" y="21"/>
                    <a:pt x="31" y="23"/>
                  </a:cubicBezTo>
                  <a:cubicBezTo>
                    <a:pt x="31" y="23"/>
                    <a:pt x="31" y="24"/>
                    <a:pt x="30" y="24"/>
                  </a:cubicBezTo>
                  <a:cubicBezTo>
                    <a:pt x="30" y="25"/>
                    <a:pt x="30" y="25"/>
                    <a:pt x="30" y="25"/>
                  </a:cubicBezTo>
                  <a:cubicBezTo>
                    <a:pt x="29" y="25"/>
                    <a:pt x="29" y="25"/>
                    <a:pt x="29" y="24"/>
                  </a:cubicBezTo>
                  <a:cubicBezTo>
                    <a:pt x="29" y="24"/>
                    <a:pt x="28" y="23"/>
                    <a:pt x="28" y="23"/>
                  </a:cubicBezTo>
                  <a:cubicBezTo>
                    <a:pt x="27" y="21"/>
                    <a:pt x="24" y="19"/>
                    <a:pt x="22" y="19"/>
                  </a:cubicBezTo>
                  <a:cubicBezTo>
                    <a:pt x="19" y="19"/>
                    <a:pt x="17" y="21"/>
                    <a:pt x="16" y="23"/>
                  </a:cubicBezTo>
                  <a:cubicBezTo>
                    <a:pt x="15" y="23"/>
                    <a:pt x="15" y="24"/>
                    <a:pt x="15" y="24"/>
                  </a:cubicBezTo>
                  <a:cubicBezTo>
                    <a:pt x="15" y="25"/>
                    <a:pt x="15" y="25"/>
                    <a:pt x="14" y="25"/>
                  </a:cubicBezTo>
                  <a:cubicBezTo>
                    <a:pt x="14" y="25"/>
                    <a:pt x="14" y="25"/>
                    <a:pt x="13" y="24"/>
                  </a:cubicBezTo>
                  <a:cubicBezTo>
                    <a:pt x="13" y="24"/>
                    <a:pt x="13" y="23"/>
                    <a:pt x="13" y="23"/>
                  </a:cubicBezTo>
                  <a:cubicBezTo>
                    <a:pt x="11" y="21"/>
                    <a:pt x="9" y="19"/>
                    <a:pt x="6" y="19"/>
                  </a:cubicBezTo>
                  <a:cubicBezTo>
                    <a:pt x="4" y="19"/>
                    <a:pt x="3" y="20"/>
                    <a:pt x="1" y="22"/>
                  </a:cubicBezTo>
                  <a:cubicBezTo>
                    <a:pt x="1" y="22"/>
                    <a:pt x="1" y="22"/>
                    <a:pt x="1" y="22"/>
                  </a:cubicBezTo>
                  <a:cubicBezTo>
                    <a:pt x="0" y="22"/>
                    <a:pt x="0" y="22"/>
                    <a:pt x="0" y="21"/>
                  </a:cubicBezTo>
                  <a:cubicBezTo>
                    <a:pt x="0" y="21"/>
                    <a:pt x="0" y="21"/>
                    <a:pt x="0" y="21"/>
                  </a:cubicBezTo>
                  <a:cubicBezTo>
                    <a:pt x="2" y="11"/>
                    <a:pt x="12" y="5"/>
                    <a:pt x="22" y="5"/>
                  </a:cubicBezTo>
                  <a:cubicBezTo>
                    <a:pt x="32" y="5"/>
                    <a:pt x="42" y="11"/>
                    <a:pt x="44" y="21"/>
                  </a:cubicBezTo>
                  <a:cubicBezTo>
                    <a:pt x="44" y="21"/>
                    <a:pt x="44" y="21"/>
                    <a:pt x="44" y="21"/>
                  </a:cubicBezTo>
                  <a:cubicBezTo>
                    <a:pt x="44" y="22"/>
                    <a:pt x="44" y="22"/>
                    <a:pt x="43" y="22"/>
                  </a:cubicBezTo>
                  <a:close/>
                  <a:moveTo>
                    <a:pt x="24" y="36"/>
                  </a:moveTo>
                  <a:cubicBezTo>
                    <a:pt x="24" y="40"/>
                    <a:pt x="21" y="43"/>
                    <a:pt x="17" y="43"/>
                  </a:cubicBezTo>
                  <a:cubicBezTo>
                    <a:pt x="13" y="43"/>
                    <a:pt x="10" y="40"/>
                    <a:pt x="10" y="36"/>
                  </a:cubicBezTo>
                  <a:cubicBezTo>
                    <a:pt x="10" y="35"/>
                    <a:pt x="11" y="34"/>
                    <a:pt x="12" y="34"/>
                  </a:cubicBezTo>
                  <a:cubicBezTo>
                    <a:pt x="13" y="34"/>
                    <a:pt x="13" y="35"/>
                    <a:pt x="13" y="36"/>
                  </a:cubicBezTo>
                  <a:cubicBezTo>
                    <a:pt x="13" y="38"/>
                    <a:pt x="15" y="39"/>
                    <a:pt x="17" y="39"/>
                  </a:cubicBezTo>
                  <a:cubicBezTo>
                    <a:pt x="19" y="39"/>
                    <a:pt x="20" y="38"/>
                    <a:pt x="20" y="36"/>
                  </a:cubicBezTo>
                  <a:cubicBezTo>
                    <a:pt x="20" y="20"/>
                    <a:pt x="20" y="20"/>
                    <a:pt x="20" y="20"/>
                  </a:cubicBezTo>
                  <a:cubicBezTo>
                    <a:pt x="21" y="20"/>
                    <a:pt x="21" y="20"/>
                    <a:pt x="22" y="20"/>
                  </a:cubicBezTo>
                  <a:cubicBezTo>
                    <a:pt x="23" y="20"/>
                    <a:pt x="23" y="20"/>
                    <a:pt x="24" y="20"/>
                  </a:cubicBezTo>
                  <a:lnTo>
                    <a:pt x="24" y="36"/>
                  </a:lnTo>
                  <a:close/>
                  <a:moveTo>
                    <a:pt x="24" y="4"/>
                  </a:moveTo>
                  <a:cubicBezTo>
                    <a:pt x="23" y="4"/>
                    <a:pt x="23" y="4"/>
                    <a:pt x="22" y="4"/>
                  </a:cubicBezTo>
                  <a:cubicBezTo>
                    <a:pt x="21" y="4"/>
                    <a:pt x="21" y="4"/>
                    <a:pt x="20" y="4"/>
                  </a:cubicBezTo>
                  <a:cubicBezTo>
                    <a:pt x="20" y="2"/>
                    <a:pt x="20" y="2"/>
                    <a:pt x="20" y="2"/>
                  </a:cubicBezTo>
                  <a:cubicBezTo>
                    <a:pt x="20" y="1"/>
                    <a:pt x="21" y="0"/>
                    <a:pt x="22" y="0"/>
                  </a:cubicBezTo>
                  <a:cubicBezTo>
                    <a:pt x="23" y="0"/>
                    <a:pt x="24" y="1"/>
                    <a:pt x="24" y="2"/>
                  </a:cubicBezTo>
                  <a:lnTo>
                    <a:pt x="24" y="4"/>
                  </a:lnTo>
                  <a:close/>
                </a:path>
              </a:pathLst>
            </a:custGeom>
            <a:solidFill>
              <a:srgbClr val="FFFFFF"/>
            </a:solidFill>
            <a:ln>
              <a:noFill/>
            </a:ln>
          </p:spPr>
          <p:txBody>
            <a:bodyPr vert="horz" wrap="square" lIns="96757" tIns="48378" rIns="96757" bIns="48378" numCol="1" anchor="t" anchorCtr="0" compatLnSpc="1"/>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000000"/>
                </a:solidFill>
                <a:effectLst/>
                <a:uLnTx/>
                <a:uFillTx/>
                <a:latin typeface="+mj-ea"/>
                <a:ea typeface="+mj-ea"/>
                <a:sym typeface="Gill Sans" charset="0"/>
              </a:endParaRPr>
            </a:p>
          </p:txBody>
        </p:sp>
      </p:grpSp>
      <p:grpSp>
        <p:nvGrpSpPr>
          <p:cNvPr id="33" name="Group 6"/>
          <p:cNvGrpSpPr/>
          <p:nvPr/>
        </p:nvGrpSpPr>
        <p:grpSpPr>
          <a:xfrm>
            <a:off x="7596693" y="4688711"/>
            <a:ext cx="731607" cy="722536"/>
            <a:chOff x="5537964" y="3553346"/>
            <a:chExt cx="541985" cy="541985"/>
          </a:xfrm>
          <a:solidFill>
            <a:srgbClr val="FFFFFF"/>
          </a:solidFill>
        </p:grpSpPr>
        <p:sp>
          <p:nvSpPr>
            <p:cNvPr id="34" name="Oval 51"/>
            <p:cNvSpPr/>
            <p:nvPr/>
          </p:nvSpPr>
          <p:spPr>
            <a:xfrm>
              <a:off x="5537964" y="3553346"/>
              <a:ext cx="541985" cy="541985"/>
            </a:xfrm>
            <a:prstGeom prst="ellipse">
              <a:avLst/>
            </a:prstGeom>
            <a:solidFill>
              <a:srgbClr val="1F497D"/>
            </a:solidFill>
            <a:ln w="19050" cap="flat" cmpd="sng" algn="ctr">
              <a:noFill/>
              <a:prstDash val="solid"/>
            </a:ln>
            <a:effectLst/>
          </p:spPr>
          <p:txBody>
            <a:bodyPr rtlCol="0" anchor="ctr"/>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FFFFFF"/>
                </a:solidFill>
                <a:effectLst/>
                <a:uLnTx/>
                <a:uFillTx/>
                <a:latin typeface="+mj-ea"/>
                <a:ea typeface="+mj-ea"/>
                <a:sym typeface="Gill Sans" charset="0"/>
              </a:endParaRPr>
            </a:p>
          </p:txBody>
        </p:sp>
        <p:sp>
          <p:nvSpPr>
            <p:cNvPr id="35" name="Freeform 9"/>
            <p:cNvSpPr/>
            <p:nvPr/>
          </p:nvSpPr>
          <p:spPr bwMode="auto">
            <a:xfrm>
              <a:off x="5665448" y="3684384"/>
              <a:ext cx="292100" cy="247650"/>
            </a:xfrm>
            <a:custGeom>
              <a:avLst/>
              <a:gdLst>
                <a:gd name="T0" fmla="*/ 45 w 45"/>
                <a:gd name="T1" fmla="*/ 19 h 38"/>
                <a:gd name="T2" fmla="*/ 43 w 45"/>
                <a:gd name="T3" fmla="*/ 21 h 38"/>
                <a:gd name="T4" fmla="*/ 41 w 45"/>
                <a:gd name="T5" fmla="*/ 21 h 38"/>
                <a:gd name="T6" fmla="*/ 40 w 45"/>
                <a:gd name="T7" fmla="*/ 19 h 38"/>
                <a:gd name="T8" fmla="*/ 40 w 45"/>
                <a:gd name="T9" fmla="*/ 12 h 38"/>
                <a:gd name="T10" fmla="*/ 33 w 45"/>
                <a:gd name="T11" fmla="*/ 6 h 38"/>
                <a:gd name="T12" fmla="*/ 26 w 45"/>
                <a:gd name="T13" fmla="*/ 12 h 38"/>
                <a:gd name="T14" fmla="*/ 26 w 45"/>
                <a:gd name="T15" fmla="*/ 18 h 38"/>
                <a:gd name="T16" fmla="*/ 29 w 45"/>
                <a:gd name="T17" fmla="*/ 18 h 38"/>
                <a:gd name="T18" fmla="*/ 31 w 45"/>
                <a:gd name="T19" fmla="*/ 20 h 38"/>
                <a:gd name="T20" fmla="*/ 31 w 45"/>
                <a:gd name="T21" fmla="*/ 36 h 38"/>
                <a:gd name="T22" fmla="*/ 29 w 45"/>
                <a:gd name="T23" fmla="*/ 38 h 38"/>
                <a:gd name="T24" fmla="*/ 3 w 45"/>
                <a:gd name="T25" fmla="*/ 38 h 38"/>
                <a:gd name="T26" fmla="*/ 0 w 45"/>
                <a:gd name="T27" fmla="*/ 36 h 38"/>
                <a:gd name="T28" fmla="*/ 0 w 45"/>
                <a:gd name="T29" fmla="*/ 20 h 38"/>
                <a:gd name="T30" fmla="*/ 3 w 45"/>
                <a:gd name="T31" fmla="*/ 18 h 38"/>
                <a:gd name="T32" fmla="*/ 21 w 45"/>
                <a:gd name="T33" fmla="*/ 18 h 38"/>
                <a:gd name="T34" fmla="*/ 21 w 45"/>
                <a:gd name="T35" fmla="*/ 12 h 38"/>
                <a:gd name="T36" fmla="*/ 33 w 45"/>
                <a:gd name="T37" fmla="*/ 0 h 38"/>
                <a:gd name="T38" fmla="*/ 45 w 45"/>
                <a:gd name="T39" fmla="*/ 12 h 38"/>
                <a:gd name="T40" fmla="*/ 45 w 45"/>
                <a:gd name="T4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38">
                  <a:moveTo>
                    <a:pt x="45" y="19"/>
                  </a:moveTo>
                  <a:cubicBezTo>
                    <a:pt x="45" y="20"/>
                    <a:pt x="44" y="21"/>
                    <a:pt x="43" y="21"/>
                  </a:cubicBezTo>
                  <a:cubicBezTo>
                    <a:pt x="41" y="21"/>
                    <a:pt x="41" y="21"/>
                    <a:pt x="41" y="21"/>
                  </a:cubicBezTo>
                  <a:cubicBezTo>
                    <a:pt x="41" y="21"/>
                    <a:pt x="40" y="20"/>
                    <a:pt x="40" y="19"/>
                  </a:cubicBezTo>
                  <a:cubicBezTo>
                    <a:pt x="40" y="12"/>
                    <a:pt x="40" y="12"/>
                    <a:pt x="40" y="12"/>
                  </a:cubicBezTo>
                  <a:cubicBezTo>
                    <a:pt x="40" y="9"/>
                    <a:pt x="37" y="6"/>
                    <a:pt x="33" y="6"/>
                  </a:cubicBezTo>
                  <a:cubicBezTo>
                    <a:pt x="29" y="6"/>
                    <a:pt x="26" y="9"/>
                    <a:pt x="26" y="12"/>
                  </a:cubicBezTo>
                  <a:cubicBezTo>
                    <a:pt x="26" y="18"/>
                    <a:pt x="26" y="18"/>
                    <a:pt x="26" y="18"/>
                  </a:cubicBezTo>
                  <a:cubicBezTo>
                    <a:pt x="29" y="18"/>
                    <a:pt x="29" y="18"/>
                    <a:pt x="29" y="18"/>
                  </a:cubicBezTo>
                  <a:cubicBezTo>
                    <a:pt x="30" y="18"/>
                    <a:pt x="31" y="19"/>
                    <a:pt x="31" y="20"/>
                  </a:cubicBezTo>
                  <a:cubicBezTo>
                    <a:pt x="31" y="36"/>
                    <a:pt x="31" y="36"/>
                    <a:pt x="31" y="36"/>
                  </a:cubicBezTo>
                  <a:cubicBezTo>
                    <a:pt x="31" y="37"/>
                    <a:pt x="30" y="38"/>
                    <a:pt x="29" y="38"/>
                  </a:cubicBezTo>
                  <a:cubicBezTo>
                    <a:pt x="3" y="38"/>
                    <a:pt x="3" y="38"/>
                    <a:pt x="3" y="38"/>
                  </a:cubicBezTo>
                  <a:cubicBezTo>
                    <a:pt x="1" y="38"/>
                    <a:pt x="0" y="37"/>
                    <a:pt x="0" y="36"/>
                  </a:cubicBezTo>
                  <a:cubicBezTo>
                    <a:pt x="0" y="20"/>
                    <a:pt x="0" y="20"/>
                    <a:pt x="0" y="20"/>
                  </a:cubicBezTo>
                  <a:cubicBezTo>
                    <a:pt x="0" y="19"/>
                    <a:pt x="1" y="18"/>
                    <a:pt x="3" y="18"/>
                  </a:cubicBezTo>
                  <a:cubicBezTo>
                    <a:pt x="21" y="18"/>
                    <a:pt x="21" y="18"/>
                    <a:pt x="21" y="18"/>
                  </a:cubicBezTo>
                  <a:cubicBezTo>
                    <a:pt x="21" y="12"/>
                    <a:pt x="21" y="12"/>
                    <a:pt x="21" y="12"/>
                  </a:cubicBezTo>
                  <a:cubicBezTo>
                    <a:pt x="21" y="6"/>
                    <a:pt x="26" y="0"/>
                    <a:pt x="33" y="0"/>
                  </a:cubicBezTo>
                  <a:cubicBezTo>
                    <a:pt x="40" y="0"/>
                    <a:pt x="45" y="6"/>
                    <a:pt x="45" y="12"/>
                  </a:cubicBezTo>
                  <a:lnTo>
                    <a:pt x="45" y="19"/>
                  </a:lnTo>
                  <a:close/>
                </a:path>
              </a:pathLst>
            </a:custGeom>
            <a:grpFill/>
            <a:ln>
              <a:noFill/>
            </a:ln>
          </p:spPr>
          <p:txBody>
            <a:bodyPr vert="horz" wrap="square" lIns="96757" tIns="48378" rIns="96757" bIns="48378" numCol="1" anchor="t" anchorCtr="0" compatLnSpc="1"/>
            <a:lstStyle/>
            <a:p>
              <a:pPr marL="0" marR="0" lvl="0" indent="0" algn="ctr" defTabSz="967740" eaLnBrk="1" fontAlgn="base" latinLnBrk="0" hangingPunct="1">
                <a:lnSpc>
                  <a:spcPct val="100000"/>
                </a:lnSpc>
                <a:spcBef>
                  <a:spcPct val="0"/>
                </a:spcBef>
                <a:spcAft>
                  <a:spcPct val="0"/>
                </a:spcAft>
                <a:buClrTx/>
                <a:buSzTx/>
                <a:buFontTx/>
                <a:buNone/>
                <a:defRPr/>
              </a:pPr>
              <a:endParaRPr kumimoji="0" lang="en-US" sz="2965" b="0" i="0" u="none" strike="noStrike" kern="0" cap="none" spc="0" normalizeH="0" baseline="0" noProof="0">
                <a:ln>
                  <a:noFill/>
                </a:ln>
                <a:solidFill>
                  <a:srgbClr val="000000"/>
                </a:solidFill>
                <a:effectLst/>
                <a:uLnTx/>
                <a:uFillTx/>
                <a:latin typeface="+mj-ea"/>
                <a:ea typeface="+mj-ea"/>
                <a:sym typeface="Gill Sans" charset="0"/>
              </a:endParaRPr>
            </a:p>
          </p:txBody>
        </p:sp>
      </p:grpSp>
      <p:sp>
        <p:nvSpPr>
          <p:cNvPr id="37" name="Rectangle 7"/>
          <p:cNvSpPr/>
          <p:nvPr/>
        </p:nvSpPr>
        <p:spPr bwMode="auto">
          <a:xfrm>
            <a:off x="693420" y="1496695"/>
            <a:ext cx="2819400" cy="231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defTabSz="967740" fontAlgn="base">
              <a:lnSpc>
                <a:spcPct val="100000"/>
              </a:lnSpc>
              <a:spcBef>
                <a:spcPct val="0"/>
              </a:spcBef>
              <a:spcAft>
                <a:spcPct val="0"/>
              </a:spcAft>
            </a:pPr>
            <a:r>
              <a:rPr lang="zh-CN" altLang="en-US" b="1" spc="106">
                <a:solidFill>
                  <a:srgbClr val="000000">
                    <a:lumMod val="65000"/>
                    <a:lumOff val="35000"/>
                  </a:srgbClr>
                </a:solidFill>
                <a:latin typeface="方正仿宋简体" panose="02010601030101010101" charset="-122"/>
                <a:ea typeface="方正仿宋简体" panose="02010601030101010101" charset="-122"/>
                <a:cs typeface="方正仿宋简体" panose="02010601030101010101" charset="-122"/>
                <a:sym typeface="Lato Light" charset="0"/>
              </a:rPr>
              <a:t>2021年，我局政府信息公开工作稳步推进，取得了一定成效，但仍然存在一些不足，比如审计公开范围较窄，网站优化程度不够和业务培训形式单一等。下一步，我局将认真加以改进。</a:t>
            </a:r>
            <a:endParaRPr lang="zh-CN" altLang="en-US" b="1" spc="106">
              <a:solidFill>
                <a:srgbClr val="000000">
                  <a:lumMod val="65000"/>
                  <a:lumOff val="35000"/>
                </a:srgbClr>
              </a:solidFill>
              <a:latin typeface="方正仿宋简体" panose="02010601030101010101" charset="-122"/>
              <a:ea typeface="方正仿宋简体" panose="02010601030101010101" charset="-122"/>
              <a:cs typeface="方正仿宋简体" panose="02010601030101010101" charset="-122"/>
              <a:sym typeface="Lato Light" charset="0"/>
            </a:endParaRPr>
          </a:p>
        </p:txBody>
      </p:sp>
      <p:sp>
        <p:nvSpPr>
          <p:cNvPr id="39" name="Rectangle 7"/>
          <p:cNvSpPr/>
          <p:nvPr/>
        </p:nvSpPr>
        <p:spPr bwMode="auto">
          <a:xfrm>
            <a:off x="693317" y="4292207"/>
            <a:ext cx="2819594" cy="111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defTabSz="967740" fontAlgn="base">
              <a:lnSpc>
                <a:spcPct val="100000"/>
              </a:lnSpc>
              <a:spcBef>
                <a:spcPct val="0"/>
              </a:spcBef>
              <a:spcAft>
                <a:spcPct val="0"/>
              </a:spcAft>
            </a:pPr>
            <a:r>
              <a:rPr lang="zh-CN" altLang="en-US" b="1" spc="106">
                <a:solidFill>
                  <a:srgbClr val="000000">
                    <a:lumMod val="65000"/>
                    <a:lumOff val="35000"/>
                  </a:srgbClr>
                </a:solidFill>
                <a:latin typeface="方正仿宋简体" panose="02010601030101010101" charset="-122"/>
                <a:ea typeface="方正仿宋简体" panose="02010601030101010101" charset="-122"/>
                <a:cs typeface="Lato Light" charset="0"/>
                <a:sym typeface="Lato Light" charset="0"/>
              </a:rPr>
              <a:t>二是进一步优化网站功能，优化门户网站栏目设置，丰富栏目内容，根据需求增设智能咨询服务、在线互动交流及无障碍阅读等便民功能</a:t>
            </a:r>
            <a:r>
              <a:rPr lang="zh-CN" altLang="en-US" sz="1000" spc="106">
                <a:solidFill>
                  <a:srgbClr val="000000">
                    <a:lumMod val="65000"/>
                    <a:lumOff val="35000"/>
                  </a:srgbClr>
                </a:solidFill>
                <a:latin typeface="+mj-ea"/>
                <a:ea typeface="+mj-ea"/>
                <a:cs typeface="Lato Light" charset="0"/>
                <a:sym typeface="Lato Light" charset="0"/>
              </a:rPr>
              <a:t>。</a:t>
            </a:r>
            <a:endParaRPr lang="zh-CN" altLang="en-US" sz="1000" spc="106">
              <a:solidFill>
                <a:srgbClr val="000000">
                  <a:lumMod val="65000"/>
                  <a:lumOff val="35000"/>
                </a:srgbClr>
              </a:solidFill>
              <a:latin typeface="+mj-ea"/>
              <a:ea typeface="+mj-ea"/>
              <a:cs typeface="Lato Light" charset="0"/>
              <a:sym typeface="Lato Light" charset="0"/>
            </a:endParaRPr>
          </a:p>
        </p:txBody>
      </p:sp>
      <p:sp>
        <p:nvSpPr>
          <p:cNvPr id="41" name="Rectangle 7"/>
          <p:cNvSpPr/>
          <p:nvPr/>
        </p:nvSpPr>
        <p:spPr bwMode="auto">
          <a:xfrm>
            <a:off x="8557260" y="897890"/>
            <a:ext cx="2819400" cy="307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740" fontAlgn="base">
              <a:lnSpc>
                <a:spcPct val="100000"/>
              </a:lnSpc>
              <a:spcBef>
                <a:spcPct val="0"/>
              </a:spcBef>
              <a:spcAft>
                <a:spcPct val="0"/>
              </a:spcAft>
            </a:pPr>
            <a:r>
              <a:rPr lang="zh-CN" altLang="en-US" b="1" spc="106">
                <a:solidFill>
                  <a:srgbClr val="000000">
                    <a:lumMod val="65000"/>
                    <a:lumOff val="35000"/>
                  </a:srgbClr>
                </a:solidFill>
                <a:latin typeface="方正仿宋简体" panose="02010601030101010101" charset="-122"/>
                <a:ea typeface="方正仿宋简体" panose="02010601030101010101" charset="-122"/>
                <a:cs typeface="Lato Light" charset="0"/>
                <a:sym typeface="Lato Light" charset="0"/>
              </a:rPr>
              <a:t>一是加大审计工作公开力度，针对社会关心、公众关注的重要审计项目，充分利用广播、电视、报刊等传统媒体以及政府网站、微信公众号等新媒体，采取发布会、漫画、短视频等公众喜闻乐见的形式，及时发布审计信息，不断提高审计公开的范围和时效。</a:t>
            </a:r>
            <a:endParaRPr lang="zh-CN" altLang="en-US" b="1" spc="106">
              <a:solidFill>
                <a:srgbClr val="000000">
                  <a:lumMod val="65000"/>
                  <a:lumOff val="35000"/>
                </a:srgbClr>
              </a:solidFill>
              <a:latin typeface="方正仿宋简体" panose="02010601030101010101" charset="-122"/>
              <a:ea typeface="方正仿宋简体" panose="02010601030101010101" charset="-122"/>
              <a:cs typeface="Lato Light" charset="0"/>
              <a:sym typeface="Lato Light" charset="0"/>
            </a:endParaRPr>
          </a:p>
        </p:txBody>
      </p:sp>
      <p:sp>
        <p:nvSpPr>
          <p:cNvPr id="43" name="Rectangle 7"/>
          <p:cNvSpPr/>
          <p:nvPr/>
        </p:nvSpPr>
        <p:spPr bwMode="auto">
          <a:xfrm>
            <a:off x="8557400" y="4292207"/>
            <a:ext cx="2819594" cy="111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740" fontAlgn="base">
              <a:lnSpc>
                <a:spcPct val="100000"/>
              </a:lnSpc>
              <a:spcBef>
                <a:spcPct val="0"/>
              </a:spcBef>
              <a:spcAft>
                <a:spcPct val="0"/>
              </a:spcAft>
            </a:pPr>
            <a:r>
              <a:rPr lang="zh-CN" altLang="en-US" b="1" spc="106">
                <a:solidFill>
                  <a:srgbClr val="000000">
                    <a:lumMod val="65000"/>
                    <a:lumOff val="35000"/>
                  </a:srgbClr>
                </a:solidFill>
                <a:latin typeface="方正仿宋简体" panose="02010601030101010101" charset="-122"/>
                <a:ea typeface="方正仿宋简体" panose="02010601030101010101" charset="-122"/>
                <a:cs typeface="方正仿宋简体" panose="02010601030101010101" charset="-122"/>
                <a:sym typeface="Lato Light" charset="0"/>
              </a:rPr>
              <a:t>三是继续强化业务培训，探索运用“请进来、走出去和常指导”等多种方式开展政务公开培训工作，精心组织，突出实效，切实提升政务公开工作人员的业务素养和工作能力</a:t>
            </a:r>
            <a:r>
              <a:rPr lang="zh-CN" altLang="en-US" sz="1000" spc="106">
                <a:solidFill>
                  <a:srgbClr val="000000">
                    <a:lumMod val="65000"/>
                    <a:lumOff val="35000"/>
                  </a:srgbClr>
                </a:solidFill>
                <a:latin typeface="+mj-ea"/>
                <a:ea typeface="+mj-ea"/>
                <a:cs typeface="Lato Light" charset="0"/>
                <a:sym typeface="Lato Light" charset="0"/>
              </a:rPr>
              <a:t>。</a:t>
            </a:r>
            <a:endParaRPr lang="zh-CN" altLang="en-US" sz="1000" spc="106">
              <a:solidFill>
                <a:srgbClr val="000000">
                  <a:lumMod val="65000"/>
                  <a:lumOff val="35000"/>
                </a:srgbClr>
              </a:solidFill>
              <a:latin typeface="+mj-ea"/>
              <a:ea typeface="+mj-ea"/>
              <a:cs typeface="Lato Light" charset="0"/>
              <a:sym typeface="Lato Light" charset="0"/>
            </a:endParaRPr>
          </a:p>
        </p:txBody>
      </p:sp>
      <p:sp>
        <p:nvSpPr>
          <p:cNvPr id="2" name="2"/>
          <p:cNvSpPr txBox="1"/>
          <p:nvPr>
            <p:custDataLst>
              <p:tags r:id="rId2"/>
            </p:custDataLst>
          </p:nvPr>
        </p:nvSpPr>
        <p:spPr>
          <a:xfrm>
            <a:off x="3512820" y="334010"/>
            <a:ext cx="5165725" cy="515620"/>
          </a:xfrm>
          <a:prstGeom prst="rect">
            <a:avLst/>
          </a:prstGeom>
          <a:noFill/>
        </p:spPr>
        <p:txBody>
          <a:bodyPr wrap="square" lIns="85983" tIns="42991" rIns="85983" bIns="4299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zh-CN" altLang="en-US" sz="2800" b="1" dirty="0">
                <a:solidFill>
                  <a:schemeClr val="tx1">
                    <a:lumMod val="85000"/>
                    <a:lumOff val="15000"/>
                  </a:schemeClr>
                </a:solidFill>
                <a:latin typeface="+mn-lt"/>
                <a:cs typeface="+mn-ea"/>
                <a:sym typeface="+mn-lt"/>
              </a:rPr>
              <a:t>五、存在的主要问题及改进情况</a:t>
            </a:r>
            <a:endParaRPr lang="zh-CN" altLang="en-US" sz="2800" b="1" dirty="0">
              <a:solidFill>
                <a:schemeClr val="tx1">
                  <a:lumMod val="85000"/>
                  <a:lumOff val="15000"/>
                </a:schemeClr>
              </a:solidFill>
              <a:latin typeface="+mn-l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5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250" fill="hold"/>
                                        <p:tgtEl>
                                          <p:spTgt spid="24"/>
                                        </p:tgtEl>
                                        <p:attrNameLst>
                                          <p:attrName>ppt_w</p:attrName>
                                        </p:attrNameLst>
                                      </p:cBhvr>
                                      <p:tavLst>
                                        <p:tav tm="0">
                                          <p:val>
                                            <p:fltVal val="0"/>
                                          </p:val>
                                        </p:tav>
                                        <p:tav tm="100000">
                                          <p:val>
                                            <p:strVal val="#ppt_w"/>
                                          </p:val>
                                        </p:tav>
                                      </p:tavLst>
                                    </p:anim>
                                    <p:anim calcmode="lin" valueType="num">
                                      <p:cBhvr>
                                        <p:cTn id="11" dur="250" fill="hold"/>
                                        <p:tgtEl>
                                          <p:spTgt spid="24"/>
                                        </p:tgtEl>
                                        <p:attrNameLst>
                                          <p:attrName>ppt_h</p:attrName>
                                        </p:attrNameLst>
                                      </p:cBhvr>
                                      <p:tavLst>
                                        <p:tav tm="0">
                                          <p:val>
                                            <p:fltVal val="0"/>
                                          </p:val>
                                        </p:tav>
                                        <p:tav tm="100000">
                                          <p:val>
                                            <p:strVal val="#ppt_h"/>
                                          </p:val>
                                        </p:tav>
                                      </p:tavLst>
                                    </p:anim>
                                    <p:animEffect transition="in" filter="fade">
                                      <p:cBhvr>
                                        <p:cTn id="12" dur="250"/>
                                        <p:tgtEl>
                                          <p:spTgt spid="24"/>
                                        </p:tgtEl>
                                      </p:cBhvr>
                                    </p:animEffect>
                                  </p:childTnLst>
                                </p:cTn>
                              </p:par>
                              <p:par>
                                <p:cTn id="13" presetID="53"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250" fill="hold"/>
                                        <p:tgtEl>
                                          <p:spTgt spid="30"/>
                                        </p:tgtEl>
                                        <p:attrNameLst>
                                          <p:attrName>ppt_w</p:attrName>
                                        </p:attrNameLst>
                                      </p:cBhvr>
                                      <p:tavLst>
                                        <p:tav tm="0">
                                          <p:val>
                                            <p:fltVal val="0"/>
                                          </p:val>
                                        </p:tav>
                                        <p:tav tm="100000">
                                          <p:val>
                                            <p:strVal val="#ppt_w"/>
                                          </p:val>
                                        </p:tav>
                                      </p:tavLst>
                                    </p:anim>
                                    <p:anim calcmode="lin" valueType="num">
                                      <p:cBhvr>
                                        <p:cTn id="16" dur="250" fill="hold"/>
                                        <p:tgtEl>
                                          <p:spTgt spid="30"/>
                                        </p:tgtEl>
                                        <p:attrNameLst>
                                          <p:attrName>ppt_h</p:attrName>
                                        </p:attrNameLst>
                                      </p:cBhvr>
                                      <p:tavLst>
                                        <p:tav tm="0">
                                          <p:val>
                                            <p:fltVal val="0"/>
                                          </p:val>
                                        </p:tav>
                                        <p:tav tm="100000">
                                          <p:val>
                                            <p:strVal val="#ppt_h"/>
                                          </p:val>
                                        </p:tav>
                                      </p:tavLst>
                                    </p:anim>
                                    <p:animEffect transition="in" filter="fade">
                                      <p:cBhvr>
                                        <p:cTn id="17" dur="250"/>
                                        <p:tgtEl>
                                          <p:spTgt spid="30"/>
                                        </p:tgtEl>
                                      </p:cBhvr>
                                    </p:animEffect>
                                  </p:childTnLst>
                                </p:cTn>
                              </p:par>
                              <p:par>
                                <p:cTn id="18" presetID="53" presetClass="entr" presetSubtype="16"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250" fill="hold"/>
                                        <p:tgtEl>
                                          <p:spTgt spid="27"/>
                                        </p:tgtEl>
                                        <p:attrNameLst>
                                          <p:attrName>ppt_w</p:attrName>
                                        </p:attrNameLst>
                                      </p:cBhvr>
                                      <p:tavLst>
                                        <p:tav tm="0">
                                          <p:val>
                                            <p:fltVal val="0"/>
                                          </p:val>
                                        </p:tav>
                                        <p:tav tm="100000">
                                          <p:val>
                                            <p:strVal val="#ppt_w"/>
                                          </p:val>
                                        </p:tav>
                                      </p:tavLst>
                                    </p:anim>
                                    <p:anim calcmode="lin" valueType="num">
                                      <p:cBhvr>
                                        <p:cTn id="21" dur="250" fill="hold"/>
                                        <p:tgtEl>
                                          <p:spTgt spid="27"/>
                                        </p:tgtEl>
                                        <p:attrNameLst>
                                          <p:attrName>ppt_h</p:attrName>
                                        </p:attrNameLst>
                                      </p:cBhvr>
                                      <p:tavLst>
                                        <p:tav tm="0">
                                          <p:val>
                                            <p:fltVal val="0"/>
                                          </p:val>
                                        </p:tav>
                                        <p:tav tm="100000">
                                          <p:val>
                                            <p:strVal val="#ppt_h"/>
                                          </p:val>
                                        </p:tav>
                                      </p:tavLst>
                                    </p:anim>
                                    <p:animEffect transition="in" filter="fade">
                                      <p:cBhvr>
                                        <p:cTn id="22" dur="250"/>
                                        <p:tgtEl>
                                          <p:spTgt spid="27"/>
                                        </p:tgtEl>
                                      </p:cBhvr>
                                    </p:animEffect>
                                  </p:childTnLst>
                                </p:cTn>
                              </p:par>
                              <p:par>
                                <p:cTn id="23" presetID="53" presetClass="entr" presetSubtype="16"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500"/>
                            </p:stCondLst>
                            <p:childTnLst>
                              <p:par>
                                <p:cTn id="41" presetID="52" presetClass="entr" presetSubtype="0" fill="hold" grpId="0" nodeType="afterEffect">
                                  <p:stCondLst>
                                    <p:cond delay="0"/>
                                  </p:stCondLst>
                                  <p:iterate type="lt">
                                    <p:tmPct val="10000"/>
                                  </p:iterate>
                                  <p:childTnLst>
                                    <p:set>
                                      <p:cBhvr>
                                        <p:cTn id="42" dur="1" fill="hold">
                                          <p:stCondLst>
                                            <p:cond delay="0"/>
                                          </p:stCondLst>
                                        </p:cTn>
                                        <p:tgtEl>
                                          <p:spTgt spid="2">
                                            <p:txEl>
                                              <p:pRg st="0" end="0"/>
                                            </p:txEl>
                                          </p:spTgt>
                                        </p:tgtEl>
                                        <p:attrNameLst>
                                          <p:attrName>style.visibility</p:attrName>
                                        </p:attrNameLst>
                                      </p:cBhvr>
                                      <p:to>
                                        <p:strVal val="visible"/>
                                      </p:to>
                                    </p:set>
                                    <p:animScale>
                                      <p:cBhvr>
                                        <p:cTn id="43"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
                                            <p:txEl>
                                              <p:pRg st="0" end="0"/>
                                            </p:txEl>
                                          </p:spTgt>
                                        </p:tgtEl>
                                        <p:attrNameLst>
                                          <p:attrName>ppt_x</p:attrName>
                                          <p:attrName>ppt_y</p:attrName>
                                        </p:attrNameLst>
                                      </p:cBhvr>
                                    </p:animMotion>
                                    <p:animEffect transition="in" filter="fade">
                                      <p:cBhvr>
                                        <p:cTn id="4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7" grpId="0"/>
      <p:bldP spid="39" grpId="0"/>
      <p:bldP spid="41" grpId="0"/>
      <p:bldP spid="4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a:xfrm>
            <a:off x="1681480" y="1655445"/>
            <a:ext cx="2571750" cy="840105"/>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800" b="1" dirty="0">
                <a:solidFill>
                  <a:sysClr val="windowText" lastClr="000000"/>
                </a:solidFill>
                <a:latin typeface="方正仿宋简体" panose="02010601030101010101" charset="-122"/>
                <a:ea typeface="方正仿宋简体" panose="02010601030101010101" charset="-122"/>
                <a:cs typeface="+mn-ea"/>
                <a:sym typeface="+mn-lt"/>
              </a:rPr>
              <a:t>一是年内我局未发生信息处理费收取行为。</a:t>
            </a:r>
            <a:endParaRPr lang="zh-CN" altLang="en-US" sz="1800" b="1" dirty="0">
              <a:solidFill>
                <a:sysClr val="windowText" lastClr="000000"/>
              </a:solidFill>
              <a:latin typeface="方正仿宋简体" panose="02010601030101010101" charset="-122"/>
              <a:ea typeface="方正仿宋简体" panose="02010601030101010101" charset="-122"/>
              <a:cs typeface="+mn-ea"/>
              <a:sym typeface="+mn-lt"/>
            </a:endParaRPr>
          </a:p>
        </p:txBody>
      </p:sp>
      <p:sp>
        <p:nvSpPr>
          <p:cNvPr id="9" name="Content Placeholder 2"/>
          <p:cNvSpPr txBox="1"/>
          <p:nvPr/>
        </p:nvSpPr>
        <p:spPr>
          <a:xfrm>
            <a:off x="9412379" y="1611358"/>
            <a:ext cx="2565901" cy="475919"/>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800" b="1" dirty="0">
                <a:solidFill>
                  <a:sysClr val="windowText" lastClr="000000"/>
                </a:solidFill>
                <a:latin typeface="方正仿宋简体" panose="02010601030101010101" charset="-122"/>
                <a:ea typeface="方正仿宋简体" panose="02010601030101010101" charset="-122"/>
                <a:cs typeface="+mn-ea"/>
                <a:sym typeface="+mn-lt"/>
              </a:rPr>
              <a:t>三是年内我局未收到人大代表建议和政协提案。</a:t>
            </a:r>
            <a:endParaRPr lang="zh-CN" altLang="en-US" sz="1800" b="1" dirty="0">
              <a:solidFill>
                <a:sysClr val="windowText" lastClr="000000"/>
              </a:solidFill>
              <a:latin typeface="方正仿宋简体" panose="02010601030101010101" charset="-122"/>
              <a:ea typeface="方正仿宋简体" panose="02010601030101010101" charset="-122"/>
              <a:cs typeface="+mn-ea"/>
              <a:sym typeface="+mn-lt"/>
            </a:endParaRPr>
          </a:p>
        </p:txBody>
      </p:sp>
      <p:sp>
        <p:nvSpPr>
          <p:cNvPr id="11" name="Content Placeholder 2"/>
          <p:cNvSpPr txBox="1"/>
          <p:nvPr/>
        </p:nvSpPr>
        <p:spPr>
          <a:xfrm>
            <a:off x="5227320" y="789940"/>
            <a:ext cx="3139440" cy="257048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rPr>
              <a:t>二是2021年，我局严格按照《关于印发2021年济宁市政务公开工作任务分解表的通知》要求，做好信息公开工作。全年公开部门文件14条、部门会议5条、部门预决算4条、公务员考录信息5条、审计</a:t>
            </a:r>
            <a:r>
              <a:rPr lang="en-US" altLang="zh-CN"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rPr>
              <a:t>“</a:t>
            </a:r>
            <a:r>
              <a:rPr lang="zh-CN" altLang="en-US"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rPr>
              <a:t>十四五</a:t>
            </a:r>
            <a:r>
              <a:rPr lang="en-US" altLang="zh-CN"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rPr>
              <a:t>”</a:t>
            </a:r>
            <a:r>
              <a:rPr lang="zh-CN" altLang="en-US"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rPr>
              <a:t>规划1条、重大决策全流程公开1条。</a:t>
            </a:r>
            <a:endParaRPr lang="zh-CN" altLang="en-US"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endParaRPr>
          </a:p>
        </p:txBody>
      </p:sp>
      <p:sp>
        <p:nvSpPr>
          <p:cNvPr id="13" name="Content Placeholder 2"/>
          <p:cNvSpPr txBox="1"/>
          <p:nvPr/>
        </p:nvSpPr>
        <p:spPr>
          <a:xfrm>
            <a:off x="1586230" y="3578860"/>
            <a:ext cx="5521325" cy="449072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rPr>
              <a:t>四是我局创新政务公开工作形式，借助“政府开放日”活动，运用“请进来”的方法，邀请各界代表到审计现场进行调研，了解一线审计工作开展情况。各界代表通过深入审计组审计现场、实地查看审计人员办公流程，对审计工作有了更为深入的理解，切身感受到了审计人员强烈的事业心和责任感，以及严谨的工作态度和过硬作风，对审计当好政策落实“督察员”和公共资金“守护神”、切实维护好人民群众的切身利益树立了更强信心。</a:t>
            </a:r>
            <a:endParaRPr lang="zh-CN" altLang="en-US" sz="1800" b="1" dirty="0">
              <a:solidFill>
                <a:sysClr val="windowText" lastClr="000000"/>
              </a:solidFill>
              <a:latin typeface="方正仿宋简体" panose="02010601030101010101" charset="-122"/>
              <a:ea typeface="方正仿宋简体" panose="02010601030101010101" charset="-122"/>
              <a:cs typeface="方正仿宋简体" panose="02010601030101010101" charset="-122"/>
              <a:sym typeface="+mn-lt"/>
            </a:endParaRPr>
          </a:p>
        </p:txBody>
      </p:sp>
      <p:sp>
        <p:nvSpPr>
          <p:cNvPr id="14" name="剪去单角的矩形 45"/>
          <p:cNvSpPr/>
          <p:nvPr/>
        </p:nvSpPr>
        <p:spPr>
          <a:xfrm flipV="1">
            <a:off x="861564" y="1655213"/>
            <a:ext cx="521341" cy="432000"/>
          </a:xfrm>
          <a:prstGeom prst="snip1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 name="剪去单角的矩形 46"/>
          <p:cNvSpPr/>
          <p:nvPr/>
        </p:nvSpPr>
        <p:spPr>
          <a:xfrm flipV="1">
            <a:off x="8637138" y="1633609"/>
            <a:ext cx="521341" cy="432000"/>
          </a:xfrm>
          <a:prstGeom prst="snip1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剪去单角的矩形 47"/>
          <p:cNvSpPr/>
          <p:nvPr/>
        </p:nvSpPr>
        <p:spPr>
          <a:xfrm flipV="1">
            <a:off x="4406787" y="1633999"/>
            <a:ext cx="521341" cy="432000"/>
          </a:xfrm>
          <a:prstGeom prst="snip1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剪去单角的矩形 48"/>
          <p:cNvSpPr/>
          <p:nvPr/>
        </p:nvSpPr>
        <p:spPr>
          <a:xfrm flipV="1">
            <a:off x="861582" y="4463789"/>
            <a:ext cx="521341" cy="432000"/>
          </a:xfrm>
          <a:prstGeom prst="snip1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2"/>
          <p:cNvSpPr txBox="1"/>
          <p:nvPr>
            <p:custDataLst>
              <p:tags r:id="rId1"/>
            </p:custDataLst>
          </p:nvPr>
        </p:nvSpPr>
        <p:spPr>
          <a:xfrm>
            <a:off x="384810" y="683260"/>
            <a:ext cx="5165725" cy="515620"/>
          </a:xfrm>
          <a:prstGeom prst="rect">
            <a:avLst/>
          </a:prstGeom>
          <a:noFill/>
        </p:spPr>
        <p:txBody>
          <a:bodyPr wrap="square" lIns="85983" tIns="42991" rIns="85983" bIns="4299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indent="408305"/>
            <a:r>
              <a:rPr lang="zh-CN" sz="2800" b="1">
                <a:cs typeface="方正黑体简体" panose="02010601030101010101" charset="-122"/>
                <a:sym typeface="+mn-ea"/>
              </a:rPr>
              <a:t>六、其他需要报告的事项</a:t>
            </a:r>
            <a:endParaRPr lang="zh-CN" altLang="en-US" sz="2800" b="1" dirty="0">
              <a:solidFill>
                <a:schemeClr val="tx1">
                  <a:lumMod val="85000"/>
                  <a:lumOff val="15000"/>
                </a:schemeClr>
              </a:solidFill>
              <a:latin typeface="+mn-lt"/>
              <a:cs typeface="+mn-ea"/>
              <a:sym typeface="+mn-lt"/>
            </a:endParaRPr>
          </a:p>
        </p:txBody>
      </p:sp>
      <p:pic>
        <p:nvPicPr>
          <p:cNvPr id="1073742851" name="图片 1073742850" descr="d4ec3aeb00664f278d60d926d78a7265"/>
          <p:cNvPicPr>
            <a:picLocks noChangeAspect="1"/>
          </p:cNvPicPr>
          <p:nvPr/>
        </p:nvPicPr>
        <p:blipFill>
          <a:blip r:embed="rId2"/>
          <a:stretch>
            <a:fillRect/>
          </a:stretch>
        </p:blipFill>
        <p:spPr>
          <a:xfrm>
            <a:off x="7438390" y="3360103"/>
            <a:ext cx="3665220" cy="2587625"/>
          </a:xfrm>
          <a:prstGeom prst="rect">
            <a:avLst/>
          </a:prstGeom>
          <a:noFill/>
          <a:ln w="9525">
            <a:noFill/>
          </a:ln>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4000"/>
                            </p:stCondLst>
                            <p:childTnLst>
                              <p:par>
                                <p:cTn id="41" presetID="52" presetClass="entr" presetSubtype="0" fill="hold" grpId="0" nodeType="afterEffect">
                                  <p:stCondLst>
                                    <p:cond delay="0"/>
                                  </p:stCondLst>
                                  <p:iterate type="lt">
                                    <p:tmPct val="10000"/>
                                  </p:iterate>
                                  <p:childTnLst>
                                    <p:set>
                                      <p:cBhvr>
                                        <p:cTn id="42" dur="1" fill="hold">
                                          <p:stCondLst>
                                            <p:cond delay="0"/>
                                          </p:stCondLst>
                                        </p:cTn>
                                        <p:tgtEl>
                                          <p:spTgt spid="2">
                                            <p:txEl>
                                              <p:pRg st="0" end="0"/>
                                            </p:txEl>
                                          </p:spTgt>
                                        </p:tgtEl>
                                        <p:attrNameLst>
                                          <p:attrName>style.visibility</p:attrName>
                                        </p:attrNameLst>
                                      </p:cBhvr>
                                      <p:to>
                                        <p:strVal val="visible"/>
                                      </p:to>
                                    </p:set>
                                    <p:animScale>
                                      <p:cBhvr>
                                        <p:cTn id="43"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
                                            <p:txEl>
                                              <p:pRg st="0" end="0"/>
                                            </p:txEl>
                                          </p:spTgt>
                                        </p:tgtEl>
                                        <p:attrNameLst>
                                          <p:attrName>ppt_x</p:attrName>
                                          <p:attrName>ppt_y</p:attrName>
                                        </p:attrNameLst>
                                      </p:cBhvr>
                                    </p:animMotion>
                                    <p:animEffect transition="in" filter="fade">
                                      <p:cBhvr>
                                        <p:cTn id="4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bldLvl="0" animBg="1"/>
      <p:bldP spid="15" grpId="0" bldLvl="0" animBg="1"/>
      <p:bldP spid="16" grpId="0" bldLvl="0" animBg="1"/>
      <p:bldP spid="17" grpId="0" bldLvl="0" animBg="1"/>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直角三角形 71"/>
          <p:cNvSpPr/>
          <p:nvPr/>
        </p:nvSpPr>
        <p:spPr>
          <a:xfrm rot="5400000">
            <a:off x="1588" y="-1"/>
            <a:ext cx="3715658" cy="371565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71" name="直角三角形 70"/>
          <p:cNvSpPr/>
          <p:nvPr/>
        </p:nvSpPr>
        <p:spPr>
          <a:xfrm rot="16200000">
            <a:off x="8689233" y="3356819"/>
            <a:ext cx="3501180" cy="35011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2" name="直角三角形 1"/>
          <p:cNvSpPr/>
          <p:nvPr/>
        </p:nvSpPr>
        <p:spPr>
          <a:xfrm rot="5400000">
            <a:off x="1588" y="0"/>
            <a:ext cx="3257921" cy="325792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70" name="直角三角形 69"/>
          <p:cNvSpPr/>
          <p:nvPr/>
        </p:nvSpPr>
        <p:spPr>
          <a:xfrm rot="16200000">
            <a:off x="9120547" y="3788134"/>
            <a:ext cx="3069865" cy="3069865"/>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3" name="平行四边形 2"/>
          <p:cNvSpPr/>
          <p:nvPr/>
        </p:nvSpPr>
        <p:spPr>
          <a:xfrm>
            <a:off x="1781419" y="2"/>
            <a:ext cx="3088716" cy="1805556"/>
          </a:xfrm>
          <a:prstGeom prst="parallelogram">
            <a:avLst>
              <a:gd name="adj" fmla="val 1001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73" name="平行四边形 72"/>
          <p:cNvSpPr/>
          <p:nvPr/>
        </p:nvSpPr>
        <p:spPr>
          <a:xfrm>
            <a:off x="-2438922" y="1167126"/>
            <a:ext cx="3234853" cy="2990774"/>
          </a:xfrm>
          <a:prstGeom prst="parallelogram">
            <a:avLst>
              <a:gd name="adj" fmla="val 1001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74" name="平行四边形 73"/>
          <p:cNvSpPr/>
          <p:nvPr/>
        </p:nvSpPr>
        <p:spPr>
          <a:xfrm>
            <a:off x="11681703" y="2998581"/>
            <a:ext cx="3048130" cy="2818139"/>
          </a:xfrm>
          <a:prstGeom prst="parallelogram">
            <a:avLst>
              <a:gd name="adj" fmla="val 1001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75" name="平行四边形 74"/>
          <p:cNvSpPr/>
          <p:nvPr/>
        </p:nvSpPr>
        <p:spPr>
          <a:xfrm>
            <a:off x="7497122" y="5167086"/>
            <a:ext cx="2910426" cy="1701334"/>
          </a:xfrm>
          <a:prstGeom prst="parallelogram">
            <a:avLst>
              <a:gd name="adj" fmla="val 1001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cs typeface="+mn-ea"/>
              <a:sym typeface="+mn-lt"/>
            </a:endParaRPr>
          </a:p>
        </p:txBody>
      </p:sp>
      <p:sp>
        <p:nvSpPr>
          <p:cNvPr id="14" name="矩形 13"/>
          <p:cNvSpPr/>
          <p:nvPr/>
        </p:nvSpPr>
        <p:spPr>
          <a:xfrm>
            <a:off x="652531" y="2414164"/>
            <a:ext cx="10745765" cy="1106805"/>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kern="100" dirty="0">
                <a:solidFill>
                  <a:srgbClr val="002060"/>
                </a:solidFill>
                <a:cs typeface="+mn-ea"/>
                <a:sym typeface="+mn-lt"/>
              </a:rPr>
              <a:t>谢  谢</a:t>
            </a:r>
            <a:endParaRPr lang="zh-CN" altLang="zh-CN" sz="6600" b="1" kern="100" dirty="0">
              <a:solidFill>
                <a:srgbClr val="002060"/>
              </a:solidFill>
              <a:cs typeface="+mn-ea"/>
              <a:sym typeface="+mn-lt"/>
            </a:endParaRPr>
          </a:p>
        </p:txBody>
      </p:sp>
      <p:sp>
        <p:nvSpPr>
          <p:cNvPr id="16" name="六边形 15"/>
          <p:cNvSpPr/>
          <p:nvPr/>
        </p:nvSpPr>
        <p:spPr>
          <a:xfrm flipH="1">
            <a:off x="3468045" y="4791159"/>
            <a:ext cx="2015699" cy="431936"/>
          </a:xfrm>
          <a:prstGeom prst="hexagon">
            <a:avLst/>
          </a:prstGeom>
          <a:solidFill>
            <a:schemeClr val="bg1"/>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black"/>
              </a:solidFill>
              <a:cs typeface="+mn-ea"/>
              <a:sym typeface="+mn-lt"/>
            </a:endParaRPr>
          </a:p>
        </p:txBody>
      </p:sp>
      <p:sp>
        <p:nvSpPr>
          <p:cNvPr id="17" name="Rectangle 4"/>
          <p:cNvSpPr txBox="1">
            <a:spLocks noChangeArrowheads="1"/>
          </p:cNvSpPr>
          <p:nvPr/>
        </p:nvSpPr>
        <p:spPr bwMode="auto">
          <a:xfrm>
            <a:off x="3379291" y="4786238"/>
            <a:ext cx="2159677" cy="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sz="1600" b="0" dirty="0">
                <a:solidFill>
                  <a:prstClr val="black"/>
                </a:solidFill>
                <a:cs typeface="+mn-ea"/>
                <a:sym typeface="+mn-lt"/>
              </a:rPr>
              <a:t>济宁市审计局</a:t>
            </a:r>
            <a:endParaRPr lang="zh-CN" sz="1600" b="0" dirty="0">
              <a:solidFill>
                <a:prstClr val="black"/>
              </a:solidFill>
              <a:cs typeface="+mn-ea"/>
              <a:sym typeface="+mn-lt"/>
            </a:endParaRPr>
          </a:p>
        </p:txBody>
      </p:sp>
      <p:sp>
        <p:nvSpPr>
          <p:cNvPr id="18" name="六边形 17"/>
          <p:cNvSpPr/>
          <p:nvPr/>
        </p:nvSpPr>
        <p:spPr>
          <a:xfrm flipH="1">
            <a:off x="6351772" y="4794428"/>
            <a:ext cx="2015699" cy="431936"/>
          </a:xfrm>
          <a:prstGeom prst="hexagon">
            <a:avLst/>
          </a:prstGeom>
          <a:solidFill>
            <a:schemeClr val="bg1"/>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black"/>
              </a:solidFill>
              <a:cs typeface="+mn-ea"/>
              <a:sym typeface="+mn-lt"/>
            </a:endParaRPr>
          </a:p>
        </p:txBody>
      </p:sp>
      <p:sp>
        <p:nvSpPr>
          <p:cNvPr id="19" name="Rectangle 4"/>
          <p:cNvSpPr txBox="1">
            <a:spLocks noChangeArrowheads="1"/>
          </p:cNvSpPr>
          <p:nvPr/>
        </p:nvSpPr>
        <p:spPr bwMode="auto">
          <a:xfrm>
            <a:off x="6288476" y="4784730"/>
            <a:ext cx="2159677" cy="48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600" b="0" dirty="0">
                <a:solidFill>
                  <a:prstClr val="black"/>
                </a:solidFill>
                <a:cs typeface="+mn-ea"/>
                <a:sym typeface="+mn-lt"/>
              </a:rPr>
              <a:t>2022.0</a:t>
            </a:r>
            <a:r>
              <a:rPr lang="en-US" sz="1600" b="0" dirty="0">
                <a:solidFill>
                  <a:prstClr val="black"/>
                </a:solidFill>
                <a:cs typeface="+mn-ea"/>
                <a:sym typeface="+mn-lt"/>
              </a:rPr>
              <a:t>1</a:t>
            </a:r>
            <a:endParaRPr lang="en-US" sz="1600" b="0" dirty="0">
              <a:solidFill>
                <a:prstClr val="black"/>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05840" y="2212975"/>
            <a:ext cx="2203450" cy="1907540"/>
            <a:chOff x="-220226" y="1381073"/>
            <a:chExt cx="2611655" cy="3911636"/>
          </a:xfrm>
          <a:solidFill>
            <a:srgbClr val="002060"/>
          </a:solidFill>
        </p:grpSpPr>
        <p:sp>
          <p:nvSpPr>
            <p:cNvPr id="37" name="矩形 36"/>
            <p:cNvSpPr/>
            <p:nvPr/>
          </p:nvSpPr>
          <p:spPr>
            <a:xfrm>
              <a:off x="-220226" y="1381073"/>
              <a:ext cx="2611655" cy="3911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39" name="文本框 38"/>
            <p:cNvSpPr txBox="1"/>
            <p:nvPr/>
          </p:nvSpPr>
          <p:spPr>
            <a:xfrm>
              <a:off x="176995" y="3590169"/>
              <a:ext cx="1818860" cy="944053"/>
            </a:xfrm>
            <a:prstGeom prst="rect">
              <a:avLst/>
            </a:prstGeom>
            <a:grpFill/>
          </p:spPr>
          <p:txBody>
            <a:bodyPr wrap="square" rtlCol="0">
              <a:spAutoFit/>
            </a:bodyPr>
            <a:lstStyle/>
            <a:p>
              <a:pPr algn="ctr"/>
              <a:r>
                <a:rPr lang="zh-CN" altLang="en-US" sz="2400" dirty="0">
                  <a:solidFill>
                    <a:schemeClr val="bg1"/>
                  </a:solidFill>
                  <a:cs typeface="+mn-ea"/>
                  <a:sym typeface="+mn-lt"/>
                </a:rPr>
                <a:t>总体情况</a:t>
              </a:r>
              <a:endParaRPr lang="zh-CN" altLang="en-US" sz="2400" dirty="0">
                <a:solidFill>
                  <a:schemeClr val="bg1"/>
                </a:solidFill>
                <a:cs typeface="+mn-ea"/>
                <a:sym typeface="+mn-lt"/>
              </a:endParaRPr>
            </a:p>
          </p:txBody>
        </p:sp>
        <p:sp>
          <p:nvSpPr>
            <p:cNvPr id="40" name="文本框 39"/>
            <p:cNvSpPr txBox="1"/>
            <p:nvPr/>
          </p:nvSpPr>
          <p:spPr>
            <a:xfrm>
              <a:off x="354863" y="1635145"/>
              <a:ext cx="1461053" cy="1701900"/>
            </a:xfrm>
            <a:prstGeom prst="rect">
              <a:avLst/>
            </a:prstGeom>
            <a:grpFill/>
          </p:spPr>
          <p:txBody>
            <a:bodyPr wrap="square" rtlCol="0">
              <a:spAutoFit/>
            </a:bodyPr>
            <a:lstStyle/>
            <a:p>
              <a:pPr algn="ctr"/>
              <a:r>
                <a:rPr lang="en-US" altLang="zh-CN" sz="4800" b="1" dirty="0">
                  <a:solidFill>
                    <a:schemeClr val="bg1"/>
                  </a:solidFill>
                  <a:cs typeface="+mn-ea"/>
                  <a:sym typeface="+mn-lt"/>
                </a:rPr>
                <a:t>01</a:t>
              </a:r>
              <a:endParaRPr lang="zh-CN" altLang="en-US" sz="4800" b="1" dirty="0">
                <a:solidFill>
                  <a:schemeClr val="bg1"/>
                </a:solidFill>
                <a:cs typeface="+mn-ea"/>
                <a:sym typeface="+mn-lt"/>
              </a:endParaRPr>
            </a:p>
          </p:txBody>
        </p:sp>
        <p:cxnSp>
          <p:nvCxnSpPr>
            <p:cNvPr id="41" name="直接连接符 40"/>
            <p:cNvCxnSpPr/>
            <p:nvPr/>
          </p:nvCxnSpPr>
          <p:spPr>
            <a:xfrm>
              <a:off x="578722" y="1858114"/>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78290" y="3337182"/>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209290" y="4222115"/>
            <a:ext cx="2077085" cy="2362200"/>
            <a:chOff x="3388059" y="2140222"/>
            <a:chExt cx="2601925" cy="3874453"/>
          </a:xfrm>
          <a:solidFill>
            <a:srgbClr val="0070C0"/>
          </a:solidFill>
        </p:grpSpPr>
        <p:sp>
          <p:nvSpPr>
            <p:cNvPr id="44" name="矩形 43"/>
            <p:cNvSpPr/>
            <p:nvPr/>
          </p:nvSpPr>
          <p:spPr>
            <a:xfrm>
              <a:off x="3388059" y="2140222"/>
              <a:ext cx="2601925" cy="3874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46" name="文本框 45"/>
            <p:cNvSpPr txBox="1"/>
            <p:nvPr/>
          </p:nvSpPr>
          <p:spPr>
            <a:xfrm>
              <a:off x="3775320" y="3905604"/>
              <a:ext cx="1813084" cy="1966389"/>
            </a:xfrm>
            <a:prstGeom prst="rect">
              <a:avLst/>
            </a:prstGeom>
            <a:grpFill/>
          </p:spPr>
          <p:txBody>
            <a:bodyPr wrap="square" rtlCol="0">
              <a:spAutoFit/>
            </a:bodyPr>
            <a:lstStyle/>
            <a:p>
              <a:pPr algn="ctr"/>
              <a:r>
                <a:rPr lang="zh-CN" altLang="en-US" sz="2400" dirty="0">
                  <a:solidFill>
                    <a:schemeClr val="bg1"/>
                  </a:solidFill>
                  <a:cs typeface="+mn-ea"/>
                  <a:sym typeface="+mn-lt"/>
                </a:rPr>
                <a:t>主动公开政府信息情况</a:t>
              </a:r>
              <a:endParaRPr lang="zh-CN" altLang="en-US" sz="2400" dirty="0">
                <a:solidFill>
                  <a:schemeClr val="bg1"/>
                </a:solidFill>
                <a:cs typeface="+mn-ea"/>
                <a:sym typeface="+mn-lt"/>
              </a:endParaRPr>
            </a:p>
          </p:txBody>
        </p:sp>
        <p:sp>
          <p:nvSpPr>
            <p:cNvPr id="47" name="文本框 46"/>
            <p:cNvSpPr txBox="1"/>
            <p:nvPr/>
          </p:nvSpPr>
          <p:spPr>
            <a:xfrm>
              <a:off x="3922643" y="2544718"/>
              <a:ext cx="1517375" cy="1361266"/>
            </a:xfrm>
            <a:prstGeom prst="rect">
              <a:avLst/>
            </a:prstGeom>
            <a:grpFill/>
          </p:spPr>
          <p:txBody>
            <a:bodyPr wrap="square" rtlCol="0">
              <a:spAutoFit/>
            </a:bodyPr>
            <a:lstStyle/>
            <a:p>
              <a:pPr algn="ctr"/>
              <a:r>
                <a:rPr lang="en-US" altLang="zh-CN" sz="4800" b="1" dirty="0">
                  <a:solidFill>
                    <a:schemeClr val="bg1"/>
                  </a:solidFill>
                  <a:cs typeface="+mn-ea"/>
                  <a:sym typeface="+mn-lt"/>
                </a:rPr>
                <a:t>02</a:t>
              </a:r>
              <a:endParaRPr lang="zh-CN" altLang="en-US" sz="4800" b="1" dirty="0">
                <a:solidFill>
                  <a:schemeClr val="bg1"/>
                </a:solidFill>
                <a:cs typeface="+mn-ea"/>
                <a:sym typeface="+mn-lt"/>
              </a:endParaRPr>
            </a:p>
          </p:txBody>
        </p:sp>
        <p:cxnSp>
          <p:nvCxnSpPr>
            <p:cNvPr id="48" name="直接连接符 47"/>
            <p:cNvCxnSpPr/>
            <p:nvPr/>
          </p:nvCxnSpPr>
          <p:spPr>
            <a:xfrm>
              <a:off x="4174436" y="2544154"/>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118114" y="3816370"/>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291965" y="872490"/>
            <a:ext cx="1876425" cy="2776855"/>
            <a:chOff x="6151263" y="2160534"/>
            <a:chExt cx="3522749" cy="6344617"/>
          </a:xfrm>
          <a:solidFill>
            <a:srgbClr val="002060"/>
          </a:solidFill>
        </p:grpSpPr>
        <p:sp>
          <p:nvSpPr>
            <p:cNvPr id="51" name="矩形 50"/>
            <p:cNvSpPr/>
            <p:nvPr/>
          </p:nvSpPr>
          <p:spPr>
            <a:xfrm>
              <a:off x="6151263" y="2160534"/>
              <a:ext cx="3521557" cy="63446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53" name="文本框 52"/>
            <p:cNvSpPr txBox="1"/>
            <p:nvPr/>
          </p:nvSpPr>
          <p:spPr>
            <a:xfrm>
              <a:off x="6297895" y="5223302"/>
              <a:ext cx="3376117" cy="2739226"/>
            </a:xfrm>
            <a:prstGeom prst="rect">
              <a:avLst/>
            </a:prstGeom>
            <a:grpFill/>
          </p:spPr>
          <p:txBody>
            <a:bodyPr wrap="square" rtlCol="0">
              <a:spAutoFit/>
            </a:bodyPr>
            <a:lstStyle/>
            <a:p>
              <a:pPr algn="ctr"/>
              <a:r>
                <a:rPr lang="zh-CN" altLang="en-US" sz="2400" dirty="0">
                  <a:solidFill>
                    <a:schemeClr val="bg1"/>
                  </a:solidFill>
                  <a:cs typeface="+mn-ea"/>
                  <a:sym typeface="+mn-lt"/>
                </a:rPr>
                <a:t>收到和处理政府信息公开申请情况</a:t>
              </a:r>
              <a:endParaRPr lang="zh-CN" altLang="en-US" sz="2400" dirty="0">
                <a:solidFill>
                  <a:schemeClr val="bg1"/>
                </a:solidFill>
                <a:cs typeface="+mn-ea"/>
                <a:sym typeface="+mn-lt"/>
              </a:endParaRPr>
            </a:p>
          </p:txBody>
        </p:sp>
        <p:sp>
          <p:nvSpPr>
            <p:cNvPr id="54" name="文本框 53"/>
            <p:cNvSpPr txBox="1"/>
            <p:nvPr/>
          </p:nvSpPr>
          <p:spPr>
            <a:xfrm>
              <a:off x="6631693" y="2836635"/>
              <a:ext cx="2733558" cy="1896276"/>
            </a:xfrm>
            <a:prstGeom prst="rect">
              <a:avLst/>
            </a:prstGeom>
            <a:grpFill/>
          </p:spPr>
          <p:txBody>
            <a:bodyPr wrap="square" rtlCol="0">
              <a:spAutoFit/>
            </a:bodyPr>
            <a:lstStyle/>
            <a:p>
              <a:pPr algn="ctr"/>
              <a:r>
                <a:rPr lang="en-US" altLang="zh-CN" sz="4800" b="1" dirty="0">
                  <a:solidFill>
                    <a:schemeClr val="bg1"/>
                  </a:solidFill>
                  <a:cs typeface="+mn-ea"/>
                  <a:sym typeface="+mn-lt"/>
                </a:rPr>
                <a:t>03</a:t>
              </a:r>
              <a:endParaRPr lang="zh-CN" altLang="en-US" sz="4800" b="1" dirty="0">
                <a:solidFill>
                  <a:schemeClr val="bg1"/>
                </a:solidFill>
                <a:cs typeface="+mn-ea"/>
                <a:sym typeface="+mn-lt"/>
              </a:endParaRPr>
            </a:p>
          </p:txBody>
        </p:sp>
        <p:cxnSp>
          <p:nvCxnSpPr>
            <p:cNvPr id="55" name="直接连接符 54"/>
            <p:cNvCxnSpPr/>
            <p:nvPr/>
          </p:nvCxnSpPr>
          <p:spPr>
            <a:xfrm>
              <a:off x="7491606" y="3085168"/>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7491314" y="4480059"/>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6576060" y="3891280"/>
            <a:ext cx="2134235" cy="2457450"/>
            <a:chOff x="8971723" y="2139364"/>
            <a:chExt cx="2500685" cy="3319957"/>
          </a:xfrm>
          <a:solidFill>
            <a:srgbClr val="0070C0"/>
          </a:solidFill>
        </p:grpSpPr>
        <p:sp>
          <p:nvSpPr>
            <p:cNvPr id="58" name="矩形 57"/>
            <p:cNvSpPr/>
            <p:nvPr/>
          </p:nvSpPr>
          <p:spPr>
            <a:xfrm>
              <a:off x="8971723" y="2139364"/>
              <a:ext cx="2500685" cy="33199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60" name="文本框 59"/>
            <p:cNvSpPr txBox="1"/>
            <p:nvPr/>
          </p:nvSpPr>
          <p:spPr>
            <a:xfrm>
              <a:off x="8971723" y="3507667"/>
              <a:ext cx="2500634" cy="1619659"/>
            </a:xfrm>
            <a:prstGeom prst="rect">
              <a:avLst/>
            </a:prstGeom>
            <a:grpFill/>
          </p:spPr>
          <p:txBody>
            <a:bodyPr wrap="square" rtlCol="0">
              <a:spAutoFit/>
            </a:bodyPr>
            <a:lstStyle/>
            <a:p>
              <a:pPr algn="ctr"/>
              <a:r>
                <a:rPr lang="zh-CN" altLang="en-US" sz="2400" dirty="0">
                  <a:solidFill>
                    <a:schemeClr val="bg1"/>
                  </a:solidFill>
                  <a:cs typeface="+mn-ea"/>
                  <a:sym typeface="+mn-lt"/>
                </a:rPr>
                <a:t>政府信息公开行政复议、行政诉讼情况</a:t>
              </a:r>
              <a:endParaRPr lang="zh-CN" altLang="en-US" sz="2400" dirty="0">
                <a:solidFill>
                  <a:schemeClr val="bg1"/>
                </a:solidFill>
                <a:cs typeface="+mn-ea"/>
                <a:sym typeface="+mn-lt"/>
              </a:endParaRPr>
            </a:p>
          </p:txBody>
        </p:sp>
        <p:sp>
          <p:nvSpPr>
            <p:cNvPr id="61" name="文本框 60"/>
            <p:cNvSpPr txBox="1"/>
            <p:nvPr/>
          </p:nvSpPr>
          <p:spPr>
            <a:xfrm>
              <a:off x="9543352" y="2384545"/>
              <a:ext cx="1461053" cy="1121236"/>
            </a:xfrm>
            <a:prstGeom prst="rect">
              <a:avLst/>
            </a:prstGeom>
            <a:grpFill/>
          </p:spPr>
          <p:txBody>
            <a:bodyPr wrap="square" rtlCol="0">
              <a:spAutoFit/>
            </a:bodyPr>
            <a:lstStyle/>
            <a:p>
              <a:pPr algn="ctr"/>
              <a:r>
                <a:rPr lang="en-US" altLang="zh-CN" sz="4800" b="1" dirty="0">
                  <a:solidFill>
                    <a:schemeClr val="bg1"/>
                  </a:solidFill>
                  <a:cs typeface="+mn-ea"/>
                  <a:sym typeface="+mn-lt"/>
                </a:rPr>
                <a:t>04</a:t>
              </a:r>
              <a:endParaRPr lang="zh-CN" altLang="en-US" sz="4800" b="1" dirty="0">
                <a:solidFill>
                  <a:schemeClr val="bg1"/>
                </a:solidFill>
                <a:cs typeface="+mn-ea"/>
                <a:sym typeface="+mn-lt"/>
              </a:endParaRPr>
            </a:p>
          </p:txBody>
        </p:sp>
        <p:cxnSp>
          <p:nvCxnSpPr>
            <p:cNvPr id="62" name="直接连接符 61"/>
            <p:cNvCxnSpPr/>
            <p:nvPr/>
          </p:nvCxnSpPr>
          <p:spPr>
            <a:xfrm>
              <a:off x="9766852" y="2384585"/>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784475" y="3507537"/>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314955" y="978366"/>
            <a:ext cx="3950107" cy="1015663"/>
            <a:chOff x="3534580" y="915467"/>
            <a:chExt cx="3475820" cy="1015928"/>
          </a:xfrm>
        </p:grpSpPr>
        <p:sp>
          <p:nvSpPr>
            <p:cNvPr id="65" name="文本框 64"/>
            <p:cNvSpPr txBox="1"/>
            <p:nvPr/>
          </p:nvSpPr>
          <p:spPr>
            <a:xfrm>
              <a:off x="3534580" y="915467"/>
              <a:ext cx="1818861" cy="1015928"/>
            </a:xfrm>
            <a:prstGeom prst="rect">
              <a:avLst/>
            </a:prstGeom>
            <a:noFill/>
          </p:spPr>
          <p:txBody>
            <a:bodyPr wrap="square" rtlCol="0">
              <a:spAutoFit/>
            </a:bodyPr>
            <a:lstStyle/>
            <a:p>
              <a:pPr algn="ctr"/>
              <a:r>
                <a:rPr lang="zh-CN" altLang="en-US" sz="6000" b="1" dirty="0">
                  <a:solidFill>
                    <a:schemeClr val="accent6">
                      <a:lumMod val="50000"/>
                    </a:schemeClr>
                  </a:solidFill>
                  <a:cs typeface="+mn-ea"/>
                  <a:sym typeface="+mn-lt"/>
                </a:rPr>
                <a:t>目录</a:t>
              </a:r>
              <a:endParaRPr lang="zh-CN" altLang="en-US" sz="6000" b="1" dirty="0">
                <a:solidFill>
                  <a:schemeClr val="accent6">
                    <a:lumMod val="50000"/>
                  </a:schemeClr>
                </a:solidFill>
                <a:cs typeface="+mn-ea"/>
                <a:sym typeface="+mn-lt"/>
              </a:endParaRPr>
            </a:p>
          </p:txBody>
        </p:sp>
        <p:sp>
          <p:nvSpPr>
            <p:cNvPr id="66" name="文本框 65"/>
            <p:cNvSpPr txBox="1"/>
            <p:nvPr/>
          </p:nvSpPr>
          <p:spPr>
            <a:xfrm>
              <a:off x="5191539" y="1477652"/>
              <a:ext cx="1818861" cy="400214"/>
            </a:xfrm>
            <a:prstGeom prst="rect">
              <a:avLst/>
            </a:prstGeom>
            <a:noFill/>
          </p:spPr>
          <p:txBody>
            <a:bodyPr wrap="square" rtlCol="0">
              <a:spAutoFit/>
            </a:bodyPr>
            <a:lstStyle/>
            <a:p>
              <a:pPr algn="ctr"/>
              <a:r>
                <a:rPr lang="en-US" altLang="zh-CN" sz="2000" dirty="0">
                  <a:solidFill>
                    <a:schemeClr val="accent6">
                      <a:lumMod val="50000"/>
                    </a:schemeClr>
                  </a:solidFill>
                  <a:cs typeface="+mn-ea"/>
                  <a:sym typeface="+mn-lt"/>
                </a:rPr>
                <a:t> CONTENTS </a:t>
              </a:r>
              <a:endParaRPr lang="zh-CN" altLang="en-US" sz="2000" dirty="0">
                <a:solidFill>
                  <a:schemeClr val="accent6">
                    <a:lumMod val="50000"/>
                  </a:schemeClr>
                </a:solidFill>
                <a:cs typeface="+mn-ea"/>
                <a:sym typeface="+mn-lt"/>
              </a:endParaRPr>
            </a:p>
          </p:txBody>
        </p:sp>
      </p:grpSp>
      <p:grpSp>
        <p:nvGrpSpPr>
          <p:cNvPr id="3" name="组合 2"/>
          <p:cNvGrpSpPr/>
          <p:nvPr/>
        </p:nvGrpSpPr>
        <p:grpSpPr>
          <a:xfrm>
            <a:off x="7475855" y="709930"/>
            <a:ext cx="2272030" cy="2637155"/>
            <a:chOff x="-301511" y="1381073"/>
            <a:chExt cx="2692940" cy="4115562"/>
          </a:xfrm>
          <a:solidFill>
            <a:srgbClr val="002060"/>
          </a:solidFill>
        </p:grpSpPr>
        <p:sp>
          <p:nvSpPr>
            <p:cNvPr id="4" name="矩形 3"/>
            <p:cNvSpPr/>
            <p:nvPr/>
          </p:nvSpPr>
          <p:spPr>
            <a:xfrm>
              <a:off x="-301511" y="1381073"/>
              <a:ext cx="2692940" cy="41155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bg1"/>
                </a:solidFill>
                <a:cs typeface="+mn-ea"/>
                <a:sym typeface="+mn-lt"/>
              </a:endParaRPr>
            </a:p>
          </p:txBody>
        </p:sp>
        <p:sp>
          <p:nvSpPr>
            <p:cNvPr id="5" name="文本框 4"/>
            <p:cNvSpPr txBox="1"/>
            <p:nvPr/>
          </p:nvSpPr>
          <p:spPr>
            <a:xfrm>
              <a:off x="4060" y="3161874"/>
              <a:ext cx="2047176" cy="1870980"/>
            </a:xfrm>
            <a:prstGeom prst="rect">
              <a:avLst/>
            </a:prstGeom>
            <a:grpFill/>
          </p:spPr>
          <p:txBody>
            <a:bodyPr wrap="square" rtlCol="0">
              <a:spAutoFit/>
            </a:bodyPr>
            <a:p>
              <a:pPr algn="ctr"/>
              <a:r>
                <a:rPr lang="zh-CN" altLang="en-US" sz="2400" dirty="0">
                  <a:solidFill>
                    <a:schemeClr val="bg1"/>
                  </a:solidFill>
                  <a:cs typeface="+mn-ea"/>
                  <a:sym typeface="+mn-lt"/>
                </a:rPr>
                <a:t>存在的主要问题及改进情况</a:t>
              </a:r>
              <a:endParaRPr lang="zh-CN" altLang="en-US" sz="2400" dirty="0">
                <a:solidFill>
                  <a:schemeClr val="bg1"/>
                </a:solidFill>
                <a:cs typeface="+mn-ea"/>
                <a:sym typeface="+mn-lt"/>
              </a:endParaRPr>
            </a:p>
          </p:txBody>
        </p:sp>
        <p:sp>
          <p:nvSpPr>
            <p:cNvPr id="6" name="文本框 5"/>
            <p:cNvSpPr txBox="1"/>
            <p:nvPr/>
          </p:nvSpPr>
          <p:spPr>
            <a:xfrm>
              <a:off x="354863" y="1635145"/>
              <a:ext cx="1461053" cy="1295218"/>
            </a:xfrm>
            <a:prstGeom prst="rect">
              <a:avLst/>
            </a:prstGeom>
            <a:grpFill/>
          </p:spPr>
          <p:txBody>
            <a:bodyPr wrap="square" rtlCol="0">
              <a:spAutoFit/>
            </a:bodyPr>
            <a:p>
              <a:pPr algn="ctr"/>
              <a:r>
                <a:rPr lang="en-US" altLang="zh-CN" sz="4800" b="1" dirty="0">
                  <a:solidFill>
                    <a:schemeClr val="bg1"/>
                  </a:solidFill>
                  <a:cs typeface="+mn-ea"/>
                  <a:sym typeface="+mn-lt"/>
                </a:rPr>
                <a:t>0</a:t>
              </a:r>
              <a:r>
                <a:rPr lang="en-US" sz="4800" b="1" dirty="0">
                  <a:solidFill>
                    <a:schemeClr val="bg1"/>
                  </a:solidFill>
                  <a:cs typeface="+mn-ea"/>
                  <a:sym typeface="+mn-lt"/>
                </a:rPr>
                <a:t>5</a:t>
              </a:r>
              <a:endParaRPr lang="en-US" sz="4800" b="1" dirty="0">
                <a:solidFill>
                  <a:schemeClr val="bg1"/>
                </a:solidFill>
                <a:cs typeface="+mn-ea"/>
                <a:sym typeface="+mn-lt"/>
              </a:endParaRPr>
            </a:p>
          </p:txBody>
        </p:sp>
        <p:cxnSp>
          <p:nvCxnSpPr>
            <p:cNvPr id="7" name="直接连接符 6"/>
            <p:cNvCxnSpPr/>
            <p:nvPr/>
          </p:nvCxnSpPr>
          <p:spPr>
            <a:xfrm>
              <a:off x="578722" y="1858114"/>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79795" y="2929887"/>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9914326" y="3596006"/>
            <a:ext cx="1984375" cy="2195195"/>
            <a:chOff x="8971723" y="2135075"/>
            <a:chExt cx="2484732" cy="2965657"/>
          </a:xfrm>
          <a:solidFill>
            <a:srgbClr val="0070C0"/>
          </a:solidFill>
        </p:grpSpPr>
        <p:sp>
          <p:nvSpPr>
            <p:cNvPr id="10" name="矩形 9"/>
            <p:cNvSpPr/>
            <p:nvPr/>
          </p:nvSpPr>
          <p:spPr>
            <a:xfrm>
              <a:off x="8971723" y="2135075"/>
              <a:ext cx="2484732" cy="2965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cs typeface="+mn-ea"/>
                <a:sym typeface="+mn-lt"/>
              </a:endParaRPr>
            </a:p>
          </p:txBody>
        </p:sp>
        <p:sp>
          <p:nvSpPr>
            <p:cNvPr id="11" name="文本框 10"/>
            <p:cNvSpPr txBox="1"/>
            <p:nvPr/>
          </p:nvSpPr>
          <p:spPr>
            <a:xfrm>
              <a:off x="9174477" y="3507667"/>
              <a:ext cx="2163506" cy="1121236"/>
            </a:xfrm>
            <a:prstGeom prst="rect">
              <a:avLst/>
            </a:prstGeom>
            <a:grpFill/>
          </p:spPr>
          <p:txBody>
            <a:bodyPr wrap="square" rtlCol="0">
              <a:spAutoFit/>
            </a:bodyPr>
            <a:p>
              <a:pPr algn="ctr"/>
              <a:r>
                <a:rPr lang="zh-CN" altLang="en-US" sz="2400" dirty="0">
                  <a:solidFill>
                    <a:schemeClr val="bg1"/>
                  </a:solidFill>
                  <a:cs typeface="+mn-ea"/>
                  <a:sym typeface="+mn-lt"/>
                </a:rPr>
                <a:t>其他需要报告的事项</a:t>
              </a:r>
              <a:endParaRPr lang="zh-CN" altLang="en-US" sz="2400" dirty="0">
                <a:solidFill>
                  <a:schemeClr val="bg1"/>
                </a:solidFill>
                <a:cs typeface="+mn-ea"/>
                <a:sym typeface="+mn-lt"/>
              </a:endParaRPr>
            </a:p>
          </p:txBody>
        </p:sp>
        <p:sp>
          <p:nvSpPr>
            <p:cNvPr id="12" name="文本框 11"/>
            <p:cNvSpPr txBox="1"/>
            <p:nvPr/>
          </p:nvSpPr>
          <p:spPr>
            <a:xfrm>
              <a:off x="9491670" y="2384545"/>
              <a:ext cx="1461053" cy="1121236"/>
            </a:xfrm>
            <a:prstGeom prst="rect">
              <a:avLst/>
            </a:prstGeom>
            <a:grpFill/>
          </p:spPr>
          <p:txBody>
            <a:bodyPr wrap="square" rtlCol="0">
              <a:spAutoFit/>
            </a:bodyPr>
            <a:p>
              <a:pPr algn="ctr"/>
              <a:r>
                <a:rPr lang="en-US" altLang="zh-CN" sz="4800" b="1" dirty="0">
                  <a:solidFill>
                    <a:schemeClr val="bg1"/>
                  </a:solidFill>
                  <a:cs typeface="+mn-ea"/>
                  <a:sym typeface="+mn-lt"/>
                </a:rPr>
                <a:t>06</a:t>
              </a:r>
              <a:endParaRPr lang="zh-CN" altLang="en-US" sz="4800" b="1" dirty="0">
                <a:solidFill>
                  <a:schemeClr val="bg1"/>
                </a:solidFill>
                <a:cs typeface="+mn-ea"/>
                <a:sym typeface="+mn-lt"/>
              </a:endParaRPr>
            </a:p>
          </p:txBody>
        </p:sp>
        <p:cxnSp>
          <p:nvCxnSpPr>
            <p:cNvPr id="13" name="直接连接符 12"/>
            <p:cNvCxnSpPr/>
            <p:nvPr/>
          </p:nvCxnSpPr>
          <p:spPr>
            <a:xfrm>
              <a:off x="9766852" y="2384585"/>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784475" y="3507537"/>
              <a:ext cx="1013792" cy="0"/>
            </a:xfrm>
            <a:prstGeom prst="line">
              <a:avLst/>
            </a:prstGeom>
            <a:grpFill/>
            <a:ln>
              <a:gradFill>
                <a:gsLst>
                  <a:gs pos="53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ppt_y</p:attrName>
                                        </p:attrNameLst>
                                      </p:cBhvr>
                                      <p:tavLst>
                                        <p:tav tm="0">
                                          <p:val>
                                            <p:strVal val="#ppt_y+#ppt_h*1.125000"/>
                                          </p:val>
                                        </p:tav>
                                        <p:tav tm="100000">
                                          <p:val>
                                            <p:strVal val="#ppt_y"/>
                                          </p:val>
                                        </p:tav>
                                      </p:tavLst>
                                    </p:anim>
                                    <p:animEffect transition="in" filter="wipe(up)">
                                      <p:cBhvr>
                                        <p:cTn id="8" dur="500"/>
                                        <p:tgtEl>
                                          <p:spTgt spid="64"/>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2"/>
          <p:cNvSpPr txBox="1"/>
          <p:nvPr>
            <p:custDataLst>
              <p:tags r:id="rId1"/>
            </p:custDataLst>
          </p:nvPr>
        </p:nvSpPr>
        <p:spPr>
          <a:xfrm>
            <a:off x="3785231" y="1322884"/>
            <a:ext cx="4621101" cy="1100455"/>
          </a:xfrm>
          <a:prstGeom prst="rect">
            <a:avLst/>
          </a:prstGeom>
          <a:noFill/>
        </p:spPr>
        <p:txBody>
          <a:bodyPr wrap="square" lIns="85983" tIns="42991" rIns="85983" bIns="4299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zh-CN" altLang="en-US" sz="6600" b="1" dirty="0">
                <a:solidFill>
                  <a:schemeClr val="tx1">
                    <a:lumMod val="85000"/>
                    <a:lumOff val="15000"/>
                  </a:schemeClr>
                </a:solidFill>
                <a:latin typeface="+mn-lt"/>
                <a:cs typeface="+mn-ea"/>
                <a:sym typeface="+mn-lt"/>
              </a:rPr>
              <a:t>前  言</a:t>
            </a:r>
            <a:endParaRPr lang="zh-CN" altLang="en-US" sz="6600" b="1" dirty="0">
              <a:solidFill>
                <a:schemeClr val="tx1">
                  <a:lumMod val="85000"/>
                  <a:lumOff val="15000"/>
                </a:schemeClr>
              </a:solidFill>
              <a:latin typeface="+mn-lt"/>
              <a:cs typeface="+mn-ea"/>
              <a:sym typeface="+mn-lt"/>
            </a:endParaRPr>
          </a:p>
        </p:txBody>
      </p:sp>
      <p:sp>
        <p:nvSpPr>
          <p:cNvPr id="2" name="矩形 1"/>
          <p:cNvSpPr/>
          <p:nvPr/>
        </p:nvSpPr>
        <p:spPr>
          <a:xfrm>
            <a:off x="843280" y="2684145"/>
            <a:ext cx="10505440" cy="2676525"/>
          </a:xfrm>
          <a:prstGeom prst="rect">
            <a:avLst/>
          </a:prstGeom>
        </p:spPr>
        <p:txBody>
          <a:bodyPr wrap="square">
            <a:spAutoFit/>
          </a:bodyPr>
          <a:lstStyle/>
          <a:p>
            <a:pPr algn="l">
              <a:lnSpc>
                <a:spcPct val="150000"/>
              </a:lnSpc>
            </a:pPr>
            <a:r>
              <a:rPr lang="en-US" altLang="zh-CN" sz="1600" b="1" dirty="0">
                <a:solidFill>
                  <a:schemeClr val="tx1">
                    <a:lumMod val="75000"/>
                    <a:lumOff val="25000"/>
                  </a:schemeClr>
                </a:solidFill>
                <a:cs typeface="+mn-ea"/>
                <a:sym typeface="+mn-lt"/>
              </a:rPr>
              <a:t>       </a:t>
            </a:r>
            <a:r>
              <a:rPr lang="zh-CN" altLang="en-US" sz="1600" b="1" dirty="0">
                <a:solidFill>
                  <a:schemeClr val="tx1">
                    <a:lumMod val="75000"/>
                    <a:lumOff val="25000"/>
                  </a:schemeClr>
                </a:solidFill>
                <a:cs typeface="+mn-ea"/>
                <a:sym typeface="+mn-lt"/>
              </a:rPr>
              <a:t>本报告由济宁市审计局按照《中华人民共和国政府信息公开条例》（以下简称《条例》）和《中华人民共和国政府信息公开工作年度报告格式》（国办公开办函〔2021〕30号）要求编制。</a:t>
            </a:r>
            <a:endParaRPr lang="zh-CN" altLang="en-US" sz="1600" b="1" dirty="0">
              <a:solidFill>
                <a:schemeClr val="tx1">
                  <a:lumMod val="75000"/>
                  <a:lumOff val="25000"/>
                </a:schemeClr>
              </a:solidFill>
              <a:cs typeface="+mn-ea"/>
              <a:sym typeface="+mn-lt"/>
            </a:endParaRPr>
          </a:p>
          <a:p>
            <a:pPr algn="l">
              <a:lnSpc>
                <a:spcPct val="150000"/>
              </a:lnSpc>
            </a:pPr>
            <a:r>
              <a:rPr lang="zh-CN" altLang="en-US" sz="1600" b="1" dirty="0">
                <a:solidFill>
                  <a:schemeClr val="tx1">
                    <a:lumMod val="75000"/>
                    <a:lumOff val="25000"/>
                  </a:schemeClr>
                </a:solidFill>
                <a:cs typeface="+mn-ea"/>
                <a:sym typeface="+mn-lt"/>
              </a:rPr>
              <a:t>       本报告内容包括总体情况、主动公开政府信息情况、收到和处理政府信息公开申请情况、政府信息公开行政复议和行政诉讼情况、存在的主要问题及改进情况、其他需要报告的事项等六部分内容。</a:t>
            </a:r>
            <a:endParaRPr lang="zh-CN" altLang="en-US" sz="1600" b="1" dirty="0">
              <a:solidFill>
                <a:schemeClr val="tx1">
                  <a:lumMod val="75000"/>
                  <a:lumOff val="25000"/>
                </a:schemeClr>
              </a:solidFill>
              <a:cs typeface="+mn-ea"/>
              <a:sym typeface="+mn-lt"/>
            </a:endParaRPr>
          </a:p>
          <a:p>
            <a:pPr algn="l">
              <a:lnSpc>
                <a:spcPct val="150000"/>
              </a:lnSpc>
            </a:pPr>
            <a:r>
              <a:rPr lang="zh-CN" altLang="en-US" sz="1600" b="1" dirty="0">
                <a:solidFill>
                  <a:schemeClr val="tx1">
                    <a:lumMod val="75000"/>
                    <a:lumOff val="25000"/>
                  </a:schemeClr>
                </a:solidFill>
                <a:cs typeface="+mn-ea"/>
                <a:sym typeface="+mn-lt"/>
              </a:rPr>
              <a:t>       本报告所列数据的统计期限自2021年1月1日起至2021年12月31日止。本报告电子版可在“中国·济宁”政府门户网站（https://www.jining.gov.cn）查阅或下载。如对本报告有疑问，请与济宁市审计局联系（地址：济宁市太白湖新区圣贤路省运会指挥中心，联系电话：0537-2163111）。</a:t>
            </a:r>
            <a:endParaRPr lang="zh-CN" altLang="en-US" sz="16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41">
                                            <p:txEl>
                                              <p:pRg st="0" end="0"/>
                                            </p:txEl>
                                          </p:spTgt>
                                        </p:tgtEl>
                                        <p:attrNameLst>
                                          <p:attrName>style.visibility</p:attrName>
                                        </p:attrNameLst>
                                      </p:cBhvr>
                                      <p:to>
                                        <p:strVal val="visible"/>
                                      </p:to>
                                    </p:set>
                                    <p:animScale>
                                      <p:cBhvr>
                                        <p:cTn id="7" dur="1000" decel="50000" fill="hold">
                                          <p:stCondLst>
                                            <p:cond delay="0"/>
                                          </p:stCondLst>
                                        </p:cTn>
                                        <p:tgtEl>
                                          <p:spTgt spid="4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
                                            <p:txEl>
                                              <p:pRg st="0" end="0"/>
                                            </p:txEl>
                                          </p:spTgt>
                                        </p:tgtEl>
                                        <p:attrNameLst>
                                          <p:attrName>ppt_x</p:attrName>
                                          <p:attrName>ppt_y</p:attrName>
                                        </p:attrNameLst>
                                      </p:cBhvr>
                                    </p:animMotion>
                                    <p:animEffect transition="in" filter="fade">
                                      <p:cBhvr>
                                        <p:cTn id="9" dur="10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40"/>
          <p:cNvSpPr/>
          <p:nvPr/>
        </p:nvSpPr>
        <p:spPr>
          <a:xfrm>
            <a:off x="1383665" y="2124710"/>
            <a:ext cx="2476500" cy="32258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rPr>
              <a:t>（一）主动公开情况</a:t>
            </a:r>
            <a:endPar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endParaRPr>
          </a:p>
        </p:txBody>
      </p:sp>
      <p:sp>
        <p:nvSpPr>
          <p:cNvPr id="39" name="文本框 38"/>
          <p:cNvSpPr txBox="1"/>
          <p:nvPr/>
        </p:nvSpPr>
        <p:spPr>
          <a:xfrm>
            <a:off x="846226" y="725604"/>
            <a:ext cx="2773680" cy="521970"/>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2800" b="1" spc="600" dirty="0">
                <a:cs typeface="+mn-ea"/>
                <a:sym typeface="+mn-lt"/>
              </a:rPr>
              <a:t>一、总体情况</a:t>
            </a:r>
            <a:endParaRPr lang="zh-CN" altLang="en-US" sz="2800" b="1" spc="600" dirty="0">
              <a:cs typeface="+mn-ea"/>
              <a:sym typeface="+mn-lt"/>
            </a:endParaRPr>
          </a:p>
        </p:txBody>
      </p:sp>
      <p:sp>
        <p:nvSpPr>
          <p:cNvPr id="2" name="文本框 1"/>
          <p:cNvSpPr txBox="1"/>
          <p:nvPr/>
        </p:nvSpPr>
        <p:spPr>
          <a:xfrm>
            <a:off x="4135755" y="494665"/>
            <a:ext cx="7301230" cy="1630045"/>
          </a:xfrm>
          <a:prstGeom prst="rect">
            <a:avLst/>
          </a:prstGeom>
          <a:noFill/>
        </p:spPr>
        <p:txBody>
          <a:bodyPr wrap="square" rtlCol="0">
            <a:spAutoFit/>
          </a:bodyPr>
          <a:p>
            <a:r>
              <a:rPr lang="en-US" altLang="zh-CN"/>
              <a:t>       </a:t>
            </a:r>
            <a:r>
              <a:rPr lang="zh-CN" altLang="en-US" sz="2000" b="1">
                <a:latin typeface="方正仿宋简体" panose="02010601030101010101" charset="-122"/>
                <a:ea typeface="方正仿宋简体" panose="02010601030101010101" charset="-122"/>
                <a:cs typeface="方正仿宋简体" panose="02010601030101010101" charset="-122"/>
              </a:rPr>
              <a:t>2021年，我局坚持以习近平新时代中国特色社会主义思想为指导，紧紧围绕省、市政府信息公开工作重要部署，坚持以人民为中心深化政务公开，持续做好信息发布、解读回应、平台建设等相关工作，推动行政权力公开透明运行，更好发挥审计监督职能作用，以优异成绩庆祝中国共产党成立100周年。</a:t>
            </a:r>
            <a:endParaRPr lang="zh-CN" altLang="en-US" sz="2000" b="1">
              <a:latin typeface="方正仿宋简体" panose="02010601030101010101" charset="-122"/>
              <a:ea typeface="方正仿宋简体" panose="02010601030101010101" charset="-122"/>
              <a:cs typeface="方正仿宋简体" panose="02010601030101010101" charset="-122"/>
            </a:endParaRPr>
          </a:p>
        </p:txBody>
      </p:sp>
      <p:sp>
        <p:nvSpPr>
          <p:cNvPr id="3" name="文本框 2"/>
          <p:cNvSpPr txBox="1"/>
          <p:nvPr/>
        </p:nvSpPr>
        <p:spPr>
          <a:xfrm>
            <a:off x="467995" y="2677160"/>
            <a:ext cx="7078345" cy="3692525"/>
          </a:xfrm>
          <a:prstGeom prst="rect">
            <a:avLst/>
          </a:prstGeom>
          <a:noFill/>
        </p:spPr>
        <p:txBody>
          <a:bodyPr wrap="square" rtlCol="0">
            <a:spAutoFit/>
          </a:bodyPr>
          <a:p>
            <a:r>
              <a:rPr lang="zh-CN" altLang="en-US" b="1">
                <a:latin typeface="方正仿宋简体" panose="02010601030101010101" charset="-122"/>
                <a:ea typeface="方正仿宋简体" panose="02010601030101010101" charset="-122"/>
                <a:cs typeface="方正仿宋简体" panose="02010601030101010101" charset="-122"/>
              </a:rPr>
              <a:t>一是做好日常公开工作，对局主动公开基本目录涉及内容做到依法公开、规范公开，全年共公开机构职能、部门文件、部门会议、预算决算和公务员招录等政府信息50余项，综合运用数字图文、视频音频、新闻媒体等多种形式开展政策文件解读20余次，进一步提高了审计工作透明度。二是做好重点公开工作，针对2020年市级预算执行和其他财政收支情况的审计工作报告、市级预算执行和其他财政收支审计查出问题整改情况报告等重点内容，通过政府门户网站、报纸报刊和政务新媒体等多渠道发布，同步公开审计工作报告解读，全面系统反映预算执行审计查出问题和整改情况，以信息公开推动审计发现问题整改到位。三是拓展信息公开形式，除通过政府网站、报纸报刊和新闻媒体等公开外，还通过向领导机关专门汇报审计工作、在被审计单位张贴审计公示、召开审计结果反馈会等方式，在一定范围内公开政务、业务有关事项。</a:t>
            </a:r>
            <a:endParaRPr lang="zh-CN" altLang="en-US" b="1">
              <a:latin typeface="方正仿宋简体" panose="02010601030101010101" charset="-122"/>
              <a:ea typeface="方正仿宋简体" panose="02010601030101010101" charset="-122"/>
              <a:cs typeface="方正仿宋简体" panose="02010601030101010101" charset="-122"/>
            </a:endParaRPr>
          </a:p>
        </p:txBody>
      </p:sp>
      <p:pic>
        <p:nvPicPr>
          <p:cNvPr id="4" name="图片 -2147482624" descr="640.webp"/>
          <p:cNvPicPr>
            <a:picLocks noChangeAspect="1"/>
          </p:cNvPicPr>
          <p:nvPr/>
        </p:nvPicPr>
        <p:blipFill>
          <a:blip r:embed="rId1"/>
          <a:stretch>
            <a:fillRect/>
          </a:stretch>
        </p:blipFill>
        <p:spPr>
          <a:xfrm>
            <a:off x="7581265" y="2867025"/>
            <a:ext cx="3855720" cy="2801620"/>
          </a:xfrm>
          <a:prstGeom prst="rect">
            <a:avLst/>
          </a:prstGeom>
          <a:noFill/>
          <a:ln w="9525">
            <a:noFill/>
          </a:ln>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540"/>
          <p:cNvSpPr/>
          <p:nvPr/>
        </p:nvSpPr>
        <p:spPr>
          <a:xfrm>
            <a:off x="1249680" y="1016000"/>
            <a:ext cx="2971165" cy="30734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000" b="1" i="0" u="none" strike="noStrike" kern="1200" cap="none" spc="42" normalizeH="0" baseline="0" noProof="0" dirty="0">
                <a:ln>
                  <a:noFill/>
                </a:ln>
                <a:solidFill>
                  <a:srgbClr val="002060"/>
                </a:solidFill>
                <a:effectLst/>
                <a:uLnTx/>
                <a:uFillTx/>
                <a:latin typeface="+mn-lt"/>
                <a:ea typeface="+mn-ea"/>
                <a:cs typeface="+mn-ea"/>
                <a:sym typeface="+mn-lt"/>
              </a:rPr>
              <a:t>（二）依申请公开情况</a:t>
            </a:r>
            <a:endParaRPr kumimoji="0" sz="2000" b="1" i="0" u="none" strike="noStrike" kern="1200" cap="none" spc="42" normalizeH="0" baseline="0" noProof="0" dirty="0">
              <a:ln>
                <a:noFill/>
              </a:ln>
              <a:solidFill>
                <a:srgbClr val="002060"/>
              </a:solidFill>
              <a:effectLst/>
              <a:uLnTx/>
              <a:uFillTx/>
              <a:latin typeface="+mn-lt"/>
              <a:ea typeface="+mn-ea"/>
              <a:cs typeface="+mn-ea"/>
              <a:sym typeface="+mn-lt"/>
            </a:endParaRPr>
          </a:p>
        </p:txBody>
      </p:sp>
      <p:grpSp>
        <p:nvGrpSpPr>
          <p:cNvPr id="2" name="组合 1"/>
          <p:cNvGrpSpPr/>
          <p:nvPr/>
        </p:nvGrpSpPr>
        <p:grpSpPr>
          <a:xfrm>
            <a:off x="603932" y="2509825"/>
            <a:ext cx="3396154" cy="3756267"/>
            <a:chOff x="2952753" y="246061"/>
            <a:chExt cx="868362" cy="960436"/>
          </a:xfrm>
          <a:solidFill>
            <a:srgbClr val="002060"/>
          </a:solidFill>
        </p:grpSpPr>
        <p:sp>
          <p:nvSpPr>
            <p:cNvPr id="3" name="Freeform 106"/>
            <p:cNvSpPr/>
            <p:nvPr/>
          </p:nvSpPr>
          <p:spPr bwMode="auto">
            <a:xfrm>
              <a:off x="3535365" y="974722"/>
              <a:ext cx="285750" cy="206374"/>
            </a:xfrm>
            <a:custGeom>
              <a:avLst/>
              <a:gdLst>
                <a:gd name="T0" fmla="*/ 80 w 164"/>
                <a:gd name="T1" fmla="*/ 69 h 118"/>
                <a:gd name="T2" fmla="*/ 52 w 164"/>
                <a:gd name="T3" fmla="*/ 77 h 118"/>
                <a:gd name="T4" fmla="*/ 26 w 164"/>
                <a:gd name="T5" fmla="*/ 82 h 118"/>
                <a:gd name="T6" fmla="*/ 7 w 164"/>
                <a:gd name="T7" fmla="*/ 85 h 118"/>
                <a:gd name="T8" fmla="*/ 0 w 164"/>
                <a:gd name="T9" fmla="*/ 86 h 118"/>
                <a:gd name="T10" fmla="*/ 5 w 164"/>
                <a:gd name="T11" fmla="*/ 118 h 118"/>
                <a:gd name="T12" fmla="*/ 12 w 164"/>
                <a:gd name="T13" fmla="*/ 116 h 118"/>
                <a:gd name="T14" fmla="*/ 32 w 164"/>
                <a:gd name="T15" fmla="*/ 113 h 118"/>
                <a:gd name="T16" fmla="*/ 59 w 164"/>
                <a:gd name="T17" fmla="*/ 106 h 118"/>
                <a:gd name="T18" fmla="*/ 90 w 164"/>
                <a:gd name="T19" fmla="*/ 95 h 118"/>
                <a:gd name="T20" fmla="*/ 105 w 164"/>
                <a:gd name="T21" fmla="*/ 88 h 118"/>
                <a:gd name="T22" fmla="*/ 120 w 164"/>
                <a:gd name="T23" fmla="*/ 80 h 118"/>
                <a:gd name="T24" fmla="*/ 133 w 164"/>
                <a:gd name="T25" fmla="*/ 70 h 118"/>
                <a:gd name="T26" fmla="*/ 144 w 164"/>
                <a:gd name="T27" fmla="*/ 60 h 118"/>
                <a:gd name="T28" fmla="*/ 151 w 164"/>
                <a:gd name="T29" fmla="*/ 49 h 118"/>
                <a:gd name="T30" fmla="*/ 156 w 164"/>
                <a:gd name="T31" fmla="*/ 37 h 118"/>
                <a:gd name="T32" fmla="*/ 156 w 164"/>
                <a:gd name="T33" fmla="*/ 34 h 118"/>
                <a:gd name="T34" fmla="*/ 156 w 164"/>
                <a:gd name="T35" fmla="*/ 33 h 118"/>
                <a:gd name="T36" fmla="*/ 164 w 164"/>
                <a:gd name="T37" fmla="*/ 33 h 118"/>
                <a:gd name="T38" fmla="*/ 122 w 164"/>
                <a:gd name="T39" fmla="*/ 0 h 118"/>
                <a:gd name="T40" fmla="*/ 129 w 164"/>
                <a:gd name="T41" fmla="*/ 30 h 118"/>
                <a:gd name="T42" fmla="*/ 134 w 164"/>
                <a:gd name="T43" fmla="*/ 31 h 118"/>
                <a:gd name="T44" fmla="*/ 134 w 164"/>
                <a:gd name="T45" fmla="*/ 31 h 118"/>
                <a:gd name="T46" fmla="*/ 133 w 164"/>
                <a:gd name="T47" fmla="*/ 34 h 118"/>
                <a:gd name="T48" fmla="*/ 131 w 164"/>
                <a:gd name="T49" fmla="*/ 38 h 118"/>
                <a:gd name="T50" fmla="*/ 126 w 164"/>
                <a:gd name="T51" fmla="*/ 44 h 118"/>
                <a:gd name="T52" fmla="*/ 118 w 164"/>
                <a:gd name="T53" fmla="*/ 51 h 118"/>
                <a:gd name="T54" fmla="*/ 107 w 164"/>
                <a:gd name="T55" fmla="*/ 58 h 118"/>
                <a:gd name="T56" fmla="*/ 94 w 164"/>
                <a:gd name="T57" fmla="*/ 64 h 118"/>
                <a:gd name="T58" fmla="*/ 80 w 164"/>
                <a:gd name="T59"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18">
                  <a:moveTo>
                    <a:pt x="80" y="69"/>
                  </a:moveTo>
                  <a:cubicBezTo>
                    <a:pt x="71" y="72"/>
                    <a:pt x="61" y="75"/>
                    <a:pt x="52" y="77"/>
                  </a:cubicBezTo>
                  <a:cubicBezTo>
                    <a:pt x="42" y="79"/>
                    <a:pt x="33" y="81"/>
                    <a:pt x="26" y="82"/>
                  </a:cubicBezTo>
                  <a:cubicBezTo>
                    <a:pt x="18" y="83"/>
                    <a:pt x="12" y="84"/>
                    <a:pt x="7" y="85"/>
                  </a:cubicBezTo>
                  <a:cubicBezTo>
                    <a:pt x="3" y="85"/>
                    <a:pt x="0" y="86"/>
                    <a:pt x="0" y="86"/>
                  </a:cubicBezTo>
                  <a:cubicBezTo>
                    <a:pt x="5" y="118"/>
                    <a:pt x="5" y="118"/>
                    <a:pt x="5" y="118"/>
                  </a:cubicBezTo>
                  <a:cubicBezTo>
                    <a:pt x="5" y="118"/>
                    <a:pt x="7" y="117"/>
                    <a:pt x="12" y="116"/>
                  </a:cubicBezTo>
                  <a:cubicBezTo>
                    <a:pt x="17" y="116"/>
                    <a:pt x="24" y="114"/>
                    <a:pt x="32" y="113"/>
                  </a:cubicBezTo>
                  <a:cubicBezTo>
                    <a:pt x="40" y="111"/>
                    <a:pt x="49" y="109"/>
                    <a:pt x="59" y="106"/>
                  </a:cubicBezTo>
                  <a:cubicBezTo>
                    <a:pt x="69" y="103"/>
                    <a:pt x="80" y="99"/>
                    <a:pt x="90" y="95"/>
                  </a:cubicBezTo>
                  <a:cubicBezTo>
                    <a:pt x="95" y="92"/>
                    <a:pt x="100" y="90"/>
                    <a:pt x="105" y="88"/>
                  </a:cubicBezTo>
                  <a:cubicBezTo>
                    <a:pt x="110" y="85"/>
                    <a:pt x="115" y="82"/>
                    <a:pt x="120" y="80"/>
                  </a:cubicBezTo>
                  <a:cubicBezTo>
                    <a:pt x="125" y="76"/>
                    <a:pt x="129" y="74"/>
                    <a:pt x="133" y="70"/>
                  </a:cubicBezTo>
                  <a:cubicBezTo>
                    <a:pt x="137" y="67"/>
                    <a:pt x="141" y="63"/>
                    <a:pt x="144" y="60"/>
                  </a:cubicBezTo>
                  <a:cubicBezTo>
                    <a:pt x="147" y="56"/>
                    <a:pt x="150" y="53"/>
                    <a:pt x="151" y="49"/>
                  </a:cubicBezTo>
                  <a:cubicBezTo>
                    <a:pt x="154" y="45"/>
                    <a:pt x="155" y="41"/>
                    <a:pt x="156" y="37"/>
                  </a:cubicBezTo>
                  <a:cubicBezTo>
                    <a:pt x="156" y="35"/>
                    <a:pt x="156" y="34"/>
                    <a:pt x="156" y="34"/>
                  </a:cubicBezTo>
                  <a:cubicBezTo>
                    <a:pt x="156" y="33"/>
                    <a:pt x="156" y="33"/>
                    <a:pt x="156" y="33"/>
                  </a:cubicBezTo>
                  <a:cubicBezTo>
                    <a:pt x="164" y="33"/>
                    <a:pt x="164" y="33"/>
                    <a:pt x="164" y="33"/>
                  </a:cubicBezTo>
                  <a:cubicBezTo>
                    <a:pt x="164" y="33"/>
                    <a:pt x="146" y="13"/>
                    <a:pt x="122" y="0"/>
                  </a:cubicBezTo>
                  <a:cubicBezTo>
                    <a:pt x="126" y="10"/>
                    <a:pt x="127" y="13"/>
                    <a:pt x="129" y="30"/>
                  </a:cubicBezTo>
                  <a:cubicBezTo>
                    <a:pt x="134" y="31"/>
                    <a:pt x="134" y="31"/>
                    <a:pt x="134" y="31"/>
                  </a:cubicBezTo>
                  <a:cubicBezTo>
                    <a:pt x="134" y="31"/>
                    <a:pt x="134" y="31"/>
                    <a:pt x="134" y="31"/>
                  </a:cubicBezTo>
                  <a:cubicBezTo>
                    <a:pt x="134" y="32"/>
                    <a:pt x="134" y="33"/>
                    <a:pt x="133" y="34"/>
                  </a:cubicBezTo>
                  <a:cubicBezTo>
                    <a:pt x="133" y="34"/>
                    <a:pt x="133" y="35"/>
                    <a:pt x="131" y="38"/>
                  </a:cubicBezTo>
                  <a:cubicBezTo>
                    <a:pt x="130" y="40"/>
                    <a:pt x="128" y="42"/>
                    <a:pt x="126" y="44"/>
                  </a:cubicBezTo>
                  <a:cubicBezTo>
                    <a:pt x="124" y="46"/>
                    <a:pt x="121" y="49"/>
                    <a:pt x="118" y="51"/>
                  </a:cubicBezTo>
                  <a:cubicBezTo>
                    <a:pt x="115" y="53"/>
                    <a:pt x="111" y="55"/>
                    <a:pt x="107" y="58"/>
                  </a:cubicBezTo>
                  <a:cubicBezTo>
                    <a:pt x="103" y="60"/>
                    <a:pt x="99" y="62"/>
                    <a:pt x="94" y="64"/>
                  </a:cubicBezTo>
                  <a:cubicBezTo>
                    <a:pt x="90" y="66"/>
                    <a:pt x="85" y="67"/>
                    <a:pt x="80" y="69"/>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 name="Freeform 107"/>
            <p:cNvSpPr/>
            <p:nvPr/>
          </p:nvSpPr>
          <p:spPr bwMode="auto">
            <a:xfrm>
              <a:off x="3090865" y="1095372"/>
              <a:ext cx="374650" cy="111125"/>
            </a:xfrm>
            <a:custGeom>
              <a:avLst/>
              <a:gdLst>
                <a:gd name="T0" fmla="*/ 9 w 215"/>
                <a:gd name="T1" fmla="*/ 0 h 64"/>
                <a:gd name="T2" fmla="*/ 0 w 215"/>
                <a:gd name="T3" fmla="*/ 26 h 64"/>
                <a:gd name="T4" fmla="*/ 7 w 215"/>
                <a:gd name="T5" fmla="*/ 28 h 64"/>
                <a:gd name="T6" fmla="*/ 26 w 215"/>
                <a:gd name="T7" fmla="*/ 35 h 64"/>
                <a:gd name="T8" fmla="*/ 39 w 215"/>
                <a:gd name="T9" fmla="*/ 39 h 64"/>
                <a:gd name="T10" fmla="*/ 54 w 215"/>
                <a:gd name="T11" fmla="*/ 42 h 64"/>
                <a:gd name="T12" fmla="*/ 69 w 215"/>
                <a:gd name="T13" fmla="*/ 45 h 64"/>
                <a:gd name="T14" fmla="*/ 85 w 215"/>
                <a:gd name="T15" fmla="*/ 48 h 64"/>
                <a:gd name="T16" fmla="*/ 101 w 215"/>
                <a:gd name="T17" fmla="*/ 51 h 64"/>
                <a:gd name="T18" fmla="*/ 117 w 215"/>
                <a:gd name="T19" fmla="*/ 52 h 64"/>
                <a:gd name="T20" fmla="*/ 145 w 215"/>
                <a:gd name="T21" fmla="*/ 54 h 64"/>
                <a:gd name="T22" fmla="*/ 156 w 215"/>
                <a:gd name="T23" fmla="*/ 55 h 64"/>
                <a:gd name="T24" fmla="*/ 160 w 215"/>
                <a:gd name="T25" fmla="*/ 55 h 64"/>
                <a:gd name="T26" fmla="*/ 159 w 215"/>
                <a:gd name="T27" fmla="*/ 64 h 64"/>
                <a:gd name="T28" fmla="*/ 215 w 215"/>
                <a:gd name="T29" fmla="*/ 30 h 64"/>
                <a:gd name="T30" fmla="*/ 165 w 215"/>
                <a:gd name="T31" fmla="*/ 17 h 64"/>
                <a:gd name="T32" fmla="*/ 165 w 215"/>
                <a:gd name="T33" fmla="*/ 22 h 64"/>
                <a:gd name="T34" fmla="*/ 157 w 215"/>
                <a:gd name="T35" fmla="*/ 22 h 64"/>
                <a:gd name="T36" fmla="*/ 146 w 215"/>
                <a:gd name="T37" fmla="*/ 21 h 64"/>
                <a:gd name="T38" fmla="*/ 120 w 215"/>
                <a:gd name="T39" fmla="*/ 20 h 64"/>
                <a:gd name="T40" fmla="*/ 90 w 215"/>
                <a:gd name="T41" fmla="*/ 17 h 64"/>
                <a:gd name="T42" fmla="*/ 74 w 215"/>
                <a:gd name="T43" fmla="*/ 15 h 64"/>
                <a:gd name="T44" fmla="*/ 60 w 215"/>
                <a:gd name="T45" fmla="*/ 13 h 64"/>
                <a:gd name="T46" fmla="*/ 46 w 215"/>
                <a:gd name="T47" fmla="*/ 10 h 64"/>
                <a:gd name="T48" fmla="*/ 34 w 215"/>
                <a:gd name="T49" fmla="*/ 7 h 64"/>
                <a:gd name="T50" fmla="*/ 16 w 215"/>
                <a:gd name="T51" fmla="*/ 2 h 64"/>
                <a:gd name="T52" fmla="*/ 9 w 215"/>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5" h="64">
                  <a:moveTo>
                    <a:pt x="9" y="0"/>
                  </a:moveTo>
                  <a:cubicBezTo>
                    <a:pt x="0" y="26"/>
                    <a:pt x="0" y="26"/>
                    <a:pt x="0" y="26"/>
                  </a:cubicBezTo>
                  <a:cubicBezTo>
                    <a:pt x="0" y="26"/>
                    <a:pt x="2" y="27"/>
                    <a:pt x="7" y="28"/>
                  </a:cubicBezTo>
                  <a:cubicBezTo>
                    <a:pt x="12" y="30"/>
                    <a:pt x="18" y="33"/>
                    <a:pt x="26" y="35"/>
                  </a:cubicBezTo>
                  <a:cubicBezTo>
                    <a:pt x="30" y="36"/>
                    <a:pt x="34" y="38"/>
                    <a:pt x="39" y="39"/>
                  </a:cubicBezTo>
                  <a:cubicBezTo>
                    <a:pt x="44" y="40"/>
                    <a:pt x="49" y="41"/>
                    <a:pt x="54" y="42"/>
                  </a:cubicBezTo>
                  <a:cubicBezTo>
                    <a:pt x="59" y="43"/>
                    <a:pt x="64" y="44"/>
                    <a:pt x="69" y="45"/>
                  </a:cubicBezTo>
                  <a:cubicBezTo>
                    <a:pt x="74" y="47"/>
                    <a:pt x="80" y="47"/>
                    <a:pt x="85" y="48"/>
                  </a:cubicBezTo>
                  <a:cubicBezTo>
                    <a:pt x="91" y="49"/>
                    <a:pt x="96" y="50"/>
                    <a:pt x="101" y="51"/>
                  </a:cubicBezTo>
                  <a:cubicBezTo>
                    <a:pt x="107" y="51"/>
                    <a:pt x="112" y="52"/>
                    <a:pt x="117" y="52"/>
                  </a:cubicBezTo>
                  <a:cubicBezTo>
                    <a:pt x="127" y="53"/>
                    <a:pt x="137" y="54"/>
                    <a:pt x="145" y="54"/>
                  </a:cubicBezTo>
                  <a:cubicBezTo>
                    <a:pt x="150" y="55"/>
                    <a:pt x="153" y="55"/>
                    <a:pt x="156" y="55"/>
                  </a:cubicBezTo>
                  <a:cubicBezTo>
                    <a:pt x="158" y="55"/>
                    <a:pt x="159" y="55"/>
                    <a:pt x="160" y="55"/>
                  </a:cubicBezTo>
                  <a:cubicBezTo>
                    <a:pt x="159" y="64"/>
                    <a:pt x="159" y="64"/>
                    <a:pt x="159" y="64"/>
                  </a:cubicBezTo>
                  <a:cubicBezTo>
                    <a:pt x="215" y="30"/>
                    <a:pt x="215" y="30"/>
                    <a:pt x="215" y="30"/>
                  </a:cubicBezTo>
                  <a:cubicBezTo>
                    <a:pt x="165" y="17"/>
                    <a:pt x="165" y="17"/>
                    <a:pt x="165" y="17"/>
                  </a:cubicBezTo>
                  <a:cubicBezTo>
                    <a:pt x="165" y="22"/>
                    <a:pt x="165" y="22"/>
                    <a:pt x="165" y="22"/>
                  </a:cubicBezTo>
                  <a:cubicBezTo>
                    <a:pt x="162" y="22"/>
                    <a:pt x="160" y="22"/>
                    <a:pt x="157" y="22"/>
                  </a:cubicBezTo>
                  <a:cubicBezTo>
                    <a:pt x="154" y="21"/>
                    <a:pt x="150" y="22"/>
                    <a:pt x="146" y="21"/>
                  </a:cubicBezTo>
                  <a:cubicBezTo>
                    <a:pt x="138" y="21"/>
                    <a:pt x="130" y="21"/>
                    <a:pt x="120" y="20"/>
                  </a:cubicBezTo>
                  <a:cubicBezTo>
                    <a:pt x="110" y="19"/>
                    <a:pt x="100" y="18"/>
                    <a:pt x="90" y="17"/>
                  </a:cubicBezTo>
                  <a:cubicBezTo>
                    <a:pt x="84" y="17"/>
                    <a:pt x="79" y="16"/>
                    <a:pt x="74" y="15"/>
                  </a:cubicBezTo>
                  <a:cubicBezTo>
                    <a:pt x="69" y="14"/>
                    <a:pt x="64" y="14"/>
                    <a:pt x="60" y="13"/>
                  </a:cubicBezTo>
                  <a:cubicBezTo>
                    <a:pt x="55" y="12"/>
                    <a:pt x="50" y="11"/>
                    <a:pt x="46" y="10"/>
                  </a:cubicBezTo>
                  <a:cubicBezTo>
                    <a:pt x="42" y="9"/>
                    <a:pt x="38" y="8"/>
                    <a:pt x="34" y="7"/>
                  </a:cubicBezTo>
                  <a:cubicBezTo>
                    <a:pt x="26" y="5"/>
                    <a:pt x="20" y="3"/>
                    <a:pt x="16" y="2"/>
                  </a:cubicBezTo>
                  <a:cubicBezTo>
                    <a:pt x="12" y="1"/>
                    <a:pt x="9" y="0"/>
                    <a:pt x="9"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5" name="Freeform 108"/>
            <p:cNvSpPr/>
            <p:nvPr/>
          </p:nvSpPr>
          <p:spPr bwMode="auto">
            <a:xfrm>
              <a:off x="3222628" y="884234"/>
              <a:ext cx="22225" cy="25400"/>
            </a:xfrm>
            <a:custGeom>
              <a:avLst/>
              <a:gdLst>
                <a:gd name="T0" fmla="*/ 2 w 12"/>
                <a:gd name="T1" fmla="*/ 1 h 15"/>
                <a:gd name="T2" fmla="*/ 0 w 12"/>
                <a:gd name="T3" fmla="*/ 15 h 15"/>
                <a:gd name="T4" fmla="*/ 5 w 12"/>
                <a:gd name="T5" fmla="*/ 14 h 15"/>
                <a:gd name="T6" fmla="*/ 12 w 12"/>
                <a:gd name="T7" fmla="*/ 13 h 15"/>
                <a:gd name="T8" fmla="*/ 11 w 12"/>
                <a:gd name="T9" fmla="*/ 0 h 15"/>
                <a:gd name="T10" fmla="*/ 3 w 12"/>
                <a:gd name="T11" fmla="*/ 1 h 15"/>
                <a:gd name="T12" fmla="*/ 2 w 12"/>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2" y="1"/>
                  </a:moveTo>
                  <a:cubicBezTo>
                    <a:pt x="0" y="15"/>
                    <a:pt x="0" y="15"/>
                    <a:pt x="0" y="15"/>
                  </a:cubicBezTo>
                  <a:cubicBezTo>
                    <a:pt x="2" y="15"/>
                    <a:pt x="4" y="14"/>
                    <a:pt x="5" y="14"/>
                  </a:cubicBezTo>
                  <a:cubicBezTo>
                    <a:pt x="10" y="13"/>
                    <a:pt x="12" y="13"/>
                    <a:pt x="12" y="13"/>
                  </a:cubicBezTo>
                  <a:cubicBezTo>
                    <a:pt x="11" y="0"/>
                    <a:pt x="11" y="0"/>
                    <a:pt x="11" y="0"/>
                  </a:cubicBezTo>
                  <a:cubicBezTo>
                    <a:pt x="11" y="0"/>
                    <a:pt x="8" y="0"/>
                    <a:pt x="3" y="1"/>
                  </a:cubicBezTo>
                  <a:cubicBezTo>
                    <a:pt x="3" y="1"/>
                    <a:pt x="2" y="1"/>
                    <a:pt x="2" y="1"/>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33" name="Freeform 109"/>
            <p:cNvSpPr/>
            <p:nvPr/>
          </p:nvSpPr>
          <p:spPr bwMode="auto">
            <a:xfrm>
              <a:off x="3649665" y="904872"/>
              <a:ext cx="39688" cy="38100"/>
            </a:xfrm>
            <a:custGeom>
              <a:avLst/>
              <a:gdLst>
                <a:gd name="T0" fmla="*/ 0 w 22"/>
                <a:gd name="T1" fmla="*/ 0 h 22"/>
                <a:gd name="T2" fmla="*/ 0 w 22"/>
                <a:gd name="T3" fmla="*/ 2 h 22"/>
                <a:gd name="T4" fmla="*/ 0 w 22"/>
                <a:gd name="T5" fmla="*/ 2 h 22"/>
                <a:gd name="T6" fmla="*/ 5 w 22"/>
                <a:gd name="T7" fmla="*/ 15 h 22"/>
                <a:gd name="T8" fmla="*/ 5 w 22"/>
                <a:gd name="T9" fmla="*/ 18 h 22"/>
                <a:gd name="T10" fmla="*/ 10 w 22"/>
                <a:gd name="T11" fmla="*/ 20 h 22"/>
                <a:gd name="T12" fmla="*/ 16 w 22"/>
                <a:gd name="T13" fmla="*/ 22 h 22"/>
                <a:gd name="T14" fmla="*/ 22 w 22"/>
                <a:gd name="T15" fmla="*/ 6 h 22"/>
                <a:gd name="T16" fmla="*/ 15 w 22"/>
                <a:gd name="T17" fmla="*/ 4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cubicBezTo>
                    <a:pt x="0" y="2"/>
                    <a:pt x="0" y="2"/>
                    <a:pt x="0" y="2"/>
                  </a:cubicBezTo>
                  <a:cubicBezTo>
                    <a:pt x="0" y="2"/>
                    <a:pt x="0" y="2"/>
                    <a:pt x="0" y="2"/>
                  </a:cubicBezTo>
                  <a:cubicBezTo>
                    <a:pt x="0" y="3"/>
                    <a:pt x="3" y="9"/>
                    <a:pt x="5" y="15"/>
                  </a:cubicBezTo>
                  <a:cubicBezTo>
                    <a:pt x="5" y="16"/>
                    <a:pt x="5" y="17"/>
                    <a:pt x="5" y="18"/>
                  </a:cubicBezTo>
                  <a:cubicBezTo>
                    <a:pt x="7" y="19"/>
                    <a:pt x="8" y="19"/>
                    <a:pt x="10" y="20"/>
                  </a:cubicBezTo>
                  <a:cubicBezTo>
                    <a:pt x="14" y="21"/>
                    <a:pt x="16" y="22"/>
                    <a:pt x="16" y="22"/>
                  </a:cubicBezTo>
                  <a:cubicBezTo>
                    <a:pt x="22" y="6"/>
                    <a:pt x="22" y="6"/>
                    <a:pt x="22" y="6"/>
                  </a:cubicBezTo>
                  <a:cubicBezTo>
                    <a:pt x="22" y="6"/>
                    <a:pt x="20" y="5"/>
                    <a:pt x="15" y="4"/>
                  </a:cubicBezTo>
                  <a:cubicBezTo>
                    <a:pt x="11" y="3"/>
                    <a:pt x="6" y="1"/>
                    <a:pt x="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34" name="Freeform 110"/>
            <p:cNvSpPr/>
            <p:nvPr/>
          </p:nvSpPr>
          <p:spPr bwMode="auto">
            <a:xfrm>
              <a:off x="3201990" y="444499"/>
              <a:ext cx="63500" cy="65088"/>
            </a:xfrm>
            <a:custGeom>
              <a:avLst/>
              <a:gdLst>
                <a:gd name="T0" fmla="*/ 35 w 36"/>
                <a:gd name="T1" fmla="*/ 13 h 37"/>
                <a:gd name="T2" fmla="*/ 8 w 36"/>
                <a:gd name="T3" fmla="*/ 2 h 37"/>
                <a:gd name="T4" fmla="*/ 5 w 36"/>
                <a:gd name="T5" fmla="*/ 4 h 37"/>
                <a:gd name="T6" fmla="*/ 4 w 36"/>
                <a:gd name="T7" fmla="*/ 7 h 37"/>
                <a:gd name="T8" fmla="*/ 0 w 36"/>
                <a:gd name="T9" fmla="*/ 37 h 37"/>
                <a:gd name="T10" fmla="*/ 36 w 36"/>
                <a:gd name="T11" fmla="*/ 14 h 37"/>
                <a:gd name="T12" fmla="*/ 35 w 36"/>
                <a:gd name="T13" fmla="*/ 13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35" y="13"/>
                  </a:moveTo>
                  <a:cubicBezTo>
                    <a:pt x="28" y="7"/>
                    <a:pt x="18" y="0"/>
                    <a:pt x="8" y="2"/>
                  </a:cubicBezTo>
                  <a:cubicBezTo>
                    <a:pt x="8" y="2"/>
                    <a:pt x="7" y="3"/>
                    <a:pt x="5" y="4"/>
                  </a:cubicBezTo>
                  <a:cubicBezTo>
                    <a:pt x="4" y="7"/>
                    <a:pt x="4" y="7"/>
                    <a:pt x="4" y="7"/>
                  </a:cubicBezTo>
                  <a:cubicBezTo>
                    <a:pt x="0" y="37"/>
                    <a:pt x="0" y="37"/>
                    <a:pt x="0" y="37"/>
                  </a:cubicBezTo>
                  <a:cubicBezTo>
                    <a:pt x="6" y="28"/>
                    <a:pt x="18" y="20"/>
                    <a:pt x="36" y="14"/>
                  </a:cubicBezTo>
                  <a:cubicBezTo>
                    <a:pt x="36" y="14"/>
                    <a:pt x="35" y="14"/>
                    <a:pt x="3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35" name="Freeform 111"/>
            <p:cNvSpPr/>
            <p:nvPr/>
          </p:nvSpPr>
          <p:spPr bwMode="auto">
            <a:xfrm>
              <a:off x="3068640" y="447674"/>
              <a:ext cx="147638" cy="476249"/>
            </a:xfrm>
            <a:custGeom>
              <a:avLst/>
              <a:gdLst>
                <a:gd name="T0" fmla="*/ 4 w 85"/>
                <a:gd name="T1" fmla="*/ 140 h 273"/>
                <a:gd name="T2" fmla="*/ 20 w 85"/>
                <a:gd name="T3" fmla="*/ 144 h 273"/>
                <a:gd name="T4" fmla="*/ 20 w 85"/>
                <a:gd name="T5" fmla="*/ 138 h 273"/>
                <a:gd name="T6" fmla="*/ 18 w 85"/>
                <a:gd name="T7" fmla="*/ 48 h 273"/>
                <a:gd name="T8" fmla="*/ 20 w 85"/>
                <a:gd name="T9" fmla="*/ 50 h 273"/>
                <a:gd name="T10" fmla="*/ 20 w 85"/>
                <a:gd name="T11" fmla="*/ 50 h 273"/>
                <a:gd name="T12" fmla="*/ 22 w 85"/>
                <a:gd name="T13" fmla="*/ 101 h 273"/>
                <a:gd name="T14" fmla="*/ 25 w 85"/>
                <a:gd name="T15" fmla="*/ 140 h 273"/>
                <a:gd name="T16" fmla="*/ 26 w 85"/>
                <a:gd name="T17" fmla="*/ 152 h 273"/>
                <a:gd name="T18" fmla="*/ 26 w 85"/>
                <a:gd name="T19" fmla="*/ 153 h 273"/>
                <a:gd name="T20" fmla="*/ 30 w 85"/>
                <a:gd name="T21" fmla="*/ 163 h 273"/>
                <a:gd name="T22" fmla="*/ 31 w 85"/>
                <a:gd name="T23" fmla="*/ 171 h 273"/>
                <a:gd name="T24" fmla="*/ 34 w 85"/>
                <a:gd name="T25" fmla="*/ 184 h 273"/>
                <a:gd name="T26" fmla="*/ 36 w 85"/>
                <a:gd name="T27" fmla="*/ 197 h 273"/>
                <a:gd name="T28" fmla="*/ 41 w 85"/>
                <a:gd name="T29" fmla="*/ 199 h 273"/>
                <a:gd name="T30" fmla="*/ 49 w 85"/>
                <a:gd name="T31" fmla="*/ 258 h 273"/>
                <a:gd name="T32" fmla="*/ 51 w 85"/>
                <a:gd name="T33" fmla="*/ 273 h 273"/>
                <a:gd name="T34" fmla="*/ 57 w 85"/>
                <a:gd name="T35" fmla="*/ 270 h 273"/>
                <a:gd name="T36" fmla="*/ 60 w 85"/>
                <a:gd name="T37" fmla="*/ 262 h 273"/>
                <a:gd name="T38" fmla="*/ 61 w 85"/>
                <a:gd name="T39" fmla="*/ 251 h 273"/>
                <a:gd name="T40" fmla="*/ 64 w 85"/>
                <a:gd name="T41" fmla="*/ 226 h 273"/>
                <a:gd name="T42" fmla="*/ 66 w 85"/>
                <a:gd name="T43" fmla="*/ 253 h 273"/>
                <a:gd name="T44" fmla="*/ 67 w 85"/>
                <a:gd name="T45" fmla="*/ 262 h 273"/>
                <a:gd name="T46" fmla="*/ 70 w 85"/>
                <a:gd name="T47" fmla="*/ 270 h 273"/>
                <a:gd name="T48" fmla="*/ 73 w 85"/>
                <a:gd name="T49" fmla="*/ 272 h 273"/>
                <a:gd name="T50" fmla="*/ 76 w 85"/>
                <a:gd name="T51" fmla="*/ 273 h 273"/>
                <a:gd name="T52" fmla="*/ 78 w 85"/>
                <a:gd name="T53" fmla="*/ 258 h 273"/>
                <a:gd name="T54" fmla="*/ 85 w 85"/>
                <a:gd name="T55" fmla="*/ 207 h 273"/>
                <a:gd name="T56" fmla="*/ 76 w 85"/>
                <a:gd name="T57" fmla="*/ 194 h 273"/>
                <a:gd name="T58" fmla="*/ 76 w 85"/>
                <a:gd name="T59" fmla="*/ 193 h 273"/>
                <a:gd name="T60" fmla="*/ 67 w 85"/>
                <a:gd name="T61" fmla="*/ 59 h 273"/>
                <a:gd name="T62" fmla="*/ 71 w 85"/>
                <a:gd name="T63" fmla="*/ 44 h 273"/>
                <a:gd name="T64" fmla="*/ 68 w 85"/>
                <a:gd name="T65" fmla="*/ 17 h 273"/>
                <a:gd name="T66" fmla="*/ 70 w 85"/>
                <a:gd name="T67" fmla="*/ 13 h 273"/>
                <a:gd name="T68" fmla="*/ 68 w 85"/>
                <a:gd name="T69" fmla="*/ 10 h 273"/>
                <a:gd name="T70" fmla="*/ 67 w 85"/>
                <a:gd name="T71" fmla="*/ 7 h 273"/>
                <a:gd name="T72" fmla="*/ 62 w 85"/>
                <a:gd name="T73" fmla="*/ 7 h 273"/>
                <a:gd name="T74" fmla="*/ 61 w 85"/>
                <a:gd name="T75" fmla="*/ 10 h 273"/>
                <a:gd name="T76" fmla="*/ 60 w 85"/>
                <a:gd name="T77" fmla="*/ 13 h 273"/>
                <a:gd name="T78" fmla="*/ 61 w 85"/>
                <a:gd name="T79" fmla="*/ 17 h 273"/>
                <a:gd name="T80" fmla="*/ 57 w 85"/>
                <a:gd name="T81" fmla="*/ 57 h 273"/>
                <a:gd name="T82" fmla="*/ 57 w 85"/>
                <a:gd name="T83" fmla="*/ 60 h 273"/>
                <a:gd name="T84" fmla="*/ 46 w 85"/>
                <a:gd name="T85" fmla="*/ 7 h 273"/>
                <a:gd name="T86" fmla="*/ 45 w 85"/>
                <a:gd name="T87" fmla="*/ 0 h 273"/>
                <a:gd name="T88" fmla="*/ 43 w 85"/>
                <a:gd name="T89" fmla="*/ 0 h 273"/>
                <a:gd name="T90" fmla="*/ 17 w 85"/>
                <a:gd name="T91" fmla="*/ 11 h 273"/>
                <a:gd name="T92" fmla="*/ 1 w 85"/>
                <a:gd name="T93" fmla="*/ 39 h 273"/>
                <a:gd name="T94" fmla="*/ 4 w 85"/>
                <a:gd name="T95" fmla="*/ 135 h 273"/>
                <a:gd name="T96" fmla="*/ 4 w 85"/>
                <a:gd name="T97" fmla="*/ 1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273">
                  <a:moveTo>
                    <a:pt x="4" y="140"/>
                  </a:moveTo>
                  <a:cubicBezTo>
                    <a:pt x="10" y="145"/>
                    <a:pt x="17" y="144"/>
                    <a:pt x="20" y="144"/>
                  </a:cubicBezTo>
                  <a:cubicBezTo>
                    <a:pt x="20" y="143"/>
                    <a:pt x="20" y="141"/>
                    <a:pt x="20" y="138"/>
                  </a:cubicBezTo>
                  <a:cubicBezTo>
                    <a:pt x="19" y="114"/>
                    <a:pt x="16" y="46"/>
                    <a:pt x="18" y="48"/>
                  </a:cubicBezTo>
                  <a:cubicBezTo>
                    <a:pt x="18" y="49"/>
                    <a:pt x="19" y="50"/>
                    <a:pt x="20" y="50"/>
                  </a:cubicBezTo>
                  <a:cubicBezTo>
                    <a:pt x="20" y="50"/>
                    <a:pt x="20" y="50"/>
                    <a:pt x="20" y="50"/>
                  </a:cubicBezTo>
                  <a:cubicBezTo>
                    <a:pt x="22" y="101"/>
                    <a:pt x="22" y="101"/>
                    <a:pt x="22" y="101"/>
                  </a:cubicBezTo>
                  <a:cubicBezTo>
                    <a:pt x="23" y="117"/>
                    <a:pt x="24" y="131"/>
                    <a:pt x="25" y="140"/>
                  </a:cubicBezTo>
                  <a:cubicBezTo>
                    <a:pt x="25" y="148"/>
                    <a:pt x="26" y="152"/>
                    <a:pt x="26" y="152"/>
                  </a:cubicBezTo>
                  <a:cubicBezTo>
                    <a:pt x="26" y="153"/>
                    <a:pt x="26" y="153"/>
                    <a:pt x="26" y="153"/>
                  </a:cubicBezTo>
                  <a:cubicBezTo>
                    <a:pt x="27" y="157"/>
                    <a:pt x="28" y="160"/>
                    <a:pt x="30" y="163"/>
                  </a:cubicBezTo>
                  <a:cubicBezTo>
                    <a:pt x="31" y="171"/>
                    <a:pt x="31" y="171"/>
                    <a:pt x="31" y="171"/>
                  </a:cubicBezTo>
                  <a:cubicBezTo>
                    <a:pt x="34" y="184"/>
                    <a:pt x="34" y="184"/>
                    <a:pt x="34" y="184"/>
                  </a:cubicBezTo>
                  <a:cubicBezTo>
                    <a:pt x="36" y="197"/>
                    <a:pt x="36" y="197"/>
                    <a:pt x="36" y="197"/>
                  </a:cubicBezTo>
                  <a:cubicBezTo>
                    <a:pt x="41" y="199"/>
                    <a:pt x="41" y="199"/>
                    <a:pt x="41" y="199"/>
                  </a:cubicBezTo>
                  <a:cubicBezTo>
                    <a:pt x="49" y="258"/>
                    <a:pt x="49" y="258"/>
                    <a:pt x="49" y="258"/>
                  </a:cubicBezTo>
                  <a:cubicBezTo>
                    <a:pt x="51" y="273"/>
                    <a:pt x="51" y="273"/>
                    <a:pt x="51" y="273"/>
                  </a:cubicBezTo>
                  <a:cubicBezTo>
                    <a:pt x="51" y="273"/>
                    <a:pt x="54" y="272"/>
                    <a:pt x="57" y="270"/>
                  </a:cubicBezTo>
                  <a:cubicBezTo>
                    <a:pt x="59" y="268"/>
                    <a:pt x="60" y="262"/>
                    <a:pt x="60" y="262"/>
                  </a:cubicBezTo>
                  <a:cubicBezTo>
                    <a:pt x="61" y="251"/>
                    <a:pt x="61" y="251"/>
                    <a:pt x="61" y="251"/>
                  </a:cubicBezTo>
                  <a:cubicBezTo>
                    <a:pt x="64" y="226"/>
                    <a:pt x="64" y="226"/>
                    <a:pt x="64" y="226"/>
                  </a:cubicBezTo>
                  <a:cubicBezTo>
                    <a:pt x="66" y="253"/>
                    <a:pt x="66" y="253"/>
                    <a:pt x="66" y="253"/>
                  </a:cubicBezTo>
                  <a:cubicBezTo>
                    <a:pt x="67" y="262"/>
                    <a:pt x="67" y="262"/>
                    <a:pt x="67" y="262"/>
                  </a:cubicBezTo>
                  <a:cubicBezTo>
                    <a:pt x="67" y="262"/>
                    <a:pt x="68" y="268"/>
                    <a:pt x="70" y="270"/>
                  </a:cubicBezTo>
                  <a:cubicBezTo>
                    <a:pt x="71" y="271"/>
                    <a:pt x="72" y="271"/>
                    <a:pt x="73" y="272"/>
                  </a:cubicBezTo>
                  <a:cubicBezTo>
                    <a:pt x="74" y="273"/>
                    <a:pt x="76" y="273"/>
                    <a:pt x="76" y="273"/>
                  </a:cubicBezTo>
                  <a:cubicBezTo>
                    <a:pt x="78" y="258"/>
                    <a:pt x="78" y="258"/>
                    <a:pt x="78" y="258"/>
                  </a:cubicBezTo>
                  <a:cubicBezTo>
                    <a:pt x="85" y="207"/>
                    <a:pt x="85" y="207"/>
                    <a:pt x="85" y="207"/>
                  </a:cubicBezTo>
                  <a:cubicBezTo>
                    <a:pt x="80" y="204"/>
                    <a:pt x="77" y="199"/>
                    <a:pt x="76" y="194"/>
                  </a:cubicBezTo>
                  <a:cubicBezTo>
                    <a:pt x="76" y="193"/>
                    <a:pt x="76" y="193"/>
                    <a:pt x="76" y="193"/>
                  </a:cubicBezTo>
                  <a:cubicBezTo>
                    <a:pt x="72" y="175"/>
                    <a:pt x="65" y="81"/>
                    <a:pt x="67" y="59"/>
                  </a:cubicBezTo>
                  <a:cubicBezTo>
                    <a:pt x="67" y="54"/>
                    <a:pt x="68" y="49"/>
                    <a:pt x="71" y="44"/>
                  </a:cubicBezTo>
                  <a:cubicBezTo>
                    <a:pt x="68" y="17"/>
                    <a:pt x="68" y="17"/>
                    <a:pt x="68" y="17"/>
                  </a:cubicBezTo>
                  <a:cubicBezTo>
                    <a:pt x="70" y="13"/>
                    <a:pt x="70" y="13"/>
                    <a:pt x="70" y="13"/>
                  </a:cubicBezTo>
                  <a:cubicBezTo>
                    <a:pt x="68" y="10"/>
                    <a:pt x="68" y="10"/>
                    <a:pt x="68" y="10"/>
                  </a:cubicBezTo>
                  <a:cubicBezTo>
                    <a:pt x="67" y="7"/>
                    <a:pt x="67" y="7"/>
                    <a:pt x="67" y="7"/>
                  </a:cubicBezTo>
                  <a:cubicBezTo>
                    <a:pt x="62" y="7"/>
                    <a:pt x="62" y="7"/>
                    <a:pt x="62" y="7"/>
                  </a:cubicBezTo>
                  <a:cubicBezTo>
                    <a:pt x="61" y="10"/>
                    <a:pt x="61" y="10"/>
                    <a:pt x="61" y="10"/>
                  </a:cubicBezTo>
                  <a:cubicBezTo>
                    <a:pt x="60" y="13"/>
                    <a:pt x="60" y="13"/>
                    <a:pt x="60" y="13"/>
                  </a:cubicBezTo>
                  <a:cubicBezTo>
                    <a:pt x="61" y="17"/>
                    <a:pt x="61" y="17"/>
                    <a:pt x="61" y="17"/>
                  </a:cubicBezTo>
                  <a:cubicBezTo>
                    <a:pt x="57" y="57"/>
                    <a:pt x="57" y="57"/>
                    <a:pt x="57" y="57"/>
                  </a:cubicBezTo>
                  <a:cubicBezTo>
                    <a:pt x="57" y="60"/>
                    <a:pt x="57" y="60"/>
                    <a:pt x="57" y="60"/>
                  </a:cubicBezTo>
                  <a:cubicBezTo>
                    <a:pt x="46" y="7"/>
                    <a:pt x="46" y="7"/>
                    <a:pt x="46" y="7"/>
                  </a:cubicBezTo>
                  <a:cubicBezTo>
                    <a:pt x="45" y="0"/>
                    <a:pt x="45" y="0"/>
                    <a:pt x="45" y="0"/>
                  </a:cubicBezTo>
                  <a:cubicBezTo>
                    <a:pt x="44" y="0"/>
                    <a:pt x="43" y="0"/>
                    <a:pt x="43" y="0"/>
                  </a:cubicBezTo>
                  <a:cubicBezTo>
                    <a:pt x="34" y="2"/>
                    <a:pt x="25" y="5"/>
                    <a:pt x="17" y="11"/>
                  </a:cubicBezTo>
                  <a:cubicBezTo>
                    <a:pt x="8" y="18"/>
                    <a:pt x="2" y="27"/>
                    <a:pt x="1" y="39"/>
                  </a:cubicBezTo>
                  <a:cubicBezTo>
                    <a:pt x="0" y="47"/>
                    <a:pt x="1" y="111"/>
                    <a:pt x="4" y="135"/>
                  </a:cubicBezTo>
                  <a:cubicBezTo>
                    <a:pt x="4" y="137"/>
                    <a:pt x="4" y="139"/>
                    <a:pt x="4"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36" name="Freeform 112"/>
            <p:cNvSpPr/>
            <p:nvPr/>
          </p:nvSpPr>
          <p:spPr bwMode="auto">
            <a:xfrm>
              <a:off x="3078165" y="704848"/>
              <a:ext cx="26988" cy="36513"/>
            </a:xfrm>
            <a:custGeom>
              <a:avLst/>
              <a:gdLst>
                <a:gd name="T0" fmla="*/ 12 w 15"/>
                <a:gd name="T1" fmla="*/ 3 h 21"/>
                <a:gd name="T2" fmla="*/ 0 w 15"/>
                <a:gd name="T3" fmla="*/ 0 h 21"/>
                <a:gd name="T4" fmla="*/ 6 w 15"/>
                <a:gd name="T5" fmla="*/ 18 h 21"/>
                <a:gd name="T6" fmla="*/ 10 w 15"/>
                <a:gd name="T7" fmla="*/ 13 h 21"/>
                <a:gd name="T8" fmla="*/ 12 w 15"/>
                <a:gd name="T9" fmla="*/ 12 h 21"/>
                <a:gd name="T10" fmla="*/ 15 w 15"/>
                <a:gd name="T11" fmla="*/ 16 h 21"/>
                <a:gd name="T12" fmla="*/ 12 w 15"/>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12" y="3"/>
                  </a:moveTo>
                  <a:cubicBezTo>
                    <a:pt x="0" y="0"/>
                    <a:pt x="0" y="0"/>
                    <a:pt x="0" y="0"/>
                  </a:cubicBezTo>
                  <a:cubicBezTo>
                    <a:pt x="0" y="0"/>
                    <a:pt x="1" y="18"/>
                    <a:pt x="6" y="18"/>
                  </a:cubicBezTo>
                  <a:cubicBezTo>
                    <a:pt x="9" y="19"/>
                    <a:pt x="10" y="16"/>
                    <a:pt x="10" y="13"/>
                  </a:cubicBezTo>
                  <a:cubicBezTo>
                    <a:pt x="10" y="9"/>
                    <a:pt x="12" y="9"/>
                    <a:pt x="12" y="12"/>
                  </a:cubicBezTo>
                  <a:cubicBezTo>
                    <a:pt x="12" y="14"/>
                    <a:pt x="15" y="21"/>
                    <a:pt x="15" y="16"/>
                  </a:cubicBezTo>
                  <a:cubicBezTo>
                    <a:pt x="15" y="11"/>
                    <a:pt x="14" y="3"/>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37" name="Freeform 113"/>
            <p:cNvSpPr/>
            <p:nvPr/>
          </p:nvSpPr>
          <p:spPr bwMode="auto">
            <a:xfrm>
              <a:off x="3094040" y="285749"/>
              <a:ext cx="176213" cy="171449"/>
            </a:xfrm>
            <a:custGeom>
              <a:avLst/>
              <a:gdLst>
                <a:gd name="T0" fmla="*/ 19 w 101"/>
                <a:gd name="T1" fmla="*/ 92 h 98"/>
                <a:gd name="T2" fmla="*/ 29 w 101"/>
                <a:gd name="T3" fmla="*/ 87 h 98"/>
                <a:gd name="T4" fmla="*/ 25 w 101"/>
                <a:gd name="T5" fmla="*/ 61 h 98"/>
                <a:gd name="T6" fmla="*/ 41 w 101"/>
                <a:gd name="T7" fmla="*/ 88 h 98"/>
                <a:gd name="T8" fmla="*/ 49 w 101"/>
                <a:gd name="T9" fmla="*/ 91 h 98"/>
                <a:gd name="T10" fmla="*/ 60 w 101"/>
                <a:gd name="T11" fmla="*/ 87 h 98"/>
                <a:gd name="T12" fmla="*/ 74 w 101"/>
                <a:gd name="T13" fmla="*/ 57 h 98"/>
                <a:gd name="T14" fmla="*/ 72 w 101"/>
                <a:gd name="T15" fmla="*/ 87 h 98"/>
                <a:gd name="T16" fmla="*/ 82 w 101"/>
                <a:gd name="T17" fmla="*/ 92 h 98"/>
                <a:gd name="T18" fmla="*/ 101 w 101"/>
                <a:gd name="T19" fmla="*/ 85 h 98"/>
                <a:gd name="T20" fmla="*/ 89 w 101"/>
                <a:gd name="T21" fmla="*/ 64 h 98"/>
                <a:gd name="T22" fmla="*/ 83 w 101"/>
                <a:gd name="T23" fmla="*/ 22 h 98"/>
                <a:gd name="T24" fmla="*/ 49 w 101"/>
                <a:gd name="T25" fmla="*/ 4 h 98"/>
                <a:gd name="T26" fmla="*/ 49 w 101"/>
                <a:gd name="T27" fmla="*/ 4 h 98"/>
                <a:gd name="T28" fmla="*/ 56 w 101"/>
                <a:gd name="T29" fmla="*/ 1 h 98"/>
                <a:gd name="T30" fmla="*/ 29 w 101"/>
                <a:gd name="T31" fmla="*/ 8 h 98"/>
                <a:gd name="T32" fmla="*/ 23 w 101"/>
                <a:gd name="T33" fmla="*/ 14 h 98"/>
                <a:gd name="T34" fmla="*/ 21 w 101"/>
                <a:gd name="T35" fmla="*/ 15 h 98"/>
                <a:gd name="T36" fmla="*/ 22 w 101"/>
                <a:gd name="T37" fmla="*/ 15 h 98"/>
                <a:gd name="T38" fmla="*/ 18 w 101"/>
                <a:gd name="T39" fmla="*/ 22 h 98"/>
                <a:gd name="T40" fmla="*/ 12 w 101"/>
                <a:gd name="T41" fmla="*/ 64 h 98"/>
                <a:gd name="T42" fmla="*/ 0 w 101"/>
                <a:gd name="T43" fmla="*/ 85 h 98"/>
                <a:gd name="T44" fmla="*/ 19 w 101"/>
                <a:gd name="T45"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8">
                  <a:moveTo>
                    <a:pt x="19" y="92"/>
                  </a:moveTo>
                  <a:cubicBezTo>
                    <a:pt x="27" y="88"/>
                    <a:pt x="29" y="87"/>
                    <a:pt x="29" y="87"/>
                  </a:cubicBezTo>
                  <a:cubicBezTo>
                    <a:pt x="29" y="87"/>
                    <a:pt x="26" y="76"/>
                    <a:pt x="25" y="61"/>
                  </a:cubicBezTo>
                  <a:cubicBezTo>
                    <a:pt x="29" y="73"/>
                    <a:pt x="34" y="83"/>
                    <a:pt x="41" y="88"/>
                  </a:cubicBezTo>
                  <a:cubicBezTo>
                    <a:pt x="44" y="90"/>
                    <a:pt x="46" y="91"/>
                    <a:pt x="49" y="91"/>
                  </a:cubicBezTo>
                  <a:cubicBezTo>
                    <a:pt x="53" y="91"/>
                    <a:pt x="56" y="90"/>
                    <a:pt x="60" y="87"/>
                  </a:cubicBezTo>
                  <a:cubicBezTo>
                    <a:pt x="67" y="82"/>
                    <a:pt x="72" y="71"/>
                    <a:pt x="74" y="57"/>
                  </a:cubicBezTo>
                  <a:cubicBezTo>
                    <a:pt x="75" y="74"/>
                    <a:pt x="72" y="87"/>
                    <a:pt x="72" y="87"/>
                  </a:cubicBezTo>
                  <a:cubicBezTo>
                    <a:pt x="72" y="87"/>
                    <a:pt x="74" y="88"/>
                    <a:pt x="82" y="92"/>
                  </a:cubicBezTo>
                  <a:cubicBezTo>
                    <a:pt x="97" y="98"/>
                    <a:pt x="101" y="85"/>
                    <a:pt x="101" y="85"/>
                  </a:cubicBezTo>
                  <a:cubicBezTo>
                    <a:pt x="101" y="85"/>
                    <a:pt x="84" y="89"/>
                    <a:pt x="89" y="64"/>
                  </a:cubicBezTo>
                  <a:cubicBezTo>
                    <a:pt x="91" y="52"/>
                    <a:pt x="91" y="41"/>
                    <a:pt x="83" y="22"/>
                  </a:cubicBezTo>
                  <a:cubicBezTo>
                    <a:pt x="75" y="5"/>
                    <a:pt x="59" y="3"/>
                    <a:pt x="49" y="4"/>
                  </a:cubicBezTo>
                  <a:cubicBezTo>
                    <a:pt x="49" y="4"/>
                    <a:pt x="49" y="4"/>
                    <a:pt x="49" y="4"/>
                  </a:cubicBezTo>
                  <a:cubicBezTo>
                    <a:pt x="51" y="3"/>
                    <a:pt x="53" y="2"/>
                    <a:pt x="56" y="1"/>
                  </a:cubicBezTo>
                  <a:cubicBezTo>
                    <a:pt x="56" y="1"/>
                    <a:pt x="41" y="0"/>
                    <a:pt x="29" y="8"/>
                  </a:cubicBezTo>
                  <a:cubicBezTo>
                    <a:pt x="27" y="10"/>
                    <a:pt x="25" y="12"/>
                    <a:pt x="23" y="14"/>
                  </a:cubicBezTo>
                  <a:cubicBezTo>
                    <a:pt x="22" y="15"/>
                    <a:pt x="22" y="15"/>
                    <a:pt x="21" y="15"/>
                  </a:cubicBezTo>
                  <a:cubicBezTo>
                    <a:pt x="21" y="15"/>
                    <a:pt x="21" y="15"/>
                    <a:pt x="22" y="15"/>
                  </a:cubicBezTo>
                  <a:cubicBezTo>
                    <a:pt x="20" y="17"/>
                    <a:pt x="19" y="19"/>
                    <a:pt x="18" y="22"/>
                  </a:cubicBezTo>
                  <a:cubicBezTo>
                    <a:pt x="9" y="40"/>
                    <a:pt x="10" y="52"/>
                    <a:pt x="12" y="64"/>
                  </a:cubicBezTo>
                  <a:cubicBezTo>
                    <a:pt x="16" y="89"/>
                    <a:pt x="0" y="85"/>
                    <a:pt x="0" y="85"/>
                  </a:cubicBezTo>
                  <a:cubicBezTo>
                    <a:pt x="0" y="85"/>
                    <a:pt x="3" y="98"/>
                    <a:pt x="1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38" name="Freeform 114"/>
            <p:cNvSpPr/>
            <p:nvPr/>
          </p:nvSpPr>
          <p:spPr bwMode="auto">
            <a:xfrm>
              <a:off x="3182940" y="906459"/>
              <a:ext cx="28575" cy="52388"/>
            </a:xfrm>
            <a:custGeom>
              <a:avLst/>
              <a:gdLst>
                <a:gd name="T0" fmla="*/ 5 w 16"/>
                <a:gd name="T1" fmla="*/ 19 h 30"/>
                <a:gd name="T2" fmla="*/ 8 w 16"/>
                <a:gd name="T3" fmla="*/ 26 h 30"/>
                <a:gd name="T4" fmla="*/ 15 w 16"/>
                <a:gd name="T5" fmla="*/ 25 h 30"/>
                <a:gd name="T6" fmla="*/ 11 w 16"/>
                <a:gd name="T7" fmla="*/ 15 h 30"/>
                <a:gd name="T8" fmla="*/ 7 w 16"/>
                <a:gd name="T9" fmla="*/ 11 h 30"/>
                <a:gd name="T10" fmla="*/ 1 w 16"/>
                <a:gd name="T11" fmla="*/ 0 h 30"/>
                <a:gd name="T12" fmla="*/ 2 w 16"/>
                <a:gd name="T13" fmla="*/ 18 h 30"/>
                <a:gd name="T14" fmla="*/ 3 w 16"/>
                <a:gd name="T15" fmla="*/ 23 h 30"/>
                <a:gd name="T16" fmla="*/ 5 w 16"/>
                <a:gd name="T17" fmla="*/ 17 h 30"/>
                <a:gd name="T18" fmla="*/ 5 w 16"/>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5" y="19"/>
                  </a:moveTo>
                  <a:cubicBezTo>
                    <a:pt x="6" y="21"/>
                    <a:pt x="7" y="26"/>
                    <a:pt x="8" y="26"/>
                  </a:cubicBezTo>
                  <a:cubicBezTo>
                    <a:pt x="9" y="27"/>
                    <a:pt x="16" y="30"/>
                    <a:pt x="15" y="25"/>
                  </a:cubicBezTo>
                  <a:cubicBezTo>
                    <a:pt x="14" y="21"/>
                    <a:pt x="11" y="15"/>
                    <a:pt x="11" y="15"/>
                  </a:cubicBezTo>
                  <a:cubicBezTo>
                    <a:pt x="11" y="15"/>
                    <a:pt x="9" y="14"/>
                    <a:pt x="7" y="11"/>
                  </a:cubicBezTo>
                  <a:cubicBezTo>
                    <a:pt x="5" y="9"/>
                    <a:pt x="2" y="6"/>
                    <a:pt x="1" y="0"/>
                  </a:cubicBezTo>
                  <a:cubicBezTo>
                    <a:pt x="1" y="0"/>
                    <a:pt x="0" y="9"/>
                    <a:pt x="2" y="18"/>
                  </a:cubicBezTo>
                  <a:cubicBezTo>
                    <a:pt x="4" y="27"/>
                    <a:pt x="3" y="23"/>
                    <a:pt x="3" y="23"/>
                  </a:cubicBezTo>
                  <a:cubicBezTo>
                    <a:pt x="5" y="17"/>
                    <a:pt x="5" y="17"/>
                    <a:pt x="5" y="17"/>
                  </a:cubicBezTo>
                  <a:cubicBezTo>
                    <a:pt x="5" y="17"/>
                    <a:pt x="5" y="18"/>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39" name="Freeform 115"/>
            <p:cNvSpPr/>
            <p:nvPr/>
          </p:nvSpPr>
          <p:spPr bwMode="auto">
            <a:xfrm>
              <a:off x="3146428" y="906459"/>
              <a:ext cx="30163" cy="52388"/>
            </a:xfrm>
            <a:custGeom>
              <a:avLst/>
              <a:gdLst>
                <a:gd name="T0" fmla="*/ 14 w 17"/>
                <a:gd name="T1" fmla="*/ 18 h 30"/>
                <a:gd name="T2" fmla="*/ 15 w 17"/>
                <a:gd name="T3" fmla="*/ 0 h 30"/>
                <a:gd name="T4" fmla="*/ 5 w 17"/>
                <a:gd name="T5" fmla="*/ 15 h 30"/>
                <a:gd name="T6" fmla="*/ 1 w 17"/>
                <a:gd name="T7" fmla="*/ 25 h 30"/>
                <a:gd name="T8" fmla="*/ 8 w 17"/>
                <a:gd name="T9" fmla="*/ 26 h 30"/>
                <a:gd name="T10" fmla="*/ 11 w 17"/>
                <a:gd name="T11" fmla="*/ 17 h 30"/>
                <a:gd name="T12" fmla="*/ 13 w 17"/>
                <a:gd name="T13" fmla="*/ 23 h 30"/>
                <a:gd name="T14" fmla="*/ 14 w 17"/>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0">
                  <a:moveTo>
                    <a:pt x="14" y="18"/>
                  </a:moveTo>
                  <a:cubicBezTo>
                    <a:pt x="17" y="9"/>
                    <a:pt x="15" y="0"/>
                    <a:pt x="15" y="0"/>
                  </a:cubicBezTo>
                  <a:cubicBezTo>
                    <a:pt x="12" y="12"/>
                    <a:pt x="5" y="15"/>
                    <a:pt x="5" y="15"/>
                  </a:cubicBezTo>
                  <a:cubicBezTo>
                    <a:pt x="5" y="15"/>
                    <a:pt x="2" y="21"/>
                    <a:pt x="1" y="25"/>
                  </a:cubicBezTo>
                  <a:cubicBezTo>
                    <a:pt x="0" y="30"/>
                    <a:pt x="7" y="27"/>
                    <a:pt x="8" y="26"/>
                  </a:cubicBezTo>
                  <a:cubicBezTo>
                    <a:pt x="9" y="26"/>
                    <a:pt x="11" y="17"/>
                    <a:pt x="11" y="17"/>
                  </a:cubicBezTo>
                  <a:cubicBezTo>
                    <a:pt x="13" y="23"/>
                    <a:pt x="13" y="23"/>
                    <a:pt x="13" y="23"/>
                  </a:cubicBezTo>
                  <a:cubicBezTo>
                    <a:pt x="13" y="23"/>
                    <a:pt x="12" y="27"/>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0" name="Freeform 116"/>
            <p:cNvSpPr/>
            <p:nvPr/>
          </p:nvSpPr>
          <p:spPr bwMode="auto">
            <a:xfrm>
              <a:off x="3514728" y="433386"/>
              <a:ext cx="73025" cy="73025"/>
            </a:xfrm>
            <a:custGeom>
              <a:avLst/>
              <a:gdLst>
                <a:gd name="T0" fmla="*/ 35 w 42"/>
                <a:gd name="T1" fmla="*/ 6 h 41"/>
                <a:gd name="T2" fmla="*/ 34 w 42"/>
                <a:gd name="T3" fmla="*/ 0 h 41"/>
                <a:gd name="T4" fmla="*/ 32 w 42"/>
                <a:gd name="T5" fmla="*/ 0 h 41"/>
                <a:gd name="T6" fmla="*/ 7 w 42"/>
                <a:gd name="T7" fmla="*/ 11 h 41"/>
                <a:gd name="T8" fmla="*/ 0 w 42"/>
                <a:gd name="T9" fmla="*/ 16 h 41"/>
                <a:gd name="T10" fmla="*/ 42 w 42"/>
                <a:gd name="T11" fmla="*/ 41 h 41"/>
                <a:gd name="T12" fmla="*/ 35 w 42"/>
                <a:gd name="T13" fmla="*/ 6 h 41"/>
              </a:gdLst>
              <a:ahLst/>
              <a:cxnLst>
                <a:cxn ang="0">
                  <a:pos x="T0" y="T1"/>
                </a:cxn>
                <a:cxn ang="0">
                  <a:pos x="T2" y="T3"/>
                </a:cxn>
                <a:cxn ang="0">
                  <a:pos x="T4" y="T5"/>
                </a:cxn>
                <a:cxn ang="0">
                  <a:pos x="T6" y="T7"/>
                </a:cxn>
                <a:cxn ang="0">
                  <a:pos x="T8" y="T9"/>
                </a:cxn>
                <a:cxn ang="0">
                  <a:pos x="T10" y="T11"/>
                </a:cxn>
                <a:cxn ang="0">
                  <a:pos x="T12" y="T13"/>
                </a:cxn>
              </a:cxnLst>
              <a:rect l="0" t="0" r="r" b="b"/>
              <a:pathLst>
                <a:path w="42" h="41">
                  <a:moveTo>
                    <a:pt x="35" y="6"/>
                  </a:moveTo>
                  <a:cubicBezTo>
                    <a:pt x="34" y="0"/>
                    <a:pt x="34" y="0"/>
                    <a:pt x="34" y="0"/>
                  </a:cubicBezTo>
                  <a:cubicBezTo>
                    <a:pt x="34" y="0"/>
                    <a:pt x="33" y="0"/>
                    <a:pt x="32" y="0"/>
                  </a:cubicBezTo>
                  <a:cubicBezTo>
                    <a:pt x="23" y="1"/>
                    <a:pt x="14" y="5"/>
                    <a:pt x="7" y="11"/>
                  </a:cubicBezTo>
                  <a:cubicBezTo>
                    <a:pt x="4" y="12"/>
                    <a:pt x="2" y="14"/>
                    <a:pt x="0" y="16"/>
                  </a:cubicBezTo>
                  <a:cubicBezTo>
                    <a:pt x="17" y="22"/>
                    <a:pt x="33" y="32"/>
                    <a:pt x="42" y="41"/>
                  </a:cubicBezTo>
                  <a:lnTo>
                    <a:pt x="3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1" name="Freeform 117"/>
            <p:cNvSpPr/>
            <p:nvPr/>
          </p:nvSpPr>
          <p:spPr bwMode="auto">
            <a:xfrm>
              <a:off x="3571878" y="430211"/>
              <a:ext cx="147638" cy="479424"/>
            </a:xfrm>
            <a:custGeom>
              <a:avLst/>
              <a:gdLst>
                <a:gd name="T0" fmla="*/ 41 w 85"/>
                <a:gd name="T1" fmla="*/ 2 h 275"/>
                <a:gd name="T2" fmla="*/ 39 w 85"/>
                <a:gd name="T3" fmla="*/ 4 h 275"/>
                <a:gd name="T4" fmla="*/ 38 w 85"/>
                <a:gd name="T5" fmla="*/ 7 h 275"/>
                <a:gd name="T6" fmla="*/ 29 w 85"/>
                <a:gd name="T7" fmla="*/ 62 h 275"/>
                <a:gd name="T8" fmla="*/ 25 w 85"/>
                <a:gd name="T9" fmla="*/ 19 h 275"/>
                <a:gd name="T10" fmla="*/ 26 w 85"/>
                <a:gd name="T11" fmla="*/ 14 h 275"/>
                <a:gd name="T12" fmla="*/ 25 w 85"/>
                <a:gd name="T13" fmla="*/ 11 h 275"/>
                <a:gd name="T14" fmla="*/ 24 w 85"/>
                <a:gd name="T15" fmla="*/ 9 h 275"/>
                <a:gd name="T16" fmla="*/ 19 w 85"/>
                <a:gd name="T17" fmla="*/ 9 h 275"/>
                <a:gd name="T18" fmla="*/ 18 w 85"/>
                <a:gd name="T19" fmla="*/ 11 h 275"/>
                <a:gd name="T20" fmla="*/ 16 w 85"/>
                <a:gd name="T21" fmla="*/ 14 h 275"/>
                <a:gd name="T22" fmla="*/ 17 w 85"/>
                <a:gd name="T23" fmla="*/ 18 h 275"/>
                <a:gd name="T24" fmla="*/ 14 w 85"/>
                <a:gd name="T25" fmla="*/ 49 h 275"/>
                <a:gd name="T26" fmla="*/ 19 w 85"/>
                <a:gd name="T27" fmla="*/ 57 h 275"/>
                <a:gd name="T28" fmla="*/ 20 w 85"/>
                <a:gd name="T29" fmla="*/ 59 h 275"/>
                <a:gd name="T30" fmla="*/ 9 w 85"/>
                <a:gd name="T31" fmla="*/ 195 h 275"/>
                <a:gd name="T32" fmla="*/ 8 w 85"/>
                <a:gd name="T33" fmla="*/ 203 h 275"/>
                <a:gd name="T34" fmla="*/ 0 w 85"/>
                <a:gd name="T35" fmla="*/ 216 h 275"/>
                <a:gd name="T36" fmla="*/ 6 w 85"/>
                <a:gd name="T37" fmla="*/ 260 h 275"/>
                <a:gd name="T38" fmla="*/ 8 w 85"/>
                <a:gd name="T39" fmla="*/ 275 h 275"/>
                <a:gd name="T40" fmla="*/ 13 w 85"/>
                <a:gd name="T41" fmla="*/ 271 h 275"/>
                <a:gd name="T42" fmla="*/ 17 w 85"/>
                <a:gd name="T43" fmla="*/ 263 h 275"/>
                <a:gd name="T44" fmla="*/ 18 w 85"/>
                <a:gd name="T45" fmla="*/ 253 h 275"/>
                <a:gd name="T46" fmla="*/ 20 w 85"/>
                <a:gd name="T47" fmla="*/ 228 h 275"/>
                <a:gd name="T48" fmla="*/ 22 w 85"/>
                <a:gd name="T49" fmla="*/ 254 h 275"/>
                <a:gd name="T50" fmla="*/ 23 w 85"/>
                <a:gd name="T51" fmla="*/ 263 h 275"/>
                <a:gd name="T52" fmla="*/ 27 w 85"/>
                <a:gd name="T53" fmla="*/ 271 h 275"/>
                <a:gd name="T54" fmla="*/ 29 w 85"/>
                <a:gd name="T55" fmla="*/ 273 h 275"/>
                <a:gd name="T56" fmla="*/ 32 w 85"/>
                <a:gd name="T57" fmla="*/ 275 h 275"/>
                <a:gd name="T58" fmla="*/ 34 w 85"/>
                <a:gd name="T59" fmla="*/ 260 h 275"/>
                <a:gd name="T60" fmla="*/ 42 w 85"/>
                <a:gd name="T61" fmla="*/ 200 h 275"/>
                <a:gd name="T62" fmla="*/ 46 w 85"/>
                <a:gd name="T63" fmla="*/ 199 h 275"/>
                <a:gd name="T64" fmla="*/ 48 w 85"/>
                <a:gd name="T65" fmla="*/ 185 h 275"/>
                <a:gd name="T66" fmla="*/ 51 w 85"/>
                <a:gd name="T67" fmla="*/ 165 h 275"/>
                <a:gd name="T68" fmla="*/ 51 w 85"/>
                <a:gd name="T69" fmla="*/ 163 h 275"/>
                <a:gd name="T70" fmla="*/ 56 w 85"/>
                <a:gd name="T71" fmla="*/ 155 h 275"/>
                <a:gd name="T72" fmla="*/ 56 w 85"/>
                <a:gd name="T73" fmla="*/ 154 h 275"/>
                <a:gd name="T74" fmla="*/ 58 w 85"/>
                <a:gd name="T75" fmla="*/ 135 h 275"/>
                <a:gd name="T76" fmla="*/ 59 w 85"/>
                <a:gd name="T77" fmla="*/ 120 h 275"/>
                <a:gd name="T78" fmla="*/ 62 w 85"/>
                <a:gd name="T79" fmla="*/ 54 h 275"/>
                <a:gd name="T80" fmla="*/ 62 w 85"/>
                <a:gd name="T81" fmla="*/ 53 h 275"/>
                <a:gd name="T82" fmla="*/ 64 w 85"/>
                <a:gd name="T83" fmla="*/ 49 h 275"/>
                <a:gd name="T84" fmla="*/ 64 w 85"/>
                <a:gd name="T85" fmla="*/ 133 h 275"/>
                <a:gd name="T86" fmla="*/ 64 w 85"/>
                <a:gd name="T87" fmla="*/ 139 h 275"/>
                <a:gd name="T88" fmla="*/ 77 w 85"/>
                <a:gd name="T89" fmla="*/ 136 h 275"/>
                <a:gd name="T90" fmla="*/ 78 w 85"/>
                <a:gd name="T91" fmla="*/ 130 h 275"/>
                <a:gd name="T92" fmla="*/ 80 w 85"/>
                <a:gd name="T93" fmla="*/ 28 h 275"/>
                <a:gd name="T94" fmla="*/ 69 w 85"/>
                <a:gd name="T95" fmla="*/ 13 h 275"/>
                <a:gd name="T96" fmla="*/ 41 w 85"/>
                <a:gd name="T97" fmla="*/ 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275">
                  <a:moveTo>
                    <a:pt x="41" y="2"/>
                  </a:moveTo>
                  <a:cubicBezTo>
                    <a:pt x="41" y="2"/>
                    <a:pt x="40" y="3"/>
                    <a:pt x="39" y="4"/>
                  </a:cubicBezTo>
                  <a:cubicBezTo>
                    <a:pt x="38" y="7"/>
                    <a:pt x="38" y="7"/>
                    <a:pt x="38" y="7"/>
                  </a:cubicBezTo>
                  <a:cubicBezTo>
                    <a:pt x="29" y="62"/>
                    <a:pt x="29" y="62"/>
                    <a:pt x="29" y="62"/>
                  </a:cubicBezTo>
                  <a:cubicBezTo>
                    <a:pt x="25" y="19"/>
                    <a:pt x="25" y="19"/>
                    <a:pt x="25" y="19"/>
                  </a:cubicBezTo>
                  <a:cubicBezTo>
                    <a:pt x="26" y="14"/>
                    <a:pt x="26" y="14"/>
                    <a:pt x="26" y="14"/>
                  </a:cubicBezTo>
                  <a:cubicBezTo>
                    <a:pt x="25" y="11"/>
                    <a:pt x="25" y="11"/>
                    <a:pt x="25" y="11"/>
                  </a:cubicBezTo>
                  <a:cubicBezTo>
                    <a:pt x="24" y="9"/>
                    <a:pt x="24" y="9"/>
                    <a:pt x="24" y="9"/>
                  </a:cubicBezTo>
                  <a:cubicBezTo>
                    <a:pt x="19" y="9"/>
                    <a:pt x="19" y="9"/>
                    <a:pt x="19" y="9"/>
                  </a:cubicBezTo>
                  <a:cubicBezTo>
                    <a:pt x="18" y="11"/>
                    <a:pt x="18" y="11"/>
                    <a:pt x="18" y="11"/>
                  </a:cubicBezTo>
                  <a:cubicBezTo>
                    <a:pt x="16" y="14"/>
                    <a:pt x="16" y="14"/>
                    <a:pt x="16" y="14"/>
                  </a:cubicBezTo>
                  <a:cubicBezTo>
                    <a:pt x="17" y="18"/>
                    <a:pt x="17" y="18"/>
                    <a:pt x="17" y="18"/>
                  </a:cubicBezTo>
                  <a:cubicBezTo>
                    <a:pt x="14" y="49"/>
                    <a:pt x="14" y="49"/>
                    <a:pt x="14" y="49"/>
                  </a:cubicBezTo>
                  <a:cubicBezTo>
                    <a:pt x="17" y="52"/>
                    <a:pt x="18" y="55"/>
                    <a:pt x="19" y="57"/>
                  </a:cubicBezTo>
                  <a:cubicBezTo>
                    <a:pt x="19" y="58"/>
                    <a:pt x="19" y="59"/>
                    <a:pt x="20" y="59"/>
                  </a:cubicBezTo>
                  <a:cubicBezTo>
                    <a:pt x="22" y="73"/>
                    <a:pt x="13" y="164"/>
                    <a:pt x="9" y="195"/>
                  </a:cubicBezTo>
                  <a:cubicBezTo>
                    <a:pt x="9" y="199"/>
                    <a:pt x="8" y="202"/>
                    <a:pt x="8" y="203"/>
                  </a:cubicBezTo>
                  <a:cubicBezTo>
                    <a:pt x="7" y="209"/>
                    <a:pt x="4" y="213"/>
                    <a:pt x="0" y="216"/>
                  </a:cubicBezTo>
                  <a:cubicBezTo>
                    <a:pt x="6" y="260"/>
                    <a:pt x="6" y="260"/>
                    <a:pt x="6" y="260"/>
                  </a:cubicBezTo>
                  <a:cubicBezTo>
                    <a:pt x="8" y="275"/>
                    <a:pt x="8" y="275"/>
                    <a:pt x="8" y="275"/>
                  </a:cubicBezTo>
                  <a:cubicBezTo>
                    <a:pt x="8" y="275"/>
                    <a:pt x="11" y="274"/>
                    <a:pt x="13" y="271"/>
                  </a:cubicBezTo>
                  <a:cubicBezTo>
                    <a:pt x="15" y="269"/>
                    <a:pt x="17" y="263"/>
                    <a:pt x="17" y="263"/>
                  </a:cubicBezTo>
                  <a:cubicBezTo>
                    <a:pt x="18" y="253"/>
                    <a:pt x="18" y="253"/>
                    <a:pt x="18" y="253"/>
                  </a:cubicBezTo>
                  <a:cubicBezTo>
                    <a:pt x="20" y="228"/>
                    <a:pt x="20" y="228"/>
                    <a:pt x="20" y="228"/>
                  </a:cubicBezTo>
                  <a:cubicBezTo>
                    <a:pt x="22" y="254"/>
                    <a:pt x="22" y="254"/>
                    <a:pt x="22" y="254"/>
                  </a:cubicBezTo>
                  <a:cubicBezTo>
                    <a:pt x="23" y="263"/>
                    <a:pt x="23" y="263"/>
                    <a:pt x="23" y="263"/>
                  </a:cubicBezTo>
                  <a:cubicBezTo>
                    <a:pt x="23" y="263"/>
                    <a:pt x="25" y="269"/>
                    <a:pt x="27" y="271"/>
                  </a:cubicBezTo>
                  <a:cubicBezTo>
                    <a:pt x="28" y="272"/>
                    <a:pt x="28" y="273"/>
                    <a:pt x="29" y="273"/>
                  </a:cubicBezTo>
                  <a:cubicBezTo>
                    <a:pt x="31" y="274"/>
                    <a:pt x="32" y="275"/>
                    <a:pt x="32" y="275"/>
                  </a:cubicBezTo>
                  <a:cubicBezTo>
                    <a:pt x="34" y="260"/>
                    <a:pt x="34" y="260"/>
                    <a:pt x="34" y="260"/>
                  </a:cubicBezTo>
                  <a:cubicBezTo>
                    <a:pt x="42" y="200"/>
                    <a:pt x="42" y="200"/>
                    <a:pt x="42" y="200"/>
                  </a:cubicBezTo>
                  <a:cubicBezTo>
                    <a:pt x="46" y="199"/>
                    <a:pt x="46" y="199"/>
                    <a:pt x="46" y="199"/>
                  </a:cubicBezTo>
                  <a:cubicBezTo>
                    <a:pt x="48" y="185"/>
                    <a:pt x="48" y="185"/>
                    <a:pt x="48" y="185"/>
                  </a:cubicBezTo>
                  <a:cubicBezTo>
                    <a:pt x="51" y="165"/>
                    <a:pt x="51" y="165"/>
                    <a:pt x="51" y="165"/>
                  </a:cubicBezTo>
                  <a:cubicBezTo>
                    <a:pt x="51" y="163"/>
                    <a:pt x="51" y="163"/>
                    <a:pt x="51" y="163"/>
                  </a:cubicBezTo>
                  <a:cubicBezTo>
                    <a:pt x="55" y="160"/>
                    <a:pt x="55" y="159"/>
                    <a:pt x="56" y="155"/>
                  </a:cubicBezTo>
                  <a:cubicBezTo>
                    <a:pt x="56" y="154"/>
                    <a:pt x="56" y="154"/>
                    <a:pt x="56" y="154"/>
                  </a:cubicBezTo>
                  <a:cubicBezTo>
                    <a:pt x="56" y="154"/>
                    <a:pt x="57" y="147"/>
                    <a:pt x="58" y="135"/>
                  </a:cubicBezTo>
                  <a:cubicBezTo>
                    <a:pt x="58" y="131"/>
                    <a:pt x="58" y="125"/>
                    <a:pt x="59" y="120"/>
                  </a:cubicBezTo>
                  <a:cubicBezTo>
                    <a:pt x="62" y="54"/>
                    <a:pt x="62" y="54"/>
                    <a:pt x="62" y="54"/>
                  </a:cubicBezTo>
                  <a:cubicBezTo>
                    <a:pt x="62" y="53"/>
                    <a:pt x="62" y="53"/>
                    <a:pt x="62" y="53"/>
                  </a:cubicBezTo>
                  <a:cubicBezTo>
                    <a:pt x="63" y="52"/>
                    <a:pt x="64" y="50"/>
                    <a:pt x="64" y="49"/>
                  </a:cubicBezTo>
                  <a:cubicBezTo>
                    <a:pt x="66" y="46"/>
                    <a:pt x="65" y="110"/>
                    <a:pt x="64" y="133"/>
                  </a:cubicBezTo>
                  <a:cubicBezTo>
                    <a:pt x="64" y="135"/>
                    <a:pt x="64" y="138"/>
                    <a:pt x="64" y="139"/>
                  </a:cubicBezTo>
                  <a:cubicBezTo>
                    <a:pt x="67" y="141"/>
                    <a:pt x="72" y="139"/>
                    <a:pt x="77" y="136"/>
                  </a:cubicBezTo>
                  <a:cubicBezTo>
                    <a:pt x="78" y="134"/>
                    <a:pt x="78" y="132"/>
                    <a:pt x="78" y="130"/>
                  </a:cubicBezTo>
                  <a:cubicBezTo>
                    <a:pt x="81" y="104"/>
                    <a:pt x="85" y="41"/>
                    <a:pt x="80" y="28"/>
                  </a:cubicBezTo>
                  <a:cubicBezTo>
                    <a:pt x="79" y="26"/>
                    <a:pt x="75" y="19"/>
                    <a:pt x="69" y="13"/>
                  </a:cubicBezTo>
                  <a:cubicBezTo>
                    <a:pt x="61" y="6"/>
                    <a:pt x="51" y="0"/>
                    <a:pt x="4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2" name="Freeform 118"/>
            <p:cNvSpPr/>
            <p:nvPr/>
          </p:nvSpPr>
          <p:spPr bwMode="auto">
            <a:xfrm>
              <a:off x="3678240" y="677860"/>
              <a:ext cx="28575" cy="36513"/>
            </a:xfrm>
            <a:custGeom>
              <a:avLst/>
              <a:gdLst>
                <a:gd name="T0" fmla="*/ 4 w 16"/>
                <a:gd name="T1" fmla="*/ 12 h 21"/>
                <a:gd name="T2" fmla="*/ 5 w 16"/>
                <a:gd name="T3" fmla="*/ 13 h 21"/>
                <a:gd name="T4" fmla="*/ 10 w 16"/>
                <a:gd name="T5" fmla="*/ 18 h 21"/>
                <a:gd name="T6" fmla="*/ 16 w 16"/>
                <a:gd name="T7" fmla="*/ 0 h 21"/>
                <a:gd name="T8" fmla="*/ 4 w 16"/>
                <a:gd name="T9" fmla="*/ 3 h 21"/>
                <a:gd name="T10" fmla="*/ 1 w 16"/>
                <a:gd name="T11" fmla="*/ 16 h 21"/>
                <a:gd name="T12" fmla="*/ 4 w 16"/>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4" y="12"/>
                  </a:moveTo>
                  <a:cubicBezTo>
                    <a:pt x="4" y="9"/>
                    <a:pt x="5" y="9"/>
                    <a:pt x="5" y="13"/>
                  </a:cubicBezTo>
                  <a:cubicBezTo>
                    <a:pt x="5" y="16"/>
                    <a:pt x="6" y="19"/>
                    <a:pt x="10" y="18"/>
                  </a:cubicBezTo>
                  <a:cubicBezTo>
                    <a:pt x="15" y="18"/>
                    <a:pt x="16" y="0"/>
                    <a:pt x="16" y="0"/>
                  </a:cubicBezTo>
                  <a:cubicBezTo>
                    <a:pt x="4" y="3"/>
                    <a:pt x="4" y="3"/>
                    <a:pt x="4" y="3"/>
                  </a:cubicBezTo>
                  <a:cubicBezTo>
                    <a:pt x="2" y="3"/>
                    <a:pt x="1" y="11"/>
                    <a:pt x="1" y="16"/>
                  </a:cubicBezTo>
                  <a:cubicBezTo>
                    <a:pt x="0" y="21"/>
                    <a:pt x="4" y="14"/>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3" name="Freeform 119"/>
            <p:cNvSpPr/>
            <p:nvPr/>
          </p:nvSpPr>
          <p:spPr bwMode="auto">
            <a:xfrm>
              <a:off x="3521078" y="271461"/>
              <a:ext cx="176213" cy="171449"/>
            </a:xfrm>
            <a:custGeom>
              <a:avLst/>
              <a:gdLst>
                <a:gd name="T0" fmla="*/ 19 w 101"/>
                <a:gd name="T1" fmla="*/ 91 h 98"/>
                <a:gd name="T2" fmla="*/ 29 w 101"/>
                <a:gd name="T3" fmla="*/ 87 h 98"/>
                <a:gd name="T4" fmla="*/ 26 w 101"/>
                <a:gd name="T5" fmla="*/ 61 h 98"/>
                <a:gd name="T6" fmla="*/ 42 w 101"/>
                <a:gd name="T7" fmla="*/ 87 h 98"/>
                <a:gd name="T8" fmla="*/ 50 w 101"/>
                <a:gd name="T9" fmla="*/ 90 h 98"/>
                <a:gd name="T10" fmla="*/ 60 w 101"/>
                <a:gd name="T11" fmla="*/ 87 h 98"/>
                <a:gd name="T12" fmla="*/ 74 w 101"/>
                <a:gd name="T13" fmla="*/ 57 h 98"/>
                <a:gd name="T14" fmla="*/ 72 w 101"/>
                <a:gd name="T15" fmla="*/ 87 h 98"/>
                <a:gd name="T16" fmla="*/ 82 w 101"/>
                <a:gd name="T17" fmla="*/ 91 h 98"/>
                <a:gd name="T18" fmla="*/ 101 w 101"/>
                <a:gd name="T19" fmla="*/ 85 h 98"/>
                <a:gd name="T20" fmla="*/ 89 w 101"/>
                <a:gd name="T21" fmla="*/ 63 h 98"/>
                <a:gd name="T22" fmla="*/ 83 w 101"/>
                <a:gd name="T23" fmla="*/ 22 h 98"/>
                <a:gd name="T24" fmla="*/ 50 w 101"/>
                <a:gd name="T25" fmla="*/ 4 h 98"/>
                <a:gd name="T26" fmla="*/ 49 w 101"/>
                <a:gd name="T27" fmla="*/ 4 h 98"/>
                <a:gd name="T28" fmla="*/ 56 w 101"/>
                <a:gd name="T29" fmla="*/ 1 h 98"/>
                <a:gd name="T30" fmla="*/ 30 w 101"/>
                <a:gd name="T31" fmla="*/ 8 h 98"/>
                <a:gd name="T32" fmla="*/ 23 w 101"/>
                <a:gd name="T33" fmla="*/ 14 h 98"/>
                <a:gd name="T34" fmla="*/ 21 w 101"/>
                <a:gd name="T35" fmla="*/ 15 h 98"/>
                <a:gd name="T36" fmla="*/ 22 w 101"/>
                <a:gd name="T37" fmla="*/ 15 h 98"/>
                <a:gd name="T38" fmla="*/ 18 w 101"/>
                <a:gd name="T39" fmla="*/ 22 h 98"/>
                <a:gd name="T40" fmla="*/ 12 w 101"/>
                <a:gd name="T41" fmla="*/ 63 h 98"/>
                <a:gd name="T42" fmla="*/ 0 w 101"/>
                <a:gd name="T43" fmla="*/ 85 h 98"/>
                <a:gd name="T44" fmla="*/ 19 w 101"/>
                <a:gd name="T45"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8">
                  <a:moveTo>
                    <a:pt x="19" y="91"/>
                  </a:moveTo>
                  <a:cubicBezTo>
                    <a:pt x="27" y="88"/>
                    <a:pt x="29" y="87"/>
                    <a:pt x="29" y="87"/>
                  </a:cubicBezTo>
                  <a:cubicBezTo>
                    <a:pt x="29" y="87"/>
                    <a:pt x="27" y="75"/>
                    <a:pt x="26" y="61"/>
                  </a:cubicBezTo>
                  <a:cubicBezTo>
                    <a:pt x="29" y="72"/>
                    <a:pt x="35" y="83"/>
                    <a:pt x="42" y="87"/>
                  </a:cubicBezTo>
                  <a:cubicBezTo>
                    <a:pt x="44" y="89"/>
                    <a:pt x="47" y="90"/>
                    <a:pt x="50" y="90"/>
                  </a:cubicBezTo>
                  <a:cubicBezTo>
                    <a:pt x="53" y="91"/>
                    <a:pt x="57" y="89"/>
                    <a:pt x="60" y="87"/>
                  </a:cubicBezTo>
                  <a:cubicBezTo>
                    <a:pt x="67" y="82"/>
                    <a:pt x="72" y="70"/>
                    <a:pt x="74" y="57"/>
                  </a:cubicBezTo>
                  <a:cubicBezTo>
                    <a:pt x="75" y="73"/>
                    <a:pt x="72" y="87"/>
                    <a:pt x="72" y="87"/>
                  </a:cubicBezTo>
                  <a:cubicBezTo>
                    <a:pt x="72" y="87"/>
                    <a:pt x="74" y="88"/>
                    <a:pt x="82" y="91"/>
                  </a:cubicBezTo>
                  <a:cubicBezTo>
                    <a:pt x="98" y="98"/>
                    <a:pt x="101" y="85"/>
                    <a:pt x="101" y="85"/>
                  </a:cubicBezTo>
                  <a:cubicBezTo>
                    <a:pt x="101" y="85"/>
                    <a:pt x="85" y="88"/>
                    <a:pt x="89" y="63"/>
                  </a:cubicBezTo>
                  <a:cubicBezTo>
                    <a:pt x="91" y="52"/>
                    <a:pt x="92" y="40"/>
                    <a:pt x="83" y="22"/>
                  </a:cubicBezTo>
                  <a:cubicBezTo>
                    <a:pt x="76" y="5"/>
                    <a:pt x="60" y="3"/>
                    <a:pt x="50" y="4"/>
                  </a:cubicBezTo>
                  <a:cubicBezTo>
                    <a:pt x="50" y="4"/>
                    <a:pt x="50" y="4"/>
                    <a:pt x="49" y="4"/>
                  </a:cubicBezTo>
                  <a:cubicBezTo>
                    <a:pt x="52" y="3"/>
                    <a:pt x="54" y="1"/>
                    <a:pt x="56" y="1"/>
                  </a:cubicBezTo>
                  <a:cubicBezTo>
                    <a:pt x="56" y="1"/>
                    <a:pt x="42" y="0"/>
                    <a:pt x="30" y="8"/>
                  </a:cubicBezTo>
                  <a:cubicBezTo>
                    <a:pt x="28" y="9"/>
                    <a:pt x="25" y="11"/>
                    <a:pt x="23" y="14"/>
                  </a:cubicBezTo>
                  <a:cubicBezTo>
                    <a:pt x="23" y="14"/>
                    <a:pt x="22" y="15"/>
                    <a:pt x="21" y="15"/>
                  </a:cubicBezTo>
                  <a:cubicBezTo>
                    <a:pt x="21" y="15"/>
                    <a:pt x="22" y="15"/>
                    <a:pt x="22" y="15"/>
                  </a:cubicBezTo>
                  <a:cubicBezTo>
                    <a:pt x="21" y="17"/>
                    <a:pt x="19" y="19"/>
                    <a:pt x="18" y="22"/>
                  </a:cubicBezTo>
                  <a:cubicBezTo>
                    <a:pt x="10" y="40"/>
                    <a:pt x="10" y="52"/>
                    <a:pt x="12" y="63"/>
                  </a:cubicBezTo>
                  <a:cubicBezTo>
                    <a:pt x="17" y="88"/>
                    <a:pt x="0" y="85"/>
                    <a:pt x="0" y="85"/>
                  </a:cubicBezTo>
                  <a:cubicBezTo>
                    <a:pt x="0" y="85"/>
                    <a:pt x="4" y="98"/>
                    <a:pt x="19"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4" name="Freeform 120"/>
            <p:cNvSpPr/>
            <p:nvPr/>
          </p:nvSpPr>
          <p:spPr bwMode="auto">
            <a:xfrm>
              <a:off x="3609978" y="892172"/>
              <a:ext cx="30163" cy="50800"/>
            </a:xfrm>
            <a:custGeom>
              <a:avLst/>
              <a:gdLst>
                <a:gd name="T0" fmla="*/ 6 w 17"/>
                <a:gd name="T1" fmla="*/ 18 h 29"/>
                <a:gd name="T2" fmla="*/ 9 w 17"/>
                <a:gd name="T3" fmla="*/ 26 h 29"/>
                <a:gd name="T4" fmla="*/ 16 w 17"/>
                <a:gd name="T5" fmla="*/ 25 h 29"/>
                <a:gd name="T6" fmla="*/ 12 w 17"/>
                <a:gd name="T7" fmla="*/ 14 h 29"/>
                <a:gd name="T8" fmla="*/ 7 w 17"/>
                <a:gd name="T9" fmla="*/ 11 h 29"/>
                <a:gd name="T10" fmla="*/ 1 w 17"/>
                <a:gd name="T11" fmla="*/ 0 h 29"/>
                <a:gd name="T12" fmla="*/ 3 w 17"/>
                <a:gd name="T13" fmla="*/ 17 h 29"/>
                <a:gd name="T14" fmla="*/ 4 w 17"/>
                <a:gd name="T15" fmla="*/ 22 h 29"/>
                <a:gd name="T16" fmla="*/ 6 w 17"/>
                <a:gd name="T17" fmla="*/ 16 h 29"/>
                <a:gd name="T18" fmla="*/ 6 w 17"/>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9">
                  <a:moveTo>
                    <a:pt x="6" y="18"/>
                  </a:moveTo>
                  <a:cubicBezTo>
                    <a:pt x="6" y="21"/>
                    <a:pt x="8" y="25"/>
                    <a:pt x="9" y="26"/>
                  </a:cubicBezTo>
                  <a:cubicBezTo>
                    <a:pt x="10" y="27"/>
                    <a:pt x="17" y="29"/>
                    <a:pt x="16" y="25"/>
                  </a:cubicBezTo>
                  <a:cubicBezTo>
                    <a:pt x="15" y="20"/>
                    <a:pt x="12" y="14"/>
                    <a:pt x="12" y="14"/>
                  </a:cubicBezTo>
                  <a:cubicBezTo>
                    <a:pt x="12" y="14"/>
                    <a:pt x="10" y="14"/>
                    <a:pt x="7" y="11"/>
                  </a:cubicBezTo>
                  <a:cubicBezTo>
                    <a:pt x="5" y="9"/>
                    <a:pt x="3" y="5"/>
                    <a:pt x="1" y="0"/>
                  </a:cubicBezTo>
                  <a:cubicBezTo>
                    <a:pt x="1" y="0"/>
                    <a:pt x="0" y="8"/>
                    <a:pt x="3" y="17"/>
                  </a:cubicBezTo>
                  <a:cubicBezTo>
                    <a:pt x="5" y="27"/>
                    <a:pt x="4" y="22"/>
                    <a:pt x="4" y="22"/>
                  </a:cubicBezTo>
                  <a:cubicBezTo>
                    <a:pt x="6" y="16"/>
                    <a:pt x="6" y="16"/>
                    <a:pt x="6" y="16"/>
                  </a:cubicBezTo>
                  <a:cubicBezTo>
                    <a:pt x="6" y="16"/>
                    <a:pt x="6" y="17"/>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5" name="Freeform 121"/>
            <p:cNvSpPr/>
            <p:nvPr/>
          </p:nvSpPr>
          <p:spPr bwMode="auto">
            <a:xfrm>
              <a:off x="3573465" y="892172"/>
              <a:ext cx="30163" cy="50800"/>
            </a:xfrm>
            <a:custGeom>
              <a:avLst/>
              <a:gdLst>
                <a:gd name="T0" fmla="*/ 15 w 17"/>
                <a:gd name="T1" fmla="*/ 17 h 29"/>
                <a:gd name="T2" fmla="*/ 16 w 17"/>
                <a:gd name="T3" fmla="*/ 0 h 29"/>
                <a:gd name="T4" fmla="*/ 5 w 17"/>
                <a:gd name="T5" fmla="*/ 14 h 29"/>
                <a:gd name="T6" fmla="*/ 1 w 17"/>
                <a:gd name="T7" fmla="*/ 25 h 29"/>
                <a:gd name="T8" fmla="*/ 9 w 17"/>
                <a:gd name="T9" fmla="*/ 26 h 29"/>
                <a:gd name="T10" fmla="*/ 12 w 17"/>
                <a:gd name="T11" fmla="*/ 16 h 29"/>
                <a:gd name="T12" fmla="*/ 13 w 17"/>
                <a:gd name="T13" fmla="*/ 22 h 29"/>
                <a:gd name="T14" fmla="*/ 15 w 17"/>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9">
                  <a:moveTo>
                    <a:pt x="15" y="17"/>
                  </a:moveTo>
                  <a:cubicBezTo>
                    <a:pt x="17" y="8"/>
                    <a:pt x="16" y="0"/>
                    <a:pt x="16" y="0"/>
                  </a:cubicBezTo>
                  <a:cubicBezTo>
                    <a:pt x="12" y="12"/>
                    <a:pt x="5" y="14"/>
                    <a:pt x="5" y="14"/>
                  </a:cubicBezTo>
                  <a:cubicBezTo>
                    <a:pt x="5" y="14"/>
                    <a:pt x="3" y="20"/>
                    <a:pt x="1" y="25"/>
                  </a:cubicBezTo>
                  <a:cubicBezTo>
                    <a:pt x="0" y="29"/>
                    <a:pt x="7" y="27"/>
                    <a:pt x="9" y="26"/>
                  </a:cubicBezTo>
                  <a:cubicBezTo>
                    <a:pt x="10" y="25"/>
                    <a:pt x="12" y="16"/>
                    <a:pt x="12" y="16"/>
                  </a:cubicBezTo>
                  <a:cubicBezTo>
                    <a:pt x="13" y="22"/>
                    <a:pt x="13" y="22"/>
                    <a:pt x="13" y="22"/>
                  </a:cubicBezTo>
                  <a:cubicBezTo>
                    <a:pt x="13" y="22"/>
                    <a:pt x="12" y="27"/>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6" name="Freeform 122"/>
            <p:cNvSpPr/>
            <p:nvPr/>
          </p:nvSpPr>
          <p:spPr bwMode="auto">
            <a:xfrm>
              <a:off x="3513140" y="798510"/>
              <a:ext cx="42863" cy="38100"/>
            </a:xfrm>
            <a:custGeom>
              <a:avLst/>
              <a:gdLst>
                <a:gd name="T0" fmla="*/ 3 w 25"/>
                <a:gd name="T1" fmla="*/ 20 h 22"/>
                <a:gd name="T2" fmla="*/ 5 w 25"/>
                <a:gd name="T3" fmla="*/ 15 h 22"/>
                <a:gd name="T4" fmla="*/ 5 w 25"/>
                <a:gd name="T5" fmla="*/ 14 h 22"/>
                <a:gd name="T6" fmla="*/ 8 w 25"/>
                <a:gd name="T7" fmla="*/ 14 h 22"/>
                <a:gd name="T8" fmla="*/ 8 w 25"/>
                <a:gd name="T9" fmla="*/ 15 h 22"/>
                <a:gd name="T10" fmla="*/ 15 w 25"/>
                <a:gd name="T11" fmla="*/ 22 h 22"/>
                <a:gd name="T12" fmla="*/ 23 w 25"/>
                <a:gd name="T13" fmla="*/ 13 h 22"/>
                <a:gd name="T14" fmla="*/ 23 w 25"/>
                <a:gd name="T15" fmla="*/ 11 h 22"/>
                <a:gd name="T16" fmla="*/ 25 w 25"/>
                <a:gd name="T17" fmla="*/ 0 h 22"/>
                <a:gd name="T18" fmla="*/ 6 w 25"/>
                <a:gd name="T19" fmla="*/ 4 h 22"/>
                <a:gd name="T20" fmla="*/ 0 w 25"/>
                <a:gd name="T21" fmla="*/ 19 h 22"/>
                <a:gd name="T22" fmla="*/ 3 w 25"/>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2">
                  <a:moveTo>
                    <a:pt x="3" y="20"/>
                  </a:moveTo>
                  <a:cubicBezTo>
                    <a:pt x="4" y="18"/>
                    <a:pt x="5" y="16"/>
                    <a:pt x="5" y="15"/>
                  </a:cubicBezTo>
                  <a:cubicBezTo>
                    <a:pt x="5" y="14"/>
                    <a:pt x="5" y="14"/>
                    <a:pt x="5" y="14"/>
                  </a:cubicBezTo>
                  <a:cubicBezTo>
                    <a:pt x="5" y="12"/>
                    <a:pt x="7" y="11"/>
                    <a:pt x="8" y="14"/>
                  </a:cubicBezTo>
                  <a:cubicBezTo>
                    <a:pt x="8" y="15"/>
                    <a:pt x="8" y="15"/>
                    <a:pt x="8" y="15"/>
                  </a:cubicBezTo>
                  <a:cubicBezTo>
                    <a:pt x="8" y="20"/>
                    <a:pt x="10" y="22"/>
                    <a:pt x="15" y="22"/>
                  </a:cubicBezTo>
                  <a:cubicBezTo>
                    <a:pt x="19" y="21"/>
                    <a:pt x="21" y="17"/>
                    <a:pt x="23" y="13"/>
                  </a:cubicBezTo>
                  <a:cubicBezTo>
                    <a:pt x="23" y="12"/>
                    <a:pt x="23" y="11"/>
                    <a:pt x="23" y="11"/>
                  </a:cubicBezTo>
                  <a:cubicBezTo>
                    <a:pt x="25" y="5"/>
                    <a:pt x="25" y="0"/>
                    <a:pt x="25" y="0"/>
                  </a:cubicBezTo>
                  <a:cubicBezTo>
                    <a:pt x="6" y="4"/>
                    <a:pt x="6" y="4"/>
                    <a:pt x="6" y="4"/>
                  </a:cubicBezTo>
                  <a:cubicBezTo>
                    <a:pt x="2" y="4"/>
                    <a:pt x="1" y="13"/>
                    <a:pt x="0" y="19"/>
                  </a:cubicBezTo>
                  <a:cubicBezTo>
                    <a:pt x="0" y="22"/>
                    <a:pt x="1" y="21"/>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7" name="Freeform 123"/>
            <p:cNvSpPr/>
            <p:nvPr/>
          </p:nvSpPr>
          <p:spPr bwMode="auto">
            <a:xfrm>
              <a:off x="3232153" y="798510"/>
              <a:ext cx="42863" cy="41275"/>
            </a:xfrm>
            <a:custGeom>
              <a:avLst/>
              <a:gdLst>
                <a:gd name="T0" fmla="*/ 17 w 25"/>
                <a:gd name="T1" fmla="*/ 16 h 24"/>
                <a:gd name="T2" fmla="*/ 17 w 25"/>
                <a:gd name="T3" fmla="*/ 14 h 24"/>
                <a:gd name="T4" fmla="*/ 20 w 25"/>
                <a:gd name="T5" fmla="*/ 15 h 24"/>
                <a:gd name="T6" fmla="*/ 20 w 25"/>
                <a:gd name="T7" fmla="*/ 15 h 24"/>
                <a:gd name="T8" fmla="*/ 20 w 25"/>
                <a:gd name="T9" fmla="*/ 17 h 24"/>
                <a:gd name="T10" fmla="*/ 25 w 25"/>
                <a:gd name="T11" fmla="*/ 19 h 24"/>
                <a:gd name="T12" fmla="*/ 19 w 25"/>
                <a:gd name="T13" fmla="*/ 4 h 24"/>
                <a:gd name="T14" fmla="*/ 0 w 25"/>
                <a:gd name="T15" fmla="*/ 0 h 24"/>
                <a:gd name="T16" fmla="*/ 2 w 25"/>
                <a:gd name="T17" fmla="*/ 11 h 24"/>
                <a:gd name="T18" fmla="*/ 2 w 25"/>
                <a:gd name="T19" fmla="*/ 13 h 24"/>
                <a:gd name="T20" fmla="*/ 10 w 25"/>
                <a:gd name="T21" fmla="*/ 22 h 24"/>
                <a:gd name="T22" fmla="*/ 17 w 25"/>
                <a:gd name="T2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17" y="16"/>
                  </a:moveTo>
                  <a:cubicBezTo>
                    <a:pt x="17" y="15"/>
                    <a:pt x="17" y="15"/>
                    <a:pt x="17" y="14"/>
                  </a:cubicBezTo>
                  <a:cubicBezTo>
                    <a:pt x="18" y="12"/>
                    <a:pt x="20" y="12"/>
                    <a:pt x="20" y="15"/>
                  </a:cubicBezTo>
                  <a:cubicBezTo>
                    <a:pt x="20" y="15"/>
                    <a:pt x="20" y="15"/>
                    <a:pt x="20" y="15"/>
                  </a:cubicBezTo>
                  <a:cubicBezTo>
                    <a:pt x="20" y="16"/>
                    <a:pt x="20" y="16"/>
                    <a:pt x="20" y="17"/>
                  </a:cubicBezTo>
                  <a:cubicBezTo>
                    <a:pt x="22" y="20"/>
                    <a:pt x="25" y="24"/>
                    <a:pt x="25" y="19"/>
                  </a:cubicBezTo>
                  <a:cubicBezTo>
                    <a:pt x="24" y="13"/>
                    <a:pt x="23" y="4"/>
                    <a:pt x="19" y="4"/>
                  </a:cubicBezTo>
                  <a:cubicBezTo>
                    <a:pt x="0" y="0"/>
                    <a:pt x="0" y="0"/>
                    <a:pt x="0" y="0"/>
                  </a:cubicBezTo>
                  <a:cubicBezTo>
                    <a:pt x="0" y="0"/>
                    <a:pt x="0" y="6"/>
                    <a:pt x="2" y="11"/>
                  </a:cubicBezTo>
                  <a:cubicBezTo>
                    <a:pt x="2" y="12"/>
                    <a:pt x="2" y="12"/>
                    <a:pt x="2" y="13"/>
                  </a:cubicBezTo>
                  <a:cubicBezTo>
                    <a:pt x="4" y="17"/>
                    <a:pt x="6" y="22"/>
                    <a:pt x="10" y="22"/>
                  </a:cubicBezTo>
                  <a:cubicBezTo>
                    <a:pt x="15" y="23"/>
                    <a:pt x="17" y="20"/>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8" name="Freeform 124"/>
            <p:cNvSpPr/>
            <p:nvPr/>
          </p:nvSpPr>
          <p:spPr bwMode="auto">
            <a:xfrm>
              <a:off x="3206753" y="473074"/>
              <a:ext cx="376238" cy="585786"/>
            </a:xfrm>
            <a:custGeom>
              <a:avLst/>
              <a:gdLst>
                <a:gd name="T0" fmla="*/ 37 w 215"/>
                <a:gd name="T1" fmla="*/ 184 h 336"/>
                <a:gd name="T2" fmla="*/ 33 w 215"/>
                <a:gd name="T3" fmla="*/ 62 h 336"/>
                <a:gd name="T4" fmla="*/ 36 w 215"/>
                <a:gd name="T5" fmla="*/ 65 h 336"/>
                <a:gd name="T6" fmla="*/ 36 w 215"/>
                <a:gd name="T7" fmla="*/ 65 h 336"/>
                <a:gd name="T8" fmla="*/ 40 w 215"/>
                <a:gd name="T9" fmla="*/ 125 h 336"/>
                <a:gd name="T10" fmla="*/ 46 w 215"/>
                <a:gd name="T11" fmla="*/ 188 h 336"/>
                <a:gd name="T12" fmla="*/ 46 w 215"/>
                <a:gd name="T13" fmla="*/ 189 h 336"/>
                <a:gd name="T14" fmla="*/ 53 w 215"/>
                <a:gd name="T15" fmla="*/ 201 h 336"/>
                <a:gd name="T16" fmla="*/ 63 w 215"/>
                <a:gd name="T17" fmla="*/ 336 h 336"/>
                <a:gd name="T18" fmla="*/ 91 w 215"/>
                <a:gd name="T19" fmla="*/ 336 h 336"/>
                <a:gd name="T20" fmla="*/ 103 w 215"/>
                <a:gd name="T21" fmla="*/ 231 h 336"/>
                <a:gd name="T22" fmla="*/ 105 w 215"/>
                <a:gd name="T23" fmla="*/ 231 h 336"/>
                <a:gd name="T24" fmla="*/ 109 w 215"/>
                <a:gd name="T25" fmla="*/ 230 h 336"/>
                <a:gd name="T26" fmla="*/ 122 w 215"/>
                <a:gd name="T27" fmla="*/ 336 h 336"/>
                <a:gd name="T28" fmla="*/ 149 w 215"/>
                <a:gd name="T29" fmla="*/ 336 h 336"/>
                <a:gd name="T30" fmla="*/ 159 w 215"/>
                <a:gd name="T31" fmla="*/ 203 h 336"/>
                <a:gd name="T32" fmla="*/ 166 w 215"/>
                <a:gd name="T33" fmla="*/ 189 h 336"/>
                <a:gd name="T34" fmla="*/ 166 w 215"/>
                <a:gd name="T35" fmla="*/ 188 h 336"/>
                <a:gd name="T36" fmla="*/ 170 w 215"/>
                <a:gd name="T37" fmla="*/ 147 h 336"/>
                <a:gd name="T38" fmla="*/ 176 w 215"/>
                <a:gd name="T39" fmla="*/ 67 h 336"/>
                <a:gd name="T40" fmla="*/ 176 w 215"/>
                <a:gd name="T41" fmla="*/ 66 h 336"/>
                <a:gd name="T42" fmla="*/ 179 w 215"/>
                <a:gd name="T43" fmla="*/ 62 h 336"/>
                <a:gd name="T44" fmla="*/ 179 w 215"/>
                <a:gd name="T45" fmla="*/ 183 h 336"/>
                <a:gd name="T46" fmla="*/ 201 w 215"/>
                <a:gd name="T47" fmla="*/ 180 h 336"/>
                <a:gd name="T48" fmla="*/ 213 w 215"/>
                <a:gd name="T49" fmla="*/ 35 h 336"/>
                <a:gd name="T50" fmla="*/ 142 w 215"/>
                <a:gd name="T51" fmla="*/ 4 h 336"/>
                <a:gd name="T52" fmla="*/ 138 w 215"/>
                <a:gd name="T53" fmla="*/ 7 h 336"/>
                <a:gd name="T54" fmla="*/ 122 w 215"/>
                <a:gd name="T55" fmla="*/ 77 h 336"/>
                <a:gd name="T56" fmla="*/ 116 w 215"/>
                <a:gd name="T57" fmla="*/ 25 h 336"/>
                <a:gd name="T58" fmla="*/ 117 w 215"/>
                <a:gd name="T59" fmla="*/ 19 h 336"/>
                <a:gd name="T60" fmla="*/ 114 w 215"/>
                <a:gd name="T61" fmla="*/ 13 h 336"/>
                <a:gd name="T62" fmla="*/ 105 w 215"/>
                <a:gd name="T63" fmla="*/ 13 h 336"/>
                <a:gd name="T64" fmla="*/ 101 w 215"/>
                <a:gd name="T65" fmla="*/ 19 h 336"/>
                <a:gd name="T66" fmla="*/ 103 w 215"/>
                <a:gd name="T67" fmla="*/ 24 h 336"/>
                <a:gd name="T68" fmla="*/ 97 w 215"/>
                <a:gd name="T69" fmla="*/ 73 h 336"/>
                <a:gd name="T70" fmla="*/ 96 w 215"/>
                <a:gd name="T71" fmla="*/ 76 h 336"/>
                <a:gd name="T72" fmla="*/ 77 w 215"/>
                <a:gd name="T73" fmla="*/ 4 h 336"/>
                <a:gd name="T74" fmla="*/ 74 w 215"/>
                <a:gd name="T75" fmla="*/ 4 h 336"/>
                <a:gd name="T76" fmla="*/ 2 w 215"/>
                <a:gd name="T77" fmla="*/ 41 h 336"/>
                <a:gd name="T78" fmla="*/ 12 w 215"/>
                <a:gd name="T79" fmla="*/ 179 h 336"/>
                <a:gd name="T80" fmla="*/ 37 w 215"/>
                <a:gd name="T81" fmla="*/ 18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336">
                  <a:moveTo>
                    <a:pt x="37" y="184"/>
                  </a:moveTo>
                  <a:cubicBezTo>
                    <a:pt x="36" y="167"/>
                    <a:pt x="30" y="59"/>
                    <a:pt x="33" y="62"/>
                  </a:cubicBezTo>
                  <a:cubicBezTo>
                    <a:pt x="34" y="63"/>
                    <a:pt x="35" y="64"/>
                    <a:pt x="36" y="65"/>
                  </a:cubicBezTo>
                  <a:cubicBezTo>
                    <a:pt x="36" y="65"/>
                    <a:pt x="36" y="65"/>
                    <a:pt x="36" y="65"/>
                  </a:cubicBezTo>
                  <a:cubicBezTo>
                    <a:pt x="40" y="125"/>
                    <a:pt x="40" y="125"/>
                    <a:pt x="40" y="125"/>
                  </a:cubicBezTo>
                  <a:cubicBezTo>
                    <a:pt x="43" y="161"/>
                    <a:pt x="46" y="188"/>
                    <a:pt x="46" y="188"/>
                  </a:cubicBezTo>
                  <a:cubicBezTo>
                    <a:pt x="46" y="189"/>
                    <a:pt x="46" y="189"/>
                    <a:pt x="46" y="189"/>
                  </a:cubicBezTo>
                  <a:cubicBezTo>
                    <a:pt x="47" y="193"/>
                    <a:pt x="50" y="198"/>
                    <a:pt x="53" y="201"/>
                  </a:cubicBezTo>
                  <a:cubicBezTo>
                    <a:pt x="63" y="336"/>
                    <a:pt x="63" y="336"/>
                    <a:pt x="63" y="336"/>
                  </a:cubicBezTo>
                  <a:cubicBezTo>
                    <a:pt x="91" y="336"/>
                    <a:pt x="91" y="336"/>
                    <a:pt x="91" y="336"/>
                  </a:cubicBezTo>
                  <a:cubicBezTo>
                    <a:pt x="103" y="231"/>
                    <a:pt x="103" y="231"/>
                    <a:pt x="103" y="231"/>
                  </a:cubicBezTo>
                  <a:cubicBezTo>
                    <a:pt x="104" y="231"/>
                    <a:pt x="105" y="231"/>
                    <a:pt x="105" y="231"/>
                  </a:cubicBezTo>
                  <a:cubicBezTo>
                    <a:pt x="107" y="231"/>
                    <a:pt x="108" y="231"/>
                    <a:pt x="109" y="230"/>
                  </a:cubicBezTo>
                  <a:cubicBezTo>
                    <a:pt x="122" y="336"/>
                    <a:pt x="122" y="336"/>
                    <a:pt x="122" y="336"/>
                  </a:cubicBezTo>
                  <a:cubicBezTo>
                    <a:pt x="149" y="336"/>
                    <a:pt x="149" y="336"/>
                    <a:pt x="149" y="336"/>
                  </a:cubicBezTo>
                  <a:cubicBezTo>
                    <a:pt x="159" y="203"/>
                    <a:pt x="159" y="203"/>
                    <a:pt x="159" y="203"/>
                  </a:cubicBezTo>
                  <a:cubicBezTo>
                    <a:pt x="162" y="199"/>
                    <a:pt x="165" y="194"/>
                    <a:pt x="166" y="189"/>
                  </a:cubicBezTo>
                  <a:cubicBezTo>
                    <a:pt x="166" y="188"/>
                    <a:pt x="166" y="188"/>
                    <a:pt x="166" y="188"/>
                  </a:cubicBezTo>
                  <a:cubicBezTo>
                    <a:pt x="166" y="188"/>
                    <a:pt x="168" y="171"/>
                    <a:pt x="170" y="147"/>
                  </a:cubicBezTo>
                  <a:cubicBezTo>
                    <a:pt x="176" y="67"/>
                    <a:pt x="176" y="67"/>
                    <a:pt x="176" y="67"/>
                  </a:cubicBezTo>
                  <a:cubicBezTo>
                    <a:pt x="176" y="67"/>
                    <a:pt x="176" y="66"/>
                    <a:pt x="176" y="66"/>
                  </a:cubicBezTo>
                  <a:cubicBezTo>
                    <a:pt x="177" y="64"/>
                    <a:pt x="178" y="63"/>
                    <a:pt x="179" y="62"/>
                  </a:cubicBezTo>
                  <a:cubicBezTo>
                    <a:pt x="183" y="57"/>
                    <a:pt x="181" y="167"/>
                    <a:pt x="179" y="183"/>
                  </a:cubicBezTo>
                  <a:cubicBezTo>
                    <a:pt x="183" y="185"/>
                    <a:pt x="191" y="183"/>
                    <a:pt x="201" y="180"/>
                  </a:cubicBezTo>
                  <a:cubicBezTo>
                    <a:pt x="205" y="156"/>
                    <a:pt x="215" y="45"/>
                    <a:pt x="213" y="35"/>
                  </a:cubicBezTo>
                  <a:cubicBezTo>
                    <a:pt x="212" y="28"/>
                    <a:pt x="173" y="0"/>
                    <a:pt x="142" y="4"/>
                  </a:cubicBezTo>
                  <a:cubicBezTo>
                    <a:pt x="142" y="4"/>
                    <a:pt x="140" y="5"/>
                    <a:pt x="138" y="7"/>
                  </a:cubicBezTo>
                  <a:cubicBezTo>
                    <a:pt x="122" y="77"/>
                    <a:pt x="122" y="77"/>
                    <a:pt x="122" y="77"/>
                  </a:cubicBezTo>
                  <a:cubicBezTo>
                    <a:pt x="116" y="25"/>
                    <a:pt x="116" y="25"/>
                    <a:pt x="116" y="25"/>
                  </a:cubicBezTo>
                  <a:cubicBezTo>
                    <a:pt x="117" y="19"/>
                    <a:pt x="117" y="19"/>
                    <a:pt x="117" y="19"/>
                  </a:cubicBezTo>
                  <a:cubicBezTo>
                    <a:pt x="114" y="13"/>
                    <a:pt x="114" y="13"/>
                    <a:pt x="114" y="13"/>
                  </a:cubicBezTo>
                  <a:cubicBezTo>
                    <a:pt x="105" y="13"/>
                    <a:pt x="105" y="13"/>
                    <a:pt x="105" y="13"/>
                  </a:cubicBezTo>
                  <a:cubicBezTo>
                    <a:pt x="101" y="19"/>
                    <a:pt x="101" y="19"/>
                    <a:pt x="101" y="19"/>
                  </a:cubicBezTo>
                  <a:cubicBezTo>
                    <a:pt x="103" y="24"/>
                    <a:pt x="103" y="24"/>
                    <a:pt x="103" y="24"/>
                  </a:cubicBezTo>
                  <a:cubicBezTo>
                    <a:pt x="97" y="73"/>
                    <a:pt x="97" y="73"/>
                    <a:pt x="97" y="73"/>
                  </a:cubicBezTo>
                  <a:cubicBezTo>
                    <a:pt x="96" y="76"/>
                    <a:pt x="96" y="76"/>
                    <a:pt x="96" y="76"/>
                  </a:cubicBezTo>
                  <a:cubicBezTo>
                    <a:pt x="77" y="4"/>
                    <a:pt x="77" y="4"/>
                    <a:pt x="77" y="4"/>
                  </a:cubicBezTo>
                  <a:cubicBezTo>
                    <a:pt x="76" y="4"/>
                    <a:pt x="75" y="4"/>
                    <a:pt x="74" y="4"/>
                  </a:cubicBezTo>
                  <a:cubicBezTo>
                    <a:pt x="43" y="9"/>
                    <a:pt x="3" y="20"/>
                    <a:pt x="2" y="41"/>
                  </a:cubicBezTo>
                  <a:cubicBezTo>
                    <a:pt x="0" y="52"/>
                    <a:pt x="7" y="155"/>
                    <a:pt x="12" y="179"/>
                  </a:cubicBezTo>
                  <a:cubicBezTo>
                    <a:pt x="21" y="185"/>
                    <a:pt x="33" y="184"/>
                    <a:pt x="37" y="1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49" name="Freeform 125"/>
            <p:cNvSpPr/>
            <p:nvPr/>
          </p:nvSpPr>
          <p:spPr bwMode="auto">
            <a:xfrm>
              <a:off x="3313115" y="246061"/>
              <a:ext cx="166688" cy="234949"/>
            </a:xfrm>
            <a:custGeom>
              <a:avLst/>
              <a:gdLst>
                <a:gd name="T0" fmla="*/ 4 w 95"/>
                <a:gd name="T1" fmla="*/ 64 h 135"/>
                <a:gd name="T2" fmla="*/ 0 w 95"/>
                <a:gd name="T3" fmla="*/ 79 h 135"/>
                <a:gd name="T4" fmla="*/ 4 w 95"/>
                <a:gd name="T5" fmla="*/ 94 h 135"/>
                <a:gd name="T6" fmla="*/ 6 w 95"/>
                <a:gd name="T7" fmla="*/ 90 h 135"/>
                <a:gd name="T8" fmla="*/ 48 w 95"/>
                <a:gd name="T9" fmla="*/ 135 h 135"/>
                <a:gd name="T10" fmla="*/ 88 w 95"/>
                <a:gd name="T11" fmla="*/ 89 h 135"/>
                <a:gd name="T12" fmla="*/ 91 w 95"/>
                <a:gd name="T13" fmla="*/ 93 h 135"/>
                <a:gd name="T14" fmla="*/ 95 w 95"/>
                <a:gd name="T15" fmla="*/ 78 h 135"/>
                <a:gd name="T16" fmla="*/ 91 w 95"/>
                <a:gd name="T17" fmla="*/ 63 h 135"/>
                <a:gd name="T18" fmla="*/ 90 w 95"/>
                <a:gd name="T19" fmla="*/ 64 h 135"/>
                <a:gd name="T20" fmla="*/ 89 w 95"/>
                <a:gd name="T21" fmla="*/ 51 h 135"/>
                <a:gd name="T22" fmla="*/ 55 w 95"/>
                <a:gd name="T23" fmla="*/ 42 h 135"/>
                <a:gd name="T24" fmla="*/ 60 w 95"/>
                <a:gd name="T25" fmla="*/ 44 h 135"/>
                <a:gd name="T26" fmla="*/ 93 w 95"/>
                <a:gd name="T27" fmla="*/ 33 h 135"/>
                <a:gd name="T28" fmla="*/ 16 w 95"/>
                <a:gd name="T29" fmla="*/ 25 h 135"/>
                <a:gd name="T30" fmla="*/ 1 w 95"/>
                <a:gd name="T31" fmla="*/ 35 h 135"/>
                <a:gd name="T32" fmla="*/ 12 w 95"/>
                <a:gd name="T33" fmla="*/ 35 h 135"/>
                <a:gd name="T34" fmla="*/ 5 w 95"/>
                <a:gd name="T35" fmla="*/ 56 h 135"/>
                <a:gd name="T36" fmla="*/ 4 w 95"/>
                <a:gd name="T37" fmla="*/ 64 h 135"/>
                <a:gd name="T38" fmla="*/ 4 w 95"/>
                <a:gd name="T39" fmla="*/ 6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35">
                  <a:moveTo>
                    <a:pt x="4" y="64"/>
                  </a:moveTo>
                  <a:cubicBezTo>
                    <a:pt x="2" y="64"/>
                    <a:pt x="0" y="70"/>
                    <a:pt x="0" y="79"/>
                  </a:cubicBezTo>
                  <a:cubicBezTo>
                    <a:pt x="0" y="87"/>
                    <a:pt x="2" y="94"/>
                    <a:pt x="4" y="94"/>
                  </a:cubicBezTo>
                  <a:cubicBezTo>
                    <a:pt x="5" y="94"/>
                    <a:pt x="6" y="93"/>
                    <a:pt x="6" y="90"/>
                  </a:cubicBezTo>
                  <a:cubicBezTo>
                    <a:pt x="13" y="116"/>
                    <a:pt x="35" y="135"/>
                    <a:pt x="48" y="135"/>
                  </a:cubicBezTo>
                  <a:cubicBezTo>
                    <a:pt x="63" y="135"/>
                    <a:pt x="85" y="117"/>
                    <a:pt x="88" y="89"/>
                  </a:cubicBezTo>
                  <a:cubicBezTo>
                    <a:pt x="89" y="92"/>
                    <a:pt x="90" y="93"/>
                    <a:pt x="91" y="93"/>
                  </a:cubicBezTo>
                  <a:cubicBezTo>
                    <a:pt x="93" y="93"/>
                    <a:pt x="95" y="87"/>
                    <a:pt x="95" y="78"/>
                  </a:cubicBezTo>
                  <a:cubicBezTo>
                    <a:pt x="95" y="70"/>
                    <a:pt x="93" y="63"/>
                    <a:pt x="91" y="63"/>
                  </a:cubicBezTo>
                  <a:cubicBezTo>
                    <a:pt x="90" y="63"/>
                    <a:pt x="90" y="63"/>
                    <a:pt x="90" y="64"/>
                  </a:cubicBezTo>
                  <a:cubicBezTo>
                    <a:pt x="90" y="60"/>
                    <a:pt x="90" y="55"/>
                    <a:pt x="89" y="51"/>
                  </a:cubicBezTo>
                  <a:cubicBezTo>
                    <a:pt x="82" y="56"/>
                    <a:pt x="69" y="49"/>
                    <a:pt x="55" y="42"/>
                  </a:cubicBezTo>
                  <a:cubicBezTo>
                    <a:pt x="56" y="42"/>
                    <a:pt x="58" y="43"/>
                    <a:pt x="60" y="44"/>
                  </a:cubicBezTo>
                  <a:cubicBezTo>
                    <a:pt x="84" y="56"/>
                    <a:pt x="93" y="33"/>
                    <a:pt x="93" y="33"/>
                  </a:cubicBezTo>
                  <a:cubicBezTo>
                    <a:pt x="93" y="33"/>
                    <a:pt x="64" y="0"/>
                    <a:pt x="16" y="25"/>
                  </a:cubicBezTo>
                  <a:cubicBezTo>
                    <a:pt x="12" y="27"/>
                    <a:pt x="6" y="32"/>
                    <a:pt x="1" y="35"/>
                  </a:cubicBezTo>
                  <a:cubicBezTo>
                    <a:pt x="1" y="35"/>
                    <a:pt x="5" y="35"/>
                    <a:pt x="12" y="35"/>
                  </a:cubicBezTo>
                  <a:cubicBezTo>
                    <a:pt x="6" y="38"/>
                    <a:pt x="4" y="44"/>
                    <a:pt x="5" y="56"/>
                  </a:cubicBezTo>
                  <a:cubicBezTo>
                    <a:pt x="4" y="58"/>
                    <a:pt x="4" y="61"/>
                    <a:pt x="4" y="64"/>
                  </a:cubicBezTo>
                  <a:cubicBezTo>
                    <a:pt x="4" y="64"/>
                    <a:pt x="4" y="64"/>
                    <a:pt x="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50" name="Freeform 126"/>
            <p:cNvSpPr/>
            <p:nvPr/>
          </p:nvSpPr>
          <p:spPr bwMode="auto">
            <a:xfrm>
              <a:off x="3279778" y="1066797"/>
              <a:ext cx="80963" cy="33338"/>
            </a:xfrm>
            <a:custGeom>
              <a:avLst/>
              <a:gdLst>
                <a:gd name="T0" fmla="*/ 22 w 47"/>
                <a:gd name="T1" fmla="*/ 0 h 19"/>
                <a:gd name="T2" fmla="*/ 19 w 47"/>
                <a:gd name="T3" fmla="*/ 2 h 19"/>
                <a:gd name="T4" fmla="*/ 14 w 47"/>
                <a:gd name="T5" fmla="*/ 18 h 19"/>
                <a:gd name="T6" fmla="*/ 37 w 47"/>
                <a:gd name="T7" fmla="*/ 10 h 19"/>
                <a:gd name="T8" fmla="*/ 40 w 47"/>
                <a:gd name="T9" fmla="*/ 10 h 19"/>
                <a:gd name="T10" fmla="*/ 46 w 47"/>
                <a:gd name="T11" fmla="*/ 10 h 19"/>
                <a:gd name="T12" fmla="*/ 47 w 47"/>
                <a:gd name="T13" fmla="*/ 3 h 19"/>
                <a:gd name="T14" fmla="*/ 46 w 47"/>
                <a:gd name="T15" fmla="*/ 1 h 19"/>
                <a:gd name="T16" fmla="*/ 47 w 47"/>
                <a:gd name="T17" fmla="*/ 0 h 19"/>
                <a:gd name="T18" fmla="*/ 22 w 4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9">
                  <a:moveTo>
                    <a:pt x="22" y="0"/>
                  </a:moveTo>
                  <a:cubicBezTo>
                    <a:pt x="22" y="0"/>
                    <a:pt x="21" y="1"/>
                    <a:pt x="19" y="2"/>
                  </a:cubicBezTo>
                  <a:cubicBezTo>
                    <a:pt x="12" y="7"/>
                    <a:pt x="0" y="17"/>
                    <a:pt x="14" y="18"/>
                  </a:cubicBezTo>
                  <a:cubicBezTo>
                    <a:pt x="24" y="19"/>
                    <a:pt x="31" y="14"/>
                    <a:pt x="37" y="10"/>
                  </a:cubicBezTo>
                  <a:cubicBezTo>
                    <a:pt x="40" y="8"/>
                    <a:pt x="39" y="10"/>
                    <a:pt x="40" y="10"/>
                  </a:cubicBezTo>
                  <a:cubicBezTo>
                    <a:pt x="41" y="10"/>
                    <a:pt x="45" y="10"/>
                    <a:pt x="46" y="10"/>
                  </a:cubicBezTo>
                  <a:cubicBezTo>
                    <a:pt x="46" y="6"/>
                    <a:pt x="47" y="4"/>
                    <a:pt x="47" y="3"/>
                  </a:cubicBezTo>
                  <a:cubicBezTo>
                    <a:pt x="47" y="1"/>
                    <a:pt x="46" y="1"/>
                    <a:pt x="46" y="1"/>
                  </a:cubicBezTo>
                  <a:cubicBezTo>
                    <a:pt x="47" y="0"/>
                    <a:pt x="47" y="0"/>
                    <a:pt x="47" y="0"/>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51" name="Freeform 127"/>
            <p:cNvSpPr/>
            <p:nvPr/>
          </p:nvSpPr>
          <p:spPr bwMode="auto">
            <a:xfrm>
              <a:off x="3425828" y="1066796"/>
              <a:ext cx="80963" cy="33338"/>
            </a:xfrm>
            <a:custGeom>
              <a:avLst/>
              <a:gdLst>
                <a:gd name="T0" fmla="*/ 1 w 47"/>
                <a:gd name="T1" fmla="*/ 10 h 19"/>
                <a:gd name="T2" fmla="*/ 6 w 47"/>
                <a:gd name="T3" fmla="*/ 10 h 19"/>
                <a:gd name="T4" fmla="*/ 9 w 47"/>
                <a:gd name="T5" fmla="*/ 10 h 19"/>
                <a:gd name="T6" fmla="*/ 33 w 47"/>
                <a:gd name="T7" fmla="*/ 18 h 19"/>
                <a:gd name="T8" fmla="*/ 27 w 47"/>
                <a:gd name="T9" fmla="*/ 2 h 19"/>
                <a:gd name="T10" fmla="*/ 24 w 47"/>
                <a:gd name="T11" fmla="*/ 0 h 19"/>
                <a:gd name="T12" fmla="*/ 0 w 47"/>
                <a:gd name="T13" fmla="*/ 0 h 19"/>
                <a:gd name="T14" fmla="*/ 0 w 47"/>
                <a:gd name="T15" fmla="*/ 1 h 19"/>
                <a:gd name="T16" fmla="*/ 0 w 47"/>
                <a:gd name="T17" fmla="*/ 3 h 19"/>
                <a:gd name="T18" fmla="*/ 1 w 47"/>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9">
                  <a:moveTo>
                    <a:pt x="1" y="10"/>
                  </a:moveTo>
                  <a:cubicBezTo>
                    <a:pt x="2" y="10"/>
                    <a:pt x="5" y="10"/>
                    <a:pt x="6" y="10"/>
                  </a:cubicBezTo>
                  <a:cubicBezTo>
                    <a:pt x="7" y="10"/>
                    <a:pt x="6" y="8"/>
                    <a:pt x="9" y="10"/>
                  </a:cubicBezTo>
                  <a:cubicBezTo>
                    <a:pt x="16" y="14"/>
                    <a:pt x="22" y="19"/>
                    <a:pt x="33" y="18"/>
                  </a:cubicBezTo>
                  <a:cubicBezTo>
                    <a:pt x="47" y="17"/>
                    <a:pt x="34" y="7"/>
                    <a:pt x="27" y="2"/>
                  </a:cubicBezTo>
                  <a:cubicBezTo>
                    <a:pt x="26" y="1"/>
                    <a:pt x="24" y="0"/>
                    <a:pt x="24" y="0"/>
                  </a:cubicBezTo>
                  <a:cubicBezTo>
                    <a:pt x="0" y="0"/>
                    <a:pt x="0" y="0"/>
                    <a:pt x="0" y="0"/>
                  </a:cubicBezTo>
                  <a:cubicBezTo>
                    <a:pt x="0" y="1"/>
                    <a:pt x="0" y="1"/>
                    <a:pt x="0" y="1"/>
                  </a:cubicBezTo>
                  <a:cubicBezTo>
                    <a:pt x="0" y="1"/>
                    <a:pt x="0" y="1"/>
                    <a:pt x="0" y="3"/>
                  </a:cubicBezTo>
                  <a:cubicBezTo>
                    <a:pt x="0" y="4"/>
                    <a:pt x="0" y="6"/>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52" name="Freeform 128"/>
            <p:cNvSpPr/>
            <p:nvPr/>
          </p:nvSpPr>
          <p:spPr bwMode="auto">
            <a:xfrm>
              <a:off x="2952753" y="904872"/>
              <a:ext cx="182563" cy="179387"/>
            </a:xfrm>
            <a:custGeom>
              <a:avLst/>
              <a:gdLst>
                <a:gd name="T0" fmla="*/ 53 w 105"/>
                <a:gd name="T1" fmla="*/ 103 h 103"/>
                <a:gd name="T2" fmla="*/ 42 w 105"/>
                <a:gd name="T3" fmla="*/ 66 h 103"/>
                <a:gd name="T4" fmla="*/ 35 w 105"/>
                <a:gd name="T5" fmla="*/ 66 h 103"/>
                <a:gd name="T6" fmla="*/ 35 w 105"/>
                <a:gd name="T7" fmla="*/ 65 h 103"/>
                <a:gd name="T8" fmla="*/ 35 w 105"/>
                <a:gd name="T9" fmla="*/ 63 h 103"/>
                <a:gd name="T10" fmla="*/ 37 w 105"/>
                <a:gd name="T11" fmla="*/ 58 h 103"/>
                <a:gd name="T12" fmla="*/ 42 w 105"/>
                <a:gd name="T13" fmla="*/ 51 h 103"/>
                <a:gd name="T14" fmla="*/ 50 w 105"/>
                <a:gd name="T15" fmla="*/ 43 h 103"/>
                <a:gd name="T16" fmla="*/ 60 w 105"/>
                <a:gd name="T17" fmla="*/ 36 h 103"/>
                <a:gd name="T18" fmla="*/ 73 w 105"/>
                <a:gd name="T19" fmla="*/ 29 h 103"/>
                <a:gd name="T20" fmla="*/ 87 w 105"/>
                <a:gd name="T21" fmla="*/ 22 h 103"/>
                <a:gd name="T22" fmla="*/ 102 w 105"/>
                <a:gd name="T23" fmla="*/ 17 h 103"/>
                <a:gd name="T24" fmla="*/ 105 w 105"/>
                <a:gd name="T25" fmla="*/ 11 h 103"/>
                <a:gd name="T26" fmla="*/ 105 w 105"/>
                <a:gd name="T27" fmla="*/ 10 h 103"/>
                <a:gd name="T28" fmla="*/ 104 w 105"/>
                <a:gd name="T29" fmla="*/ 0 h 103"/>
                <a:gd name="T30" fmla="*/ 81 w 105"/>
                <a:gd name="T31" fmla="*/ 6 h 103"/>
                <a:gd name="T32" fmla="*/ 65 w 105"/>
                <a:gd name="T33" fmla="*/ 12 h 103"/>
                <a:gd name="T34" fmla="*/ 51 w 105"/>
                <a:gd name="T35" fmla="*/ 19 h 103"/>
                <a:gd name="T36" fmla="*/ 37 w 105"/>
                <a:gd name="T37" fmla="*/ 28 h 103"/>
                <a:gd name="T38" fmla="*/ 26 w 105"/>
                <a:gd name="T39" fmla="*/ 37 h 103"/>
                <a:gd name="T40" fmla="*/ 18 w 105"/>
                <a:gd name="T41" fmla="*/ 48 h 103"/>
                <a:gd name="T42" fmla="*/ 14 w 105"/>
                <a:gd name="T43" fmla="*/ 59 h 103"/>
                <a:gd name="T44" fmla="*/ 13 w 105"/>
                <a:gd name="T45" fmla="*/ 63 h 103"/>
                <a:gd name="T46" fmla="*/ 13 w 105"/>
                <a:gd name="T47" fmla="*/ 65 h 103"/>
                <a:gd name="T48" fmla="*/ 0 w 105"/>
                <a:gd name="T49" fmla="*/ 64 h 103"/>
                <a:gd name="T50" fmla="*/ 53 w 105"/>
                <a:gd name="T5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3">
                  <a:moveTo>
                    <a:pt x="53" y="103"/>
                  </a:moveTo>
                  <a:cubicBezTo>
                    <a:pt x="47" y="91"/>
                    <a:pt x="45" y="87"/>
                    <a:pt x="42" y="66"/>
                  </a:cubicBezTo>
                  <a:cubicBezTo>
                    <a:pt x="35" y="66"/>
                    <a:pt x="35" y="66"/>
                    <a:pt x="35" y="66"/>
                  </a:cubicBezTo>
                  <a:cubicBezTo>
                    <a:pt x="35" y="65"/>
                    <a:pt x="35" y="65"/>
                    <a:pt x="35" y="65"/>
                  </a:cubicBezTo>
                  <a:cubicBezTo>
                    <a:pt x="35" y="64"/>
                    <a:pt x="35" y="63"/>
                    <a:pt x="35" y="63"/>
                  </a:cubicBezTo>
                  <a:cubicBezTo>
                    <a:pt x="36" y="62"/>
                    <a:pt x="36" y="61"/>
                    <a:pt x="37" y="58"/>
                  </a:cubicBezTo>
                  <a:cubicBezTo>
                    <a:pt x="38" y="56"/>
                    <a:pt x="40" y="54"/>
                    <a:pt x="42" y="51"/>
                  </a:cubicBezTo>
                  <a:cubicBezTo>
                    <a:pt x="44" y="49"/>
                    <a:pt x="46" y="46"/>
                    <a:pt x="50" y="43"/>
                  </a:cubicBezTo>
                  <a:cubicBezTo>
                    <a:pt x="53" y="41"/>
                    <a:pt x="56" y="38"/>
                    <a:pt x="60" y="36"/>
                  </a:cubicBezTo>
                  <a:cubicBezTo>
                    <a:pt x="64" y="33"/>
                    <a:pt x="68" y="31"/>
                    <a:pt x="73" y="29"/>
                  </a:cubicBezTo>
                  <a:cubicBezTo>
                    <a:pt x="77" y="26"/>
                    <a:pt x="82" y="24"/>
                    <a:pt x="87" y="22"/>
                  </a:cubicBezTo>
                  <a:cubicBezTo>
                    <a:pt x="92" y="20"/>
                    <a:pt x="97" y="18"/>
                    <a:pt x="102" y="17"/>
                  </a:cubicBezTo>
                  <a:cubicBezTo>
                    <a:pt x="104" y="14"/>
                    <a:pt x="105" y="11"/>
                    <a:pt x="105" y="11"/>
                  </a:cubicBezTo>
                  <a:cubicBezTo>
                    <a:pt x="105" y="11"/>
                    <a:pt x="105" y="10"/>
                    <a:pt x="105" y="10"/>
                  </a:cubicBezTo>
                  <a:cubicBezTo>
                    <a:pt x="104" y="0"/>
                    <a:pt x="104" y="0"/>
                    <a:pt x="104" y="0"/>
                  </a:cubicBezTo>
                  <a:cubicBezTo>
                    <a:pt x="96" y="2"/>
                    <a:pt x="88" y="4"/>
                    <a:pt x="81" y="6"/>
                  </a:cubicBezTo>
                  <a:cubicBezTo>
                    <a:pt x="75" y="8"/>
                    <a:pt x="70" y="10"/>
                    <a:pt x="65" y="12"/>
                  </a:cubicBezTo>
                  <a:cubicBezTo>
                    <a:pt x="60" y="14"/>
                    <a:pt x="55" y="17"/>
                    <a:pt x="51" y="19"/>
                  </a:cubicBezTo>
                  <a:cubicBezTo>
                    <a:pt x="46" y="22"/>
                    <a:pt x="41" y="25"/>
                    <a:pt x="37" y="28"/>
                  </a:cubicBezTo>
                  <a:cubicBezTo>
                    <a:pt x="33" y="31"/>
                    <a:pt x="30" y="34"/>
                    <a:pt x="26" y="37"/>
                  </a:cubicBezTo>
                  <a:cubicBezTo>
                    <a:pt x="23" y="41"/>
                    <a:pt x="20" y="44"/>
                    <a:pt x="18" y="48"/>
                  </a:cubicBezTo>
                  <a:cubicBezTo>
                    <a:pt x="16" y="51"/>
                    <a:pt x="15" y="56"/>
                    <a:pt x="14" y="59"/>
                  </a:cubicBezTo>
                  <a:cubicBezTo>
                    <a:pt x="13" y="61"/>
                    <a:pt x="13" y="62"/>
                    <a:pt x="13" y="63"/>
                  </a:cubicBezTo>
                  <a:cubicBezTo>
                    <a:pt x="13" y="64"/>
                    <a:pt x="13" y="64"/>
                    <a:pt x="13" y="65"/>
                  </a:cubicBezTo>
                  <a:cubicBezTo>
                    <a:pt x="0" y="64"/>
                    <a:pt x="0" y="64"/>
                    <a:pt x="0" y="64"/>
                  </a:cubicBezTo>
                  <a:cubicBezTo>
                    <a:pt x="0" y="64"/>
                    <a:pt x="23" y="88"/>
                    <a:pt x="53" y="103"/>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sp>
          <p:nvSpPr>
            <p:cNvPr id="53" name="Freeform 129"/>
            <p:cNvSpPr/>
            <p:nvPr/>
          </p:nvSpPr>
          <p:spPr bwMode="auto">
            <a:xfrm>
              <a:off x="3513138" y="882650"/>
              <a:ext cx="52388" cy="26988"/>
            </a:xfrm>
            <a:custGeom>
              <a:avLst/>
              <a:gdLst>
                <a:gd name="T0" fmla="*/ 29 w 30"/>
                <a:gd name="T1" fmla="*/ 11 h 16"/>
                <a:gd name="T2" fmla="*/ 28 w 30"/>
                <a:gd name="T3" fmla="*/ 3 h 16"/>
                <a:gd name="T4" fmla="*/ 16 w 30"/>
                <a:gd name="T5" fmla="*/ 1 h 16"/>
                <a:gd name="T6" fmla="*/ 16 w 30"/>
                <a:gd name="T7" fmla="*/ 1 h 16"/>
                <a:gd name="T8" fmla="*/ 14 w 30"/>
                <a:gd name="T9" fmla="*/ 0 h 16"/>
                <a:gd name="T10" fmla="*/ 14 w 30"/>
                <a:gd name="T11" fmla="*/ 1 h 16"/>
                <a:gd name="T12" fmla="*/ 1 w 30"/>
                <a:gd name="T13" fmla="*/ 0 h 16"/>
                <a:gd name="T14" fmla="*/ 0 w 30"/>
                <a:gd name="T15" fmla="*/ 11 h 16"/>
                <a:gd name="T16" fmla="*/ 12 w 30"/>
                <a:gd name="T17" fmla="*/ 13 h 16"/>
                <a:gd name="T18" fmla="*/ 12 w 30"/>
                <a:gd name="T19" fmla="*/ 16 h 16"/>
                <a:gd name="T20" fmla="*/ 18 w 30"/>
                <a:gd name="T21" fmla="*/ 14 h 16"/>
                <a:gd name="T22" fmla="*/ 29 w 30"/>
                <a:gd name="T23" fmla="*/ 16 h 16"/>
                <a:gd name="T24" fmla="*/ 29 w 30"/>
                <a:gd name="T25" fmla="*/ 15 h 16"/>
                <a:gd name="T26" fmla="*/ 30 w 30"/>
                <a:gd name="T27" fmla="*/ 15 h 16"/>
                <a:gd name="T28" fmla="*/ 29 w 30"/>
                <a:gd name="T29" fmla="*/ 12 h 16"/>
                <a:gd name="T30" fmla="*/ 30 w 30"/>
                <a:gd name="T31" fmla="*/ 12 h 16"/>
                <a:gd name="T32" fmla="*/ 29 w 30"/>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6">
                  <a:moveTo>
                    <a:pt x="29" y="11"/>
                  </a:moveTo>
                  <a:cubicBezTo>
                    <a:pt x="28" y="3"/>
                    <a:pt x="28" y="3"/>
                    <a:pt x="28" y="3"/>
                  </a:cubicBezTo>
                  <a:cubicBezTo>
                    <a:pt x="24" y="2"/>
                    <a:pt x="20" y="2"/>
                    <a:pt x="16" y="1"/>
                  </a:cubicBezTo>
                  <a:cubicBezTo>
                    <a:pt x="16" y="1"/>
                    <a:pt x="16" y="1"/>
                    <a:pt x="16" y="1"/>
                  </a:cubicBezTo>
                  <a:cubicBezTo>
                    <a:pt x="14" y="0"/>
                    <a:pt x="14" y="0"/>
                    <a:pt x="14" y="0"/>
                  </a:cubicBezTo>
                  <a:cubicBezTo>
                    <a:pt x="14" y="1"/>
                    <a:pt x="14" y="1"/>
                    <a:pt x="14" y="1"/>
                  </a:cubicBezTo>
                  <a:cubicBezTo>
                    <a:pt x="9" y="1"/>
                    <a:pt x="5" y="0"/>
                    <a:pt x="1" y="0"/>
                  </a:cubicBezTo>
                  <a:cubicBezTo>
                    <a:pt x="0" y="11"/>
                    <a:pt x="0" y="11"/>
                    <a:pt x="0" y="11"/>
                  </a:cubicBezTo>
                  <a:cubicBezTo>
                    <a:pt x="4" y="12"/>
                    <a:pt x="8" y="13"/>
                    <a:pt x="12" y="13"/>
                  </a:cubicBezTo>
                  <a:cubicBezTo>
                    <a:pt x="12" y="16"/>
                    <a:pt x="12" y="16"/>
                    <a:pt x="12" y="16"/>
                  </a:cubicBezTo>
                  <a:cubicBezTo>
                    <a:pt x="12" y="16"/>
                    <a:pt x="14" y="15"/>
                    <a:pt x="18" y="14"/>
                  </a:cubicBezTo>
                  <a:cubicBezTo>
                    <a:pt x="22" y="15"/>
                    <a:pt x="26" y="15"/>
                    <a:pt x="29" y="16"/>
                  </a:cubicBezTo>
                  <a:cubicBezTo>
                    <a:pt x="29" y="16"/>
                    <a:pt x="29" y="15"/>
                    <a:pt x="29" y="15"/>
                  </a:cubicBezTo>
                  <a:cubicBezTo>
                    <a:pt x="29" y="15"/>
                    <a:pt x="30" y="15"/>
                    <a:pt x="30" y="15"/>
                  </a:cubicBezTo>
                  <a:cubicBezTo>
                    <a:pt x="29" y="12"/>
                    <a:pt x="29" y="12"/>
                    <a:pt x="29" y="12"/>
                  </a:cubicBezTo>
                  <a:cubicBezTo>
                    <a:pt x="30" y="12"/>
                    <a:pt x="30" y="12"/>
                    <a:pt x="30" y="12"/>
                  </a:cubicBezTo>
                  <a:lnTo>
                    <a:pt x="29" y="11"/>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24953"/>
                </a:solidFill>
                <a:effectLst/>
                <a:uLnTx/>
                <a:uFillTx/>
                <a:cs typeface="+mn-ea"/>
                <a:sym typeface="+mn-lt"/>
              </a:endParaRPr>
            </a:p>
          </p:txBody>
        </p:sp>
      </p:grpSp>
      <p:sp>
        <p:nvSpPr>
          <p:cNvPr id="54" name="文本框 53"/>
          <p:cNvSpPr txBox="1"/>
          <p:nvPr/>
        </p:nvSpPr>
        <p:spPr>
          <a:xfrm>
            <a:off x="5030470" y="2205990"/>
            <a:ext cx="5695315" cy="3107690"/>
          </a:xfrm>
          <a:prstGeom prst="rect">
            <a:avLst/>
          </a:prstGeom>
          <a:noFill/>
        </p:spPr>
        <p:txBody>
          <a:bodyPr wrap="square" rtlCol="0">
            <a:spAutoFit/>
          </a:bodyPr>
          <a:p>
            <a:r>
              <a:rPr lang="en-US" altLang="zh-CN" sz="2800" b="1">
                <a:latin typeface="方正仿宋简体" panose="02010601030101010101" charset="-122"/>
                <a:ea typeface="方正仿宋简体" panose="02010601030101010101" charset="-122"/>
              </a:rPr>
              <a:t>    </a:t>
            </a:r>
            <a:r>
              <a:rPr lang="zh-CN" altLang="en-US" sz="2800" b="1">
                <a:latin typeface="方正仿宋简体" panose="02010601030101010101" charset="-122"/>
                <a:ea typeface="方正仿宋简体" panose="02010601030101010101" charset="-122"/>
              </a:rPr>
              <a:t>完善依申请公开信息办理机制，规范办理工作程序，不断提升信息公开申请办理的标准化、精细化和规范化水平。全年未收到政府信息公开申请，未发生政府信息公开举报、投诉情况，也没有政府信息公开行政复议和诉讼情况。</a:t>
            </a:r>
            <a:endParaRPr lang="zh-CN" altLang="en-US" sz="2800" b="1">
              <a:latin typeface="方正仿宋简体" panose="02010601030101010101" charset="-122"/>
              <a:ea typeface="方正仿宋简体" panose="02010601030101010101"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5985828" y="276034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7" name="Freeform 6"/>
          <p:cNvSpPr/>
          <p:nvPr/>
        </p:nvSpPr>
        <p:spPr bwMode="auto">
          <a:xfrm>
            <a:off x="5649278" y="1378585"/>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chemeClr val="tx1">
              <a:lumMod val="50000"/>
              <a:lumOff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8" name="Freeform 7"/>
          <p:cNvSpPr/>
          <p:nvPr/>
        </p:nvSpPr>
        <p:spPr bwMode="auto">
          <a:xfrm>
            <a:off x="4401503" y="91344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0" name="矩形 9"/>
          <p:cNvSpPr>
            <a:spLocks noChangeArrowheads="1"/>
          </p:cNvSpPr>
          <p:nvPr/>
        </p:nvSpPr>
        <p:spPr bwMode="auto">
          <a:xfrm>
            <a:off x="4622483" y="1249045"/>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mn-lt"/>
                <a:ea typeface="+mn-ea"/>
                <a:cs typeface="+mn-ea"/>
                <a:sym typeface="+mn-lt"/>
              </a:rPr>
              <a:t>01</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11" name="矩形 25"/>
          <p:cNvSpPr>
            <a:spLocks noChangeArrowheads="1"/>
          </p:cNvSpPr>
          <p:nvPr/>
        </p:nvSpPr>
        <p:spPr bwMode="auto">
          <a:xfrm>
            <a:off x="6877050" y="1523365"/>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mn-lt"/>
                <a:ea typeface="+mn-ea"/>
                <a:cs typeface="+mn-ea"/>
                <a:sym typeface="+mn-lt"/>
              </a:rPr>
              <a:t>02</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12" name="矩形 26"/>
          <p:cNvSpPr>
            <a:spLocks noChangeArrowheads="1"/>
          </p:cNvSpPr>
          <p:nvPr/>
        </p:nvSpPr>
        <p:spPr bwMode="auto">
          <a:xfrm>
            <a:off x="6877050" y="4160203"/>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mn-lt"/>
                <a:ea typeface="+mn-ea"/>
                <a:cs typeface="+mn-ea"/>
                <a:sym typeface="+mn-lt"/>
              </a:rPr>
              <a:t>03</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13" name="矩形 27"/>
          <p:cNvSpPr>
            <a:spLocks noChangeArrowheads="1"/>
          </p:cNvSpPr>
          <p:nvPr/>
        </p:nvSpPr>
        <p:spPr bwMode="auto">
          <a:xfrm>
            <a:off x="4622800" y="4665663"/>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mn-lt"/>
                <a:ea typeface="+mn-ea"/>
                <a:cs typeface="+mn-ea"/>
                <a:sym typeface="+mn-lt"/>
              </a:rPr>
              <a:t>04</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14" name="Shape 540"/>
          <p:cNvSpPr/>
          <p:nvPr/>
        </p:nvSpPr>
        <p:spPr>
          <a:xfrm>
            <a:off x="758825" y="1623695"/>
            <a:ext cx="3183255" cy="32258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rPr>
              <a:t>（三）政府信息管理情况</a:t>
            </a:r>
            <a:endPar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endParaRPr>
          </a:p>
        </p:txBody>
      </p:sp>
      <p:sp>
        <p:nvSpPr>
          <p:cNvPr id="15" name="Shape 541"/>
          <p:cNvSpPr/>
          <p:nvPr/>
        </p:nvSpPr>
        <p:spPr>
          <a:xfrm>
            <a:off x="885825" y="2190750"/>
            <a:ext cx="3357880" cy="2493010"/>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ts val="0"/>
              </a:spcBef>
              <a:spcAft>
                <a:spcPts val="0"/>
              </a:spcAft>
              <a:buClrTx/>
              <a:buSzTx/>
              <a:buFontTx/>
              <a:buNone/>
              <a:defRPr sz="1800" spc="0">
                <a:solidFill>
                  <a:srgbClr val="000000"/>
                </a:solidFill>
              </a:defRPr>
            </a:pPr>
            <a:r>
              <a:rPr kumimoji="0" lang="zh-CN" altLang="en-US" b="1" i="0" u="none" strike="noStrike" kern="1200" cap="none" spc="24" normalizeH="0" baseline="0" noProof="0" dirty="0">
                <a:ln>
                  <a:noFill/>
                </a:ln>
                <a:solidFill>
                  <a:prstClr val="black"/>
                </a:solidFill>
                <a:effectLst/>
                <a:uLnTx/>
                <a:uFillTx/>
                <a:latin typeface="方正仿宋简体" panose="02010601030101010101" charset="-122"/>
                <a:ea typeface="方正仿宋简体" panose="02010601030101010101" charset="-122"/>
                <a:cs typeface="方正仿宋简体" panose="02010601030101010101" charset="-122"/>
                <a:sym typeface="+mn-lt"/>
              </a:rPr>
              <a:t>一是严格执行信息公开审查机制，按照责任科室编辑、负责人监督、分管领导审核、办公室审查及公开四个步骤，层层压实信息公开责任，确保公开信息合法合规。全年审查政府公开信息近50份。</a:t>
            </a:r>
            <a:endParaRPr kumimoji="0" lang="zh-CN" altLang="en-US" b="1" i="0" u="none" strike="noStrike" kern="1200" cap="none" spc="24" normalizeH="0" baseline="0" noProof="0" dirty="0">
              <a:ln>
                <a:noFill/>
              </a:ln>
              <a:solidFill>
                <a:prstClr val="black"/>
              </a:solidFill>
              <a:effectLst/>
              <a:uLnTx/>
              <a:uFillTx/>
              <a:latin typeface="方正仿宋简体" panose="02010601030101010101" charset="-122"/>
              <a:ea typeface="方正仿宋简体" panose="02010601030101010101" charset="-122"/>
              <a:cs typeface="方正仿宋简体" panose="02010601030101010101" charset="-122"/>
              <a:sym typeface="+mn-lt"/>
            </a:endParaRPr>
          </a:p>
        </p:txBody>
      </p:sp>
      <p:sp>
        <p:nvSpPr>
          <p:cNvPr id="17" name="Shape 541"/>
          <p:cNvSpPr/>
          <p:nvPr/>
        </p:nvSpPr>
        <p:spPr>
          <a:xfrm>
            <a:off x="8435340" y="2190750"/>
            <a:ext cx="3101975" cy="1661795"/>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ts val="0"/>
              </a:spcBef>
              <a:spcAft>
                <a:spcPts val="0"/>
              </a:spcAft>
              <a:buClrTx/>
              <a:buSzTx/>
              <a:buFontTx/>
              <a:buNone/>
              <a:defRPr sz="1800" spc="0">
                <a:solidFill>
                  <a:srgbClr val="000000"/>
                </a:solidFill>
              </a:defRPr>
            </a:pPr>
            <a:r>
              <a:rPr kumimoji="0" lang="zh-CN" altLang="en-US" b="1" i="0" u="none" strike="noStrike" kern="1200" cap="none" spc="24" normalizeH="0" baseline="0" noProof="0" dirty="0">
                <a:ln>
                  <a:noFill/>
                </a:ln>
                <a:solidFill>
                  <a:prstClr val="black"/>
                </a:solidFill>
                <a:effectLst/>
                <a:uLnTx/>
                <a:uFillTx/>
                <a:latin typeface="方正仿宋简体" panose="02010601030101010101" charset="-122"/>
                <a:ea typeface="方正仿宋简体" panose="02010601030101010101" charset="-122"/>
                <a:cs typeface="+mn-ea"/>
                <a:sym typeface="+mn-lt"/>
              </a:rPr>
              <a:t>二是落实专人专责，健全法定主动公开专栏的日常检查、维护和更新工作机制，杜绝错链、断链和内容混杂。</a:t>
            </a:r>
            <a:endParaRPr kumimoji="0" lang="zh-CN" altLang="en-US" b="1" i="0" u="none" strike="noStrike" kern="1200" cap="none" spc="24" normalizeH="0" baseline="0" noProof="0" dirty="0">
              <a:ln>
                <a:noFill/>
              </a:ln>
              <a:solidFill>
                <a:prstClr val="black"/>
              </a:solidFill>
              <a:effectLst/>
              <a:uLnTx/>
              <a:uFillTx/>
              <a:latin typeface="方正仿宋简体" panose="02010601030101010101" charset="-122"/>
              <a:ea typeface="方正仿宋简体" panose="02010601030101010101" charset="-122"/>
              <a:cs typeface="+mn-ea"/>
              <a:sym typeface="+mn-lt"/>
            </a:endParaRPr>
          </a:p>
        </p:txBody>
      </p:sp>
      <p:sp>
        <p:nvSpPr>
          <p:cNvPr id="19" name="Shape 541"/>
          <p:cNvSpPr/>
          <p:nvPr/>
        </p:nvSpPr>
        <p:spPr>
          <a:xfrm>
            <a:off x="3051175" y="5093970"/>
            <a:ext cx="5501640" cy="1661795"/>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ts val="0"/>
              </a:spcBef>
              <a:spcAft>
                <a:spcPts val="0"/>
              </a:spcAft>
              <a:buClrTx/>
              <a:buSzTx/>
              <a:buFontTx/>
              <a:buNone/>
              <a:defRPr sz="1800" spc="0">
                <a:solidFill>
                  <a:srgbClr val="000000"/>
                </a:solidFill>
              </a:defRPr>
            </a:pPr>
            <a:r>
              <a:rPr kumimoji="0" lang="zh-CN" altLang="en-US" b="1" i="0" u="none" strike="noStrike" kern="1200" cap="none" spc="24" normalizeH="0" baseline="0" noProof="0" dirty="0">
                <a:ln>
                  <a:noFill/>
                </a:ln>
                <a:solidFill>
                  <a:prstClr val="black"/>
                </a:solidFill>
                <a:effectLst/>
                <a:uLnTx/>
                <a:uFillTx/>
                <a:latin typeface="方正仿宋简体" panose="02010601030101010101" charset="-122"/>
                <a:ea typeface="方正仿宋简体" panose="02010601030101010101" charset="-122"/>
                <a:cs typeface="+mn-ea"/>
                <a:sym typeface="+mn-lt"/>
              </a:rPr>
              <a:t>三是强化权责清单、机构职能目录、主动公开基本目录等办事服务和权力配置信息的调整更新，因法律法规修订、流程优化等原因导致内容变化的，及时公开调整后的准确信息。</a:t>
            </a:r>
            <a:endParaRPr kumimoji="0" lang="zh-CN" altLang="en-US" b="1" i="0" u="none" strike="noStrike" kern="1200" cap="none" spc="24" normalizeH="0" baseline="0" noProof="0" dirty="0">
              <a:ln>
                <a:noFill/>
              </a:ln>
              <a:solidFill>
                <a:prstClr val="black"/>
              </a:solidFill>
              <a:effectLst/>
              <a:uLnTx/>
              <a:uFillTx/>
              <a:latin typeface="方正仿宋简体" panose="02010601030101010101" charset="-122"/>
              <a:ea typeface="方正仿宋简体" panose="02010601030101010101" charset="-122"/>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7" grpId="0" bldLvl="0" animBg="1"/>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02300" y="1334770"/>
            <a:ext cx="3495675" cy="1753235"/>
          </a:xfrm>
          <a:prstGeom prst="rect">
            <a:avLst/>
          </a:prstGeom>
          <a:noFill/>
        </p:spPr>
        <p:txBody>
          <a:bodyPr wrap="square" rtlCol="0">
            <a:spAutoFit/>
          </a:bodyPr>
          <a:lstStyle/>
          <a:p>
            <a:pPr marL="285750" marR="0" indent="-285750" defTabSz="914400" fontAlgn="auto">
              <a:lnSpc>
                <a:spcPct val="100000"/>
              </a:lnSpc>
              <a:spcBef>
                <a:spcPts val="0"/>
              </a:spcBef>
              <a:spcAft>
                <a:spcPts val="0"/>
              </a:spcAft>
              <a:buClrTx/>
              <a:buSzTx/>
              <a:buFont typeface="Wingdings" panose="05000000000000000000" pitchFamily="2" charset="2"/>
              <a:buChar char="l"/>
              <a:defRPr/>
            </a:pPr>
            <a:r>
              <a:rPr kumimoji="0" lang="zh-CN" altLang="en-US" b="1" i="0" kern="1200" cap="none" spc="0" normalizeH="0" baseline="0" noProof="0" dirty="0">
                <a:solidFill>
                  <a:prstClr val="black">
                    <a:lumMod val="75000"/>
                    <a:lumOff val="25000"/>
                  </a:prstClr>
                </a:solidFill>
                <a:latin typeface="方正仿宋简体" panose="02010601030101010101" charset="-122"/>
                <a:ea typeface="方正仿宋简体" panose="02010601030101010101" charset="-122"/>
                <a:cs typeface="+mn-ea"/>
                <a:sym typeface="+mn-lt"/>
              </a:rPr>
              <a:t>一是强化网站建设，加强门户网站信息公开建设，优化检索、排序等功能，落实信息公开规范化、标准化建设，完善法定主动公开内容，促进信息公开规范、有序运行。</a:t>
            </a:r>
            <a:endParaRPr kumimoji="0" lang="zh-CN" altLang="en-US" b="1" i="0" kern="1200" cap="none" spc="0" normalizeH="0" baseline="0" noProof="0" dirty="0">
              <a:solidFill>
                <a:prstClr val="black">
                  <a:lumMod val="75000"/>
                  <a:lumOff val="25000"/>
                </a:prstClr>
              </a:solidFill>
              <a:latin typeface="方正仿宋简体" panose="02010601030101010101" charset="-122"/>
              <a:ea typeface="方正仿宋简体" panose="02010601030101010101" charset="-122"/>
              <a:cs typeface="+mn-ea"/>
              <a:sym typeface="+mn-lt"/>
            </a:endParaRPr>
          </a:p>
        </p:txBody>
      </p:sp>
      <p:sp>
        <p:nvSpPr>
          <p:cNvPr id="7" name="文本框 6"/>
          <p:cNvSpPr txBox="1"/>
          <p:nvPr/>
        </p:nvSpPr>
        <p:spPr>
          <a:xfrm>
            <a:off x="5702300" y="3408045"/>
            <a:ext cx="3495675" cy="2861310"/>
          </a:xfrm>
          <a:prstGeom prst="rect">
            <a:avLst/>
          </a:prstGeom>
          <a:noFill/>
        </p:spPr>
        <p:txBody>
          <a:bodyPr wrap="square" rtlCol="0">
            <a:spAutoFit/>
          </a:bodyPr>
          <a:lstStyle/>
          <a:p>
            <a:pPr marL="285750" marR="0" indent="-285750" defTabSz="914400" fontAlgn="auto">
              <a:lnSpc>
                <a:spcPct val="100000"/>
              </a:lnSpc>
              <a:spcBef>
                <a:spcPts val="0"/>
              </a:spcBef>
              <a:spcAft>
                <a:spcPts val="0"/>
              </a:spcAft>
              <a:buClrTx/>
              <a:buSzTx/>
              <a:buFont typeface="Wingdings" panose="05000000000000000000" pitchFamily="2" charset="2"/>
              <a:buChar char="l"/>
              <a:defRPr/>
            </a:pPr>
            <a:r>
              <a:rPr kumimoji="0" lang="zh-CN" altLang="en-US" b="1" i="0" kern="1200" cap="none" spc="0" normalizeH="0" baseline="0" noProof="0" dirty="0">
                <a:solidFill>
                  <a:prstClr val="black">
                    <a:lumMod val="75000"/>
                    <a:lumOff val="25000"/>
                  </a:prstClr>
                </a:solidFill>
                <a:latin typeface="方正仿宋简体" panose="02010601030101010101" charset="-122"/>
                <a:ea typeface="方正仿宋简体" panose="02010601030101010101" charset="-122"/>
                <a:cs typeface="方正仿宋简体" panose="02010601030101010101" charset="-122"/>
                <a:sym typeface="+mn-lt"/>
              </a:rPr>
              <a:t>二是加强政务新媒体建设，做好单位微信公众号、今日头条账号建设，利用其传播速度快、覆盖面积广、社会渗透力强的优势，进行多形式、多方面的发布，充分发挥政务新媒体在推进政务公开、优化政务服务等方面的重要作用。微信公众号、今日头条账号全年累计发送信息250余条。</a:t>
            </a:r>
            <a:endParaRPr kumimoji="0" lang="zh-CN" altLang="en-US" b="1" i="0" kern="1200" cap="none" spc="0" normalizeH="0" baseline="0" noProof="0" dirty="0">
              <a:solidFill>
                <a:prstClr val="black">
                  <a:lumMod val="75000"/>
                  <a:lumOff val="25000"/>
                </a:prstClr>
              </a:solidFill>
              <a:latin typeface="方正仿宋简体" panose="02010601030101010101" charset="-122"/>
              <a:ea typeface="方正仿宋简体" panose="02010601030101010101" charset="-122"/>
              <a:cs typeface="方正仿宋简体" panose="02010601030101010101" charset="-122"/>
              <a:sym typeface="+mn-lt"/>
            </a:endParaRPr>
          </a:p>
        </p:txBody>
      </p:sp>
      <p:pic>
        <p:nvPicPr>
          <p:cNvPr id="2" name="图片 -2147482623" descr="微信图片_20220118200236"/>
          <p:cNvPicPr>
            <a:picLocks noChangeAspect="1"/>
          </p:cNvPicPr>
          <p:nvPr/>
        </p:nvPicPr>
        <p:blipFill>
          <a:blip r:embed="rId1"/>
          <a:stretch>
            <a:fillRect/>
          </a:stretch>
        </p:blipFill>
        <p:spPr>
          <a:xfrm>
            <a:off x="9453245" y="1334770"/>
            <a:ext cx="2338070" cy="4404360"/>
          </a:xfrm>
          <a:prstGeom prst="rect">
            <a:avLst/>
          </a:prstGeom>
          <a:noFill/>
          <a:ln w="9525">
            <a:noFill/>
          </a:ln>
        </p:spPr>
      </p:pic>
      <p:grpSp>
        <p:nvGrpSpPr>
          <p:cNvPr id="3" name="组合 2"/>
          <p:cNvGrpSpPr/>
          <p:nvPr/>
        </p:nvGrpSpPr>
        <p:grpSpPr>
          <a:xfrm>
            <a:off x="1365568" y="2125987"/>
            <a:ext cx="3613038" cy="3613038"/>
            <a:chOff x="1365568" y="2125987"/>
            <a:chExt cx="3613038" cy="3613038"/>
          </a:xfrm>
        </p:grpSpPr>
        <p:sp>
          <p:nvSpPr>
            <p:cNvPr id="10" name="任意多边形 7"/>
            <p:cNvSpPr/>
            <p:nvPr/>
          </p:nvSpPr>
          <p:spPr>
            <a:xfrm>
              <a:off x="1365568" y="2125987"/>
              <a:ext cx="3613038" cy="3613038"/>
            </a:xfrm>
            <a:custGeom>
              <a:avLst/>
              <a:gdLst>
                <a:gd name="connsiteX0" fmla="*/ 0 w 5418667"/>
                <a:gd name="connsiteY0" fmla="*/ 2709334 h 5418667"/>
                <a:gd name="connsiteX1" fmla="*/ 2709334 w 5418667"/>
                <a:gd name="connsiteY1" fmla="*/ 0 h 5418667"/>
                <a:gd name="connsiteX2" fmla="*/ 5418668 w 5418667"/>
                <a:gd name="connsiteY2" fmla="*/ 2709334 h 5418667"/>
                <a:gd name="connsiteX3" fmla="*/ 2709334 w 5418667"/>
                <a:gd name="connsiteY3" fmla="*/ 5418668 h 5418667"/>
                <a:gd name="connsiteX4" fmla="*/ 0 w 5418667"/>
                <a:gd name="connsiteY4" fmla="*/ 2709334 h 541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5418667">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a:solidFill>
              <a:srgbClr val="002060">
                <a:alpha val="25000"/>
              </a:srgbClr>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2143828" tIns="462957" rIns="2143828" bIns="4526958"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defRPr/>
              </a:pPr>
              <a:endParaRPr kumimoji="0" lang="zh-CN" altLang="en-US" sz="2700" b="0" i="0" u="none" strike="noStrike" kern="1200" cap="none" spc="0" normalizeH="0" baseline="0" noProof="0" dirty="0">
                <a:ln>
                  <a:noFill/>
                </a:ln>
                <a:solidFill>
                  <a:prstClr val="white"/>
                </a:solidFill>
                <a:effectLst/>
                <a:uLnTx/>
                <a:uFillTx/>
                <a:cs typeface="+mn-ea"/>
                <a:sym typeface="+mn-lt"/>
              </a:endParaRPr>
            </a:p>
          </p:txBody>
        </p:sp>
        <p:sp>
          <p:nvSpPr>
            <p:cNvPr id="11" name="任意多边形 8"/>
            <p:cNvSpPr/>
            <p:nvPr/>
          </p:nvSpPr>
          <p:spPr>
            <a:xfrm>
              <a:off x="1726872" y="2848595"/>
              <a:ext cx="2890430" cy="2890430"/>
            </a:xfrm>
            <a:custGeom>
              <a:avLst/>
              <a:gdLst>
                <a:gd name="connsiteX0" fmla="*/ 0 w 4334933"/>
                <a:gd name="connsiteY0" fmla="*/ 2167467 h 4334933"/>
                <a:gd name="connsiteX1" fmla="*/ 2167467 w 4334933"/>
                <a:gd name="connsiteY1" fmla="*/ 0 h 4334933"/>
                <a:gd name="connsiteX2" fmla="*/ 4334934 w 4334933"/>
                <a:gd name="connsiteY2" fmla="*/ 2167467 h 4334933"/>
                <a:gd name="connsiteX3" fmla="*/ 2167467 w 4334933"/>
                <a:gd name="connsiteY3" fmla="*/ 4334934 h 4334933"/>
                <a:gd name="connsiteX4" fmla="*/ 0 w 4334933"/>
                <a:gd name="connsiteY4" fmla="*/ 2167467 h 433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933" h="4334933">
                  <a:moveTo>
                    <a:pt x="0" y="2167467"/>
                  </a:moveTo>
                  <a:cubicBezTo>
                    <a:pt x="0" y="970408"/>
                    <a:pt x="970408" y="0"/>
                    <a:pt x="2167467" y="0"/>
                  </a:cubicBezTo>
                  <a:cubicBezTo>
                    <a:pt x="3364526" y="0"/>
                    <a:pt x="4334934" y="970408"/>
                    <a:pt x="4334934" y="2167467"/>
                  </a:cubicBezTo>
                  <a:cubicBezTo>
                    <a:pt x="4334934" y="3364526"/>
                    <a:pt x="3364526" y="4334934"/>
                    <a:pt x="2167467" y="4334934"/>
                  </a:cubicBezTo>
                  <a:cubicBezTo>
                    <a:pt x="970408" y="4334934"/>
                    <a:pt x="0" y="3364526"/>
                    <a:pt x="0" y="2167467"/>
                  </a:cubicBezTo>
                  <a:close/>
                </a:path>
              </a:pathLst>
            </a:custGeom>
            <a:solidFill>
              <a:srgbClr val="002060">
                <a:alpha val="35000"/>
              </a:srgbClr>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6">
                <a:shade val="80000"/>
                <a:hueOff val="107093"/>
                <a:satOff val="-4301"/>
                <a:lumOff val="9209"/>
                <a:alphaOff val="0"/>
              </a:schemeClr>
            </a:fillRef>
            <a:effectRef idx="0">
              <a:schemeClr val="accent6">
                <a:shade val="80000"/>
                <a:hueOff val="107093"/>
                <a:satOff val="-4301"/>
                <a:lumOff val="9209"/>
                <a:alphaOff val="0"/>
              </a:schemeClr>
            </a:effectRef>
            <a:fontRef idx="minor">
              <a:schemeClr val="lt1"/>
            </a:fontRef>
          </p:style>
          <p:txBody>
            <a:bodyPr spcFirstLastPara="0" vert="horz" wrap="square" lIns="1594849" tIns="445008" rIns="1594849" bIns="3479461"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defRPr/>
              </a:pPr>
              <a:endParaRPr kumimoji="0" lang="zh-CN" altLang="en-US" sz="2600" b="0" i="0" u="none" strike="noStrike" kern="1200" cap="none" spc="0" normalizeH="0" baseline="0" noProof="0" dirty="0">
                <a:ln>
                  <a:noFill/>
                </a:ln>
                <a:solidFill>
                  <a:prstClr val="white"/>
                </a:solidFill>
                <a:effectLst/>
                <a:uLnTx/>
                <a:uFillTx/>
                <a:cs typeface="+mn-ea"/>
                <a:sym typeface="+mn-lt"/>
              </a:endParaRPr>
            </a:p>
          </p:txBody>
        </p:sp>
        <p:sp>
          <p:nvSpPr>
            <p:cNvPr id="12" name="任意多边形 9"/>
            <p:cNvSpPr/>
            <p:nvPr/>
          </p:nvSpPr>
          <p:spPr>
            <a:xfrm>
              <a:off x="2088176" y="3571202"/>
              <a:ext cx="2167822" cy="216782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2060">
                <a:alpha val="45000"/>
              </a:srgbClr>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6">
                <a:shade val="80000"/>
                <a:hueOff val="214187"/>
                <a:satOff val="-8604"/>
                <a:lumOff val="18419"/>
                <a:alphaOff val="0"/>
              </a:schemeClr>
            </a:fillRef>
            <a:effectRef idx="0">
              <a:schemeClr val="accent6">
                <a:shade val="80000"/>
                <a:hueOff val="214187"/>
                <a:satOff val="-8604"/>
                <a:lumOff val="18419"/>
                <a:alphaOff val="0"/>
              </a:schemeClr>
            </a:effectRef>
            <a:fontRef idx="minor">
              <a:schemeClr val="lt1"/>
            </a:fontRef>
          </p:style>
          <p:txBody>
            <a:bodyPr spcFirstLastPara="0" vert="horz" wrap="square" lIns="1045871" tIns="421640" rIns="1045870" bIns="245364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defRPr/>
              </a:pPr>
              <a:endParaRPr kumimoji="0" lang="zh-CN" altLang="en-US" sz="2500" b="0" i="0" u="none" strike="noStrike" kern="1200" cap="none" spc="0" normalizeH="0" baseline="0" noProof="0" dirty="0">
                <a:ln>
                  <a:noFill/>
                </a:ln>
                <a:solidFill>
                  <a:prstClr val="white"/>
                </a:solidFill>
                <a:effectLst/>
                <a:uLnTx/>
                <a:uFillTx/>
                <a:cs typeface="+mn-ea"/>
                <a:sym typeface="+mn-lt"/>
              </a:endParaRPr>
            </a:p>
          </p:txBody>
        </p:sp>
        <p:sp>
          <p:nvSpPr>
            <p:cNvPr id="13" name="任意多边形 10"/>
            <p:cNvSpPr/>
            <p:nvPr/>
          </p:nvSpPr>
          <p:spPr>
            <a:xfrm>
              <a:off x="2449480" y="4293809"/>
              <a:ext cx="1445215" cy="144521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002060"/>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6">
                <a:shade val="80000"/>
                <a:hueOff val="321280"/>
                <a:satOff val="-12907"/>
                <a:lumOff val="27628"/>
                <a:alphaOff val="0"/>
              </a:schemeClr>
            </a:fillRef>
            <a:effectRef idx="0">
              <a:schemeClr val="accent6">
                <a:shade val="80000"/>
                <a:hueOff val="321280"/>
                <a:satOff val="-12907"/>
                <a:lumOff val="27628"/>
                <a:alphaOff val="0"/>
              </a:schemeClr>
            </a:effectRef>
            <a:fontRef idx="minor">
              <a:schemeClr val="lt1"/>
            </a:fontRef>
          </p:style>
          <p:txBody>
            <a:bodyPr spcFirstLastPara="0" vert="horz" wrap="square" lIns="566338" tIns="790786" rIns="566338" bIns="790787"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defRPr/>
              </a:pPr>
              <a:endParaRPr kumimoji="0" lang="zh-CN" altLang="en-US" sz="3500" b="0" i="0" u="none" strike="noStrike" kern="1200" cap="none" spc="0" normalizeH="0" baseline="0" noProof="0" dirty="0">
                <a:ln>
                  <a:noFill/>
                </a:ln>
                <a:solidFill>
                  <a:prstClr val="white"/>
                </a:solidFill>
                <a:effectLst/>
                <a:uLnTx/>
                <a:uFillTx/>
                <a:cs typeface="+mn-ea"/>
                <a:sym typeface="+mn-lt"/>
              </a:endParaRPr>
            </a:p>
          </p:txBody>
        </p:sp>
        <p:sp>
          <p:nvSpPr>
            <p:cNvPr id="14" name="文本框 13"/>
            <p:cNvSpPr txBox="1"/>
            <p:nvPr/>
          </p:nvSpPr>
          <p:spPr>
            <a:xfrm>
              <a:off x="2828883" y="4482711"/>
              <a:ext cx="6864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ONE</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2799260" y="3760104"/>
              <a:ext cx="74565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TWO</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文本框 15"/>
            <p:cNvSpPr txBox="1"/>
            <p:nvPr/>
          </p:nvSpPr>
          <p:spPr>
            <a:xfrm>
              <a:off x="2722283" y="3038631"/>
              <a:ext cx="89960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THREE</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文本框 16"/>
            <p:cNvSpPr txBox="1"/>
            <p:nvPr/>
          </p:nvSpPr>
          <p:spPr>
            <a:xfrm>
              <a:off x="2718275" y="2302625"/>
              <a:ext cx="81945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FOUR</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4" name="Shape 540"/>
          <p:cNvSpPr/>
          <p:nvPr/>
        </p:nvSpPr>
        <p:spPr>
          <a:xfrm>
            <a:off x="758190" y="1334770"/>
            <a:ext cx="4220845" cy="32258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rPr>
              <a:t>（四）政府信息公开平台建设情况</a:t>
            </a:r>
            <a:endPar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6137379" y="5334987"/>
            <a:ext cx="4285" cy="2117"/>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911" tIns="65456" rIns="130911" bIns="65456" numCol="1" anchor="t" anchorCtr="0" compatLnSpc="1"/>
          <a:lstStyle/>
          <a:p>
            <a:pPr algn="ctr" defTabSz="967740" fontAlgn="base">
              <a:spcBef>
                <a:spcPct val="0"/>
              </a:spcBef>
              <a:spcAft>
                <a:spcPct val="0"/>
              </a:spcAft>
            </a:pPr>
            <a:endParaRPr lang="en-US" sz="2965">
              <a:solidFill>
                <a:srgbClr val="000000"/>
              </a:solidFill>
              <a:latin typeface="+mn-ea"/>
              <a:sym typeface="Gill Sans" charset="0"/>
            </a:endParaRPr>
          </a:p>
        </p:txBody>
      </p:sp>
      <p:sp>
        <p:nvSpPr>
          <p:cNvPr id="3" name="Freeform 46"/>
          <p:cNvSpPr/>
          <p:nvPr/>
        </p:nvSpPr>
        <p:spPr bwMode="auto">
          <a:xfrm flipH="1">
            <a:off x="7554983" y="2110415"/>
            <a:ext cx="3547639" cy="159482"/>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5F5F5F"/>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967740" fontAlgn="base">
              <a:spcBef>
                <a:spcPct val="0"/>
              </a:spcBef>
              <a:spcAft>
                <a:spcPct val="0"/>
              </a:spcAft>
            </a:pPr>
            <a:endParaRPr lang="en-US" sz="2965">
              <a:solidFill>
                <a:srgbClr val="323232"/>
              </a:solidFill>
              <a:latin typeface="+mn-ea"/>
              <a:cs typeface="Open Sans Condensed Light" pitchFamily="34" charset="0"/>
              <a:sym typeface="Gill Sans" charset="0"/>
            </a:endParaRPr>
          </a:p>
        </p:txBody>
      </p:sp>
      <p:sp>
        <p:nvSpPr>
          <p:cNvPr id="6" name="Freeform 46"/>
          <p:cNvSpPr/>
          <p:nvPr/>
        </p:nvSpPr>
        <p:spPr bwMode="auto">
          <a:xfrm>
            <a:off x="1311533" y="2595169"/>
            <a:ext cx="3643026" cy="159482"/>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5F5F5F"/>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967740" fontAlgn="base">
              <a:spcBef>
                <a:spcPct val="0"/>
              </a:spcBef>
              <a:spcAft>
                <a:spcPct val="0"/>
              </a:spcAft>
            </a:pPr>
            <a:endParaRPr lang="en-US" sz="2965">
              <a:solidFill>
                <a:srgbClr val="323232"/>
              </a:solidFill>
              <a:latin typeface="+mn-ea"/>
              <a:cs typeface="Open Sans Condensed Light" pitchFamily="34" charset="0"/>
              <a:sym typeface="Gill Sans" charset="0"/>
            </a:endParaRPr>
          </a:p>
        </p:txBody>
      </p:sp>
      <p:sp>
        <p:nvSpPr>
          <p:cNvPr id="7" name="Rectangle 37"/>
          <p:cNvSpPr/>
          <p:nvPr/>
        </p:nvSpPr>
        <p:spPr bwMode="auto">
          <a:xfrm>
            <a:off x="1223010" y="3114675"/>
            <a:ext cx="3731260" cy="41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740" fontAlgn="base">
              <a:lnSpc>
                <a:spcPct val="125000"/>
              </a:lnSpc>
              <a:spcBef>
                <a:spcPct val="0"/>
              </a:spcBef>
              <a:spcAft>
                <a:spcPct val="0"/>
              </a:spcAft>
            </a:pPr>
            <a:r>
              <a:rPr lang="zh-CN" altLang="en-US" b="1" dirty="0">
                <a:solidFill>
                  <a:srgbClr val="000000"/>
                </a:solidFill>
                <a:latin typeface="方正仿宋简体" panose="02010601030101010101" charset="-122"/>
                <a:ea typeface="方正仿宋简体" panose="02010601030101010101" charset="-122"/>
                <a:sym typeface="Gill Sans" charset="0"/>
              </a:rPr>
              <a:t>一是严格落实政务公开工作领导机制，主要负责同志定期听取政务公开工作情况汇报，并对做好年度政务公开工作提出明确要求；分管负责同志多次召集主管科室，研究年度政务公开工作实施方案、推进措施等具体事项，协调督促有关科室抓好落实，促进政务公开提质增效。</a:t>
            </a:r>
            <a:endParaRPr lang="zh-CN" altLang="en-US" b="1" dirty="0">
              <a:solidFill>
                <a:srgbClr val="000000"/>
              </a:solidFill>
              <a:latin typeface="方正仿宋简体" panose="02010601030101010101" charset="-122"/>
              <a:ea typeface="方正仿宋简体" panose="02010601030101010101" charset="-122"/>
              <a:sym typeface="Gill Sans" charset="0"/>
            </a:endParaRPr>
          </a:p>
        </p:txBody>
      </p:sp>
      <p:grpSp>
        <p:nvGrpSpPr>
          <p:cNvPr id="12" name="Group 5"/>
          <p:cNvGrpSpPr/>
          <p:nvPr/>
        </p:nvGrpSpPr>
        <p:grpSpPr>
          <a:xfrm>
            <a:off x="908315" y="2887005"/>
            <a:ext cx="403258" cy="352053"/>
            <a:chOff x="459793" y="2162809"/>
            <a:chExt cx="298739" cy="264080"/>
          </a:xfrm>
        </p:grpSpPr>
        <p:sp>
          <p:nvSpPr>
            <p:cNvPr id="13" name="Oval 2"/>
            <p:cNvSpPr/>
            <p:nvPr/>
          </p:nvSpPr>
          <p:spPr bwMode="auto">
            <a:xfrm>
              <a:off x="459804" y="2162809"/>
              <a:ext cx="264080" cy="264080"/>
            </a:xfrm>
            <a:prstGeom prst="ellipse">
              <a:avLst/>
            </a:prstGeom>
            <a:solidFill>
              <a:srgbClr val="1F497D"/>
            </a:solidFill>
            <a:ln w="25400" cap="flat" cmpd="sng" algn="ctr">
              <a:noFill/>
              <a:prstDash val="solid"/>
              <a:round/>
              <a:headEnd type="none" w="med" len="med"/>
              <a:tailEnd type="none" w="med" len="med"/>
            </a:ln>
            <a:effectLst/>
          </p:spPr>
          <p:txBody>
            <a:bodyPr vert="horz" wrap="square" lIns="96757" tIns="48378" rIns="96757" bIns="48378" numCol="1" rtlCol="0" anchor="t" anchorCtr="0" compatLnSpc="1"/>
            <a:lstStyle/>
            <a:p>
              <a:pPr algn="ctr" defTabSz="1309370" fontAlgn="base">
                <a:spcBef>
                  <a:spcPct val="0"/>
                </a:spcBef>
                <a:spcAft>
                  <a:spcPct val="0"/>
                </a:spcAft>
                <a:defRPr/>
              </a:pPr>
              <a:endParaRPr lang="en-US" sz="8040" kern="0">
                <a:solidFill>
                  <a:srgbClr val="000000"/>
                </a:solidFill>
                <a:latin typeface="+mn-ea"/>
                <a:sym typeface="Gill Sans" charset="0"/>
              </a:endParaRPr>
            </a:p>
          </p:txBody>
        </p:sp>
        <p:sp>
          <p:nvSpPr>
            <p:cNvPr id="14" name="Rectangle 22"/>
            <p:cNvSpPr/>
            <p:nvPr/>
          </p:nvSpPr>
          <p:spPr bwMode="auto">
            <a:xfrm>
              <a:off x="459793" y="219587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7740" fontAlgn="base">
                <a:spcBef>
                  <a:spcPct val="0"/>
                </a:spcBef>
                <a:spcAft>
                  <a:spcPct val="0"/>
                </a:spcAft>
                <a:defRPr/>
              </a:pPr>
              <a:r>
                <a:rPr lang="en-US" sz="2115" kern="0" dirty="0">
                  <a:solidFill>
                    <a:srgbClr val="FFFFFF"/>
                  </a:solidFill>
                  <a:latin typeface="+mn-ea"/>
                  <a:cs typeface="Bebas Neue" charset="0"/>
                  <a:sym typeface="Bebas Neue" charset="0"/>
                </a:rPr>
                <a:t>1</a:t>
              </a:r>
              <a:endParaRPr lang="en-US" sz="2115" kern="0" dirty="0">
                <a:solidFill>
                  <a:srgbClr val="FFFFFF"/>
                </a:solidFill>
                <a:latin typeface="+mn-ea"/>
                <a:cs typeface="Bebas Neue" charset="0"/>
                <a:sym typeface="Bebas Neue" charset="0"/>
              </a:endParaRPr>
            </a:p>
          </p:txBody>
        </p:sp>
      </p:grpSp>
      <p:sp>
        <p:nvSpPr>
          <p:cNvPr id="21" name="Rectangle 37"/>
          <p:cNvSpPr/>
          <p:nvPr/>
        </p:nvSpPr>
        <p:spPr bwMode="auto">
          <a:xfrm>
            <a:off x="8064500" y="2595245"/>
            <a:ext cx="250444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defTabSz="967740" fontAlgn="base">
              <a:lnSpc>
                <a:spcPct val="125000"/>
              </a:lnSpc>
              <a:spcBef>
                <a:spcPct val="0"/>
              </a:spcBef>
              <a:spcAft>
                <a:spcPct val="0"/>
              </a:spcAft>
            </a:pPr>
            <a:r>
              <a:rPr lang="zh-CN" altLang="en-US" b="1" dirty="0">
                <a:solidFill>
                  <a:srgbClr val="000000"/>
                </a:solidFill>
                <a:latin typeface="方正仿宋简体" panose="02010601030101010101" charset="-122"/>
                <a:ea typeface="方正仿宋简体" panose="02010601030101010101" charset="-122"/>
                <a:cs typeface="方正仿宋简体" panose="02010601030101010101" charset="-122"/>
                <a:sym typeface="Gill Sans" charset="0"/>
              </a:rPr>
              <a:t>二是强化培训指导和学习交流。积极参加市政府政务公开办及省审计厅组织的相关培训，将政务公开培训纳入年度培训计划，年内开展政务公开培训1次。</a:t>
            </a:r>
            <a:endParaRPr lang="zh-CN" altLang="en-US" b="1" dirty="0">
              <a:solidFill>
                <a:srgbClr val="000000"/>
              </a:solidFill>
              <a:latin typeface="方正仿宋简体" panose="02010601030101010101" charset="-122"/>
              <a:ea typeface="方正仿宋简体" panose="02010601030101010101" charset="-122"/>
              <a:cs typeface="方正仿宋简体" panose="02010601030101010101" charset="-122"/>
              <a:sym typeface="Gill Sans" charset="0"/>
            </a:endParaRPr>
          </a:p>
        </p:txBody>
      </p:sp>
      <p:grpSp>
        <p:nvGrpSpPr>
          <p:cNvPr id="24" name="Group 244"/>
          <p:cNvGrpSpPr/>
          <p:nvPr/>
        </p:nvGrpSpPr>
        <p:grpSpPr>
          <a:xfrm>
            <a:off x="10535821" y="2319986"/>
            <a:ext cx="403258" cy="352053"/>
            <a:chOff x="1079332" y="2203296"/>
            <a:chExt cx="298739" cy="264080"/>
          </a:xfrm>
        </p:grpSpPr>
        <p:sp>
          <p:nvSpPr>
            <p:cNvPr id="25" name="Oval 245"/>
            <p:cNvSpPr/>
            <p:nvPr/>
          </p:nvSpPr>
          <p:spPr bwMode="auto">
            <a:xfrm>
              <a:off x="1103804" y="2203296"/>
              <a:ext cx="264080" cy="264080"/>
            </a:xfrm>
            <a:prstGeom prst="ellipse">
              <a:avLst/>
            </a:prstGeom>
            <a:solidFill>
              <a:srgbClr val="1F497D"/>
            </a:solidFill>
            <a:ln w="25400" cap="flat" cmpd="sng" algn="ctr">
              <a:noFill/>
              <a:prstDash val="solid"/>
              <a:round/>
              <a:headEnd type="none" w="med" len="med"/>
              <a:tailEnd type="none" w="med" len="med"/>
            </a:ln>
            <a:effectLst/>
          </p:spPr>
          <p:txBody>
            <a:bodyPr vert="horz" wrap="square" lIns="96757" tIns="48378" rIns="96757" bIns="48378" numCol="1" rtlCol="0" anchor="t" anchorCtr="0" compatLnSpc="1"/>
            <a:lstStyle/>
            <a:p>
              <a:pPr algn="ctr" defTabSz="1309370" fontAlgn="base">
                <a:spcBef>
                  <a:spcPct val="0"/>
                </a:spcBef>
                <a:spcAft>
                  <a:spcPct val="0"/>
                </a:spcAft>
                <a:defRPr/>
              </a:pPr>
              <a:endParaRPr lang="en-US" sz="8040" kern="0">
                <a:solidFill>
                  <a:srgbClr val="000000"/>
                </a:solidFill>
                <a:latin typeface="+mn-ea"/>
                <a:sym typeface="Gill Sans" charset="0"/>
              </a:endParaRPr>
            </a:p>
          </p:txBody>
        </p:sp>
        <p:sp>
          <p:nvSpPr>
            <p:cNvPr id="2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7740" fontAlgn="base">
                <a:spcBef>
                  <a:spcPct val="0"/>
                </a:spcBef>
                <a:spcAft>
                  <a:spcPct val="0"/>
                </a:spcAft>
                <a:defRPr/>
              </a:pPr>
              <a:r>
                <a:rPr lang="en-US" sz="2115" kern="0" dirty="0">
                  <a:solidFill>
                    <a:srgbClr val="FFFFFF"/>
                  </a:solidFill>
                  <a:latin typeface="+mn-ea"/>
                  <a:cs typeface="Bebas Neue" charset="0"/>
                  <a:sym typeface="Bebas Neue" charset="0"/>
                </a:rPr>
                <a:t>2</a:t>
              </a:r>
              <a:endParaRPr lang="en-US" sz="2115" kern="0" dirty="0">
                <a:solidFill>
                  <a:srgbClr val="FFFFFF"/>
                </a:solidFill>
                <a:latin typeface="+mn-ea"/>
                <a:cs typeface="Bebas Neue" charset="0"/>
                <a:sym typeface="Bebas Neue" charset="0"/>
              </a:endParaRPr>
            </a:p>
          </p:txBody>
        </p:sp>
      </p:grpSp>
      <p:grpSp>
        <p:nvGrpSpPr>
          <p:cNvPr id="33" name="Group 6"/>
          <p:cNvGrpSpPr/>
          <p:nvPr/>
        </p:nvGrpSpPr>
        <p:grpSpPr>
          <a:xfrm>
            <a:off x="5839694" y="2907991"/>
            <a:ext cx="1111281" cy="947533"/>
            <a:chOff x="4326126" y="2238091"/>
            <a:chExt cx="823252" cy="710758"/>
          </a:xfrm>
        </p:grpSpPr>
        <p:grpSp>
          <p:nvGrpSpPr>
            <p:cNvPr id="34" name="Group 214"/>
            <p:cNvGrpSpPr/>
            <p:nvPr/>
          </p:nvGrpSpPr>
          <p:grpSpPr>
            <a:xfrm>
              <a:off x="4326126" y="2238091"/>
              <a:ext cx="823252" cy="710758"/>
              <a:chOff x="3755667" y="1931353"/>
              <a:chExt cx="680374" cy="587404"/>
            </a:xfrm>
          </p:grpSpPr>
          <p:sp>
            <p:nvSpPr>
              <p:cNvPr id="36"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1F497D"/>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sp>
            <p:nvSpPr>
              <p:cNvPr id="37"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sp>
          <p:nvSpPr>
            <p:cNvPr id="35"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1F497D"/>
            </a:solidFill>
            <a:ln>
              <a:noFill/>
            </a:ln>
            <a:extLst>
              <a:ext uri="{91240B29-F687-4F45-9708-019B960494DF}">
                <a14:hiddenLine xmlns:a14="http://schemas.microsoft.com/office/drawing/2010/main" w="9525">
                  <a:solidFill>
                    <a:srgbClr val="000000"/>
                  </a:solidFill>
                  <a:round/>
                </a14:hiddenLine>
              </a:ext>
            </a:extLst>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grpSp>
        <p:nvGrpSpPr>
          <p:cNvPr id="38" name="Group 13"/>
          <p:cNvGrpSpPr/>
          <p:nvPr/>
        </p:nvGrpSpPr>
        <p:grpSpPr>
          <a:xfrm>
            <a:off x="5835964" y="3885010"/>
            <a:ext cx="1111281" cy="947533"/>
            <a:chOff x="4323363" y="2970968"/>
            <a:chExt cx="823252" cy="710758"/>
          </a:xfrm>
        </p:grpSpPr>
        <p:grpSp>
          <p:nvGrpSpPr>
            <p:cNvPr id="39" name="Group 223"/>
            <p:cNvGrpSpPr/>
            <p:nvPr/>
          </p:nvGrpSpPr>
          <p:grpSpPr>
            <a:xfrm>
              <a:off x="4323363" y="2970968"/>
              <a:ext cx="823252" cy="710758"/>
              <a:chOff x="3755667" y="1931353"/>
              <a:chExt cx="680374" cy="587404"/>
            </a:xfrm>
          </p:grpSpPr>
          <p:sp>
            <p:nvSpPr>
              <p:cNvPr id="41"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sp>
            <p:nvSpPr>
              <p:cNvPr id="42"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1F497D"/>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sp>
          <p:nvSpPr>
            <p:cNvPr id="40"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grpSp>
        <p:nvGrpSpPr>
          <p:cNvPr id="43" name="Group 7"/>
          <p:cNvGrpSpPr/>
          <p:nvPr/>
        </p:nvGrpSpPr>
        <p:grpSpPr>
          <a:xfrm>
            <a:off x="6701303" y="3393766"/>
            <a:ext cx="1111281" cy="947533"/>
            <a:chOff x="4964418" y="2602479"/>
            <a:chExt cx="823252" cy="710758"/>
          </a:xfrm>
        </p:grpSpPr>
        <p:grpSp>
          <p:nvGrpSpPr>
            <p:cNvPr id="44" name="Group 220"/>
            <p:cNvGrpSpPr/>
            <p:nvPr/>
          </p:nvGrpSpPr>
          <p:grpSpPr>
            <a:xfrm>
              <a:off x="4964418" y="2602479"/>
              <a:ext cx="823252" cy="710758"/>
              <a:chOff x="3755667" y="1931353"/>
              <a:chExt cx="680374" cy="587404"/>
            </a:xfrm>
          </p:grpSpPr>
          <p:sp>
            <p:nvSpPr>
              <p:cNvPr id="46"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1F497D"/>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sp>
            <p:nvSpPr>
              <p:cNvPr id="47"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sp>
          <p:nvSpPr>
            <p:cNvPr id="45"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1F497D"/>
            </a:solidFill>
            <a:ln>
              <a:noFill/>
            </a:ln>
            <a:extLst>
              <a:ext uri="{91240B29-F687-4F45-9708-019B960494DF}">
                <a14:hiddenLine xmlns:a14="http://schemas.microsoft.com/office/drawing/2010/main" w="9525">
                  <a:solidFill>
                    <a:srgbClr val="000000"/>
                  </a:solidFill>
                  <a:round/>
                </a14:hiddenLine>
              </a:ext>
            </a:extLst>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grpSp>
        <p:nvGrpSpPr>
          <p:cNvPr id="48" name="Group 4"/>
          <p:cNvGrpSpPr/>
          <p:nvPr/>
        </p:nvGrpSpPr>
        <p:grpSpPr>
          <a:xfrm>
            <a:off x="6406226" y="1923943"/>
            <a:ext cx="1111281" cy="947533"/>
            <a:chOff x="4745821" y="1499943"/>
            <a:chExt cx="823252" cy="710758"/>
          </a:xfrm>
        </p:grpSpPr>
        <p:grpSp>
          <p:nvGrpSpPr>
            <p:cNvPr id="49" name="Group 217"/>
            <p:cNvGrpSpPr/>
            <p:nvPr/>
          </p:nvGrpSpPr>
          <p:grpSpPr>
            <a:xfrm>
              <a:off x="4745821" y="1499943"/>
              <a:ext cx="823252" cy="710758"/>
              <a:chOff x="3755667" y="1931353"/>
              <a:chExt cx="680374" cy="587404"/>
            </a:xfrm>
          </p:grpSpPr>
          <p:sp>
            <p:nvSpPr>
              <p:cNvPr id="51"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sp>
            <p:nvSpPr>
              <p:cNvPr id="52"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1F497D"/>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sp>
          <p:nvSpPr>
            <p:cNvPr id="50"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grpSp>
        <p:nvGrpSpPr>
          <p:cNvPr id="53" name="Group 14"/>
          <p:cNvGrpSpPr/>
          <p:nvPr/>
        </p:nvGrpSpPr>
        <p:grpSpPr>
          <a:xfrm>
            <a:off x="5261472" y="4855804"/>
            <a:ext cx="1111281" cy="947533"/>
            <a:chOff x="3897771" y="3699175"/>
            <a:chExt cx="823252" cy="710758"/>
          </a:xfrm>
        </p:grpSpPr>
        <p:grpSp>
          <p:nvGrpSpPr>
            <p:cNvPr id="54" name="Group 226"/>
            <p:cNvGrpSpPr/>
            <p:nvPr/>
          </p:nvGrpSpPr>
          <p:grpSpPr>
            <a:xfrm>
              <a:off x="3897771" y="3699175"/>
              <a:ext cx="823252" cy="710758"/>
              <a:chOff x="3755667" y="1931353"/>
              <a:chExt cx="680374" cy="587404"/>
            </a:xfrm>
          </p:grpSpPr>
          <p:sp>
            <p:nvSpPr>
              <p:cNvPr id="56"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1F497D"/>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sp>
            <p:nvSpPr>
              <p:cNvPr id="57"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sp>
          <p:nvSpPr>
            <p:cNvPr id="55"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1F497D"/>
            </a:solidFill>
            <a:ln>
              <a:noFill/>
            </a:ln>
            <a:extLst>
              <a:ext uri="{91240B29-F687-4F45-9708-019B960494DF}">
                <a14:hiddenLine xmlns:a14="http://schemas.microsoft.com/office/drawing/2010/main" w="9525">
                  <a:solidFill>
                    <a:srgbClr val="000000"/>
                  </a:solidFill>
                  <a:round/>
                </a14:hiddenLine>
              </a:ext>
            </a:extLst>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grpSp>
        <p:nvGrpSpPr>
          <p:cNvPr id="58" name="Group 3"/>
          <p:cNvGrpSpPr/>
          <p:nvPr/>
        </p:nvGrpSpPr>
        <p:grpSpPr>
          <a:xfrm>
            <a:off x="4973217" y="2416845"/>
            <a:ext cx="1111281" cy="947533"/>
            <a:chOff x="3684228" y="1869676"/>
            <a:chExt cx="823252" cy="710758"/>
          </a:xfrm>
        </p:grpSpPr>
        <p:grpSp>
          <p:nvGrpSpPr>
            <p:cNvPr id="59" name="Group 1"/>
            <p:cNvGrpSpPr/>
            <p:nvPr/>
          </p:nvGrpSpPr>
          <p:grpSpPr>
            <a:xfrm>
              <a:off x="3684228" y="1869676"/>
              <a:ext cx="823252" cy="710758"/>
              <a:chOff x="3755667" y="1931353"/>
              <a:chExt cx="680374" cy="587404"/>
            </a:xfrm>
            <a:solidFill>
              <a:srgbClr val="FFFFFF"/>
            </a:solidFill>
          </p:grpSpPr>
          <p:sp>
            <p:nvSpPr>
              <p:cNvPr id="61"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1F497D"/>
              </a:solid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sp>
            <p:nvSpPr>
              <p:cNvPr id="62"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sp>
          <p:nvSpPr>
            <p:cNvPr id="60"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1F497D"/>
            </a:solidFill>
            <a:ln>
              <a:noFill/>
            </a:ln>
            <a:extLst>
              <a:ext uri="{91240B29-F687-4F45-9708-019B960494DF}">
                <a14:hiddenLine xmlns:a14="http://schemas.microsoft.com/office/drawing/2010/main" w="9525">
                  <a:solidFill>
                    <a:srgbClr val="000000"/>
                  </a:solidFill>
                  <a:round/>
                </a14:hiddenLine>
              </a:ext>
            </a:extLst>
          </p:spPr>
          <p:txBody>
            <a:bodyPr vert="horz" wrap="square" lIns="96757" tIns="48378" rIns="96757" bIns="48378" numCol="1" anchor="t" anchorCtr="0" compatLnSpc="1"/>
            <a:lstStyle/>
            <a:p>
              <a:pPr algn="ctr" defTabSz="967740" fontAlgn="base">
                <a:spcBef>
                  <a:spcPct val="0"/>
                </a:spcBef>
                <a:spcAft>
                  <a:spcPct val="0"/>
                </a:spcAft>
                <a:defRPr/>
              </a:pPr>
              <a:endParaRPr lang="en-US" sz="2965" kern="0">
                <a:solidFill>
                  <a:srgbClr val="000000"/>
                </a:solidFill>
                <a:latin typeface="+mn-ea"/>
                <a:sym typeface="Gill Sans" charset="0"/>
              </a:endParaRPr>
            </a:p>
          </p:txBody>
        </p:sp>
      </p:grpSp>
      <p:sp>
        <p:nvSpPr>
          <p:cNvPr id="69" name="Shape 540"/>
          <p:cNvSpPr/>
          <p:nvPr/>
        </p:nvSpPr>
        <p:spPr>
          <a:xfrm>
            <a:off x="393065" y="1601470"/>
            <a:ext cx="2965450" cy="32258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rPr>
              <a:t>（五）监督保障情况</a:t>
            </a:r>
            <a:endParaRPr kumimoji="0" lang="zh-CN" altLang="en-US" sz="2100" b="1" i="0" u="none" strike="noStrike" kern="1200" cap="none" spc="42" normalizeH="0" baseline="0" noProof="0" dirty="0">
              <a:ln>
                <a:noFill/>
              </a:ln>
              <a:solidFill>
                <a:srgbClr val="002060"/>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3000">
        <p14:pan dir="u"/>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strips(downLeft)">
                                      <p:cBhvr>
                                        <p:cTn id="7" dur="500"/>
                                        <p:tgtEl>
                                          <p:spTgt spid="5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18" presetClass="entr" presetSubtype="12"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strips(downLeft)">
                                      <p:cBhvr>
                                        <p:cTn id="24" dur="500"/>
                                        <p:tgtEl>
                                          <p:spTgt spid="33"/>
                                        </p:tgtEl>
                                      </p:cBhvr>
                                    </p:animEffect>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strips(downLeft)">
                                      <p:cBhvr>
                                        <p:cTn id="28" dur="500"/>
                                        <p:tgtEl>
                                          <p:spTgt spid="53"/>
                                        </p:tgtEl>
                                      </p:cBhvr>
                                    </p:animEffect>
                                  </p:childTnLst>
                                </p:cTn>
                              </p:par>
                            </p:childTnLst>
                          </p:cTn>
                        </p:par>
                        <p:par>
                          <p:cTn id="29" fill="hold">
                            <p:stCondLst>
                              <p:cond delay="2500"/>
                            </p:stCondLst>
                            <p:childTnLst>
                              <p:par>
                                <p:cTn id="30" presetID="18" presetClass="entr" presetSubtype="12"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strips(downLeft)">
                                      <p:cBhvr>
                                        <p:cTn id="32" dur="500"/>
                                        <p:tgtEl>
                                          <p:spTgt spid="4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strips(downLeft)">
                                      <p:cBhvr>
                                        <p:cTn id="49" dur="500"/>
                                        <p:tgtEl>
                                          <p:spTgt spid="43"/>
                                        </p:tgtEl>
                                      </p:cBhvr>
                                    </p:animEffect>
                                  </p:childTnLst>
                                </p:cTn>
                              </p:par>
                            </p:childTnLst>
                          </p:cTn>
                        </p:par>
                        <p:par>
                          <p:cTn id="50" fill="hold">
                            <p:stCondLst>
                              <p:cond delay="4500"/>
                            </p:stCondLst>
                            <p:childTnLst>
                              <p:par>
                                <p:cTn id="51" presetID="18" presetClass="entr" presetSubtype="12"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strips(downLeft)">
                                      <p:cBhvr>
                                        <p:cTn id="53" dur="500"/>
                                        <p:tgtEl>
                                          <p:spTgt spid="38"/>
                                        </p:tgtEl>
                                      </p:cBhvr>
                                    </p:animEffect>
                                  </p:childTnLst>
                                </p:cTn>
                              </p:par>
                              <p:par>
                                <p:cTn id="54" presetID="2" presetClass="entr" presetSubtype="8"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0-#ppt_w/2"/>
                                          </p:val>
                                        </p:tav>
                                        <p:tav tm="100000">
                                          <p:val>
                                            <p:strVal val="#ppt_x"/>
                                          </p:val>
                                        </p:tav>
                                      </p:tavLst>
                                    </p:anim>
                                    <p:anim calcmode="lin" valueType="num">
                                      <p:cBhvr additive="base">
                                        <p:cTn id="5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21" grpId="0"/>
      <p:bldP spid="6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2"/>
          <p:cNvSpPr txBox="1"/>
          <p:nvPr>
            <p:custDataLst>
              <p:tags r:id="rId1"/>
            </p:custDataLst>
          </p:nvPr>
        </p:nvSpPr>
        <p:spPr>
          <a:xfrm>
            <a:off x="120650" y="1477010"/>
            <a:ext cx="5253355" cy="515620"/>
          </a:xfrm>
          <a:prstGeom prst="rect">
            <a:avLst/>
          </a:prstGeom>
          <a:noFill/>
        </p:spPr>
        <p:txBody>
          <a:bodyPr wrap="square" lIns="85983" tIns="42991" rIns="85983" bIns="4299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zh-CN" altLang="en-US" sz="2800" b="1" dirty="0">
                <a:solidFill>
                  <a:schemeClr val="tx1">
                    <a:lumMod val="85000"/>
                    <a:lumOff val="15000"/>
                  </a:schemeClr>
                </a:solidFill>
                <a:latin typeface="+mn-lt"/>
                <a:cs typeface="+mn-ea"/>
                <a:sym typeface="+mn-lt"/>
              </a:rPr>
              <a:t>二、主动公开政府信息情况</a:t>
            </a:r>
            <a:endParaRPr lang="zh-CN" altLang="en-US" sz="2800" b="1" dirty="0">
              <a:solidFill>
                <a:schemeClr val="tx1">
                  <a:lumMod val="85000"/>
                  <a:lumOff val="15000"/>
                </a:schemeClr>
              </a:solidFill>
              <a:latin typeface="+mn-lt"/>
              <a:cs typeface="+mn-ea"/>
              <a:sym typeface="+mn-lt"/>
            </a:endParaRPr>
          </a:p>
        </p:txBody>
      </p:sp>
      <p:sp>
        <p:nvSpPr>
          <p:cNvPr id="2" name="矩形 1"/>
          <p:cNvSpPr/>
          <p:nvPr/>
        </p:nvSpPr>
        <p:spPr>
          <a:xfrm>
            <a:off x="2720404" y="3481515"/>
            <a:ext cx="6918960" cy="645160"/>
          </a:xfrm>
          <a:prstGeom prst="rect">
            <a:avLst/>
          </a:prstGeom>
        </p:spPr>
        <p:txBody>
          <a:bodyPr wrap="square">
            <a:spAutoFit/>
          </a:bodyPr>
          <a:lstStyle/>
          <a:p>
            <a:pPr algn="ctr">
              <a:lnSpc>
                <a:spcPct val="150000"/>
              </a:lnSpc>
              <a:defRPr sz="1800" spc="0">
                <a:solidFill>
                  <a:srgbClr val="000000"/>
                </a:solidFill>
              </a:defRPr>
            </a:pPr>
            <a:endParaRPr lang="zh-CN" altLang="en-US" sz="1200" spc="24" dirty="0">
              <a:solidFill>
                <a:prstClr val="black"/>
              </a:solidFill>
              <a:cs typeface="+mn-ea"/>
              <a:sym typeface="+mn-lt"/>
            </a:endParaRPr>
          </a:p>
          <a:p>
            <a:pPr lvl="0" algn="ctr">
              <a:lnSpc>
                <a:spcPct val="150000"/>
              </a:lnSpc>
              <a:defRPr sz="1800" spc="0">
                <a:solidFill>
                  <a:srgbClr val="000000"/>
                </a:solidFill>
              </a:defRPr>
            </a:pPr>
            <a:endParaRPr lang="zh-CN" altLang="en-US" sz="1200" spc="24" dirty="0">
              <a:solidFill>
                <a:prstClr val="black"/>
              </a:solidFill>
              <a:cs typeface="+mn-ea"/>
              <a:sym typeface="+mn-lt"/>
            </a:endParaRPr>
          </a:p>
        </p:txBody>
      </p:sp>
      <p:graphicFrame>
        <p:nvGraphicFramePr>
          <p:cNvPr id="5" name="表格 4"/>
          <p:cNvGraphicFramePr/>
          <p:nvPr/>
        </p:nvGraphicFramePr>
        <p:xfrm>
          <a:off x="5374005" y="454660"/>
          <a:ext cx="5570855" cy="5894070"/>
        </p:xfrm>
        <a:graphic>
          <a:graphicData uri="http://schemas.openxmlformats.org/drawingml/2006/table">
            <a:tbl>
              <a:tblPr firstRow="1" bandRow="1">
                <a:tableStyleId>{5940675A-B579-460E-94D1-54222C63F5DA}</a:tableStyleId>
              </a:tblPr>
              <a:tblGrid>
                <a:gridCol w="1546225"/>
                <a:gridCol w="1354455"/>
                <a:gridCol w="1407795"/>
                <a:gridCol w="1262380"/>
              </a:tblGrid>
              <a:tr h="421005">
                <a:tc gridSpan="4">
                  <a:txBody>
                    <a:bodyPr/>
                    <a:p>
                      <a:pPr indent="0" algn="ctr">
                        <a:buNone/>
                      </a:pPr>
                      <a:r>
                        <a:rPr lang="en-US" sz="1200" b="1">
                          <a:latin typeface="Times New Roman" panose="02020603050405020304" charset="0"/>
                          <a:cs typeface="Times New Roman" panose="02020603050405020304" charset="0"/>
                        </a:rPr>
                        <a:t>第二十条第（一）项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lgn="ctr">
                        <a:buNone/>
                      </a:pPr>
                      <a:r>
                        <a:rPr lang="en-US" sz="1200" b="1">
                          <a:latin typeface="Times New Roman" panose="02020603050405020304" charset="0"/>
                          <a:cs typeface="Times New Roman" panose="02020603050405020304" charset="0"/>
                        </a:rPr>
                        <a:t>信息内容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本年制发件数</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本年废止件数</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现行有效件数</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21005">
                <a:tc>
                  <a:txBody>
                    <a:bodyPr/>
                    <a:p>
                      <a:pPr indent="0">
                        <a:buNone/>
                      </a:pPr>
                      <a:r>
                        <a:rPr lang="en-US" sz="1200" b="1">
                          <a:latin typeface="Times New Roman" panose="02020603050405020304" charset="0"/>
                          <a:cs typeface="Times New Roman" panose="02020603050405020304" charset="0"/>
                        </a:rPr>
                        <a:t>规章</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21005">
                <a:tc>
                  <a:txBody>
                    <a:bodyPr/>
                    <a:p>
                      <a:pPr indent="0">
                        <a:buNone/>
                      </a:pPr>
                      <a:r>
                        <a:rPr lang="en-US" sz="1200" b="1">
                          <a:latin typeface="Times New Roman" panose="02020603050405020304" charset="0"/>
                          <a:cs typeface="Times New Roman" panose="02020603050405020304" charset="0"/>
                        </a:rPr>
                        <a:t>行政规范性文件</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21005">
                <a:tc gridSpan="4">
                  <a:txBody>
                    <a:bodyPr/>
                    <a:p>
                      <a:pPr indent="0" algn="ctr">
                        <a:buNone/>
                      </a:pPr>
                      <a:r>
                        <a:rPr lang="en-US" sz="1200" b="1">
                          <a:latin typeface="Times New Roman" panose="02020603050405020304" charset="0"/>
                          <a:cs typeface="Times New Roman" panose="02020603050405020304" charset="0"/>
                        </a:rPr>
                        <a:t>第二十条第（五）项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lgn="ctr">
                        <a:buNone/>
                      </a:pPr>
                      <a:r>
                        <a:rPr lang="en-US" sz="1200" b="1">
                          <a:latin typeface="Times New Roman" panose="02020603050405020304" charset="0"/>
                          <a:cs typeface="Times New Roman" panose="02020603050405020304" charset="0"/>
                        </a:rPr>
                        <a:t>信息内容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Times New Roman" panose="02020603050405020304" charset="0"/>
                          <a:cs typeface="Times New Roman" panose="02020603050405020304" charset="0"/>
                        </a:rPr>
                        <a:t>本年处理决定数量</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buNone/>
                      </a:pPr>
                      <a:r>
                        <a:rPr lang="en-US" sz="1200" b="1">
                          <a:latin typeface="Times New Roman" panose="02020603050405020304" charset="0"/>
                          <a:cs typeface="Times New Roman" panose="02020603050405020304" charset="0"/>
                        </a:rPr>
                        <a:t>行政许可</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gridSpan="4">
                  <a:txBody>
                    <a:bodyPr/>
                    <a:p>
                      <a:pPr indent="0" algn="ctr">
                        <a:buNone/>
                      </a:pPr>
                      <a:r>
                        <a:rPr lang="en-US" sz="1200" b="1">
                          <a:latin typeface="Times New Roman" panose="02020603050405020304" charset="0"/>
                          <a:cs typeface="Times New Roman" panose="02020603050405020304" charset="0"/>
                        </a:rPr>
                        <a:t>第二十条第（六）项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lgn="ctr">
                        <a:buNone/>
                      </a:pPr>
                      <a:r>
                        <a:rPr lang="en-US" sz="1200" b="1">
                          <a:latin typeface="Times New Roman" panose="02020603050405020304" charset="0"/>
                          <a:cs typeface="Times New Roman" panose="02020603050405020304" charset="0"/>
                        </a:rPr>
                        <a:t>信息内容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Times New Roman" panose="02020603050405020304" charset="0"/>
                          <a:cs typeface="Times New Roman" panose="02020603050405020304" charset="0"/>
                        </a:rPr>
                        <a:t>本年处理决定数量</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buNone/>
                      </a:pPr>
                      <a:r>
                        <a:rPr lang="en-US" sz="1200" b="1">
                          <a:latin typeface="Times New Roman" panose="02020603050405020304" charset="0"/>
                          <a:cs typeface="Times New Roman" panose="02020603050405020304" charset="0"/>
                        </a:rPr>
                        <a:t>行政处罚</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buNone/>
                      </a:pPr>
                      <a:r>
                        <a:rPr lang="en-US" sz="1200" b="1">
                          <a:latin typeface="Times New Roman" panose="02020603050405020304" charset="0"/>
                          <a:cs typeface="Times New Roman" panose="02020603050405020304" charset="0"/>
                        </a:rPr>
                        <a:t>行政强制</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gridSpan="4">
                  <a:txBody>
                    <a:bodyPr/>
                    <a:p>
                      <a:pPr indent="0" algn="ctr">
                        <a:buNone/>
                      </a:pPr>
                      <a:r>
                        <a:rPr lang="en-US" sz="1200" b="1">
                          <a:latin typeface="Times New Roman" panose="02020603050405020304" charset="0"/>
                          <a:cs typeface="Times New Roman" panose="02020603050405020304" charset="0"/>
                        </a:rPr>
                        <a:t>第二十条第（八）项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lgn="ctr">
                        <a:buNone/>
                      </a:pPr>
                      <a:r>
                        <a:rPr lang="en-US" sz="1200" b="1">
                          <a:latin typeface="Times New Roman" panose="02020603050405020304" charset="0"/>
                          <a:cs typeface="Times New Roman" panose="02020603050405020304" charset="0"/>
                        </a:rPr>
                        <a:t>信息内容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Times New Roman" panose="02020603050405020304" charset="0"/>
                          <a:cs typeface="Times New Roman" panose="02020603050405020304" charset="0"/>
                        </a:rPr>
                        <a:t>本年收费金额（单位：万元）</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1005">
                <a:tc>
                  <a:txBody>
                    <a:bodyPr/>
                    <a:p>
                      <a:pPr indent="0">
                        <a:buNone/>
                      </a:pPr>
                      <a:r>
                        <a:rPr lang="en-US" sz="1200" b="1">
                          <a:latin typeface="Times New Roman" panose="02020603050405020304" charset="0"/>
                          <a:cs typeface="Times New Roman" panose="02020603050405020304" charset="0"/>
                        </a:rPr>
                        <a:t>行政事业性收费</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3">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grpSp>
        <p:nvGrpSpPr>
          <p:cNvPr id="18" name="组合 17"/>
          <p:cNvGrpSpPr/>
          <p:nvPr/>
        </p:nvGrpSpPr>
        <p:grpSpPr>
          <a:xfrm>
            <a:off x="1234051" y="2772919"/>
            <a:ext cx="3026513" cy="3228927"/>
            <a:chOff x="6025477" y="5703965"/>
            <a:chExt cx="522158" cy="557080"/>
          </a:xfrm>
          <a:solidFill>
            <a:srgbClr val="002060"/>
          </a:solidFill>
        </p:grpSpPr>
        <p:sp>
          <p:nvSpPr>
            <p:cNvPr id="19"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0"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1"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2"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3"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4"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5"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6"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7"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8"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9"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41">
                                            <p:txEl>
                                              <p:pRg st="0" end="0"/>
                                            </p:txEl>
                                          </p:spTgt>
                                        </p:tgtEl>
                                        <p:attrNameLst>
                                          <p:attrName>style.visibility</p:attrName>
                                        </p:attrNameLst>
                                      </p:cBhvr>
                                      <p:to>
                                        <p:strVal val="visible"/>
                                      </p:to>
                                    </p:set>
                                    <p:animScale>
                                      <p:cBhvr>
                                        <p:cTn id="7" dur="1000" decel="50000" fill="hold">
                                          <p:stCondLst>
                                            <p:cond delay="0"/>
                                          </p:stCondLst>
                                        </p:cTn>
                                        <p:tgtEl>
                                          <p:spTgt spid="4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
                                            <p:txEl>
                                              <p:pRg st="0" end="0"/>
                                            </p:txEl>
                                          </p:spTgt>
                                        </p:tgtEl>
                                        <p:attrNameLst>
                                          <p:attrName>ppt_x</p:attrName>
                                          <p:attrName>ppt_y</p:attrName>
                                        </p:attrNameLst>
                                      </p:cBhvr>
                                    </p:animMotion>
                                    <p:animEffect transition="in" filter="fade">
                                      <p:cBhvr>
                                        <p:cTn id="9" dur="1000"/>
                                        <p:tgtEl>
                                          <p:spTgt spid="4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9.xml><?xml version="1.0" encoding="utf-8"?>
<p:tagLst xmlns:p="http://schemas.openxmlformats.org/presentationml/2006/main">
  <p:tag name="KSO_WPP_MARK_KEY" val="5d0fcb96-a2c3-4b4d-9c7b-04e54a4b3b94"/>
  <p:tag name="COMMONDATA" val="eyJoZGlkIjoiYmM4NmQyOTUyYWJlM2Y3MzBjYWY0NmI5MDQwMTk2M2MifQ=="/>
</p:tagLst>
</file>

<file path=ppt/theme/theme1.xml><?xml version="1.0" encoding="utf-8"?>
<a:theme xmlns:a="http://schemas.openxmlformats.org/drawingml/2006/main" name="第一PPT，www.1ppt.com">
  <a:themeElements>
    <a:clrScheme name="自定义 37">
      <a:dk1>
        <a:sysClr val="windowText" lastClr="000000"/>
      </a:dk1>
      <a:lt1>
        <a:sysClr val="window" lastClr="FFFFFF"/>
      </a:lt1>
      <a:dk2>
        <a:srgbClr val="455F51"/>
      </a:dk2>
      <a:lt2>
        <a:srgbClr val="E2DFCC"/>
      </a:lt2>
      <a:accent1>
        <a:srgbClr val="C00000"/>
      </a:accent1>
      <a:accent2>
        <a:srgbClr val="119169"/>
      </a:accent2>
      <a:accent3>
        <a:srgbClr val="C00000"/>
      </a:accent3>
      <a:accent4>
        <a:srgbClr val="119169"/>
      </a:accent4>
      <a:accent5>
        <a:srgbClr val="C00000"/>
      </a:accent5>
      <a:accent6>
        <a:srgbClr val="119169"/>
      </a:accent6>
      <a:hlink>
        <a:srgbClr val="C00000"/>
      </a:hlink>
      <a:folHlink>
        <a:srgbClr val="119169"/>
      </a:folHlink>
    </a:clrScheme>
    <a:fontScheme name="rmjarsw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4388</Words>
  <Application>WPS 演示</Application>
  <PresentationFormat>自定义</PresentationFormat>
  <Paragraphs>919</Paragraphs>
  <Slides>14</Slides>
  <Notes>23</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14</vt:i4>
      </vt:variant>
    </vt:vector>
  </HeadingPairs>
  <TitlesOfParts>
    <vt:vector size="35" baseType="lpstr">
      <vt:lpstr>Arial</vt:lpstr>
      <vt:lpstr>宋体</vt:lpstr>
      <vt:lpstr>Wingdings</vt:lpstr>
      <vt:lpstr>阿里巴巴普惠体 R</vt:lpstr>
      <vt:lpstr>仿宋_GB2312</vt:lpstr>
      <vt:lpstr>Calibri</vt:lpstr>
      <vt:lpstr>Oswald Light</vt:lpstr>
      <vt:lpstr>Segoe Print</vt:lpstr>
      <vt:lpstr>方正仿宋简体</vt:lpstr>
      <vt:lpstr>Source Sans Pro</vt:lpstr>
      <vt:lpstr>Gill Sans</vt:lpstr>
      <vt:lpstr>Open Sans Condensed Light</vt:lpstr>
      <vt:lpstr>Bebas Neue</vt:lpstr>
      <vt:lpstr>Times New Roman</vt:lpstr>
      <vt:lpstr>Lato Light</vt:lpstr>
      <vt:lpstr>方正黑体简体</vt:lpstr>
      <vt:lpstr>Calibri</vt:lpstr>
      <vt:lpstr>微软雅黑</vt:lpstr>
      <vt:lpstr>Arial Unicode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蓝色商务</dc:title>
  <dc:creator>第一PPT</dc:creator>
  <cp:keywords>www.1ppt.com</cp:keywords>
  <dc:description>www.1ppt.com</dc:description>
  <cp:lastModifiedBy>Administrator</cp:lastModifiedBy>
  <cp:revision>61</cp:revision>
  <dcterms:created xsi:type="dcterms:W3CDTF">2019-01-02T05:18:00Z</dcterms:created>
  <dcterms:modified xsi:type="dcterms:W3CDTF">2024-08-28T08:37:55Z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5BE463323B404761A82EF477253C7153_12</vt:lpwstr>
  </property>
</Properties>
</file>