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24384000" cy="13716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gif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image" Target="../media/image8.png"/><Relationship Id="rId10" Type="http://schemas.openxmlformats.org/officeDocument/2006/relationships/image" Target="../media/image9.png"/><Relationship Id="rId11" Type="http://schemas.openxmlformats.org/officeDocument/2006/relationships/image" Target="../media/image10.png"/><Relationship Id="rId12" Type="http://schemas.openxmlformats.org/officeDocument/2006/relationships/image" Target="../media/image11.png"/><Relationship Id="rId13" Type="http://schemas.openxmlformats.org/officeDocument/2006/relationships/image" Target="../media/image12.gif"/><Relationship Id="rId14" Type="http://schemas.openxmlformats.org/officeDocument/2006/relationships/image" Target="../media/image13.gif"/><Relationship Id="rId15" Type="http://schemas.openxmlformats.org/officeDocument/2006/relationships/image" Target="../media/image14.gif"/><Relationship Id="rId16" Type="http://schemas.openxmlformats.org/officeDocument/2006/relationships/image" Target="../media/image15.gif"/><Relationship Id="rId17" Type="http://schemas.openxmlformats.org/officeDocument/2006/relationships/image" Target="../media/image16.gif"/><Relationship Id="rId18" Type="http://schemas.openxmlformats.org/officeDocument/2006/relationships/image" Target="../media/image17.gif"/><Relationship Id="rId19" Type="http://schemas.openxmlformats.org/officeDocument/2006/relationships/image" Target="../media/image18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5" Type="http://schemas.openxmlformats.org/officeDocument/2006/relationships/image" Target="../media/image22.png"/><Relationship Id="rId6" Type="http://schemas.openxmlformats.org/officeDocument/2006/relationships/image" Target="../media/image23.png"/><Relationship Id="rId7" Type="http://schemas.openxmlformats.org/officeDocument/2006/relationships/image" Target="../media/image24.png"/><Relationship Id="rId8" Type="http://schemas.openxmlformats.org/officeDocument/2006/relationships/image" Target="../media/image25.png"/><Relationship Id="rId9" Type="http://schemas.openxmlformats.org/officeDocument/2006/relationships/image" Target="../media/image26.png"/><Relationship Id="rId10" Type="http://schemas.openxmlformats.org/officeDocument/2006/relationships/image" Target="../media/image27.gif"/><Relationship Id="rId11" Type="http://schemas.openxmlformats.org/officeDocument/2006/relationships/image" Target="../media/image28.png"/><Relationship Id="rId12" Type="http://schemas.openxmlformats.org/officeDocument/2006/relationships/image" Target="../media/image29.png"/><Relationship Id="rId13" Type="http://schemas.openxmlformats.org/officeDocument/2006/relationships/image" Target="../media/image30.png"/><Relationship Id="rId14" Type="http://schemas.openxmlformats.org/officeDocument/2006/relationships/image" Target="../media/image31.gif"/><Relationship Id="rId15" Type="http://schemas.openxmlformats.org/officeDocument/2006/relationships/image" Target="../media/image32.gif"/><Relationship Id="rId16" Type="http://schemas.openxmlformats.org/officeDocument/2006/relationships/image" Target="../media/image33.gif"/><Relationship Id="rId17" Type="http://schemas.openxmlformats.org/officeDocument/2006/relationships/image" Target="../media/image34.gif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5.png"/><Relationship Id="rId3" Type="http://schemas.openxmlformats.org/officeDocument/2006/relationships/image" Target="../media/image36.png"/><Relationship Id="rId4" Type="http://schemas.openxmlformats.org/officeDocument/2006/relationships/image" Target="../media/image37.png"/><Relationship Id="rId5" Type="http://schemas.openxmlformats.org/officeDocument/2006/relationships/image" Target="../media/image38.png"/><Relationship Id="rId6" Type="http://schemas.openxmlformats.org/officeDocument/2006/relationships/image" Target="../media/image39.png"/><Relationship Id="rId7" Type="http://schemas.openxmlformats.org/officeDocument/2006/relationships/image" Target="../media/image40.png"/><Relationship Id="rId8" Type="http://schemas.openxmlformats.org/officeDocument/2006/relationships/image" Target="../media/image41.png"/><Relationship Id="rId9" Type="http://schemas.openxmlformats.org/officeDocument/2006/relationships/image" Target="../media/image42.png"/><Relationship Id="rId10" Type="http://schemas.openxmlformats.org/officeDocument/2006/relationships/image" Target="../media/image43.gif"/><Relationship Id="rId11" Type="http://schemas.openxmlformats.org/officeDocument/2006/relationships/image" Target="../media/image44.gif"/><Relationship Id="rId12" Type="http://schemas.openxmlformats.org/officeDocument/2006/relationships/image" Target="../media/image45.gif"/><Relationship Id="rId13" Type="http://schemas.openxmlformats.org/officeDocument/2006/relationships/image" Target="../media/image46.gif"/><Relationship Id="rId14" Type="http://schemas.openxmlformats.org/officeDocument/2006/relationships/image" Target="../media/image47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8.png"/><Relationship Id="rId3" Type="http://schemas.openxmlformats.org/officeDocument/2006/relationships/image" Target="../media/image49.png"/><Relationship Id="rId4" Type="http://schemas.openxmlformats.org/officeDocument/2006/relationships/image" Target="../media/image50.png"/><Relationship Id="rId5" Type="http://schemas.openxmlformats.org/officeDocument/2006/relationships/image" Target="../media/image51.png"/><Relationship Id="rId6" Type="http://schemas.openxmlformats.org/officeDocument/2006/relationships/image" Target="../media/image52.png"/><Relationship Id="rId7" Type="http://schemas.openxmlformats.org/officeDocument/2006/relationships/image" Target="../media/image53.png"/><Relationship Id="rId8" Type="http://schemas.openxmlformats.org/officeDocument/2006/relationships/image" Target="../media/image54.png"/><Relationship Id="rId9" Type="http://schemas.openxmlformats.org/officeDocument/2006/relationships/image" Target="../media/image55.png"/><Relationship Id="rId10" Type="http://schemas.openxmlformats.org/officeDocument/2006/relationships/image" Target="../media/image56.png"/><Relationship Id="rId11" Type="http://schemas.openxmlformats.org/officeDocument/2006/relationships/image" Target="../media/image57.gif"/><Relationship Id="rId12" Type="http://schemas.openxmlformats.org/officeDocument/2006/relationships/image" Target="../media/image58.png"/><Relationship Id="rId13" Type="http://schemas.openxmlformats.org/officeDocument/2006/relationships/image" Target="../media/image59.gif"/><Relationship Id="rId14" Type="http://schemas.openxmlformats.org/officeDocument/2006/relationships/image" Target="../media/image60.gif"/><Relationship Id="rId15" Type="http://schemas.openxmlformats.org/officeDocument/2006/relationships/image" Target="../media/image33.gif"/><Relationship Id="rId16" Type="http://schemas.openxmlformats.org/officeDocument/2006/relationships/image" Target="../media/image61.gif"/><Relationship Id="rId17" Type="http://schemas.openxmlformats.org/officeDocument/2006/relationships/image" Target="../media/image62.png"/><Relationship Id="rId18" Type="http://schemas.openxmlformats.org/officeDocument/2006/relationships/image" Target="../media/image63.gif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4.png"/><Relationship Id="rId3" Type="http://schemas.openxmlformats.org/officeDocument/2006/relationships/image" Target="../media/image65.png"/><Relationship Id="rId4" Type="http://schemas.openxmlformats.org/officeDocument/2006/relationships/image" Target="../media/image66.png"/><Relationship Id="rId5" Type="http://schemas.openxmlformats.org/officeDocument/2006/relationships/image" Target="../media/image67.png"/><Relationship Id="rId6" Type="http://schemas.openxmlformats.org/officeDocument/2006/relationships/image" Target="../media/image68.png"/><Relationship Id="rId7" Type="http://schemas.openxmlformats.org/officeDocument/2006/relationships/image" Target="../media/image69.png"/><Relationship Id="rId8" Type="http://schemas.openxmlformats.org/officeDocument/2006/relationships/image" Target="../media/image70.png"/><Relationship Id="rId9" Type="http://schemas.openxmlformats.org/officeDocument/2006/relationships/image" Target="../media/image71.png"/><Relationship Id="rId10" Type="http://schemas.openxmlformats.org/officeDocument/2006/relationships/image" Target="../media/image72.png"/><Relationship Id="rId11" Type="http://schemas.openxmlformats.org/officeDocument/2006/relationships/image" Target="../media/image73.png"/><Relationship Id="rId12" Type="http://schemas.openxmlformats.org/officeDocument/2006/relationships/image" Target="../media/image74.png"/><Relationship Id="rId13" Type="http://schemas.openxmlformats.org/officeDocument/2006/relationships/image" Target="../media/image75.png"/><Relationship Id="rId14" Type="http://schemas.openxmlformats.org/officeDocument/2006/relationships/image" Target="../media/image76.png"/><Relationship Id="rId15" Type="http://schemas.openxmlformats.org/officeDocument/2006/relationships/image" Target="../media/image59.gif"/><Relationship Id="rId16" Type="http://schemas.openxmlformats.org/officeDocument/2006/relationships/image" Target="../media/image77.gif"/><Relationship Id="rId17" Type="http://schemas.openxmlformats.org/officeDocument/2006/relationships/image" Target="../media/image33.gif"/><Relationship Id="rId18" Type="http://schemas.openxmlformats.org/officeDocument/2006/relationships/image" Target="../media/image78.png"/><Relationship Id="rId19" Type="http://schemas.openxmlformats.org/officeDocument/2006/relationships/image" Target="../media/image79.gif"/><Relationship Id="rId20" Type="http://schemas.openxmlformats.org/officeDocument/2006/relationships/image" Target="../media/image80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4.png"/><Relationship Id="rId3" Type="http://schemas.openxmlformats.org/officeDocument/2006/relationships/image" Target="../media/image81.png"/><Relationship Id="rId4" Type="http://schemas.openxmlformats.org/officeDocument/2006/relationships/image" Target="../media/image82.png"/><Relationship Id="rId5" Type="http://schemas.openxmlformats.org/officeDocument/2006/relationships/image" Target="../media/image83.png"/><Relationship Id="rId6" Type="http://schemas.openxmlformats.org/officeDocument/2006/relationships/image" Target="../media/image84.gif"/><Relationship Id="rId7" Type="http://schemas.openxmlformats.org/officeDocument/2006/relationships/image" Target="../media/image85.gif"/><Relationship Id="rId8" Type="http://schemas.openxmlformats.org/officeDocument/2006/relationships/image" Target="../media/image86.png"/><Relationship Id="rId9" Type="http://schemas.openxmlformats.org/officeDocument/2006/relationships/image" Target="../media/image87.gif"/><Relationship Id="rId10" Type="http://schemas.openxmlformats.org/officeDocument/2006/relationships/image" Target="../media/image88.gif"/><Relationship Id="rId11" Type="http://schemas.openxmlformats.org/officeDocument/2006/relationships/image" Target="../media/image89.png"/><Relationship Id="rId12" Type="http://schemas.openxmlformats.org/officeDocument/2006/relationships/image" Target="../media/image90.png"/><Relationship Id="rId13" Type="http://schemas.openxmlformats.org/officeDocument/2006/relationships/image" Target="../media/image91.png"/><Relationship Id="rId14" Type="http://schemas.openxmlformats.org/officeDocument/2006/relationships/image" Target="../media/image92.gif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8.png"/><Relationship Id="rId3" Type="http://schemas.openxmlformats.org/officeDocument/2006/relationships/image" Target="../media/image49.png"/><Relationship Id="rId4" Type="http://schemas.openxmlformats.org/officeDocument/2006/relationships/image" Target="../media/image50.png"/><Relationship Id="rId5" Type="http://schemas.openxmlformats.org/officeDocument/2006/relationships/image" Target="../media/image51.png"/><Relationship Id="rId6" Type="http://schemas.openxmlformats.org/officeDocument/2006/relationships/image" Target="../media/image52.png"/><Relationship Id="rId7" Type="http://schemas.openxmlformats.org/officeDocument/2006/relationships/image" Target="../media/image53.png"/><Relationship Id="rId8" Type="http://schemas.openxmlformats.org/officeDocument/2006/relationships/image" Target="../media/image54.png"/><Relationship Id="rId9" Type="http://schemas.openxmlformats.org/officeDocument/2006/relationships/image" Target="../media/image55.png"/><Relationship Id="rId10" Type="http://schemas.openxmlformats.org/officeDocument/2006/relationships/image" Target="../media/image56.png"/><Relationship Id="rId11" Type="http://schemas.openxmlformats.org/officeDocument/2006/relationships/image" Target="../media/image57.gif"/><Relationship Id="rId12" Type="http://schemas.openxmlformats.org/officeDocument/2006/relationships/image" Target="../media/image58.png"/><Relationship Id="rId13" Type="http://schemas.openxmlformats.org/officeDocument/2006/relationships/image" Target="../media/image59.gif"/><Relationship Id="rId14" Type="http://schemas.openxmlformats.org/officeDocument/2006/relationships/image" Target="../media/image60.gif"/><Relationship Id="rId15" Type="http://schemas.openxmlformats.org/officeDocument/2006/relationships/image" Target="../media/image33.gif"/><Relationship Id="rId16" Type="http://schemas.openxmlformats.org/officeDocument/2006/relationships/image" Target="../media/image61.gif"/><Relationship Id="rId17" Type="http://schemas.openxmlformats.org/officeDocument/2006/relationships/image" Target="../media/image62.png"/><Relationship Id="rId18" Type="http://schemas.openxmlformats.org/officeDocument/2006/relationships/image" Target="../media/image63.gif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3.png"/><Relationship Id="rId3" Type="http://schemas.openxmlformats.org/officeDocument/2006/relationships/image" Target="../media/image94.png"/><Relationship Id="rId4" Type="http://schemas.openxmlformats.org/officeDocument/2006/relationships/image" Target="../media/image95.png"/><Relationship Id="rId5" Type="http://schemas.openxmlformats.org/officeDocument/2006/relationships/image" Target="../media/image96.png"/><Relationship Id="rId6" Type="http://schemas.openxmlformats.org/officeDocument/2006/relationships/image" Target="../media/image97.png"/><Relationship Id="rId7" Type="http://schemas.openxmlformats.org/officeDocument/2006/relationships/image" Target="../media/image98.png"/><Relationship Id="rId8" Type="http://schemas.openxmlformats.org/officeDocument/2006/relationships/image" Target="../media/image99.png"/><Relationship Id="rId9" Type="http://schemas.openxmlformats.org/officeDocument/2006/relationships/image" Target="../media/image100.png"/><Relationship Id="rId10" Type="http://schemas.openxmlformats.org/officeDocument/2006/relationships/image" Target="../media/image101.png"/><Relationship Id="rId11" Type="http://schemas.openxmlformats.org/officeDocument/2006/relationships/image" Target="../media/image102.gif"/><Relationship Id="rId12" Type="http://schemas.openxmlformats.org/officeDocument/2006/relationships/image" Target="../media/image103.gif"/><Relationship Id="rId13" Type="http://schemas.openxmlformats.org/officeDocument/2006/relationships/image" Target="../media/image63.gif"/><Relationship Id="rId14" Type="http://schemas.openxmlformats.org/officeDocument/2006/relationships/image" Target="../media/image104.gif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pi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3548" y="-74041"/>
            <a:ext cx="24879808" cy="13997686"/>
          </a:xfrm>
          <a:prstGeom prst="rect">
            <a:avLst/>
          </a:prstGeom>
        </p:spPr>
      </p:pic>
      <p:pic>
        <p:nvPicPr>
          <p:cNvPr id="3" name="Picture 2" descr="pic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13512" y="2067179"/>
            <a:ext cx="4023360" cy="4023360"/>
          </a:xfrm>
          <a:prstGeom prst="rect">
            <a:avLst/>
          </a:prstGeom>
        </p:spPr>
      </p:pic>
      <p:pic>
        <p:nvPicPr>
          <p:cNvPr id="4" name="Picture 3" descr="pic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30033" y="7093331"/>
            <a:ext cx="4023360" cy="4023360"/>
          </a:xfrm>
          <a:prstGeom prst="rect">
            <a:avLst/>
          </a:prstGeom>
        </p:spPr>
      </p:pic>
      <p:pic>
        <p:nvPicPr>
          <p:cNvPr id="5" name="Picture 4" descr="pic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573887" y="-1157732"/>
            <a:ext cx="5866511" cy="5866511"/>
          </a:xfrm>
          <a:prstGeom prst="rect">
            <a:avLst/>
          </a:prstGeom>
        </p:spPr>
      </p:pic>
      <p:pic>
        <p:nvPicPr>
          <p:cNvPr id="6" name="Picture 5" descr="downloads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255115" y="3275203"/>
            <a:ext cx="2029587" cy="3140964"/>
          </a:xfrm>
          <a:prstGeom prst="rect">
            <a:avLst/>
          </a:prstGeom>
        </p:spPr>
      </p:pic>
      <p:pic>
        <p:nvPicPr>
          <p:cNvPr id="7" name="Picture 6" descr="pic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697841" y="4222369"/>
            <a:ext cx="9769221" cy="6894322"/>
          </a:xfrm>
          <a:prstGeom prst="rect">
            <a:avLst/>
          </a:prstGeom>
        </p:spPr>
      </p:pic>
      <p:pic>
        <p:nvPicPr>
          <p:cNvPr id="8" name="Picture 7" descr="pic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839936" y="5145786"/>
            <a:ext cx="1785747" cy="1406017"/>
          </a:xfrm>
          <a:prstGeom prst="rect">
            <a:avLst/>
          </a:prstGeom>
        </p:spPr>
      </p:pic>
      <p:pic>
        <p:nvPicPr>
          <p:cNvPr id="9" name="Picture 8" descr="pic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53891" y="2035048"/>
            <a:ext cx="699135" cy="782701"/>
          </a:xfrm>
          <a:prstGeom prst="rect">
            <a:avLst/>
          </a:prstGeom>
        </p:spPr>
      </p:pic>
      <p:pic>
        <p:nvPicPr>
          <p:cNvPr id="10" name="Picture 9" descr="pic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71956" y="733298"/>
            <a:ext cx="1506220" cy="1578737"/>
          </a:xfrm>
          <a:prstGeom prst="rect">
            <a:avLst/>
          </a:prstGeom>
        </p:spPr>
      </p:pic>
      <p:pic>
        <p:nvPicPr>
          <p:cNvPr id="11" name="Picture 10" descr="pic.jp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050262" y="2280793"/>
            <a:ext cx="5321427" cy="5803646"/>
          </a:xfrm>
          <a:prstGeom prst="rect">
            <a:avLst/>
          </a:prstGeom>
        </p:spPr>
      </p:pic>
      <p:pic>
        <p:nvPicPr>
          <p:cNvPr id="12" name="Picture 11" descr="pic.jp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497421" y="6725666"/>
            <a:ext cx="3977259" cy="3326129"/>
          </a:xfrm>
          <a:prstGeom prst="rect">
            <a:avLst/>
          </a:prstGeom>
        </p:spPr>
      </p:pic>
      <p:pic>
        <p:nvPicPr>
          <p:cNvPr id="13" name="Picture 12" descr="downloads.gif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829653" y="6924802"/>
            <a:ext cx="2813304" cy="1672336"/>
          </a:xfrm>
          <a:prstGeom prst="rect">
            <a:avLst/>
          </a:prstGeom>
        </p:spPr>
      </p:pic>
      <p:pic>
        <p:nvPicPr>
          <p:cNvPr id="14" name="Picture 13" descr="downloads.gif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0772247" y="7500493"/>
            <a:ext cx="1811655" cy="1262888"/>
          </a:xfrm>
          <a:prstGeom prst="rect">
            <a:avLst/>
          </a:prstGeom>
        </p:spPr>
      </p:pic>
      <p:pic>
        <p:nvPicPr>
          <p:cNvPr id="15" name="Picture 14" descr="downloads.gif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9816953" y="3357117"/>
            <a:ext cx="1872995" cy="3194685"/>
          </a:xfrm>
          <a:prstGeom prst="rect">
            <a:avLst/>
          </a:prstGeom>
        </p:spPr>
      </p:pic>
      <p:pic>
        <p:nvPicPr>
          <p:cNvPr id="16" name="Picture 15" descr="downloads.gif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411196" y="3157982"/>
            <a:ext cx="4372356" cy="3989070"/>
          </a:xfrm>
          <a:prstGeom prst="rect">
            <a:avLst/>
          </a:prstGeom>
        </p:spPr>
      </p:pic>
      <p:pic>
        <p:nvPicPr>
          <p:cNvPr id="17" name="Picture 16" descr="downloads.gif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866617" y="4699000"/>
            <a:ext cx="1133094" cy="3061843"/>
          </a:xfrm>
          <a:prstGeom prst="rect">
            <a:avLst/>
          </a:prstGeom>
        </p:spPr>
      </p:pic>
      <p:pic>
        <p:nvPicPr>
          <p:cNvPr id="18" name="Picture 17" descr="downloads.gif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5866617" y="1775587"/>
            <a:ext cx="1715770" cy="1933575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337310" y="3518280"/>
            <a:ext cx="22065869" cy="4292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/>
          <a:p>
            <a:pPr>
              <a:lnSpc>
                <a:spcPct val="100000"/>
              </a:lnSpc>
              <a:defRPr sz="9750">
                <a:solidFill>
                  <a:srgbClr val="FFFFFF"/>
                </a:solidFill>
                <a:latin typeface="方正黑体简体"/>
              </a:defRPr>
            </a:pPr>
            <a:r>
              <a:t>.济宁市体育局2022年政府信息公开工作年度报告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337310" y="8780145"/>
            <a:ext cx="11690985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/>
          <a:p>
            <a:pPr>
              <a:lnSpc>
                <a:spcPct val="100000"/>
              </a:lnSpc>
              <a:defRPr sz="2700">
                <a:solidFill>
                  <a:srgbClr val="FFFFFF"/>
                </a:solidFill>
                <a:latin typeface="方正黑体简体"/>
              </a:defRPr>
            </a:pPr>
            <a:r>
              <a:t>.                                                       2023.01.31</a:t>
            </a:r>
          </a:p>
        </p:txBody>
      </p:sp>
      <p:pic>
        <p:nvPicPr>
          <p:cNvPr id="21" name="Picture 20" descr="pic.jp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15010" y="8203310"/>
            <a:ext cx="9794367" cy="30429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pi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7701" y="-83058"/>
            <a:ext cx="24663019" cy="13882116"/>
          </a:xfrm>
          <a:prstGeom prst="rect">
            <a:avLst/>
          </a:prstGeom>
        </p:spPr>
      </p:pic>
      <p:pic>
        <p:nvPicPr>
          <p:cNvPr id="3" name="Picture 2" descr="pic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2098" y="-3682111"/>
            <a:ext cx="5866511" cy="5866511"/>
          </a:xfrm>
          <a:prstGeom prst="rect">
            <a:avLst/>
          </a:prstGeom>
        </p:spPr>
      </p:pic>
      <p:pic>
        <p:nvPicPr>
          <p:cNvPr id="4" name="Picture 3" descr="pic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03031" y="-2767838"/>
            <a:ext cx="5866511" cy="5866511"/>
          </a:xfrm>
          <a:prstGeom prst="rect">
            <a:avLst/>
          </a:prstGeom>
        </p:spPr>
      </p:pic>
      <p:pic>
        <p:nvPicPr>
          <p:cNvPr id="5" name="Picture 4" descr="pic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185394" y="694817"/>
            <a:ext cx="5338445" cy="5338445"/>
          </a:xfrm>
          <a:prstGeom prst="rect">
            <a:avLst/>
          </a:prstGeom>
        </p:spPr>
      </p:pic>
      <p:pic>
        <p:nvPicPr>
          <p:cNvPr id="6" name="Picture 5" descr="pic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975211" y="4077716"/>
            <a:ext cx="4960493" cy="3582162"/>
          </a:xfrm>
          <a:prstGeom prst="rect">
            <a:avLst/>
          </a:prstGeom>
        </p:spPr>
      </p:pic>
      <p:pic>
        <p:nvPicPr>
          <p:cNvPr id="7" name="Picture 6" descr="pic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561564" y="4681474"/>
            <a:ext cx="1202563" cy="1063498"/>
          </a:xfrm>
          <a:prstGeom prst="rect">
            <a:avLst/>
          </a:prstGeom>
        </p:spPr>
      </p:pic>
      <p:pic>
        <p:nvPicPr>
          <p:cNvPr id="8" name="Picture 7" descr="pic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773025" y="7334123"/>
            <a:ext cx="1260094" cy="1070737"/>
          </a:xfrm>
          <a:prstGeom prst="rect">
            <a:avLst/>
          </a:prstGeom>
        </p:spPr>
      </p:pic>
      <p:pic>
        <p:nvPicPr>
          <p:cNvPr id="9" name="Picture 8" descr="pic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710412" y="5868797"/>
            <a:ext cx="9664573" cy="6840601"/>
          </a:xfrm>
          <a:prstGeom prst="rect">
            <a:avLst/>
          </a:prstGeom>
        </p:spPr>
      </p:pic>
      <p:pic>
        <p:nvPicPr>
          <p:cNvPr id="10" name="Picture 9" descr="downloads.gif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267936" y="3412616"/>
            <a:ext cx="4775073" cy="6087745"/>
          </a:xfrm>
          <a:prstGeom prst="rect">
            <a:avLst/>
          </a:prstGeom>
        </p:spPr>
      </p:pic>
      <p:pic>
        <p:nvPicPr>
          <p:cNvPr id="11" name="Picture 10" descr="pic.jp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396202" y="2469896"/>
            <a:ext cx="761365" cy="1607820"/>
          </a:xfrm>
          <a:prstGeom prst="rect">
            <a:avLst/>
          </a:prstGeom>
        </p:spPr>
      </p:pic>
      <p:pic>
        <p:nvPicPr>
          <p:cNvPr id="12" name="Picture 11" descr="pic.jp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0870291" y="3768725"/>
            <a:ext cx="1334516" cy="1795272"/>
          </a:xfrm>
          <a:prstGeom prst="rect">
            <a:avLst/>
          </a:prstGeom>
        </p:spPr>
      </p:pic>
      <p:pic>
        <p:nvPicPr>
          <p:cNvPr id="13" name="Picture 12" descr="pic.jp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8368264" y="8029702"/>
            <a:ext cx="2055749" cy="2334260"/>
          </a:xfrm>
          <a:prstGeom prst="rect">
            <a:avLst/>
          </a:prstGeom>
        </p:spPr>
      </p:pic>
      <p:pic>
        <p:nvPicPr>
          <p:cNvPr id="14" name="Picture 13" descr="downloads.gif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7053687" y="5471541"/>
            <a:ext cx="1590040" cy="3725164"/>
          </a:xfrm>
          <a:prstGeom prst="rect">
            <a:avLst/>
          </a:prstGeom>
        </p:spPr>
      </p:pic>
      <p:pic>
        <p:nvPicPr>
          <p:cNvPr id="15" name="Picture 14" descr="downloads.gif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3029565" y="3495294"/>
            <a:ext cx="2540000" cy="2706878"/>
          </a:xfrm>
          <a:prstGeom prst="rect">
            <a:avLst/>
          </a:prstGeom>
        </p:spPr>
      </p:pic>
      <p:pic>
        <p:nvPicPr>
          <p:cNvPr id="16" name="Picture 15" descr="downloads.gif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4033246" y="4164329"/>
            <a:ext cx="985393" cy="2219198"/>
          </a:xfrm>
          <a:prstGeom prst="rect">
            <a:avLst/>
          </a:prstGeom>
        </p:spPr>
      </p:pic>
      <p:pic>
        <p:nvPicPr>
          <p:cNvPr id="17" name="Picture 16" descr="downloads.gif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4826869" y="7496429"/>
            <a:ext cx="2393696" cy="2631567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843280" y="4398391"/>
            <a:ext cx="10597007" cy="2146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/>
          <a:p>
            <a:pPr>
              <a:lnSpc>
                <a:spcPct val="100000"/>
              </a:lnSpc>
              <a:defRPr sz="9750">
                <a:solidFill>
                  <a:srgbClr val="FFFFFF"/>
                </a:solidFill>
                <a:latin typeface="方正黑体简体"/>
              </a:defRPr>
            </a:pPr>
            <a:r>
              <a:t>.   总体情况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344168" y="7010273"/>
            <a:ext cx="11284204" cy="3200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/>
          <a:p>
            <a:pPr>
              <a:lnSpc>
                <a:spcPct val="100000"/>
              </a:lnSpc>
              <a:defRPr sz="2250">
                <a:solidFill>
                  <a:srgbClr val="FFFFFF"/>
                </a:solidFill>
                <a:latin typeface="方正黑体简体"/>
              </a:defRPr>
            </a:pPr>
            <a:r>
              <a:t>.    我局认真贯彻落实《中华人民共和国政府信息公开条例》和省、市关于政务公开工作的各项要求，着力健全完善信息公开工作体系，强化信息公开载体建设，结合工作实际，深入推进决策公开、执行公开、管理公开、服务公开、结果公开和重点领域信息公开，在扩大公众知情权、满足公众信息需求方面取得了积极成效。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pi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14325" y="-137922"/>
            <a:ext cx="25012650" cy="14078966"/>
          </a:xfrm>
          <a:prstGeom prst="rect">
            <a:avLst/>
          </a:prstGeom>
        </p:spPr>
      </p:pic>
      <p:pic>
        <p:nvPicPr>
          <p:cNvPr id="3" name="Picture 2" descr="pic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6538" y="4214241"/>
            <a:ext cx="7159498" cy="3999229"/>
          </a:xfrm>
          <a:prstGeom prst="rect">
            <a:avLst/>
          </a:prstGeom>
        </p:spPr>
      </p:pic>
      <p:pic>
        <p:nvPicPr>
          <p:cNvPr id="4" name="Picture 3" descr="pic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39161" y="6336411"/>
            <a:ext cx="5486908" cy="4380611"/>
          </a:xfrm>
          <a:prstGeom prst="rect">
            <a:avLst/>
          </a:prstGeom>
        </p:spPr>
      </p:pic>
      <p:pic>
        <p:nvPicPr>
          <p:cNvPr id="5" name="Picture 4" descr="pic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48608" y="4842510"/>
            <a:ext cx="3074543" cy="3655949"/>
          </a:xfrm>
          <a:prstGeom prst="rect">
            <a:avLst/>
          </a:prstGeom>
        </p:spPr>
      </p:pic>
      <p:pic>
        <p:nvPicPr>
          <p:cNvPr id="6" name="Picture 5" descr="pic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81793" y="5922899"/>
            <a:ext cx="9141206" cy="7433818"/>
          </a:xfrm>
          <a:prstGeom prst="rect">
            <a:avLst/>
          </a:prstGeom>
        </p:spPr>
      </p:pic>
      <p:pic>
        <p:nvPicPr>
          <p:cNvPr id="7" name="Picture 6" descr="pic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385798" y="4346448"/>
            <a:ext cx="1782064" cy="3261360"/>
          </a:xfrm>
          <a:prstGeom prst="rect">
            <a:avLst/>
          </a:prstGeom>
        </p:spPr>
      </p:pic>
      <p:pic>
        <p:nvPicPr>
          <p:cNvPr id="8" name="Picture 7" descr="pic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204317" y="4382897"/>
            <a:ext cx="1769237" cy="3261360"/>
          </a:xfrm>
          <a:prstGeom prst="rect">
            <a:avLst/>
          </a:prstGeom>
        </p:spPr>
      </p:pic>
      <p:pic>
        <p:nvPicPr>
          <p:cNvPr id="9" name="Picture 8" descr="pic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161270" y="6901560"/>
            <a:ext cx="6767195" cy="3873500"/>
          </a:xfrm>
          <a:prstGeom prst="rect">
            <a:avLst/>
          </a:prstGeom>
        </p:spPr>
      </p:pic>
      <p:pic>
        <p:nvPicPr>
          <p:cNvPr id="10" name="Picture 9" descr="downloads.gif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931140" y="5399913"/>
            <a:ext cx="2345690" cy="3828288"/>
          </a:xfrm>
          <a:prstGeom prst="rect">
            <a:avLst/>
          </a:prstGeom>
        </p:spPr>
      </p:pic>
      <p:pic>
        <p:nvPicPr>
          <p:cNvPr id="11" name="Picture 10" descr="downloads.gif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193034" y="5650992"/>
            <a:ext cx="1311148" cy="1417066"/>
          </a:xfrm>
          <a:prstGeom prst="rect">
            <a:avLst/>
          </a:prstGeom>
        </p:spPr>
      </p:pic>
      <p:pic>
        <p:nvPicPr>
          <p:cNvPr id="12" name="Picture 11" descr="downloads.gif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599170" y="4387215"/>
            <a:ext cx="3940302" cy="3653536"/>
          </a:xfrm>
          <a:prstGeom prst="rect">
            <a:avLst/>
          </a:prstGeom>
        </p:spPr>
      </p:pic>
      <p:pic>
        <p:nvPicPr>
          <p:cNvPr id="13" name="Picture 12" descr="downloads.gif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820791" y="5871591"/>
            <a:ext cx="928116" cy="2392807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859280" y="3368548"/>
            <a:ext cx="19937603" cy="330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/>
          <a:p>
            <a:pPr>
              <a:lnSpc>
                <a:spcPct val="100000"/>
              </a:lnSpc>
              <a:defRPr sz="2625">
                <a:solidFill>
                  <a:srgbClr val="FFFFFF"/>
                </a:solidFill>
                <a:latin typeface="方正黑体简体"/>
              </a:defRPr>
            </a:pPr>
            <a:r>
              <a:t>.    2022年，我局严格履行政府信息公开法定义务，通过市政府门户网站政府信息公开专栏、部门网站、微信公众号和各类报刊等媒介，全年累计公开信息581条，其中部门网站公开243条，公众号公开80条，其他方式258条。高度重视群众关切，认真回应群众咨询，充分发挥网站、互动交流平台、12345政务服务热线作用，及时关注、办理群众和企业诉求。全年回应各类关切605条，其中政务服务热线537条、网络问政68条、接诉即办2条。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414905" y="1692275"/>
            <a:ext cx="19554190" cy="1295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/>
          <a:p>
            <a:pPr>
              <a:lnSpc>
                <a:spcPct val="100000"/>
              </a:lnSpc>
              <a:defRPr sz="5925">
                <a:solidFill>
                  <a:srgbClr val="FFFFFF"/>
                </a:solidFill>
                <a:latin typeface="方正黑体简体"/>
              </a:defRPr>
            </a:pPr>
            <a:r>
              <a:t>.落实《条例》要求，加强信息主动公开</a:t>
            </a:r>
          </a:p>
        </p:txBody>
      </p:sp>
      <p:pic>
        <p:nvPicPr>
          <p:cNvPr id="16" name="Picture 15" descr="pic.jp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5400000">
            <a:off x="10198354" y="1828673"/>
            <a:ext cx="2579497" cy="680085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542921" y="7393051"/>
            <a:ext cx="21322919" cy="1295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/>
          <a:p>
            <a:pPr>
              <a:lnSpc>
                <a:spcPct val="100000"/>
              </a:lnSpc>
              <a:defRPr sz="5925">
                <a:solidFill>
                  <a:srgbClr val="FFFFFF"/>
                </a:solidFill>
                <a:latin typeface="方正黑体简体"/>
              </a:defRPr>
            </a:pPr>
            <a:r>
              <a:t>.主动沟通对接，提升依申请公开水平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859280" y="9174861"/>
            <a:ext cx="19668363" cy="18669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/>
          <a:p>
            <a:pPr>
              <a:lnSpc>
                <a:spcPct val="100000"/>
              </a:lnSpc>
              <a:defRPr sz="2625">
                <a:solidFill>
                  <a:srgbClr val="FFFFFF"/>
                </a:solidFill>
                <a:latin typeface="方正黑体简体"/>
              </a:defRPr>
            </a:pPr>
            <a:r>
              <a:t>.     持续优化政府信息依申请公开工作流程，积极主动与申请人沟通对接，了解信息需求。根据规范答复内容，保质保量完成答复工作。2022年度，收到政府信息依申请公开1件，未收到因政府信息公开引起的行政复议和行政诉讼。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pi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00406" y="-122555"/>
            <a:ext cx="24845010" cy="13984605"/>
          </a:xfrm>
          <a:prstGeom prst="rect">
            <a:avLst/>
          </a:prstGeom>
        </p:spPr>
      </p:pic>
      <p:pic>
        <p:nvPicPr>
          <p:cNvPr id="3" name="Picture 2" descr="pic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6195" y="4507992"/>
            <a:ext cx="9356598" cy="14524990"/>
          </a:xfrm>
          <a:prstGeom prst="rect">
            <a:avLst/>
          </a:prstGeom>
        </p:spPr>
      </p:pic>
      <p:pic>
        <p:nvPicPr>
          <p:cNvPr id="4" name="Picture 3" descr="pic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6195" y="7479538"/>
            <a:ext cx="7284466" cy="11309096"/>
          </a:xfrm>
          <a:prstGeom prst="rect">
            <a:avLst/>
          </a:prstGeom>
        </p:spPr>
      </p:pic>
      <p:pic>
        <p:nvPicPr>
          <p:cNvPr id="5" name="Picture 4" descr="pic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2191" y="5167884"/>
            <a:ext cx="2929890" cy="2295652"/>
          </a:xfrm>
          <a:prstGeom prst="rect">
            <a:avLst/>
          </a:prstGeom>
        </p:spPr>
      </p:pic>
      <p:pic>
        <p:nvPicPr>
          <p:cNvPr id="6" name="Picture 5" descr="pic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16291" y="3111246"/>
            <a:ext cx="2502916" cy="1979168"/>
          </a:xfrm>
          <a:prstGeom prst="rect">
            <a:avLst/>
          </a:prstGeom>
        </p:spPr>
      </p:pic>
      <p:pic>
        <p:nvPicPr>
          <p:cNvPr id="7" name="Picture 6" descr="pic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33701" y="8948166"/>
            <a:ext cx="876554" cy="983234"/>
          </a:xfrm>
          <a:prstGeom prst="rect">
            <a:avLst/>
          </a:prstGeom>
        </p:spPr>
      </p:pic>
      <p:pic>
        <p:nvPicPr>
          <p:cNvPr id="8" name="Picture 7" descr="pic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33823" y="9416161"/>
            <a:ext cx="924433" cy="1030478"/>
          </a:xfrm>
          <a:prstGeom prst="rect">
            <a:avLst/>
          </a:prstGeom>
        </p:spPr>
      </p:pic>
      <p:pic>
        <p:nvPicPr>
          <p:cNvPr id="9" name="Picture 8" descr="pic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03208" y="11186033"/>
            <a:ext cx="834390" cy="935355"/>
          </a:xfrm>
          <a:prstGeom prst="rect">
            <a:avLst/>
          </a:prstGeom>
        </p:spPr>
      </p:pic>
      <p:pic>
        <p:nvPicPr>
          <p:cNvPr id="10" name="Picture 9" descr="pic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2127" y="2403983"/>
            <a:ext cx="3951732" cy="4559300"/>
          </a:xfrm>
          <a:prstGeom prst="rect">
            <a:avLst/>
          </a:prstGeom>
        </p:spPr>
      </p:pic>
      <p:pic>
        <p:nvPicPr>
          <p:cNvPr id="11" name="Picture 10" descr="downloads.gif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99185" y="2708148"/>
            <a:ext cx="3545586" cy="4082161"/>
          </a:xfrm>
          <a:prstGeom prst="rect">
            <a:avLst/>
          </a:prstGeom>
        </p:spPr>
      </p:pic>
      <p:pic>
        <p:nvPicPr>
          <p:cNvPr id="12" name="Picture 11" descr="pic.jp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327908" y="5112131"/>
            <a:ext cx="3933316" cy="3845305"/>
          </a:xfrm>
          <a:prstGeom prst="rect">
            <a:avLst/>
          </a:prstGeom>
        </p:spPr>
      </p:pic>
      <p:pic>
        <p:nvPicPr>
          <p:cNvPr id="13" name="Picture 12" descr="downloads.gif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159630" y="1394079"/>
            <a:ext cx="3277362" cy="5196459"/>
          </a:xfrm>
          <a:prstGeom prst="rect">
            <a:avLst/>
          </a:prstGeom>
        </p:spPr>
      </p:pic>
      <p:pic>
        <p:nvPicPr>
          <p:cNvPr id="14" name="Picture 13" descr="downloads.gif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893566" y="2702052"/>
            <a:ext cx="1502410" cy="3611879"/>
          </a:xfrm>
          <a:prstGeom prst="rect">
            <a:avLst/>
          </a:prstGeom>
        </p:spPr>
      </p:pic>
      <p:pic>
        <p:nvPicPr>
          <p:cNvPr id="15" name="Picture 14" descr="downloads.gif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494022" y="6257671"/>
            <a:ext cx="1055116" cy="2375916"/>
          </a:xfrm>
          <a:prstGeom prst="rect">
            <a:avLst/>
          </a:prstGeom>
        </p:spPr>
      </p:pic>
      <p:pic>
        <p:nvPicPr>
          <p:cNvPr id="16" name="Picture 15" descr="downloads.gif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943092" y="5497703"/>
            <a:ext cx="1042162" cy="2450465"/>
          </a:xfrm>
          <a:prstGeom prst="rect">
            <a:avLst/>
          </a:prstGeom>
        </p:spPr>
      </p:pic>
      <p:pic>
        <p:nvPicPr>
          <p:cNvPr id="17" name="Picture 16" descr="pic.jp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620766" y="7035038"/>
            <a:ext cx="1621282" cy="1712341"/>
          </a:xfrm>
          <a:prstGeom prst="rect">
            <a:avLst/>
          </a:prstGeom>
        </p:spPr>
      </p:pic>
      <p:pic>
        <p:nvPicPr>
          <p:cNvPr id="18" name="Picture 17" descr="downloads.gif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851904" y="8162544"/>
            <a:ext cx="1765427" cy="1768856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718439" y="9173845"/>
            <a:ext cx="1183513" cy="375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/>
          <a:p>
            <a:pPr>
              <a:lnSpc>
                <a:spcPct val="100000"/>
              </a:lnSpc>
              <a:defRPr sz="4650">
                <a:solidFill>
                  <a:srgbClr val="55C6E9"/>
                </a:solidFill>
                <a:latin typeface="方正黑体简体"/>
              </a:defRPr>
            </a:pPr>
            <a:r>
              <a:t>.市体育局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141085" y="1680591"/>
            <a:ext cx="15664688" cy="889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/>
          <a:p>
            <a:pPr>
              <a:lnSpc>
                <a:spcPct val="100000"/>
              </a:lnSpc>
              <a:defRPr sz="5250">
                <a:solidFill>
                  <a:srgbClr val="FFFFFF"/>
                </a:solidFill>
                <a:latin typeface="方正黑体简体"/>
              </a:defRPr>
            </a:pPr>
            <a:r>
              <a:t>.落实制度要求，加强政府信息管理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670159" y="3212592"/>
            <a:ext cx="10500487" cy="2590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/>
          <a:p>
            <a:pPr>
              <a:lnSpc>
                <a:spcPct val="100000"/>
              </a:lnSpc>
              <a:defRPr sz="2250">
                <a:solidFill>
                  <a:srgbClr val="FFFFFF"/>
                </a:solidFill>
                <a:latin typeface="方正黑体简体"/>
              </a:defRPr>
            </a:pPr>
            <a:r>
              <a:t>.   严格遵守政府信息管理有关规章制度，落实信息发布“三审三校”要求，对公开信息进行严格审核，做到政府信息依法及时公开。加强政务公开标准化建设，努力提升信息公开工作水平，保证政府信息公开安全有效运行。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31407" y="6590538"/>
            <a:ext cx="15664688" cy="889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/>
          <a:p>
            <a:pPr>
              <a:lnSpc>
                <a:spcPct val="100000"/>
              </a:lnSpc>
              <a:defRPr sz="5250">
                <a:solidFill>
                  <a:srgbClr val="FFFFFF"/>
                </a:solidFill>
                <a:latin typeface="方正黑体简体"/>
              </a:defRPr>
            </a:pPr>
            <a:r>
              <a:t>.优化服务功能，强化平台建设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780776" y="8277859"/>
            <a:ext cx="10500487" cy="3886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/>
          <a:p>
            <a:pPr>
              <a:lnSpc>
                <a:spcPct val="100000"/>
              </a:lnSpc>
              <a:defRPr sz="2250">
                <a:solidFill>
                  <a:srgbClr val="FFFFFF"/>
                </a:solidFill>
                <a:latin typeface="方正黑体简体"/>
              </a:defRPr>
            </a:pPr>
            <a:r>
              <a:t>.   充分发挥政府网站、政务新媒体、政务公开专栏等平台作用，运用信息化手段做好政府信息公开工作，进一步为群众提供更加便捷的群众体育活动信息服务，加大体育系统为民办实事力度。持续加强门户网站内容建设和信息发布审核力度，优化调整门户网站栏目设置，丰富政府信息公开内容，不断加大新闻发布和政策解读力度。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pi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6342" y="-113157"/>
            <a:ext cx="24710898" cy="13902690"/>
          </a:xfrm>
          <a:prstGeom prst="rect">
            <a:avLst/>
          </a:prstGeom>
        </p:spPr>
      </p:pic>
      <p:pic>
        <p:nvPicPr>
          <p:cNvPr id="3" name="Picture 2" descr="pic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88582" y="2509774"/>
            <a:ext cx="3186303" cy="5909437"/>
          </a:xfrm>
          <a:prstGeom prst="rect">
            <a:avLst/>
          </a:prstGeom>
        </p:spPr>
      </p:pic>
      <p:pic>
        <p:nvPicPr>
          <p:cNvPr id="4" name="Picture 3" descr="pic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58555" y="3882898"/>
            <a:ext cx="15623794" cy="13012928"/>
          </a:xfrm>
          <a:prstGeom prst="rect">
            <a:avLst/>
          </a:prstGeom>
        </p:spPr>
      </p:pic>
      <p:pic>
        <p:nvPicPr>
          <p:cNvPr id="5" name="Picture 4" descr="pic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239228" y="2583053"/>
            <a:ext cx="1485011" cy="1386332"/>
          </a:xfrm>
          <a:prstGeom prst="rect">
            <a:avLst/>
          </a:prstGeom>
        </p:spPr>
      </p:pic>
      <p:pic>
        <p:nvPicPr>
          <p:cNvPr id="6" name="Picture 5" descr="pic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875389" y="4886579"/>
            <a:ext cx="3439541" cy="3366897"/>
          </a:xfrm>
          <a:prstGeom prst="rect">
            <a:avLst/>
          </a:prstGeom>
        </p:spPr>
      </p:pic>
      <p:pic>
        <p:nvPicPr>
          <p:cNvPr id="7" name="Picture 6" descr="pic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42246" y="6885685"/>
            <a:ext cx="2179447" cy="2620264"/>
          </a:xfrm>
          <a:prstGeom prst="rect">
            <a:avLst/>
          </a:prstGeom>
        </p:spPr>
      </p:pic>
      <p:pic>
        <p:nvPicPr>
          <p:cNvPr id="8" name="Picture 7" descr="pic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074384" y="6133084"/>
            <a:ext cx="4647692" cy="3639566"/>
          </a:xfrm>
          <a:prstGeom prst="rect">
            <a:avLst/>
          </a:prstGeom>
        </p:spPr>
      </p:pic>
      <p:pic>
        <p:nvPicPr>
          <p:cNvPr id="9" name="Picture 8" descr="pic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509742" y="5738241"/>
            <a:ext cx="878840" cy="997458"/>
          </a:xfrm>
          <a:prstGeom prst="rect">
            <a:avLst/>
          </a:prstGeom>
        </p:spPr>
      </p:pic>
      <p:pic>
        <p:nvPicPr>
          <p:cNvPr id="10" name="Picture 9" descr="pic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013168" y="5556377"/>
            <a:ext cx="2697861" cy="2150237"/>
          </a:xfrm>
          <a:prstGeom prst="rect">
            <a:avLst/>
          </a:prstGeom>
        </p:spPr>
      </p:pic>
      <p:pic>
        <p:nvPicPr>
          <p:cNvPr id="11" name="Picture 10" descr="pic.jp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080234" y="10835767"/>
            <a:ext cx="2710180" cy="1758950"/>
          </a:xfrm>
          <a:prstGeom prst="rect">
            <a:avLst/>
          </a:prstGeom>
        </p:spPr>
      </p:pic>
      <p:pic>
        <p:nvPicPr>
          <p:cNvPr id="12" name="Picture 11" descr="pic.jp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7134078" y="8986647"/>
            <a:ext cx="2510028" cy="1630426"/>
          </a:xfrm>
          <a:prstGeom prst="rect">
            <a:avLst/>
          </a:prstGeom>
        </p:spPr>
      </p:pic>
      <p:pic>
        <p:nvPicPr>
          <p:cNvPr id="13" name="Picture 12" descr="pic.jp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187811" y="8767572"/>
            <a:ext cx="2496566" cy="1621790"/>
          </a:xfrm>
          <a:prstGeom prst="rect">
            <a:avLst/>
          </a:prstGeom>
        </p:spPr>
      </p:pic>
      <p:pic>
        <p:nvPicPr>
          <p:cNvPr id="14" name="Picture 13" descr="pic.jp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6318611" y="7104888"/>
            <a:ext cx="2534666" cy="1646427"/>
          </a:xfrm>
          <a:prstGeom prst="rect">
            <a:avLst/>
          </a:prstGeom>
        </p:spPr>
      </p:pic>
      <p:pic>
        <p:nvPicPr>
          <p:cNvPr id="15" name="Picture 14" descr="downloads.gif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5169134" y="2169922"/>
            <a:ext cx="2453640" cy="3890391"/>
          </a:xfrm>
          <a:prstGeom prst="rect">
            <a:avLst/>
          </a:prstGeom>
        </p:spPr>
      </p:pic>
      <p:pic>
        <p:nvPicPr>
          <p:cNvPr id="16" name="Picture 15" descr="downloads.gif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6058642" y="2985643"/>
            <a:ext cx="1963927" cy="3251327"/>
          </a:xfrm>
          <a:prstGeom prst="rect">
            <a:avLst/>
          </a:prstGeom>
        </p:spPr>
      </p:pic>
      <p:pic>
        <p:nvPicPr>
          <p:cNvPr id="17" name="Picture 16" descr="downloads.gif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3024485" y="5023358"/>
            <a:ext cx="1355598" cy="3052572"/>
          </a:xfrm>
          <a:prstGeom prst="rect">
            <a:avLst/>
          </a:prstGeom>
        </p:spPr>
      </p:pic>
      <p:pic>
        <p:nvPicPr>
          <p:cNvPr id="18" name="Picture 17" descr="pic.jp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4047596" y="7179691"/>
            <a:ext cx="2283460" cy="1996820"/>
          </a:xfrm>
          <a:prstGeom prst="rect">
            <a:avLst/>
          </a:prstGeom>
        </p:spPr>
      </p:pic>
      <p:pic>
        <p:nvPicPr>
          <p:cNvPr id="19" name="Picture 18" descr="downloads.gif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875389" y="3969385"/>
            <a:ext cx="1951355" cy="1490345"/>
          </a:xfrm>
          <a:prstGeom prst="rect">
            <a:avLst/>
          </a:prstGeom>
        </p:spPr>
      </p:pic>
      <p:pic>
        <p:nvPicPr>
          <p:cNvPr id="20" name="Picture 19" descr="pic.jp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-365506" y="4740910"/>
            <a:ext cx="7547356" cy="2759964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129921" y="2583053"/>
            <a:ext cx="16395319" cy="889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/>
          <a:p>
            <a:pPr>
              <a:lnSpc>
                <a:spcPct val="100000"/>
              </a:lnSpc>
              <a:defRPr sz="5250">
                <a:solidFill>
                  <a:srgbClr val="FFFFFF"/>
                </a:solidFill>
                <a:latin typeface="方正黑体简体"/>
              </a:defRPr>
            </a:pPr>
            <a:r>
              <a:t>.强化组织领导，加强监督保障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395982" y="4792599"/>
            <a:ext cx="9088882" cy="3886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/>
          <a:p>
            <a:pPr>
              <a:lnSpc>
                <a:spcPct val="100000"/>
              </a:lnSpc>
              <a:defRPr sz="2250">
                <a:solidFill>
                  <a:srgbClr val="FFFFFF"/>
                </a:solidFill>
                <a:latin typeface="方正黑体简体"/>
              </a:defRPr>
            </a:pPr>
            <a:r>
              <a:t>.    强化组织领导，及时调整政务公开领导小组，局领导多次对政务公开工作做出安排部署。严格执行政府信息公开规定和制度，按照“谁主管、谁负责”的原则，专人负责网站日常更新维护，严格按照信息发布审核程序，确保政府信息公开落实到位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pi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307" y="-236601"/>
            <a:ext cx="24710898" cy="13902690"/>
          </a:xfrm>
          <a:prstGeom prst="rect">
            <a:avLst/>
          </a:prstGeom>
        </p:spPr>
      </p:pic>
      <p:pic>
        <p:nvPicPr>
          <p:cNvPr id="3" name="Picture 2" descr="pic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54571" y="937133"/>
            <a:ext cx="3681857" cy="7614284"/>
          </a:xfrm>
          <a:prstGeom prst="rect">
            <a:avLst/>
          </a:prstGeom>
        </p:spPr>
      </p:pic>
      <p:pic>
        <p:nvPicPr>
          <p:cNvPr id="4" name="Picture 3" descr="pic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48263" y="4744339"/>
            <a:ext cx="11602847" cy="8510778"/>
          </a:xfrm>
          <a:prstGeom prst="rect">
            <a:avLst/>
          </a:prstGeom>
        </p:spPr>
      </p:pic>
      <p:pic>
        <p:nvPicPr>
          <p:cNvPr id="5" name="Picture 4" descr="pic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63820" y="3906139"/>
            <a:ext cx="2377821" cy="4191127"/>
          </a:xfrm>
          <a:prstGeom prst="rect">
            <a:avLst/>
          </a:prstGeom>
        </p:spPr>
      </p:pic>
      <p:pic>
        <p:nvPicPr>
          <p:cNvPr id="6" name="Picture 5" descr="downloads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523587" y="3148457"/>
            <a:ext cx="2753741" cy="5070602"/>
          </a:xfrm>
          <a:prstGeom prst="rect">
            <a:avLst/>
          </a:prstGeom>
        </p:spPr>
      </p:pic>
      <p:pic>
        <p:nvPicPr>
          <p:cNvPr id="7" name="Picture 6" descr="downloads.gi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798925" y="2170938"/>
            <a:ext cx="1731391" cy="1541780"/>
          </a:xfrm>
          <a:prstGeom prst="rect">
            <a:avLst/>
          </a:prstGeom>
        </p:spPr>
      </p:pic>
      <p:pic>
        <p:nvPicPr>
          <p:cNvPr id="8" name="Picture 7" descr="pic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581376" y="4878578"/>
            <a:ext cx="4375023" cy="4545330"/>
          </a:xfrm>
          <a:prstGeom prst="rect">
            <a:avLst/>
          </a:prstGeom>
        </p:spPr>
      </p:pic>
      <p:pic>
        <p:nvPicPr>
          <p:cNvPr id="9" name="Picture 8" descr="downloads.gif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132429" y="4878578"/>
            <a:ext cx="3462782" cy="2489835"/>
          </a:xfrm>
          <a:prstGeom prst="rect">
            <a:avLst/>
          </a:prstGeom>
        </p:spPr>
      </p:pic>
      <p:pic>
        <p:nvPicPr>
          <p:cNvPr id="10" name="Picture 9" descr="downloads.gif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181830" y="5799582"/>
            <a:ext cx="1508760" cy="915162"/>
          </a:xfrm>
          <a:prstGeom prst="rect">
            <a:avLst/>
          </a:prstGeom>
        </p:spPr>
      </p:pic>
      <p:pic>
        <p:nvPicPr>
          <p:cNvPr id="11" name="Picture 10" descr="pic.jp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581376" y="3736466"/>
            <a:ext cx="1468247" cy="2015870"/>
          </a:xfrm>
          <a:prstGeom prst="rect">
            <a:avLst/>
          </a:prstGeom>
        </p:spPr>
      </p:pic>
      <p:pic>
        <p:nvPicPr>
          <p:cNvPr id="12" name="Picture 11" descr="pic.jp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6919575" y="5149723"/>
            <a:ext cx="973963" cy="610743"/>
          </a:xfrm>
          <a:prstGeom prst="rect">
            <a:avLst/>
          </a:prstGeom>
        </p:spPr>
      </p:pic>
      <p:pic>
        <p:nvPicPr>
          <p:cNvPr id="13" name="Picture 12" descr="pic.jp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4824837" y="5352923"/>
            <a:ext cx="2224786" cy="4031107"/>
          </a:xfrm>
          <a:prstGeom prst="rect">
            <a:avLst/>
          </a:prstGeom>
        </p:spPr>
      </p:pic>
      <p:pic>
        <p:nvPicPr>
          <p:cNvPr id="14" name="Picture 13" descr="downloads.gif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5082901" y="4672838"/>
            <a:ext cx="2098802" cy="492023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910716" y="3763772"/>
            <a:ext cx="12299442" cy="990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/>
          <a:p>
            <a:pPr>
              <a:lnSpc>
                <a:spcPct val="100000"/>
              </a:lnSpc>
              <a:defRPr sz="5850">
                <a:solidFill>
                  <a:srgbClr val="FFFFFF"/>
                </a:solidFill>
                <a:latin typeface="方正黑体简体"/>
              </a:defRPr>
            </a:pPr>
            <a:r>
              <a:t>.存在的主要问题及改进情况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00048" y="5876544"/>
            <a:ext cx="11125581" cy="518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/>
          <a:p>
            <a:pPr>
              <a:lnSpc>
                <a:spcPct val="100000"/>
              </a:lnSpc>
              <a:defRPr sz="2250">
                <a:solidFill>
                  <a:srgbClr val="FFFFFF"/>
                </a:solidFill>
                <a:latin typeface="方正黑体简体"/>
              </a:defRPr>
            </a:pPr>
            <a:r>
              <a:t>.    2022年，济宁市体育局有序推进政府信息公开工作，加强对主动公开平台管理工作的规范，按要求对规章实行集中公开，不断创新政策解读方式，实现了政府信息制作、主动发布和解读程序有序衔接。但对照《条例》及有关规定要求，当前政府信息公开工作中仍然存在一些问题。一是行政规范性文件主动公开的效率需进一步提高；二是政策公开和解读的方式还需进一步丰富；三是政府信息公开工作队伍建设还要进一步加强。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pi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8308" y="42799"/>
            <a:ext cx="24845010" cy="13984605"/>
          </a:xfrm>
          <a:prstGeom prst="rect">
            <a:avLst/>
          </a:prstGeom>
        </p:spPr>
      </p:pic>
      <p:pic>
        <p:nvPicPr>
          <p:cNvPr id="3" name="Picture 2" descr="pic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6195" y="4507992"/>
            <a:ext cx="9356598" cy="14524990"/>
          </a:xfrm>
          <a:prstGeom prst="rect">
            <a:avLst/>
          </a:prstGeom>
        </p:spPr>
      </p:pic>
      <p:pic>
        <p:nvPicPr>
          <p:cNvPr id="4" name="Picture 3" descr="pic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6195" y="7479538"/>
            <a:ext cx="7284466" cy="11309096"/>
          </a:xfrm>
          <a:prstGeom prst="rect">
            <a:avLst/>
          </a:prstGeom>
        </p:spPr>
      </p:pic>
      <p:pic>
        <p:nvPicPr>
          <p:cNvPr id="5" name="Picture 4" descr="pic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2191" y="5167884"/>
            <a:ext cx="2929890" cy="2295652"/>
          </a:xfrm>
          <a:prstGeom prst="rect">
            <a:avLst/>
          </a:prstGeom>
        </p:spPr>
      </p:pic>
      <p:pic>
        <p:nvPicPr>
          <p:cNvPr id="6" name="Picture 5" descr="pic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17331" y="2770124"/>
            <a:ext cx="2502916" cy="1979168"/>
          </a:xfrm>
          <a:prstGeom prst="rect">
            <a:avLst/>
          </a:prstGeom>
        </p:spPr>
      </p:pic>
      <p:pic>
        <p:nvPicPr>
          <p:cNvPr id="7" name="Picture 6" descr="pic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71657" y="11278870"/>
            <a:ext cx="876554" cy="983234"/>
          </a:xfrm>
          <a:prstGeom prst="rect">
            <a:avLst/>
          </a:prstGeom>
        </p:spPr>
      </p:pic>
      <p:pic>
        <p:nvPicPr>
          <p:cNvPr id="8" name="Picture 7" descr="pic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458059" y="11255248"/>
            <a:ext cx="924433" cy="1030478"/>
          </a:xfrm>
          <a:prstGeom prst="rect">
            <a:avLst/>
          </a:prstGeom>
        </p:spPr>
      </p:pic>
      <p:pic>
        <p:nvPicPr>
          <p:cNvPr id="9" name="Picture 8" descr="pic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481812" y="11302873"/>
            <a:ext cx="834390" cy="935355"/>
          </a:xfrm>
          <a:prstGeom prst="rect">
            <a:avLst/>
          </a:prstGeom>
        </p:spPr>
      </p:pic>
      <p:pic>
        <p:nvPicPr>
          <p:cNvPr id="10" name="Picture 9" descr="pic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2127" y="2403983"/>
            <a:ext cx="3951732" cy="4559300"/>
          </a:xfrm>
          <a:prstGeom prst="rect">
            <a:avLst/>
          </a:prstGeom>
        </p:spPr>
      </p:pic>
      <p:pic>
        <p:nvPicPr>
          <p:cNvPr id="11" name="Picture 10" descr="downloads.gif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99185" y="2708148"/>
            <a:ext cx="3545586" cy="4082161"/>
          </a:xfrm>
          <a:prstGeom prst="rect">
            <a:avLst/>
          </a:prstGeom>
        </p:spPr>
      </p:pic>
      <p:pic>
        <p:nvPicPr>
          <p:cNvPr id="12" name="Picture 11" descr="pic.jp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327908" y="5112131"/>
            <a:ext cx="3933316" cy="3845305"/>
          </a:xfrm>
          <a:prstGeom prst="rect">
            <a:avLst/>
          </a:prstGeom>
        </p:spPr>
      </p:pic>
      <p:pic>
        <p:nvPicPr>
          <p:cNvPr id="13" name="Picture 12" descr="downloads.gif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159630" y="1394079"/>
            <a:ext cx="3277362" cy="5196459"/>
          </a:xfrm>
          <a:prstGeom prst="rect">
            <a:avLst/>
          </a:prstGeom>
        </p:spPr>
      </p:pic>
      <p:pic>
        <p:nvPicPr>
          <p:cNvPr id="14" name="Picture 13" descr="downloads.gif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893566" y="2702052"/>
            <a:ext cx="1502410" cy="3611879"/>
          </a:xfrm>
          <a:prstGeom prst="rect">
            <a:avLst/>
          </a:prstGeom>
        </p:spPr>
      </p:pic>
      <p:pic>
        <p:nvPicPr>
          <p:cNvPr id="15" name="Picture 14" descr="downloads.gif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494022" y="6257671"/>
            <a:ext cx="1055116" cy="2375916"/>
          </a:xfrm>
          <a:prstGeom prst="rect">
            <a:avLst/>
          </a:prstGeom>
        </p:spPr>
      </p:pic>
      <p:pic>
        <p:nvPicPr>
          <p:cNvPr id="16" name="Picture 15" descr="downloads.gif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943092" y="5497703"/>
            <a:ext cx="1042162" cy="2450465"/>
          </a:xfrm>
          <a:prstGeom prst="rect">
            <a:avLst/>
          </a:prstGeom>
        </p:spPr>
      </p:pic>
      <p:pic>
        <p:nvPicPr>
          <p:cNvPr id="17" name="Picture 16" descr="pic.jp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620766" y="7035038"/>
            <a:ext cx="1621282" cy="1712341"/>
          </a:xfrm>
          <a:prstGeom prst="rect">
            <a:avLst/>
          </a:prstGeom>
        </p:spPr>
      </p:pic>
      <p:pic>
        <p:nvPicPr>
          <p:cNvPr id="18" name="Picture 17" descr="downloads.gif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851904" y="8162544"/>
            <a:ext cx="1765427" cy="1768856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718439" y="9173845"/>
            <a:ext cx="1183513" cy="375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/>
          <a:p>
            <a:pPr>
              <a:lnSpc>
                <a:spcPct val="100000"/>
              </a:lnSpc>
              <a:defRPr sz="4650">
                <a:solidFill>
                  <a:srgbClr val="55C6E9"/>
                </a:solidFill>
                <a:latin typeface="方正黑体简体"/>
              </a:defRPr>
            </a:pPr>
            <a:r>
              <a:t>.市体育局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314448" y="1149731"/>
            <a:ext cx="15664688" cy="177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/>
          <a:p>
            <a:pPr>
              <a:lnSpc>
                <a:spcPct val="100000"/>
              </a:lnSpc>
              <a:defRPr sz="10500">
                <a:solidFill>
                  <a:srgbClr val="FFFFFF"/>
                </a:solidFill>
                <a:latin typeface="方正黑体简体"/>
              </a:defRPr>
            </a:pPr>
            <a:r>
              <a:t>.总    结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670159" y="3212592"/>
            <a:ext cx="10500360" cy="84201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/>
          <a:p>
            <a:pPr>
              <a:lnSpc>
                <a:spcPct val="100000"/>
              </a:lnSpc>
              <a:defRPr sz="2250">
                <a:solidFill>
                  <a:srgbClr val="FFFFFF"/>
                </a:solidFill>
                <a:latin typeface="方正黑体简体"/>
              </a:defRPr>
            </a:pPr>
            <a:r>
              <a:t>.   2022年，市体育局紧扣重点工作，充分发挥体育引领作用，按照“公开为常态、不公开为例外”工作理念要求，结合实际，多措并举，创新开展政务公开工作。一是优化依申请公开服务体系。进一步拓宽受理渠道，设立依申请公开专栏，为申请人提供便捷的依申请公开服务；二是研读政策规定，依法依规答复。针对申请人提交的信息公开申请，建立规范的办理流程，出具告知书前，与申请人充分沟通，听取专业律师和法律顾问的建议，有效降低法律风险；三是增强三个意识，积极回应群众需求。增强责任意识，高度重视群众提出的政府信息公开咨询和申请，及时认真答复；增强时限意识，第一时间审核申请内容和要件，把握好推进工作的时间节点；增强质量意识，依法有据，用词准确。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pi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9799" y="-93726"/>
            <a:ext cx="24938736" cy="14037310"/>
          </a:xfrm>
          <a:prstGeom prst="rect">
            <a:avLst/>
          </a:prstGeom>
        </p:spPr>
      </p:pic>
      <p:pic>
        <p:nvPicPr>
          <p:cNvPr id="3" name="Picture 2" descr="pic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8680" y="1884807"/>
            <a:ext cx="729996" cy="6894703"/>
          </a:xfrm>
          <a:prstGeom prst="rect">
            <a:avLst/>
          </a:prstGeom>
        </p:spPr>
      </p:pic>
      <p:pic>
        <p:nvPicPr>
          <p:cNvPr id="4" name="Picture 3" descr="pic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1805" y="2900807"/>
            <a:ext cx="1471422" cy="7772400"/>
          </a:xfrm>
          <a:prstGeom prst="rect">
            <a:avLst/>
          </a:prstGeom>
        </p:spPr>
      </p:pic>
      <p:pic>
        <p:nvPicPr>
          <p:cNvPr id="5" name="Picture 4" descr="pic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29475" y="1909952"/>
            <a:ext cx="2825750" cy="5604256"/>
          </a:xfrm>
          <a:prstGeom prst="rect">
            <a:avLst/>
          </a:prstGeom>
        </p:spPr>
      </p:pic>
      <p:pic>
        <p:nvPicPr>
          <p:cNvPr id="6" name="Picture 5" descr="pic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26421" y="4007104"/>
            <a:ext cx="1096264" cy="3133217"/>
          </a:xfrm>
          <a:prstGeom prst="rect">
            <a:avLst/>
          </a:prstGeom>
        </p:spPr>
      </p:pic>
      <p:pic>
        <p:nvPicPr>
          <p:cNvPr id="7" name="Picture 6" descr="pic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44242" y="3018409"/>
            <a:ext cx="8929497" cy="9531350"/>
          </a:xfrm>
          <a:prstGeom prst="rect">
            <a:avLst/>
          </a:prstGeom>
        </p:spPr>
      </p:pic>
      <p:pic>
        <p:nvPicPr>
          <p:cNvPr id="8" name="Picture 7" descr="pic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83864" y="3559302"/>
            <a:ext cx="6998843" cy="4224782"/>
          </a:xfrm>
          <a:prstGeom prst="rect">
            <a:avLst/>
          </a:prstGeom>
        </p:spPr>
      </p:pic>
      <p:pic>
        <p:nvPicPr>
          <p:cNvPr id="9" name="Picture 8" descr="pic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11350" y="1271905"/>
            <a:ext cx="9699371" cy="5889371"/>
          </a:xfrm>
          <a:prstGeom prst="rect">
            <a:avLst/>
          </a:prstGeom>
        </p:spPr>
      </p:pic>
      <p:pic>
        <p:nvPicPr>
          <p:cNvPr id="10" name="Picture 9" descr="pic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10431" y="3510026"/>
            <a:ext cx="5101209" cy="3415029"/>
          </a:xfrm>
          <a:prstGeom prst="rect">
            <a:avLst/>
          </a:prstGeom>
        </p:spPr>
      </p:pic>
      <p:pic>
        <p:nvPicPr>
          <p:cNvPr id="11" name="Picture 10" descr="downloads.gif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182872" y="3275329"/>
            <a:ext cx="4950333" cy="2983865"/>
          </a:xfrm>
          <a:prstGeom prst="rect">
            <a:avLst/>
          </a:prstGeom>
        </p:spPr>
      </p:pic>
      <p:pic>
        <p:nvPicPr>
          <p:cNvPr id="12" name="Picture 11" descr="downloads.gif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705467" y="3138297"/>
            <a:ext cx="1042162" cy="1170432"/>
          </a:xfrm>
          <a:prstGeom prst="rect">
            <a:avLst/>
          </a:prstGeom>
        </p:spPr>
      </p:pic>
      <p:pic>
        <p:nvPicPr>
          <p:cNvPr id="13" name="Picture 12" descr="downloads.gif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48258" y="7783957"/>
            <a:ext cx="4502658" cy="4511421"/>
          </a:xfrm>
          <a:prstGeom prst="rect">
            <a:avLst/>
          </a:prstGeom>
        </p:spPr>
      </p:pic>
      <p:pic>
        <p:nvPicPr>
          <p:cNvPr id="14" name="Picture 13" descr="downloads.gif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747000" y="1292987"/>
            <a:ext cx="1873631" cy="1824989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5457042" y="3898900"/>
            <a:ext cx="7485126" cy="1981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/>
          <a:p>
            <a:pPr>
              <a:lnSpc>
                <a:spcPct val="100000"/>
              </a:lnSpc>
              <a:defRPr sz="9000">
                <a:solidFill>
                  <a:srgbClr val="FFFFFF"/>
                </a:solidFill>
                <a:latin typeface="方正黑体简体"/>
              </a:defRPr>
            </a:pPr>
            <a:r>
              <a:t>.市体育局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2002008" y="6065266"/>
            <a:ext cx="10939907" cy="1981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/>
          <a:p>
            <a:pPr>
              <a:lnSpc>
                <a:spcPct val="100000"/>
              </a:lnSpc>
              <a:defRPr sz="9000">
                <a:solidFill>
                  <a:srgbClr val="FFFFFF"/>
                </a:solidFill>
                <a:latin typeface="方正黑体简体"/>
              </a:defRPr>
            </a:pPr>
            <a:r>
              <a:t>.期待与您交流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143740" y="9162161"/>
            <a:ext cx="10656316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/>
          <a:p>
            <a:pPr>
              <a:lnSpc>
                <a:spcPct val="100000"/>
              </a:lnSpc>
              <a:defRPr sz="2700">
                <a:solidFill>
                  <a:srgbClr val="FFFFFF"/>
                </a:solidFill>
                <a:latin typeface="方正黑体简体"/>
              </a:defRPr>
            </a:pPr>
            <a:r>
              <a:t>.2023.01.31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