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57" r:id="rId4"/>
    <p:sldId id="260" r:id="rId5"/>
    <p:sldId id="297" r:id="rId6"/>
    <p:sldId id="298" r:id="rId7"/>
    <p:sldId id="299" r:id="rId8"/>
    <p:sldId id="295" r:id="rId9"/>
    <p:sldId id="258" r:id="rId10"/>
    <p:sldId id="259" r:id="rId11"/>
    <p:sldId id="296"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12192000" cy="6858000"/>
  <p:notesSz cx="12192000" cy="6858000"/>
  <p:custDataLst>
    <p:tags r:id="rId5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07"/>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1.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933065" y="2187460"/>
            <a:ext cx="6325869" cy="514350"/>
          </a:xfrm>
          <a:prstGeom prst="rect">
            <a:avLst/>
          </a:prstGeom>
        </p:spPr>
        <p:txBody>
          <a:bodyPr wrap="square" lIns="0" tIns="0" rIns="0" bIns="0">
            <a:spAutoFit/>
          </a:bodyPr>
          <a:lstStyle>
            <a:lvl1pPr>
              <a:defRPr sz="3200" b="0" i="0">
                <a:solidFill>
                  <a:srgbClr val="395BC9"/>
                </a:solidFill>
                <a:latin typeface="宋体" pitchFamily="2" charset="-122"/>
                <a:cs typeface="宋体" pitchFamily="2"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宋体" pitchFamily="2" charset="-122"/>
                <a:cs typeface="宋体" pitchFamily="2" charset="-122"/>
              </a:defRPr>
            </a:lvl1pPr>
          </a:lstStyle>
          <a:p/>
        </p:txBody>
      </p:sp>
      <p:sp>
        <p:nvSpPr>
          <p:cNvPr id="3" name="Holder 3"/>
          <p:cNvSpPr>
            <a:spLocks noGrp="1"/>
          </p:cNvSpPr>
          <p:nvPr>
            <p:ph type="body" idx="1"/>
          </p:nvPr>
        </p:nvSpPr>
        <p:spPr/>
        <p:txBody>
          <a:bodyPr lIns="0" tIns="0" rIns="0" bIns="0"/>
          <a:lstStyle>
            <a:lvl1pPr>
              <a:defRPr sz="1600" b="0" i="0">
                <a:solidFill>
                  <a:srgbClr val="FFC000"/>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宋体" pitchFamily="2" charset="-122"/>
                <a:cs typeface="宋体" pitchFamily="2"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宋体" pitchFamily="2" charset="-122"/>
                <a:cs typeface="宋体" pitchFamily="2"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3828" y="155447"/>
            <a:ext cx="1985772" cy="307848"/>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5269902" y="822299"/>
            <a:ext cx="1652194" cy="514350"/>
          </a:xfrm>
          <a:prstGeom prst="rect">
            <a:avLst/>
          </a:prstGeom>
        </p:spPr>
        <p:txBody>
          <a:bodyPr wrap="square" lIns="0" tIns="0" rIns="0" bIns="0">
            <a:spAutoFit/>
          </a:bodyPr>
          <a:lstStyle>
            <a:lvl1pPr>
              <a:defRPr sz="3200" b="0" i="0">
                <a:solidFill>
                  <a:schemeClr val="bg1"/>
                </a:solidFill>
                <a:latin typeface="宋体" pitchFamily="2" charset="-122"/>
                <a:cs typeface="宋体" pitchFamily="2" charset="-122"/>
              </a:defRPr>
            </a:lvl1pPr>
          </a:lstStyle>
          <a:p/>
        </p:txBody>
      </p:sp>
      <p:sp>
        <p:nvSpPr>
          <p:cNvPr id="3" name="Holder 3"/>
          <p:cNvSpPr>
            <a:spLocks noGrp="1"/>
          </p:cNvSpPr>
          <p:nvPr>
            <p:ph type="body" idx="1"/>
          </p:nvPr>
        </p:nvSpPr>
        <p:spPr>
          <a:xfrm>
            <a:off x="356234" y="2638298"/>
            <a:ext cx="11479530" cy="2585720"/>
          </a:xfrm>
          <a:prstGeom prst="rect">
            <a:avLst/>
          </a:prstGeom>
        </p:spPr>
        <p:txBody>
          <a:bodyPr wrap="square" lIns="0" tIns="0" rIns="0" bIns="0">
            <a:spAutoFit/>
          </a:bodyPr>
          <a:lstStyle>
            <a:lvl1pPr>
              <a:defRPr sz="1600" b="0" i="0">
                <a:solidFill>
                  <a:srgbClr val="FFC000"/>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4.jpe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623060" y="1562099"/>
            <a:ext cx="9170035" cy="1243965"/>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FFFFFF"/>
                </a:solidFill>
                <a:latin typeface="微软雅黑" charset="0"/>
                <a:ea typeface="微软雅黑" charset="0"/>
                <a:cs typeface="微软雅黑" panose="020B0503020204020204" charset="-122"/>
              </a:rPr>
              <a:t>政策文件库讲解文</a:t>
            </a:r>
            <a:r>
              <a:rPr sz="8000" b="1" spc="5" dirty="0">
                <a:solidFill>
                  <a:srgbClr val="FFFFFF"/>
                </a:solidFill>
                <a:latin typeface="微软雅黑" charset="0"/>
                <a:ea typeface="微软雅黑" charset="0"/>
                <a:cs typeface="微软雅黑" panose="020B0503020204020204" charset="-122"/>
              </a:rPr>
              <a:t>档</a:t>
            </a:r>
            <a:endParaRPr sz="8000">
              <a:latin typeface="微软雅黑" charset="0"/>
              <a:ea typeface="微软雅黑" charset="0"/>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580" y="509269"/>
            <a:ext cx="1651635" cy="51435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rPr>
              <a:t>文件标</a:t>
            </a:r>
            <a:r>
              <a:rPr spc="5" dirty="0">
                <a:solidFill>
                  <a:srgbClr val="395BC9"/>
                </a:solidFill>
              </a:rPr>
              <a:t>题</a:t>
            </a:r>
            <a:endParaRPr spc="5" dirty="0">
              <a:solidFill>
                <a:srgbClr val="395BC9"/>
              </a:solidFill>
            </a:endParaRPr>
          </a:p>
        </p:txBody>
      </p:sp>
      <p:sp>
        <p:nvSpPr>
          <p:cNvPr id="3" name="object 3"/>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4" name="object 4"/>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
        <p:nvSpPr>
          <p:cNvPr id="5" name="object 5"/>
          <p:cNvSpPr/>
          <p:nvPr/>
        </p:nvSpPr>
        <p:spPr>
          <a:xfrm>
            <a:off x="10085831" y="3537203"/>
            <a:ext cx="523240" cy="429895"/>
          </a:xfrm>
          <a:custGeom>
            <a:avLst/>
            <a:gdLst/>
            <a:ahLst/>
            <a:cxnLst/>
            <a:rect l="l" t="t" r="r" b="b"/>
            <a:pathLst>
              <a:path w="523240" h="429895">
                <a:moveTo>
                  <a:pt x="0" y="0"/>
                </a:moveTo>
                <a:lnTo>
                  <a:pt x="522731" y="0"/>
                </a:lnTo>
                <a:lnTo>
                  <a:pt x="522731" y="429768"/>
                </a:lnTo>
                <a:lnTo>
                  <a:pt x="0" y="429768"/>
                </a:lnTo>
                <a:lnTo>
                  <a:pt x="0" y="0"/>
                </a:lnTo>
                <a:close/>
              </a:path>
            </a:pathLst>
          </a:custGeom>
          <a:solidFill>
            <a:srgbClr val="DE1A37"/>
          </a:solidFill>
        </p:spPr>
        <p:txBody>
          <a:bodyPr wrap="square" lIns="0" tIns="0" rIns="0" bIns="0" rtlCol="0"/>
          <a:lstStyle/>
          <a:p/>
        </p:txBody>
      </p:sp>
      <p:sp>
        <p:nvSpPr>
          <p:cNvPr id="6" name="object 6"/>
          <p:cNvSpPr/>
          <p:nvPr/>
        </p:nvSpPr>
        <p:spPr>
          <a:xfrm>
            <a:off x="4751832" y="3537203"/>
            <a:ext cx="5078095" cy="429895"/>
          </a:xfrm>
          <a:custGeom>
            <a:avLst/>
            <a:gdLst/>
            <a:ahLst/>
            <a:cxnLst/>
            <a:rect l="l" t="t" r="r" b="b"/>
            <a:pathLst>
              <a:path w="5078095" h="429895">
                <a:moveTo>
                  <a:pt x="0" y="0"/>
                </a:moveTo>
                <a:lnTo>
                  <a:pt x="5077968" y="0"/>
                </a:lnTo>
                <a:lnTo>
                  <a:pt x="5077968" y="429768"/>
                </a:lnTo>
                <a:lnTo>
                  <a:pt x="0" y="429768"/>
                </a:lnTo>
                <a:lnTo>
                  <a:pt x="0" y="0"/>
                </a:lnTo>
                <a:close/>
              </a:path>
            </a:pathLst>
          </a:custGeom>
          <a:solidFill>
            <a:srgbClr val="FF9700"/>
          </a:solidFill>
        </p:spPr>
        <p:txBody>
          <a:bodyPr wrap="square" lIns="0" tIns="0" rIns="0" bIns="0" rtlCol="0"/>
          <a:lstStyle/>
          <a:p/>
        </p:txBody>
      </p:sp>
      <p:sp>
        <p:nvSpPr>
          <p:cNvPr id="7" name="object 7"/>
          <p:cNvSpPr/>
          <p:nvPr/>
        </p:nvSpPr>
        <p:spPr>
          <a:xfrm>
            <a:off x="797051" y="3537203"/>
            <a:ext cx="3447415" cy="429895"/>
          </a:xfrm>
          <a:custGeom>
            <a:avLst/>
            <a:gdLst/>
            <a:ahLst/>
            <a:cxnLst/>
            <a:rect l="l" t="t" r="r" b="b"/>
            <a:pathLst>
              <a:path w="3447415" h="429895">
                <a:moveTo>
                  <a:pt x="0" y="0"/>
                </a:moveTo>
                <a:lnTo>
                  <a:pt x="3447288" y="0"/>
                </a:lnTo>
                <a:lnTo>
                  <a:pt x="3447288" y="429768"/>
                </a:lnTo>
                <a:lnTo>
                  <a:pt x="0" y="429768"/>
                </a:lnTo>
                <a:lnTo>
                  <a:pt x="0" y="0"/>
                </a:lnTo>
                <a:close/>
              </a:path>
            </a:pathLst>
          </a:custGeom>
          <a:solidFill>
            <a:srgbClr val="34A370"/>
          </a:solidFill>
        </p:spPr>
        <p:txBody>
          <a:bodyPr wrap="square" lIns="0" tIns="0" rIns="0" bIns="0" rtlCol="0"/>
          <a:lstStyle/>
          <a:p/>
        </p:txBody>
      </p:sp>
      <p:sp>
        <p:nvSpPr>
          <p:cNvPr id="8" name="object 8"/>
          <p:cNvSpPr txBox="1"/>
          <p:nvPr/>
        </p:nvSpPr>
        <p:spPr>
          <a:xfrm>
            <a:off x="776605" y="3055620"/>
            <a:ext cx="10632440" cy="3561715"/>
          </a:xfrm>
          <a:prstGeom prst="rect">
            <a:avLst/>
          </a:prstGeom>
        </p:spPr>
        <p:txBody>
          <a:bodyPr vert="horz" wrap="square" lIns="0" tIns="12700" rIns="0" bIns="0" rtlCol="0">
            <a:spAutoFit/>
          </a:bodyPr>
          <a:lstStyle/>
          <a:p>
            <a:pPr marL="894080">
              <a:lnSpc>
                <a:spcPct val="100000"/>
              </a:lnSpc>
              <a:spcBef>
                <a:spcPts val="100"/>
              </a:spcBef>
              <a:tabLst>
                <a:tab pos="6297295" algn="l"/>
                <a:tab pos="9112885" algn="l"/>
              </a:tabLst>
            </a:pPr>
            <a:r>
              <a:rPr sz="1800" dirty="0">
                <a:solidFill>
                  <a:srgbClr val="34A370"/>
                </a:solidFill>
                <a:latin typeface="微软雅黑" charset="0"/>
                <a:ea typeface="微软雅黑" charset="0"/>
                <a:cs typeface="微软雅黑" charset="0"/>
              </a:rPr>
              <a:t>发文机关名称	</a:t>
            </a:r>
            <a:r>
              <a:rPr sz="1800" dirty="0">
                <a:solidFill>
                  <a:srgbClr val="FF9700"/>
                </a:solidFill>
                <a:latin typeface="微软雅黑" charset="0"/>
                <a:ea typeface="微软雅黑" charset="0"/>
                <a:cs typeface="微软雅黑" charset="0"/>
              </a:rPr>
              <a:t>事由	</a:t>
            </a:r>
            <a:r>
              <a:rPr sz="1800" dirty="0">
                <a:solidFill>
                  <a:srgbClr val="DE1A37"/>
                </a:solidFill>
                <a:latin typeface="微软雅黑" charset="0"/>
                <a:ea typeface="微软雅黑" charset="0"/>
                <a:cs typeface="微软雅黑" charset="0"/>
              </a:rPr>
              <a:t>公文种类</a:t>
            </a:r>
            <a:endParaRPr sz="1800">
              <a:latin typeface="微软雅黑" charset="0"/>
              <a:ea typeface="微软雅黑" charset="0"/>
              <a:cs typeface="微软雅黑" charset="0"/>
            </a:endParaRPr>
          </a:p>
          <a:p>
            <a:pPr>
              <a:lnSpc>
                <a:spcPct val="100000"/>
              </a:lnSpc>
              <a:spcBef>
                <a:spcPts val="30"/>
              </a:spcBef>
            </a:pPr>
            <a:endParaRPr sz="1550">
              <a:latin typeface="微软雅黑" charset="0"/>
              <a:ea typeface="微软雅黑" charset="0"/>
              <a:cs typeface="微软雅黑" charset="0"/>
            </a:endParaRPr>
          </a:p>
          <a:p>
            <a:pPr marL="36195">
              <a:lnSpc>
                <a:spcPct val="100000"/>
              </a:lnSpc>
            </a:pPr>
            <a:r>
              <a:rPr sz="2000" dirty="0">
                <a:solidFill>
                  <a:srgbClr val="FFFFFF"/>
                </a:solidFill>
                <a:latin typeface="微软雅黑" charset="0"/>
                <a:ea typeface="微软雅黑" charset="0"/>
                <a:cs typeface="微软雅黑" charset="0"/>
              </a:rPr>
              <a:t>中共山东省</a:t>
            </a:r>
            <a:r>
              <a:rPr sz="2000" spc="5" dirty="0">
                <a:solidFill>
                  <a:srgbClr val="FFFFFF"/>
                </a:solidFill>
                <a:latin typeface="微软雅黑" charset="0"/>
                <a:ea typeface="微软雅黑" charset="0"/>
                <a:cs typeface="微软雅黑" charset="0"/>
              </a:rPr>
              <a:t>委</a:t>
            </a:r>
            <a:r>
              <a:rPr sz="2000" spc="-20" dirty="0">
                <a:solidFill>
                  <a:srgbClr val="FFFFFF"/>
                </a:solidFill>
                <a:latin typeface="微软雅黑" charset="0"/>
                <a:ea typeface="微软雅黑" charset="0"/>
                <a:cs typeface="微软雅黑" charset="0"/>
              </a:rPr>
              <a:t> </a:t>
            </a:r>
            <a:r>
              <a:rPr sz="2000" dirty="0">
                <a:solidFill>
                  <a:srgbClr val="FFFFFF"/>
                </a:solidFill>
                <a:latin typeface="微软雅黑" charset="0"/>
                <a:ea typeface="微软雅黑" charset="0"/>
                <a:cs typeface="微软雅黑" charset="0"/>
              </a:rPr>
              <a:t>山东省人民政府</a:t>
            </a:r>
            <a:r>
              <a:rPr sz="2000" dirty="0">
                <a:solidFill>
                  <a:srgbClr val="0D0D0D"/>
                </a:solidFill>
                <a:latin typeface="微软雅黑" charset="0"/>
                <a:ea typeface="微软雅黑" charset="0"/>
                <a:cs typeface="微软雅黑" charset="0"/>
              </a:rPr>
              <a:t>关于</a:t>
            </a:r>
            <a:r>
              <a:rPr sz="2000" dirty="0">
                <a:solidFill>
                  <a:srgbClr val="FFFFFF"/>
                </a:solidFill>
                <a:latin typeface="微软雅黑" charset="0"/>
                <a:ea typeface="微软雅黑" charset="0"/>
                <a:cs typeface="微软雅黑" charset="0"/>
              </a:rPr>
              <a:t>表彰山东省生态环境保护先进集体和先进个人</a:t>
            </a:r>
            <a:r>
              <a:rPr sz="2000" dirty="0">
                <a:solidFill>
                  <a:srgbClr val="0D0D0D"/>
                </a:solidFill>
                <a:latin typeface="微软雅黑" charset="0"/>
                <a:ea typeface="微软雅黑" charset="0"/>
                <a:cs typeface="微软雅黑" charset="0"/>
              </a:rPr>
              <a:t>的</a:t>
            </a:r>
            <a:r>
              <a:rPr sz="2000" dirty="0">
                <a:solidFill>
                  <a:srgbClr val="FFFFFF"/>
                </a:solidFill>
                <a:latin typeface="微软雅黑" charset="0"/>
                <a:ea typeface="微软雅黑" charset="0"/>
                <a:cs typeface="微软雅黑" charset="0"/>
              </a:rPr>
              <a:t>决</a:t>
            </a:r>
            <a:r>
              <a:rPr sz="2000" spc="5" dirty="0">
                <a:solidFill>
                  <a:srgbClr val="FFFFFF"/>
                </a:solidFill>
                <a:latin typeface="微软雅黑" charset="0"/>
                <a:ea typeface="微软雅黑" charset="0"/>
                <a:cs typeface="微软雅黑" charset="0"/>
              </a:rPr>
              <a:t>定</a:t>
            </a:r>
            <a:endParaRPr sz="2000">
              <a:latin typeface="微软雅黑" charset="0"/>
              <a:ea typeface="微软雅黑" charset="0"/>
              <a:cs typeface="微软雅黑" charset="0"/>
            </a:endParaRPr>
          </a:p>
          <a:p>
            <a:pPr marL="1739900">
              <a:lnSpc>
                <a:spcPct val="100000"/>
              </a:lnSpc>
              <a:spcBef>
                <a:spcPts val="1495"/>
              </a:spcBef>
            </a:pPr>
            <a:r>
              <a:rPr sz="1800" dirty="0">
                <a:solidFill>
                  <a:srgbClr val="395BC9"/>
                </a:solidFill>
                <a:latin typeface="微软雅黑" charset="0"/>
                <a:ea typeface="微软雅黑" charset="0"/>
                <a:cs typeface="微软雅黑" charset="0"/>
              </a:rPr>
              <a:t>半角空格</a:t>
            </a:r>
            <a:endParaRPr sz="1800">
              <a:latin typeface="微软雅黑" charset="0"/>
              <a:ea typeface="微软雅黑" charset="0"/>
              <a:cs typeface="微软雅黑" charset="0"/>
            </a:endParaRPr>
          </a:p>
          <a:p>
            <a:pPr marL="12700">
              <a:lnSpc>
                <a:spcPct val="100000"/>
              </a:lnSpc>
              <a:spcBef>
                <a:spcPts val="1250"/>
              </a:spcBef>
            </a:pP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520700" indent="-508000">
              <a:lnSpc>
                <a:spcPct val="100000"/>
              </a:lnSpc>
              <a:spcBef>
                <a:spcPts val="960"/>
              </a:spcBef>
              <a:buSzPct val="94000"/>
              <a:buAutoNum type="arabicPlain"/>
              <a:tabLst>
                <a:tab pos="520700" algn="l"/>
              </a:tabLst>
            </a:pPr>
            <a:r>
              <a:rPr sz="1600" dirty="0">
                <a:solidFill>
                  <a:srgbClr val="0D0D0D"/>
                </a:solidFill>
                <a:latin typeface="微软雅黑" charset="0"/>
                <a:ea typeface="微软雅黑" charset="0"/>
                <a:cs typeface="微软雅黑" charset="0"/>
              </a:rPr>
              <a:t>文件标题一般包含：</a:t>
            </a:r>
            <a:r>
              <a:rPr sz="1600" dirty="0">
                <a:solidFill>
                  <a:srgbClr val="395BC9"/>
                </a:solidFill>
                <a:latin typeface="微软雅黑" charset="0"/>
                <a:ea typeface="微软雅黑" charset="0"/>
                <a:cs typeface="微软雅黑" charset="0"/>
              </a:rPr>
              <a:t>发文机关名称、事由和公文种类。</a:t>
            </a:r>
            <a:r>
              <a:rPr sz="1600" dirty="0">
                <a:solidFill>
                  <a:srgbClr val="FF0000"/>
                </a:solidFill>
                <a:latin typeface="微软雅黑" charset="0"/>
                <a:ea typeface="微软雅黑" charset="0"/>
                <a:cs typeface="微软雅黑" charset="0"/>
              </a:rPr>
              <a:t>发文机关省略的文件，建议在网站发布时补充完善</a:t>
            </a:r>
            <a:r>
              <a:rPr sz="1600" spc="-5" dirty="0">
                <a:solidFill>
                  <a:srgbClr val="395BC9"/>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520700" indent="-508000">
              <a:lnSpc>
                <a:spcPct val="100000"/>
              </a:lnSpc>
              <a:spcBef>
                <a:spcPts val="960"/>
              </a:spcBef>
              <a:buSzPct val="94000"/>
              <a:buAutoNum type="arabicPlain"/>
              <a:tabLst>
                <a:tab pos="520700" algn="l"/>
              </a:tabLst>
            </a:pPr>
            <a:r>
              <a:rPr sz="1600" dirty="0">
                <a:solidFill>
                  <a:srgbClr val="0D0D0D"/>
                </a:solidFill>
                <a:latin typeface="微软雅黑" charset="0"/>
                <a:ea typeface="微软雅黑" charset="0"/>
                <a:cs typeface="微软雅黑" charset="0"/>
              </a:rPr>
              <a:t>多个部门联合下发的文件，部门名称之间用</a:t>
            </a:r>
            <a:r>
              <a:rPr sz="1600" dirty="0">
                <a:solidFill>
                  <a:srgbClr val="395BC9"/>
                </a:solidFill>
                <a:latin typeface="微软雅黑" charset="0"/>
                <a:ea typeface="微软雅黑" charset="0"/>
                <a:cs typeface="微软雅黑" charset="0"/>
              </a:rPr>
              <a:t>半角空格分隔开</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960"/>
              </a:spcBef>
            </a:pPr>
            <a:r>
              <a:rPr sz="1600" dirty="0">
                <a:solidFill>
                  <a:srgbClr val="0D0D0D"/>
                </a:solidFill>
                <a:latin typeface="微软雅黑" charset="0"/>
                <a:ea typeface="微软雅黑" charset="0"/>
                <a:cs typeface="微软雅黑" charset="0"/>
              </a:rPr>
              <a:t>规范标题：中国银保监</a:t>
            </a:r>
            <a:r>
              <a:rPr sz="1600" spc="-5" dirty="0">
                <a:solidFill>
                  <a:srgbClr val="0D0D0D"/>
                </a:solidFill>
                <a:latin typeface="微软雅黑" charset="0"/>
                <a:ea typeface="微软雅黑" charset="0"/>
                <a:cs typeface="微软雅黑" charset="0"/>
              </a:rPr>
              <a:t>会 </a:t>
            </a:r>
            <a:r>
              <a:rPr sz="1600" dirty="0">
                <a:solidFill>
                  <a:srgbClr val="0D0D0D"/>
                </a:solidFill>
                <a:latin typeface="微软雅黑" charset="0"/>
                <a:ea typeface="微软雅黑" charset="0"/>
                <a:cs typeface="微软雅黑" charset="0"/>
              </a:rPr>
              <a:t>国家知识产权</a:t>
            </a:r>
            <a:r>
              <a:rPr sz="1600" spc="-5" dirty="0">
                <a:solidFill>
                  <a:srgbClr val="0D0D0D"/>
                </a:solidFill>
                <a:latin typeface="微软雅黑" charset="0"/>
                <a:ea typeface="微软雅黑" charset="0"/>
                <a:cs typeface="微软雅黑" charset="0"/>
              </a:rPr>
              <a:t>局</a:t>
            </a:r>
            <a:r>
              <a:rPr sz="1600" dirty="0">
                <a:solidFill>
                  <a:srgbClr val="0D0D0D"/>
                </a:solidFill>
                <a:latin typeface="微软雅黑" charset="0"/>
                <a:ea typeface="微软雅黑" charset="0"/>
                <a:cs typeface="微软雅黑" charset="0"/>
              </a:rPr>
              <a:t> 国家版权局关于进一步加强知识产权质押融资工作的通</a:t>
            </a:r>
            <a:r>
              <a:rPr sz="1600" spc="-5" dirty="0">
                <a:solidFill>
                  <a:srgbClr val="0D0D0D"/>
                </a:solidFill>
                <a:latin typeface="微软雅黑" charset="0"/>
                <a:ea typeface="微软雅黑" charset="0"/>
                <a:cs typeface="微软雅黑" charset="0"/>
              </a:rPr>
              <a:t>知</a:t>
            </a:r>
            <a:endParaRPr sz="1600">
              <a:latin typeface="微软雅黑" charset="0"/>
              <a:ea typeface="微软雅黑" charset="0"/>
              <a:cs typeface="微软雅黑" charset="0"/>
            </a:endParaRPr>
          </a:p>
          <a:p>
            <a:pPr marL="12700" marR="5080">
              <a:lnSpc>
                <a:spcPct val="150000"/>
              </a:lnSpc>
            </a:pPr>
            <a:r>
              <a:rPr sz="1600" spc="5" dirty="0">
                <a:solidFill>
                  <a:srgbClr val="0D0D0D"/>
                </a:solidFill>
                <a:latin typeface="微软雅黑" charset="0"/>
                <a:ea typeface="微软雅黑" charset="0"/>
                <a:cs typeface="微软雅黑" charset="0"/>
              </a:rPr>
              <a:t>不规范标题：中国银保监会国家知识产权局国家版权局关于进一步加强知识产权质押</a:t>
            </a:r>
            <a:r>
              <a:rPr sz="1600" spc="10" dirty="0">
                <a:solidFill>
                  <a:srgbClr val="0D0D0D"/>
                </a:solidFill>
                <a:latin typeface="微软雅黑" charset="0"/>
                <a:ea typeface="微软雅黑" charset="0"/>
                <a:cs typeface="微软雅黑" charset="0"/>
              </a:rPr>
              <a:t>融资工作的通知（即：多个部门</a:t>
            </a:r>
            <a:r>
              <a:rPr sz="1600" spc="-5" dirty="0">
                <a:solidFill>
                  <a:srgbClr val="0D0D0D"/>
                </a:solidFill>
                <a:latin typeface="微软雅黑" charset="0"/>
                <a:ea typeface="微软雅黑" charset="0"/>
                <a:cs typeface="微软雅黑" charset="0"/>
              </a:rPr>
              <a:t>之 </a:t>
            </a:r>
            <a:r>
              <a:rPr sz="1600" dirty="0">
                <a:solidFill>
                  <a:srgbClr val="0D0D0D"/>
                </a:solidFill>
                <a:latin typeface="微软雅黑" charset="0"/>
                <a:ea typeface="微软雅黑" charset="0"/>
                <a:cs typeface="微软雅黑" charset="0"/>
              </a:rPr>
              <a:t>间没有用</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半角空格</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隔开</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9" name="object 9"/>
          <p:cNvSpPr/>
          <p:nvPr/>
        </p:nvSpPr>
        <p:spPr>
          <a:xfrm>
            <a:off x="2367914" y="3609975"/>
            <a:ext cx="76835" cy="654685"/>
          </a:xfrm>
          <a:custGeom>
            <a:avLst/>
            <a:gdLst/>
            <a:ahLst/>
            <a:cxnLst/>
            <a:rect l="l" t="t" r="r" b="b"/>
            <a:pathLst>
              <a:path w="76835" h="654685">
                <a:moveTo>
                  <a:pt x="62865" y="654176"/>
                </a:moveTo>
                <a:lnTo>
                  <a:pt x="12573" y="654176"/>
                </a:lnTo>
                <a:lnTo>
                  <a:pt x="5689" y="654050"/>
                </a:lnTo>
                <a:lnTo>
                  <a:pt x="0" y="648360"/>
                </a:lnTo>
                <a:lnTo>
                  <a:pt x="381" y="641985"/>
                </a:lnTo>
                <a:lnTo>
                  <a:pt x="381" y="12573"/>
                </a:lnTo>
                <a:lnTo>
                  <a:pt x="0" y="5689"/>
                </a:lnTo>
                <a:lnTo>
                  <a:pt x="5689" y="0"/>
                </a:lnTo>
                <a:lnTo>
                  <a:pt x="12573" y="380"/>
                </a:lnTo>
                <a:lnTo>
                  <a:pt x="70891" y="380"/>
                </a:lnTo>
                <a:lnTo>
                  <a:pt x="76200" y="5689"/>
                </a:lnTo>
                <a:lnTo>
                  <a:pt x="76581" y="12573"/>
                </a:lnTo>
                <a:lnTo>
                  <a:pt x="76581" y="641985"/>
                </a:lnTo>
                <a:lnTo>
                  <a:pt x="76200" y="648360"/>
                </a:lnTo>
                <a:lnTo>
                  <a:pt x="70510" y="654050"/>
                </a:lnTo>
                <a:lnTo>
                  <a:pt x="62865" y="654176"/>
                </a:lnTo>
                <a:close/>
              </a:path>
              <a:path w="76835" h="654685">
                <a:moveTo>
                  <a:pt x="70891" y="380"/>
                </a:moveTo>
                <a:lnTo>
                  <a:pt x="62865" y="380"/>
                </a:lnTo>
                <a:lnTo>
                  <a:pt x="70510" y="0"/>
                </a:lnTo>
                <a:lnTo>
                  <a:pt x="70891" y="380"/>
                </a:lnTo>
                <a:close/>
              </a:path>
            </a:pathLst>
          </a:custGeom>
          <a:solidFill>
            <a:srgbClr val="395BC9"/>
          </a:solidFill>
        </p:spPr>
        <p:txBody>
          <a:bodyPr wrap="square" lIns="0" tIns="0" rIns="0" bIns="0" rtlCol="0"/>
          <a:lstStyle/>
          <a:p/>
        </p:txBody>
      </p:sp>
      <p:sp>
        <p:nvSpPr>
          <p:cNvPr id="10" name="object 10"/>
          <p:cNvSpPr/>
          <p:nvPr/>
        </p:nvSpPr>
        <p:spPr>
          <a:xfrm>
            <a:off x="697991" y="1434083"/>
            <a:ext cx="10591800" cy="123901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0929" y="2530982"/>
            <a:ext cx="6120765" cy="3355975"/>
          </a:xfrm>
          <a:prstGeom prst="rect">
            <a:avLst/>
          </a:prstGeom>
        </p:spPr>
        <p:txBody>
          <a:bodyPr vert="horz" wrap="square" lIns="0" tIns="134620" rIns="0" bIns="0" rtlCol="0">
            <a:spAutoFit/>
          </a:bodyPr>
          <a:lstStyle/>
          <a:p>
            <a:pPr marL="12700">
              <a:lnSpc>
                <a:spcPct val="100000"/>
              </a:lnSpc>
              <a:spcBef>
                <a:spcPts val="1060"/>
              </a:spcBef>
            </a:pP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960"/>
              </a:spcBef>
            </a:pPr>
            <a:r>
              <a:rPr sz="1600" dirty="0">
                <a:solidFill>
                  <a:srgbClr val="0D0D0D"/>
                </a:solidFill>
                <a:latin typeface="微软雅黑" charset="0"/>
                <a:ea typeface="微软雅黑" charset="0"/>
                <a:cs typeface="微软雅黑" charset="0"/>
              </a:rPr>
              <a:t>下拉选择，文件类型包含</a:t>
            </a:r>
            <a:r>
              <a:rPr sz="1600" dirty="0">
                <a:solidFill>
                  <a:srgbClr val="395BC9"/>
                </a:solidFill>
                <a:latin typeface="微软雅黑" charset="0"/>
                <a:ea typeface="微软雅黑" charset="0"/>
                <a:cs typeface="微软雅黑" charset="0"/>
              </a:rPr>
              <a:t>规章、行政规范性文件、其他文件</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a:lnSpc>
                <a:spcPct val="100000"/>
              </a:lnSpc>
            </a:pPr>
            <a:endParaRPr sz="1600">
              <a:latin typeface="微软雅黑" charset="0"/>
              <a:ea typeface="微软雅黑" charset="0"/>
              <a:cs typeface="微软雅黑" charset="0"/>
            </a:endParaRPr>
          </a:p>
          <a:p>
            <a:pPr marL="12700" marR="5080" algn="just">
              <a:lnSpc>
                <a:spcPct val="150000"/>
              </a:lnSpc>
              <a:spcBef>
                <a:spcPts val="1040"/>
              </a:spcBef>
            </a:pPr>
            <a:r>
              <a:rPr sz="1600" spc="45" dirty="0">
                <a:solidFill>
                  <a:srgbClr val="0D0D0D"/>
                </a:solidFill>
                <a:latin typeface="微软雅黑" charset="0"/>
                <a:ea typeface="微软雅黑" charset="0"/>
                <a:cs typeface="微软雅黑" charset="0"/>
              </a:rPr>
              <a:t>其中，</a:t>
            </a:r>
            <a:r>
              <a:rPr sz="1600" spc="45" dirty="0">
                <a:solidFill>
                  <a:srgbClr val="C00000"/>
                </a:solidFill>
                <a:latin typeface="微软雅黑" charset="0"/>
                <a:ea typeface="微软雅黑" charset="0"/>
                <a:cs typeface="微软雅黑" charset="0"/>
              </a:rPr>
              <a:t>规章</a:t>
            </a:r>
            <a:r>
              <a:rPr sz="1600" spc="45" dirty="0">
                <a:solidFill>
                  <a:srgbClr val="0D0D0D"/>
                </a:solidFill>
                <a:latin typeface="微软雅黑" charset="0"/>
                <a:ea typeface="微软雅黑" charset="0"/>
                <a:cs typeface="微软雅黑" charset="0"/>
              </a:rPr>
              <a:t>应符合</a:t>
            </a:r>
            <a:r>
              <a:rPr sz="1600" spc="45" dirty="0">
                <a:solidFill>
                  <a:srgbClr val="C00000"/>
                </a:solidFill>
                <a:latin typeface="微软雅黑" charset="0"/>
                <a:ea typeface="微软雅黑" charset="0"/>
                <a:cs typeface="微软雅黑" charset="0"/>
              </a:rPr>
              <a:t>《国务院办公厅政府信息与政务公开</a:t>
            </a:r>
            <a:r>
              <a:rPr sz="1600" spc="50" dirty="0">
                <a:solidFill>
                  <a:srgbClr val="C00000"/>
                </a:solidFill>
                <a:latin typeface="微软雅黑" charset="0"/>
                <a:ea typeface="微软雅黑" charset="0"/>
                <a:cs typeface="微软雅黑" charset="0"/>
              </a:rPr>
              <a:t>办公室关</a:t>
            </a:r>
            <a:r>
              <a:rPr sz="1600" spc="-5" dirty="0">
                <a:solidFill>
                  <a:srgbClr val="C00000"/>
                </a:solidFill>
                <a:latin typeface="微软雅黑" charset="0"/>
                <a:ea typeface="微软雅黑" charset="0"/>
                <a:cs typeface="微软雅黑" charset="0"/>
              </a:rPr>
              <a:t>于 </a:t>
            </a:r>
            <a:r>
              <a:rPr sz="1600" dirty="0">
                <a:solidFill>
                  <a:srgbClr val="C00000"/>
                </a:solidFill>
                <a:latin typeface="微软雅黑" charset="0"/>
                <a:ea typeface="微软雅黑" charset="0"/>
                <a:cs typeface="微软雅黑" charset="0"/>
              </a:rPr>
              <a:t>做好规章集中公开并动态更新工作的通知》（国办公开办函〔</a:t>
            </a:r>
            <a:r>
              <a:rPr sz="1600" spc="-5" dirty="0">
                <a:solidFill>
                  <a:srgbClr val="C00000"/>
                </a:solidFill>
                <a:latin typeface="微软雅黑" charset="0"/>
                <a:ea typeface="微软雅黑" charset="0"/>
                <a:cs typeface="微软雅黑" charset="0"/>
              </a:rPr>
              <a:t>2021〕  33</a:t>
            </a:r>
            <a:r>
              <a:rPr sz="1600" dirty="0">
                <a:solidFill>
                  <a:srgbClr val="C00000"/>
                </a:solidFill>
                <a:latin typeface="微软雅黑" charset="0"/>
                <a:ea typeface="微软雅黑" charset="0"/>
                <a:cs typeface="微软雅黑" charset="0"/>
              </a:rPr>
              <a:t>号）</a:t>
            </a: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a:lnSpc>
                <a:spcPct val="100000"/>
              </a:lnSpc>
            </a:pPr>
            <a:endParaRPr sz="1600">
              <a:latin typeface="微软雅黑" charset="0"/>
              <a:ea typeface="微软雅黑" charset="0"/>
              <a:cs typeface="微软雅黑" charset="0"/>
            </a:endParaRPr>
          </a:p>
          <a:p>
            <a:pPr marL="12700" marR="46355" algn="just">
              <a:lnSpc>
                <a:spcPct val="150000"/>
              </a:lnSpc>
              <a:spcBef>
                <a:spcPts val="1040"/>
              </a:spcBef>
            </a:pPr>
            <a:r>
              <a:rPr sz="1600" spc="45" dirty="0">
                <a:solidFill>
                  <a:srgbClr val="00AF50"/>
                </a:solidFill>
                <a:latin typeface="微软雅黑" charset="0"/>
                <a:ea typeface="微软雅黑" charset="0"/>
                <a:cs typeface="微软雅黑" charset="0"/>
              </a:rPr>
              <a:t>行政规范性文件</a:t>
            </a:r>
            <a:r>
              <a:rPr sz="1600" spc="45" dirty="0">
                <a:solidFill>
                  <a:srgbClr val="0D0D0D"/>
                </a:solidFill>
                <a:latin typeface="微软雅黑" charset="0"/>
                <a:ea typeface="微软雅黑" charset="0"/>
                <a:cs typeface="微软雅黑" charset="0"/>
              </a:rPr>
              <a:t>类型，应符合</a:t>
            </a:r>
            <a:r>
              <a:rPr sz="1600" spc="45" dirty="0">
                <a:solidFill>
                  <a:srgbClr val="00AF50"/>
                </a:solidFill>
                <a:latin typeface="微软雅黑" charset="0"/>
                <a:ea typeface="微软雅黑" charset="0"/>
                <a:cs typeface="微软雅黑" charset="0"/>
              </a:rPr>
              <a:t>《国务院办公厅关于加强</a:t>
            </a:r>
            <a:r>
              <a:rPr sz="1600" spc="50" dirty="0">
                <a:solidFill>
                  <a:srgbClr val="00AF50"/>
                </a:solidFill>
                <a:latin typeface="微软雅黑" charset="0"/>
                <a:ea typeface="微软雅黑" charset="0"/>
                <a:cs typeface="微软雅黑" charset="0"/>
              </a:rPr>
              <a:t>行政规范</a:t>
            </a:r>
            <a:r>
              <a:rPr sz="1600" spc="-5" dirty="0">
                <a:solidFill>
                  <a:srgbClr val="00AF50"/>
                </a:solidFill>
                <a:latin typeface="微软雅黑" charset="0"/>
                <a:ea typeface="微软雅黑" charset="0"/>
                <a:cs typeface="微软雅黑" charset="0"/>
              </a:rPr>
              <a:t>性 </a:t>
            </a:r>
            <a:r>
              <a:rPr sz="1600" dirty="0">
                <a:solidFill>
                  <a:srgbClr val="00AF50"/>
                </a:solidFill>
                <a:latin typeface="微软雅黑" charset="0"/>
                <a:ea typeface="微软雅黑" charset="0"/>
                <a:cs typeface="微软雅黑" charset="0"/>
              </a:rPr>
              <a:t>文件制定</a:t>
            </a:r>
            <a:r>
              <a:rPr sz="1600" spc="-5" dirty="0">
                <a:solidFill>
                  <a:srgbClr val="00AF50"/>
                </a:solidFill>
                <a:latin typeface="微软雅黑" charset="0"/>
                <a:ea typeface="微软雅黑" charset="0"/>
                <a:cs typeface="微软雅黑" charset="0"/>
              </a:rPr>
              <a:t>和</a:t>
            </a:r>
            <a:r>
              <a:rPr sz="1600" spc="-50" dirty="0">
                <a:solidFill>
                  <a:srgbClr val="00AF50"/>
                </a:solidFill>
                <a:latin typeface="微软雅黑" charset="0"/>
                <a:ea typeface="微软雅黑" charset="0"/>
                <a:cs typeface="微软雅黑" charset="0"/>
              </a:rPr>
              <a:t> </a:t>
            </a:r>
            <a:r>
              <a:rPr sz="1600" dirty="0">
                <a:solidFill>
                  <a:srgbClr val="00AF50"/>
                </a:solidFill>
                <a:latin typeface="微软雅黑" charset="0"/>
                <a:ea typeface="微软雅黑" charset="0"/>
                <a:cs typeface="微软雅黑" charset="0"/>
              </a:rPr>
              <a:t>监督管理工作的通知》（国办发〔</a:t>
            </a:r>
            <a:r>
              <a:rPr sz="1600" spc="-5" dirty="0">
                <a:solidFill>
                  <a:srgbClr val="00AF50"/>
                </a:solidFill>
                <a:latin typeface="微软雅黑" charset="0"/>
                <a:ea typeface="微软雅黑" charset="0"/>
                <a:cs typeface="微软雅黑" charset="0"/>
              </a:rPr>
              <a:t>2018</a:t>
            </a:r>
            <a:r>
              <a:rPr sz="1600" dirty="0">
                <a:solidFill>
                  <a:srgbClr val="00AF50"/>
                </a:solidFill>
                <a:latin typeface="微软雅黑" charset="0"/>
                <a:ea typeface="微软雅黑" charset="0"/>
                <a:cs typeface="微软雅黑" charset="0"/>
              </a:rPr>
              <a:t>〕</a:t>
            </a:r>
            <a:r>
              <a:rPr sz="1600" spc="-5" dirty="0">
                <a:solidFill>
                  <a:srgbClr val="00AF50"/>
                </a:solidFill>
                <a:latin typeface="微软雅黑" charset="0"/>
                <a:ea typeface="微软雅黑" charset="0"/>
                <a:cs typeface="微软雅黑" charset="0"/>
              </a:rPr>
              <a:t>37</a:t>
            </a:r>
            <a:r>
              <a:rPr sz="1600" dirty="0">
                <a:solidFill>
                  <a:srgbClr val="00AF50"/>
                </a:solidFill>
                <a:latin typeface="微软雅黑" charset="0"/>
                <a:ea typeface="微软雅黑" charset="0"/>
                <a:cs typeface="微软雅黑" charset="0"/>
              </a:rPr>
              <a:t>号）</a:t>
            </a: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3" name="object 3"/>
          <p:cNvSpPr txBox="1">
            <a:spLocks noGrp="1"/>
          </p:cNvSpPr>
          <p:nvPr>
            <p:ph type="title"/>
          </p:nvPr>
        </p:nvSpPr>
        <p:spPr>
          <a:xfrm>
            <a:off x="576580" y="509269"/>
            <a:ext cx="1651635" cy="51435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rPr>
              <a:t>文件类</a:t>
            </a:r>
            <a:r>
              <a:rPr spc="5" dirty="0">
                <a:solidFill>
                  <a:srgbClr val="395BC9"/>
                </a:solidFill>
              </a:rPr>
              <a:t>型</a:t>
            </a:r>
            <a:endParaRPr spc="5" dirty="0">
              <a:solidFill>
                <a:srgbClr val="395BC9"/>
              </a:solidFill>
            </a:endParaRPr>
          </a:p>
        </p:txBody>
      </p:sp>
      <p:sp>
        <p:nvSpPr>
          <p:cNvPr id="4" name="object 4"/>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5" name="object 5"/>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
        <p:nvSpPr>
          <p:cNvPr id="6" name="object 6"/>
          <p:cNvSpPr/>
          <p:nvPr/>
        </p:nvSpPr>
        <p:spPr>
          <a:xfrm>
            <a:off x="630936" y="2049757"/>
            <a:ext cx="3806952" cy="403811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29213" y="0"/>
            <a:ext cx="2462786" cy="240639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5481828"/>
            <a:ext cx="1415796" cy="137617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6095"/>
            <a:ext cx="12192000" cy="4267200"/>
          </a:xfrm>
          <a:custGeom>
            <a:avLst/>
            <a:gdLst/>
            <a:ahLst/>
            <a:cxnLst/>
            <a:rect l="l" t="t" r="r" b="b"/>
            <a:pathLst>
              <a:path w="12192000" h="4267200">
                <a:moveTo>
                  <a:pt x="0" y="0"/>
                </a:moveTo>
                <a:lnTo>
                  <a:pt x="12192000" y="0"/>
                </a:lnTo>
                <a:lnTo>
                  <a:pt x="12192000" y="4267200"/>
                </a:lnTo>
                <a:lnTo>
                  <a:pt x="0" y="4267200"/>
                </a:lnTo>
                <a:lnTo>
                  <a:pt x="0" y="0"/>
                </a:lnTo>
                <a:close/>
              </a:path>
            </a:pathLst>
          </a:custGeom>
          <a:solidFill>
            <a:srgbClr val="395BC9"/>
          </a:solidFill>
        </p:spPr>
        <p:txBody>
          <a:bodyPr wrap="square" lIns="0" tIns="0" rIns="0" bIns="0" rtlCol="0"/>
          <a:lstStyle/>
          <a:p/>
        </p:txBody>
      </p:sp>
      <p:sp>
        <p:nvSpPr>
          <p:cNvPr id="5" name="object 5"/>
          <p:cNvSpPr/>
          <p:nvPr/>
        </p:nvSpPr>
        <p:spPr>
          <a:xfrm>
            <a:off x="2133600" y="1842516"/>
            <a:ext cx="8077200" cy="1632585"/>
          </a:xfrm>
          <a:custGeom>
            <a:avLst/>
            <a:gdLst/>
            <a:ahLst/>
            <a:cxnLst/>
            <a:rect l="l" t="t" r="r" b="b"/>
            <a:pathLst>
              <a:path w="8077200" h="1632585">
                <a:moveTo>
                  <a:pt x="0" y="0"/>
                </a:moveTo>
                <a:lnTo>
                  <a:pt x="8077200" y="0"/>
                </a:lnTo>
                <a:lnTo>
                  <a:pt x="8077200" y="1632203"/>
                </a:lnTo>
                <a:lnTo>
                  <a:pt x="0" y="1632203"/>
                </a:lnTo>
                <a:lnTo>
                  <a:pt x="0" y="0"/>
                </a:lnTo>
                <a:close/>
              </a:path>
            </a:pathLst>
          </a:custGeom>
          <a:solidFill>
            <a:srgbClr val="FFFFFF"/>
          </a:solidFill>
        </p:spPr>
        <p:txBody>
          <a:bodyPr wrap="square" lIns="0" tIns="0" rIns="0" bIns="0" rtlCol="0"/>
          <a:lstStyle/>
          <a:p/>
        </p:txBody>
      </p:sp>
      <p:sp>
        <p:nvSpPr>
          <p:cNvPr id="6" name="object 6"/>
          <p:cNvSpPr txBox="1"/>
          <p:nvPr/>
        </p:nvSpPr>
        <p:spPr>
          <a:xfrm>
            <a:off x="6104890" y="2493062"/>
            <a:ext cx="134620" cy="302260"/>
          </a:xfrm>
          <a:prstGeom prst="rect">
            <a:avLst/>
          </a:prstGeom>
        </p:spPr>
        <p:txBody>
          <a:bodyPr vert="horz" wrap="square" lIns="0" tIns="13335" rIns="0" bIns="0" rtlCol="0">
            <a:spAutoFit/>
          </a:bodyPr>
          <a:lstStyle/>
          <a:p>
            <a:pPr>
              <a:lnSpc>
                <a:spcPct val="100000"/>
              </a:lnSpc>
              <a:spcBef>
                <a:spcPts val="105"/>
              </a:spcBef>
            </a:pPr>
            <a:r>
              <a:rPr sz="1800" dirty="0">
                <a:solidFill>
                  <a:srgbClr val="7E7E7E"/>
                </a:solidFill>
                <a:latin typeface="微软雅黑" panose="020B0503020204020204" charset="-122"/>
                <a:cs typeface="微软雅黑" panose="020B0503020204020204" charset="-122"/>
              </a:rPr>
              <a:t>2</a:t>
            </a:r>
            <a:endParaRPr sz="1800">
              <a:latin typeface="微软雅黑" panose="020B0503020204020204" charset="-122"/>
              <a:cs typeface="微软雅黑" panose="020B0503020204020204" charset="-122"/>
            </a:endParaRPr>
          </a:p>
        </p:txBody>
      </p:sp>
      <p:sp>
        <p:nvSpPr>
          <p:cNvPr id="7" name="object 7"/>
          <p:cNvSpPr txBox="1">
            <a:spLocks noGrp="1"/>
          </p:cNvSpPr>
          <p:nvPr>
            <p:ph type="title"/>
          </p:nvPr>
        </p:nvSpPr>
        <p:spPr>
          <a:xfrm>
            <a:off x="4737074" y="987412"/>
            <a:ext cx="28708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规范性文件标</a:t>
            </a:r>
            <a:r>
              <a:rPr spc="5" dirty="0">
                <a:latin typeface="微软雅黑" charset="0"/>
                <a:ea typeface="微软雅黑" charset="0"/>
              </a:rPr>
              <a:t>识</a:t>
            </a:r>
            <a:endParaRPr spc="5" dirty="0">
              <a:latin typeface="微软雅黑" charset="0"/>
              <a:ea typeface="微软雅黑" charset="0"/>
            </a:endParaRPr>
          </a:p>
        </p:txBody>
      </p:sp>
      <p:sp>
        <p:nvSpPr>
          <p:cNvPr id="8" name="object 8"/>
          <p:cNvSpPr txBox="1"/>
          <p:nvPr/>
        </p:nvSpPr>
        <p:spPr>
          <a:xfrm>
            <a:off x="1638261" y="5702363"/>
            <a:ext cx="8916035" cy="32067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D0D0D"/>
                </a:solidFill>
                <a:latin typeface="微软雅黑" charset="0"/>
                <a:ea typeface="微软雅黑" charset="0"/>
                <a:cs typeface="黑体" panose="02010609060101010101" charset="-122"/>
              </a:rPr>
              <a:t>要求：必填字段，填写该文件的</a:t>
            </a:r>
            <a:r>
              <a:rPr sz="2000" dirty="0">
                <a:solidFill>
                  <a:srgbClr val="395BC9"/>
                </a:solidFill>
                <a:latin typeface="微软雅黑" charset="0"/>
                <a:ea typeface="微软雅黑" charset="0"/>
                <a:cs typeface="黑体" panose="02010609060101010101" charset="-122"/>
              </a:rPr>
              <a:t>行政规范性文件编号</a:t>
            </a:r>
            <a:r>
              <a:rPr sz="2000" dirty="0">
                <a:solidFill>
                  <a:srgbClr val="0D0D0D"/>
                </a:solidFill>
                <a:latin typeface="微软雅黑" charset="0"/>
                <a:ea typeface="微软雅黑" charset="0"/>
                <a:cs typeface="黑体" panose="02010609060101010101" charset="-122"/>
              </a:rPr>
              <a:t>，非行政规范性文件填</a:t>
            </a:r>
            <a:r>
              <a:rPr sz="2000" dirty="0">
                <a:solidFill>
                  <a:srgbClr val="FF0000"/>
                </a:solidFill>
                <a:latin typeface="微软雅黑" charset="0"/>
                <a:ea typeface="微软雅黑" charset="0"/>
                <a:cs typeface="黑体" panose="02010609060101010101" charset="-122"/>
              </a:rPr>
              <a:t>无</a:t>
            </a:r>
            <a:r>
              <a:rPr sz="2000" spc="5" dirty="0">
                <a:solidFill>
                  <a:srgbClr val="0D0D0D"/>
                </a:solidFill>
                <a:latin typeface="微软雅黑" charset="0"/>
                <a:ea typeface="微软雅黑" charset="0"/>
                <a:cs typeface="黑体" panose="02010609060101010101" charset="-122"/>
              </a:rPr>
              <a:t>。</a:t>
            </a:r>
            <a:endParaRPr sz="2000">
              <a:latin typeface="微软雅黑" charset="0"/>
              <a:ea typeface="微软雅黑" charset="0"/>
              <a:cs typeface="黑体" panose="02010609060101010101" charset="-122"/>
            </a:endParaRPr>
          </a:p>
        </p:txBody>
      </p:sp>
      <p:sp>
        <p:nvSpPr>
          <p:cNvPr id="9" name="object 9"/>
          <p:cNvSpPr/>
          <p:nvPr/>
        </p:nvSpPr>
        <p:spPr>
          <a:xfrm>
            <a:off x="2133600" y="3585971"/>
            <a:ext cx="8077200" cy="1632585"/>
          </a:xfrm>
          <a:custGeom>
            <a:avLst/>
            <a:gdLst/>
            <a:ahLst/>
            <a:cxnLst/>
            <a:rect l="l" t="t" r="r" b="b"/>
            <a:pathLst>
              <a:path w="8077200" h="1632585">
                <a:moveTo>
                  <a:pt x="0" y="0"/>
                </a:moveTo>
                <a:lnTo>
                  <a:pt x="8077200" y="0"/>
                </a:lnTo>
                <a:lnTo>
                  <a:pt x="8077200" y="1632203"/>
                </a:lnTo>
                <a:lnTo>
                  <a:pt x="0" y="1632203"/>
                </a:lnTo>
                <a:lnTo>
                  <a:pt x="0" y="0"/>
                </a:lnTo>
                <a:close/>
              </a:path>
            </a:pathLst>
          </a:custGeom>
          <a:solidFill>
            <a:srgbClr val="FD9400"/>
          </a:solidFill>
        </p:spPr>
        <p:txBody>
          <a:bodyPr wrap="square" lIns="0" tIns="0" rIns="0" bIns="0" rtlCol="0"/>
          <a:lstStyle/>
          <a:p/>
        </p:txBody>
      </p:sp>
      <p:sp>
        <p:nvSpPr>
          <p:cNvPr id="10" name="object 10"/>
          <p:cNvSpPr/>
          <p:nvPr/>
        </p:nvSpPr>
        <p:spPr>
          <a:xfrm>
            <a:off x="4072128" y="2011679"/>
            <a:ext cx="4194048" cy="1310639"/>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4072128" y="3739896"/>
            <a:ext cx="4194048" cy="1264920"/>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2133600" y="2252853"/>
            <a:ext cx="8077200" cy="756920"/>
          </a:xfrm>
          <a:prstGeom prst="rect">
            <a:avLst/>
          </a:prstGeom>
        </p:spPr>
        <p:txBody>
          <a:bodyPr vert="horz" wrap="square" lIns="0" tIns="12700" rIns="0" bIns="0" rtlCol="0">
            <a:spAutoFit/>
          </a:bodyPr>
          <a:lstStyle/>
          <a:p>
            <a:pPr marL="370205" marR="6481445" indent="101600">
              <a:lnSpc>
                <a:spcPct val="150000"/>
              </a:lnSpc>
              <a:spcBef>
                <a:spcPts val="100"/>
              </a:spcBef>
            </a:pPr>
            <a:r>
              <a:rPr sz="1600" dirty="0">
                <a:solidFill>
                  <a:srgbClr val="395BC9"/>
                </a:solidFill>
                <a:latin typeface="黑体" panose="02010609060101010101" charset="-122"/>
                <a:cs typeface="黑体" panose="02010609060101010101" charset="-122"/>
              </a:rPr>
              <a:t>行政规范</a:t>
            </a:r>
            <a:r>
              <a:rPr sz="1600" spc="-5" dirty="0">
                <a:solidFill>
                  <a:srgbClr val="395BC9"/>
                </a:solidFill>
                <a:latin typeface="黑体" panose="02010609060101010101" charset="-122"/>
                <a:cs typeface="黑体" panose="02010609060101010101" charset="-122"/>
              </a:rPr>
              <a:t>性 </a:t>
            </a:r>
            <a:r>
              <a:rPr sz="1600" dirty="0">
                <a:solidFill>
                  <a:srgbClr val="395BC9"/>
                </a:solidFill>
                <a:latin typeface="黑体" panose="02010609060101010101" charset="-122"/>
                <a:cs typeface="黑体" panose="02010609060101010101" charset="-122"/>
              </a:rPr>
              <a:t>文件填写示</a:t>
            </a:r>
            <a:r>
              <a:rPr sz="1600" spc="-5" dirty="0">
                <a:solidFill>
                  <a:srgbClr val="395BC9"/>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
        <p:nvSpPr>
          <p:cNvPr id="13" name="object 13"/>
          <p:cNvSpPr txBox="1"/>
          <p:nvPr/>
        </p:nvSpPr>
        <p:spPr>
          <a:xfrm>
            <a:off x="8837930" y="3969257"/>
            <a:ext cx="837565" cy="756920"/>
          </a:xfrm>
          <a:prstGeom prst="rect">
            <a:avLst/>
          </a:prstGeom>
        </p:spPr>
        <p:txBody>
          <a:bodyPr vert="horz" wrap="square" lIns="0" tIns="12700" rIns="0" bIns="0" rtlCol="0">
            <a:spAutoFit/>
          </a:bodyPr>
          <a:lstStyle/>
          <a:p>
            <a:pPr marL="12700" marR="5080">
              <a:lnSpc>
                <a:spcPct val="150000"/>
              </a:lnSpc>
              <a:spcBef>
                <a:spcPts val="100"/>
              </a:spcBef>
            </a:pPr>
            <a:r>
              <a:rPr sz="1600" dirty="0">
                <a:solidFill>
                  <a:srgbClr val="FFFFFF"/>
                </a:solidFill>
                <a:latin typeface="黑体" panose="02010609060101010101" charset="-122"/>
                <a:cs typeface="黑体" panose="02010609060101010101" charset="-122"/>
              </a:rPr>
              <a:t>其他文</a:t>
            </a:r>
            <a:r>
              <a:rPr sz="1600" spc="-5" dirty="0">
                <a:solidFill>
                  <a:srgbClr val="FFFFFF"/>
                </a:solidFill>
                <a:latin typeface="黑体" panose="02010609060101010101" charset="-122"/>
                <a:cs typeface="黑体" panose="02010609060101010101" charset="-122"/>
              </a:rPr>
              <a:t>件 </a:t>
            </a:r>
            <a:r>
              <a:rPr sz="1600" dirty="0">
                <a:solidFill>
                  <a:srgbClr val="FFFFFF"/>
                </a:solidFill>
                <a:latin typeface="黑体" panose="02010609060101010101" charset="-122"/>
                <a:cs typeface="黑体" panose="02010609060101010101" charset="-122"/>
              </a:rPr>
              <a:t>填写示</a:t>
            </a:r>
            <a:r>
              <a:rPr sz="1600" spc="-5" dirty="0">
                <a:solidFill>
                  <a:srgbClr val="FFFFF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867655"/>
            <a:ext cx="12192000" cy="1990725"/>
          </a:xfrm>
          <a:custGeom>
            <a:avLst/>
            <a:gdLst/>
            <a:ahLst/>
            <a:cxnLst/>
            <a:rect l="l" t="t" r="r" b="b"/>
            <a:pathLst>
              <a:path w="12192000" h="1990725">
                <a:moveTo>
                  <a:pt x="0" y="0"/>
                </a:moveTo>
                <a:lnTo>
                  <a:pt x="12192000" y="0"/>
                </a:lnTo>
                <a:lnTo>
                  <a:pt x="12192000" y="1990344"/>
                </a:lnTo>
                <a:lnTo>
                  <a:pt x="0" y="1990344"/>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xfrm>
            <a:off x="649566" y="511060"/>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文件成文日</a:t>
            </a:r>
            <a:r>
              <a:rPr spc="5" dirty="0">
                <a:solidFill>
                  <a:srgbClr val="395BC9"/>
                </a:solidFill>
                <a:latin typeface="微软雅黑" charset="0"/>
                <a:ea typeface="微软雅黑" charset="0"/>
              </a:rPr>
              <a:t>期</a:t>
            </a:r>
            <a:endParaRPr spc="5" dirty="0">
              <a:solidFill>
                <a:srgbClr val="395BC9"/>
              </a:solidFill>
              <a:latin typeface="微软雅黑" charset="0"/>
              <a:ea typeface="微软雅黑" charset="0"/>
            </a:endParaRPr>
          </a:p>
        </p:txBody>
      </p:sp>
      <p:sp>
        <p:nvSpPr>
          <p:cNvPr id="4" name="object 4"/>
          <p:cNvSpPr/>
          <p:nvPr/>
        </p:nvSpPr>
        <p:spPr>
          <a:xfrm>
            <a:off x="833627" y="3523488"/>
            <a:ext cx="4338751" cy="1063255"/>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608633" y="1345691"/>
            <a:ext cx="6883389" cy="1958028"/>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459732" y="1282191"/>
            <a:ext cx="7175500" cy="2102485"/>
          </a:xfrm>
          <a:custGeom>
            <a:avLst/>
            <a:gdLst/>
            <a:ahLst/>
            <a:cxnLst/>
            <a:rect l="l" t="t" r="r" b="b"/>
            <a:pathLst>
              <a:path w="7175500" h="2102485">
                <a:moveTo>
                  <a:pt x="7175500" y="2102104"/>
                </a:moveTo>
                <a:lnTo>
                  <a:pt x="0" y="2102104"/>
                </a:lnTo>
                <a:lnTo>
                  <a:pt x="0" y="0"/>
                </a:lnTo>
                <a:lnTo>
                  <a:pt x="7175500" y="0"/>
                </a:lnTo>
                <a:lnTo>
                  <a:pt x="7175500" y="31750"/>
                </a:lnTo>
                <a:lnTo>
                  <a:pt x="63500" y="31750"/>
                </a:lnTo>
                <a:lnTo>
                  <a:pt x="31750" y="63500"/>
                </a:lnTo>
                <a:lnTo>
                  <a:pt x="63500" y="63500"/>
                </a:lnTo>
                <a:lnTo>
                  <a:pt x="63500" y="2038604"/>
                </a:lnTo>
                <a:lnTo>
                  <a:pt x="31750" y="2038604"/>
                </a:lnTo>
                <a:lnTo>
                  <a:pt x="63500" y="2070354"/>
                </a:lnTo>
                <a:lnTo>
                  <a:pt x="7175500" y="2070354"/>
                </a:lnTo>
                <a:lnTo>
                  <a:pt x="7175500" y="2102104"/>
                </a:lnTo>
                <a:close/>
              </a:path>
              <a:path w="7175500" h="2102485">
                <a:moveTo>
                  <a:pt x="63500" y="63500"/>
                </a:moveTo>
                <a:lnTo>
                  <a:pt x="31750" y="63500"/>
                </a:lnTo>
                <a:lnTo>
                  <a:pt x="63500" y="31750"/>
                </a:lnTo>
                <a:lnTo>
                  <a:pt x="63500" y="63500"/>
                </a:lnTo>
                <a:close/>
              </a:path>
              <a:path w="7175500" h="2102485">
                <a:moveTo>
                  <a:pt x="7112000" y="63500"/>
                </a:moveTo>
                <a:lnTo>
                  <a:pt x="63500" y="63500"/>
                </a:lnTo>
                <a:lnTo>
                  <a:pt x="63500" y="31750"/>
                </a:lnTo>
                <a:lnTo>
                  <a:pt x="7112000" y="31750"/>
                </a:lnTo>
                <a:lnTo>
                  <a:pt x="7112000" y="63500"/>
                </a:lnTo>
                <a:close/>
              </a:path>
              <a:path w="7175500" h="2102485">
                <a:moveTo>
                  <a:pt x="7112000" y="2070354"/>
                </a:moveTo>
                <a:lnTo>
                  <a:pt x="7112000" y="31750"/>
                </a:lnTo>
                <a:lnTo>
                  <a:pt x="7143750" y="63500"/>
                </a:lnTo>
                <a:lnTo>
                  <a:pt x="7175500" y="63500"/>
                </a:lnTo>
                <a:lnTo>
                  <a:pt x="7175500" y="2038604"/>
                </a:lnTo>
                <a:lnTo>
                  <a:pt x="7143750" y="2038604"/>
                </a:lnTo>
                <a:lnTo>
                  <a:pt x="7112000" y="2070354"/>
                </a:lnTo>
                <a:close/>
              </a:path>
              <a:path w="7175500" h="2102485">
                <a:moveTo>
                  <a:pt x="7175500" y="63500"/>
                </a:moveTo>
                <a:lnTo>
                  <a:pt x="7143750" y="63500"/>
                </a:lnTo>
                <a:lnTo>
                  <a:pt x="7112000" y="31750"/>
                </a:lnTo>
                <a:lnTo>
                  <a:pt x="7175500" y="31750"/>
                </a:lnTo>
                <a:lnTo>
                  <a:pt x="7175500" y="63500"/>
                </a:lnTo>
                <a:close/>
              </a:path>
              <a:path w="7175500" h="2102485">
                <a:moveTo>
                  <a:pt x="63500" y="2070354"/>
                </a:moveTo>
                <a:lnTo>
                  <a:pt x="31750" y="2038604"/>
                </a:lnTo>
                <a:lnTo>
                  <a:pt x="63500" y="2038604"/>
                </a:lnTo>
                <a:lnTo>
                  <a:pt x="63500" y="2070354"/>
                </a:lnTo>
                <a:close/>
              </a:path>
              <a:path w="7175500" h="2102485">
                <a:moveTo>
                  <a:pt x="7112000" y="2070354"/>
                </a:moveTo>
                <a:lnTo>
                  <a:pt x="63500" y="2070354"/>
                </a:lnTo>
                <a:lnTo>
                  <a:pt x="63500" y="2038604"/>
                </a:lnTo>
                <a:lnTo>
                  <a:pt x="7112000" y="2038604"/>
                </a:lnTo>
                <a:lnTo>
                  <a:pt x="7112000" y="2070354"/>
                </a:lnTo>
                <a:close/>
              </a:path>
              <a:path w="7175500" h="2102485">
                <a:moveTo>
                  <a:pt x="7175500" y="2070354"/>
                </a:moveTo>
                <a:lnTo>
                  <a:pt x="7112000" y="2070354"/>
                </a:lnTo>
                <a:lnTo>
                  <a:pt x="7143750" y="2038604"/>
                </a:lnTo>
                <a:lnTo>
                  <a:pt x="7175500" y="2038604"/>
                </a:lnTo>
                <a:lnTo>
                  <a:pt x="7175500" y="2070354"/>
                </a:lnTo>
                <a:close/>
              </a:path>
            </a:pathLst>
          </a:custGeom>
          <a:solidFill>
            <a:srgbClr val="FD9400"/>
          </a:solidFill>
        </p:spPr>
        <p:txBody>
          <a:bodyPr wrap="square" lIns="0" tIns="0" rIns="0" bIns="0" rtlCol="0"/>
          <a:lstStyle/>
          <a:p/>
        </p:txBody>
      </p:sp>
      <p:sp>
        <p:nvSpPr>
          <p:cNvPr id="7" name="object 7"/>
          <p:cNvSpPr txBox="1"/>
          <p:nvPr/>
        </p:nvSpPr>
        <p:spPr>
          <a:xfrm>
            <a:off x="2281554" y="5353811"/>
            <a:ext cx="8662035" cy="935355"/>
          </a:xfrm>
          <a:prstGeom prst="rect">
            <a:avLst/>
          </a:prstGeom>
        </p:spPr>
        <p:txBody>
          <a:bodyPr vert="horz" wrap="square" lIns="0" tIns="12065" rIns="0" bIns="0" rtlCol="0">
            <a:spAutoFit/>
          </a:bodyPr>
          <a:lstStyle/>
          <a:p>
            <a:pPr marL="2425065" marR="5080" indent="-2413000">
              <a:lnSpc>
                <a:spcPct val="150000"/>
              </a:lnSpc>
              <a:spcBef>
                <a:spcPts val="95"/>
              </a:spcBef>
            </a:pPr>
            <a:r>
              <a:rPr sz="2000" dirty="0">
                <a:solidFill>
                  <a:srgbClr val="FFFFFF"/>
                </a:solidFill>
                <a:latin typeface="微软雅黑" charset="0"/>
                <a:ea typeface="微软雅黑" charset="0"/>
                <a:cs typeface="微软雅黑" charset="0"/>
              </a:rPr>
              <a:t>要求:</a:t>
            </a:r>
            <a:r>
              <a:rPr sz="2000" spc="-105" dirty="0">
                <a:solidFill>
                  <a:srgbClr val="FFFFFF"/>
                </a:solidFill>
                <a:latin typeface="微软雅黑" charset="0"/>
                <a:ea typeface="微软雅黑" charset="0"/>
                <a:cs typeface="微软雅黑" charset="0"/>
              </a:rPr>
              <a:t> </a:t>
            </a:r>
            <a:r>
              <a:rPr sz="2000" dirty="0">
                <a:solidFill>
                  <a:srgbClr val="FFFFFF"/>
                </a:solidFill>
                <a:latin typeface="微软雅黑" charset="0"/>
                <a:ea typeface="微软雅黑" charset="0"/>
                <a:cs typeface="微软雅黑" charset="0"/>
              </a:rPr>
              <a:t>通过选择日期录入，公文运转过程中，如果没有单独的成文日期字段</a:t>
            </a:r>
            <a:r>
              <a:rPr sz="2000" spc="5" dirty="0">
                <a:solidFill>
                  <a:srgbClr val="FFFFFF"/>
                </a:solidFill>
                <a:latin typeface="微软雅黑" charset="0"/>
                <a:ea typeface="微软雅黑" charset="0"/>
                <a:cs typeface="微软雅黑" charset="0"/>
              </a:rPr>
              <a:t>，  </a:t>
            </a:r>
            <a:r>
              <a:rPr sz="2000" dirty="0">
                <a:solidFill>
                  <a:srgbClr val="FFFFFF"/>
                </a:solidFill>
                <a:latin typeface="微软雅黑" charset="0"/>
                <a:ea typeface="微软雅黑" charset="0"/>
                <a:cs typeface="微软雅黑" charset="0"/>
              </a:rPr>
              <a:t>可以提取文件落款里的成文日期</a:t>
            </a:r>
            <a:r>
              <a:rPr sz="2000" spc="5" dirty="0">
                <a:solidFill>
                  <a:srgbClr val="FFFFFF"/>
                </a:solidFill>
                <a:latin typeface="微软雅黑" charset="0"/>
                <a:ea typeface="微软雅黑" charset="0"/>
                <a:cs typeface="微软雅黑" charset="0"/>
              </a:rPr>
              <a:t>。</a:t>
            </a:r>
            <a:endParaRPr sz="2000">
              <a:latin typeface="微软雅黑" charset="0"/>
              <a:ea typeface="微软雅黑" charset="0"/>
              <a:cs typeface="微软雅黑" charset="0"/>
            </a:endParaRPr>
          </a:p>
        </p:txBody>
      </p:sp>
      <p:sp>
        <p:nvSpPr>
          <p:cNvPr id="8" name="object 8"/>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9" name="object 9"/>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
        <p:nvSpPr>
          <p:cNvPr id="10" name="object 10"/>
          <p:cNvSpPr/>
          <p:nvPr/>
        </p:nvSpPr>
        <p:spPr>
          <a:xfrm>
            <a:off x="723976" y="4015104"/>
            <a:ext cx="1834997" cy="717550"/>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10349243" y="3061970"/>
            <a:ext cx="967726" cy="52070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2924632" y="3535400"/>
            <a:ext cx="7374890" cy="1000125"/>
          </a:xfrm>
          <a:custGeom>
            <a:avLst/>
            <a:gdLst/>
            <a:ahLst/>
            <a:cxnLst/>
            <a:rect l="l" t="t" r="r" b="b"/>
            <a:pathLst>
              <a:path w="7374890" h="1000125">
                <a:moveTo>
                  <a:pt x="7337836" y="37354"/>
                </a:moveTo>
                <a:lnTo>
                  <a:pt x="7278192" y="12179"/>
                </a:lnTo>
                <a:lnTo>
                  <a:pt x="7274331" y="5791"/>
                </a:lnTo>
                <a:lnTo>
                  <a:pt x="7274814" y="3860"/>
                </a:lnTo>
                <a:lnTo>
                  <a:pt x="7275855" y="2171"/>
                </a:lnTo>
                <a:lnTo>
                  <a:pt x="7277379" y="888"/>
                </a:lnTo>
                <a:lnTo>
                  <a:pt x="7279220" y="152"/>
                </a:lnTo>
                <a:lnTo>
                  <a:pt x="7281202" y="0"/>
                </a:lnTo>
                <a:lnTo>
                  <a:pt x="7283132" y="482"/>
                </a:lnTo>
                <a:lnTo>
                  <a:pt x="7363358" y="34340"/>
                </a:lnTo>
                <a:lnTo>
                  <a:pt x="7361123" y="34340"/>
                </a:lnTo>
                <a:lnTo>
                  <a:pt x="7337836" y="37354"/>
                </a:lnTo>
                <a:close/>
              </a:path>
              <a:path w="7374890" h="1000125">
                <a:moveTo>
                  <a:pt x="7349434" y="42250"/>
                </a:moveTo>
                <a:lnTo>
                  <a:pt x="7337836" y="37354"/>
                </a:lnTo>
                <a:lnTo>
                  <a:pt x="7361123" y="34340"/>
                </a:lnTo>
                <a:lnTo>
                  <a:pt x="7361285" y="35598"/>
                </a:lnTo>
                <a:lnTo>
                  <a:pt x="7358062" y="35598"/>
                </a:lnTo>
                <a:lnTo>
                  <a:pt x="7349434" y="42250"/>
                </a:lnTo>
                <a:close/>
              </a:path>
              <a:path w="7374890" h="1000125">
                <a:moveTo>
                  <a:pt x="7292251" y="100837"/>
                </a:moveTo>
                <a:lnTo>
                  <a:pt x="7285723" y="94678"/>
                </a:lnTo>
                <a:lnTo>
                  <a:pt x="7285977" y="92710"/>
                </a:lnTo>
                <a:lnTo>
                  <a:pt x="7286828" y="90906"/>
                </a:lnTo>
                <a:lnTo>
                  <a:pt x="7288187" y="89471"/>
                </a:lnTo>
                <a:lnTo>
                  <a:pt x="7339459" y="49940"/>
                </a:lnTo>
                <a:lnTo>
                  <a:pt x="7362748" y="46926"/>
                </a:lnTo>
                <a:lnTo>
                  <a:pt x="7361123" y="34340"/>
                </a:lnTo>
                <a:lnTo>
                  <a:pt x="7363358" y="34340"/>
                </a:lnTo>
                <a:lnTo>
                  <a:pt x="7374432" y="39014"/>
                </a:lnTo>
                <a:lnTo>
                  <a:pt x="7295946" y="99529"/>
                </a:lnTo>
                <a:lnTo>
                  <a:pt x="7294206" y="100482"/>
                </a:lnTo>
                <a:lnTo>
                  <a:pt x="7292251" y="100837"/>
                </a:lnTo>
                <a:close/>
              </a:path>
              <a:path w="7374890" h="1000125">
                <a:moveTo>
                  <a:pt x="7359459" y="46482"/>
                </a:moveTo>
                <a:lnTo>
                  <a:pt x="7349434" y="42250"/>
                </a:lnTo>
                <a:lnTo>
                  <a:pt x="7358062" y="35598"/>
                </a:lnTo>
                <a:lnTo>
                  <a:pt x="7359459" y="46482"/>
                </a:lnTo>
                <a:close/>
              </a:path>
              <a:path w="7374890" h="1000125">
                <a:moveTo>
                  <a:pt x="7362691" y="46482"/>
                </a:moveTo>
                <a:lnTo>
                  <a:pt x="7359459" y="46482"/>
                </a:lnTo>
                <a:lnTo>
                  <a:pt x="7358062" y="35598"/>
                </a:lnTo>
                <a:lnTo>
                  <a:pt x="7361285" y="35598"/>
                </a:lnTo>
                <a:lnTo>
                  <a:pt x="7362691" y="46482"/>
                </a:lnTo>
                <a:close/>
              </a:path>
              <a:path w="7374890" h="1000125">
                <a:moveTo>
                  <a:pt x="1625" y="999718"/>
                </a:moveTo>
                <a:lnTo>
                  <a:pt x="0" y="987120"/>
                </a:lnTo>
                <a:lnTo>
                  <a:pt x="7337836" y="37354"/>
                </a:lnTo>
                <a:lnTo>
                  <a:pt x="7349434" y="42250"/>
                </a:lnTo>
                <a:lnTo>
                  <a:pt x="7339459" y="49940"/>
                </a:lnTo>
                <a:lnTo>
                  <a:pt x="1625" y="999718"/>
                </a:lnTo>
                <a:close/>
              </a:path>
              <a:path w="7374890" h="1000125">
                <a:moveTo>
                  <a:pt x="7339459" y="49940"/>
                </a:moveTo>
                <a:lnTo>
                  <a:pt x="7349434" y="42250"/>
                </a:lnTo>
                <a:lnTo>
                  <a:pt x="7359459" y="46482"/>
                </a:lnTo>
                <a:lnTo>
                  <a:pt x="7362691" y="46482"/>
                </a:lnTo>
                <a:lnTo>
                  <a:pt x="7362748" y="46926"/>
                </a:lnTo>
                <a:lnTo>
                  <a:pt x="7339459" y="49940"/>
                </a:lnTo>
                <a:close/>
              </a:path>
            </a:pathLst>
          </a:custGeom>
          <a:solidFill>
            <a:srgbClr val="FF0000"/>
          </a:solid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05510"/>
          </a:xfrm>
          <a:custGeom>
            <a:avLst/>
            <a:gdLst/>
            <a:ahLst/>
            <a:cxnLst/>
            <a:rect l="l" t="t" r="r" b="b"/>
            <a:pathLst>
              <a:path w="12192000" h="905510">
                <a:moveTo>
                  <a:pt x="0" y="0"/>
                </a:moveTo>
                <a:lnTo>
                  <a:pt x="12192000" y="0"/>
                </a:lnTo>
                <a:lnTo>
                  <a:pt x="12192000" y="905256"/>
                </a:lnTo>
                <a:lnTo>
                  <a:pt x="0" y="905256"/>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xfrm>
            <a:off x="594309" y="194310"/>
            <a:ext cx="32772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文件公开发布日</a:t>
            </a:r>
            <a:r>
              <a:rPr spc="5" dirty="0">
                <a:latin typeface="微软雅黑" charset="0"/>
                <a:ea typeface="微软雅黑" charset="0"/>
              </a:rPr>
              <a:t>期</a:t>
            </a:r>
            <a:endParaRPr spc="5" dirty="0">
              <a:latin typeface="微软雅黑" charset="0"/>
              <a:ea typeface="微软雅黑" charset="0"/>
            </a:endParaRPr>
          </a:p>
        </p:txBody>
      </p:sp>
      <p:sp>
        <p:nvSpPr>
          <p:cNvPr id="4" name="object 4"/>
          <p:cNvSpPr/>
          <p:nvPr/>
        </p:nvSpPr>
        <p:spPr>
          <a:xfrm>
            <a:off x="428105" y="1936865"/>
            <a:ext cx="7227916" cy="3649287"/>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7957184" y="2837942"/>
            <a:ext cx="3575050" cy="1858645"/>
          </a:xfrm>
          <a:prstGeom prst="rect">
            <a:avLst/>
          </a:prstGeom>
        </p:spPr>
        <p:txBody>
          <a:bodyPr vert="horz" wrap="square" lIns="0" tIns="12065" rIns="0" bIns="0" rtlCol="0">
            <a:spAutoFit/>
          </a:bodyPr>
          <a:lstStyle/>
          <a:p>
            <a:pPr marL="12700" marR="5080" algn="just">
              <a:lnSpc>
                <a:spcPct val="150000"/>
              </a:lnSpc>
              <a:spcBef>
                <a:spcPts val="95"/>
              </a:spcBef>
            </a:pPr>
            <a:r>
              <a:rPr sz="2000" spc="160" dirty="0">
                <a:solidFill>
                  <a:srgbClr val="0D0D0D"/>
                </a:solidFill>
                <a:latin typeface="微软雅黑" charset="0"/>
                <a:ea typeface="微软雅黑" charset="0"/>
                <a:cs typeface="微软雅黑" charset="0"/>
              </a:rPr>
              <a:t>要求：选择该文</a:t>
            </a:r>
            <a:r>
              <a:rPr sz="2000" spc="165" dirty="0">
                <a:solidFill>
                  <a:srgbClr val="0D0D0D"/>
                </a:solidFill>
                <a:latin typeface="微软雅黑" charset="0"/>
                <a:ea typeface="微软雅黑" charset="0"/>
                <a:cs typeface="微软雅黑" charset="0"/>
              </a:rPr>
              <a:t>件在</a:t>
            </a:r>
            <a:r>
              <a:rPr sz="2000" spc="165" dirty="0">
                <a:solidFill>
                  <a:srgbClr val="395BC9"/>
                </a:solidFill>
                <a:latin typeface="微软雅黑" charset="0"/>
                <a:ea typeface="微软雅黑" charset="0"/>
                <a:cs typeface="微软雅黑" charset="0"/>
              </a:rPr>
              <a:t>网站上</a:t>
            </a:r>
            <a:r>
              <a:rPr sz="2000" dirty="0">
                <a:solidFill>
                  <a:srgbClr val="395BC9"/>
                </a:solidFill>
                <a:latin typeface="微软雅黑" charset="0"/>
                <a:ea typeface="微软雅黑" charset="0"/>
                <a:cs typeface="微软雅黑" charset="0"/>
              </a:rPr>
              <a:t>发 </a:t>
            </a:r>
            <a:r>
              <a:rPr sz="2000" spc="160" dirty="0">
                <a:solidFill>
                  <a:srgbClr val="395BC9"/>
                </a:solidFill>
                <a:latin typeface="微软雅黑" charset="0"/>
                <a:ea typeface="微软雅黑" charset="0"/>
                <a:cs typeface="微软雅黑" charset="0"/>
              </a:rPr>
              <a:t>布的日期</a:t>
            </a:r>
            <a:r>
              <a:rPr sz="2000" spc="160" dirty="0">
                <a:solidFill>
                  <a:srgbClr val="0D0D0D"/>
                </a:solidFill>
                <a:latin typeface="微软雅黑" charset="0"/>
                <a:ea typeface="微软雅黑" charset="0"/>
                <a:cs typeface="微软雅黑" charset="0"/>
              </a:rPr>
              <a:t>。即：</a:t>
            </a:r>
            <a:r>
              <a:rPr sz="2000" spc="165" dirty="0">
                <a:solidFill>
                  <a:srgbClr val="0D0D0D"/>
                </a:solidFill>
                <a:latin typeface="微软雅黑" charset="0"/>
                <a:ea typeface="微软雅黑" charset="0"/>
                <a:cs typeface="微软雅黑" charset="0"/>
              </a:rPr>
              <a:t>网站运维部</a:t>
            </a:r>
            <a:r>
              <a:rPr sz="2000" dirty="0">
                <a:solidFill>
                  <a:srgbClr val="0D0D0D"/>
                </a:solidFill>
                <a:latin typeface="微软雅黑" charset="0"/>
                <a:ea typeface="微软雅黑" charset="0"/>
                <a:cs typeface="微软雅黑" charset="0"/>
              </a:rPr>
              <a:t>门 </a:t>
            </a:r>
            <a:r>
              <a:rPr sz="2000" spc="160" dirty="0">
                <a:solidFill>
                  <a:srgbClr val="0D0D0D"/>
                </a:solidFill>
                <a:latin typeface="微软雅黑" charset="0"/>
                <a:ea typeface="微软雅黑" charset="0"/>
                <a:cs typeface="微软雅黑" charset="0"/>
              </a:rPr>
              <a:t>通过公文运转，</a:t>
            </a:r>
            <a:r>
              <a:rPr sz="2000" spc="165" dirty="0">
                <a:solidFill>
                  <a:srgbClr val="0D0D0D"/>
                </a:solidFill>
                <a:latin typeface="微软雅黑" charset="0"/>
                <a:ea typeface="微软雅黑" charset="0"/>
                <a:cs typeface="微软雅黑" charset="0"/>
              </a:rPr>
              <a:t>正式接收到</a:t>
            </a:r>
            <a:r>
              <a:rPr sz="2000" dirty="0">
                <a:solidFill>
                  <a:srgbClr val="0D0D0D"/>
                </a:solidFill>
                <a:latin typeface="微软雅黑" charset="0"/>
                <a:ea typeface="微软雅黑" charset="0"/>
                <a:cs typeface="微软雅黑" charset="0"/>
              </a:rPr>
              <a:t>该 文件的时间</a:t>
            </a:r>
            <a:r>
              <a:rPr sz="2000" spc="5" dirty="0">
                <a:solidFill>
                  <a:srgbClr val="0D0D0D"/>
                </a:solidFill>
                <a:latin typeface="微软雅黑" charset="0"/>
                <a:ea typeface="微软雅黑" charset="0"/>
                <a:cs typeface="微软雅黑" charset="0"/>
              </a:rPr>
              <a:t>。</a:t>
            </a:r>
            <a:endParaRPr sz="2000">
              <a:latin typeface="微软雅黑" charset="0"/>
              <a:ea typeface="微软雅黑" charset="0"/>
              <a:cs typeface="微软雅黑" charset="0"/>
            </a:endParaRPr>
          </a:p>
        </p:txBody>
      </p:sp>
      <p:sp>
        <p:nvSpPr>
          <p:cNvPr id="6" name="object 6"/>
          <p:cNvSpPr/>
          <p:nvPr/>
        </p:nvSpPr>
        <p:spPr>
          <a:xfrm>
            <a:off x="9515856" y="4913376"/>
            <a:ext cx="2676144" cy="194462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721735" cy="6858000"/>
          </a:xfrm>
          <a:custGeom>
            <a:avLst/>
            <a:gdLst/>
            <a:ahLst/>
            <a:cxnLst/>
            <a:rect l="l" t="t" r="r" b="b"/>
            <a:pathLst>
              <a:path w="3721735" h="6858000">
                <a:moveTo>
                  <a:pt x="0" y="0"/>
                </a:moveTo>
                <a:lnTo>
                  <a:pt x="3721608" y="0"/>
                </a:lnTo>
                <a:lnTo>
                  <a:pt x="3721608" y="6858000"/>
                </a:lnTo>
                <a:lnTo>
                  <a:pt x="0" y="6858000"/>
                </a:lnTo>
                <a:lnTo>
                  <a:pt x="0" y="0"/>
                </a:lnTo>
                <a:close/>
              </a:path>
            </a:pathLst>
          </a:custGeom>
          <a:solidFill>
            <a:srgbClr val="395BC9"/>
          </a:solidFill>
        </p:spPr>
        <p:txBody>
          <a:bodyPr wrap="square" lIns="0" tIns="0" rIns="0" bIns="0" rtlCol="0"/>
          <a:lstStyle/>
          <a:p/>
        </p:txBody>
      </p:sp>
      <p:sp>
        <p:nvSpPr>
          <p:cNvPr id="3" name="object 3"/>
          <p:cNvSpPr/>
          <p:nvPr/>
        </p:nvSpPr>
        <p:spPr>
          <a:xfrm>
            <a:off x="320040" y="2057400"/>
            <a:ext cx="3108960" cy="402336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98348" y="3305555"/>
            <a:ext cx="2727960" cy="1447800"/>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4343400" y="1002538"/>
            <a:ext cx="7276465" cy="4450080"/>
          </a:xfrm>
          <a:prstGeom prst="rect">
            <a:avLst/>
          </a:prstGeom>
        </p:spPr>
        <p:txBody>
          <a:bodyPr vert="horz" wrap="square" lIns="0" tIns="12700" rIns="0" bIns="0" rtlCol="0">
            <a:spAutoFit/>
          </a:bodyPr>
          <a:lstStyle/>
          <a:p>
            <a:pPr marL="12700">
              <a:lnSpc>
                <a:spcPct val="100000"/>
              </a:lnSpc>
              <a:spcBef>
                <a:spcPts val="865"/>
              </a:spcBef>
            </a:pPr>
            <a:r>
              <a:rPr sz="1600" dirty="0">
                <a:solidFill>
                  <a:srgbClr val="0D0D0D"/>
                </a:solidFill>
                <a:latin typeface="微软雅黑" charset="0"/>
                <a:ea typeface="微软雅黑" charset="0"/>
                <a:cs typeface="微软雅黑" charset="0"/>
                <a:sym typeface="+mn-ea"/>
              </a:rPr>
              <a:t>要求</a:t>
            </a:r>
            <a:r>
              <a:rPr sz="1600" spc="-5" dirty="0">
                <a:solidFill>
                  <a:srgbClr val="0D0D0D"/>
                </a:solidFill>
                <a:latin typeface="微软雅黑" charset="0"/>
                <a:ea typeface="微软雅黑" charset="0"/>
                <a:cs typeface="微软雅黑" charset="0"/>
                <a:sym typeface="+mn-ea"/>
              </a:rPr>
              <a:t>：</a:t>
            </a:r>
            <a:endParaRPr sz="1600">
              <a:latin typeface="微软雅黑" charset="0"/>
              <a:ea typeface="微软雅黑" charset="0"/>
              <a:cs typeface="微软雅黑" charset="0"/>
            </a:endParaRPr>
          </a:p>
          <a:p>
            <a:pPr marL="12700">
              <a:lnSpc>
                <a:spcPct val="100000"/>
              </a:lnSpc>
              <a:spcBef>
                <a:spcPts val="765"/>
              </a:spcBef>
            </a:pPr>
            <a:r>
              <a:rPr lang="en-US" sz="1600" dirty="0">
                <a:solidFill>
                  <a:srgbClr val="0D0D0D"/>
                </a:solidFill>
                <a:latin typeface="微软雅黑" charset="0"/>
                <a:ea typeface="微软雅黑" charset="0"/>
                <a:cs typeface="微软雅黑" charset="0"/>
                <a:sym typeface="+mn-ea"/>
              </a:rPr>
              <a:t>1  </a:t>
            </a:r>
            <a:r>
              <a:rPr sz="1600" dirty="0">
                <a:solidFill>
                  <a:srgbClr val="0D0D0D"/>
                </a:solidFill>
                <a:latin typeface="微软雅黑" charset="0"/>
                <a:ea typeface="微软雅黑" charset="0"/>
                <a:cs typeface="微软雅黑" charset="0"/>
                <a:sym typeface="+mn-ea"/>
              </a:rPr>
              <a:t>包含</a:t>
            </a:r>
            <a:r>
              <a:rPr sz="1600" dirty="0">
                <a:solidFill>
                  <a:srgbClr val="395BC9"/>
                </a:solidFill>
                <a:latin typeface="微软雅黑" charset="0"/>
                <a:ea typeface="微软雅黑" charset="0"/>
                <a:cs typeface="微软雅黑" charset="0"/>
                <a:sym typeface="+mn-ea"/>
              </a:rPr>
              <a:t>发文机关代字、年份</a:t>
            </a:r>
            <a:r>
              <a:rPr sz="1600" dirty="0">
                <a:solidFill>
                  <a:srgbClr val="0D0D0D"/>
                </a:solidFill>
                <a:latin typeface="微软雅黑" charset="0"/>
                <a:ea typeface="微软雅黑" charset="0"/>
                <a:cs typeface="微软雅黑" charset="0"/>
                <a:sym typeface="+mn-ea"/>
              </a:rPr>
              <a:t>和</a:t>
            </a:r>
            <a:r>
              <a:rPr sz="1600" dirty="0">
                <a:solidFill>
                  <a:srgbClr val="395BC9"/>
                </a:solidFill>
                <a:latin typeface="微软雅黑" charset="0"/>
                <a:ea typeface="微软雅黑" charset="0"/>
                <a:cs typeface="微软雅黑" charset="0"/>
                <a:sym typeface="+mn-ea"/>
              </a:rPr>
              <a:t>发文顺序号</a:t>
            </a:r>
            <a:r>
              <a:rPr sz="1600" spc="-5" dirty="0">
                <a:solidFill>
                  <a:srgbClr val="0D0D0D"/>
                </a:solidFill>
                <a:latin typeface="微软雅黑" charset="0"/>
                <a:ea typeface="微软雅黑" charset="0"/>
                <a:cs typeface="微软雅黑" charset="0"/>
                <a:sym typeface="+mn-ea"/>
              </a:rPr>
              <a:t>;</a:t>
            </a:r>
            <a:endParaRPr sz="1600">
              <a:latin typeface="微软雅黑" charset="0"/>
              <a:ea typeface="微软雅黑" charset="0"/>
              <a:cs typeface="微软雅黑" charset="0"/>
            </a:endParaRPr>
          </a:p>
          <a:p>
            <a:pPr marL="12700" marR="5080" indent="0" algn="just">
              <a:lnSpc>
                <a:spcPct val="140000"/>
              </a:lnSpc>
              <a:spcBef>
                <a:spcPts val="100"/>
              </a:spcBef>
              <a:buSzPct val="94000"/>
              <a:buNone/>
              <a:tabLst>
                <a:tab pos="530860" algn="l"/>
              </a:tabLst>
            </a:pPr>
            <a:endParaRPr lang="en-US" sz="1600" spc="30" dirty="0">
              <a:solidFill>
                <a:srgbClr val="0D0D0D"/>
              </a:solidFill>
              <a:latin typeface="微软雅黑" charset="0"/>
              <a:ea typeface="微软雅黑" charset="0"/>
              <a:cs typeface="微软雅黑" charset="0"/>
            </a:endParaRPr>
          </a:p>
          <a:p>
            <a:pPr marL="12700" marR="5080" algn="just">
              <a:lnSpc>
                <a:spcPct val="140000"/>
              </a:lnSpc>
              <a:spcBef>
                <a:spcPts val="100"/>
              </a:spcBef>
              <a:buSzPct val="94000"/>
              <a:buAutoNum type="arabicPlain" startAt="2"/>
              <a:tabLst>
                <a:tab pos="530860" algn="l"/>
              </a:tabLst>
            </a:pPr>
            <a:r>
              <a:rPr lang="en-US" sz="1600" spc="30" dirty="0">
                <a:solidFill>
                  <a:srgbClr val="0D0D0D"/>
                </a:solidFill>
                <a:latin typeface="微软雅黑" charset="0"/>
                <a:ea typeface="微软雅黑" charset="0"/>
                <a:cs typeface="微软雅黑" charset="0"/>
              </a:rPr>
              <a:t>  </a:t>
            </a:r>
            <a:r>
              <a:rPr sz="1600" spc="30" dirty="0">
                <a:solidFill>
                  <a:srgbClr val="0D0D0D"/>
                </a:solidFill>
                <a:latin typeface="微软雅黑" charset="0"/>
                <a:ea typeface="微软雅黑" charset="0"/>
                <a:cs typeface="微软雅黑" charset="0"/>
              </a:rPr>
              <a:t>发文字号中六角括号用〔〕，而非【】</a:t>
            </a:r>
            <a:r>
              <a:rPr sz="1600" spc="25" dirty="0">
                <a:solidFill>
                  <a:srgbClr val="0D0D0D"/>
                </a:solidFill>
                <a:latin typeface="微软雅黑" charset="0"/>
                <a:ea typeface="微软雅黑" charset="0"/>
                <a:cs typeface="微软雅黑" charset="0"/>
              </a:rPr>
              <a:t>[]()</a:t>
            </a:r>
            <a:r>
              <a:rPr sz="1600" spc="30" dirty="0">
                <a:solidFill>
                  <a:srgbClr val="0D0D0D"/>
                </a:solidFill>
                <a:latin typeface="微软雅黑" charset="0"/>
                <a:ea typeface="微软雅黑" charset="0"/>
                <a:cs typeface="微软雅黑" charset="0"/>
              </a:rPr>
              <a:t>等</a:t>
            </a:r>
            <a:r>
              <a:rPr sz="1600" spc="25" dirty="0">
                <a:solidFill>
                  <a:srgbClr val="0D0D0D"/>
                </a:solidFill>
                <a:latin typeface="微软雅黑" charset="0"/>
                <a:ea typeface="微软雅黑" charset="0"/>
                <a:cs typeface="微软雅黑" charset="0"/>
              </a:rPr>
              <a:t>(</a:t>
            </a:r>
            <a:r>
              <a:rPr sz="1600" spc="30" dirty="0">
                <a:solidFill>
                  <a:srgbClr val="0D0D0D"/>
                </a:solidFill>
                <a:latin typeface="微软雅黑" charset="0"/>
                <a:ea typeface="微软雅黑" charset="0"/>
                <a:cs typeface="微软雅黑" charset="0"/>
              </a:rPr>
              <a:t>历史文件根据实际情况可</a:t>
            </a:r>
            <a:r>
              <a:rPr sz="1600" spc="-5" dirty="0">
                <a:solidFill>
                  <a:srgbClr val="0D0D0D"/>
                </a:solidFill>
                <a:latin typeface="微软雅黑" charset="0"/>
                <a:ea typeface="微软雅黑" charset="0"/>
                <a:cs typeface="微软雅黑" charset="0"/>
              </a:rPr>
              <a:t>以 </a:t>
            </a:r>
            <a:r>
              <a:rPr sz="1600" spc="25" dirty="0">
                <a:solidFill>
                  <a:srgbClr val="0D0D0D"/>
                </a:solidFill>
                <a:latin typeface="微软雅黑" charset="0"/>
                <a:ea typeface="微软雅黑" charset="0"/>
                <a:cs typeface="微软雅黑" charset="0"/>
              </a:rPr>
              <a:t>使用</a:t>
            </a:r>
            <a:r>
              <a:rPr sz="1600" spc="20" dirty="0">
                <a:solidFill>
                  <a:srgbClr val="0D0D0D"/>
                </a:solidFill>
                <a:latin typeface="微软雅黑" charset="0"/>
                <a:ea typeface="微软雅黑" charset="0"/>
                <a:cs typeface="微软雅黑" charset="0"/>
              </a:rPr>
              <a:t>[]())</a:t>
            </a:r>
            <a:r>
              <a:rPr sz="1600" spc="25" dirty="0">
                <a:solidFill>
                  <a:srgbClr val="0D0D0D"/>
                </a:solidFill>
                <a:latin typeface="微软雅黑" charset="0"/>
                <a:ea typeface="微软雅黑" charset="0"/>
                <a:cs typeface="微软雅黑" charset="0"/>
              </a:rPr>
              <a:t>；举例：鲁政字〔</a:t>
            </a:r>
            <a:r>
              <a:rPr sz="1600" spc="20" dirty="0">
                <a:solidFill>
                  <a:srgbClr val="0D0D0D"/>
                </a:solidFill>
                <a:latin typeface="微软雅黑" charset="0"/>
                <a:ea typeface="微软雅黑" charset="0"/>
                <a:cs typeface="微软雅黑" charset="0"/>
              </a:rPr>
              <a:t>2021</a:t>
            </a:r>
            <a:r>
              <a:rPr sz="1600" spc="25" dirty="0">
                <a:solidFill>
                  <a:srgbClr val="0D0D0D"/>
                </a:solidFill>
                <a:latin typeface="微软雅黑" charset="0"/>
                <a:ea typeface="微软雅黑" charset="0"/>
                <a:cs typeface="微软雅黑" charset="0"/>
              </a:rPr>
              <a:t>〕</a:t>
            </a:r>
            <a:r>
              <a:rPr sz="1600" spc="20" dirty="0">
                <a:solidFill>
                  <a:srgbClr val="0D0D0D"/>
                </a:solidFill>
                <a:latin typeface="微软雅黑" charset="0"/>
                <a:ea typeface="微软雅黑" charset="0"/>
                <a:cs typeface="微软雅黑" charset="0"/>
              </a:rPr>
              <a:t>177</a:t>
            </a:r>
            <a:r>
              <a:rPr sz="1600" spc="25" dirty="0">
                <a:solidFill>
                  <a:srgbClr val="0D0D0D"/>
                </a:solidFill>
                <a:latin typeface="微软雅黑" charset="0"/>
                <a:ea typeface="微软雅黑" charset="0"/>
                <a:cs typeface="微软雅黑" charset="0"/>
              </a:rPr>
              <a:t>号，其中表示年份的</a:t>
            </a:r>
            <a:r>
              <a:rPr sz="1600" spc="30" dirty="0">
                <a:solidFill>
                  <a:srgbClr val="0D0D0D"/>
                </a:solidFill>
                <a:latin typeface="微软雅黑" charset="0"/>
                <a:ea typeface="微软雅黑" charset="0"/>
                <a:cs typeface="微软雅黑" charset="0"/>
              </a:rPr>
              <a:t>“</a:t>
            </a:r>
            <a:r>
              <a:rPr sz="1600" spc="25" dirty="0">
                <a:solidFill>
                  <a:srgbClr val="0D0D0D"/>
                </a:solidFill>
                <a:latin typeface="微软雅黑" charset="0"/>
                <a:ea typeface="微软雅黑" charset="0"/>
                <a:cs typeface="微软雅黑" charset="0"/>
              </a:rPr>
              <a:t>2021</a:t>
            </a:r>
            <a:r>
              <a:rPr sz="1600" spc="30" dirty="0">
                <a:solidFill>
                  <a:srgbClr val="0D0D0D"/>
                </a:solidFill>
                <a:latin typeface="微软雅黑" charset="0"/>
                <a:ea typeface="微软雅黑" charset="0"/>
                <a:cs typeface="微软雅黑" charset="0"/>
              </a:rPr>
              <a:t>”和表示发</a:t>
            </a:r>
            <a:r>
              <a:rPr sz="1600" spc="-5" dirty="0">
                <a:solidFill>
                  <a:srgbClr val="0D0D0D"/>
                </a:solidFill>
                <a:latin typeface="微软雅黑" charset="0"/>
                <a:ea typeface="微软雅黑" charset="0"/>
                <a:cs typeface="微软雅黑" charset="0"/>
              </a:rPr>
              <a:t>文 </a:t>
            </a:r>
            <a:r>
              <a:rPr sz="1600" spc="5" dirty="0">
                <a:solidFill>
                  <a:srgbClr val="0D0D0D"/>
                </a:solidFill>
                <a:latin typeface="微软雅黑" charset="0"/>
                <a:ea typeface="微软雅黑" charset="0"/>
                <a:cs typeface="微软雅黑" charset="0"/>
              </a:rPr>
              <a:t>顺序号的</a:t>
            </a:r>
            <a:r>
              <a:rPr sz="1600" dirty="0">
                <a:solidFill>
                  <a:srgbClr val="0D0D0D"/>
                </a:solidFill>
                <a:latin typeface="微软雅黑" charset="0"/>
                <a:ea typeface="微软雅黑" charset="0"/>
                <a:cs typeface="微软雅黑" charset="0"/>
              </a:rPr>
              <a:t>"177"</a:t>
            </a:r>
            <a:r>
              <a:rPr sz="1600" spc="5" dirty="0">
                <a:solidFill>
                  <a:srgbClr val="0D0D0D"/>
                </a:solidFill>
                <a:latin typeface="微软雅黑" charset="0"/>
                <a:ea typeface="微软雅黑" charset="0"/>
                <a:cs typeface="微软雅黑" charset="0"/>
              </a:rPr>
              <a:t>均用半角数</a:t>
            </a:r>
            <a:r>
              <a:rPr sz="1600" spc="10" dirty="0">
                <a:solidFill>
                  <a:srgbClr val="0D0D0D"/>
                </a:solidFill>
                <a:latin typeface="微软雅黑" charset="0"/>
                <a:ea typeface="微软雅黑" charset="0"/>
                <a:cs typeface="微软雅黑" charset="0"/>
              </a:rPr>
              <a:t>字。举例：转达国务院对交通部《关于与外国建立合</a:t>
            </a:r>
            <a:r>
              <a:rPr sz="1600" spc="-5" dirty="0">
                <a:solidFill>
                  <a:srgbClr val="0D0D0D"/>
                </a:solidFill>
                <a:latin typeface="微软雅黑" charset="0"/>
                <a:ea typeface="微软雅黑" charset="0"/>
                <a:cs typeface="微软雅黑" charset="0"/>
              </a:rPr>
              <a:t>营 </a:t>
            </a:r>
            <a:r>
              <a:rPr sz="1600" spc="5" dirty="0">
                <a:solidFill>
                  <a:srgbClr val="0D0D0D"/>
                </a:solidFill>
                <a:latin typeface="微软雅黑" charset="0"/>
                <a:ea typeface="微软雅黑" charset="0"/>
                <a:cs typeface="微软雅黑" charset="0"/>
              </a:rPr>
              <a:t>轮船公司问题的请示》的批示</a:t>
            </a:r>
            <a:r>
              <a:rPr sz="1600" dirty="0">
                <a:solidFill>
                  <a:srgbClr val="0D0D0D"/>
                </a:solidFill>
                <a:latin typeface="微软雅黑" charset="0"/>
                <a:ea typeface="微软雅黑" charset="0"/>
                <a:cs typeface="微软雅黑" charset="0"/>
              </a:rPr>
              <a:t>((1980)</a:t>
            </a:r>
            <a:r>
              <a:rPr sz="1600" spc="5" dirty="0">
                <a:solidFill>
                  <a:srgbClr val="0D0D0D"/>
                </a:solidFill>
                <a:latin typeface="微软雅黑" charset="0"/>
                <a:ea typeface="微软雅黑" charset="0"/>
                <a:cs typeface="微软雅黑" charset="0"/>
              </a:rPr>
              <a:t>室字10</a:t>
            </a:r>
            <a:r>
              <a:rPr sz="1600" spc="10" dirty="0">
                <a:solidFill>
                  <a:srgbClr val="0D0D0D"/>
                </a:solidFill>
                <a:latin typeface="微软雅黑" charset="0"/>
                <a:ea typeface="微软雅黑" charset="0"/>
                <a:cs typeface="微软雅黑" charset="0"/>
              </a:rPr>
              <a:t>号</a:t>
            </a:r>
            <a:r>
              <a:rPr sz="1600" spc="5" dirty="0">
                <a:solidFill>
                  <a:srgbClr val="0D0D0D"/>
                </a:solidFill>
                <a:latin typeface="微软雅黑" charset="0"/>
                <a:ea typeface="微软雅黑" charset="0"/>
                <a:cs typeface="微软雅黑" charset="0"/>
              </a:rPr>
              <a:t>)--</a:t>
            </a:r>
            <a:r>
              <a:rPr sz="1600" spc="10" dirty="0">
                <a:solidFill>
                  <a:srgbClr val="0D0D0D"/>
                </a:solidFill>
                <a:latin typeface="微软雅黑" charset="0"/>
                <a:ea typeface="微软雅黑" charset="0"/>
                <a:cs typeface="微软雅黑" charset="0"/>
              </a:rPr>
              <a:t>此类稿件</a:t>
            </a:r>
            <a:r>
              <a:rPr sz="1600" spc="5" dirty="0">
                <a:solidFill>
                  <a:srgbClr val="0D0D0D"/>
                </a:solidFill>
                <a:latin typeface="微软雅黑" charset="0"/>
                <a:ea typeface="微软雅黑" charset="0"/>
                <a:cs typeface="微软雅黑" charset="0"/>
              </a:rPr>
              <a:t>(</a:t>
            </a:r>
            <a:r>
              <a:rPr sz="1600" spc="10" dirty="0">
                <a:solidFill>
                  <a:srgbClr val="0D0D0D"/>
                </a:solidFill>
                <a:latin typeface="微软雅黑" charset="0"/>
                <a:ea typeface="微软雅黑" charset="0"/>
                <a:cs typeface="微软雅黑" charset="0"/>
              </a:rPr>
              <a:t>即历史稿件或者新</a:t>
            </a:r>
            <a:r>
              <a:rPr sz="1600" spc="-5" dirty="0">
                <a:solidFill>
                  <a:srgbClr val="0D0D0D"/>
                </a:solidFill>
                <a:latin typeface="微软雅黑" charset="0"/>
                <a:ea typeface="微软雅黑" charset="0"/>
                <a:cs typeface="微软雅黑" charset="0"/>
              </a:rPr>
              <a:t>发 </a:t>
            </a:r>
            <a:r>
              <a:rPr sz="1600" dirty="0">
                <a:solidFill>
                  <a:srgbClr val="0D0D0D"/>
                </a:solidFill>
                <a:latin typeface="微软雅黑" charset="0"/>
                <a:ea typeface="微软雅黑" charset="0"/>
                <a:cs typeface="微软雅黑" charset="0"/>
              </a:rPr>
              <a:t>的历史解密文件</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如有需要可以使用</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a:lnSpc>
                <a:spcPct val="100000"/>
              </a:lnSpc>
              <a:spcBef>
                <a:spcPts val="40"/>
              </a:spcBef>
              <a:buClr>
                <a:srgbClr val="0D0D0D"/>
              </a:buClr>
              <a:buAutoNum type="arabicPlain" startAt="2"/>
            </a:pPr>
            <a:endParaRPr sz="2300">
              <a:latin typeface="微软雅黑" charset="0"/>
              <a:ea typeface="微软雅黑" charset="0"/>
              <a:cs typeface="微软雅黑" charset="0"/>
            </a:endParaRPr>
          </a:p>
          <a:p>
            <a:pPr marL="12700" marR="5080">
              <a:lnSpc>
                <a:spcPct val="140000"/>
              </a:lnSpc>
              <a:buSzPct val="94000"/>
              <a:buAutoNum type="arabicPlain" startAt="2"/>
              <a:tabLst>
                <a:tab pos="522605" algn="l"/>
              </a:tabLst>
            </a:pPr>
            <a:r>
              <a:rPr lang="en-US" sz="1600" spc="5" dirty="0">
                <a:solidFill>
                  <a:srgbClr val="0D0D0D"/>
                </a:solidFill>
                <a:latin typeface="微软雅黑" charset="0"/>
                <a:ea typeface="微软雅黑" charset="0"/>
                <a:cs typeface="微软雅黑" charset="0"/>
              </a:rPr>
              <a:t>  </a:t>
            </a:r>
            <a:r>
              <a:rPr sz="1600" spc="5" dirty="0">
                <a:solidFill>
                  <a:srgbClr val="0D0D0D"/>
                </a:solidFill>
                <a:latin typeface="微软雅黑" charset="0"/>
                <a:ea typeface="微软雅黑" charset="0"/>
                <a:cs typeface="微软雅黑" charset="0"/>
              </a:rPr>
              <a:t>令和公告，写法示例：</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山东</a:t>
            </a:r>
            <a:r>
              <a:rPr sz="1600" spc="10" dirty="0">
                <a:solidFill>
                  <a:srgbClr val="0D0D0D"/>
                </a:solidFill>
                <a:latin typeface="微软雅黑" charset="0"/>
                <a:ea typeface="微软雅黑" charset="0"/>
                <a:cs typeface="微软雅黑" charset="0"/>
              </a:rPr>
              <a:t>省人民政府令第</a:t>
            </a:r>
            <a:r>
              <a:rPr sz="1600" spc="5" dirty="0">
                <a:solidFill>
                  <a:srgbClr val="0D0D0D"/>
                </a:solidFill>
                <a:latin typeface="微软雅黑" charset="0"/>
                <a:ea typeface="微软雅黑" charset="0"/>
                <a:cs typeface="微软雅黑" charset="0"/>
              </a:rPr>
              <a:t>349</a:t>
            </a:r>
            <a:r>
              <a:rPr sz="1600" spc="10" dirty="0">
                <a:solidFill>
                  <a:srgbClr val="0D0D0D"/>
                </a:solidFill>
                <a:latin typeface="微软雅黑" charset="0"/>
                <a:ea typeface="微软雅黑" charset="0"/>
                <a:cs typeface="微软雅黑" charset="0"/>
              </a:rPr>
              <a:t>号</a:t>
            </a:r>
            <a:r>
              <a:rPr sz="1600" spc="5" dirty="0">
                <a:solidFill>
                  <a:srgbClr val="0D0D0D"/>
                </a:solidFill>
                <a:latin typeface="微软雅黑" charset="0"/>
                <a:ea typeface="微软雅黑" charset="0"/>
                <a:cs typeface="微软雅黑" charset="0"/>
              </a:rPr>
              <a:t>""</a:t>
            </a:r>
            <a:r>
              <a:rPr sz="1600" spc="10" dirty="0">
                <a:solidFill>
                  <a:srgbClr val="0D0D0D"/>
                </a:solidFill>
                <a:latin typeface="微软雅黑" charset="0"/>
                <a:ea typeface="微软雅黑" charset="0"/>
                <a:cs typeface="微软雅黑" charset="0"/>
              </a:rPr>
              <a:t>工业和信息化部公告</a:t>
            </a:r>
            <a:r>
              <a:rPr sz="1600" spc="-5" dirty="0">
                <a:solidFill>
                  <a:srgbClr val="0D0D0D"/>
                </a:solidFill>
                <a:latin typeface="微软雅黑" charset="0"/>
                <a:ea typeface="微软雅黑" charset="0"/>
                <a:cs typeface="微软雅黑" charset="0"/>
              </a:rPr>
              <a:t>第  21</a:t>
            </a:r>
            <a:r>
              <a:rPr sz="1600" dirty="0">
                <a:solidFill>
                  <a:srgbClr val="0D0D0D"/>
                </a:solidFill>
                <a:latin typeface="微软雅黑" charset="0"/>
                <a:ea typeface="微软雅黑" charset="0"/>
                <a:cs typeface="微软雅黑" charset="0"/>
              </a:rPr>
              <a:t>号</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海关总署公告</a:t>
            </a:r>
            <a:r>
              <a:rPr sz="1600" spc="-5" dirty="0">
                <a:solidFill>
                  <a:srgbClr val="0D0D0D"/>
                </a:solidFill>
                <a:latin typeface="微软雅黑" charset="0"/>
                <a:ea typeface="微软雅黑" charset="0"/>
                <a:cs typeface="微软雅黑" charset="0"/>
              </a:rPr>
              <a:t>2018</a:t>
            </a:r>
            <a:r>
              <a:rPr sz="1600" dirty="0">
                <a:solidFill>
                  <a:srgbClr val="0D0D0D"/>
                </a:solidFill>
                <a:latin typeface="微软雅黑" charset="0"/>
                <a:ea typeface="微软雅黑" charset="0"/>
                <a:cs typeface="微软雅黑" charset="0"/>
              </a:rPr>
              <a:t>年第</a:t>
            </a:r>
            <a:r>
              <a:rPr sz="1600" spc="-5" dirty="0">
                <a:solidFill>
                  <a:srgbClr val="0D0D0D"/>
                </a:solidFill>
                <a:latin typeface="微软雅黑" charset="0"/>
                <a:ea typeface="微软雅黑" charset="0"/>
                <a:cs typeface="微软雅黑" charset="0"/>
              </a:rPr>
              <a:t>214</a:t>
            </a:r>
            <a:r>
              <a:rPr sz="1600" dirty="0">
                <a:solidFill>
                  <a:srgbClr val="0D0D0D"/>
                </a:solidFill>
                <a:latin typeface="微软雅黑" charset="0"/>
                <a:ea typeface="微软雅黑" charset="0"/>
                <a:cs typeface="微软雅黑" charset="0"/>
              </a:rPr>
              <a:t>号</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a:lnSpc>
                <a:spcPct val="100000"/>
              </a:lnSpc>
              <a:buClr>
                <a:srgbClr val="0D0D0D"/>
              </a:buClr>
              <a:buAutoNum type="arabicPlain" startAt="2"/>
            </a:pPr>
            <a:endParaRPr sz="1600">
              <a:latin typeface="微软雅黑" charset="0"/>
              <a:ea typeface="微软雅黑" charset="0"/>
              <a:cs typeface="微软雅黑" charset="0"/>
            </a:endParaRPr>
          </a:p>
          <a:p>
            <a:pPr>
              <a:lnSpc>
                <a:spcPct val="100000"/>
              </a:lnSpc>
              <a:buClr>
                <a:srgbClr val="0D0D0D"/>
              </a:buClr>
              <a:buAutoNum type="arabicPlain" startAt="2"/>
            </a:pPr>
            <a:endParaRPr sz="1400">
              <a:latin typeface="微软雅黑" charset="0"/>
              <a:ea typeface="微软雅黑" charset="0"/>
              <a:cs typeface="微软雅黑" charset="0"/>
            </a:endParaRPr>
          </a:p>
          <a:p>
            <a:pPr marL="520700" indent="-508000">
              <a:lnSpc>
                <a:spcPct val="100000"/>
              </a:lnSpc>
              <a:buSzPct val="94000"/>
              <a:buAutoNum type="arabicPlain" startAt="2"/>
              <a:tabLst>
                <a:tab pos="520700" algn="l"/>
              </a:tabLst>
            </a:pPr>
            <a:r>
              <a:rPr sz="1600" dirty="0">
                <a:solidFill>
                  <a:srgbClr val="0D0D0D"/>
                </a:solidFill>
                <a:latin typeface="微软雅黑" charset="0"/>
                <a:ea typeface="微软雅黑" charset="0"/>
                <a:cs typeface="微软雅黑" charset="0"/>
              </a:rPr>
              <a:t>如果没有单独的发文字号字段，可以提取文件里的发文字号</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7" name="object 7"/>
          <p:cNvSpPr txBox="1">
            <a:spLocks noGrp="1"/>
          </p:cNvSpPr>
          <p:nvPr>
            <p:ph type="title"/>
          </p:nvPr>
        </p:nvSpPr>
        <p:spPr>
          <a:xfrm>
            <a:off x="603250" y="1002664"/>
            <a:ext cx="24644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文件发文字</a:t>
            </a:r>
            <a:r>
              <a:rPr spc="5" dirty="0">
                <a:latin typeface="微软雅黑" charset="0"/>
                <a:ea typeface="微软雅黑" charset="0"/>
              </a:rPr>
              <a:t>号</a:t>
            </a:r>
            <a:endParaRPr spc="5" dirty="0">
              <a:latin typeface="微软雅黑" charset="0"/>
              <a:ea typeface="微软雅黑"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14400"/>
            <a:ext cx="12192000" cy="5029200"/>
          </a:xfrm>
          <a:custGeom>
            <a:avLst/>
            <a:gdLst/>
            <a:ahLst/>
            <a:cxnLst/>
            <a:rect l="l" t="t" r="r" b="b"/>
            <a:pathLst>
              <a:path w="12192000" h="5029200">
                <a:moveTo>
                  <a:pt x="0" y="0"/>
                </a:moveTo>
                <a:lnTo>
                  <a:pt x="12192000" y="0"/>
                </a:lnTo>
                <a:lnTo>
                  <a:pt x="12192000" y="5029200"/>
                </a:lnTo>
                <a:lnTo>
                  <a:pt x="0" y="5029200"/>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xfrm>
            <a:off x="959446" y="2195182"/>
            <a:ext cx="24644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发文机关代</a:t>
            </a:r>
            <a:r>
              <a:rPr spc="5" dirty="0">
                <a:latin typeface="微软雅黑" charset="0"/>
                <a:ea typeface="微软雅黑" charset="0"/>
              </a:rPr>
              <a:t>字</a:t>
            </a:r>
            <a:endParaRPr spc="5" dirty="0">
              <a:latin typeface="微软雅黑" charset="0"/>
              <a:ea typeface="微软雅黑" charset="0"/>
            </a:endParaRPr>
          </a:p>
        </p:txBody>
      </p:sp>
      <p:sp>
        <p:nvSpPr>
          <p:cNvPr id="4" name="object 4"/>
          <p:cNvSpPr txBox="1"/>
          <p:nvPr/>
        </p:nvSpPr>
        <p:spPr>
          <a:xfrm>
            <a:off x="959485" y="2731896"/>
            <a:ext cx="3556635" cy="1819910"/>
          </a:xfrm>
          <a:prstGeom prst="rect">
            <a:avLst/>
          </a:prstGeom>
        </p:spPr>
        <p:txBody>
          <a:bodyPr vert="horz" wrap="square" lIns="0" tIns="97155" rIns="0" bIns="0" rtlCol="0">
            <a:spAutoFit/>
          </a:bodyPr>
          <a:lstStyle/>
          <a:p>
            <a:pPr marL="12700">
              <a:lnSpc>
                <a:spcPct val="100000"/>
              </a:lnSpc>
              <a:spcBef>
                <a:spcPts val="765"/>
              </a:spcBef>
            </a:pPr>
            <a:r>
              <a:rPr sz="1400" dirty="0">
                <a:solidFill>
                  <a:srgbClr val="FFFFFF"/>
                </a:solidFill>
                <a:latin typeface="微软雅黑" charset="0"/>
                <a:ea typeface="微软雅黑" charset="0"/>
                <a:cs typeface="微软雅黑" charset="0"/>
              </a:rPr>
              <a:t>要求</a:t>
            </a:r>
            <a:r>
              <a:rPr sz="1400" spc="5" dirty="0">
                <a:solidFill>
                  <a:srgbClr val="FFFFFF"/>
                </a:solidFill>
                <a:latin typeface="微软雅黑" charset="0"/>
                <a:ea typeface="微软雅黑" charset="0"/>
                <a:cs typeface="微软雅黑" charset="0"/>
              </a:rPr>
              <a:t>：</a:t>
            </a:r>
            <a:endParaRPr sz="1400">
              <a:latin typeface="微软雅黑" charset="0"/>
              <a:ea typeface="微软雅黑" charset="0"/>
              <a:cs typeface="微软雅黑" charset="0"/>
            </a:endParaRPr>
          </a:p>
          <a:p>
            <a:pPr marL="12700">
              <a:lnSpc>
                <a:spcPct val="100000"/>
              </a:lnSpc>
              <a:spcBef>
                <a:spcPts val="675"/>
              </a:spcBef>
            </a:pPr>
            <a:r>
              <a:rPr sz="1400" dirty="0">
                <a:solidFill>
                  <a:srgbClr val="FFFFFF"/>
                </a:solidFill>
                <a:latin typeface="微软雅黑" charset="0"/>
                <a:ea typeface="微软雅黑" charset="0"/>
                <a:cs typeface="微软雅黑" charset="0"/>
              </a:rPr>
              <a:t>如为部门令或部门公告:</a:t>
            </a:r>
            <a:endParaRPr sz="1400">
              <a:latin typeface="微软雅黑" charset="0"/>
              <a:ea typeface="微软雅黑" charset="0"/>
              <a:cs typeface="微软雅黑" charset="0"/>
            </a:endParaRPr>
          </a:p>
          <a:p>
            <a:pPr marL="12700">
              <a:lnSpc>
                <a:spcPct val="100000"/>
              </a:lnSpc>
              <a:spcBef>
                <a:spcPts val="665"/>
              </a:spcBef>
            </a:pPr>
            <a:r>
              <a:rPr sz="1400" dirty="0">
                <a:solidFill>
                  <a:srgbClr val="FFFFFF"/>
                </a:solidFill>
                <a:latin typeface="微软雅黑" charset="0"/>
                <a:ea typeface="微软雅黑" charset="0"/>
                <a:cs typeface="微软雅黑" charset="0"/>
              </a:rPr>
              <a:t>部门令：部门名称</a:t>
            </a:r>
            <a:r>
              <a:rPr sz="1400" spc="-5" dirty="0">
                <a:solidFill>
                  <a:srgbClr val="FFFFFF"/>
                </a:solidFill>
                <a:latin typeface="微软雅黑" charset="0"/>
                <a:ea typeface="微软雅黑" charset="0"/>
                <a:cs typeface="微软雅黑" charset="0"/>
              </a:rPr>
              <a:t>+</a:t>
            </a:r>
            <a:r>
              <a:rPr sz="1400" spc="5" dirty="0">
                <a:solidFill>
                  <a:srgbClr val="FFFFFF"/>
                </a:solidFill>
                <a:latin typeface="微软雅黑" charset="0"/>
                <a:ea typeface="微软雅黑" charset="0"/>
                <a:cs typeface="微软雅黑" charset="0"/>
              </a:rPr>
              <a:t>令</a:t>
            </a:r>
            <a:endParaRPr sz="1400">
              <a:latin typeface="微软雅黑" charset="0"/>
              <a:ea typeface="微软雅黑" charset="0"/>
              <a:cs typeface="微软雅黑" charset="0"/>
            </a:endParaRPr>
          </a:p>
          <a:p>
            <a:pPr marL="12700">
              <a:lnSpc>
                <a:spcPct val="100000"/>
              </a:lnSpc>
              <a:spcBef>
                <a:spcPts val="675"/>
              </a:spcBef>
            </a:pPr>
            <a:r>
              <a:rPr sz="1400" dirty="0">
                <a:solidFill>
                  <a:srgbClr val="FFFFFF"/>
                </a:solidFill>
                <a:latin typeface="微软雅黑" charset="0"/>
                <a:ea typeface="微软雅黑" charset="0"/>
                <a:cs typeface="微软雅黑" charset="0"/>
              </a:rPr>
              <a:t>部门公告：部门名称</a:t>
            </a:r>
            <a:r>
              <a:rPr sz="1400" spc="-5" dirty="0">
                <a:solidFill>
                  <a:srgbClr val="FFFFFF"/>
                </a:solidFill>
                <a:latin typeface="微软雅黑" charset="0"/>
                <a:ea typeface="微软雅黑" charset="0"/>
                <a:cs typeface="微软雅黑" charset="0"/>
              </a:rPr>
              <a:t>+</a:t>
            </a:r>
            <a:r>
              <a:rPr sz="1400" dirty="0">
                <a:solidFill>
                  <a:srgbClr val="FFFFFF"/>
                </a:solidFill>
                <a:latin typeface="微软雅黑" charset="0"/>
                <a:ea typeface="微软雅黑" charset="0"/>
                <a:cs typeface="微软雅黑" charset="0"/>
              </a:rPr>
              <a:t>公</a:t>
            </a:r>
            <a:r>
              <a:rPr sz="1400" spc="5" dirty="0">
                <a:solidFill>
                  <a:srgbClr val="FFFFFF"/>
                </a:solidFill>
                <a:latin typeface="微软雅黑" charset="0"/>
                <a:ea typeface="微软雅黑" charset="0"/>
                <a:cs typeface="微软雅黑" charset="0"/>
              </a:rPr>
              <a:t>告</a:t>
            </a:r>
            <a:endParaRPr sz="1400">
              <a:latin typeface="微软雅黑" charset="0"/>
              <a:ea typeface="微软雅黑" charset="0"/>
              <a:cs typeface="微软雅黑" charset="0"/>
            </a:endParaRPr>
          </a:p>
          <a:p>
            <a:pPr marL="12700" marR="5080">
              <a:lnSpc>
                <a:spcPct val="140000"/>
              </a:lnSpc>
            </a:pPr>
            <a:r>
              <a:rPr sz="1400" spc="65" dirty="0">
                <a:solidFill>
                  <a:srgbClr val="FFFFFF"/>
                </a:solidFill>
                <a:latin typeface="微软雅黑" charset="0"/>
                <a:ea typeface="微软雅黑" charset="0"/>
                <a:cs typeface="微软雅黑" charset="0"/>
              </a:rPr>
              <a:t>举例：省政府令、鲁政发、</a:t>
            </a:r>
            <a:r>
              <a:rPr sz="1400" spc="70" dirty="0">
                <a:solidFill>
                  <a:srgbClr val="FFFFFF"/>
                </a:solidFill>
                <a:latin typeface="微软雅黑" charset="0"/>
                <a:ea typeface="微软雅黑" charset="0"/>
                <a:cs typeface="微软雅黑" charset="0"/>
              </a:rPr>
              <a:t>鲁政函、鲁人</a:t>
            </a:r>
            <a:r>
              <a:rPr sz="1400" dirty="0">
                <a:solidFill>
                  <a:srgbClr val="FFFFFF"/>
                </a:solidFill>
                <a:latin typeface="微软雅黑" charset="0"/>
                <a:ea typeface="微软雅黑" charset="0"/>
                <a:cs typeface="微软雅黑" charset="0"/>
              </a:rPr>
              <a:t>社 发、鲁司公</a:t>
            </a:r>
            <a:r>
              <a:rPr sz="1400" spc="5" dirty="0">
                <a:solidFill>
                  <a:srgbClr val="FFFFFF"/>
                </a:solidFill>
                <a:latin typeface="微软雅黑" charset="0"/>
                <a:ea typeface="微软雅黑" charset="0"/>
                <a:cs typeface="微软雅黑" charset="0"/>
              </a:rPr>
              <a:t>告</a:t>
            </a:r>
            <a:endParaRPr sz="1400">
              <a:latin typeface="微软雅黑" charset="0"/>
              <a:ea typeface="微软雅黑" charset="0"/>
              <a:cs typeface="微软雅黑" charset="0"/>
            </a:endParaRPr>
          </a:p>
        </p:txBody>
      </p:sp>
      <p:sp>
        <p:nvSpPr>
          <p:cNvPr id="5" name="object 5"/>
          <p:cNvSpPr/>
          <p:nvPr/>
        </p:nvSpPr>
        <p:spPr>
          <a:xfrm>
            <a:off x="4882896" y="2255520"/>
            <a:ext cx="6400800" cy="2348483"/>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13130"/>
          </a:xfrm>
          <a:custGeom>
            <a:avLst/>
            <a:gdLst/>
            <a:ahLst/>
            <a:cxnLst/>
            <a:rect l="l" t="t" r="r" b="b"/>
            <a:pathLst>
              <a:path w="12192000" h="913130">
                <a:moveTo>
                  <a:pt x="0" y="0"/>
                </a:moveTo>
                <a:lnTo>
                  <a:pt x="12192000" y="0"/>
                </a:lnTo>
                <a:lnTo>
                  <a:pt x="12192000" y="912876"/>
                </a:lnTo>
                <a:lnTo>
                  <a:pt x="0" y="912876"/>
                </a:lnTo>
                <a:lnTo>
                  <a:pt x="0" y="0"/>
                </a:lnTo>
                <a:close/>
              </a:path>
            </a:pathLst>
          </a:custGeom>
          <a:solidFill>
            <a:srgbClr val="395BC9"/>
          </a:solidFill>
        </p:spPr>
        <p:txBody>
          <a:bodyPr wrap="square" lIns="0" tIns="0" rIns="0" bIns="0" rtlCol="0"/>
          <a:lstStyle/>
          <a:p/>
        </p:txBody>
      </p:sp>
      <p:sp>
        <p:nvSpPr>
          <p:cNvPr id="3" name="object 3"/>
          <p:cNvSpPr/>
          <p:nvPr/>
        </p:nvSpPr>
        <p:spPr>
          <a:xfrm>
            <a:off x="742950" y="1504962"/>
            <a:ext cx="4305935" cy="4458335"/>
          </a:xfrm>
          <a:custGeom>
            <a:avLst/>
            <a:gdLst/>
            <a:ahLst/>
            <a:cxnLst/>
            <a:rect l="l" t="t" r="r" b="b"/>
            <a:pathLst>
              <a:path w="4305935" h="4458335">
                <a:moveTo>
                  <a:pt x="4305338" y="4457738"/>
                </a:moveTo>
                <a:lnTo>
                  <a:pt x="0" y="4457738"/>
                </a:lnTo>
                <a:lnTo>
                  <a:pt x="0" y="0"/>
                </a:lnTo>
                <a:lnTo>
                  <a:pt x="4305338" y="0"/>
                </a:lnTo>
                <a:lnTo>
                  <a:pt x="4305338" y="19050"/>
                </a:lnTo>
                <a:lnTo>
                  <a:pt x="38100" y="19050"/>
                </a:lnTo>
                <a:lnTo>
                  <a:pt x="19050" y="38100"/>
                </a:lnTo>
                <a:lnTo>
                  <a:pt x="38100" y="38100"/>
                </a:lnTo>
                <a:lnTo>
                  <a:pt x="38100" y="4419638"/>
                </a:lnTo>
                <a:lnTo>
                  <a:pt x="19050" y="4419638"/>
                </a:lnTo>
                <a:lnTo>
                  <a:pt x="38100" y="4438688"/>
                </a:lnTo>
                <a:lnTo>
                  <a:pt x="4305338" y="4438688"/>
                </a:lnTo>
                <a:lnTo>
                  <a:pt x="4305338" y="4457738"/>
                </a:lnTo>
                <a:close/>
              </a:path>
              <a:path w="4305935" h="4458335">
                <a:moveTo>
                  <a:pt x="38100" y="38100"/>
                </a:moveTo>
                <a:lnTo>
                  <a:pt x="19050" y="38100"/>
                </a:lnTo>
                <a:lnTo>
                  <a:pt x="38100" y="19050"/>
                </a:lnTo>
                <a:lnTo>
                  <a:pt x="38100" y="38100"/>
                </a:lnTo>
                <a:close/>
              </a:path>
              <a:path w="4305935" h="4458335">
                <a:moveTo>
                  <a:pt x="4267238" y="38100"/>
                </a:moveTo>
                <a:lnTo>
                  <a:pt x="38100" y="38100"/>
                </a:lnTo>
                <a:lnTo>
                  <a:pt x="38100" y="19050"/>
                </a:lnTo>
                <a:lnTo>
                  <a:pt x="4267238" y="19050"/>
                </a:lnTo>
                <a:lnTo>
                  <a:pt x="4267238" y="38100"/>
                </a:lnTo>
                <a:close/>
              </a:path>
              <a:path w="4305935" h="4458335">
                <a:moveTo>
                  <a:pt x="4267238" y="4438688"/>
                </a:moveTo>
                <a:lnTo>
                  <a:pt x="4267238" y="19050"/>
                </a:lnTo>
                <a:lnTo>
                  <a:pt x="4286288" y="38100"/>
                </a:lnTo>
                <a:lnTo>
                  <a:pt x="4305338" y="38100"/>
                </a:lnTo>
                <a:lnTo>
                  <a:pt x="4305338" y="4419638"/>
                </a:lnTo>
                <a:lnTo>
                  <a:pt x="4286288" y="4419638"/>
                </a:lnTo>
                <a:lnTo>
                  <a:pt x="4267238" y="4438688"/>
                </a:lnTo>
                <a:close/>
              </a:path>
              <a:path w="4305935" h="4458335">
                <a:moveTo>
                  <a:pt x="4305338" y="38100"/>
                </a:moveTo>
                <a:lnTo>
                  <a:pt x="4286288" y="38100"/>
                </a:lnTo>
                <a:lnTo>
                  <a:pt x="4267238" y="19050"/>
                </a:lnTo>
                <a:lnTo>
                  <a:pt x="4305338" y="19050"/>
                </a:lnTo>
                <a:lnTo>
                  <a:pt x="4305338" y="38100"/>
                </a:lnTo>
                <a:close/>
              </a:path>
              <a:path w="4305935" h="4458335">
                <a:moveTo>
                  <a:pt x="38100" y="4438688"/>
                </a:moveTo>
                <a:lnTo>
                  <a:pt x="19050" y="4419638"/>
                </a:lnTo>
                <a:lnTo>
                  <a:pt x="38100" y="4419638"/>
                </a:lnTo>
                <a:lnTo>
                  <a:pt x="38100" y="4438688"/>
                </a:lnTo>
                <a:close/>
              </a:path>
              <a:path w="4305935" h="4458335">
                <a:moveTo>
                  <a:pt x="4267238" y="4438688"/>
                </a:moveTo>
                <a:lnTo>
                  <a:pt x="38100" y="4438688"/>
                </a:lnTo>
                <a:lnTo>
                  <a:pt x="38100" y="4419638"/>
                </a:lnTo>
                <a:lnTo>
                  <a:pt x="4267238" y="4419638"/>
                </a:lnTo>
                <a:lnTo>
                  <a:pt x="4267238" y="4438688"/>
                </a:lnTo>
                <a:close/>
              </a:path>
              <a:path w="4305935" h="4458335">
                <a:moveTo>
                  <a:pt x="4305338" y="4438688"/>
                </a:moveTo>
                <a:lnTo>
                  <a:pt x="4267238" y="4438688"/>
                </a:lnTo>
                <a:lnTo>
                  <a:pt x="4286288" y="4419638"/>
                </a:lnTo>
                <a:lnTo>
                  <a:pt x="4305338" y="4419638"/>
                </a:lnTo>
                <a:lnTo>
                  <a:pt x="4305338" y="4438688"/>
                </a:lnTo>
                <a:close/>
              </a:path>
            </a:pathLst>
          </a:custGeom>
          <a:solidFill>
            <a:srgbClr val="395BC9"/>
          </a:solidFill>
        </p:spPr>
        <p:txBody>
          <a:bodyPr wrap="square" lIns="0" tIns="0" rIns="0" bIns="0" rtlCol="0"/>
          <a:lstStyle/>
          <a:p/>
        </p:txBody>
      </p:sp>
      <p:sp>
        <p:nvSpPr>
          <p:cNvPr id="4" name="object 4"/>
          <p:cNvSpPr/>
          <p:nvPr/>
        </p:nvSpPr>
        <p:spPr>
          <a:xfrm>
            <a:off x="411480" y="1508760"/>
            <a:ext cx="4663440" cy="475488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486400" y="2438400"/>
            <a:ext cx="6705600" cy="3373120"/>
          </a:xfrm>
          <a:custGeom>
            <a:avLst/>
            <a:gdLst/>
            <a:ahLst/>
            <a:cxnLst/>
            <a:rect l="l" t="t" r="r" b="b"/>
            <a:pathLst>
              <a:path w="6705600" h="3048000">
                <a:moveTo>
                  <a:pt x="0" y="0"/>
                </a:moveTo>
                <a:lnTo>
                  <a:pt x="6705600" y="0"/>
                </a:lnTo>
                <a:lnTo>
                  <a:pt x="6705600" y="3048000"/>
                </a:lnTo>
                <a:lnTo>
                  <a:pt x="0" y="3048000"/>
                </a:lnTo>
                <a:lnTo>
                  <a:pt x="0" y="0"/>
                </a:lnTo>
                <a:close/>
              </a:path>
            </a:pathLst>
          </a:custGeom>
          <a:solidFill>
            <a:srgbClr val="395BC9"/>
          </a:solidFill>
        </p:spPr>
        <p:txBody>
          <a:bodyPr wrap="square" lIns="0" tIns="0" rIns="0" bIns="0" rtlCol="0"/>
          <a:lstStyle/>
          <a:p/>
        </p:txBody>
      </p:sp>
      <p:sp>
        <p:nvSpPr>
          <p:cNvPr id="6" name="object 6"/>
          <p:cNvSpPr/>
          <p:nvPr/>
        </p:nvSpPr>
        <p:spPr>
          <a:xfrm>
            <a:off x="5638800" y="1981212"/>
            <a:ext cx="152400" cy="1524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943600" y="1981212"/>
            <a:ext cx="152400" cy="152400"/>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1582400" y="5791250"/>
            <a:ext cx="152488" cy="1524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887200" y="5791250"/>
            <a:ext cx="152488" cy="152400"/>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507949" y="207010"/>
            <a:ext cx="16516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发文年</a:t>
            </a:r>
            <a:r>
              <a:rPr spc="5" dirty="0">
                <a:latin typeface="微软雅黑" charset="0"/>
                <a:ea typeface="微软雅黑" charset="0"/>
              </a:rPr>
              <a:t>份</a:t>
            </a:r>
            <a:endParaRPr spc="5" dirty="0">
              <a:latin typeface="微软雅黑" charset="0"/>
              <a:ea typeface="微软雅黑" charset="0"/>
            </a:endParaRPr>
          </a:p>
        </p:txBody>
      </p:sp>
      <p:sp>
        <p:nvSpPr>
          <p:cNvPr id="11" name="object 11"/>
          <p:cNvSpPr/>
          <p:nvPr/>
        </p:nvSpPr>
        <p:spPr>
          <a:xfrm>
            <a:off x="1219200" y="2449067"/>
            <a:ext cx="3048000" cy="2872740"/>
          </a:xfrm>
          <a:prstGeom prst="rect">
            <a:avLst/>
          </a:prstGeom>
          <a:blipFill>
            <a:blip r:embed="rId6" cstate="print"/>
            <a:stretch>
              <a:fillRect/>
            </a:stretch>
          </a:blipFill>
        </p:spPr>
        <p:txBody>
          <a:bodyPr wrap="square" lIns="0" tIns="0" rIns="0" bIns="0" rtlCol="0"/>
          <a:lstStyle/>
          <a:p/>
        </p:txBody>
      </p:sp>
      <p:sp>
        <p:nvSpPr>
          <p:cNvPr id="12" name="object 12"/>
          <p:cNvSpPr txBox="1">
            <a:spLocks noGrp="1"/>
          </p:cNvSpPr>
          <p:nvPr>
            <p:ph type="body" idx="1"/>
          </p:nvPr>
        </p:nvSpPr>
        <p:spPr>
          <a:xfrm>
            <a:off x="356234" y="2638298"/>
            <a:ext cx="11479530" cy="2967355"/>
          </a:xfrm>
          <a:prstGeom prst="rect">
            <a:avLst/>
          </a:prstGeom>
        </p:spPr>
        <p:txBody>
          <a:bodyPr vert="horz" wrap="square" lIns="0" tIns="12700" rIns="0" bIns="0" rtlCol="0">
            <a:spAutoFit/>
          </a:bodyPr>
          <a:lstStyle/>
          <a:p>
            <a:pPr marL="5498465" marR="3942080">
              <a:lnSpc>
                <a:spcPct val="150000"/>
              </a:lnSpc>
              <a:spcBef>
                <a:spcPts val="100"/>
              </a:spcBef>
            </a:pPr>
            <a:r>
              <a:rPr dirty="0">
                <a:solidFill>
                  <a:srgbClr val="FFFFFF"/>
                </a:solidFill>
                <a:latin typeface="微软雅黑" charset="0"/>
                <a:ea typeface="微软雅黑" charset="0"/>
                <a:cs typeface="微软雅黑" charset="0"/>
              </a:rPr>
              <a:t>即</a:t>
            </a:r>
            <a:r>
              <a:rPr dirty="0">
                <a:latin typeface="微软雅黑" charset="0"/>
                <a:ea typeface="微软雅黑" charset="0"/>
                <a:cs typeface="微软雅黑" charset="0"/>
              </a:rPr>
              <a:t>发文字号中的年份</a:t>
            </a:r>
            <a:r>
              <a:rPr spc="-5" dirty="0">
                <a:solidFill>
                  <a:srgbClr val="FFFFFF"/>
                </a:solidFill>
                <a:latin typeface="微软雅黑" charset="0"/>
                <a:ea typeface="微软雅黑" charset="0"/>
                <a:cs typeface="微软雅黑" charset="0"/>
              </a:rPr>
              <a:t>。 </a:t>
            </a:r>
            <a:r>
              <a:rPr dirty="0">
                <a:solidFill>
                  <a:srgbClr val="FFFFFF"/>
                </a:solidFill>
                <a:latin typeface="微软雅黑" charset="0"/>
                <a:ea typeface="微软雅黑" charset="0"/>
                <a:cs typeface="微软雅黑" charset="0"/>
              </a:rPr>
              <a:t>要求</a:t>
            </a:r>
            <a:r>
              <a:rPr spc="-5" dirty="0">
                <a:solidFill>
                  <a:srgbClr val="FFFFFF"/>
                </a:solidFill>
                <a:latin typeface="微软雅黑" charset="0"/>
                <a:ea typeface="微软雅黑" charset="0"/>
                <a:cs typeface="微软雅黑" charset="0"/>
              </a:rPr>
              <a:t>:</a:t>
            </a:r>
            <a:endParaRPr spc="-5" dirty="0">
              <a:solidFill>
                <a:srgbClr val="FFFFFF"/>
              </a:solidFill>
              <a:latin typeface="微软雅黑" charset="0"/>
              <a:ea typeface="微软雅黑" charset="0"/>
              <a:cs typeface="微软雅黑" charset="0"/>
            </a:endParaRPr>
          </a:p>
          <a:p>
            <a:pPr marL="5498465" marR="5080">
              <a:lnSpc>
                <a:spcPct val="150000"/>
              </a:lnSpc>
              <a:buSzPct val="94000"/>
              <a:buAutoNum type="arabicPlain"/>
              <a:tabLst>
                <a:tab pos="6025515" algn="l"/>
              </a:tabLst>
            </a:pPr>
            <a:r>
              <a:rPr spc="50" dirty="0">
                <a:solidFill>
                  <a:srgbClr val="FFFFFF"/>
                </a:solidFill>
                <a:latin typeface="微软雅黑" charset="0"/>
                <a:ea typeface="微软雅黑" charset="0"/>
                <a:cs typeface="微软雅黑" charset="0"/>
              </a:rPr>
              <a:t>如果没有单独的发文年份字段，可以提取发文字号或成文</a:t>
            </a:r>
            <a:r>
              <a:rPr spc="-5" dirty="0">
                <a:solidFill>
                  <a:srgbClr val="FFFFFF"/>
                </a:solidFill>
                <a:latin typeface="微软雅黑" charset="0"/>
                <a:ea typeface="微软雅黑" charset="0"/>
                <a:cs typeface="微软雅黑" charset="0"/>
              </a:rPr>
              <a:t>日 </a:t>
            </a:r>
            <a:r>
              <a:rPr dirty="0">
                <a:solidFill>
                  <a:srgbClr val="FFFFFF"/>
                </a:solidFill>
                <a:latin typeface="微软雅黑" charset="0"/>
                <a:ea typeface="微软雅黑" charset="0"/>
                <a:cs typeface="微软雅黑" charset="0"/>
              </a:rPr>
              <a:t>期里的年份</a:t>
            </a:r>
            <a:r>
              <a:rPr spc="-5" dirty="0">
                <a:solidFill>
                  <a:srgbClr val="FFFFFF"/>
                </a:solidFill>
                <a:latin typeface="微软雅黑" charset="0"/>
                <a:ea typeface="微软雅黑" charset="0"/>
                <a:cs typeface="微软雅黑" charset="0"/>
              </a:rPr>
              <a:t>；</a:t>
            </a:r>
            <a:endParaRPr spc="-5" dirty="0">
              <a:solidFill>
                <a:srgbClr val="FFFFFF"/>
              </a:solidFill>
              <a:latin typeface="微软雅黑" charset="0"/>
              <a:ea typeface="微软雅黑" charset="0"/>
              <a:cs typeface="微软雅黑" charset="0"/>
            </a:endParaRPr>
          </a:p>
          <a:p>
            <a:pPr marL="5498465" marR="5080">
              <a:lnSpc>
                <a:spcPct val="150000"/>
              </a:lnSpc>
              <a:buSzPct val="94000"/>
              <a:buAutoNum type="arabicPlain"/>
              <a:tabLst>
                <a:tab pos="6012180" algn="l"/>
              </a:tabLst>
            </a:pPr>
            <a:r>
              <a:rPr spc="15" dirty="0">
                <a:solidFill>
                  <a:srgbClr val="FFFFFF"/>
                </a:solidFill>
                <a:latin typeface="微软雅黑" charset="0"/>
                <a:ea typeface="微软雅黑" charset="0"/>
                <a:cs typeface="微软雅黑" charset="0"/>
              </a:rPr>
              <a:t>用</a:t>
            </a:r>
            <a:r>
              <a:rPr spc="20" dirty="0">
                <a:solidFill>
                  <a:srgbClr val="FFFFFF"/>
                </a:solidFill>
                <a:latin typeface="微软雅黑" charset="0"/>
                <a:ea typeface="微软雅黑" charset="0"/>
                <a:cs typeface="微软雅黑" charset="0"/>
              </a:rPr>
              <a:t>半角数字，不要用全角数字</a:t>
            </a:r>
            <a:r>
              <a:rPr spc="-5" dirty="0">
                <a:solidFill>
                  <a:srgbClr val="FFFFFF"/>
                </a:solidFill>
                <a:latin typeface="微软雅黑" charset="0"/>
                <a:ea typeface="微软雅黑" charset="0"/>
                <a:cs typeface="微软雅黑" charset="0"/>
              </a:rPr>
              <a:t>。</a:t>
            </a:r>
            <a:r>
              <a:rPr spc="-45" dirty="0">
                <a:solidFill>
                  <a:srgbClr val="FFFFFF"/>
                </a:solidFill>
                <a:latin typeface="微软雅黑" charset="0"/>
                <a:ea typeface="微软雅黑" charset="0"/>
                <a:cs typeface="微软雅黑" charset="0"/>
              </a:rPr>
              <a:t> </a:t>
            </a:r>
            <a:r>
              <a:rPr spc="20" dirty="0">
                <a:solidFill>
                  <a:srgbClr val="FFFFFF"/>
                </a:solidFill>
                <a:latin typeface="微软雅黑" charset="0"/>
                <a:ea typeface="微软雅黑" charset="0"/>
                <a:cs typeface="微软雅黑" charset="0"/>
              </a:rPr>
              <a:t>举例：国办发明电〔</a:t>
            </a:r>
            <a:r>
              <a:rPr spc="15" dirty="0">
                <a:solidFill>
                  <a:srgbClr val="FFFFFF"/>
                </a:solidFill>
                <a:latin typeface="微软雅黑" charset="0"/>
                <a:ea typeface="微软雅黑" charset="0"/>
                <a:cs typeface="微软雅黑" charset="0"/>
              </a:rPr>
              <a:t>2019</a:t>
            </a:r>
            <a:r>
              <a:rPr spc="-5" dirty="0">
                <a:solidFill>
                  <a:srgbClr val="FFFFFF"/>
                </a:solidFill>
                <a:latin typeface="微软雅黑" charset="0"/>
                <a:ea typeface="微软雅黑" charset="0"/>
                <a:cs typeface="微软雅黑" charset="0"/>
              </a:rPr>
              <a:t>〕 </a:t>
            </a:r>
            <a:r>
              <a:rPr spc="35" dirty="0">
                <a:solidFill>
                  <a:srgbClr val="FFFFFF"/>
                </a:solidFill>
                <a:latin typeface="微软雅黑" charset="0"/>
                <a:ea typeface="微软雅黑" charset="0"/>
                <a:cs typeface="微软雅黑" charset="0"/>
              </a:rPr>
              <a:t>16</a:t>
            </a:r>
            <a:r>
              <a:rPr spc="40" dirty="0">
                <a:solidFill>
                  <a:srgbClr val="FFFFFF"/>
                </a:solidFill>
                <a:latin typeface="微软雅黑" charset="0"/>
                <a:ea typeface="微软雅黑" charset="0"/>
                <a:cs typeface="微软雅黑" charset="0"/>
              </a:rPr>
              <a:t>号</a:t>
            </a:r>
            <a:r>
              <a:rPr spc="35" dirty="0">
                <a:solidFill>
                  <a:srgbClr val="FFFFFF"/>
                </a:solidFill>
                <a:latin typeface="微软雅黑" charset="0"/>
                <a:ea typeface="微软雅黑" charset="0"/>
                <a:cs typeface="微软雅黑" charset="0"/>
              </a:rPr>
              <a:t>--</a:t>
            </a:r>
            <a:r>
              <a:rPr spc="40" dirty="0">
                <a:solidFill>
                  <a:srgbClr val="FFFFFF"/>
                </a:solidFill>
                <a:latin typeface="微软雅黑" charset="0"/>
                <a:ea typeface="微软雅黑" charset="0"/>
                <a:cs typeface="微软雅黑" charset="0"/>
              </a:rPr>
              <a:t>发文年份为</a:t>
            </a:r>
            <a:r>
              <a:rPr spc="35" dirty="0">
                <a:solidFill>
                  <a:srgbClr val="FFFFFF"/>
                </a:solidFill>
                <a:latin typeface="微软雅黑" charset="0"/>
                <a:ea typeface="微软雅黑" charset="0"/>
                <a:cs typeface="微软雅黑" charset="0"/>
              </a:rPr>
              <a:t>2019</a:t>
            </a:r>
            <a:r>
              <a:rPr spc="40" dirty="0">
                <a:solidFill>
                  <a:srgbClr val="FFFFFF"/>
                </a:solidFill>
                <a:latin typeface="微软雅黑" charset="0"/>
                <a:ea typeface="微软雅黑" charset="0"/>
                <a:cs typeface="微软雅黑" charset="0"/>
              </a:rPr>
              <a:t>；国令第</a:t>
            </a:r>
            <a:r>
              <a:rPr spc="35" dirty="0">
                <a:solidFill>
                  <a:srgbClr val="FFFFFF"/>
                </a:solidFill>
                <a:latin typeface="微软雅黑" charset="0"/>
                <a:ea typeface="微软雅黑" charset="0"/>
                <a:cs typeface="微软雅黑" charset="0"/>
              </a:rPr>
              <a:t>722</a:t>
            </a:r>
            <a:r>
              <a:rPr spc="40" dirty="0">
                <a:solidFill>
                  <a:srgbClr val="FFFFFF"/>
                </a:solidFill>
                <a:latin typeface="微软雅黑" charset="0"/>
                <a:ea typeface="微软雅黑" charset="0"/>
                <a:cs typeface="微软雅黑" charset="0"/>
              </a:rPr>
              <a:t>号，此文件成文日期为</a:t>
            </a:r>
            <a:r>
              <a:rPr spc="35" dirty="0">
                <a:solidFill>
                  <a:srgbClr val="FFFFFF"/>
                </a:solidFill>
                <a:latin typeface="微软雅黑" charset="0"/>
                <a:ea typeface="微软雅黑" charset="0"/>
                <a:cs typeface="微软雅黑" charset="0"/>
              </a:rPr>
              <a:t>2019</a:t>
            </a:r>
            <a:r>
              <a:rPr spc="-5" dirty="0">
                <a:solidFill>
                  <a:srgbClr val="FFFFFF"/>
                </a:solidFill>
                <a:latin typeface="微软雅黑" charset="0"/>
                <a:ea typeface="微软雅黑" charset="0"/>
                <a:cs typeface="微软雅黑" charset="0"/>
              </a:rPr>
              <a:t>年</a:t>
            </a:r>
            <a:endParaRPr spc="-5" dirty="0">
              <a:solidFill>
                <a:srgbClr val="FFFFFF"/>
              </a:solidFill>
              <a:latin typeface="微软雅黑" charset="0"/>
              <a:ea typeface="微软雅黑" charset="0"/>
              <a:cs typeface="微软雅黑" charset="0"/>
            </a:endParaRPr>
          </a:p>
          <a:p>
            <a:pPr marL="5498465">
              <a:lnSpc>
                <a:spcPct val="100000"/>
              </a:lnSpc>
              <a:spcBef>
                <a:spcPts val="960"/>
              </a:spcBef>
            </a:pPr>
            <a:r>
              <a:rPr spc="-5" dirty="0">
                <a:solidFill>
                  <a:srgbClr val="FFFFFF"/>
                </a:solidFill>
                <a:latin typeface="微软雅黑" charset="0"/>
                <a:ea typeface="微软雅黑" charset="0"/>
                <a:cs typeface="微软雅黑" charset="0"/>
              </a:rPr>
              <a:t>10</a:t>
            </a:r>
            <a:r>
              <a:rPr dirty="0">
                <a:solidFill>
                  <a:srgbClr val="FFFFFF"/>
                </a:solidFill>
                <a:latin typeface="微软雅黑" charset="0"/>
                <a:ea typeface="微软雅黑" charset="0"/>
                <a:cs typeface="微软雅黑" charset="0"/>
              </a:rPr>
              <a:t>月</a:t>
            </a:r>
            <a:r>
              <a:rPr spc="-5" dirty="0">
                <a:solidFill>
                  <a:srgbClr val="FFFFFF"/>
                </a:solidFill>
                <a:latin typeface="微软雅黑" charset="0"/>
                <a:ea typeface="微软雅黑" charset="0"/>
                <a:cs typeface="微软雅黑" charset="0"/>
              </a:rPr>
              <a:t>22</a:t>
            </a:r>
            <a:r>
              <a:rPr dirty="0">
                <a:solidFill>
                  <a:srgbClr val="FFFFFF"/>
                </a:solidFill>
                <a:latin typeface="微软雅黑" charset="0"/>
                <a:ea typeface="微软雅黑" charset="0"/>
                <a:cs typeface="微软雅黑" charset="0"/>
              </a:rPr>
              <a:t>日</a:t>
            </a:r>
            <a:r>
              <a:rPr spc="-5" dirty="0">
                <a:solidFill>
                  <a:srgbClr val="FFFFFF"/>
                </a:solidFill>
                <a:latin typeface="微软雅黑" charset="0"/>
                <a:ea typeface="微软雅黑" charset="0"/>
                <a:cs typeface="微软雅黑" charset="0"/>
              </a:rPr>
              <a:t>--</a:t>
            </a:r>
            <a:r>
              <a:rPr dirty="0">
                <a:solidFill>
                  <a:srgbClr val="FFFFFF"/>
                </a:solidFill>
                <a:latin typeface="微软雅黑" charset="0"/>
                <a:ea typeface="微软雅黑" charset="0"/>
                <a:cs typeface="微软雅黑" charset="0"/>
              </a:rPr>
              <a:t>可取</a:t>
            </a:r>
            <a:r>
              <a:rPr spc="-5" dirty="0">
                <a:solidFill>
                  <a:srgbClr val="FFFFFF"/>
                </a:solidFill>
                <a:latin typeface="微软雅黑" charset="0"/>
                <a:ea typeface="微软雅黑" charset="0"/>
                <a:cs typeface="微软雅黑" charset="0"/>
              </a:rPr>
              <a:t>2019</a:t>
            </a:r>
            <a:r>
              <a:rPr dirty="0">
                <a:solidFill>
                  <a:srgbClr val="FFFFFF"/>
                </a:solidFill>
                <a:latin typeface="微软雅黑" charset="0"/>
                <a:ea typeface="微软雅黑" charset="0"/>
                <a:cs typeface="微软雅黑" charset="0"/>
              </a:rPr>
              <a:t>为发文年</a:t>
            </a:r>
            <a:r>
              <a:rPr spc="-5" dirty="0">
                <a:solidFill>
                  <a:srgbClr val="FFFFFF"/>
                </a:solidFill>
                <a:latin typeface="微软雅黑" charset="0"/>
                <a:ea typeface="微软雅黑" charset="0"/>
                <a:cs typeface="微软雅黑" charset="0"/>
              </a:rPr>
              <a:t>份</a:t>
            </a:r>
            <a:endParaRPr spc="-5" dirty="0">
              <a:solidFill>
                <a:srgbClr val="FFFFFF"/>
              </a:solidFill>
              <a:latin typeface="微软雅黑" charset="0"/>
              <a:ea typeface="微软雅黑" charset="0"/>
              <a:cs typeface="微软雅黑"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13130"/>
          </a:xfrm>
          <a:custGeom>
            <a:avLst/>
            <a:gdLst/>
            <a:ahLst/>
            <a:cxnLst/>
            <a:rect l="l" t="t" r="r" b="b"/>
            <a:pathLst>
              <a:path w="12192000" h="913130">
                <a:moveTo>
                  <a:pt x="0" y="0"/>
                </a:moveTo>
                <a:lnTo>
                  <a:pt x="12192000" y="0"/>
                </a:lnTo>
                <a:lnTo>
                  <a:pt x="12192000" y="912876"/>
                </a:lnTo>
                <a:lnTo>
                  <a:pt x="0" y="912876"/>
                </a:lnTo>
                <a:lnTo>
                  <a:pt x="0" y="0"/>
                </a:lnTo>
                <a:close/>
              </a:path>
            </a:pathLst>
          </a:custGeom>
          <a:solidFill>
            <a:srgbClr val="395BC9"/>
          </a:solidFill>
        </p:spPr>
        <p:txBody>
          <a:bodyPr wrap="square" lIns="0" tIns="0" rIns="0" bIns="0" rtlCol="0"/>
          <a:lstStyle/>
          <a:p/>
        </p:txBody>
      </p:sp>
      <p:sp>
        <p:nvSpPr>
          <p:cNvPr id="3" name="object 3"/>
          <p:cNvSpPr/>
          <p:nvPr/>
        </p:nvSpPr>
        <p:spPr>
          <a:xfrm>
            <a:off x="5955791" y="1885188"/>
            <a:ext cx="1066800" cy="304800"/>
          </a:xfrm>
          <a:custGeom>
            <a:avLst/>
            <a:gdLst/>
            <a:ahLst/>
            <a:cxnLst/>
            <a:rect l="l" t="t" r="r" b="b"/>
            <a:pathLst>
              <a:path w="1066800" h="304800">
                <a:moveTo>
                  <a:pt x="0" y="0"/>
                </a:moveTo>
                <a:lnTo>
                  <a:pt x="1066800" y="0"/>
                </a:lnTo>
                <a:lnTo>
                  <a:pt x="1066800" y="304800"/>
                </a:lnTo>
                <a:lnTo>
                  <a:pt x="0" y="304800"/>
                </a:lnTo>
                <a:lnTo>
                  <a:pt x="0" y="0"/>
                </a:lnTo>
                <a:close/>
              </a:path>
            </a:pathLst>
          </a:custGeom>
          <a:solidFill>
            <a:srgbClr val="FF9700"/>
          </a:solidFill>
        </p:spPr>
        <p:txBody>
          <a:bodyPr wrap="square" lIns="0" tIns="0" rIns="0" bIns="0" rtlCol="0"/>
          <a:lstStyle/>
          <a:p/>
        </p:txBody>
      </p:sp>
      <p:sp>
        <p:nvSpPr>
          <p:cNvPr id="4" name="object 4"/>
          <p:cNvSpPr/>
          <p:nvPr/>
        </p:nvSpPr>
        <p:spPr>
          <a:xfrm>
            <a:off x="10375392" y="5338571"/>
            <a:ext cx="1066800" cy="304800"/>
          </a:xfrm>
          <a:custGeom>
            <a:avLst/>
            <a:gdLst/>
            <a:ahLst/>
            <a:cxnLst/>
            <a:rect l="l" t="t" r="r" b="b"/>
            <a:pathLst>
              <a:path w="1066800" h="304800">
                <a:moveTo>
                  <a:pt x="0" y="0"/>
                </a:moveTo>
                <a:lnTo>
                  <a:pt x="1066800" y="0"/>
                </a:lnTo>
                <a:lnTo>
                  <a:pt x="1066800" y="304800"/>
                </a:lnTo>
                <a:lnTo>
                  <a:pt x="0" y="304800"/>
                </a:lnTo>
                <a:lnTo>
                  <a:pt x="0" y="0"/>
                </a:lnTo>
                <a:close/>
              </a:path>
            </a:pathLst>
          </a:custGeom>
          <a:solidFill>
            <a:srgbClr val="FF9700"/>
          </a:solidFill>
        </p:spPr>
        <p:txBody>
          <a:bodyPr wrap="square" lIns="0" tIns="0" rIns="0" bIns="0" rtlCol="0"/>
          <a:lstStyle/>
          <a:p/>
        </p:txBody>
      </p:sp>
      <p:sp>
        <p:nvSpPr>
          <p:cNvPr id="5" name="object 5"/>
          <p:cNvSpPr/>
          <p:nvPr/>
        </p:nvSpPr>
        <p:spPr>
          <a:xfrm>
            <a:off x="6226175" y="2029472"/>
            <a:ext cx="4902200" cy="3469640"/>
          </a:xfrm>
          <a:custGeom>
            <a:avLst/>
            <a:gdLst/>
            <a:ahLst/>
            <a:cxnLst/>
            <a:rect l="l" t="t" r="r" b="b"/>
            <a:pathLst>
              <a:path w="4902200" h="3469640">
                <a:moveTo>
                  <a:pt x="4902200" y="3469627"/>
                </a:moveTo>
                <a:lnTo>
                  <a:pt x="0" y="3469627"/>
                </a:lnTo>
                <a:lnTo>
                  <a:pt x="0" y="0"/>
                </a:lnTo>
                <a:lnTo>
                  <a:pt x="4902200" y="0"/>
                </a:lnTo>
                <a:lnTo>
                  <a:pt x="4902200" y="12700"/>
                </a:lnTo>
                <a:lnTo>
                  <a:pt x="25400" y="12700"/>
                </a:lnTo>
                <a:lnTo>
                  <a:pt x="12700" y="25400"/>
                </a:lnTo>
                <a:lnTo>
                  <a:pt x="25400" y="25400"/>
                </a:lnTo>
                <a:lnTo>
                  <a:pt x="25400" y="3444227"/>
                </a:lnTo>
                <a:lnTo>
                  <a:pt x="12700" y="3444227"/>
                </a:lnTo>
                <a:lnTo>
                  <a:pt x="25400" y="3456927"/>
                </a:lnTo>
                <a:lnTo>
                  <a:pt x="4902200" y="3456927"/>
                </a:lnTo>
                <a:lnTo>
                  <a:pt x="4902200" y="3469627"/>
                </a:lnTo>
                <a:close/>
              </a:path>
              <a:path w="4902200" h="3469640">
                <a:moveTo>
                  <a:pt x="25400" y="25400"/>
                </a:moveTo>
                <a:lnTo>
                  <a:pt x="12700" y="25400"/>
                </a:lnTo>
                <a:lnTo>
                  <a:pt x="25400" y="12700"/>
                </a:lnTo>
                <a:lnTo>
                  <a:pt x="25400" y="25400"/>
                </a:lnTo>
                <a:close/>
              </a:path>
              <a:path w="4902200" h="3469640">
                <a:moveTo>
                  <a:pt x="4876800" y="25400"/>
                </a:moveTo>
                <a:lnTo>
                  <a:pt x="25400" y="25400"/>
                </a:lnTo>
                <a:lnTo>
                  <a:pt x="25400" y="12700"/>
                </a:lnTo>
                <a:lnTo>
                  <a:pt x="4876800" y="12700"/>
                </a:lnTo>
                <a:lnTo>
                  <a:pt x="4876800" y="25400"/>
                </a:lnTo>
                <a:close/>
              </a:path>
              <a:path w="4902200" h="3469640">
                <a:moveTo>
                  <a:pt x="4876800" y="3456927"/>
                </a:moveTo>
                <a:lnTo>
                  <a:pt x="4876800" y="12700"/>
                </a:lnTo>
                <a:lnTo>
                  <a:pt x="4889500" y="25400"/>
                </a:lnTo>
                <a:lnTo>
                  <a:pt x="4902200" y="25400"/>
                </a:lnTo>
                <a:lnTo>
                  <a:pt x="4902200" y="3444227"/>
                </a:lnTo>
                <a:lnTo>
                  <a:pt x="4889500" y="3444227"/>
                </a:lnTo>
                <a:lnTo>
                  <a:pt x="4876800" y="3456927"/>
                </a:lnTo>
                <a:close/>
              </a:path>
              <a:path w="4902200" h="3469640">
                <a:moveTo>
                  <a:pt x="4902200" y="25400"/>
                </a:moveTo>
                <a:lnTo>
                  <a:pt x="4889500" y="25400"/>
                </a:lnTo>
                <a:lnTo>
                  <a:pt x="4876800" y="12700"/>
                </a:lnTo>
                <a:lnTo>
                  <a:pt x="4902200" y="12700"/>
                </a:lnTo>
                <a:lnTo>
                  <a:pt x="4902200" y="25400"/>
                </a:lnTo>
                <a:close/>
              </a:path>
              <a:path w="4902200" h="3469640">
                <a:moveTo>
                  <a:pt x="25400" y="3456927"/>
                </a:moveTo>
                <a:lnTo>
                  <a:pt x="12700" y="3444227"/>
                </a:lnTo>
                <a:lnTo>
                  <a:pt x="25400" y="3444227"/>
                </a:lnTo>
                <a:lnTo>
                  <a:pt x="25400" y="3456927"/>
                </a:lnTo>
                <a:close/>
              </a:path>
              <a:path w="4902200" h="3469640">
                <a:moveTo>
                  <a:pt x="4876800" y="3456927"/>
                </a:moveTo>
                <a:lnTo>
                  <a:pt x="25400" y="3456927"/>
                </a:lnTo>
                <a:lnTo>
                  <a:pt x="25400" y="3444227"/>
                </a:lnTo>
                <a:lnTo>
                  <a:pt x="4876800" y="3444227"/>
                </a:lnTo>
                <a:lnTo>
                  <a:pt x="4876800" y="3456927"/>
                </a:lnTo>
                <a:close/>
              </a:path>
              <a:path w="4902200" h="3469640">
                <a:moveTo>
                  <a:pt x="4902200" y="3456927"/>
                </a:moveTo>
                <a:lnTo>
                  <a:pt x="4876800" y="3456927"/>
                </a:lnTo>
                <a:lnTo>
                  <a:pt x="4889500" y="3444227"/>
                </a:lnTo>
                <a:lnTo>
                  <a:pt x="4902200" y="3444227"/>
                </a:lnTo>
                <a:lnTo>
                  <a:pt x="4902200" y="3456927"/>
                </a:lnTo>
                <a:close/>
              </a:path>
            </a:pathLst>
          </a:custGeom>
          <a:solidFill>
            <a:srgbClr val="395BC9">
              <a:alpha val="63099"/>
            </a:srgbClr>
          </a:solidFill>
        </p:spPr>
        <p:txBody>
          <a:bodyPr wrap="square" lIns="0" tIns="0" rIns="0" bIns="0" rtlCol="0"/>
          <a:lstStyle/>
          <a:p/>
        </p:txBody>
      </p:sp>
      <p:sp>
        <p:nvSpPr>
          <p:cNvPr id="6" name="object 6"/>
          <p:cNvSpPr txBox="1">
            <a:spLocks noGrp="1"/>
          </p:cNvSpPr>
          <p:nvPr>
            <p:ph type="title"/>
          </p:nvPr>
        </p:nvSpPr>
        <p:spPr>
          <a:xfrm>
            <a:off x="457149" y="216535"/>
            <a:ext cx="20580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文件顺序</a:t>
            </a:r>
            <a:r>
              <a:rPr spc="5" dirty="0">
                <a:latin typeface="微软雅黑" charset="0"/>
                <a:ea typeface="微软雅黑" charset="0"/>
              </a:rPr>
              <a:t>号</a:t>
            </a:r>
            <a:endParaRPr spc="5" dirty="0">
              <a:latin typeface="微软雅黑" charset="0"/>
              <a:ea typeface="微软雅黑" charset="0"/>
            </a:endParaRPr>
          </a:p>
        </p:txBody>
      </p:sp>
      <p:sp>
        <p:nvSpPr>
          <p:cNvPr id="7" name="object 7"/>
          <p:cNvSpPr/>
          <p:nvPr/>
        </p:nvSpPr>
        <p:spPr>
          <a:xfrm>
            <a:off x="1157941" y="2192652"/>
            <a:ext cx="3814870" cy="3054534"/>
          </a:xfrm>
          <a:prstGeom prst="rect">
            <a:avLst/>
          </a:prstGeom>
          <a:blipFill>
            <a:blip r:embed="rId1" cstate="print"/>
            <a:stretch>
              <a:fillRect/>
            </a:stretch>
          </a:blipFill>
        </p:spPr>
        <p:txBody>
          <a:bodyPr wrap="square" lIns="0" tIns="0" rIns="0" bIns="0" rtlCol="0"/>
          <a:lstStyle/>
          <a:p/>
        </p:txBody>
      </p:sp>
      <p:sp>
        <p:nvSpPr>
          <p:cNvPr id="8" name="object 8"/>
          <p:cNvSpPr txBox="1"/>
          <p:nvPr/>
        </p:nvSpPr>
        <p:spPr>
          <a:xfrm>
            <a:off x="6604000" y="2941193"/>
            <a:ext cx="4164965" cy="1488440"/>
          </a:xfrm>
          <a:prstGeom prst="rect">
            <a:avLst/>
          </a:prstGeom>
        </p:spPr>
        <p:txBody>
          <a:bodyPr vert="horz" wrap="square" lIns="0" tIns="134620" rIns="0" bIns="0" rtlCol="0">
            <a:spAutoFit/>
          </a:bodyPr>
          <a:lstStyle/>
          <a:p>
            <a:pPr marL="12700">
              <a:lnSpc>
                <a:spcPct val="100000"/>
              </a:lnSpc>
              <a:spcBef>
                <a:spcPts val="1060"/>
              </a:spcBef>
            </a:pPr>
            <a:r>
              <a:rPr sz="1600" dirty="0">
                <a:solidFill>
                  <a:srgbClr val="0D0D0D"/>
                </a:solidFill>
                <a:latin typeface="微软雅黑" charset="0"/>
                <a:ea typeface="微软雅黑" charset="0"/>
                <a:cs typeface="微软雅黑" charset="0"/>
              </a:rPr>
              <a:t>即</a:t>
            </a:r>
            <a:r>
              <a:rPr sz="1600" dirty="0">
                <a:solidFill>
                  <a:srgbClr val="395BC9"/>
                </a:solidFill>
                <a:latin typeface="微软雅黑" charset="0"/>
                <a:ea typeface="微软雅黑" charset="0"/>
                <a:cs typeface="微软雅黑" charset="0"/>
              </a:rPr>
              <a:t>发文字号中的顺序号</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960"/>
              </a:spcBef>
            </a:pPr>
            <a:r>
              <a:rPr sz="1600" dirty="0">
                <a:solidFill>
                  <a:srgbClr val="0D0D0D"/>
                </a:solidFill>
                <a:latin typeface="微软雅黑" charset="0"/>
                <a:ea typeface="微软雅黑" charset="0"/>
                <a:cs typeface="微软雅黑" charset="0"/>
              </a:rPr>
              <a:t>要求：用半角数字，不要用全角数字</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nSpc>
                <a:spcPct val="150000"/>
              </a:lnSpc>
            </a:pPr>
            <a:r>
              <a:rPr sz="1600" spc="25" dirty="0">
                <a:solidFill>
                  <a:srgbClr val="0D0D0D"/>
                </a:solidFill>
                <a:latin typeface="微软雅黑" charset="0"/>
                <a:ea typeface="微软雅黑" charset="0"/>
                <a:cs typeface="微软雅黑" charset="0"/>
              </a:rPr>
              <a:t>举例：鲁政字〔</a:t>
            </a:r>
            <a:r>
              <a:rPr sz="1600" spc="20" dirty="0">
                <a:solidFill>
                  <a:srgbClr val="0D0D0D"/>
                </a:solidFill>
                <a:latin typeface="微软雅黑" charset="0"/>
                <a:ea typeface="微软雅黑" charset="0"/>
                <a:cs typeface="微软雅黑" charset="0"/>
              </a:rPr>
              <a:t>2021</a:t>
            </a:r>
            <a:r>
              <a:rPr sz="1600" spc="25" dirty="0">
                <a:solidFill>
                  <a:srgbClr val="0D0D0D"/>
                </a:solidFill>
                <a:latin typeface="微软雅黑" charset="0"/>
                <a:ea typeface="微软雅黑" charset="0"/>
                <a:cs typeface="微软雅黑" charset="0"/>
              </a:rPr>
              <a:t>〕</a:t>
            </a:r>
            <a:r>
              <a:rPr sz="1600" spc="20" dirty="0">
                <a:solidFill>
                  <a:srgbClr val="0D0D0D"/>
                </a:solidFill>
                <a:latin typeface="微软雅黑" charset="0"/>
                <a:ea typeface="微软雅黑" charset="0"/>
                <a:cs typeface="微软雅黑" charset="0"/>
              </a:rPr>
              <a:t>177</a:t>
            </a:r>
            <a:r>
              <a:rPr sz="1600" spc="25" dirty="0">
                <a:solidFill>
                  <a:srgbClr val="0D0D0D"/>
                </a:solidFill>
                <a:latin typeface="微软雅黑" charset="0"/>
                <a:ea typeface="微软雅黑" charset="0"/>
                <a:cs typeface="微软雅黑" charset="0"/>
              </a:rPr>
              <a:t>号一顺序号为</a:t>
            </a:r>
            <a:r>
              <a:rPr sz="1600" spc="20" dirty="0">
                <a:solidFill>
                  <a:srgbClr val="0D0D0D"/>
                </a:solidFill>
                <a:latin typeface="微软雅黑" charset="0"/>
                <a:ea typeface="微软雅黑" charset="0"/>
                <a:cs typeface="微软雅黑" charset="0"/>
              </a:rPr>
              <a:t>177</a:t>
            </a:r>
            <a:r>
              <a:rPr sz="1600" spc="-5" dirty="0">
                <a:solidFill>
                  <a:srgbClr val="0D0D0D"/>
                </a:solidFill>
                <a:latin typeface="微软雅黑" charset="0"/>
                <a:ea typeface="微软雅黑" charset="0"/>
                <a:cs typeface="微软雅黑" charset="0"/>
              </a:rPr>
              <a:t>； </a:t>
            </a:r>
            <a:r>
              <a:rPr sz="1600" dirty="0">
                <a:solidFill>
                  <a:srgbClr val="0D0D0D"/>
                </a:solidFill>
                <a:latin typeface="微软雅黑" charset="0"/>
                <a:ea typeface="微软雅黑" charset="0"/>
                <a:cs typeface="微软雅黑" charset="0"/>
              </a:rPr>
              <a:t>省政府令第</a:t>
            </a:r>
            <a:r>
              <a:rPr sz="1600" spc="-5" dirty="0">
                <a:solidFill>
                  <a:srgbClr val="0D0D0D"/>
                </a:solidFill>
                <a:latin typeface="微软雅黑" charset="0"/>
                <a:ea typeface="微软雅黑" charset="0"/>
                <a:cs typeface="微软雅黑" charset="0"/>
              </a:rPr>
              <a:t>349</a:t>
            </a:r>
            <a:r>
              <a:rPr sz="1600" dirty="0">
                <a:solidFill>
                  <a:srgbClr val="0D0D0D"/>
                </a:solidFill>
                <a:latin typeface="微软雅黑" charset="0"/>
                <a:ea typeface="微软雅黑" charset="0"/>
                <a:cs typeface="微软雅黑" charset="0"/>
              </a:rPr>
              <a:t>号一顺序号为</a:t>
            </a:r>
            <a:r>
              <a:rPr sz="1600" spc="-5" dirty="0">
                <a:solidFill>
                  <a:srgbClr val="0D0D0D"/>
                </a:solidFill>
                <a:latin typeface="微软雅黑" charset="0"/>
                <a:ea typeface="微软雅黑" charset="0"/>
                <a:cs typeface="微软雅黑" charset="0"/>
              </a:rPr>
              <a:t>349</a:t>
            </a:r>
            <a:endParaRPr sz="1600">
              <a:latin typeface="微软雅黑" charset="0"/>
              <a:ea typeface="微软雅黑" charset="0"/>
              <a:cs typeface="微软雅黑"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37503" y="0"/>
            <a:ext cx="6254750" cy="6858000"/>
          </a:xfrm>
          <a:custGeom>
            <a:avLst/>
            <a:gdLst/>
            <a:ahLst/>
            <a:cxnLst/>
            <a:rect l="l" t="t" r="r" b="b"/>
            <a:pathLst>
              <a:path w="6254750" h="6858000">
                <a:moveTo>
                  <a:pt x="0" y="0"/>
                </a:moveTo>
                <a:lnTo>
                  <a:pt x="6254496" y="0"/>
                </a:lnTo>
                <a:lnTo>
                  <a:pt x="6254496" y="6858000"/>
                </a:lnTo>
                <a:lnTo>
                  <a:pt x="0" y="6858000"/>
                </a:lnTo>
                <a:lnTo>
                  <a:pt x="0" y="0"/>
                </a:lnTo>
                <a:close/>
              </a:path>
            </a:pathLst>
          </a:custGeom>
          <a:solidFill>
            <a:srgbClr val="395BC9"/>
          </a:solidFill>
        </p:spPr>
        <p:txBody>
          <a:bodyPr wrap="square" lIns="0" tIns="0" rIns="0" bIns="0" rtlCol="0"/>
          <a:lstStyle/>
          <a:p/>
        </p:txBody>
      </p:sp>
      <p:sp>
        <p:nvSpPr>
          <p:cNvPr id="3" name="object 3"/>
          <p:cNvSpPr/>
          <p:nvPr/>
        </p:nvSpPr>
        <p:spPr>
          <a:xfrm>
            <a:off x="609600" y="609600"/>
            <a:ext cx="228600" cy="44348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912875" y="609600"/>
            <a:ext cx="228600" cy="443484"/>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180076" y="5791580"/>
            <a:ext cx="228600" cy="44348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876800" y="5791580"/>
            <a:ext cx="228600" cy="443484"/>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2349512" y="3053105"/>
            <a:ext cx="1245235" cy="50546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395BC9"/>
                </a:solidFill>
                <a:latin typeface="微软雅黑" charset="0"/>
                <a:ea typeface="微软雅黑" charset="0"/>
                <a:cs typeface="宋体" pitchFamily="2" charset="-122"/>
              </a:rPr>
              <a:t>关键</a:t>
            </a:r>
            <a:r>
              <a:rPr sz="3200" spc="5" dirty="0">
                <a:solidFill>
                  <a:srgbClr val="395BC9"/>
                </a:solidFill>
                <a:latin typeface="微软雅黑" charset="0"/>
                <a:ea typeface="微软雅黑" charset="0"/>
                <a:cs typeface="宋体" pitchFamily="2" charset="-122"/>
              </a:rPr>
              <a:t>词</a:t>
            </a:r>
            <a:endParaRPr sz="3200">
              <a:latin typeface="微软雅黑" charset="0"/>
              <a:ea typeface="微软雅黑" charset="0"/>
              <a:cs typeface="宋体" pitchFamily="2" charset="-122"/>
            </a:endParaRPr>
          </a:p>
        </p:txBody>
      </p:sp>
      <p:sp>
        <p:nvSpPr>
          <p:cNvPr id="8" name="object 8"/>
          <p:cNvSpPr txBox="1">
            <a:spLocks noGrp="1"/>
          </p:cNvSpPr>
          <p:nvPr>
            <p:ph type="title"/>
          </p:nvPr>
        </p:nvSpPr>
        <p:spPr>
          <a:xfrm>
            <a:off x="6908851" y="2044077"/>
            <a:ext cx="4088765" cy="257810"/>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charset="0"/>
              </a:rPr>
              <a:t>要求</a:t>
            </a:r>
            <a:r>
              <a:rPr sz="1600" spc="-5" dirty="0">
                <a:latin typeface="微软雅黑" charset="0"/>
                <a:ea typeface="微软雅黑" charset="0"/>
                <a:cs typeface="微软雅黑" charset="0"/>
              </a:rPr>
              <a:t>:</a:t>
            </a:r>
            <a:r>
              <a:rPr sz="1600" spc="-85" dirty="0">
                <a:latin typeface="微软雅黑" charset="0"/>
                <a:ea typeface="微软雅黑" charset="0"/>
                <a:cs typeface="微软雅黑" charset="0"/>
              </a:rPr>
              <a:t> </a:t>
            </a:r>
            <a:r>
              <a:rPr sz="1600" dirty="0">
                <a:latin typeface="微软雅黑" charset="0"/>
                <a:ea typeface="微软雅黑" charset="0"/>
                <a:cs typeface="微软雅黑" charset="0"/>
              </a:rPr>
              <a:t>从正文或标题中提取，一般为</a:t>
            </a:r>
            <a:r>
              <a:rPr sz="1600" spc="-5" dirty="0">
                <a:latin typeface="微软雅黑" charset="0"/>
                <a:ea typeface="微软雅黑" charset="0"/>
                <a:cs typeface="微软雅黑" charset="0"/>
              </a:rPr>
              <a:t>3</a:t>
            </a:r>
            <a:r>
              <a:rPr sz="1600" dirty="0">
                <a:latin typeface="微软雅黑" charset="0"/>
                <a:ea typeface="微软雅黑" charset="0"/>
                <a:cs typeface="微软雅黑" charset="0"/>
              </a:rPr>
              <a:t>至</a:t>
            </a:r>
            <a:r>
              <a:rPr sz="1600" spc="-5" dirty="0">
                <a:latin typeface="微软雅黑" charset="0"/>
                <a:ea typeface="微软雅黑" charset="0"/>
                <a:cs typeface="微软雅黑" charset="0"/>
              </a:rPr>
              <a:t>4</a:t>
            </a:r>
            <a:r>
              <a:rPr sz="1600" dirty="0">
                <a:latin typeface="微软雅黑" charset="0"/>
                <a:ea typeface="微软雅黑" charset="0"/>
                <a:cs typeface="微软雅黑" charset="0"/>
              </a:rPr>
              <a:t>个</a:t>
            </a:r>
            <a:r>
              <a:rPr sz="1600" spc="-5" dirty="0">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9" name="object 9"/>
          <p:cNvSpPr txBox="1"/>
          <p:nvPr/>
        </p:nvSpPr>
        <p:spPr>
          <a:xfrm>
            <a:off x="6908851" y="2652915"/>
            <a:ext cx="4317365" cy="1120140"/>
          </a:xfrm>
          <a:prstGeom prst="rect">
            <a:avLst/>
          </a:prstGeom>
        </p:spPr>
        <p:txBody>
          <a:bodyPr vert="horz" wrap="square" lIns="0" tIns="12700" rIns="0" bIns="0" rtlCol="0">
            <a:spAutoFit/>
          </a:bodyPr>
          <a:lstStyle/>
          <a:p>
            <a:pPr marL="12700" marR="5080" algn="just">
              <a:lnSpc>
                <a:spcPct val="150000"/>
              </a:lnSpc>
              <a:spcBef>
                <a:spcPts val="100"/>
              </a:spcBef>
            </a:pPr>
            <a:r>
              <a:rPr sz="1600" spc="5" dirty="0">
                <a:solidFill>
                  <a:srgbClr val="FFFFFF"/>
                </a:solidFill>
                <a:latin typeface="微软雅黑" charset="0"/>
                <a:ea typeface="微软雅黑" charset="0"/>
                <a:cs typeface="微软雅黑" charset="0"/>
              </a:rPr>
              <a:t>举例：国</a:t>
            </a:r>
            <a:r>
              <a:rPr sz="1600" spc="10" dirty="0">
                <a:solidFill>
                  <a:srgbClr val="FFFFFF"/>
                </a:solidFill>
                <a:latin typeface="微软雅黑" charset="0"/>
                <a:ea typeface="微软雅黑" charset="0"/>
                <a:cs typeface="微软雅黑" charset="0"/>
              </a:rPr>
              <a:t>务院办公厅关于</a:t>
            </a:r>
            <a:r>
              <a:rPr sz="1600" spc="5" dirty="0">
                <a:solidFill>
                  <a:srgbClr val="FFFFFF"/>
                </a:solidFill>
                <a:latin typeface="微软雅黑" charset="0"/>
                <a:ea typeface="微软雅黑" charset="0"/>
                <a:cs typeface="微软雅黑" charset="0"/>
              </a:rPr>
              <a:t>2020</a:t>
            </a:r>
            <a:r>
              <a:rPr sz="1600" spc="10" dirty="0">
                <a:solidFill>
                  <a:srgbClr val="FFFFFF"/>
                </a:solidFill>
                <a:latin typeface="微软雅黑" charset="0"/>
                <a:ea typeface="微软雅黑" charset="0"/>
                <a:cs typeface="微软雅黑" charset="0"/>
              </a:rPr>
              <a:t>年部分节假日安</a:t>
            </a:r>
            <a:r>
              <a:rPr sz="1600" spc="-5" dirty="0">
                <a:solidFill>
                  <a:srgbClr val="FFFFFF"/>
                </a:solidFill>
                <a:latin typeface="微软雅黑" charset="0"/>
                <a:ea typeface="微软雅黑" charset="0"/>
                <a:cs typeface="微软雅黑" charset="0"/>
              </a:rPr>
              <a:t>排 </a:t>
            </a:r>
            <a:r>
              <a:rPr sz="1600" spc="45" dirty="0">
                <a:solidFill>
                  <a:srgbClr val="FFFFFF"/>
                </a:solidFill>
                <a:latin typeface="微软雅黑" charset="0"/>
                <a:ea typeface="微软雅黑" charset="0"/>
                <a:cs typeface="微软雅黑" charset="0"/>
              </a:rPr>
              <a:t>的通知</a:t>
            </a:r>
            <a:r>
              <a:rPr sz="1600" spc="40" dirty="0">
                <a:solidFill>
                  <a:srgbClr val="FFFFFF"/>
                </a:solidFill>
                <a:latin typeface="微软雅黑" charset="0"/>
                <a:ea typeface="微软雅黑" charset="0"/>
                <a:cs typeface="微软雅黑" charset="0"/>
              </a:rPr>
              <a:t>--</a:t>
            </a:r>
            <a:r>
              <a:rPr sz="1600" spc="45" dirty="0">
                <a:solidFill>
                  <a:srgbClr val="FFFFFF"/>
                </a:solidFill>
                <a:latin typeface="微软雅黑" charset="0"/>
                <a:ea typeface="微软雅黑" charset="0"/>
                <a:cs typeface="微软雅黑" charset="0"/>
              </a:rPr>
              <a:t>关键词可以设</a:t>
            </a:r>
            <a:r>
              <a:rPr sz="1600" spc="-5" dirty="0">
                <a:solidFill>
                  <a:srgbClr val="FFFFFF"/>
                </a:solidFill>
                <a:latin typeface="微软雅黑" charset="0"/>
                <a:ea typeface="微软雅黑" charset="0"/>
                <a:cs typeface="微软雅黑" charset="0"/>
              </a:rPr>
              <a:t>为</a:t>
            </a:r>
            <a:r>
              <a:rPr sz="1600" spc="10" dirty="0">
                <a:solidFill>
                  <a:srgbClr val="FFFFFF"/>
                </a:solidFill>
                <a:latin typeface="微软雅黑" charset="0"/>
                <a:ea typeface="微软雅黑" charset="0"/>
                <a:cs typeface="微软雅黑" charset="0"/>
              </a:rPr>
              <a:t> </a:t>
            </a:r>
            <a:r>
              <a:rPr sz="1600" spc="40" dirty="0">
                <a:solidFill>
                  <a:srgbClr val="FFFFFF"/>
                </a:solidFill>
                <a:latin typeface="微软雅黑" charset="0"/>
                <a:ea typeface="微软雅黑" charset="0"/>
                <a:cs typeface="微软雅黑" charset="0"/>
              </a:rPr>
              <a:t>"</a:t>
            </a:r>
            <a:r>
              <a:rPr sz="1600" spc="45" dirty="0">
                <a:solidFill>
                  <a:srgbClr val="FFFFFF"/>
                </a:solidFill>
                <a:latin typeface="微软雅黑" charset="0"/>
                <a:ea typeface="微软雅黑" charset="0"/>
                <a:cs typeface="微软雅黑" charset="0"/>
              </a:rPr>
              <a:t>国务院办公厅”"</a:t>
            </a:r>
            <a:r>
              <a:rPr sz="1600" spc="-5" dirty="0">
                <a:solidFill>
                  <a:srgbClr val="FFFFFF"/>
                </a:solidFill>
                <a:latin typeface="微软雅黑" charset="0"/>
                <a:ea typeface="微软雅黑" charset="0"/>
                <a:cs typeface="微软雅黑" charset="0"/>
              </a:rPr>
              <a:t>节 </a:t>
            </a:r>
            <a:r>
              <a:rPr sz="1600" dirty="0">
                <a:solidFill>
                  <a:srgbClr val="FFFFFF"/>
                </a:solidFill>
                <a:latin typeface="微软雅黑" charset="0"/>
                <a:ea typeface="微软雅黑" charset="0"/>
                <a:cs typeface="微软雅黑" charset="0"/>
              </a:rPr>
              <a:t>假日</a:t>
            </a:r>
            <a:r>
              <a:rPr sz="1600" spc="-5" dirty="0">
                <a:solidFill>
                  <a:srgbClr val="FFFFFF"/>
                </a:solidFill>
                <a:latin typeface="微软雅黑" charset="0"/>
                <a:ea typeface="微软雅黑" charset="0"/>
                <a:cs typeface="微软雅黑" charset="0"/>
              </a:rPr>
              <a:t>""2020</a:t>
            </a:r>
            <a:r>
              <a:rPr sz="1600" dirty="0">
                <a:solidFill>
                  <a:srgbClr val="FFFFFF"/>
                </a:solidFill>
                <a:latin typeface="微软雅黑" charset="0"/>
                <a:ea typeface="微软雅黑" charset="0"/>
                <a:cs typeface="微软雅黑" charset="0"/>
              </a:rPr>
              <a:t>年</a:t>
            </a:r>
            <a:r>
              <a:rPr sz="1600" spc="-5" dirty="0">
                <a:solidFill>
                  <a:srgbClr val="FFFFFF"/>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10" name="object 10"/>
          <p:cNvSpPr txBox="1"/>
          <p:nvPr/>
        </p:nvSpPr>
        <p:spPr>
          <a:xfrm>
            <a:off x="6908851" y="4115955"/>
            <a:ext cx="4317365" cy="751205"/>
          </a:xfrm>
          <a:prstGeom prst="rect">
            <a:avLst/>
          </a:prstGeom>
        </p:spPr>
        <p:txBody>
          <a:bodyPr vert="horz" wrap="square" lIns="0" tIns="12700" rIns="0" bIns="0" rtlCol="0">
            <a:spAutoFit/>
          </a:bodyPr>
          <a:lstStyle/>
          <a:p>
            <a:pPr marL="12700" marR="5080">
              <a:lnSpc>
                <a:spcPct val="150000"/>
              </a:lnSpc>
              <a:spcBef>
                <a:spcPts val="100"/>
              </a:spcBef>
            </a:pPr>
            <a:r>
              <a:rPr sz="1600" spc="10" dirty="0">
                <a:solidFill>
                  <a:srgbClr val="FFFFFF"/>
                </a:solidFill>
                <a:latin typeface="微软雅黑" charset="0"/>
                <a:ea typeface="微软雅黑" charset="0"/>
                <a:cs typeface="微软雅黑" charset="0"/>
              </a:rPr>
              <a:t>如果部门地方政府信息公开专栏有自己的关键</a:t>
            </a:r>
            <a:r>
              <a:rPr sz="1600" spc="-5" dirty="0">
                <a:solidFill>
                  <a:srgbClr val="FFFFFF"/>
                </a:solidFill>
                <a:latin typeface="微软雅黑" charset="0"/>
                <a:ea typeface="微软雅黑" charset="0"/>
                <a:cs typeface="微软雅黑" charset="0"/>
              </a:rPr>
              <a:t>词 </a:t>
            </a:r>
            <a:r>
              <a:rPr sz="1600" dirty="0">
                <a:solidFill>
                  <a:srgbClr val="FFFFFF"/>
                </a:solidFill>
                <a:latin typeface="微软雅黑" charset="0"/>
                <a:ea typeface="微软雅黑" charset="0"/>
                <a:cs typeface="微软雅黑" charset="0"/>
              </a:rPr>
              <a:t>设置规则，则按现有关键词字段推送即可</a:t>
            </a:r>
            <a:r>
              <a:rPr sz="1600" spc="-5" dirty="0">
                <a:solidFill>
                  <a:srgbClr val="FFFFFF"/>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02223" y="1202689"/>
            <a:ext cx="1211580" cy="1211580"/>
          </a:xfrm>
          <a:custGeom>
            <a:avLst/>
            <a:gdLst/>
            <a:ahLst/>
            <a:cxnLst/>
            <a:rect l="l" t="t" r="r" b="b"/>
            <a:pathLst>
              <a:path w="1211579" h="1211580">
                <a:moveTo>
                  <a:pt x="605536" y="1211580"/>
                </a:moveTo>
                <a:lnTo>
                  <a:pt x="558193" y="1209757"/>
                </a:lnTo>
                <a:lnTo>
                  <a:pt x="511846" y="1204379"/>
                </a:lnTo>
                <a:lnTo>
                  <a:pt x="466629" y="1195580"/>
                </a:lnTo>
                <a:lnTo>
                  <a:pt x="422677" y="1183495"/>
                </a:lnTo>
                <a:lnTo>
                  <a:pt x="380125" y="1168259"/>
                </a:lnTo>
                <a:lnTo>
                  <a:pt x="339108" y="1150006"/>
                </a:lnTo>
                <a:lnTo>
                  <a:pt x="299761" y="1128871"/>
                </a:lnTo>
                <a:lnTo>
                  <a:pt x="262220" y="1104989"/>
                </a:lnTo>
                <a:lnTo>
                  <a:pt x="226618" y="1078494"/>
                </a:lnTo>
                <a:lnTo>
                  <a:pt x="193092" y="1049521"/>
                </a:lnTo>
                <a:lnTo>
                  <a:pt x="161777" y="1018205"/>
                </a:lnTo>
                <a:lnTo>
                  <a:pt x="132808" y="984680"/>
                </a:lnTo>
                <a:lnTo>
                  <a:pt x="106319" y="949082"/>
                </a:lnTo>
                <a:lnTo>
                  <a:pt x="82448" y="911543"/>
                </a:lnTo>
                <a:lnTo>
                  <a:pt x="61411" y="872386"/>
                </a:lnTo>
                <a:lnTo>
                  <a:pt x="43178" y="831413"/>
                </a:lnTo>
                <a:lnTo>
                  <a:pt x="27964" y="788910"/>
                </a:lnTo>
                <a:lnTo>
                  <a:pt x="15905" y="745012"/>
                </a:lnTo>
                <a:lnTo>
                  <a:pt x="7134" y="699854"/>
                </a:lnTo>
                <a:lnTo>
                  <a:pt x="1788" y="653570"/>
                </a:lnTo>
                <a:lnTo>
                  <a:pt x="0" y="606298"/>
                </a:lnTo>
                <a:lnTo>
                  <a:pt x="1788" y="558886"/>
                </a:lnTo>
                <a:lnTo>
                  <a:pt x="7134" y="512478"/>
                </a:lnTo>
                <a:lnTo>
                  <a:pt x="15905" y="467207"/>
                </a:lnTo>
                <a:lnTo>
                  <a:pt x="27964" y="423208"/>
                </a:lnTo>
                <a:lnTo>
                  <a:pt x="43178" y="380616"/>
                </a:lnTo>
                <a:lnTo>
                  <a:pt x="61411" y="339563"/>
                </a:lnTo>
                <a:lnTo>
                  <a:pt x="82529" y="300186"/>
                </a:lnTo>
                <a:lnTo>
                  <a:pt x="106486" y="262497"/>
                </a:lnTo>
                <a:lnTo>
                  <a:pt x="132960" y="226899"/>
                </a:lnTo>
                <a:lnTo>
                  <a:pt x="161913" y="193374"/>
                </a:lnTo>
                <a:lnTo>
                  <a:pt x="193211" y="162058"/>
                </a:lnTo>
                <a:lnTo>
                  <a:pt x="226718" y="133085"/>
                </a:lnTo>
                <a:lnTo>
                  <a:pt x="262302" y="106590"/>
                </a:lnTo>
                <a:lnTo>
                  <a:pt x="299826" y="82708"/>
                </a:lnTo>
                <a:lnTo>
                  <a:pt x="339157" y="61573"/>
                </a:lnTo>
                <a:lnTo>
                  <a:pt x="380160" y="43320"/>
                </a:lnTo>
                <a:lnTo>
                  <a:pt x="422699" y="28084"/>
                </a:lnTo>
                <a:lnTo>
                  <a:pt x="466642" y="15999"/>
                </a:lnTo>
                <a:lnTo>
                  <a:pt x="511852" y="7200"/>
                </a:lnTo>
                <a:lnTo>
                  <a:pt x="558195" y="1822"/>
                </a:lnTo>
                <a:lnTo>
                  <a:pt x="605536" y="0"/>
                </a:lnTo>
                <a:lnTo>
                  <a:pt x="652878" y="1822"/>
                </a:lnTo>
                <a:lnTo>
                  <a:pt x="699226" y="7201"/>
                </a:lnTo>
                <a:lnTo>
                  <a:pt x="744443" y="16000"/>
                </a:lnTo>
                <a:lnTo>
                  <a:pt x="788396" y="28087"/>
                </a:lnTo>
                <a:lnTo>
                  <a:pt x="830949" y="43327"/>
                </a:lnTo>
                <a:lnTo>
                  <a:pt x="871969" y="61585"/>
                </a:lnTo>
                <a:lnTo>
                  <a:pt x="911319" y="82726"/>
                </a:lnTo>
                <a:lnTo>
                  <a:pt x="948865" y="106618"/>
                </a:lnTo>
                <a:lnTo>
                  <a:pt x="984473" y="133125"/>
                </a:lnTo>
                <a:lnTo>
                  <a:pt x="1018006" y="162112"/>
                </a:lnTo>
                <a:lnTo>
                  <a:pt x="1049331" y="193447"/>
                </a:lnTo>
                <a:lnTo>
                  <a:pt x="1078311" y="226993"/>
                </a:lnTo>
                <a:lnTo>
                  <a:pt x="1104812" y="262618"/>
                </a:lnTo>
                <a:lnTo>
                  <a:pt x="1128698" y="300186"/>
                </a:lnTo>
                <a:lnTo>
                  <a:pt x="1149752" y="339378"/>
                </a:lnTo>
                <a:lnTo>
                  <a:pt x="1168005" y="380391"/>
                </a:lnTo>
                <a:lnTo>
                  <a:pt x="1183241" y="422939"/>
                </a:lnTo>
                <a:lnTo>
                  <a:pt x="1195326" y="466887"/>
                </a:lnTo>
                <a:lnTo>
                  <a:pt x="1204125" y="512102"/>
                </a:lnTo>
                <a:lnTo>
                  <a:pt x="1209503" y="558447"/>
                </a:lnTo>
                <a:lnTo>
                  <a:pt x="1211326" y="605790"/>
                </a:lnTo>
                <a:lnTo>
                  <a:pt x="1209503" y="653132"/>
                </a:lnTo>
                <a:lnTo>
                  <a:pt x="1204125" y="699477"/>
                </a:lnTo>
                <a:lnTo>
                  <a:pt x="1195326" y="744692"/>
                </a:lnTo>
                <a:lnTo>
                  <a:pt x="1183241" y="788640"/>
                </a:lnTo>
                <a:lnTo>
                  <a:pt x="1168005" y="831188"/>
                </a:lnTo>
                <a:lnTo>
                  <a:pt x="1149752" y="872201"/>
                </a:lnTo>
                <a:lnTo>
                  <a:pt x="1128617" y="911543"/>
                </a:lnTo>
                <a:lnTo>
                  <a:pt x="1104646" y="949202"/>
                </a:lnTo>
                <a:lnTo>
                  <a:pt x="1078158" y="984775"/>
                </a:lnTo>
                <a:lnTo>
                  <a:pt x="1049194" y="1018278"/>
                </a:lnTo>
                <a:lnTo>
                  <a:pt x="1017888" y="1049576"/>
                </a:lnTo>
                <a:lnTo>
                  <a:pt x="984373" y="1078534"/>
                </a:lnTo>
                <a:lnTo>
                  <a:pt x="948783" y="1105017"/>
                </a:lnTo>
                <a:lnTo>
                  <a:pt x="911254" y="1128890"/>
                </a:lnTo>
                <a:lnTo>
                  <a:pt x="871920" y="1150018"/>
                </a:lnTo>
                <a:lnTo>
                  <a:pt x="830915" y="1168266"/>
                </a:lnTo>
                <a:lnTo>
                  <a:pt x="788373" y="1183499"/>
                </a:lnTo>
                <a:lnTo>
                  <a:pt x="744430" y="1195582"/>
                </a:lnTo>
                <a:lnTo>
                  <a:pt x="699219" y="1204379"/>
                </a:lnTo>
                <a:lnTo>
                  <a:pt x="652876" y="1209757"/>
                </a:lnTo>
                <a:lnTo>
                  <a:pt x="605536" y="1211580"/>
                </a:lnTo>
                <a:close/>
              </a:path>
            </a:pathLst>
          </a:custGeom>
          <a:solidFill>
            <a:srgbClr val="D6E4F8"/>
          </a:solidFill>
        </p:spPr>
        <p:txBody>
          <a:bodyPr wrap="square" lIns="0" tIns="0" rIns="0" bIns="0" rtlCol="0"/>
          <a:lstStyle/>
          <a:p/>
        </p:txBody>
      </p:sp>
      <p:sp>
        <p:nvSpPr>
          <p:cNvPr id="4" name="object 4"/>
          <p:cNvSpPr txBox="1">
            <a:spLocks noGrp="1"/>
          </p:cNvSpPr>
          <p:nvPr>
            <p:ph type="title"/>
          </p:nvPr>
        </p:nvSpPr>
        <p:spPr>
          <a:xfrm>
            <a:off x="4671059" y="2654300"/>
            <a:ext cx="3073400" cy="935990"/>
          </a:xfrm>
          <a:prstGeom prst="rect">
            <a:avLst/>
          </a:prstGeom>
        </p:spPr>
        <p:txBody>
          <a:bodyPr vert="horz" wrap="square" lIns="0" tIns="12700" rIns="0" bIns="0" rtlCol="0">
            <a:spAutoFit/>
          </a:bodyPr>
          <a:lstStyle/>
          <a:p>
            <a:pPr marL="12700">
              <a:lnSpc>
                <a:spcPct val="100000"/>
              </a:lnSpc>
              <a:spcBef>
                <a:spcPts val="100"/>
              </a:spcBef>
            </a:pPr>
            <a:r>
              <a:rPr lang="zh-CN" altLang="en-US" sz="6000">
                <a:latin typeface="微软雅黑" charset="0"/>
                <a:ea typeface="微软雅黑" charset="0"/>
                <a:cs typeface="微软雅黑" panose="020B0503020204020204" charset="-122"/>
              </a:rPr>
              <a:t>系统</a:t>
            </a:r>
            <a:r>
              <a:rPr lang="zh-CN" altLang="en-US" sz="6000">
                <a:latin typeface="微软雅黑" charset="0"/>
                <a:ea typeface="微软雅黑" charset="0"/>
                <a:cs typeface="微软雅黑" panose="020B0503020204020204" charset="-122"/>
              </a:rPr>
              <a:t>登录</a:t>
            </a:r>
            <a:endParaRPr lang="zh-CN" altLang="en-US" sz="6000">
              <a:latin typeface="微软雅黑" charset="0"/>
              <a:ea typeface="微软雅黑" charset="0"/>
              <a:cs typeface="微软雅黑" panose="020B0503020204020204" charset="-122"/>
            </a:endParaRPr>
          </a:p>
        </p:txBody>
      </p:sp>
      <p:sp>
        <p:nvSpPr>
          <p:cNvPr id="5" name="object 5"/>
          <p:cNvSpPr txBox="1"/>
          <p:nvPr/>
        </p:nvSpPr>
        <p:spPr>
          <a:xfrm>
            <a:off x="5791200" y="1432560"/>
            <a:ext cx="923925" cy="75120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395BC9"/>
                </a:solidFill>
                <a:latin typeface="微软雅黑" charset="0"/>
                <a:ea typeface="微软雅黑" charset="0"/>
                <a:cs typeface="宋体" pitchFamily="2" charset="-122"/>
              </a:rPr>
              <a:t>01</a:t>
            </a:r>
            <a:endParaRPr sz="4800">
              <a:latin typeface="微软雅黑" charset="0"/>
              <a:ea typeface="微软雅黑" charset="0"/>
              <a:cs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6476" y="515112"/>
            <a:ext cx="4557279" cy="6248400"/>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660400" y="1441462"/>
            <a:ext cx="16516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公文种</a:t>
            </a:r>
            <a:r>
              <a:rPr spc="5" dirty="0">
                <a:solidFill>
                  <a:srgbClr val="395BC9"/>
                </a:solidFill>
                <a:latin typeface="微软雅黑" charset="0"/>
                <a:ea typeface="微软雅黑" charset="0"/>
              </a:rPr>
              <a:t>类</a:t>
            </a:r>
            <a:endParaRPr spc="5" dirty="0">
              <a:solidFill>
                <a:srgbClr val="395BC9"/>
              </a:solidFill>
              <a:latin typeface="微软雅黑" charset="0"/>
              <a:ea typeface="微软雅黑" charset="0"/>
            </a:endParaRPr>
          </a:p>
        </p:txBody>
      </p:sp>
      <p:sp>
        <p:nvSpPr>
          <p:cNvPr id="4" name="object 4"/>
          <p:cNvSpPr txBox="1"/>
          <p:nvPr/>
        </p:nvSpPr>
        <p:spPr>
          <a:xfrm>
            <a:off x="660400" y="2274456"/>
            <a:ext cx="5917565" cy="2906395"/>
          </a:xfrm>
          <a:prstGeom prst="rect">
            <a:avLst/>
          </a:prstGeom>
        </p:spPr>
        <p:txBody>
          <a:bodyPr vert="horz" wrap="square" lIns="0" tIns="12700" rIns="0" bIns="0" rtlCol="0">
            <a:spAutoFit/>
          </a:bodyPr>
          <a:lstStyle/>
          <a:p>
            <a:pPr marL="12700" marR="5080">
              <a:lnSpc>
                <a:spcPct val="130000"/>
              </a:lnSpc>
              <a:spcBef>
                <a:spcPts val="100"/>
              </a:spcBef>
            </a:pPr>
            <a:r>
              <a:rPr sz="1600" dirty="0">
                <a:solidFill>
                  <a:srgbClr val="0D0D0D"/>
                </a:solidFill>
                <a:latin typeface="微软雅黑" charset="0"/>
                <a:ea typeface="微软雅黑" charset="0"/>
                <a:cs typeface="微软雅黑" charset="0"/>
              </a:rPr>
              <a:t>要求：通过下拉选择，常见公文种类包括</a:t>
            </a:r>
            <a:r>
              <a:rPr sz="1600" dirty="0">
                <a:solidFill>
                  <a:srgbClr val="395BC9"/>
                </a:solidFill>
                <a:latin typeface="微软雅黑" charset="0"/>
                <a:ea typeface="微软雅黑" charset="0"/>
                <a:cs typeface="微软雅黑" charset="0"/>
              </a:rPr>
              <a:t>决议、决定、命令</a:t>
            </a:r>
            <a:r>
              <a:rPr sz="1600" spc="-5" dirty="0">
                <a:solidFill>
                  <a:srgbClr val="395BC9"/>
                </a:solidFill>
                <a:latin typeface="微软雅黑" charset="0"/>
                <a:ea typeface="微软雅黑" charset="0"/>
                <a:cs typeface="微软雅黑" charset="0"/>
              </a:rPr>
              <a:t>(</a:t>
            </a:r>
            <a:r>
              <a:rPr sz="1600" dirty="0">
                <a:solidFill>
                  <a:srgbClr val="395BC9"/>
                </a:solidFill>
                <a:latin typeface="微软雅黑" charset="0"/>
                <a:ea typeface="微软雅黑" charset="0"/>
                <a:cs typeface="微软雅黑" charset="0"/>
              </a:rPr>
              <a:t>令</a:t>
            </a:r>
            <a:r>
              <a:rPr sz="1600" spc="-5" dirty="0">
                <a:solidFill>
                  <a:srgbClr val="395BC9"/>
                </a:solidFill>
                <a:latin typeface="微软雅黑" charset="0"/>
                <a:ea typeface="微软雅黑" charset="0"/>
                <a:cs typeface="微软雅黑" charset="0"/>
              </a:rPr>
              <a:t>)、 </a:t>
            </a:r>
            <a:r>
              <a:rPr sz="1600" spc="35" dirty="0">
                <a:solidFill>
                  <a:srgbClr val="395BC9"/>
                </a:solidFill>
                <a:latin typeface="微软雅黑" charset="0"/>
                <a:ea typeface="微软雅黑" charset="0"/>
                <a:cs typeface="微软雅黑" charset="0"/>
              </a:rPr>
              <a:t>公报、公告、通告、意见、通知、通</a:t>
            </a:r>
            <a:r>
              <a:rPr sz="1600" spc="40" dirty="0">
                <a:solidFill>
                  <a:srgbClr val="395BC9"/>
                </a:solidFill>
                <a:latin typeface="微软雅黑" charset="0"/>
                <a:ea typeface="微软雅黑" charset="0"/>
                <a:cs typeface="微软雅黑" charset="0"/>
              </a:rPr>
              <a:t>报、报告、请示、批复、</a:t>
            </a:r>
            <a:r>
              <a:rPr sz="1600" spc="-5" dirty="0">
                <a:solidFill>
                  <a:srgbClr val="395BC9"/>
                </a:solidFill>
                <a:latin typeface="微软雅黑" charset="0"/>
                <a:ea typeface="微软雅黑" charset="0"/>
                <a:cs typeface="微软雅黑" charset="0"/>
              </a:rPr>
              <a:t>议 </a:t>
            </a:r>
            <a:r>
              <a:rPr sz="1600" dirty="0">
                <a:solidFill>
                  <a:srgbClr val="395BC9"/>
                </a:solidFill>
                <a:latin typeface="微软雅黑" charset="0"/>
                <a:ea typeface="微软雅黑" charset="0"/>
                <a:cs typeface="微软雅黑" charset="0"/>
              </a:rPr>
              <a:t>案、函、纪要、其他</a:t>
            </a:r>
            <a:r>
              <a:rPr sz="1600" dirty="0">
                <a:solidFill>
                  <a:srgbClr val="0D0D0D"/>
                </a:solidFill>
                <a:latin typeface="微软雅黑" charset="0"/>
                <a:ea typeface="微软雅黑" charset="0"/>
                <a:cs typeface="微软雅黑" charset="0"/>
              </a:rPr>
              <a:t>，可以选择其中一个类型</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215900" indent="-203200">
              <a:lnSpc>
                <a:spcPct val="100000"/>
              </a:lnSpc>
              <a:spcBef>
                <a:spcPts val="575"/>
              </a:spcBef>
              <a:buSzPct val="94000"/>
              <a:buChar char="·"/>
              <a:tabLst>
                <a:tab pos="215900" algn="l"/>
              </a:tabLst>
            </a:pPr>
            <a:r>
              <a:rPr sz="1600" dirty="0">
                <a:solidFill>
                  <a:srgbClr val="0D0D0D"/>
                </a:solidFill>
                <a:latin typeface="微软雅黑" charset="0"/>
                <a:ea typeface="微软雅黑" charset="0"/>
                <a:cs typeface="微软雅黑" charset="0"/>
              </a:rPr>
              <a:t>没有相应的种类所选时，选择</a:t>
            </a:r>
            <a:r>
              <a:rPr sz="1600" dirty="0">
                <a:solidFill>
                  <a:srgbClr val="FF0000"/>
                </a:solidFill>
                <a:latin typeface="微软雅黑" charset="0"/>
                <a:ea typeface="微软雅黑" charset="0"/>
                <a:cs typeface="微软雅黑" charset="0"/>
              </a:rPr>
              <a:t>其他</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215900" indent="-203200">
              <a:lnSpc>
                <a:spcPct val="100000"/>
              </a:lnSpc>
              <a:spcBef>
                <a:spcPts val="575"/>
              </a:spcBef>
              <a:buSzPct val="94000"/>
              <a:buChar char="·"/>
              <a:tabLst>
                <a:tab pos="215900" algn="l"/>
              </a:tabLst>
            </a:pPr>
            <a:r>
              <a:rPr sz="1600" dirty="0">
                <a:solidFill>
                  <a:srgbClr val="0D0D0D"/>
                </a:solidFill>
                <a:latin typeface="微软雅黑" charset="0"/>
                <a:ea typeface="微软雅黑" charset="0"/>
                <a:cs typeface="微软雅黑" charset="0"/>
              </a:rPr>
              <a:t>标题有删减，看不出公文种类的文件选择</a:t>
            </a:r>
            <a:r>
              <a:rPr sz="1600" dirty="0">
                <a:solidFill>
                  <a:srgbClr val="FF0000"/>
                </a:solidFill>
                <a:latin typeface="微软雅黑" charset="0"/>
                <a:ea typeface="微软雅黑" charset="0"/>
                <a:cs typeface="微软雅黑" charset="0"/>
              </a:rPr>
              <a:t>其他</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a:lnSpc>
                <a:spcPct val="100000"/>
              </a:lnSpc>
              <a:spcBef>
                <a:spcPts val="25"/>
              </a:spcBef>
            </a:pPr>
            <a:endParaRPr sz="2150">
              <a:latin typeface="微软雅黑" charset="0"/>
              <a:ea typeface="微软雅黑" charset="0"/>
              <a:cs typeface="微软雅黑" charset="0"/>
            </a:endParaRPr>
          </a:p>
          <a:p>
            <a:pPr marL="12700" marR="81280" algn="just">
              <a:lnSpc>
                <a:spcPct val="130000"/>
              </a:lnSpc>
            </a:pPr>
            <a:r>
              <a:rPr sz="1600" spc="35" dirty="0">
                <a:solidFill>
                  <a:srgbClr val="0D0D0D"/>
                </a:solidFill>
                <a:latin typeface="微软雅黑" charset="0"/>
                <a:ea typeface="微软雅黑" charset="0"/>
                <a:cs typeface="微软雅黑" charset="0"/>
              </a:rPr>
              <a:t>举例：转达国务院对交通部《关于与</a:t>
            </a:r>
            <a:r>
              <a:rPr sz="1600" spc="40" dirty="0">
                <a:solidFill>
                  <a:srgbClr val="0D0D0D"/>
                </a:solidFill>
                <a:latin typeface="微软雅黑" charset="0"/>
                <a:ea typeface="微软雅黑" charset="0"/>
                <a:cs typeface="微软雅黑" charset="0"/>
              </a:rPr>
              <a:t>外国建立合营轮船公司问</a:t>
            </a:r>
            <a:r>
              <a:rPr sz="1600" spc="-5" dirty="0">
                <a:solidFill>
                  <a:srgbClr val="0D0D0D"/>
                </a:solidFill>
                <a:latin typeface="微软雅黑" charset="0"/>
                <a:ea typeface="微软雅黑" charset="0"/>
                <a:cs typeface="微软雅黑" charset="0"/>
              </a:rPr>
              <a:t>题 </a:t>
            </a:r>
            <a:r>
              <a:rPr sz="1600" spc="35" dirty="0">
                <a:solidFill>
                  <a:srgbClr val="0D0D0D"/>
                </a:solidFill>
                <a:latin typeface="微软雅黑" charset="0"/>
                <a:ea typeface="微软雅黑" charset="0"/>
                <a:cs typeface="微软雅黑" charset="0"/>
              </a:rPr>
              <a:t>的请示》的批示一一此类文件选择</a:t>
            </a:r>
            <a:r>
              <a:rPr sz="1600" spc="35" dirty="0">
                <a:solidFill>
                  <a:srgbClr val="FF0000"/>
                </a:solidFill>
                <a:latin typeface="微软雅黑" charset="0"/>
                <a:ea typeface="微软雅黑" charset="0"/>
                <a:cs typeface="微软雅黑" charset="0"/>
              </a:rPr>
              <a:t>其</a:t>
            </a:r>
            <a:r>
              <a:rPr sz="1600" spc="40" dirty="0">
                <a:solidFill>
                  <a:srgbClr val="FF0000"/>
                </a:solidFill>
                <a:latin typeface="微软雅黑" charset="0"/>
                <a:ea typeface="微软雅黑" charset="0"/>
                <a:cs typeface="微软雅黑" charset="0"/>
              </a:rPr>
              <a:t>他</a:t>
            </a:r>
            <a:r>
              <a:rPr sz="1600" spc="40" dirty="0">
                <a:solidFill>
                  <a:srgbClr val="0D0D0D"/>
                </a:solidFill>
                <a:latin typeface="微软雅黑" charset="0"/>
                <a:ea typeface="微软雅黑" charset="0"/>
                <a:cs typeface="微软雅黑" charset="0"/>
              </a:rPr>
              <a:t>；钢铁产业调整和振兴</a:t>
            </a:r>
            <a:r>
              <a:rPr sz="1600" spc="-5" dirty="0">
                <a:solidFill>
                  <a:srgbClr val="0D0D0D"/>
                </a:solidFill>
                <a:latin typeface="微软雅黑" charset="0"/>
                <a:ea typeface="微软雅黑" charset="0"/>
                <a:cs typeface="微软雅黑" charset="0"/>
              </a:rPr>
              <a:t>规 </a:t>
            </a:r>
            <a:r>
              <a:rPr sz="1600" dirty="0">
                <a:solidFill>
                  <a:srgbClr val="0D0D0D"/>
                </a:solidFill>
                <a:latin typeface="微软雅黑" charset="0"/>
                <a:ea typeface="微软雅黑" charset="0"/>
                <a:cs typeface="微软雅黑" charset="0"/>
              </a:rPr>
              <a:t>划一一内容有删减，此类文件选择</a:t>
            </a:r>
            <a:r>
              <a:rPr sz="1600" dirty="0">
                <a:solidFill>
                  <a:srgbClr val="FF0000"/>
                </a:solidFill>
                <a:latin typeface="微软雅黑" charset="0"/>
                <a:ea typeface="微软雅黑" charset="0"/>
                <a:cs typeface="微软雅黑" charset="0"/>
              </a:rPr>
              <a:t>其他</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00" y="1371600"/>
            <a:ext cx="3962400" cy="4114800"/>
          </a:xfrm>
          <a:custGeom>
            <a:avLst/>
            <a:gdLst/>
            <a:ahLst/>
            <a:cxnLst/>
            <a:rect l="l" t="t" r="r" b="b"/>
            <a:pathLst>
              <a:path w="3962400" h="4114800">
                <a:moveTo>
                  <a:pt x="0" y="0"/>
                </a:moveTo>
                <a:lnTo>
                  <a:pt x="3962400" y="0"/>
                </a:lnTo>
                <a:lnTo>
                  <a:pt x="3962400" y="4114800"/>
                </a:lnTo>
                <a:lnTo>
                  <a:pt x="0" y="4114800"/>
                </a:lnTo>
                <a:lnTo>
                  <a:pt x="0" y="0"/>
                </a:lnTo>
                <a:close/>
              </a:path>
            </a:pathLst>
          </a:custGeom>
          <a:solidFill>
            <a:srgbClr val="F1F1F1"/>
          </a:solidFill>
        </p:spPr>
        <p:txBody>
          <a:bodyPr wrap="square" lIns="0" tIns="0" rIns="0" bIns="0" rtlCol="0"/>
          <a:lstStyle/>
          <a:p>
            <a:endParaRPr>
              <a:latin typeface="微软雅黑" charset="0"/>
              <a:ea typeface="微软雅黑" charset="0"/>
            </a:endParaRPr>
          </a:p>
        </p:txBody>
      </p:sp>
      <p:sp>
        <p:nvSpPr>
          <p:cNvPr id="3" name="object 3"/>
          <p:cNvSpPr/>
          <p:nvPr/>
        </p:nvSpPr>
        <p:spPr>
          <a:xfrm>
            <a:off x="749794" y="2419604"/>
            <a:ext cx="7124208" cy="2444563"/>
          </a:xfrm>
          <a:prstGeom prst="rect">
            <a:avLst/>
          </a:prstGeom>
          <a:blipFill>
            <a:blip r:embed="rId1" cstate="print"/>
            <a:stretch>
              <a:fillRect/>
            </a:stretch>
          </a:blipFill>
        </p:spPr>
        <p:txBody>
          <a:bodyPr wrap="square" lIns="0" tIns="0" rIns="0" bIns="0" rtlCol="0"/>
          <a:lstStyle/>
          <a:p>
            <a:endParaRPr>
              <a:latin typeface="微软雅黑" charset="0"/>
              <a:ea typeface="微软雅黑" charset="0"/>
            </a:endParaRPr>
          </a:p>
        </p:txBody>
      </p:sp>
      <p:sp>
        <p:nvSpPr>
          <p:cNvPr id="4" name="object 4"/>
          <p:cNvSpPr txBox="1">
            <a:spLocks noGrp="1"/>
          </p:cNvSpPr>
          <p:nvPr>
            <p:ph type="title"/>
          </p:nvPr>
        </p:nvSpPr>
        <p:spPr>
          <a:xfrm>
            <a:off x="8737663" y="2498724"/>
            <a:ext cx="1651635" cy="51435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发文机</a:t>
            </a:r>
            <a:r>
              <a:rPr spc="5" dirty="0">
                <a:solidFill>
                  <a:srgbClr val="395BC9"/>
                </a:solidFill>
                <a:latin typeface="微软雅黑" charset="0"/>
                <a:ea typeface="微软雅黑" charset="0"/>
              </a:rPr>
              <a:t>关</a:t>
            </a:r>
            <a:endParaRPr spc="5" dirty="0">
              <a:solidFill>
                <a:srgbClr val="395BC9"/>
              </a:solidFill>
              <a:latin typeface="微软雅黑" charset="0"/>
              <a:ea typeface="微软雅黑" charset="0"/>
            </a:endParaRPr>
          </a:p>
        </p:txBody>
      </p:sp>
      <p:sp>
        <p:nvSpPr>
          <p:cNvPr id="5" name="object 5"/>
          <p:cNvSpPr txBox="1"/>
          <p:nvPr/>
        </p:nvSpPr>
        <p:spPr>
          <a:xfrm>
            <a:off x="8737663" y="3333623"/>
            <a:ext cx="2945765" cy="1120140"/>
          </a:xfrm>
          <a:prstGeom prst="rect">
            <a:avLst/>
          </a:prstGeom>
        </p:spPr>
        <p:txBody>
          <a:bodyPr vert="horz" wrap="square" lIns="0" tIns="12700" rIns="0" bIns="0" rtlCol="0">
            <a:spAutoFit/>
          </a:bodyPr>
          <a:lstStyle/>
          <a:p>
            <a:pPr marL="12700" marR="5080">
              <a:lnSpc>
                <a:spcPct val="150000"/>
              </a:lnSpc>
              <a:spcBef>
                <a:spcPts val="100"/>
              </a:spcBef>
            </a:pPr>
            <a:r>
              <a:rPr sz="1600" spc="105" dirty="0">
                <a:solidFill>
                  <a:srgbClr val="0D0D0D"/>
                </a:solidFill>
                <a:latin typeface="微软雅黑" charset="0"/>
                <a:ea typeface="微软雅黑" charset="0"/>
                <a:cs typeface="微软雅黑" charset="0"/>
              </a:rPr>
              <a:t>要求</a:t>
            </a:r>
            <a:r>
              <a:rPr sz="1600" spc="100" dirty="0">
                <a:solidFill>
                  <a:srgbClr val="0D0D0D"/>
                </a:solidFill>
                <a:latin typeface="微软雅黑" charset="0"/>
                <a:ea typeface="微软雅黑" charset="0"/>
                <a:cs typeface="微软雅黑" charset="0"/>
              </a:rPr>
              <a:t>:</a:t>
            </a:r>
            <a:r>
              <a:rPr sz="1600" spc="105" dirty="0">
                <a:solidFill>
                  <a:srgbClr val="0D0D0D"/>
                </a:solidFill>
                <a:latin typeface="微软雅黑" charset="0"/>
                <a:ea typeface="微软雅黑" charset="0"/>
                <a:cs typeface="微软雅黑" charset="0"/>
              </a:rPr>
              <a:t>：如有</a:t>
            </a:r>
            <a:r>
              <a:rPr sz="1600" spc="110" dirty="0">
                <a:solidFill>
                  <a:srgbClr val="0D0D0D"/>
                </a:solidFill>
                <a:latin typeface="微软雅黑" charset="0"/>
                <a:ea typeface="微软雅黑" charset="0"/>
                <a:cs typeface="微软雅黑" charset="0"/>
              </a:rPr>
              <a:t>联合发文</a:t>
            </a:r>
            <a:r>
              <a:rPr sz="1600" spc="105" dirty="0">
                <a:solidFill>
                  <a:srgbClr val="0D0D0D"/>
                </a:solidFill>
                <a:latin typeface="微软雅黑" charset="0"/>
                <a:ea typeface="微软雅黑" charset="0"/>
                <a:cs typeface="微软雅黑" charset="0"/>
              </a:rPr>
              <a:t>，</a:t>
            </a:r>
            <a:r>
              <a:rPr sz="1600" spc="110" dirty="0">
                <a:solidFill>
                  <a:srgbClr val="0D0D0D"/>
                </a:solidFill>
                <a:latin typeface="微软雅黑" charset="0"/>
                <a:ea typeface="微软雅黑" charset="0"/>
                <a:cs typeface="微软雅黑" charset="0"/>
              </a:rPr>
              <a:t>多个</a:t>
            </a:r>
            <a:r>
              <a:rPr sz="1600" spc="-5" dirty="0">
                <a:solidFill>
                  <a:srgbClr val="0D0D0D"/>
                </a:solidFill>
                <a:latin typeface="微软雅黑" charset="0"/>
                <a:ea typeface="微软雅黑" charset="0"/>
                <a:cs typeface="微软雅黑" charset="0"/>
              </a:rPr>
              <a:t>发 </a:t>
            </a:r>
            <a:r>
              <a:rPr sz="1600" dirty="0">
                <a:solidFill>
                  <a:srgbClr val="0D0D0D"/>
                </a:solidFill>
                <a:latin typeface="微软雅黑" charset="0"/>
                <a:ea typeface="微软雅黑" charset="0"/>
                <a:cs typeface="微软雅黑" charset="0"/>
              </a:rPr>
              <a:t>文机关之间用半角空格隔开</a:t>
            </a:r>
            <a:r>
              <a:rPr sz="1600" spc="-5" dirty="0">
                <a:solidFill>
                  <a:srgbClr val="0D0D0D"/>
                </a:solidFill>
                <a:latin typeface="微软雅黑" charset="0"/>
                <a:ea typeface="微软雅黑" charset="0"/>
                <a:cs typeface="微软雅黑" charset="0"/>
              </a:rPr>
              <a:t>。 </a:t>
            </a:r>
            <a:r>
              <a:rPr sz="1600" spc="105" dirty="0">
                <a:solidFill>
                  <a:srgbClr val="0D0D0D"/>
                </a:solidFill>
                <a:latin typeface="微软雅黑" charset="0"/>
                <a:ea typeface="微软雅黑" charset="0"/>
                <a:cs typeface="微软雅黑" charset="0"/>
              </a:rPr>
              <a:t>举例：省委办</a:t>
            </a:r>
            <a:r>
              <a:rPr sz="1600" spc="110" dirty="0">
                <a:solidFill>
                  <a:srgbClr val="0D0D0D"/>
                </a:solidFill>
                <a:latin typeface="微软雅黑" charset="0"/>
                <a:ea typeface="微软雅黑" charset="0"/>
                <a:cs typeface="微软雅黑" charset="0"/>
              </a:rPr>
              <a:t>公</a:t>
            </a:r>
            <a:r>
              <a:rPr sz="1600" spc="-5" dirty="0">
                <a:solidFill>
                  <a:srgbClr val="0D0D0D"/>
                </a:solidFill>
                <a:latin typeface="微软雅黑" charset="0"/>
                <a:ea typeface="微软雅黑" charset="0"/>
                <a:cs typeface="微软雅黑" charset="0"/>
              </a:rPr>
              <a:t>厅</a:t>
            </a:r>
            <a:r>
              <a:rPr sz="1600" spc="120" dirty="0">
                <a:solidFill>
                  <a:srgbClr val="0D0D0D"/>
                </a:solidFill>
                <a:latin typeface="微软雅黑" charset="0"/>
                <a:ea typeface="微软雅黑" charset="0"/>
                <a:cs typeface="微软雅黑" charset="0"/>
              </a:rPr>
              <a:t> </a:t>
            </a:r>
            <a:r>
              <a:rPr sz="1600" spc="110" dirty="0">
                <a:solidFill>
                  <a:srgbClr val="0D0D0D"/>
                </a:solidFill>
                <a:latin typeface="微软雅黑" charset="0"/>
                <a:ea typeface="微软雅黑" charset="0"/>
                <a:cs typeface="微软雅黑" charset="0"/>
              </a:rPr>
              <a:t>省政府办</a:t>
            </a:r>
            <a:r>
              <a:rPr sz="1600" spc="-5" dirty="0">
                <a:solidFill>
                  <a:srgbClr val="0D0D0D"/>
                </a:solidFill>
                <a:latin typeface="微软雅黑" charset="0"/>
                <a:ea typeface="微软雅黑" charset="0"/>
                <a:cs typeface="微软雅黑" charset="0"/>
              </a:rPr>
              <a:t>公 厅</a:t>
            </a:r>
            <a:endParaRPr sz="1600">
              <a:latin typeface="微软雅黑" charset="0"/>
              <a:ea typeface="微软雅黑" charset="0"/>
              <a:cs typeface="微软雅黑" charset="0"/>
            </a:endParaRPr>
          </a:p>
        </p:txBody>
      </p:sp>
      <p:sp>
        <p:nvSpPr>
          <p:cNvPr id="6" name="object 6"/>
          <p:cNvSpPr/>
          <p:nvPr/>
        </p:nvSpPr>
        <p:spPr>
          <a:xfrm>
            <a:off x="8686800" y="5054346"/>
            <a:ext cx="457200" cy="0"/>
          </a:xfrm>
          <a:custGeom>
            <a:avLst/>
            <a:gdLst/>
            <a:ahLst/>
            <a:cxnLst/>
            <a:rect l="l" t="t" r="r" b="b"/>
            <a:pathLst>
              <a:path w="457200">
                <a:moveTo>
                  <a:pt x="0" y="0"/>
                </a:moveTo>
                <a:lnTo>
                  <a:pt x="457200" y="0"/>
                </a:lnTo>
              </a:path>
            </a:pathLst>
          </a:custGeom>
          <a:ln w="50291">
            <a:solidFill>
              <a:srgbClr val="395BC9"/>
            </a:solidFill>
          </a:ln>
        </p:spPr>
        <p:txBody>
          <a:bodyPr wrap="square" lIns="0" tIns="0" rIns="0" bIns="0" rtlCol="0"/>
          <a:lstStyle/>
          <a:p>
            <a:endParaRPr>
              <a:latin typeface="微软雅黑" charset="0"/>
              <a:ea typeface="微软雅黑"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27100"/>
          </a:xfrm>
          <a:custGeom>
            <a:avLst/>
            <a:gdLst/>
            <a:ahLst/>
            <a:cxnLst/>
            <a:rect l="l" t="t" r="r" b="b"/>
            <a:pathLst>
              <a:path w="12192000" h="927100">
                <a:moveTo>
                  <a:pt x="0" y="0"/>
                </a:moveTo>
                <a:lnTo>
                  <a:pt x="12192000" y="0"/>
                </a:lnTo>
                <a:lnTo>
                  <a:pt x="12192000" y="926591"/>
                </a:lnTo>
                <a:lnTo>
                  <a:pt x="0" y="926591"/>
                </a:lnTo>
                <a:lnTo>
                  <a:pt x="0" y="0"/>
                </a:lnTo>
                <a:close/>
              </a:path>
            </a:pathLst>
          </a:custGeom>
          <a:solidFill>
            <a:srgbClr val="395BC9"/>
          </a:solidFill>
        </p:spPr>
        <p:txBody>
          <a:bodyPr wrap="square" lIns="0" tIns="0" rIns="0" bIns="0" rtlCol="0"/>
          <a:lstStyle/>
          <a:p>
            <a:endParaRPr>
              <a:latin typeface="微软雅黑" charset="0"/>
              <a:ea typeface="微软雅黑" charset="0"/>
            </a:endParaRPr>
          </a:p>
        </p:txBody>
      </p:sp>
      <p:sp>
        <p:nvSpPr>
          <p:cNvPr id="3" name="object 3"/>
          <p:cNvSpPr/>
          <p:nvPr/>
        </p:nvSpPr>
        <p:spPr>
          <a:xfrm>
            <a:off x="11486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 name="object 4"/>
          <p:cNvSpPr/>
          <p:nvPr/>
        </p:nvSpPr>
        <p:spPr>
          <a:xfrm>
            <a:off x="11435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 name="object 5"/>
          <p:cNvSpPr/>
          <p:nvPr/>
        </p:nvSpPr>
        <p:spPr>
          <a:xfrm>
            <a:off x="11295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 name="object 6"/>
          <p:cNvSpPr/>
          <p:nvPr/>
        </p:nvSpPr>
        <p:spPr>
          <a:xfrm>
            <a:off x="11244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 name="object 7"/>
          <p:cNvSpPr/>
          <p:nvPr/>
        </p:nvSpPr>
        <p:spPr>
          <a:xfrm>
            <a:off x="11105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 name="object 8"/>
          <p:cNvSpPr/>
          <p:nvPr/>
        </p:nvSpPr>
        <p:spPr>
          <a:xfrm>
            <a:off x="11054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 name="object 9"/>
          <p:cNvSpPr/>
          <p:nvPr/>
        </p:nvSpPr>
        <p:spPr>
          <a:xfrm>
            <a:off x="10914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 name="object 10"/>
          <p:cNvSpPr/>
          <p:nvPr/>
        </p:nvSpPr>
        <p:spPr>
          <a:xfrm>
            <a:off x="10863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1" name="object 11"/>
          <p:cNvSpPr/>
          <p:nvPr/>
        </p:nvSpPr>
        <p:spPr>
          <a:xfrm>
            <a:off x="10724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2" name="object 12"/>
          <p:cNvSpPr/>
          <p:nvPr/>
        </p:nvSpPr>
        <p:spPr>
          <a:xfrm>
            <a:off x="10673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3" name="object 13"/>
          <p:cNvSpPr/>
          <p:nvPr/>
        </p:nvSpPr>
        <p:spPr>
          <a:xfrm>
            <a:off x="10533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4" name="object 14"/>
          <p:cNvSpPr/>
          <p:nvPr/>
        </p:nvSpPr>
        <p:spPr>
          <a:xfrm>
            <a:off x="10482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5" name="object 15"/>
          <p:cNvSpPr/>
          <p:nvPr/>
        </p:nvSpPr>
        <p:spPr>
          <a:xfrm>
            <a:off x="10343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6" name="object 16"/>
          <p:cNvSpPr/>
          <p:nvPr/>
        </p:nvSpPr>
        <p:spPr>
          <a:xfrm>
            <a:off x="10292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7" name="object 17"/>
          <p:cNvSpPr/>
          <p:nvPr/>
        </p:nvSpPr>
        <p:spPr>
          <a:xfrm>
            <a:off x="10152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8" name="object 18"/>
          <p:cNvSpPr/>
          <p:nvPr/>
        </p:nvSpPr>
        <p:spPr>
          <a:xfrm>
            <a:off x="10101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9" name="object 19"/>
          <p:cNvSpPr/>
          <p:nvPr/>
        </p:nvSpPr>
        <p:spPr>
          <a:xfrm>
            <a:off x="9962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20" name="object 20"/>
          <p:cNvSpPr/>
          <p:nvPr/>
        </p:nvSpPr>
        <p:spPr>
          <a:xfrm>
            <a:off x="9911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21" name="object 21"/>
          <p:cNvSpPr/>
          <p:nvPr/>
        </p:nvSpPr>
        <p:spPr>
          <a:xfrm>
            <a:off x="9771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22" name="object 22"/>
          <p:cNvSpPr/>
          <p:nvPr/>
        </p:nvSpPr>
        <p:spPr>
          <a:xfrm>
            <a:off x="9720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23" name="object 23"/>
          <p:cNvSpPr/>
          <p:nvPr/>
        </p:nvSpPr>
        <p:spPr>
          <a:xfrm>
            <a:off x="9581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24" name="object 24"/>
          <p:cNvSpPr/>
          <p:nvPr/>
        </p:nvSpPr>
        <p:spPr>
          <a:xfrm>
            <a:off x="9530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25" name="object 25"/>
          <p:cNvSpPr/>
          <p:nvPr/>
        </p:nvSpPr>
        <p:spPr>
          <a:xfrm>
            <a:off x="9390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26" name="object 26"/>
          <p:cNvSpPr/>
          <p:nvPr/>
        </p:nvSpPr>
        <p:spPr>
          <a:xfrm>
            <a:off x="9339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27" name="object 27"/>
          <p:cNvSpPr/>
          <p:nvPr/>
        </p:nvSpPr>
        <p:spPr>
          <a:xfrm>
            <a:off x="9200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28" name="object 28"/>
          <p:cNvSpPr/>
          <p:nvPr/>
        </p:nvSpPr>
        <p:spPr>
          <a:xfrm>
            <a:off x="9149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29" name="object 29"/>
          <p:cNvSpPr/>
          <p:nvPr/>
        </p:nvSpPr>
        <p:spPr>
          <a:xfrm>
            <a:off x="9009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30" name="object 30"/>
          <p:cNvSpPr/>
          <p:nvPr/>
        </p:nvSpPr>
        <p:spPr>
          <a:xfrm>
            <a:off x="8958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31" name="object 31"/>
          <p:cNvSpPr/>
          <p:nvPr/>
        </p:nvSpPr>
        <p:spPr>
          <a:xfrm>
            <a:off x="8819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32" name="object 32"/>
          <p:cNvSpPr/>
          <p:nvPr/>
        </p:nvSpPr>
        <p:spPr>
          <a:xfrm>
            <a:off x="8768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33" name="object 33"/>
          <p:cNvSpPr/>
          <p:nvPr/>
        </p:nvSpPr>
        <p:spPr>
          <a:xfrm>
            <a:off x="8628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34" name="object 34"/>
          <p:cNvSpPr/>
          <p:nvPr/>
        </p:nvSpPr>
        <p:spPr>
          <a:xfrm>
            <a:off x="8577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35" name="object 35"/>
          <p:cNvSpPr/>
          <p:nvPr/>
        </p:nvSpPr>
        <p:spPr>
          <a:xfrm>
            <a:off x="8438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36" name="object 36"/>
          <p:cNvSpPr/>
          <p:nvPr/>
        </p:nvSpPr>
        <p:spPr>
          <a:xfrm>
            <a:off x="8387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37" name="object 37"/>
          <p:cNvSpPr/>
          <p:nvPr/>
        </p:nvSpPr>
        <p:spPr>
          <a:xfrm>
            <a:off x="8247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38" name="object 38"/>
          <p:cNvSpPr/>
          <p:nvPr/>
        </p:nvSpPr>
        <p:spPr>
          <a:xfrm>
            <a:off x="8196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39" name="object 39"/>
          <p:cNvSpPr/>
          <p:nvPr/>
        </p:nvSpPr>
        <p:spPr>
          <a:xfrm>
            <a:off x="8057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0" name="object 40"/>
          <p:cNvSpPr/>
          <p:nvPr/>
        </p:nvSpPr>
        <p:spPr>
          <a:xfrm>
            <a:off x="8006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41" name="object 41"/>
          <p:cNvSpPr/>
          <p:nvPr/>
        </p:nvSpPr>
        <p:spPr>
          <a:xfrm>
            <a:off x="7866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2" name="object 42"/>
          <p:cNvSpPr/>
          <p:nvPr/>
        </p:nvSpPr>
        <p:spPr>
          <a:xfrm>
            <a:off x="7815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43" name="object 43"/>
          <p:cNvSpPr/>
          <p:nvPr/>
        </p:nvSpPr>
        <p:spPr>
          <a:xfrm>
            <a:off x="7676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4" name="object 44"/>
          <p:cNvSpPr/>
          <p:nvPr/>
        </p:nvSpPr>
        <p:spPr>
          <a:xfrm>
            <a:off x="7625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45" name="object 45"/>
          <p:cNvSpPr/>
          <p:nvPr/>
        </p:nvSpPr>
        <p:spPr>
          <a:xfrm>
            <a:off x="7485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6" name="object 46"/>
          <p:cNvSpPr/>
          <p:nvPr/>
        </p:nvSpPr>
        <p:spPr>
          <a:xfrm>
            <a:off x="7434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47" name="object 47"/>
          <p:cNvSpPr/>
          <p:nvPr/>
        </p:nvSpPr>
        <p:spPr>
          <a:xfrm>
            <a:off x="7295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48" name="object 48"/>
          <p:cNvSpPr/>
          <p:nvPr/>
        </p:nvSpPr>
        <p:spPr>
          <a:xfrm>
            <a:off x="7244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49" name="object 49"/>
          <p:cNvSpPr/>
          <p:nvPr/>
        </p:nvSpPr>
        <p:spPr>
          <a:xfrm>
            <a:off x="7104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50" name="object 50"/>
          <p:cNvSpPr/>
          <p:nvPr/>
        </p:nvSpPr>
        <p:spPr>
          <a:xfrm>
            <a:off x="7053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1" name="object 51"/>
          <p:cNvSpPr/>
          <p:nvPr/>
        </p:nvSpPr>
        <p:spPr>
          <a:xfrm>
            <a:off x="6914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52" name="object 52"/>
          <p:cNvSpPr/>
          <p:nvPr/>
        </p:nvSpPr>
        <p:spPr>
          <a:xfrm>
            <a:off x="68633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3" name="object 53"/>
          <p:cNvSpPr/>
          <p:nvPr/>
        </p:nvSpPr>
        <p:spPr>
          <a:xfrm>
            <a:off x="67236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54" name="object 54"/>
          <p:cNvSpPr/>
          <p:nvPr/>
        </p:nvSpPr>
        <p:spPr>
          <a:xfrm>
            <a:off x="6672871"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5" name="object 55"/>
          <p:cNvSpPr/>
          <p:nvPr/>
        </p:nvSpPr>
        <p:spPr>
          <a:xfrm>
            <a:off x="6533171"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56" name="object 56"/>
          <p:cNvSpPr/>
          <p:nvPr/>
        </p:nvSpPr>
        <p:spPr>
          <a:xfrm>
            <a:off x="6482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7" name="object 57"/>
          <p:cNvSpPr/>
          <p:nvPr/>
        </p:nvSpPr>
        <p:spPr>
          <a:xfrm>
            <a:off x="6342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58" name="object 58"/>
          <p:cNvSpPr/>
          <p:nvPr/>
        </p:nvSpPr>
        <p:spPr>
          <a:xfrm>
            <a:off x="6291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59" name="object 59"/>
          <p:cNvSpPr/>
          <p:nvPr/>
        </p:nvSpPr>
        <p:spPr>
          <a:xfrm>
            <a:off x="6152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0" name="object 60"/>
          <p:cNvSpPr/>
          <p:nvPr/>
        </p:nvSpPr>
        <p:spPr>
          <a:xfrm>
            <a:off x="6101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61" name="object 61"/>
          <p:cNvSpPr/>
          <p:nvPr/>
        </p:nvSpPr>
        <p:spPr>
          <a:xfrm>
            <a:off x="5961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2" name="object 62"/>
          <p:cNvSpPr/>
          <p:nvPr/>
        </p:nvSpPr>
        <p:spPr>
          <a:xfrm>
            <a:off x="5910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63" name="object 63"/>
          <p:cNvSpPr/>
          <p:nvPr/>
        </p:nvSpPr>
        <p:spPr>
          <a:xfrm>
            <a:off x="5771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4" name="object 64"/>
          <p:cNvSpPr/>
          <p:nvPr/>
        </p:nvSpPr>
        <p:spPr>
          <a:xfrm>
            <a:off x="5720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65" name="object 65"/>
          <p:cNvSpPr/>
          <p:nvPr/>
        </p:nvSpPr>
        <p:spPr>
          <a:xfrm>
            <a:off x="5580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6" name="object 66"/>
          <p:cNvSpPr/>
          <p:nvPr/>
        </p:nvSpPr>
        <p:spPr>
          <a:xfrm>
            <a:off x="5529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67" name="object 67"/>
          <p:cNvSpPr/>
          <p:nvPr/>
        </p:nvSpPr>
        <p:spPr>
          <a:xfrm>
            <a:off x="5390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68" name="object 68"/>
          <p:cNvSpPr/>
          <p:nvPr/>
        </p:nvSpPr>
        <p:spPr>
          <a:xfrm>
            <a:off x="5339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69" name="object 69"/>
          <p:cNvSpPr/>
          <p:nvPr/>
        </p:nvSpPr>
        <p:spPr>
          <a:xfrm>
            <a:off x="5199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70" name="object 70"/>
          <p:cNvSpPr/>
          <p:nvPr/>
        </p:nvSpPr>
        <p:spPr>
          <a:xfrm>
            <a:off x="5148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1" name="object 71"/>
          <p:cNvSpPr/>
          <p:nvPr/>
        </p:nvSpPr>
        <p:spPr>
          <a:xfrm>
            <a:off x="5009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72" name="object 72"/>
          <p:cNvSpPr/>
          <p:nvPr/>
        </p:nvSpPr>
        <p:spPr>
          <a:xfrm>
            <a:off x="4958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3" name="object 73"/>
          <p:cNvSpPr/>
          <p:nvPr/>
        </p:nvSpPr>
        <p:spPr>
          <a:xfrm>
            <a:off x="4818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74" name="object 74"/>
          <p:cNvSpPr/>
          <p:nvPr/>
        </p:nvSpPr>
        <p:spPr>
          <a:xfrm>
            <a:off x="4767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5" name="object 75"/>
          <p:cNvSpPr/>
          <p:nvPr/>
        </p:nvSpPr>
        <p:spPr>
          <a:xfrm>
            <a:off x="4628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76" name="object 76"/>
          <p:cNvSpPr/>
          <p:nvPr/>
        </p:nvSpPr>
        <p:spPr>
          <a:xfrm>
            <a:off x="4577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7" name="object 77"/>
          <p:cNvSpPr/>
          <p:nvPr/>
        </p:nvSpPr>
        <p:spPr>
          <a:xfrm>
            <a:off x="4437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78" name="object 78"/>
          <p:cNvSpPr/>
          <p:nvPr/>
        </p:nvSpPr>
        <p:spPr>
          <a:xfrm>
            <a:off x="4386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79" name="object 79"/>
          <p:cNvSpPr/>
          <p:nvPr/>
        </p:nvSpPr>
        <p:spPr>
          <a:xfrm>
            <a:off x="4247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0" name="object 80"/>
          <p:cNvSpPr/>
          <p:nvPr/>
        </p:nvSpPr>
        <p:spPr>
          <a:xfrm>
            <a:off x="4196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81" name="object 81"/>
          <p:cNvSpPr/>
          <p:nvPr/>
        </p:nvSpPr>
        <p:spPr>
          <a:xfrm>
            <a:off x="4056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2" name="object 82"/>
          <p:cNvSpPr/>
          <p:nvPr/>
        </p:nvSpPr>
        <p:spPr>
          <a:xfrm>
            <a:off x="4005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83" name="object 83"/>
          <p:cNvSpPr/>
          <p:nvPr/>
        </p:nvSpPr>
        <p:spPr>
          <a:xfrm>
            <a:off x="3866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4" name="object 84"/>
          <p:cNvSpPr/>
          <p:nvPr/>
        </p:nvSpPr>
        <p:spPr>
          <a:xfrm>
            <a:off x="3815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85" name="object 85"/>
          <p:cNvSpPr/>
          <p:nvPr/>
        </p:nvSpPr>
        <p:spPr>
          <a:xfrm>
            <a:off x="3675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6" name="object 86"/>
          <p:cNvSpPr/>
          <p:nvPr/>
        </p:nvSpPr>
        <p:spPr>
          <a:xfrm>
            <a:off x="36248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87" name="object 87"/>
          <p:cNvSpPr/>
          <p:nvPr/>
        </p:nvSpPr>
        <p:spPr>
          <a:xfrm>
            <a:off x="34851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88" name="object 88"/>
          <p:cNvSpPr/>
          <p:nvPr/>
        </p:nvSpPr>
        <p:spPr>
          <a:xfrm>
            <a:off x="3434372"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89" name="object 89"/>
          <p:cNvSpPr/>
          <p:nvPr/>
        </p:nvSpPr>
        <p:spPr>
          <a:xfrm>
            <a:off x="3294672"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90" name="object 90"/>
          <p:cNvSpPr/>
          <p:nvPr/>
        </p:nvSpPr>
        <p:spPr>
          <a:xfrm>
            <a:off x="3243884" y="4769484"/>
            <a:ext cx="12700" cy="12700"/>
          </a:xfrm>
          <a:custGeom>
            <a:avLst/>
            <a:gdLst/>
            <a:ahLst/>
            <a:cxnLst/>
            <a:rect l="l" t="t" r="r" b="b"/>
            <a:pathLst>
              <a:path w="12700" h="12700">
                <a:moveTo>
                  <a:pt x="12687" y="12700"/>
                </a:moveTo>
                <a:lnTo>
                  <a:pt x="0" y="12700"/>
                </a:lnTo>
                <a:lnTo>
                  <a:pt x="0" y="0"/>
                </a:lnTo>
                <a:lnTo>
                  <a:pt x="12687" y="0"/>
                </a:lnTo>
                <a:lnTo>
                  <a:pt x="12687"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1" name="object 91"/>
          <p:cNvSpPr/>
          <p:nvPr/>
        </p:nvSpPr>
        <p:spPr>
          <a:xfrm>
            <a:off x="3104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92" name="object 92"/>
          <p:cNvSpPr/>
          <p:nvPr/>
        </p:nvSpPr>
        <p:spPr>
          <a:xfrm>
            <a:off x="3053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3" name="object 93"/>
          <p:cNvSpPr/>
          <p:nvPr/>
        </p:nvSpPr>
        <p:spPr>
          <a:xfrm>
            <a:off x="2913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94" name="object 94"/>
          <p:cNvSpPr/>
          <p:nvPr/>
        </p:nvSpPr>
        <p:spPr>
          <a:xfrm>
            <a:off x="2862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5" name="object 95"/>
          <p:cNvSpPr/>
          <p:nvPr/>
        </p:nvSpPr>
        <p:spPr>
          <a:xfrm>
            <a:off x="2723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96" name="object 96"/>
          <p:cNvSpPr/>
          <p:nvPr/>
        </p:nvSpPr>
        <p:spPr>
          <a:xfrm>
            <a:off x="2672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7" name="object 97"/>
          <p:cNvSpPr/>
          <p:nvPr/>
        </p:nvSpPr>
        <p:spPr>
          <a:xfrm>
            <a:off x="2532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98" name="object 98"/>
          <p:cNvSpPr/>
          <p:nvPr/>
        </p:nvSpPr>
        <p:spPr>
          <a:xfrm>
            <a:off x="2481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99" name="object 99"/>
          <p:cNvSpPr/>
          <p:nvPr/>
        </p:nvSpPr>
        <p:spPr>
          <a:xfrm>
            <a:off x="2342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0" name="object 100"/>
          <p:cNvSpPr/>
          <p:nvPr/>
        </p:nvSpPr>
        <p:spPr>
          <a:xfrm>
            <a:off x="2291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01" name="object 101"/>
          <p:cNvSpPr/>
          <p:nvPr/>
        </p:nvSpPr>
        <p:spPr>
          <a:xfrm>
            <a:off x="2151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2" name="object 102"/>
          <p:cNvSpPr/>
          <p:nvPr/>
        </p:nvSpPr>
        <p:spPr>
          <a:xfrm>
            <a:off x="2100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03" name="object 103"/>
          <p:cNvSpPr/>
          <p:nvPr/>
        </p:nvSpPr>
        <p:spPr>
          <a:xfrm>
            <a:off x="1961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4" name="object 104"/>
          <p:cNvSpPr/>
          <p:nvPr/>
        </p:nvSpPr>
        <p:spPr>
          <a:xfrm>
            <a:off x="1910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05" name="object 105"/>
          <p:cNvSpPr/>
          <p:nvPr/>
        </p:nvSpPr>
        <p:spPr>
          <a:xfrm>
            <a:off x="1770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6" name="object 106"/>
          <p:cNvSpPr/>
          <p:nvPr/>
        </p:nvSpPr>
        <p:spPr>
          <a:xfrm>
            <a:off x="1719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07" name="object 107"/>
          <p:cNvSpPr/>
          <p:nvPr/>
        </p:nvSpPr>
        <p:spPr>
          <a:xfrm>
            <a:off x="1580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08" name="object 108"/>
          <p:cNvSpPr/>
          <p:nvPr/>
        </p:nvSpPr>
        <p:spPr>
          <a:xfrm>
            <a:off x="1529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09" name="object 109"/>
          <p:cNvSpPr/>
          <p:nvPr/>
        </p:nvSpPr>
        <p:spPr>
          <a:xfrm>
            <a:off x="1389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10" name="object 110"/>
          <p:cNvSpPr/>
          <p:nvPr/>
        </p:nvSpPr>
        <p:spPr>
          <a:xfrm>
            <a:off x="1338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11" name="object 111"/>
          <p:cNvSpPr/>
          <p:nvPr/>
        </p:nvSpPr>
        <p:spPr>
          <a:xfrm>
            <a:off x="1199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12" name="object 112"/>
          <p:cNvSpPr/>
          <p:nvPr/>
        </p:nvSpPr>
        <p:spPr>
          <a:xfrm>
            <a:off x="1148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13" name="object 113"/>
          <p:cNvSpPr/>
          <p:nvPr/>
        </p:nvSpPr>
        <p:spPr>
          <a:xfrm>
            <a:off x="1008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14" name="object 114"/>
          <p:cNvSpPr/>
          <p:nvPr/>
        </p:nvSpPr>
        <p:spPr>
          <a:xfrm>
            <a:off x="9578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15" name="object 115"/>
          <p:cNvSpPr/>
          <p:nvPr/>
        </p:nvSpPr>
        <p:spPr>
          <a:xfrm>
            <a:off x="8181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16" name="object 116"/>
          <p:cNvSpPr/>
          <p:nvPr/>
        </p:nvSpPr>
        <p:spPr>
          <a:xfrm>
            <a:off x="767384" y="4769484"/>
            <a:ext cx="12700" cy="12700"/>
          </a:xfrm>
          <a:custGeom>
            <a:avLst/>
            <a:gdLst/>
            <a:ahLst/>
            <a:cxnLst/>
            <a:rect l="l" t="t" r="r" b="b"/>
            <a:pathLst>
              <a:path w="12700" h="12700">
                <a:moveTo>
                  <a:pt x="12700" y="12700"/>
                </a:moveTo>
                <a:lnTo>
                  <a:pt x="0" y="12700"/>
                </a:lnTo>
                <a:lnTo>
                  <a:pt x="0" y="0"/>
                </a:lnTo>
                <a:lnTo>
                  <a:pt x="12700" y="0"/>
                </a:lnTo>
                <a:lnTo>
                  <a:pt x="12700" y="12700"/>
                </a:lnTo>
                <a:close/>
              </a:path>
            </a:pathLst>
          </a:custGeom>
          <a:solidFill>
            <a:srgbClr val="000000"/>
          </a:solidFill>
        </p:spPr>
        <p:txBody>
          <a:bodyPr wrap="square" lIns="0" tIns="0" rIns="0" bIns="0" rtlCol="0"/>
          <a:lstStyle/>
          <a:p>
            <a:endParaRPr>
              <a:latin typeface="微软雅黑" charset="0"/>
              <a:ea typeface="微软雅黑" charset="0"/>
            </a:endParaRPr>
          </a:p>
        </p:txBody>
      </p:sp>
      <p:sp>
        <p:nvSpPr>
          <p:cNvPr id="117" name="object 117"/>
          <p:cNvSpPr/>
          <p:nvPr/>
        </p:nvSpPr>
        <p:spPr>
          <a:xfrm>
            <a:off x="627684" y="4775834"/>
            <a:ext cx="101600" cy="0"/>
          </a:xfrm>
          <a:custGeom>
            <a:avLst/>
            <a:gdLst/>
            <a:ahLst/>
            <a:cxnLst/>
            <a:rect l="l" t="t" r="r" b="b"/>
            <a:pathLst>
              <a:path w="101600">
                <a:moveTo>
                  <a:pt x="0" y="0"/>
                </a:moveTo>
                <a:lnTo>
                  <a:pt x="101600" y="0"/>
                </a:lnTo>
              </a:path>
            </a:pathLst>
          </a:custGeom>
          <a:ln w="12700">
            <a:solidFill>
              <a:srgbClr val="000000"/>
            </a:solidFill>
          </a:ln>
        </p:spPr>
        <p:txBody>
          <a:bodyPr wrap="square" lIns="0" tIns="0" rIns="0" bIns="0" rtlCol="0"/>
          <a:lstStyle/>
          <a:p>
            <a:endParaRPr>
              <a:latin typeface="微软雅黑" charset="0"/>
              <a:ea typeface="微软雅黑" charset="0"/>
            </a:endParaRPr>
          </a:p>
        </p:txBody>
      </p:sp>
      <p:sp>
        <p:nvSpPr>
          <p:cNvPr id="118" name="object 118"/>
          <p:cNvSpPr txBox="1">
            <a:spLocks noGrp="1"/>
          </p:cNvSpPr>
          <p:nvPr>
            <p:ph type="title"/>
          </p:nvPr>
        </p:nvSpPr>
        <p:spPr>
          <a:xfrm>
            <a:off x="507949" y="205105"/>
            <a:ext cx="2464435" cy="51435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发文机关编</a:t>
            </a:r>
            <a:r>
              <a:rPr spc="5" dirty="0">
                <a:latin typeface="微软雅黑" charset="0"/>
                <a:ea typeface="微软雅黑" charset="0"/>
              </a:rPr>
              <a:t>码</a:t>
            </a:r>
            <a:endParaRPr spc="5" dirty="0">
              <a:latin typeface="微软雅黑" charset="0"/>
              <a:ea typeface="微软雅黑" charset="0"/>
            </a:endParaRPr>
          </a:p>
        </p:txBody>
      </p:sp>
      <p:sp>
        <p:nvSpPr>
          <p:cNvPr id="119" name="object 119"/>
          <p:cNvSpPr txBox="1"/>
          <p:nvPr/>
        </p:nvSpPr>
        <p:spPr>
          <a:xfrm>
            <a:off x="660425" y="4968366"/>
            <a:ext cx="11075035" cy="939800"/>
          </a:xfrm>
          <a:prstGeom prst="rect">
            <a:avLst/>
          </a:prstGeom>
        </p:spPr>
        <p:txBody>
          <a:bodyPr vert="horz" wrap="square" lIns="0" tIns="12700" rIns="0" bIns="0" rtlCol="0">
            <a:spAutoFit/>
          </a:bodyPr>
          <a:lstStyle/>
          <a:p>
            <a:pPr marL="12700" marR="5080">
              <a:lnSpc>
                <a:spcPct val="150000"/>
              </a:lnSpc>
              <a:spcBef>
                <a:spcPts val="100"/>
              </a:spcBef>
            </a:pPr>
            <a:r>
              <a:rPr sz="2000" dirty="0">
                <a:solidFill>
                  <a:srgbClr val="0D0D0D"/>
                </a:solidFill>
                <a:latin typeface="微软雅黑" charset="0"/>
                <a:ea typeface="微软雅黑" charset="0"/>
                <a:cs typeface="微软雅黑" charset="0"/>
              </a:rPr>
              <a:t>要求</a:t>
            </a:r>
            <a:r>
              <a:rPr sz="2000" spc="5" dirty="0">
                <a:solidFill>
                  <a:srgbClr val="0D0D0D"/>
                </a:solidFill>
                <a:latin typeface="微软雅黑" charset="0"/>
                <a:ea typeface="微软雅黑" charset="0"/>
                <a:cs typeface="微软雅黑" charset="0"/>
              </a:rPr>
              <a:t>：</a:t>
            </a:r>
            <a:r>
              <a:rPr sz="2000" spc="-105" dirty="0">
                <a:solidFill>
                  <a:srgbClr val="0D0D0D"/>
                </a:solidFill>
                <a:latin typeface="微软雅黑" charset="0"/>
                <a:ea typeface="微软雅黑" charset="0"/>
                <a:cs typeface="微软雅黑" charset="0"/>
              </a:rPr>
              <a:t> </a:t>
            </a:r>
            <a:r>
              <a:rPr sz="2000" dirty="0">
                <a:solidFill>
                  <a:srgbClr val="0D0D0D"/>
                </a:solidFill>
                <a:latin typeface="微软雅黑" charset="0"/>
                <a:ea typeface="微软雅黑" charset="0"/>
                <a:cs typeface="微软雅黑" charset="0"/>
              </a:rPr>
              <a:t>填写发文机关的</a:t>
            </a:r>
            <a:r>
              <a:rPr sz="2000" dirty="0">
                <a:solidFill>
                  <a:srgbClr val="395BC9"/>
                </a:solidFill>
                <a:latin typeface="微软雅黑" charset="0"/>
                <a:ea typeface="微软雅黑" charset="0"/>
                <a:cs typeface="微软雅黑" charset="0"/>
              </a:rPr>
              <a:t>统一社会信用代码</a:t>
            </a:r>
            <a:r>
              <a:rPr sz="2000" dirty="0">
                <a:solidFill>
                  <a:srgbClr val="0D0D0D"/>
                </a:solidFill>
                <a:latin typeface="微软雅黑" charset="0"/>
                <a:ea typeface="微软雅黑" charset="0"/>
                <a:cs typeface="微软雅黑" charset="0"/>
              </a:rPr>
              <a:t>，联合发文的填写</a:t>
            </a:r>
            <a:r>
              <a:rPr sz="2000" dirty="0">
                <a:solidFill>
                  <a:srgbClr val="FF0000"/>
                </a:solidFill>
                <a:latin typeface="微软雅黑" charset="0"/>
                <a:ea typeface="微软雅黑" charset="0"/>
                <a:cs typeface="微软雅黑" charset="0"/>
              </a:rPr>
              <a:t>第一个发文机关的统一社会信用代码</a:t>
            </a:r>
            <a:r>
              <a:rPr sz="2000" spc="5" dirty="0">
                <a:solidFill>
                  <a:srgbClr val="0D0D0D"/>
                </a:solidFill>
                <a:latin typeface="微软雅黑" charset="0"/>
                <a:ea typeface="微软雅黑" charset="0"/>
                <a:cs typeface="微软雅黑" charset="0"/>
              </a:rPr>
              <a:t>。 </a:t>
            </a:r>
            <a:r>
              <a:rPr sz="2000" dirty="0">
                <a:solidFill>
                  <a:srgbClr val="0D0D0D"/>
                </a:solidFill>
                <a:latin typeface="微软雅黑" charset="0"/>
                <a:ea typeface="微软雅黑" charset="0"/>
                <a:cs typeface="微软雅黑" charset="0"/>
              </a:rPr>
              <a:t>若没有统一社会信用代码，如山东省政府，可填写山东省</a:t>
            </a:r>
            <a:r>
              <a:rPr sz="2000" dirty="0">
                <a:solidFill>
                  <a:srgbClr val="395BC9"/>
                </a:solidFill>
                <a:latin typeface="微软雅黑" charset="0"/>
                <a:ea typeface="微软雅黑" charset="0"/>
                <a:cs typeface="微软雅黑" charset="0"/>
              </a:rPr>
              <a:t>政府网站标识码</a:t>
            </a:r>
            <a:r>
              <a:rPr sz="2000" spc="-5" dirty="0">
                <a:solidFill>
                  <a:srgbClr val="0D0D0D"/>
                </a:solidFill>
                <a:latin typeface="微软雅黑" charset="0"/>
                <a:ea typeface="微软雅黑" charset="0"/>
                <a:cs typeface="微软雅黑" charset="0"/>
              </a:rPr>
              <a:t>：3700000071</a:t>
            </a:r>
            <a:endParaRPr sz="2000">
              <a:latin typeface="微软雅黑" charset="0"/>
              <a:ea typeface="微软雅黑" charset="0"/>
              <a:cs typeface="微软雅黑" charset="0"/>
            </a:endParaRPr>
          </a:p>
        </p:txBody>
      </p:sp>
      <p:sp>
        <p:nvSpPr>
          <p:cNvPr id="120" name="object 120"/>
          <p:cNvSpPr/>
          <p:nvPr/>
        </p:nvSpPr>
        <p:spPr>
          <a:xfrm>
            <a:off x="10760112" y="2061464"/>
            <a:ext cx="828040" cy="765175"/>
          </a:xfrm>
          <a:custGeom>
            <a:avLst/>
            <a:gdLst/>
            <a:ahLst/>
            <a:cxnLst/>
            <a:rect l="l" t="t" r="r" b="b"/>
            <a:pathLst>
              <a:path w="828040" h="765175">
                <a:moveTo>
                  <a:pt x="565899" y="764946"/>
                </a:moveTo>
                <a:lnTo>
                  <a:pt x="495160" y="652144"/>
                </a:lnTo>
                <a:lnTo>
                  <a:pt x="535449" y="633088"/>
                </a:lnTo>
                <a:lnTo>
                  <a:pt x="570764" y="608080"/>
                </a:lnTo>
                <a:lnTo>
                  <a:pt x="600110" y="577783"/>
                </a:lnTo>
                <a:lnTo>
                  <a:pt x="622490" y="542861"/>
                </a:lnTo>
                <a:lnTo>
                  <a:pt x="641668" y="503923"/>
                </a:lnTo>
                <a:lnTo>
                  <a:pt x="656536" y="456061"/>
                </a:lnTo>
                <a:lnTo>
                  <a:pt x="666760" y="399606"/>
                </a:lnTo>
                <a:lnTo>
                  <a:pt x="672007" y="334886"/>
                </a:lnTo>
                <a:lnTo>
                  <a:pt x="519925" y="334886"/>
                </a:lnTo>
                <a:lnTo>
                  <a:pt x="519925" y="0"/>
                </a:lnTo>
                <a:lnTo>
                  <a:pt x="827633" y="0"/>
                </a:lnTo>
                <a:lnTo>
                  <a:pt x="827633" y="264388"/>
                </a:lnTo>
                <a:lnTo>
                  <a:pt x="826175" y="331656"/>
                </a:lnTo>
                <a:lnTo>
                  <a:pt x="821868" y="392462"/>
                </a:lnTo>
                <a:lnTo>
                  <a:pt x="814809" y="446808"/>
                </a:lnTo>
                <a:lnTo>
                  <a:pt x="805099" y="494691"/>
                </a:lnTo>
                <a:lnTo>
                  <a:pt x="792835" y="536111"/>
                </a:lnTo>
                <a:lnTo>
                  <a:pt x="753065" y="613090"/>
                </a:lnTo>
                <a:lnTo>
                  <a:pt x="723887" y="651098"/>
                </a:lnTo>
                <a:lnTo>
                  <a:pt x="690581" y="685190"/>
                </a:lnTo>
                <a:lnTo>
                  <a:pt x="653148" y="715463"/>
                </a:lnTo>
                <a:lnTo>
                  <a:pt x="611587" y="742016"/>
                </a:lnTo>
                <a:lnTo>
                  <a:pt x="565899" y="764946"/>
                </a:lnTo>
                <a:close/>
              </a:path>
              <a:path w="828040" h="765175">
                <a:moveTo>
                  <a:pt x="70738" y="764946"/>
                </a:moveTo>
                <a:lnTo>
                  <a:pt x="0" y="652144"/>
                </a:lnTo>
                <a:lnTo>
                  <a:pt x="39790" y="633088"/>
                </a:lnTo>
                <a:lnTo>
                  <a:pt x="74275" y="608080"/>
                </a:lnTo>
                <a:lnTo>
                  <a:pt x="103455" y="577783"/>
                </a:lnTo>
                <a:lnTo>
                  <a:pt x="127330" y="542861"/>
                </a:lnTo>
                <a:lnTo>
                  <a:pt x="146450" y="503923"/>
                </a:lnTo>
                <a:lnTo>
                  <a:pt x="160928" y="456061"/>
                </a:lnTo>
                <a:lnTo>
                  <a:pt x="170099" y="399606"/>
                </a:lnTo>
                <a:lnTo>
                  <a:pt x="173304" y="334886"/>
                </a:lnTo>
                <a:lnTo>
                  <a:pt x="24764" y="334886"/>
                </a:lnTo>
                <a:lnTo>
                  <a:pt x="24764" y="0"/>
                </a:lnTo>
                <a:lnTo>
                  <a:pt x="332473" y="0"/>
                </a:lnTo>
                <a:lnTo>
                  <a:pt x="332473" y="264388"/>
                </a:lnTo>
                <a:lnTo>
                  <a:pt x="331015" y="331656"/>
                </a:lnTo>
                <a:lnTo>
                  <a:pt x="326707" y="392462"/>
                </a:lnTo>
                <a:lnTo>
                  <a:pt x="319649" y="446808"/>
                </a:lnTo>
                <a:lnTo>
                  <a:pt x="309938" y="494691"/>
                </a:lnTo>
                <a:lnTo>
                  <a:pt x="297674" y="536111"/>
                </a:lnTo>
                <a:lnTo>
                  <a:pt x="257899" y="613090"/>
                </a:lnTo>
                <a:lnTo>
                  <a:pt x="228718" y="651098"/>
                </a:lnTo>
                <a:lnTo>
                  <a:pt x="195411" y="685190"/>
                </a:lnTo>
                <a:lnTo>
                  <a:pt x="157979" y="715463"/>
                </a:lnTo>
                <a:lnTo>
                  <a:pt x="116421" y="742016"/>
                </a:lnTo>
                <a:lnTo>
                  <a:pt x="70738" y="764946"/>
                </a:lnTo>
                <a:close/>
              </a:path>
            </a:pathLst>
          </a:custGeom>
          <a:solidFill>
            <a:srgbClr val="5F95E6">
              <a:alpha val="50199"/>
            </a:srgbClr>
          </a:solidFill>
        </p:spPr>
        <p:txBody>
          <a:bodyPr wrap="square" lIns="0" tIns="0" rIns="0" bIns="0" rtlCol="0"/>
          <a:lstStyle/>
          <a:p>
            <a:endParaRPr>
              <a:latin typeface="微软雅黑" charset="0"/>
              <a:ea typeface="微软雅黑" charset="0"/>
            </a:endParaRPr>
          </a:p>
        </p:txBody>
      </p:sp>
      <p:sp>
        <p:nvSpPr>
          <p:cNvPr id="121" name="object 121"/>
          <p:cNvSpPr txBox="1"/>
          <p:nvPr/>
        </p:nvSpPr>
        <p:spPr>
          <a:xfrm>
            <a:off x="660400" y="1976627"/>
            <a:ext cx="5917565" cy="2378075"/>
          </a:xfrm>
          <a:prstGeom prst="rect">
            <a:avLst/>
          </a:prstGeom>
        </p:spPr>
        <p:txBody>
          <a:bodyPr vert="horz" wrap="square" lIns="0" tIns="109855" rIns="0" bIns="0" rtlCol="0">
            <a:spAutoFit/>
          </a:bodyPr>
          <a:lstStyle/>
          <a:p>
            <a:pPr marL="12700">
              <a:lnSpc>
                <a:spcPct val="100000"/>
              </a:lnSpc>
              <a:spcBef>
                <a:spcPts val="865"/>
              </a:spcBef>
            </a:pPr>
            <a:r>
              <a:rPr sz="1600" dirty="0">
                <a:solidFill>
                  <a:srgbClr val="FD9400"/>
                </a:solidFill>
                <a:latin typeface="微软雅黑" charset="0"/>
                <a:ea typeface="微软雅黑" charset="0"/>
                <a:cs typeface="微软雅黑" charset="0"/>
              </a:rPr>
              <a:t>省、市、县级政府，填写“政府网站标识码</a:t>
            </a:r>
            <a:r>
              <a:rPr sz="1600" spc="-5" dirty="0">
                <a:solidFill>
                  <a:srgbClr val="FD9400"/>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765"/>
              </a:spcBef>
            </a:pPr>
            <a:r>
              <a:rPr sz="1600" dirty="0">
                <a:solidFill>
                  <a:srgbClr val="FD9400"/>
                </a:solidFill>
                <a:latin typeface="微软雅黑" charset="0"/>
                <a:ea typeface="微软雅黑" charset="0"/>
                <a:cs typeface="微软雅黑" charset="0"/>
              </a:rPr>
              <a:t>省、市级政府部门，填写“发文机关的统一社会信用代码</a:t>
            </a:r>
            <a:r>
              <a:rPr sz="1600" spc="-5" dirty="0">
                <a:solidFill>
                  <a:srgbClr val="FD9400"/>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765"/>
              </a:spcBef>
            </a:pPr>
            <a:r>
              <a:rPr sz="1600" dirty="0">
                <a:solidFill>
                  <a:srgbClr val="FD9400"/>
                </a:solidFill>
                <a:latin typeface="微软雅黑" charset="0"/>
                <a:ea typeface="微软雅黑" charset="0"/>
                <a:cs typeface="微软雅黑" charset="0"/>
              </a:rPr>
              <a:t>县级政府部门和镇街，由于未开设网站，填写县级政府网站标识</a:t>
            </a:r>
            <a:r>
              <a:rPr sz="1600" spc="-5" dirty="0">
                <a:solidFill>
                  <a:srgbClr val="FD9400"/>
                </a:solidFill>
                <a:latin typeface="微软雅黑" charset="0"/>
                <a:ea typeface="微软雅黑" charset="0"/>
                <a:cs typeface="微软雅黑" charset="0"/>
              </a:rPr>
              <a:t>码</a:t>
            </a:r>
            <a:endParaRPr sz="1600">
              <a:latin typeface="微软雅黑" charset="0"/>
              <a:ea typeface="微软雅黑" charset="0"/>
              <a:cs typeface="微软雅黑" charset="0"/>
            </a:endParaRPr>
          </a:p>
          <a:p>
            <a:pPr>
              <a:lnSpc>
                <a:spcPct val="100000"/>
              </a:lnSpc>
            </a:pPr>
            <a:endParaRPr sz="1600">
              <a:latin typeface="微软雅黑" charset="0"/>
              <a:ea typeface="微软雅黑" charset="0"/>
              <a:cs typeface="微软雅黑" charset="0"/>
            </a:endParaRPr>
          </a:p>
          <a:p>
            <a:pPr marL="12700">
              <a:lnSpc>
                <a:spcPct val="100000"/>
              </a:lnSpc>
              <a:spcBef>
                <a:spcPts val="1425"/>
              </a:spcBef>
            </a:pPr>
            <a:r>
              <a:rPr sz="1500" dirty="0">
                <a:solidFill>
                  <a:srgbClr val="395BC9"/>
                </a:solidFill>
                <a:latin typeface="微软雅黑" charset="0"/>
                <a:ea typeface="微软雅黑" charset="0"/>
                <a:cs typeface="微软雅黑" charset="0"/>
              </a:rPr>
              <a:t>例如：</a:t>
            </a:r>
            <a:endParaRPr sz="1500">
              <a:latin typeface="微软雅黑" charset="0"/>
              <a:ea typeface="微软雅黑" charset="0"/>
              <a:cs typeface="微软雅黑" charset="0"/>
            </a:endParaRPr>
          </a:p>
          <a:p>
            <a:pPr marL="12700">
              <a:lnSpc>
                <a:spcPct val="100000"/>
              </a:lnSpc>
              <a:spcBef>
                <a:spcPts val="900"/>
              </a:spcBef>
            </a:pPr>
            <a:r>
              <a:rPr sz="1500" dirty="0">
                <a:solidFill>
                  <a:srgbClr val="395BC9"/>
                </a:solidFill>
                <a:latin typeface="微软雅黑" charset="0"/>
                <a:ea typeface="微软雅黑" charset="0"/>
                <a:cs typeface="微软雅黑" charset="0"/>
              </a:rPr>
              <a:t>山东省政府：3700000071（政府网站标识码）</a:t>
            </a:r>
            <a:endParaRPr sz="1500">
              <a:latin typeface="微软雅黑" charset="0"/>
              <a:ea typeface="微软雅黑" charset="0"/>
              <a:cs typeface="微软雅黑" charset="0"/>
            </a:endParaRPr>
          </a:p>
          <a:p>
            <a:pPr marL="12700">
              <a:lnSpc>
                <a:spcPct val="100000"/>
              </a:lnSpc>
              <a:spcBef>
                <a:spcPts val="900"/>
              </a:spcBef>
            </a:pPr>
            <a:r>
              <a:rPr sz="1500" dirty="0">
                <a:solidFill>
                  <a:srgbClr val="395BC9"/>
                </a:solidFill>
                <a:latin typeface="微软雅黑" charset="0"/>
                <a:ea typeface="微软雅黑" charset="0"/>
                <a:cs typeface="微软雅黑" charset="0"/>
              </a:rPr>
              <a:t>山东省人民政府办公厅：113700000045022274（统一社会信用代码）</a:t>
            </a:r>
            <a:endParaRPr sz="1500">
              <a:latin typeface="微软雅黑" charset="0"/>
              <a:ea typeface="微软雅黑" charset="0"/>
              <a:cs typeface="微软雅黑"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8700" y="0"/>
            <a:ext cx="3543300" cy="325069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4466844"/>
            <a:ext cx="1877695" cy="2391410"/>
          </a:xfrm>
          <a:custGeom>
            <a:avLst/>
            <a:gdLst/>
            <a:ahLst/>
            <a:cxnLst/>
            <a:rect l="l" t="t" r="r" b="b"/>
            <a:pathLst>
              <a:path w="1877695" h="2391409">
                <a:moveTo>
                  <a:pt x="1877568" y="2391155"/>
                </a:moveTo>
                <a:lnTo>
                  <a:pt x="0" y="2391155"/>
                </a:lnTo>
                <a:lnTo>
                  <a:pt x="0" y="0"/>
                </a:lnTo>
                <a:lnTo>
                  <a:pt x="1877568" y="2391155"/>
                </a:lnTo>
                <a:close/>
              </a:path>
            </a:pathLst>
          </a:custGeom>
          <a:solidFill>
            <a:srgbClr val="5F95E6">
              <a:alpha val="10198"/>
            </a:srgbClr>
          </a:solidFill>
        </p:spPr>
        <p:txBody>
          <a:bodyPr wrap="square" lIns="0" tIns="0" rIns="0" bIns="0" rtlCol="0"/>
          <a:lstStyle/>
          <a:p/>
        </p:txBody>
      </p:sp>
      <p:sp>
        <p:nvSpPr>
          <p:cNvPr id="4" name="object 4"/>
          <p:cNvSpPr txBox="1">
            <a:spLocks noGrp="1"/>
          </p:cNvSpPr>
          <p:nvPr>
            <p:ph type="title"/>
          </p:nvPr>
        </p:nvSpPr>
        <p:spPr>
          <a:xfrm>
            <a:off x="965161" y="1678317"/>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文件所属单</a:t>
            </a:r>
            <a:r>
              <a:rPr spc="5" dirty="0">
                <a:solidFill>
                  <a:srgbClr val="395BC9"/>
                </a:solidFill>
                <a:latin typeface="微软雅黑" charset="0"/>
                <a:ea typeface="微软雅黑" charset="0"/>
              </a:rPr>
              <a:t>位</a:t>
            </a:r>
            <a:endParaRPr spc="5" dirty="0">
              <a:solidFill>
                <a:srgbClr val="395BC9"/>
              </a:solidFill>
              <a:latin typeface="微软雅黑" charset="0"/>
              <a:ea typeface="微软雅黑" charset="0"/>
            </a:endParaRPr>
          </a:p>
        </p:txBody>
      </p:sp>
      <p:sp>
        <p:nvSpPr>
          <p:cNvPr id="5" name="object 5"/>
          <p:cNvSpPr txBox="1"/>
          <p:nvPr/>
        </p:nvSpPr>
        <p:spPr>
          <a:xfrm>
            <a:off x="965161" y="3028848"/>
            <a:ext cx="4375150" cy="2596515"/>
          </a:xfrm>
          <a:prstGeom prst="rect">
            <a:avLst/>
          </a:prstGeom>
        </p:spPr>
        <p:txBody>
          <a:bodyPr vert="horz" wrap="square" lIns="0" tIns="134620" rIns="0" bIns="0" rtlCol="0">
            <a:spAutoFit/>
          </a:bodyPr>
          <a:lstStyle/>
          <a:p>
            <a:pPr marL="12700">
              <a:lnSpc>
                <a:spcPct val="100000"/>
              </a:lnSpc>
              <a:spcBef>
                <a:spcPts val="1060"/>
              </a:spcBef>
            </a:pPr>
            <a:r>
              <a:rPr sz="1600" dirty="0">
                <a:solidFill>
                  <a:srgbClr val="0D0D0D"/>
                </a:solidFill>
                <a:latin typeface="微软雅黑" charset="0"/>
                <a:ea typeface="微软雅黑" charset="0"/>
                <a:cs typeface="微软雅黑" charset="0"/>
              </a:rPr>
              <a:t>要求：填写</a:t>
            </a:r>
            <a:r>
              <a:rPr sz="1600" dirty="0">
                <a:solidFill>
                  <a:srgbClr val="395BC9"/>
                </a:solidFill>
                <a:latin typeface="微软雅黑" charset="0"/>
                <a:ea typeface="微软雅黑" charset="0"/>
                <a:cs typeface="微软雅黑" charset="0"/>
              </a:rPr>
              <a:t>单位名称的全称</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gn="just">
              <a:lnSpc>
                <a:spcPct val="150000"/>
              </a:lnSpc>
            </a:pPr>
            <a:r>
              <a:rPr sz="1600" spc="30" dirty="0">
                <a:solidFill>
                  <a:srgbClr val="0D0D0D"/>
                </a:solidFill>
                <a:latin typeface="微软雅黑" charset="0"/>
                <a:ea typeface="微软雅黑" charset="0"/>
                <a:cs typeface="微软雅黑" charset="0"/>
              </a:rPr>
              <a:t>指的是部门或地方制定</a:t>
            </a:r>
            <a:r>
              <a:rPr sz="1600" spc="35" dirty="0">
                <a:solidFill>
                  <a:srgbClr val="0D0D0D"/>
                </a:solidFill>
                <a:latin typeface="微软雅黑" charset="0"/>
                <a:ea typeface="微软雅黑" charset="0"/>
                <a:cs typeface="微软雅黑" charset="0"/>
              </a:rPr>
              <a:t>该文件的单位，或者向</a:t>
            </a:r>
            <a:r>
              <a:rPr sz="1600" spc="-5" dirty="0">
                <a:solidFill>
                  <a:srgbClr val="0D0D0D"/>
                </a:solidFill>
                <a:latin typeface="微软雅黑" charset="0"/>
                <a:ea typeface="微软雅黑" charset="0"/>
                <a:cs typeface="微软雅黑" charset="0"/>
              </a:rPr>
              <a:t>部 </a:t>
            </a:r>
            <a:r>
              <a:rPr sz="1600" spc="30" dirty="0">
                <a:solidFill>
                  <a:srgbClr val="0D0D0D"/>
                </a:solidFill>
                <a:latin typeface="微软雅黑" charset="0"/>
                <a:ea typeface="微软雅黑" charset="0"/>
                <a:cs typeface="微软雅黑" charset="0"/>
              </a:rPr>
              <a:t>门或地方政府信息公开专栏提供该文件</a:t>
            </a:r>
            <a:r>
              <a:rPr sz="1600" spc="35" dirty="0">
                <a:solidFill>
                  <a:srgbClr val="0D0D0D"/>
                </a:solidFill>
                <a:latin typeface="微软雅黑" charset="0"/>
                <a:ea typeface="微软雅黑" charset="0"/>
                <a:cs typeface="微软雅黑" charset="0"/>
              </a:rPr>
              <a:t>的厅</a:t>
            </a:r>
            <a:r>
              <a:rPr sz="1600" spc="30" dirty="0">
                <a:solidFill>
                  <a:srgbClr val="0D0D0D"/>
                </a:solidFill>
                <a:latin typeface="微软雅黑" charset="0"/>
                <a:ea typeface="微软雅黑" charset="0"/>
                <a:cs typeface="微软雅黑" charset="0"/>
              </a:rPr>
              <a:t>/</a:t>
            </a:r>
            <a:r>
              <a:rPr sz="1600" spc="35" dirty="0">
                <a:solidFill>
                  <a:srgbClr val="0D0D0D"/>
                </a:solidFill>
                <a:latin typeface="微软雅黑" charset="0"/>
                <a:ea typeface="微软雅黑" charset="0"/>
                <a:cs typeface="微软雅黑" charset="0"/>
              </a:rPr>
              <a:t>局</a:t>
            </a:r>
            <a:r>
              <a:rPr sz="1600" spc="-5" dirty="0">
                <a:solidFill>
                  <a:srgbClr val="0D0D0D"/>
                </a:solidFill>
                <a:latin typeface="微软雅黑" charset="0"/>
                <a:ea typeface="微软雅黑" charset="0"/>
                <a:cs typeface="微软雅黑" charset="0"/>
              </a:rPr>
              <a:t>/ </a:t>
            </a:r>
            <a:r>
              <a:rPr sz="1600" dirty="0">
                <a:solidFill>
                  <a:srgbClr val="0D0D0D"/>
                </a:solidFill>
                <a:latin typeface="微软雅黑" charset="0"/>
                <a:ea typeface="微软雅黑" charset="0"/>
                <a:cs typeface="微软雅黑" charset="0"/>
              </a:rPr>
              <a:t>处室等</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gn="just">
              <a:lnSpc>
                <a:spcPct val="150000"/>
              </a:lnSpc>
            </a:pPr>
            <a:r>
              <a:rPr sz="1600" spc="30" dirty="0">
                <a:solidFill>
                  <a:srgbClr val="FF0000"/>
                </a:solidFill>
                <a:latin typeface="微软雅黑" charset="0"/>
                <a:ea typeface="微软雅黑" charset="0"/>
                <a:cs typeface="微软雅黑" charset="0"/>
              </a:rPr>
              <a:t>以政府或政府办公室（</a:t>
            </a:r>
            <a:r>
              <a:rPr sz="1600" spc="35" dirty="0">
                <a:solidFill>
                  <a:srgbClr val="FF0000"/>
                </a:solidFill>
                <a:latin typeface="微软雅黑" charset="0"/>
                <a:ea typeface="微软雅黑" charset="0"/>
                <a:cs typeface="微软雅黑" charset="0"/>
              </a:rPr>
              <a:t>厅）名义印发的文件填</a:t>
            </a:r>
            <a:r>
              <a:rPr sz="1600" spc="-5" dirty="0">
                <a:solidFill>
                  <a:srgbClr val="FF0000"/>
                </a:solidFill>
                <a:latin typeface="微软雅黑" charset="0"/>
                <a:ea typeface="微软雅黑" charset="0"/>
                <a:cs typeface="微软雅黑" charset="0"/>
              </a:rPr>
              <a:t>文 </a:t>
            </a:r>
            <a:r>
              <a:rPr sz="1600" spc="30" dirty="0">
                <a:solidFill>
                  <a:srgbClr val="FF0000"/>
                </a:solidFill>
                <a:latin typeface="微软雅黑" charset="0"/>
                <a:ea typeface="微软雅黑" charset="0"/>
                <a:cs typeface="微软雅黑" charset="0"/>
              </a:rPr>
              <a:t>件牵头起草单位；以部</a:t>
            </a:r>
            <a:r>
              <a:rPr sz="1600" spc="35" dirty="0">
                <a:solidFill>
                  <a:srgbClr val="FF0000"/>
                </a:solidFill>
                <a:latin typeface="微软雅黑" charset="0"/>
                <a:ea typeface="微软雅黑" charset="0"/>
                <a:cs typeface="微软雅黑" charset="0"/>
              </a:rPr>
              <a:t>门自己名义印发的文件</a:t>
            </a:r>
            <a:r>
              <a:rPr sz="1600" spc="-5" dirty="0">
                <a:solidFill>
                  <a:srgbClr val="FF0000"/>
                </a:solidFill>
                <a:latin typeface="微软雅黑" charset="0"/>
                <a:ea typeface="微软雅黑" charset="0"/>
                <a:cs typeface="微软雅黑" charset="0"/>
              </a:rPr>
              <a:t>填 </a:t>
            </a:r>
            <a:r>
              <a:rPr sz="1600" dirty="0">
                <a:solidFill>
                  <a:srgbClr val="FF0000"/>
                </a:solidFill>
                <a:latin typeface="微软雅黑" charset="0"/>
                <a:ea typeface="微软雅黑" charset="0"/>
                <a:cs typeface="微软雅黑" charset="0"/>
              </a:rPr>
              <a:t>写本单位名称的全称</a:t>
            </a:r>
            <a:r>
              <a:rPr sz="1600" spc="-5" dirty="0">
                <a:solidFill>
                  <a:srgbClr val="FF0000"/>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6" name="object 6"/>
          <p:cNvSpPr/>
          <p:nvPr/>
        </p:nvSpPr>
        <p:spPr>
          <a:xfrm>
            <a:off x="6153911" y="1371600"/>
            <a:ext cx="5109972" cy="3962400"/>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808316" y="2271407"/>
            <a:ext cx="3683000" cy="38163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95BC9"/>
                </a:solidFill>
                <a:latin typeface="微软雅黑" charset="0"/>
                <a:ea typeface="微软雅黑" charset="0"/>
                <a:cs typeface="黑体" panose="02010609060101010101" charset="-122"/>
              </a:rPr>
              <a:t>（即：文件牵头起草单位）</a:t>
            </a:r>
            <a:endParaRPr sz="2400">
              <a:latin typeface="微软雅黑" charset="0"/>
              <a:ea typeface="微软雅黑" charset="0"/>
              <a:cs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99160"/>
            <a:ext cx="12192000" cy="5029200"/>
          </a:xfrm>
          <a:custGeom>
            <a:avLst/>
            <a:gdLst/>
            <a:ahLst/>
            <a:cxnLst/>
            <a:rect l="l" t="t" r="r" b="b"/>
            <a:pathLst>
              <a:path w="12192000" h="5029200">
                <a:moveTo>
                  <a:pt x="0" y="0"/>
                </a:moveTo>
                <a:lnTo>
                  <a:pt x="12192000" y="0"/>
                </a:lnTo>
                <a:lnTo>
                  <a:pt x="12192000" y="5029200"/>
                </a:lnTo>
                <a:lnTo>
                  <a:pt x="0" y="5029200"/>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xfrm>
            <a:off x="1117561" y="1130922"/>
            <a:ext cx="16516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主题分</a:t>
            </a:r>
            <a:r>
              <a:rPr spc="5" dirty="0">
                <a:latin typeface="微软雅黑" charset="0"/>
                <a:ea typeface="微软雅黑" charset="0"/>
              </a:rPr>
              <a:t>类</a:t>
            </a:r>
            <a:endParaRPr spc="5" dirty="0">
              <a:latin typeface="微软雅黑" charset="0"/>
              <a:ea typeface="微软雅黑" charset="0"/>
            </a:endParaRPr>
          </a:p>
        </p:txBody>
      </p:sp>
      <p:sp>
        <p:nvSpPr>
          <p:cNvPr id="4" name="object 4"/>
          <p:cNvSpPr txBox="1"/>
          <p:nvPr/>
        </p:nvSpPr>
        <p:spPr>
          <a:xfrm>
            <a:off x="1117600" y="1802129"/>
            <a:ext cx="3356610" cy="1743710"/>
          </a:xfrm>
          <a:prstGeom prst="rect">
            <a:avLst/>
          </a:prstGeom>
        </p:spPr>
        <p:txBody>
          <a:bodyPr vert="horz" wrap="square" lIns="0" tIns="12700" rIns="0" bIns="0" rtlCol="0">
            <a:spAutoFit/>
          </a:bodyPr>
          <a:lstStyle/>
          <a:p>
            <a:pPr marL="12700" marR="5080" algn="just">
              <a:lnSpc>
                <a:spcPct val="150000"/>
              </a:lnSpc>
              <a:spcBef>
                <a:spcPts val="100"/>
              </a:spcBef>
            </a:pPr>
            <a:r>
              <a:rPr sz="1500" spc="45" dirty="0">
                <a:solidFill>
                  <a:srgbClr val="FFFFFF"/>
                </a:solidFill>
                <a:latin typeface="微软雅黑" charset="0"/>
                <a:ea typeface="微软雅黑" charset="0"/>
                <a:cs typeface="微软雅黑" charset="0"/>
              </a:rPr>
              <a:t>要求：根据文件所属主体类别具</a:t>
            </a:r>
            <a:r>
              <a:rPr sz="1500" spc="50" dirty="0">
                <a:solidFill>
                  <a:srgbClr val="FFFFFF"/>
                </a:solidFill>
                <a:latin typeface="微软雅黑" charset="0"/>
                <a:ea typeface="微软雅黑" charset="0"/>
                <a:cs typeface="微软雅黑" charset="0"/>
              </a:rPr>
              <a:t>体选</a:t>
            </a:r>
            <a:r>
              <a:rPr sz="1500" dirty="0">
                <a:solidFill>
                  <a:srgbClr val="FFFFFF"/>
                </a:solidFill>
                <a:latin typeface="微软雅黑" charset="0"/>
                <a:ea typeface="微软雅黑" charset="0"/>
                <a:cs typeface="微软雅黑" charset="0"/>
              </a:rPr>
              <a:t>择 </a:t>
            </a:r>
            <a:r>
              <a:rPr sz="1500" spc="45" dirty="0">
                <a:solidFill>
                  <a:srgbClr val="FFFFFF"/>
                </a:solidFill>
                <a:latin typeface="微软雅黑" charset="0"/>
                <a:ea typeface="微软雅黑" charset="0"/>
                <a:cs typeface="微软雅黑" charset="0"/>
              </a:rPr>
              <a:t>确定，实在无法确定主题分类的</a:t>
            </a:r>
            <a:r>
              <a:rPr sz="1500" spc="50" dirty="0">
                <a:solidFill>
                  <a:srgbClr val="FFFFFF"/>
                </a:solidFill>
                <a:latin typeface="微软雅黑" charset="0"/>
                <a:ea typeface="微软雅黑" charset="0"/>
                <a:cs typeface="微软雅黑" charset="0"/>
              </a:rPr>
              <a:t>历史</a:t>
            </a:r>
            <a:r>
              <a:rPr sz="1500" dirty="0">
                <a:solidFill>
                  <a:srgbClr val="FFFFFF"/>
                </a:solidFill>
                <a:latin typeface="微软雅黑" charset="0"/>
                <a:ea typeface="微软雅黑" charset="0"/>
                <a:cs typeface="微软雅黑" charset="0"/>
              </a:rPr>
              <a:t>数 </a:t>
            </a:r>
            <a:r>
              <a:rPr sz="1500" spc="45" dirty="0">
                <a:solidFill>
                  <a:srgbClr val="FFFFFF"/>
                </a:solidFill>
                <a:latin typeface="微软雅黑" charset="0"/>
                <a:ea typeface="微软雅黑" charset="0"/>
                <a:cs typeface="微软雅黑" charset="0"/>
              </a:rPr>
              <a:t>据可下拉选择其他（为确保文件</a:t>
            </a:r>
            <a:r>
              <a:rPr sz="1500" spc="50" dirty="0">
                <a:solidFill>
                  <a:srgbClr val="FFFFFF"/>
                </a:solidFill>
                <a:latin typeface="微软雅黑" charset="0"/>
                <a:ea typeface="微软雅黑" charset="0"/>
                <a:cs typeface="微软雅黑" charset="0"/>
              </a:rPr>
              <a:t>各维</a:t>
            </a:r>
            <a:r>
              <a:rPr sz="1500" dirty="0">
                <a:solidFill>
                  <a:srgbClr val="FFFFFF"/>
                </a:solidFill>
                <a:latin typeface="微软雅黑" charset="0"/>
                <a:ea typeface="微软雅黑" charset="0"/>
                <a:cs typeface="微软雅黑" charset="0"/>
              </a:rPr>
              <a:t>度 </a:t>
            </a:r>
            <a:r>
              <a:rPr sz="1500" spc="45" dirty="0">
                <a:solidFill>
                  <a:srgbClr val="FFFFFF"/>
                </a:solidFill>
                <a:latin typeface="微软雅黑" charset="0"/>
                <a:ea typeface="微软雅黑" charset="0"/>
                <a:cs typeface="微软雅黑" charset="0"/>
              </a:rPr>
              <a:t>统计一致，尽量不选择其他），</a:t>
            </a:r>
            <a:r>
              <a:rPr sz="1500" spc="50" dirty="0">
                <a:solidFill>
                  <a:srgbClr val="FFFFFF"/>
                </a:solidFill>
                <a:latin typeface="微软雅黑" charset="0"/>
                <a:ea typeface="微软雅黑" charset="0"/>
                <a:cs typeface="微软雅黑" charset="0"/>
              </a:rPr>
              <a:t>增量</a:t>
            </a:r>
            <a:r>
              <a:rPr sz="1500" dirty="0">
                <a:solidFill>
                  <a:srgbClr val="FFFFFF"/>
                </a:solidFill>
                <a:latin typeface="微软雅黑" charset="0"/>
                <a:ea typeface="微软雅黑" charset="0"/>
                <a:cs typeface="微软雅黑" charset="0"/>
              </a:rPr>
              <a:t>数 据具体情形下拉选择。</a:t>
            </a:r>
            <a:endParaRPr sz="1500">
              <a:latin typeface="微软雅黑" charset="0"/>
              <a:ea typeface="微软雅黑" charset="0"/>
              <a:cs typeface="微软雅黑" charset="0"/>
            </a:endParaRPr>
          </a:p>
        </p:txBody>
      </p:sp>
      <p:sp>
        <p:nvSpPr>
          <p:cNvPr id="5" name="object 5"/>
          <p:cNvSpPr txBox="1"/>
          <p:nvPr/>
        </p:nvSpPr>
        <p:spPr>
          <a:xfrm>
            <a:off x="1050925" y="4221479"/>
            <a:ext cx="10693400" cy="1396365"/>
          </a:xfrm>
          <a:prstGeom prst="rect">
            <a:avLst/>
          </a:prstGeom>
        </p:spPr>
        <p:txBody>
          <a:bodyPr vert="horz" wrap="square" lIns="0" tIns="127000" rIns="0" bIns="0" rtlCol="0">
            <a:spAutoFit/>
          </a:bodyPr>
          <a:lstStyle/>
          <a:p>
            <a:pPr marL="12700">
              <a:lnSpc>
                <a:spcPct val="100000"/>
              </a:lnSpc>
              <a:spcBef>
                <a:spcPts val="1000"/>
              </a:spcBef>
            </a:pPr>
            <a:r>
              <a:rPr sz="1500" dirty="0">
                <a:solidFill>
                  <a:srgbClr val="FFFFFF"/>
                </a:solidFill>
                <a:latin typeface="微软雅黑" charset="0"/>
                <a:ea typeface="微软雅黑" charset="0"/>
                <a:cs typeface="微软雅黑" charset="0"/>
              </a:rPr>
              <a:t>问：文件的主题分类与部门职责是否一一对应？</a:t>
            </a:r>
            <a:endParaRPr sz="1500">
              <a:latin typeface="微软雅黑" charset="0"/>
              <a:ea typeface="微软雅黑" charset="0"/>
              <a:cs typeface="微软雅黑" charset="0"/>
            </a:endParaRPr>
          </a:p>
          <a:p>
            <a:pPr marL="12700" marR="5080">
              <a:lnSpc>
                <a:spcPct val="150000"/>
              </a:lnSpc>
            </a:pPr>
            <a:r>
              <a:rPr sz="1500" dirty="0">
                <a:solidFill>
                  <a:srgbClr val="FFFFFF"/>
                </a:solidFill>
                <a:latin typeface="微软雅黑" charset="0"/>
                <a:ea typeface="微软雅黑" charset="0"/>
                <a:cs typeface="微软雅黑" charset="0"/>
              </a:rPr>
              <a:t>答：不完全一一对应。举个例子：自然资源部门发布的文件并不一定都是“国土资源、能源”类别的，有关“国土资源、能源” </a:t>
            </a:r>
            <a:r>
              <a:rPr sz="1500" spc="15" dirty="0">
                <a:solidFill>
                  <a:srgbClr val="FFFFFF"/>
                </a:solidFill>
                <a:latin typeface="微软雅黑" charset="0"/>
                <a:ea typeface="微软雅黑" charset="0"/>
                <a:cs typeface="微软雅黑" charset="0"/>
              </a:rPr>
              <a:t>方面的文件也不一定都是</a:t>
            </a:r>
            <a:r>
              <a:rPr sz="1500" spc="20" dirty="0">
                <a:solidFill>
                  <a:srgbClr val="FFFFFF"/>
                </a:solidFill>
                <a:latin typeface="微软雅黑" charset="0"/>
                <a:ea typeface="微软雅黑" charset="0"/>
                <a:cs typeface="微软雅黑" charset="0"/>
              </a:rPr>
              <a:t>自然资源部门发的。自然资源部门公开的有关电子政务的、安全生产的、减灾救灾、组织管理方面</a:t>
            </a:r>
            <a:r>
              <a:rPr sz="1500" dirty="0">
                <a:solidFill>
                  <a:srgbClr val="FFFFFF"/>
                </a:solidFill>
                <a:latin typeface="微软雅黑" charset="0"/>
                <a:ea typeface="微软雅黑" charset="0"/>
                <a:cs typeface="微软雅黑" charset="0"/>
              </a:rPr>
              <a:t>的 文件，应按照文件的实际内容进行标注。</a:t>
            </a:r>
            <a:endParaRPr sz="1500">
              <a:latin typeface="微软雅黑" charset="0"/>
              <a:ea typeface="微软雅黑" charset="0"/>
              <a:cs typeface="微软雅黑" charset="0"/>
            </a:endParaRPr>
          </a:p>
        </p:txBody>
      </p:sp>
      <p:sp>
        <p:nvSpPr>
          <p:cNvPr id="6" name="object 6"/>
          <p:cNvSpPr/>
          <p:nvPr/>
        </p:nvSpPr>
        <p:spPr>
          <a:xfrm>
            <a:off x="5437632" y="694944"/>
            <a:ext cx="6298692" cy="392125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69" y="8312"/>
            <a:ext cx="4102330" cy="6849687"/>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641080" y="0"/>
            <a:ext cx="3550920" cy="68580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75691" y="5348604"/>
            <a:ext cx="2264410" cy="1490980"/>
          </a:xfrm>
          <a:custGeom>
            <a:avLst/>
            <a:gdLst/>
            <a:ahLst/>
            <a:cxnLst/>
            <a:rect l="l" t="t" r="r" b="b"/>
            <a:pathLst>
              <a:path w="2264410" h="1490979">
                <a:moveTo>
                  <a:pt x="302209" y="1490979"/>
                </a:moveTo>
                <a:lnTo>
                  <a:pt x="0" y="1490979"/>
                </a:lnTo>
                <a:lnTo>
                  <a:pt x="750633" y="0"/>
                </a:lnTo>
                <a:lnTo>
                  <a:pt x="1052830" y="0"/>
                </a:lnTo>
                <a:lnTo>
                  <a:pt x="302209" y="1490979"/>
                </a:lnTo>
                <a:close/>
              </a:path>
              <a:path w="2264410" h="1490979">
                <a:moveTo>
                  <a:pt x="907999" y="1490979"/>
                </a:moveTo>
                <a:lnTo>
                  <a:pt x="605790" y="1490979"/>
                </a:lnTo>
                <a:lnTo>
                  <a:pt x="1356423" y="0"/>
                </a:lnTo>
                <a:lnTo>
                  <a:pt x="1658620" y="0"/>
                </a:lnTo>
                <a:lnTo>
                  <a:pt x="907999" y="1490979"/>
                </a:lnTo>
                <a:close/>
              </a:path>
              <a:path w="2264410" h="1490979">
                <a:moveTo>
                  <a:pt x="1513789" y="1490979"/>
                </a:moveTo>
                <a:lnTo>
                  <a:pt x="1211580" y="1490979"/>
                </a:lnTo>
                <a:lnTo>
                  <a:pt x="1962213" y="0"/>
                </a:lnTo>
                <a:lnTo>
                  <a:pt x="2264410" y="0"/>
                </a:lnTo>
                <a:lnTo>
                  <a:pt x="1513789" y="1490979"/>
                </a:lnTo>
                <a:close/>
              </a:path>
            </a:pathLst>
          </a:custGeom>
          <a:solidFill>
            <a:srgbClr val="F1F1F1"/>
          </a:solidFill>
        </p:spPr>
        <p:txBody>
          <a:bodyPr wrap="square" lIns="0" tIns="0" rIns="0" bIns="0" rtlCol="0"/>
          <a:lstStyle/>
          <a:p/>
        </p:txBody>
      </p:sp>
      <p:sp>
        <p:nvSpPr>
          <p:cNvPr id="5" name="object 5"/>
          <p:cNvSpPr/>
          <p:nvPr/>
        </p:nvSpPr>
        <p:spPr>
          <a:xfrm>
            <a:off x="10401934" y="2378075"/>
            <a:ext cx="1311275" cy="1312545"/>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616902" y="504659"/>
            <a:ext cx="1499235" cy="468630"/>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395BC9"/>
                </a:solidFill>
              </a:rPr>
              <a:t>文件来</a:t>
            </a:r>
            <a:r>
              <a:rPr sz="2900" spc="5" dirty="0">
                <a:solidFill>
                  <a:srgbClr val="395BC9"/>
                </a:solidFill>
              </a:rPr>
              <a:t>源</a:t>
            </a:r>
            <a:endParaRPr sz="2900"/>
          </a:p>
        </p:txBody>
      </p:sp>
      <p:sp>
        <p:nvSpPr>
          <p:cNvPr id="7" name="object 7"/>
          <p:cNvSpPr/>
          <p:nvPr/>
        </p:nvSpPr>
        <p:spPr>
          <a:xfrm>
            <a:off x="1143000" y="1234439"/>
            <a:ext cx="9692640" cy="5257800"/>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1851660" y="1522475"/>
            <a:ext cx="5570220" cy="2139696"/>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4228465" y="3979417"/>
            <a:ext cx="6236970" cy="2226945"/>
          </a:xfrm>
          <a:prstGeom prst="rect">
            <a:avLst/>
          </a:prstGeom>
        </p:spPr>
        <p:txBody>
          <a:bodyPr vert="horz" wrap="square" lIns="0" tIns="134620" rIns="0" bIns="0" rtlCol="0">
            <a:spAutoFit/>
          </a:bodyPr>
          <a:lstStyle/>
          <a:p>
            <a:pPr marL="12700">
              <a:lnSpc>
                <a:spcPct val="100000"/>
              </a:lnSpc>
              <a:spcBef>
                <a:spcPts val="1060"/>
              </a:spcBef>
            </a:pP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nSpc>
                <a:spcPct val="150000"/>
              </a:lnSpc>
              <a:buSzPct val="94000"/>
              <a:buAutoNum type="arabicParenBoth"/>
              <a:tabLst>
                <a:tab pos="318135" algn="l"/>
              </a:tabLst>
            </a:pPr>
            <a:r>
              <a:rPr sz="1600" dirty="0">
                <a:solidFill>
                  <a:srgbClr val="0D0D0D"/>
                </a:solidFill>
                <a:latin typeface="微软雅黑" charset="0"/>
                <a:ea typeface="微软雅黑" charset="0"/>
                <a:cs typeface="微软雅黑" charset="0"/>
              </a:rPr>
              <a:t>若推送方是部门</a:t>
            </a:r>
            <a:r>
              <a:rPr sz="1600" spc="5" dirty="0">
                <a:solidFill>
                  <a:srgbClr val="0D0D0D"/>
                </a:solidFill>
                <a:latin typeface="微软雅黑" charset="0"/>
                <a:ea typeface="微软雅黑" charset="0"/>
                <a:cs typeface="微软雅黑" charset="0"/>
              </a:rPr>
              <a:t>，文件来源是</a:t>
            </a:r>
            <a:r>
              <a:rPr sz="1600" dirty="0">
                <a:solidFill>
                  <a:srgbClr val="0D0D0D"/>
                </a:solidFill>
                <a:latin typeface="微软雅黑" charset="0"/>
                <a:ea typeface="微软雅黑" charset="0"/>
                <a:cs typeface="微软雅黑" charset="0"/>
              </a:rPr>
              <a:t>"</a:t>
            </a:r>
            <a:r>
              <a:rPr sz="1600" spc="5" dirty="0">
                <a:solidFill>
                  <a:srgbClr val="395BC9"/>
                </a:solidFill>
                <a:latin typeface="微软雅黑" charset="0"/>
                <a:ea typeface="微软雅黑" charset="0"/>
                <a:cs typeface="微软雅黑" charset="0"/>
              </a:rPr>
              <a:t>部门名称</a:t>
            </a:r>
            <a:r>
              <a:rPr sz="1600" dirty="0">
                <a:solidFill>
                  <a:srgbClr val="395BC9"/>
                </a:solidFill>
                <a:latin typeface="微软雅黑" charset="0"/>
                <a:ea typeface="微软雅黑" charset="0"/>
                <a:cs typeface="微软雅黑" charset="0"/>
              </a:rPr>
              <a:t>+</a:t>
            </a:r>
            <a:r>
              <a:rPr sz="1600" spc="5" dirty="0">
                <a:solidFill>
                  <a:srgbClr val="395BC9"/>
                </a:solidFill>
                <a:latin typeface="微软雅黑" charset="0"/>
                <a:ea typeface="微软雅黑" charset="0"/>
                <a:cs typeface="微软雅黑" charset="0"/>
              </a:rPr>
              <a:t>网站</a:t>
            </a:r>
            <a:r>
              <a:rPr sz="1600" spc="5" dirty="0">
                <a:solidFill>
                  <a:srgbClr val="0D0D0D"/>
                </a:solidFill>
                <a:latin typeface="微软雅黑" charset="0"/>
                <a:ea typeface="微软雅黑" charset="0"/>
                <a:cs typeface="微软雅黑" charset="0"/>
              </a:rPr>
              <a:t>”；举例：山东省</a:t>
            </a:r>
            <a:r>
              <a:rPr sz="1600" spc="-5" dirty="0">
                <a:solidFill>
                  <a:srgbClr val="0D0D0D"/>
                </a:solidFill>
                <a:latin typeface="微软雅黑" charset="0"/>
                <a:ea typeface="微软雅黑" charset="0"/>
                <a:cs typeface="微软雅黑" charset="0"/>
              </a:rPr>
              <a:t>司 </a:t>
            </a:r>
            <a:r>
              <a:rPr sz="1600" dirty="0">
                <a:solidFill>
                  <a:srgbClr val="0D0D0D"/>
                </a:solidFill>
                <a:latin typeface="微软雅黑" charset="0"/>
                <a:ea typeface="微软雅黑" charset="0"/>
                <a:cs typeface="微软雅黑" charset="0"/>
              </a:rPr>
              <a:t>法厅网站、山东省教育厅网站</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gn="just">
              <a:lnSpc>
                <a:spcPct val="150000"/>
              </a:lnSpc>
              <a:buSzPct val="94000"/>
              <a:buAutoNum type="arabicParenBoth"/>
              <a:tabLst>
                <a:tab pos="327025" algn="l"/>
              </a:tabLst>
            </a:pPr>
            <a:r>
              <a:rPr sz="1600" spc="25" dirty="0">
                <a:solidFill>
                  <a:srgbClr val="0D0D0D"/>
                </a:solidFill>
                <a:latin typeface="微软雅黑" charset="0"/>
                <a:ea typeface="微软雅黑" charset="0"/>
                <a:cs typeface="微软雅黑" charset="0"/>
              </a:rPr>
              <a:t>若推送方是地方，文件来源是"</a:t>
            </a:r>
            <a:r>
              <a:rPr sz="1600" spc="30" dirty="0">
                <a:solidFill>
                  <a:srgbClr val="395BC9"/>
                </a:solidFill>
                <a:latin typeface="微软雅黑" charset="0"/>
                <a:ea typeface="微软雅黑" charset="0"/>
                <a:cs typeface="微软雅黑" charset="0"/>
              </a:rPr>
              <a:t>市、县名称</a:t>
            </a:r>
            <a:r>
              <a:rPr sz="1600" spc="25" dirty="0">
                <a:solidFill>
                  <a:srgbClr val="395BC9"/>
                </a:solidFill>
                <a:latin typeface="微软雅黑" charset="0"/>
                <a:ea typeface="微软雅黑" charset="0"/>
                <a:cs typeface="微软雅黑" charset="0"/>
              </a:rPr>
              <a:t>+</a:t>
            </a:r>
            <a:r>
              <a:rPr sz="1600" spc="30" dirty="0">
                <a:solidFill>
                  <a:srgbClr val="395BC9"/>
                </a:solidFill>
                <a:latin typeface="微软雅黑" charset="0"/>
                <a:ea typeface="微软雅黑" charset="0"/>
                <a:cs typeface="微软雅黑" charset="0"/>
              </a:rPr>
              <a:t>人民政府网站</a:t>
            </a:r>
            <a:r>
              <a:rPr sz="1600" spc="25" dirty="0">
                <a:solidFill>
                  <a:srgbClr val="0D0D0D"/>
                </a:solidFill>
                <a:latin typeface="微软雅黑" charset="0"/>
                <a:ea typeface="微软雅黑" charset="0"/>
                <a:cs typeface="微软雅黑" charset="0"/>
              </a:rPr>
              <a:t>"</a:t>
            </a:r>
            <a:r>
              <a:rPr sz="1600" spc="30" dirty="0">
                <a:solidFill>
                  <a:srgbClr val="0D0D0D"/>
                </a:solidFill>
                <a:latin typeface="微软雅黑" charset="0"/>
                <a:ea typeface="微软雅黑" charset="0"/>
                <a:cs typeface="微软雅黑" charset="0"/>
              </a:rPr>
              <a:t>或“</a:t>
            </a:r>
            <a:r>
              <a:rPr sz="1600" spc="25" dirty="0">
                <a:solidFill>
                  <a:srgbClr val="395BC9"/>
                </a:solidFill>
                <a:latin typeface="微软雅黑" charset="0"/>
                <a:ea typeface="微软雅黑" charset="0"/>
                <a:cs typeface="微软雅黑" charset="0"/>
              </a:rPr>
              <a:t>X</a:t>
            </a:r>
            <a:r>
              <a:rPr sz="1600" spc="-5" dirty="0">
                <a:solidFill>
                  <a:srgbClr val="395BC9"/>
                </a:solidFill>
                <a:latin typeface="微软雅黑" charset="0"/>
                <a:ea typeface="微软雅黑" charset="0"/>
                <a:cs typeface="微软雅黑" charset="0"/>
              </a:rPr>
              <a:t>X </a:t>
            </a:r>
            <a:r>
              <a:rPr sz="1600" spc="30" dirty="0">
                <a:solidFill>
                  <a:srgbClr val="395BC9"/>
                </a:solidFill>
                <a:latin typeface="微软雅黑" charset="0"/>
                <a:ea typeface="微软雅黑" charset="0"/>
                <a:cs typeface="微软雅黑" charset="0"/>
              </a:rPr>
              <a:t>省（市、县）</a:t>
            </a:r>
            <a:r>
              <a:rPr sz="1600" spc="25" dirty="0">
                <a:solidFill>
                  <a:srgbClr val="395BC9"/>
                </a:solidFill>
                <a:latin typeface="微软雅黑" charset="0"/>
                <a:ea typeface="微软雅黑" charset="0"/>
                <a:cs typeface="微软雅黑" charset="0"/>
              </a:rPr>
              <a:t>XX</a:t>
            </a:r>
            <a:r>
              <a:rPr sz="1600" spc="30" dirty="0">
                <a:solidFill>
                  <a:srgbClr val="395BC9"/>
                </a:solidFill>
                <a:latin typeface="微软雅黑" charset="0"/>
                <a:ea typeface="微软雅黑" charset="0"/>
                <a:cs typeface="微软雅黑" charset="0"/>
              </a:rPr>
              <a:t>单位</a:t>
            </a:r>
            <a:r>
              <a:rPr sz="1600" spc="30" dirty="0">
                <a:solidFill>
                  <a:srgbClr val="0D0D0D"/>
                </a:solidFill>
                <a:latin typeface="微软雅黑" charset="0"/>
                <a:ea typeface="微软雅黑" charset="0"/>
                <a:cs typeface="微软雅黑" charset="0"/>
              </a:rPr>
              <a:t>”。举例：山东省人民政府网站、山东省</a:t>
            </a:r>
            <a:r>
              <a:rPr sz="1600" spc="35" dirty="0">
                <a:solidFill>
                  <a:srgbClr val="0D0D0D"/>
                </a:solidFill>
                <a:latin typeface="微软雅黑" charset="0"/>
                <a:ea typeface="微软雅黑" charset="0"/>
                <a:cs typeface="微软雅黑" charset="0"/>
              </a:rPr>
              <a:t>发展</a:t>
            </a:r>
            <a:r>
              <a:rPr sz="1600" spc="-5" dirty="0">
                <a:solidFill>
                  <a:srgbClr val="0D0D0D"/>
                </a:solidFill>
                <a:latin typeface="微软雅黑" charset="0"/>
                <a:ea typeface="微软雅黑" charset="0"/>
                <a:cs typeface="微软雅黑" charset="0"/>
              </a:rPr>
              <a:t>和 </a:t>
            </a:r>
            <a:r>
              <a:rPr sz="1600" dirty="0">
                <a:solidFill>
                  <a:srgbClr val="0D0D0D"/>
                </a:solidFill>
                <a:latin typeface="微软雅黑" charset="0"/>
                <a:ea typeface="微软雅黑" charset="0"/>
                <a:cs typeface="微软雅黑" charset="0"/>
              </a:rPr>
              <a:t>改革委员会网站</a:t>
            </a:r>
            <a:r>
              <a:rPr sz="1600" spc="-5" dirty="0">
                <a:solidFill>
                  <a:srgbClr val="0D0D0D"/>
                </a:solidFill>
                <a:latin typeface="微软雅黑" charset="0"/>
                <a:ea typeface="微软雅黑" charset="0"/>
                <a:cs typeface="微软雅黑" charset="0"/>
              </a:rPr>
              <a:t>；XX</a:t>
            </a:r>
            <a:r>
              <a:rPr sz="1600" dirty="0">
                <a:solidFill>
                  <a:srgbClr val="0D0D0D"/>
                </a:solidFill>
                <a:latin typeface="微软雅黑" charset="0"/>
                <a:ea typeface="微软雅黑" charset="0"/>
                <a:cs typeface="微软雅黑" charset="0"/>
              </a:rPr>
              <a:t>县人民政府网站（县级政府及部门统一填写）</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10" name="object 10"/>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11" name="object 11"/>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4114800"/>
            <a:ext cx="2286000" cy="102235"/>
          </a:xfrm>
          <a:custGeom>
            <a:avLst/>
            <a:gdLst/>
            <a:ahLst/>
            <a:cxnLst/>
            <a:rect l="l" t="t" r="r" b="b"/>
            <a:pathLst>
              <a:path w="2286000" h="102235">
                <a:moveTo>
                  <a:pt x="0" y="0"/>
                </a:moveTo>
                <a:lnTo>
                  <a:pt x="2286000" y="0"/>
                </a:lnTo>
                <a:lnTo>
                  <a:pt x="2286000" y="102108"/>
                </a:lnTo>
                <a:lnTo>
                  <a:pt x="0" y="102108"/>
                </a:lnTo>
                <a:lnTo>
                  <a:pt x="0" y="0"/>
                </a:lnTo>
                <a:close/>
              </a:path>
            </a:pathLst>
          </a:custGeom>
          <a:solidFill>
            <a:srgbClr val="395BC9"/>
          </a:solidFill>
        </p:spPr>
        <p:txBody>
          <a:bodyPr wrap="square" lIns="0" tIns="0" rIns="0" bIns="0" rtlCol="0"/>
          <a:lstStyle/>
          <a:p/>
        </p:txBody>
      </p:sp>
      <p:sp>
        <p:nvSpPr>
          <p:cNvPr id="3" name="object 3"/>
          <p:cNvSpPr/>
          <p:nvPr/>
        </p:nvSpPr>
        <p:spPr>
          <a:xfrm>
            <a:off x="1828787" y="904849"/>
            <a:ext cx="9468485" cy="5048885"/>
          </a:xfrm>
          <a:custGeom>
            <a:avLst/>
            <a:gdLst/>
            <a:ahLst/>
            <a:cxnLst/>
            <a:rect l="l" t="t" r="r" b="b"/>
            <a:pathLst>
              <a:path w="9468485" h="5048885">
                <a:moveTo>
                  <a:pt x="3403" y="1052449"/>
                </a:moveTo>
                <a:lnTo>
                  <a:pt x="0" y="0"/>
                </a:lnTo>
                <a:lnTo>
                  <a:pt x="9467951" y="0"/>
                </a:lnTo>
                <a:lnTo>
                  <a:pt x="9467951" y="9499"/>
                </a:lnTo>
                <a:lnTo>
                  <a:pt x="19075" y="9499"/>
                </a:lnTo>
                <a:lnTo>
                  <a:pt x="9550" y="19050"/>
                </a:lnTo>
                <a:lnTo>
                  <a:pt x="19106" y="19050"/>
                </a:lnTo>
                <a:lnTo>
                  <a:pt x="22453" y="1052385"/>
                </a:lnTo>
                <a:lnTo>
                  <a:pt x="3403" y="1052449"/>
                </a:lnTo>
                <a:close/>
              </a:path>
              <a:path w="9468485" h="5048885">
                <a:moveTo>
                  <a:pt x="19106" y="19050"/>
                </a:moveTo>
                <a:lnTo>
                  <a:pt x="9550" y="19050"/>
                </a:lnTo>
                <a:lnTo>
                  <a:pt x="19075" y="9499"/>
                </a:lnTo>
                <a:lnTo>
                  <a:pt x="19106" y="19050"/>
                </a:lnTo>
                <a:close/>
              </a:path>
              <a:path w="9468485" h="5048885">
                <a:moveTo>
                  <a:pt x="9448901" y="19050"/>
                </a:moveTo>
                <a:lnTo>
                  <a:pt x="19106" y="19050"/>
                </a:lnTo>
                <a:lnTo>
                  <a:pt x="19075" y="9499"/>
                </a:lnTo>
                <a:lnTo>
                  <a:pt x="9467951" y="9499"/>
                </a:lnTo>
                <a:lnTo>
                  <a:pt x="9448901" y="9525"/>
                </a:lnTo>
                <a:lnTo>
                  <a:pt x="9448901" y="19050"/>
                </a:lnTo>
                <a:close/>
              </a:path>
              <a:path w="9468485" h="5048885">
                <a:moveTo>
                  <a:pt x="9448901" y="5038775"/>
                </a:moveTo>
                <a:lnTo>
                  <a:pt x="9448901" y="9525"/>
                </a:lnTo>
                <a:lnTo>
                  <a:pt x="9458426" y="19050"/>
                </a:lnTo>
                <a:lnTo>
                  <a:pt x="9467951" y="19050"/>
                </a:lnTo>
                <a:lnTo>
                  <a:pt x="9467951" y="5029250"/>
                </a:lnTo>
                <a:lnTo>
                  <a:pt x="9458426" y="5029250"/>
                </a:lnTo>
                <a:lnTo>
                  <a:pt x="9448901" y="5038775"/>
                </a:lnTo>
                <a:close/>
              </a:path>
              <a:path w="9468485" h="5048885">
                <a:moveTo>
                  <a:pt x="9467951" y="19050"/>
                </a:moveTo>
                <a:lnTo>
                  <a:pt x="9458426" y="19050"/>
                </a:lnTo>
                <a:lnTo>
                  <a:pt x="9448901" y="9525"/>
                </a:lnTo>
                <a:lnTo>
                  <a:pt x="9467951" y="9525"/>
                </a:lnTo>
                <a:lnTo>
                  <a:pt x="9467951" y="19050"/>
                </a:lnTo>
                <a:close/>
              </a:path>
              <a:path w="9468485" h="5048885">
                <a:moveTo>
                  <a:pt x="9467951" y="5048300"/>
                </a:moveTo>
                <a:lnTo>
                  <a:pt x="0" y="5048300"/>
                </a:lnTo>
                <a:lnTo>
                  <a:pt x="3403" y="4003573"/>
                </a:lnTo>
                <a:lnTo>
                  <a:pt x="22453" y="4003636"/>
                </a:lnTo>
                <a:lnTo>
                  <a:pt x="19106" y="5029250"/>
                </a:lnTo>
                <a:lnTo>
                  <a:pt x="9550" y="5029250"/>
                </a:lnTo>
                <a:lnTo>
                  <a:pt x="19075" y="5038801"/>
                </a:lnTo>
                <a:lnTo>
                  <a:pt x="9467951" y="5038801"/>
                </a:lnTo>
                <a:lnTo>
                  <a:pt x="9467951" y="5048300"/>
                </a:lnTo>
                <a:close/>
              </a:path>
              <a:path w="9468485" h="5048885">
                <a:moveTo>
                  <a:pt x="19075" y="5038801"/>
                </a:moveTo>
                <a:lnTo>
                  <a:pt x="9550" y="5029250"/>
                </a:lnTo>
                <a:lnTo>
                  <a:pt x="19106" y="5029250"/>
                </a:lnTo>
                <a:lnTo>
                  <a:pt x="19075" y="5038801"/>
                </a:lnTo>
                <a:close/>
              </a:path>
              <a:path w="9468485" h="5048885">
                <a:moveTo>
                  <a:pt x="9467951" y="5038801"/>
                </a:moveTo>
                <a:lnTo>
                  <a:pt x="19075" y="5038801"/>
                </a:lnTo>
                <a:lnTo>
                  <a:pt x="19106" y="5029250"/>
                </a:lnTo>
                <a:lnTo>
                  <a:pt x="9448901" y="5029250"/>
                </a:lnTo>
                <a:lnTo>
                  <a:pt x="9448901" y="5038775"/>
                </a:lnTo>
                <a:lnTo>
                  <a:pt x="9467951" y="5038775"/>
                </a:lnTo>
                <a:close/>
              </a:path>
              <a:path w="9468485" h="5048885">
                <a:moveTo>
                  <a:pt x="9467951" y="5038775"/>
                </a:moveTo>
                <a:lnTo>
                  <a:pt x="9448901" y="5038775"/>
                </a:lnTo>
                <a:lnTo>
                  <a:pt x="9458426" y="5029250"/>
                </a:lnTo>
                <a:lnTo>
                  <a:pt x="9467951" y="5029250"/>
                </a:lnTo>
                <a:lnTo>
                  <a:pt x="9467951" y="5038775"/>
                </a:lnTo>
                <a:close/>
              </a:path>
            </a:pathLst>
          </a:custGeom>
          <a:solidFill>
            <a:srgbClr val="FFC000">
              <a:alpha val="74899"/>
            </a:srgbClr>
          </a:solidFill>
        </p:spPr>
        <p:txBody>
          <a:bodyPr wrap="square" lIns="0" tIns="0" rIns="0" bIns="0" rtlCol="0"/>
          <a:lstStyle/>
          <a:p/>
        </p:txBody>
      </p:sp>
      <p:sp>
        <p:nvSpPr>
          <p:cNvPr id="4" name="object 4"/>
          <p:cNvSpPr txBox="1">
            <a:spLocks noGrp="1"/>
          </p:cNvSpPr>
          <p:nvPr>
            <p:ph type="title"/>
          </p:nvPr>
        </p:nvSpPr>
        <p:spPr>
          <a:xfrm>
            <a:off x="1079500" y="2919730"/>
            <a:ext cx="16516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文件摘</a:t>
            </a:r>
            <a:r>
              <a:rPr spc="5" dirty="0">
                <a:solidFill>
                  <a:srgbClr val="395BC9"/>
                </a:solidFill>
                <a:latin typeface="微软雅黑" charset="0"/>
                <a:ea typeface="微软雅黑" charset="0"/>
              </a:rPr>
              <a:t>要</a:t>
            </a:r>
            <a:endParaRPr spc="5" dirty="0">
              <a:solidFill>
                <a:srgbClr val="395BC9"/>
              </a:solidFill>
              <a:latin typeface="微软雅黑" charset="0"/>
              <a:ea typeface="微软雅黑" charset="0"/>
            </a:endParaRPr>
          </a:p>
        </p:txBody>
      </p:sp>
      <p:sp>
        <p:nvSpPr>
          <p:cNvPr id="5" name="object 5"/>
          <p:cNvSpPr/>
          <p:nvPr/>
        </p:nvSpPr>
        <p:spPr>
          <a:xfrm>
            <a:off x="4536947" y="1837944"/>
            <a:ext cx="5405628" cy="318211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446531"/>
            <a:ext cx="10363200" cy="282397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308100" y="3774440"/>
            <a:ext cx="2464435" cy="50546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395BC9"/>
                </a:solidFill>
                <a:latin typeface="微软雅黑" charset="0"/>
                <a:ea typeface="微软雅黑" charset="0"/>
                <a:cs typeface="宋体" pitchFamily="2" charset="-122"/>
              </a:rPr>
              <a:t>文件正文内</a:t>
            </a:r>
            <a:r>
              <a:rPr sz="3200" spc="5" dirty="0">
                <a:solidFill>
                  <a:srgbClr val="395BC9"/>
                </a:solidFill>
                <a:latin typeface="微软雅黑" charset="0"/>
                <a:ea typeface="微软雅黑" charset="0"/>
                <a:cs typeface="宋体" pitchFamily="2" charset="-122"/>
              </a:rPr>
              <a:t>容</a:t>
            </a:r>
            <a:endParaRPr sz="3200">
              <a:latin typeface="微软雅黑" charset="0"/>
              <a:ea typeface="微软雅黑" charset="0"/>
              <a:cs typeface="宋体" pitchFamily="2" charset="-122"/>
            </a:endParaRPr>
          </a:p>
        </p:txBody>
      </p:sp>
      <p:sp>
        <p:nvSpPr>
          <p:cNvPr id="4" name="object 4"/>
          <p:cNvSpPr txBox="1"/>
          <p:nvPr/>
        </p:nvSpPr>
        <p:spPr>
          <a:xfrm>
            <a:off x="1365250" y="4252758"/>
            <a:ext cx="9861550" cy="2122170"/>
          </a:xfrm>
          <a:prstGeom prst="rect">
            <a:avLst/>
          </a:prstGeom>
        </p:spPr>
        <p:txBody>
          <a:bodyPr vert="horz" wrap="square" lIns="0" tIns="125095" rIns="0" bIns="0" rtlCol="0">
            <a:spAutoFit/>
          </a:bodyPr>
          <a:lstStyle/>
          <a:p>
            <a:pPr marL="12700">
              <a:lnSpc>
                <a:spcPct val="100000"/>
              </a:lnSpc>
              <a:spcBef>
                <a:spcPts val="985"/>
              </a:spcBef>
            </a:pPr>
            <a:r>
              <a:rPr sz="1500" dirty="0">
                <a:solidFill>
                  <a:srgbClr val="0D0D0D"/>
                </a:solidFill>
                <a:latin typeface="微软雅黑" charset="0"/>
                <a:ea typeface="微软雅黑" charset="0"/>
                <a:cs typeface="微软雅黑" charset="0"/>
              </a:rPr>
              <a:t>要求：文件正文内容需要按照以下要求制作成包含html标签的字符串。</a:t>
            </a:r>
            <a:endParaRPr sz="1500">
              <a:latin typeface="微软雅黑" charset="0"/>
              <a:ea typeface="微软雅黑" charset="0"/>
              <a:cs typeface="微软雅黑" charset="0"/>
            </a:endParaRPr>
          </a:p>
          <a:p>
            <a:pPr marL="215900" indent="-203200" algn="just">
              <a:lnSpc>
                <a:spcPct val="100000"/>
              </a:lnSpc>
              <a:spcBef>
                <a:spcPts val="940"/>
              </a:spcBef>
              <a:buSzPct val="94000"/>
              <a:buChar char="·"/>
              <a:tabLst>
                <a:tab pos="215900" algn="l"/>
              </a:tabLst>
            </a:pPr>
            <a:r>
              <a:rPr sz="1600" spc="-5" dirty="0">
                <a:solidFill>
                  <a:srgbClr val="395BC9"/>
                </a:solidFill>
                <a:latin typeface="微软雅黑" charset="0"/>
                <a:ea typeface="微软雅黑" charset="0"/>
                <a:cs typeface="微软雅黑" charset="0"/>
              </a:rPr>
              <a:t>规</a:t>
            </a:r>
            <a:r>
              <a:rPr sz="1600" dirty="0">
                <a:solidFill>
                  <a:srgbClr val="395BC9"/>
                </a:solidFill>
                <a:latin typeface="微软雅黑" charset="0"/>
                <a:ea typeface="微软雅黑" charset="0"/>
                <a:cs typeface="微软雅黑" charset="0"/>
              </a:rPr>
              <a:t> </a:t>
            </a:r>
            <a:r>
              <a:rPr sz="1600" spc="-5" dirty="0">
                <a:solidFill>
                  <a:srgbClr val="395BC9"/>
                </a:solidFill>
                <a:latin typeface="微软雅黑" charset="0"/>
                <a:ea typeface="微软雅黑" charset="0"/>
                <a:cs typeface="微软雅黑" charset="0"/>
              </a:rPr>
              <a:t>章</a:t>
            </a:r>
            <a:r>
              <a:rPr sz="1600" spc="5" dirty="0">
                <a:solidFill>
                  <a:srgbClr val="395BC9"/>
                </a:solidFill>
                <a:latin typeface="微软雅黑" charset="0"/>
                <a:ea typeface="微软雅黑" charset="0"/>
                <a:cs typeface="微软雅黑" charset="0"/>
              </a:rPr>
              <a:t> </a:t>
            </a:r>
            <a:r>
              <a:rPr sz="1500" dirty="0">
                <a:solidFill>
                  <a:srgbClr val="0D0D0D"/>
                </a:solidFill>
                <a:latin typeface="微软雅黑" charset="0"/>
                <a:ea typeface="微软雅黑" charset="0"/>
                <a:cs typeface="微软雅黑" charset="0"/>
              </a:rPr>
              <a:t>：正文中要包含以下内容：文件标题、题注、正文。</a:t>
            </a:r>
            <a:endParaRPr sz="1500">
              <a:latin typeface="微软雅黑" charset="0"/>
              <a:ea typeface="微软雅黑" charset="0"/>
              <a:cs typeface="微软雅黑" charset="0"/>
            </a:endParaRPr>
          </a:p>
          <a:p>
            <a:pPr marL="12700" marR="5080" algn="just">
              <a:lnSpc>
                <a:spcPct val="149000"/>
              </a:lnSpc>
              <a:spcBef>
                <a:spcPts val="15"/>
              </a:spcBef>
              <a:buSzPct val="94000"/>
              <a:buChar char="·"/>
              <a:tabLst>
                <a:tab pos="217170" algn="l"/>
              </a:tabLst>
            </a:pPr>
            <a:r>
              <a:rPr sz="1600" spc="15" dirty="0">
                <a:solidFill>
                  <a:srgbClr val="395BC9"/>
                </a:solidFill>
                <a:latin typeface="微软雅黑" charset="0"/>
                <a:ea typeface="微软雅黑" charset="0"/>
                <a:cs typeface="微软雅黑" charset="0"/>
              </a:rPr>
              <a:t>行政规范性文件</a:t>
            </a:r>
            <a:r>
              <a:rPr sz="1500" spc="15" dirty="0">
                <a:solidFill>
                  <a:srgbClr val="0D0D0D"/>
                </a:solidFill>
                <a:latin typeface="微软雅黑" charset="0"/>
                <a:ea typeface="微软雅黑" charset="0"/>
                <a:cs typeface="微软雅黑" charset="0"/>
              </a:rPr>
              <a:t>:（1）正文中要包含以下内容：文</a:t>
            </a:r>
            <a:r>
              <a:rPr sz="1500" spc="20" dirty="0">
                <a:solidFill>
                  <a:srgbClr val="0D0D0D"/>
                </a:solidFill>
                <a:latin typeface="微软雅黑" charset="0"/>
                <a:ea typeface="微软雅黑" charset="0"/>
                <a:cs typeface="微软雅黑" charset="0"/>
              </a:rPr>
              <a:t>件标题、发文字号、主送机关、正文、附</a:t>
            </a:r>
            <a:r>
              <a:rPr sz="1500" dirty="0">
                <a:solidFill>
                  <a:srgbClr val="0D0D0D"/>
                </a:solidFill>
                <a:latin typeface="微软雅黑" charset="0"/>
                <a:ea typeface="微软雅黑" charset="0"/>
                <a:cs typeface="微软雅黑" charset="0"/>
              </a:rPr>
              <a:t>件</a:t>
            </a:r>
            <a:r>
              <a:rPr sz="1500" spc="-60" dirty="0">
                <a:solidFill>
                  <a:srgbClr val="0D0D0D"/>
                </a:solidFill>
                <a:latin typeface="微软雅黑" charset="0"/>
                <a:ea typeface="微软雅黑" charset="0"/>
                <a:cs typeface="微软雅黑" charset="0"/>
              </a:rPr>
              <a:t> </a:t>
            </a:r>
            <a:r>
              <a:rPr sz="1500" spc="20" dirty="0">
                <a:solidFill>
                  <a:srgbClr val="0D0D0D"/>
                </a:solidFill>
                <a:latin typeface="微软雅黑" charset="0"/>
                <a:ea typeface="微软雅黑" charset="0"/>
                <a:cs typeface="微软雅黑" charset="0"/>
              </a:rPr>
              <a:t>说明、发文机关</a:t>
            </a:r>
            <a:r>
              <a:rPr sz="1500" dirty="0">
                <a:solidFill>
                  <a:srgbClr val="0D0D0D"/>
                </a:solidFill>
                <a:latin typeface="微软雅黑" charset="0"/>
                <a:ea typeface="微软雅黑" charset="0"/>
                <a:cs typeface="微软雅黑" charset="0"/>
              </a:rPr>
              <a:t>署 名、成文日期、附件等；(2)类似"</a:t>
            </a:r>
            <a:r>
              <a:rPr sz="1500" spc="5" dirty="0">
                <a:solidFill>
                  <a:srgbClr val="0D0D0D"/>
                </a:solidFill>
                <a:latin typeface="微软雅黑" charset="0"/>
                <a:ea typeface="微软雅黑" charset="0"/>
                <a:cs typeface="微软雅黑" charset="0"/>
              </a:rPr>
              <a:t>(此件公开发布)""(此件有删减)”的标识如有，需保留；(3)文件标题和发文字号</a:t>
            </a:r>
            <a:r>
              <a:rPr sz="1500" dirty="0">
                <a:solidFill>
                  <a:srgbClr val="0D0D0D"/>
                </a:solidFill>
                <a:latin typeface="微软雅黑" charset="0"/>
                <a:ea typeface="微软雅黑" charset="0"/>
                <a:cs typeface="微软雅黑" charset="0"/>
              </a:rPr>
              <a:t>之 </a:t>
            </a:r>
            <a:r>
              <a:rPr sz="1500" spc="15" dirty="0">
                <a:solidFill>
                  <a:srgbClr val="0D0D0D"/>
                </a:solidFill>
                <a:latin typeface="微软雅黑" charset="0"/>
                <a:ea typeface="微软雅黑" charset="0"/>
                <a:cs typeface="微软雅黑" charset="0"/>
              </a:rPr>
              <a:t>间用软回车，不空行；（4）发文机关署</a:t>
            </a:r>
            <a:r>
              <a:rPr sz="1500" spc="20" dirty="0">
                <a:solidFill>
                  <a:srgbClr val="0D0D0D"/>
                </a:solidFill>
                <a:latin typeface="微软雅黑" charset="0"/>
                <a:ea typeface="微软雅黑" charset="0"/>
                <a:cs typeface="微软雅黑" charset="0"/>
              </a:rPr>
              <a:t>名、成文日期之间用软回车，不空行；(5)主送机关、正文、附件说明、附</a:t>
            </a:r>
            <a:r>
              <a:rPr sz="1500" dirty="0">
                <a:solidFill>
                  <a:srgbClr val="0D0D0D"/>
                </a:solidFill>
                <a:latin typeface="微软雅黑" charset="0"/>
                <a:ea typeface="微软雅黑" charset="0"/>
                <a:cs typeface="微软雅黑" charset="0"/>
              </a:rPr>
              <a:t>件 之间设置空行;</a:t>
            </a:r>
            <a:endParaRPr sz="1500">
              <a:latin typeface="微软雅黑" charset="0"/>
              <a:ea typeface="微软雅黑" charset="0"/>
              <a:cs typeface="微软雅黑" charset="0"/>
            </a:endParaRPr>
          </a:p>
        </p:txBody>
      </p:sp>
      <p:sp>
        <p:nvSpPr>
          <p:cNvPr id="5" name="object 5"/>
          <p:cNvSpPr/>
          <p:nvPr/>
        </p:nvSpPr>
        <p:spPr>
          <a:xfrm>
            <a:off x="1104900" y="3682365"/>
            <a:ext cx="0" cy="2667635"/>
          </a:xfrm>
          <a:custGeom>
            <a:avLst/>
            <a:gdLst/>
            <a:ahLst/>
            <a:cxnLst/>
            <a:rect l="l" t="t" r="r" b="b"/>
            <a:pathLst>
              <a:path h="2667635">
                <a:moveTo>
                  <a:pt x="0" y="0"/>
                </a:moveTo>
                <a:lnTo>
                  <a:pt x="0" y="2667635"/>
                </a:lnTo>
              </a:path>
            </a:pathLst>
          </a:custGeom>
          <a:ln w="76200">
            <a:solidFill>
              <a:srgbClr val="395BC9"/>
            </a:solidFill>
          </a:ln>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5689" y="609600"/>
            <a:ext cx="311150" cy="479425"/>
          </a:xfrm>
          <a:custGeom>
            <a:avLst/>
            <a:gdLst/>
            <a:ahLst/>
            <a:cxnLst/>
            <a:rect l="l" t="t" r="r" b="b"/>
            <a:pathLst>
              <a:path w="311150" h="479425">
                <a:moveTo>
                  <a:pt x="172186" y="479425"/>
                </a:moveTo>
                <a:lnTo>
                  <a:pt x="172186" y="311289"/>
                </a:lnTo>
                <a:lnTo>
                  <a:pt x="0" y="311289"/>
                </a:lnTo>
                <a:lnTo>
                  <a:pt x="0" y="0"/>
                </a:lnTo>
                <a:lnTo>
                  <a:pt x="311150" y="0"/>
                </a:lnTo>
                <a:lnTo>
                  <a:pt x="311150" y="302704"/>
                </a:lnTo>
                <a:lnTo>
                  <a:pt x="302002" y="367375"/>
                </a:lnTo>
                <a:lnTo>
                  <a:pt x="279677" y="414543"/>
                </a:lnTo>
                <a:lnTo>
                  <a:pt x="249855" y="446771"/>
                </a:lnTo>
                <a:lnTo>
                  <a:pt x="190430" y="476650"/>
                </a:lnTo>
                <a:lnTo>
                  <a:pt x="172186" y="479425"/>
                </a:lnTo>
                <a:close/>
              </a:path>
            </a:pathLst>
          </a:custGeom>
          <a:solidFill>
            <a:srgbClr val="395BC9"/>
          </a:solidFill>
        </p:spPr>
        <p:txBody>
          <a:bodyPr wrap="square" lIns="0" tIns="0" rIns="0" bIns="0" rtlCol="0"/>
          <a:lstStyle/>
          <a:p/>
        </p:txBody>
      </p:sp>
      <p:sp>
        <p:nvSpPr>
          <p:cNvPr id="3" name="object 3"/>
          <p:cNvSpPr/>
          <p:nvPr/>
        </p:nvSpPr>
        <p:spPr>
          <a:xfrm>
            <a:off x="10922089" y="609600"/>
            <a:ext cx="311150" cy="479425"/>
          </a:xfrm>
          <a:custGeom>
            <a:avLst/>
            <a:gdLst/>
            <a:ahLst/>
            <a:cxnLst/>
            <a:rect l="l" t="t" r="r" b="b"/>
            <a:pathLst>
              <a:path w="311150" h="479425">
                <a:moveTo>
                  <a:pt x="172186" y="479425"/>
                </a:moveTo>
                <a:lnTo>
                  <a:pt x="172186" y="311289"/>
                </a:lnTo>
                <a:lnTo>
                  <a:pt x="0" y="311289"/>
                </a:lnTo>
                <a:lnTo>
                  <a:pt x="0" y="0"/>
                </a:lnTo>
                <a:lnTo>
                  <a:pt x="311150" y="0"/>
                </a:lnTo>
                <a:lnTo>
                  <a:pt x="311150" y="302704"/>
                </a:lnTo>
                <a:lnTo>
                  <a:pt x="302002" y="367375"/>
                </a:lnTo>
                <a:lnTo>
                  <a:pt x="279677" y="414543"/>
                </a:lnTo>
                <a:lnTo>
                  <a:pt x="249855" y="446771"/>
                </a:lnTo>
                <a:lnTo>
                  <a:pt x="190430" y="476650"/>
                </a:lnTo>
                <a:lnTo>
                  <a:pt x="172186" y="479425"/>
                </a:lnTo>
                <a:close/>
              </a:path>
            </a:pathLst>
          </a:custGeom>
          <a:solidFill>
            <a:srgbClr val="395BC9"/>
          </a:solidFill>
        </p:spPr>
        <p:txBody>
          <a:bodyPr wrap="square" lIns="0" tIns="0" rIns="0" bIns="0" rtlCol="0"/>
          <a:lstStyle/>
          <a:p/>
        </p:txBody>
      </p:sp>
      <p:sp>
        <p:nvSpPr>
          <p:cNvPr id="4" name="object 4"/>
          <p:cNvSpPr txBox="1">
            <a:spLocks noGrp="1"/>
          </p:cNvSpPr>
          <p:nvPr>
            <p:ph type="title"/>
          </p:nvPr>
        </p:nvSpPr>
        <p:spPr>
          <a:xfrm>
            <a:off x="660400" y="710565"/>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文件正文内</a:t>
            </a:r>
            <a:r>
              <a:rPr spc="5" dirty="0">
                <a:solidFill>
                  <a:srgbClr val="395BC9"/>
                </a:solidFill>
                <a:latin typeface="微软雅黑" charset="0"/>
                <a:ea typeface="微软雅黑" charset="0"/>
              </a:rPr>
              <a:t>容</a:t>
            </a:r>
            <a:endParaRPr spc="5" dirty="0">
              <a:solidFill>
                <a:srgbClr val="395BC9"/>
              </a:solidFill>
              <a:latin typeface="微软雅黑" charset="0"/>
              <a:ea typeface="微软雅黑" charset="0"/>
            </a:endParaRPr>
          </a:p>
        </p:txBody>
      </p:sp>
      <p:sp>
        <p:nvSpPr>
          <p:cNvPr id="5" name="object 5"/>
          <p:cNvSpPr/>
          <p:nvPr/>
        </p:nvSpPr>
        <p:spPr>
          <a:xfrm>
            <a:off x="532014" y="1587730"/>
            <a:ext cx="11139054" cy="444315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082039" y="2450592"/>
            <a:ext cx="10058400" cy="272034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82495" y="0"/>
            <a:ext cx="8310372" cy="6858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580" y="509269"/>
            <a:ext cx="1651635" cy="505460"/>
          </a:xfrm>
          <a:prstGeom prst="rect">
            <a:avLst/>
          </a:prstGeom>
        </p:spPr>
        <p:txBody>
          <a:bodyPr vert="horz" wrap="square" lIns="0" tIns="13335" rIns="0" bIns="0" rtlCol="0">
            <a:spAutoFit/>
          </a:bodyPr>
          <a:lstStyle/>
          <a:p>
            <a:pPr marL="12700">
              <a:lnSpc>
                <a:spcPct val="100000"/>
              </a:lnSpc>
              <a:spcBef>
                <a:spcPts val="105"/>
              </a:spcBef>
            </a:pPr>
            <a:r>
              <a:rPr lang="zh-CN" spc="5" dirty="0">
                <a:solidFill>
                  <a:srgbClr val="395BC9"/>
                </a:solidFill>
                <a:latin typeface="微软雅黑" charset="0"/>
                <a:ea typeface="微软雅黑" charset="0"/>
              </a:rPr>
              <a:t>登录</a:t>
            </a:r>
            <a:r>
              <a:rPr lang="zh-CN" spc="5" dirty="0">
                <a:solidFill>
                  <a:srgbClr val="395BC9"/>
                </a:solidFill>
                <a:latin typeface="微软雅黑" charset="0"/>
                <a:ea typeface="微软雅黑" charset="0"/>
              </a:rPr>
              <a:t>地址</a:t>
            </a:r>
            <a:endParaRPr lang="zh-CN" spc="5" dirty="0">
              <a:solidFill>
                <a:srgbClr val="395BC9"/>
              </a:solidFill>
              <a:latin typeface="微软雅黑" charset="0"/>
              <a:ea typeface="微软雅黑" charset="0"/>
            </a:endParaRPr>
          </a:p>
        </p:txBody>
      </p:sp>
      <p:sp>
        <p:nvSpPr>
          <p:cNvPr id="3" name="object 3"/>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4" name="object 4"/>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grpSp>
        <p:nvGrpSpPr>
          <p:cNvPr id="11265" name="组合 12"/>
          <p:cNvGrpSpPr/>
          <p:nvPr/>
        </p:nvGrpSpPr>
        <p:grpSpPr>
          <a:xfrm>
            <a:off x="902018" y="1878648"/>
            <a:ext cx="2300287" cy="509587"/>
            <a:chOff x="888096" y="1000203"/>
            <a:chExt cx="4259825" cy="944066"/>
          </a:xfrm>
        </p:grpSpPr>
        <p:sp>
          <p:nvSpPr>
            <p:cNvPr id="11" name="矩形 10"/>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2" name="椭圆 11"/>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3" name="椭圆 12"/>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4" name="椭圆 13"/>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5" name="椭圆 14"/>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grpSp>
      <p:sp>
        <p:nvSpPr>
          <p:cNvPr id="11271" name="矩形 16"/>
          <p:cNvSpPr/>
          <p:nvPr/>
        </p:nvSpPr>
        <p:spPr>
          <a:xfrm>
            <a:off x="1032193" y="1954848"/>
            <a:ext cx="1724025" cy="400050"/>
          </a:xfrm>
          <a:prstGeom prst="rect">
            <a:avLst/>
          </a:prstGeom>
          <a:noFill/>
          <a:ln w="9525">
            <a:noFill/>
          </a:ln>
        </p:spPr>
        <p:txBody>
          <a:bodyPr wrap="none" anchor="t">
            <a:spAutoFit/>
          </a:bodyPr>
          <a:p>
            <a:r>
              <a:rPr lang="zh-CN" altLang="en-US" sz="2000" dirty="0">
                <a:latin typeface="Segoe UI" panose="020B0502040204020203" charset="0"/>
                <a:ea typeface="微软雅黑" panose="020B0503020204020204" charset="-122"/>
              </a:rPr>
              <a:t>系统登录地址</a:t>
            </a:r>
            <a:endParaRPr lang="zh-CN" altLang="en-US" sz="2000" dirty="0">
              <a:latin typeface="Segoe UI" panose="020B0502040204020203" charset="0"/>
              <a:ea typeface="微软雅黑" panose="020B0503020204020204" charset="-122"/>
            </a:endParaRPr>
          </a:p>
        </p:txBody>
      </p:sp>
      <p:sp>
        <p:nvSpPr>
          <p:cNvPr id="11272" name="矩形 17"/>
          <p:cNvSpPr/>
          <p:nvPr/>
        </p:nvSpPr>
        <p:spPr>
          <a:xfrm>
            <a:off x="914400" y="2895283"/>
            <a:ext cx="6550025" cy="410845"/>
          </a:xfrm>
          <a:prstGeom prst="rect">
            <a:avLst/>
          </a:prstGeom>
          <a:noFill/>
          <a:ln w="9525">
            <a:noFill/>
          </a:ln>
        </p:spPr>
        <p:txBody>
          <a:bodyPr wrap="square" anchor="t">
            <a:spAutoFit/>
          </a:bodyPr>
          <a:p>
            <a:pPr>
              <a:lnSpc>
                <a:spcPct val="130000"/>
              </a:lnSpc>
            </a:pPr>
            <a:r>
              <a:rPr lang="en-US" altLang="zh-CN" sz="1600" dirty="0">
                <a:solidFill>
                  <a:srgbClr val="7F7F7F"/>
                </a:solidFill>
                <a:latin typeface="微软雅黑" panose="020B0503020204020204" charset="-122"/>
                <a:ea typeface="微软雅黑" panose="020B0503020204020204" charset="-122"/>
              </a:rPr>
              <a:t>http://dlrk.jining.gov.cn/jcms/login.do</a:t>
            </a:r>
            <a:endParaRPr lang="en-US" altLang="zh-CN" sz="1600" dirty="0">
              <a:solidFill>
                <a:srgbClr val="7F7F7F"/>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1"/>
          <a:stretch>
            <a:fillRect/>
          </a:stretch>
        </p:blipFill>
        <p:spPr>
          <a:xfrm>
            <a:off x="6705600" y="2286000"/>
            <a:ext cx="5022850" cy="41579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31135" y="0"/>
            <a:ext cx="7729727" cy="6858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2247900"/>
          </a:xfrm>
          <a:custGeom>
            <a:avLst/>
            <a:gdLst/>
            <a:ahLst/>
            <a:cxnLst/>
            <a:rect l="l" t="t" r="r" b="b"/>
            <a:pathLst>
              <a:path w="12192000" h="2247900">
                <a:moveTo>
                  <a:pt x="0" y="0"/>
                </a:moveTo>
                <a:lnTo>
                  <a:pt x="12192000" y="0"/>
                </a:lnTo>
                <a:lnTo>
                  <a:pt x="12192000" y="2247900"/>
                </a:lnTo>
                <a:lnTo>
                  <a:pt x="0" y="2247900"/>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文件附</a:t>
            </a:r>
            <a:r>
              <a:rPr spc="5" dirty="0"/>
              <a:t>件</a:t>
            </a:r>
            <a:endParaRPr spc="5" dirty="0"/>
          </a:p>
        </p:txBody>
      </p:sp>
      <p:sp>
        <p:nvSpPr>
          <p:cNvPr id="4" name="object 4"/>
          <p:cNvSpPr txBox="1"/>
          <p:nvPr/>
        </p:nvSpPr>
        <p:spPr>
          <a:xfrm>
            <a:off x="1270000" y="3883025"/>
            <a:ext cx="9473565" cy="2421890"/>
          </a:xfrm>
          <a:prstGeom prst="rect">
            <a:avLst/>
          </a:prstGeom>
        </p:spPr>
        <p:txBody>
          <a:bodyPr vert="horz" wrap="square" lIns="0" tIns="12065" rIns="0" bIns="0" rtlCol="0">
            <a:spAutoFit/>
          </a:bodyPr>
          <a:lstStyle/>
          <a:p>
            <a:pPr marL="151765">
              <a:lnSpc>
                <a:spcPct val="100000"/>
              </a:lnSpc>
              <a:spcBef>
                <a:spcPts val="95"/>
              </a:spcBef>
            </a:pPr>
            <a:r>
              <a:rPr sz="1600" dirty="0">
                <a:solidFill>
                  <a:srgbClr val="0D0D0D"/>
                </a:solidFill>
                <a:latin typeface="微软雅黑" charset="0"/>
                <a:ea typeface="微软雅黑" charset="0"/>
                <a:cs typeface="微软雅黑" charset="0"/>
              </a:rPr>
              <a:t>要求</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 附件格式为</a:t>
            </a:r>
            <a:r>
              <a:rPr sz="1600" spc="-5" dirty="0">
                <a:solidFill>
                  <a:srgbClr val="0D0D0D"/>
                </a:solidFill>
                <a:latin typeface="微软雅黑" charset="0"/>
                <a:ea typeface="微软雅黑" charset="0"/>
                <a:cs typeface="微软雅黑" charset="0"/>
              </a:rPr>
              <a:t>doc</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docx</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Excel</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PDF</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zip</a:t>
            </a:r>
            <a:endParaRPr sz="1600">
              <a:latin typeface="微软雅黑" charset="0"/>
              <a:ea typeface="微软雅黑" charset="0"/>
              <a:cs typeface="微软雅黑" charset="0"/>
            </a:endParaRPr>
          </a:p>
          <a:p>
            <a:pPr>
              <a:lnSpc>
                <a:spcPct val="100000"/>
              </a:lnSpc>
            </a:pPr>
            <a:endParaRPr sz="1600">
              <a:latin typeface="微软雅黑" charset="0"/>
              <a:ea typeface="微软雅黑" charset="0"/>
              <a:cs typeface="微软雅黑" charset="0"/>
            </a:endParaRPr>
          </a:p>
          <a:p>
            <a:pPr>
              <a:lnSpc>
                <a:spcPct val="100000"/>
              </a:lnSpc>
              <a:spcBef>
                <a:spcPts val="15"/>
              </a:spcBef>
            </a:pPr>
            <a:endParaRPr sz="1250">
              <a:latin typeface="微软雅黑" charset="0"/>
              <a:ea typeface="微软雅黑" charset="0"/>
              <a:cs typeface="微软雅黑" charset="0"/>
            </a:endParaRPr>
          </a:p>
          <a:p>
            <a:pPr marL="520700" indent="-508000">
              <a:lnSpc>
                <a:spcPct val="100000"/>
              </a:lnSpc>
              <a:buSzPct val="94000"/>
              <a:buAutoNum type="arabicPlain"/>
              <a:tabLst>
                <a:tab pos="520700" algn="l"/>
              </a:tabLst>
            </a:pPr>
            <a:r>
              <a:rPr sz="1600" dirty="0">
                <a:solidFill>
                  <a:srgbClr val="0D0D0D"/>
                </a:solidFill>
                <a:latin typeface="微软雅黑" charset="0"/>
                <a:ea typeface="微软雅黑" charset="0"/>
                <a:cs typeface="微软雅黑" charset="0"/>
              </a:rPr>
              <a:t>纯文本附件，直接随正文之后依次录入附件序号、标题、文件名和附件内容</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520700" indent="-508000">
              <a:lnSpc>
                <a:spcPct val="100000"/>
              </a:lnSpc>
              <a:spcBef>
                <a:spcPts val="960"/>
              </a:spcBef>
              <a:buSzPct val="94000"/>
              <a:buAutoNum type="arabicPlain"/>
              <a:tabLst>
                <a:tab pos="520700" algn="l"/>
              </a:tabLst>
            </a:pPr>
            <a:r>
              <a:rPr sz="1600" dirty="0">
                <a:solidFill>
                  <a:srgbClr val="0D0D0D"/>
                </a:solidFill>
                <a:latin typeface="微软雅黑" charset="0"/>
                <a:ea typeface="微软雅黑" charset="0"/>
                <a:cs typeface="微软雅黑" charset="0"/>
              </a:rPr>
              <a:t>图片或者体量较小的表格，以图片形式插入附件标题之后</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520700" indent="-508000">
              <a:lnSpc>
                <a:spcPct val="100000"/>
              </a:lnSpc>
              <a:spcBef>
                <a:spcPts val="960"/>
              </a:spcBef>
              <a:buSzPct val="94000"/>
              <a:buAutoNum type="arabicPlain"/>
              <a:tabLst>
                <a:tab pos="520700" algn="l"/>
              </a:tabLst>
            </a:pPr>
            <a:r>
              <a:rPr sz="1600" dirty="0">
                <a:solidFill>
                  <a:srgbClr val="0D0D0D"/>
                </a:solidFill>
                <a:latin typeface="微软雅黑" charset="0"/>
                <a:ea typeface="微软雅黑" charset="0"/>
                <a:cs typeface="微软雅黑" charset="0"/>
              </a:rPr>
              <a:t>可下载的附件，通过互联网可访问，直接以超链接形式嵌入正文“附件说明”中</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960"/>
              </a:spcBef>
            </a:pPr>
            <a:r>
              <a:rPr sz="1600" spc="-5" dirty="0">
                <a:solidFill>
                  <a:srgbClr val="FF0000"/>
                </a:solidFill>
                <a:latin typeface="微软雅黑" charset="0"/>
                <a:ea typeface="微软雅黑" charset="0"/>
                <a:cs typeface="微软雅黑" charset="0"/>
              </a:rPr>
              <a:t>（1）-（3）</a:t>
            </a:r>
            <a:r>
              <a:rPr sz="1600" dirty="0">
                <a:solidFill>
                  <a:srgbClr val="FF0000"/>
                </a:solidFill>
                <a:latin typeface="微软雅黑" charset="0"/>
                <a:ea typeface="微软雅黑" charset="0"/>
                <a:cs typeface="微软雅黑" charset="0"/>
              </a:rPr>
              <a:t>类附件在正文字段编辑，无需在此字段另行上传</a:t>
            </a:r>
            <a:r>
              <a:rPr sz="1600" spc="-5" dirty="0">
                <a:solidFill>
                  <a:srgbClr val="FF0000"/>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520700" indent="-508000">
              <a:lnSpc>
                <a:spcPct val="100000"/>
              </a:lnSpc>
              <a:spcBef>
                <a:spcPts val="960"/>
              </a:spcBef>
              <a:buSzPct val="94000"/>
              <a:buAutoNum type="arabicPlain" startAt="4"/>
              <a:tabLst>
                <a:tab pos="520700" algn="l"/>
              </a:tabLst>
            </a:pPr>
            <a:r>
              <a:rPr sz="1600" dirty="0">
                <a:solidFill>
                  <a:srgbClr val="0D0D0D"/>
                </a:solidFill>
                <a:latin typeface="微软雅黑" charset="0"/>
                <a:ea typeface="微软雅黑" charset="0"/>
                <a:cs typeface="微软雅黑" charset="0"/>
              </a:rPr>
              <a:t>音视频等无法通过以上方式上传的超大附件，可根据主题资源库附件上传的标准要求在此字段上传</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5" name="object 5"/>
          <p:cNvSpPr/>
          <p:nvPr/>
        </p:nvSpPr>
        <p:spPr>
          <a:xfrm>
            <a:off x="2703576" y="1566672"/>
            <a:ext cx="6783324" cy="221437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8700" y="0"/>
            <a:ext cx="3543300" cy="325069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639313" y="0"/>
            <a:ext cx="3552825" cy="3260090"/>
          </a:xfrm>
          <a:custGeom>
            <a:avLst/>
            <a:gdLst/>
            <a:ahLst/>
            <a:cxnLst/>
            <a:rect l="l" t="t" r="r" b="b"/>
            <a:pathLst>
              <a:path w="3552825" h="3260090">
                <a:moveTo>
                  <a:pt x="3552686" y="3259813"/>
                </a:moveTo>
                <a:lnTo>
                  <a:pt x="0" y="0"/>
                </a:lnTo>
                <a:lnTo>
                  <a:pt x="11858" y="0"/>
                </a:lnTo>
                <a:lnTo>
                  <a:pt x="9386" y="6349"/>
                </a:lnTo>
                <a:lnTo>
                  <a:pt x="25692" y="6349"/>
                </a:lnTo>
                <a:lnTo>
                  <a:pt x="3546336" y="3236761"/>
                </a:lnTo>
                <a:lnTo>
                  <a:pt x="3546336" y="3251200"/>
                </a:lnTo>
                <a:lnTo>
                  <a:pt x="3552686" y="3251200"/>
                </a:lnTo>
                <a:lnTo>
                  <a:pt x="3552686" y="3259813"/>
                </a:lnTo>
                <a:close/>
              </a:path>
              <a:path w="3552825" h="3260090">
                <a:moveTo>
                  <a:pt x="25692" y="6349"/>
                </a:moveTo>
                <a:lnTo>
                  <a:pt x="9386" y="6349"/>
                </a:lnTo>
                <a:lnTo>
                  <a:pt x="11858" y="0"/>
                </a:lnTo>
                <a:lnTo>
                  <a:pt x="18772" y="0"/>
                </a:lnTo>
                <a:lnTo>
                  <a:pt x="25692" y="6349"/>
                </a:lnTo>
                <a:close/>
              </a:path>
              <a:path w="3552825" h="3260090">
                <a:moveTo>
                  <a:pt x="3546336" y="6349"/>
                </a:moveTo>
                <a:lnTo>
                  <a:pt x="25692" y="6349"/>
                </a:lnTo>
                <a:lnTo>
                  <a:pt x="18772" y="0"/>
                </a:lnTo>
                <a:lnTo>
                  <a:pt x="3546336" y="0"/>
                </a:lnTo>
                <a:lnTo>
                  <a:pt x="3546336" y="6349"/>
                </a:lnTo>
                <a:close/>
              </a:path>
              <a:path w="3552825" h="3260090">
                <a:moveTo>
                  <a:pt x="3552686" y="3242587"/>
                </a:moveTo>
                <a:lnTo>
                  <a:pt x="3546336" y="3236761"/>
                </a:lnTo>
                <a:lnTo>
                  <a:pt x="3546336" y="0"/>
                </a:lnTo>
                <a:lnTo>
                  <a:pt x="3552686" y="6349"/>
                </a:lnTo>
                <a:lnTo>
                  <a:pt x="3552686" y="3242587"/>
                </a:lnTo>
                <a:close/>
              </a:path>
              <a:path w="3552825" h="3260090">
                <a:moveTo>
                  <a:pt x="3552686" y="6349"/>
                </a:moveTo>
                <a:lnTo>
                  <a:pt x="3546336" y="0"/>
                </a:lnTo>
                <a:lnTo>
                  <a:pt x="3552686" y="0"/>
                </a:lnTo>
                <a:lnTo>
                  <a:pt x="3552686" y="6349"/>
                </a:lnTo>
                <a:close/>
              </a:path>
              <a:path w="3552825" h="3260090">
                <a:moveTo>
                  <a:pt x="3546336" y="3251200"/>
                </a:moveTo>
                <a:lnTo>
                  <a:pt x="3546336" y="3236761"/>
                </a:lnTo>
                <a:lnTo>
                  <a:pt x="3552686" y="3242587"/>
                </a:lnTo>
                <a:lnTo>
                  <a:pt x="3552686" y="3248411"/>
                </a:lnTo>
                <a:lnTo>
                  <a:pt x="3546336" y="3251200"/>
                </a:lnTo>
                <a:close/>
              </a:path>
              <a:path w="3552825" h="3260090">
                <a:moveTo>
                  <a:pt x="3552686" y="3251200"/>
                </a:moveTo>
                <a:lnTo>
                  <a:pt x="3546336" y="3251200"/>
                </a:lnTo>
                <a:lnTo>
                  <a:pt x="3552686" y="3248411"/>
                </a:lnTo>
                <a:lnTo>
                  <a:pt x="3552686" y="3251200"/>
                </a:lnTo>
                <a:close/>
              </a:path>
            </a:pathLst>
          </a:custGeom>
          <a:solidFill>
            <a:srgbClr val="395BC9"/>
          </a:solidFill>
        </p:spPr>
        <p:txBody>
          <a:bodyPr wrap="square" lIns="0" tIns="0" rIns="0" bIns="0" rtlCol="0"/>
          <a:lstStyle/>
          <a:p/>
        </p:txBody>
      </p:sp>
      <p:sp>
        <p:nvSpPr>
          <p:cNvPr id="4" name="object 4"/>
          <p:cNvSpPr/>
          <p:nvPr/>
        </p:nvSpPr>
        <p:spPr>
          <a:xfrm>
            <a:off x="0" y="4466844"/>
            <a:ext cx="1877695" cy="2391410"/>
          </a:xfrm>
          <a:custGeom>
            <a:avLst/>
            <a:gdLst/>
            <a:ahLst/>
            <a:cxnLst/>
            <a:rect l="l" t="t" r="r" b="b"/>
            <a:pathLst>
              <a:path w="1877695" h="2391409">
                <a:moveTo>
                  <a:pt x="1877568" y="2391155"/>
                </a:moveTo>
                <a:lnTo>
                  <a:pt x="0" y="2391155"/>
                </a:lnTo>
                <a:lnTo>
                  <a:pt x="0" y="0"/>
                </a:lnTo>
                <a:lnTo>
                  <a:pt x="1877568" y="2391155"/>
                </a:lnTo>
                <a:close/>
              </a:path>
            </a:pathLst>
          </a:custGeom>
          <a:solidFill>
            <a:srgbClr val="395BC9"/>
          </a:solidFill>
        </p:spPr>
        <p:txBody>
          <a:bodyPr wrap="square" lIns="0" tIns="0" rIns="0" bIns="0" rtlCol="0"/>
          <a:lstStyle/>
          <a:p/>
        </p:txBody>
      </p:sp>
      <p:sp>
        <p:nvSpPr>
          <p:cNvPr id="5" name="object 5"/>
          <p:cNvSpPr txBox="1">
            <a:spLocks noGrp="1"/>
          </p:cNvSpPr>
          <p:nvPr>
            <p:ph type="title"/>
          </p:nvPr>
        </p:nvSpPr>
        <p:spPr>
          <a:xfrm>
            <a:off x="898486" y="1858060"/>
            <a:ext cx="16516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相关文</a:t>
            </a:r>
            <a:r>
              <a:rPr spc="5" dirty="0">
                <a:solidFill>
                  <a:srgbClr val="395BC9"/>
                </a:solidFill>
                <a:latin typeface="微软雅黑" charset="0"/>
                <a:ea typeface="微软雅黑" charset="0"/>
              </a:rPr>
              <a:t>件</a:t>
            </a:r>
            <a:endParaRPr spc="5" dirty="0">
              <a:solidFill>
                <a:srgbClr val="395BC9"/>
              </a:solidFill>
              <a:latin typeface="微软雅黑" charset="0"/>
              <a:ea typeface="微软雅黑" charset="0"/>
            </a:endParaRPr>
          </a:p>
        </p:txBody>
      </p:sp>
      <p:sp>
        <p:nvSpPr>
          <p:cNvPr id="6" name="object 6"/>
          <p:cNvSpPr txBox="1"/>
          <p:nvPr/>
        </p:nvSpPr>
        <p:spPr>
          <a:xfrm>
            <a:off x="936625" y="2920238"/>
            <a:ext cx="3682365" cy="1292225"/>
          </a:xfrm>
          <a:prstGeom prst="rect">
            <a:avLst/>
          </a:prstGeom>
        </p:spPr>
        <p:txBody>
          <a:bodyPr vert="horz" wrap="square" lIns="0" tIns="12700" rIns="0" bIns="0" rtlCol="0">
            <a:spAutoFit/>
          </a:bodyPr>
          <a:lstStyle/>
          <a:p>
            <a:pPr marL="12700" marR="5080">
              <a:lnSpc>
                <a:spcPct val="130000"/>
              </a:lnSpc>
              <a:spcBef>
                <a:spcPts val="100"/>
              </a:spcBef>
            </a:pPr>
            <a:r>
              <a:rPr sz="1600" dirty="0">
                <a:solidFill>
                  <a:srgbClr val="0D0D0D"/>
                </a:solidFill>
                <a:latin typeface="微软雅黑" charset="0"/>
                <a:ea typeface="微软雅黑" charset="0"/>
                <a:cs typeface="微软雅黑" charset="0"/>
              </a:rPr>
              <a:t>要求：包括相关文件的标题、发文字号</a:t>
            </a:r>
            <a:r>
              <a:rPr sz="1600" spc="-5" dirty="0">
                <a:solidFill>
                  <a:srgbClr val="0D0D0D"/>
                </a:solidFill>
                <a:latin typeface="微软雅黑" charset="0"/>
                <a:ea typeface="微软雅黑" charset="0"/>
                <a:cs typeface="微软雅黑" charset="0"/>
              </a:rPr>
              <a:t>。 </a:t>
            </a:r>
            <a:r>
              <a:rPr sz="1600" spc="15" dirty="0">
                <a:solidFill>
                  <a:srgbClr val="0D0D0D"/>
                </a:solidFill>
                <a:latin typeface="微软雅黑" charset="0"/>
                <a:ea typeface="微软雅黑" charset="0"/>
                <a:cs typeface="微软雅黑" charset="0"/>
              </a:rPr>
              <a:t>举例：国</a:t>
            </a:r>
            <a:r>
              <a:rPr sz="1600" spc="20" dirty="0">
                <a:solidFill>
                  <a:srgbClr val="0D0D0D"/>
                </a:solidFill>
                <a:latin typeface="微软雅黑" charset="0"/>
                <a:ea typeface="微软雅黑" charset="0"/>
                <a:cs typeface="微软雅黑" charset="0"/>
              </a:rPr>
              <a:t>务院关于批转交通运输部等</a:t>
            </a:r>
            <a:r>
              <a:rPr sz="1600" spc="-5" dirty="0">
                <a:solidFill>
                  <a:srgbClr val="0D0D0D"/>
                </a:solidFill>
                <a:latin typeface="微软雅黑" charset="0"/>
                <a:ea typeface="微软雅黑" charset="0"/>
                <a:cs typeface="微软雅黑" charset="0"/>
              </a:rPr>
              <a:t>部 </a:t>
            </a:r>
            <a:r>
              <a:rPr sz="1600" spc="15" dirty="0">
                <a:solidFill>
                  <a:srgbClr val="0D0D0D"/>
                </a:solidFill>
                <a:latin typeface="微软雅黑" charset="0"/>
                <a:ea typeface="微软雅黑" charset="0"/>
                <a:cs typeface="微软雅黑" charset="0"/>
              </a:rPr>
              <a:t>门重大节</a:t>
            </a:r>
            <a:r>
              <a:rPr sz="1600" spc="20" dirty="0">
                <a:solidFill>
                  <a:srgbClr val="0D0D0D"/>
                </a:solidFill>
                <a:latin typeface="微软雅黑" charset="0"/>
                <a:ea typeface="微软雅黑" charset="0"/>
                <a:cs typeface="微软雅黑" charset="0"/>
              </a:rPr>
              <a:t>假日免收小型客车通行费实</a:t>
            </a:r>
            <a:r>
              <a:rPr sz="1600" spc="-5" dirty="0">
                <a:solidFill>
                  <a:srgbClr val="0D0D0D"/>
                </a:solidFill>
                <a:latin typeface="微软雅黑" charset="0"/>
                <a:ea typeface="微软雅黑" charset="0"/>
                <a:cs typeface="微软雅黑" charset="0"/>
              </a:rPr>
              <a:t>施 </a:t>
            </a:r>
            <a:r>
              <a:rPr sz="1600" dirty="0">
                <a:solidFill>
                  <a:srgbClr val="0D0D0D"/>
                </a:solidFill>
                <a:latin typeface="微软雅黑" charset="0"/>
                <a:ea typeface="微软雅黑" charset="0"/>
                <a:cs typeface="微软雅黑" charset="0"/>
              </a:rPr>
              <a:t>方案的通知</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国发〔</a:t>
            </a:r>
            <a:r>
              <a:rPr sz="1600" spc="-5" dirty="0">
                <a:solidFill>
                  <a:srgbClr val="0D0D0D"/>
                </a:solidFill>
                <a:latin typeface="微软雅黑" charset="0"/>
                <a:ea typeface="微软雅黑" charset="0"/>
                <a:cs typeface="微软雅黑" charset="0"/>
              </a:rPr>
              <a:t>2012</a:t>
            </a:r>
            <a:r>
              <a:rPr sz="160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37</a:t>
            </a:r>
            <a:r>
              <a:rPr sz="1600" dirty="0">
                <a:solidFill>
                  <a:srgbClr val="0D0D0D"/>
                </a:solidFill>
                <a:latin typeface="微软雅黑" charset="0"/>
                <a:ea typeface="微软雅黑" charset="0"/>
                <a:cs typeface="微软雅黑" charset="0"/>
              </a:rPr>
              <a:t>号</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7" name="object 7"/>
          <p:cNvSpPr/>
          <p:nvPr/>
        </p:nvSpPr>
        <p:spPr>
          <a:xfrm>
            <a:off x="4847844" y="2884932"/>
            <a:ext cx="6219444" cy="1514856"/>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09085" cy="6858000"/>
          </a:xfrm>
          <a:custGeom>
            <a:avLst/>
            <a:gdLst/>
            <a:ahLst/>
            <a:cxnLst/>
            <a:rect l="l" t="t" r="r" b="b"/>
            <a:pathLst>
              <a:path w="4109085" h="6858000">
                <a:moveTo>
                  <a:pt x="0" y="0"/>
                </a:moveTo>
                <a:lnTo>
                  <a:pt x="4108704" y="0"/>
                </a:lnTo>
                <a:lnTo>
                  <a:pt x="4108704" y="6858000"/>
                </a:lnTo>
                <a:lnTo>
                  <a:pt x="0" y="6858000"/>
                </a:lnTo>
                <a:lnTo>
                  <a:pt x="0" y="0"/>
                </a:lnTo>
                <a:close/>
              </a:path>
            </a:pathLst>
          </a:custGeom>
          <a:solidFill>
            <a:srgbClr val="395BC9"/>
          </a:solidFill>
        </p:spPr>
        <p:txBody>
          <a:bodyPr wrap="square" lIns="0" tIns="0" rIns="0" bIns="0" rtlCol="0"/>
          <a:lstStyle/>
          <a:p/>
        </p:txBody>
      </p:sp>
      <p:sp>
        <p:nvSpPr>
          <p:cNvPr id="3" name="object 3"/>
          <p:cNvSpPr/>
          <p:nvPr/>
        </p:nvSpPr>
        <p:spPr>
          <a:xfrm>
            <a:off x="609600" y="6324650"/>
            <a:ext cx="762000" cy="0"/>
          </a:xfrm>
          <a:custGeom>
            <a:avLst/>
            <a:gdLst/>
            <a:ahLst/>
            <a:cxnLst/>
            <a:rect l="l" t="t" r="r" b="b"/>
            <a:pathLst>
              <a:path w="762000">
                <a:moveTo>
                  <a:pt x="0" y="0"/>
                </a:moveTo>
                <a:lnTo>
                  <a:pt x="762000" y="0"/>
                </a:lnTo>
              </a:path>
            </a:pathLst>
          </a:custGeom>
          <a:ln w="12700">
            <a:solidFill>
              <a:srgbClr val="FF9700"/>
            </a:solidFill>
          </a:ln>
        </p:spPr>
        <p:txBody>
          <a:bodyPr wrap="square" lIns="0" tIns="0" rIns="0" bIns="0" rtlCol="0"/>
          <a:lstStyle/>
          <a:p/>
        </p:txBody>
      </p:sp>
      <p:sp>
        <p:nvSpPr>
          <p:cNvPr id="4" name="object 4"/>
          <p:cNvSpPr txBox="1">
            <a:spLocks noGrp="1"/>
          </p:cNvSpPr>
          <p:nvPr>
            <p:ph type="title"/>
          </p:nvPr>
        </p:nvSpPr>
        <p:spPr>
          <a:xfrm>
            <a:off x="660400" y="1513205"/>
            <a:ext cx="2464435" cy="998220"/>
          </a:xfrm>
          <a:prstGeom prst="rect">
            <a:avLst/>
          </a:prstGeom>
        </p:spPr>
        <p:txBody>
          <a:bodyPr vert="horz" wrap="square" lIns="0" tIns="13335" rIns="0" bIns="0" rtlCol="0">
            <a:spAutoFit/>
          </a:bodyPr>
          <a:lstStyle/>
          <a:p>
            <a:pPr marL="12700" marR="5080">
              <a:lnSpc>
                <a:spcPct val="100000"/>
              </a:lnSpc>
              <a:spcBef>
                <a:spcPts val="105"/>
              </a:spcBef>
            </a:pPr>
            <a:r>
              <a:rPr dirty="0">
                <a:latin typeface="微软雅黑" charset="0"/>
                <a:ea typeface="微软雅黑" charset="0"/>
                <a:cs typeface="微软雅黑" charset="0"/>
              </a:rPr>
              <a:t>文件开始实</a:t>
            </a:r>
            <a:r>
              <a:rPr dirty="0">
                <a:latin typeface="微软雅黑" charset="0"/>
                <a:ea typeface="微软雅黑" charset="0"/>
                <a:cs typeface="微软雅黑" charset="0"/>
              </a:rPr>
              <a:t>施 的时</a:t>
            </a:r>
            <a:r>
              <a:rPr spc="5" dirty="0">
                <a:latin typeface="微软雅黑" charset="0"/>
                <a:ea typeface="微软雅黑" charset="0"/>
                <a:cs typeface="微软雅黑" charset="0"/>
              </a:rPr>
              <a:t>间</a:t>
            </a:r>
            <a:endParaRPr spc="5" dirty="0">
              <a:latin typeface="微软雅黑" charset="0"/>
              <a:ea typeface="微软雅黑" charset="0"/>
              <a:cs typeface="微软雅黑" charset="0"/>
            </a:endParaRPr>
          </a:p>
        </p:txBody>
      </p:sp>
      <p:sp>
        <p:nvSpPr>
          <p:cNvPr id="5" name="object 5"/>
          <p:cNvSpPr txBox="1"/>
          <p:nvPr/>
        </p:nvSpPr>
        <p:spPr>
          <a:xfrm>
            <a:off x="660400" y="2722880"/>
            <a:ext cx="2056764" cy="25781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微软雅黑" charset="0"/>
                <a:ea typeface="微软雅黑" charset="0"/>
                <a:cs typeface="黑体" panose="02010609060101010101" charset="-122"/>
              </a:rPr>
              <a:t>要求：通过选择录入</a:t>
            </a:r>
            <a:r>
              <a:rPr sz="1600" spc="-5" dirty="0">
                <a:solidFill>
                  <a:srgbClr val="FFFFFF"/>
                </a:solidFill>
                <a:latin typeface="微软雅黑" charset="0"/>
                <a:ea typeface="微软雅黑" charset="0"/>
                <a:cs typeface="黑体" panose="02010609060101010101" charset="-122"/>
              </a:rPr>
              <a:t>。</a:t>
            </a:r>
            <a:endParaRPr sz="1600">
              <a:latin typeface="微软雅黑" charset="0"/>
              <a:ea typeface="微软雅黑" charset="0"/>
              <a:cs typeface="黑体" panose="02010609060101010101" charset="-122"/>
            </a:endParaRPr>
          </a:p>
        </p:txBody>
      </p:sp>
      <p:sp>
        <p:nvSpPr>
          <p:cNvPr id="6" name="object 6"/>
          <p:cNvSpPr/>
          <p:nvPr/>
        </p:nvSpPr>
        <p:spPr>
          <a:xfrm>
            <a:off x="5261956" y="1375756"/>
            <a:ext cx="5976850" cy="4135581"/>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61" y="519430"/>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文件失效时</a:t>
            </a:r>
            <a:r>
              <a:rPr spc="5" dirty="0">
                <a:solidFill>
                  <a:srgbClr val="395BC9"/>
                </a:solidFill>
                <a:latin typeface="微软雅黑" charset="0"/>
                <a:ea typeface="微软雅黑" charset="0"/>
              </a:rPr>
              <a:t>间</a:t>
            </a:r>
            <a:endParaRPr spc="5" dirty="0">
              <a:solidFill>
                <a:srgbClr val="395BC9"/>
              </a:solidFill>
              <a:latin typeface="微软雅黑" charset="0"/>
              <a:ea typeface="微软雅黑" charset="0"/>
            </a:endParaRPr>
          </a:p>
        </p:txBody>
      </p:sp>
      <p:sp>
        <p:nvSpPr>
          <p:cNvPr id="3" name="object 3"/>
          <p:cNvSpPr/>
          <p:nvPr/>
        </p:nvSpPr>
        <p:spPr>
          <a:xfrm>
            <a:off x="428105" y="2406534"/>
            <a:ext cx="8345978" cy="2992581"/>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8985250" y="3397122"/>
            <a:ext cx="2463165" cy="897255"/>
          </a:xfrm>
          <a:prstGeom prst="rect">
            <a:avLst/>
          </a:prstGeom>
        </p:spPr>
        <p:txBody>
          <a:bodyPr vert="horz" wrap="square" lIns="0" tIns="12700" rIns="0" bIns="0" rtlCol="0">
            <a:spAutoFit/>
          </a:bodyPr>
          <a:lstStyle/>
          <a:p>
            <a:pPr marL="12700" marR="5080" algn="just">
              <a:lnSpc>
                <a:spcPct val="120000"/>
              </a:lnSpc>
              <a:spcBef>
                <a:spcPts val="100"/>
              </a:spcBef>
            </a:pPr>
            <a:r>
              <a:rPr sz="1600" dirty="0">
                <a:solidFill>
                  <a:srgbClr val="0D0D0D"/>
                </a:solidFill>
                <a:latin typeface="微软雅黑" charset="0"/>
                <a:ea typeface="微软雅黑" charset="0"/>
                <a:cs typeface="微软雅黑" charset="0"/>
              </a:rPr>
              <a:t>要求：通过选择录入，若</a:t>
            </a:r>
            <a:r>
              <a:rPr sz="1600" spc="-5" dirty="0">
                <a:solidFill>
                  <a:srgbClr val="0D0D0D"/>
                </a:solidFill>
                <a:latin typeface="微软雅黑" charset="0"/>
                <a:ea typeface="微软雅黑" charset="0"/>
                <a:cs typeface="微软雅黑" charset="0"/>
              </a:rPr>
              <a:t>文 </a:t>
            </a:r>
            <a:r>
              <a:rPr sz="1600" dirty="0">
                <a:solidFill>
                  <a:srgbClr val="0D0D0D"/>
                </a:solidFill>
                <a:latin typeface="微软雅黑" charset="0"/>
                <a:ea typeface="微软雅黑" charset="0"/>
                <a:cs typeface="微软雅黑" charset="0"/>
              </a:rPr>
              <a:t>件无失效时间可不填，系</a:t>
            </a:r>
            <a:r>
              <a:rPr sz="1600" spc="-5" dirty="0">
                <a:solidFill>
                  <a:srgbClr val="0D0D0D"/>
                </a:solidFill>
                <a:latin typeface="微软雅黑" charset="0"/>
                <a:ea typeface="微软雅黑" charset="0"/>
                <a:cs typeface="微软雅黑" charset="0"/>
              </a:rPr>
              <a:t>统 </a:t>
            </a:r>
            <a:r>
              <a:rPr sz="1600" dirty="0">
                <a:solidFill>
                  <a:srgbClr val="0D0D0D"/>
                </a:solidFill>
                <a:latin typeface="微软雅黑" charset="0"/>
                <a:ea typeface="微软雅黑" charset="0"/>
                <a:cs typeface="微软雅黑" charset="0"/>
              </a:rPr>
              <a:t>将默认长期有效</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5" name="object 5"/>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6" name="object 6"/>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61" y="523760"/>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文件失效原</a:t>
            </a:r>
            <a:r>
              <a:rPr spc="5" dirty="0">
                <a:solidFill>
                  <a:srgbClr val="395BC9"/>
                </a:solidFill>
                <a:latin typeface="微软雅黑" charset="0"/>
                <a:ea typeface="微软雅黑" charset="0"/>
              </a:rPr>
              <a:t>因</a:t>
            </a:r>
            <a:endParaRPr spc="5" dirty="0">
              <a:solidFill>
                <a:srgbClr val="395BC9"/>
              </a:solidFill>
              <a:latin typeface="微软雅黑" charset="0"/>
              <a:ea typeface="微软雅黑" charset="0"/>
            </a:endParaRPr>
          </a:p>
        </p:txBody>
      </p:sp>
      <p:sp>
        <p:nvSpPr>
          <p:cNvPr id="3" name="object 3"/>
          <p:cNvSpPr/>
          <p:nvPr/>
        </p:nvSpPr>
        <p:spPr>
          <a:xfrm>
            <a:off x="838404" y="1796795"/>
            <a:ext cx="4576085" cy="285952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6481124" y="1676400"/>
            <a:ext cx="4654495" cy="2909454"/>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866775" y="5231714"/>
            <a:ext cx="4495165" cy="25781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D0D0D"/>
                </a:solidFill>
                <a:latin typeface="微软雅黑" charset="0"/>
                <a:ea typeface="微软雅黑" charset="0"/>
                <a:cs typeface="黑体" panose="02010609060101010101" charset="-122"/>
              </a:rPr>
              <a:t>该文件为失效状态时填写，表明文件失效的原因</a:t>
            </a:r>
            <a:r>
              <a:rPr sz="1600" spc="-5" dirty="0">
                <a:solidFill>
                  <a:srgbClr val="0D0D0D"/>
                </a:solidFill>
                <a:latin typeface="微软雅黑" charset="0"/>
                <a:ea typeface="微软雅黑" charset="0"/>
                <a:cs typeface="黑体" panose="02010609060101010101" charset="-122"/>
              </a:rPr>
              <a:t>。</a:t>
            </a:r>
            <a:endParaRPr sz="1600">
              <a:latin typeface="微软雅黑" charset="0"/>
              <a:ea typeface="微软雅黑" charset="0"/>
              <a:cs typeface="黑体" panose="02010609060101010101" charset="-122"/>
            </a:endParaRPr>
          </a:p>
        </p:txBody>
      </p:sp>
      <p:sp>
        <p:nvSpPr>
          <p:cNvPr id="6" name="object 6"/>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7" name="object 7"/>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14400"/>
            <a:ext cx="12192000" cy="5029200"/>
          </a:xfrm>
          <a:custGeom>
            <a:avLst/>
            <a:gdLst/>
            <a:ahLst/>
            <a:cxnLst/>
            <a:rect l="l" t="t" r="r" b="b"/>
            <a:pathLst>
              <a:path w="12192000" h="5029200">
                <a:moveTo>
                  <a:pt x="0" y="0"/>
                </a:moveTo>
                <a:lnTo>
                  <a:pt x="12192000" y="0"/>
                </a:lnTo>
                <a:lnTo>
                  <a:pt x="12192000" y="5029200"/>
                </a:lnTo>
                <a:lnTo>
                  <a:pt x="0" y="5029200"/>
                </a:lnTo>
                <a:lnTo>
                  <a:pt x="0" y="0"/>
                </a:lnTo>
                <a:close/>
              </a:path>
            </a:pathLst>
          </a:custGeom>
          <a:solidFill>
            <a:srgbClr val="395BC9"/>
          </a:solidFill>
        </p:spPr>
        <p:txBody>
          <a:bodyPr wrap="square" lIns="0" tIns="0" rIns="0" bIns="0" rtlCol="0"/>
          <a:lstStyle/>
          <a:p/>
        </p:txBody>
      </p:sp>
      <p:sp>
        <p:nvSpPr>
          <p:cNvPr id="3" name="object 3"/>
          <p:cNvSpPr txBox="1"/>
          <p:nvPr/>
        </p:nvSpPr>
        <p:spPr>
          <a:xfrm>
            <a:off x="959446" y="2559037"/>
            <a:ext cx="2464435" cy="50546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微软雅黑" charset="0"/>
                <a:ea typeface="微软雅黑" charset="0"/>
                <a:cs typeface="宋体" pitchFamily="2" charset="-122"/>
              </a:rPr>
              <a:t>文件废止时</a:t>
            </a:r>
            <a:r>
              <a:rPr sz="3200" spc="5" dirty="0">
                <a:solidFill>
                  <a:srgbClr val="FFFFFF"/>
                </a:solidFill>
                <a:latin typeface="微软雅黑" charset="0"/>
                <a:ea typeface="微软雅黑" charset="0"/>
                <a:cs typeface="宋体" pitchFamily="2" charset="-122"/>
              </a:rPr>
              <a:t>间</a:t>
            </a:r>
            <a:endParaRPr sz="3200">
              <a:latin typeface="微软雅黑" charset="0"/>
              <a:ea typeface="微软雅黑" charset="0"/>
              <a:cs typeface="宋体" pitchFamily="2" charset="-122"/>
            </a:endParaRPr>
          </a:p>
        </p:txBody>
      </p:sp>
      <p:sp>
        <p:nvSpPr>
          <p:cNvPr id="4" name="object 4"/>
          <p:cNvSpPr txBox="1"/>
          <p:nvPr/>
        </p:nvSpPr>
        <p:spPr>
          <a:xfrm>
            <a:off x="959446" y="3364839"/>
            <a:ext cx="4088765" cy="25781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微软雅黑" charset="0"/>
                <a:ea typeface="微软雅黑" charset="0"/>
                <a:cs typeface="黑体" panose="02010609060101010101" charset="-122"/>
              </a:rPr>
              <a:t>要求：通过选择录入。选择文件的废止时间</a:t>
            </a:r>
            <a:r>
              <a:rPr sz="1600" spc="-5" dirty="0">
                <a:solidFill>
                  <a:srgbClr val="FFFFFF"/>
                </a:solidFill>
                <a:latin typeface="微软雅黑" charset="0"/>
                <a:ea typeface="微软雅黑" charset="0"/>
                <a:cs typeface="黑体" panose="02010609060101010101" charset="-122"/>
              </a:rPr>
              <a:t>。</a:t>
            </a:r>
            <a:endParaRPr sz="1600">
              <a:latin typeface="微软雅黑" charset="0"/>
              <a:ea typeface="微软雅黑" charset="0"/>
              <a:cs typeface="黑体" panose="02010609060101010101" charset="-122"/>
            </a:endParaRPr>
          </a:p>
        </p:txBody>
      </p:sp>
      <p:sp>
        <p:nvSpPr>
          <p:cNvPr id="5" name="object 5"/>
          <p:cNvSpPr/>
          <p:nvPr/>
        </p:nvSpPr>
        <p:spPr>
          <a:xfrm>
            <a:off x="5911596" y="2310383"/>
            <a:ext cx="5372100" cy="223875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95"/>
            <a:ext cx="12192000" cy="4267200"/>
          </a:xfrm>
          <a:custGeom>
            <a:avLst/>
            <a:gdLst/>
            <a:ahLst/>
            <a:cxnLst/>
            <a:rect l="l" t="t" r="r" b="b"/>
            <a:pathLst>
              <a:path w="12192000" h="4267200">
                <a:moveTo>
                  <a:pt x="0" y="0"/>
                </a:moveTo>
                <a:lnTo>
                  <a:pt x="12192000" y="0"/>
                </a:lnTo>
                <a:lnTo>
                  <a:pt x="12192000" y="4267200"/>
                </a:lnTo>
                <a:lnTo>
                  <a:pt x="0" y="4267200"/>
                </a:lnTo>
                <a:lnTo>
                  <a:pt x="0" y="0"/>
                </a:lnTo>
                <a:close/>
              </a:path>
            </a:pathLst>
          </a:custGeom>
          <a:solidFill>
            <a:srgbClr val="395BC9"/>
          </a:solidFill>
        </p:spPr>
        <p:txBody>
          <a:bodyPr wrap="square" lIns="0" tIns="0" rIns="0" bIns="0" rtlCol="0"/>
          <a:lstStyle/>
          <a:p/>
        </p:txBody>
      </p:sp>
      <p:sp>
        <p:nvSpPr>
          <p:cNvPr id="3" name="object 3"/>
          <p:cNvSpPr/>
          <p:nvPr/>
        </p:nvSpPr>
        <p:spPr>
          <a:xfrm>
            <a:off x="2011679" y="1508760"/>
            <a:ext cx="8366759" cy="3931920"/>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6104864" y="3244952"/>
            <a:ext cx="134620" cy="302260"/>
          </a:xfrm>
          <a:prstGeom prst="rect">
            <a:avLst/>
          </a:prstGeom>
        </p:spPr>
        <p:txBody>
          <a:bodyPr vert="horz" wrap="square" lIns="0" tIns="13335" rIns="0" bIns="0" rtlCol="0">
            <a:spAutoFit/>
          </a:bodyPr>
          <a:lstStyle/>
          <a:p>
            <a:pPr>
              <a:lnSpc>
                <a:spcPct val="100000"/>
              </a:lnSpc>
              <a:spcBef>
                <a:spcPts val="105"/>
              </a:spcBef>
            </a:pPr>
            <a:r>
              <a:rPr sz="1800" dirty="0">
                <a:latin typeface="微软雅黑" panose="020B0503020204020204" charset="-122"/>
                <a:cs typeface="微软雅黑" panose="020B0503020204020204" charset="-122"/>
              </a:rPr>
              <a:t>2</a:t>
            </a:r>
            <a:endParaRPr sz="18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4940274" y="681672"/>
            <a:ext cx="24644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文件废止原</a:t>
            </a:r>
            <a:r>
              <a:rPr spc="5" dirty="0">
                <a:latin typeface="微软雅黑" charset="0"/>
                <a:ea typeface="微软雅黑" charset="0"/>
              </a:rPr>
              <a:t>因</a:t>
            </a:r>
            <a:endParaRPr spc="5" dirty="0">
              <a:latin typeface="微软雅黑" charset="0"/>
              <a:ea typeface="微软雅黑" charset="0"/>
            </a:endParaRPr>
          </a:p>
        </p:txBody>
      </p:sp>
      <p:sp>
        <p:nvSpPr>
          <p:cNvPr id="6" name="object 6"/>
          <p:cNvSpPr txBox="1"/>
          <p:nvPr/>
        </p:nvSpPr>
        <p:spPr>
          <a:xfrm>
            <a:off x="2882861" y="5645949"/>
            <a:ext cx="6426200" cy="38163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D0D0D"/>
                </a:solidFill>
                <a:latin typeface="微软雅黑" charset="0"/>
                <a:ea typeface="微软雅黑" charset="0"/>
                <a:cs typeface="黑体" panose="02010609060101010101" charset="-122"/>
              </a:rPr>
              <a:t>该文件为废止状态时填写，标注文件废止的原因</a:t>
            </a:r>
            <a:endParaRPr sz="2400">
              <a:latin typeface="微软雅黑" charset="0"/>
              <a:ea typeface="微软雅黑" charset="0"/>
              <a:cs typeface="黑体" panose="02010609060101010101" charset="-122"/>
            </a:endParaRPr>
          </a:p>
        </p:txBody>
      </p:sp>
      <p:sp>
        <p:nvSpPr>
          <p:cNvPr id="7" name="object 7"/>
          <p:cNvSpPr/>
          <p:nvPr/>
        </p:nvSpPr>
        <p:spPr>
          <a:xfrm>
            <a:off x="3276600" y="1740407"/>
            <a:ext cx="5791200" cy="333908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61" y="558165"/>
            <a:ext cx="24644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政府公报标</a:t>
            </a:r>
            <a:r>
              <a:rPr spc="5" dirty="0">
                <a:solidFill>
                  <a:srgbClr val="395BC9"/>
                </a:solidFill>
                <a:latin typeface="微软雅黑" charset="0"/>
                <a:ea typeface="微软雅黑" charset="0"/>
              </a:rPr>
              <a:t>识</a:t>
            </a:r>
            <a:endParaRPr spc="5" dirty="0">
              <a:solidFill>
                <a:srgbClr val="395BC9"/>
              </a:solidFill>
              <a:latin typeface="微软雅黑" charset="0"/>
              <a:ea typeface="微软雅黑" charset="0"/>
            </a:endParaRPr>
          </a:p>
        </p:txBody>
      </p:sp>
      <p:sp>
        <p:nvSpPr>
          <p:cNvPr id="3" name="object 3"/>
          <p:cNvSpPr/>
          <p:nvPr/>
        </p:nvSpPr>
        <p:spPr>
          <a:xfrm>
            <a:off x="303414" y="1712421"/>
            <a:ext cx="7647709" cy="4397432"/>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8147050" y="2197099"/>
            <a:ext cx="3384550" cy="2782570"/>
          </a:xfrm>
          <a:prstGeom prst="rect">
            <a:avLst/>
          </a:prstGeom>
        </p:spPr>
        <p:txBody>
          <a:bodyPr vert="horz" wrap="square" lIns="0" tIns="12700" rIns="0" bIns="0" rtlCol="0">
            <a:spAutoFit/>
          </a:bodyPr>
          <a:lstStyle/>
          <a:p>
            <a:pPr marL="12700" marR="5080" algn="just">
              <a:lnSpc>
                <a:spcPct val="150000"/>
              </a:lnSpc>
              <a:spcBef>
                <a:spcPts val="100"/>
              </a:spcBef>
            </a:pPr>
            <a:r>
              <a:rPr sz="2400" spc="5" dirty="0">
                <a:solidFill>
                  <a:srgbClr val="0D0D0D"/>
                </a:solidFill>
                <a:latin typeface="微软雅黑" charset="0"/>
                <a:ea typeface="微软雅黑" charset="0"/>
                <a:cs typeface="微软雅黑" charset="0"/>
              </a:rPr>
              <a:t>要求：通过下拉选择，</a:t>
            </a:r>
            <a:r>
              <a:rPr sz="2400" dirty="0">
                <a:solidFill>
                  <a:srgbClr val="0D0D0D"/>
                </a:solidFill>
                <a:latin typeface="微软雅黑" charset="0"/>
                <a:ea typeface="微软雅黑" charset="0"/>
                <a:cs typeface="微软雅黑" charset="0"/>
              </a:rPr>
              <a:t>用 </a:t>
            </a:r>
            <a:r>
              <a:rPr sz="2400" spc="5" dirty="0">
                <a:solidFill>
                  <a:srgbClr val="0D0D0D"/>
                </a:solidFill>
                <a:latin typeface="微软雅黑" charset="0"/>
                <a:ea typeface="微软雅黑" charset="0"/>
                <a:cs typeface="微软雅黑" charset="0"/>
              </a:rPr>
              <a:t>于表名该文件是否属于</a:t>
            </a:r>
            <a:r>
              <a:rPr sz="2400" dirty="0">
                <a:solidFill>
                  <a:srgbClr val="0D0D0D"/>
                </a:solidFill>
                <a:latin typeface="微软雅黑" charset="0"/>
                <a:ea typeface="微软雅黑" charset="0"/>
                <a:cs typeface="微软雅黑" charset="0"/>
              </a:rPr>
              <a:t>政 </a:t>
            </a:r>
            <a:r>
              <a:rPr sz="2400" spc="5" dirty="0">
                <a:solidFill>
                  <a:srgbClr val="0D0D0D"/>
                </a:solidFill>
                <a:latin typeface="微软雅黑" charset="0"/>
                <a:ea typeface="微软雅黑" charset="0"/>
                <a:cs typeface="微软雅黑" charset="0"/>
              </a:rPr>
              <a:t>府公报，为政府公报库</a:t>
            </a:r>
            <a:r>
              <a:rPr sz="2400" dirty="0">
                <a:solidFill>
                  <a:srgbClr val="0D0D0D"/>
                </a:solidFill>
                <a:latin typeface="微软雅黑" charset="0"/>
                <a:ea typeface="微软雅黑" charset="0"/>
                <a:cs typeface="微软雅黑" charset="0"/>
              </a:rPr>
              <a:t>提 </a:t>
            </a:r>
            <a:r>
              <a:rPr sz="2400" spc="5" dirty="0">
                <a:solidFill>
                  <a:srgbClr val="0D0D0D"/>
                </a:solidFill>
                <a:latin typeface="微软雅黑" charset="0"/>
                <a:ea typeface="微软雅黑" charset="0"/>
                <a:cs typeface="微软雅黑" charset="0"/>
              </a:rPr>
              <a:t>供数据支撑，确保数据</a:t>
            </a:r>
            <a:r>
              <a:rPr sz="2400" dirty="0">
                <a:solidFill>
                  <a:srgbClr val="0D0D0D"/>
                </a:solidFill>
                <a:latin typeface="微软雅黑" charset="0"/>
                <a:ea typeface="微软雅黑" charset="0"/>
                <a:cs typeface="微软雅黑" charset="0"/>
              </a:rPr>
              <a:t>同 源。</a:t>
            </a:r>
            <a:endParaRPr sz="2400">
              <a:latin typeface="微软雅黑" charset="0"/>
              <a:ea typeface="微软雅黑" charset="0"/>
              <a:cs typeface="微软雅黑" charset="0"/>
            </a:endParaRPr>
          </a:p>
        </p:txBody>
      </p:sp>
      <p:sp>
        <p:nvSpPr>
          <p:cNvPr id="5" name="object 5"/>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6" name="object 6"/>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61" y="519315"/>
            <a:ext cx="838835" cy="505460"/>
          </a:xfrm>
          <a:prstGeom prst="rect">
            <a:avLst/>
          </a:prstGeom>
        </p:spPr>
        <p:txBody>
          <a:bodyPr vert="horz" wrap="square" lIns="0" tIns="13335" rIns="0" bIns="0" rtlCol="0">
            <a:spAutoFit/>
          </a:bodyPr>
          <a:lstStyle/>
          <a:p>
            <a:pPr marL="12700">
              <a:lnSpc>
                <a:spcPct val="100000"/>
              </a:lnSpc>
              <a:spcBef>
                <a:spcPts val="105"/>
              </a:spcBef>
            </a:pPr>
            <a:r>
              <a:rPr dirty="0">
                <a:solidFill>
                  <a:srgbClr val="395BC9"/>
                </a:solidFill>
                <a:latin typeface="微软雅黑" charset="0"/>
                <a:ea typeface="微软雅黑" charset="0"/>
              </a:rPr>
              <a:t>题</a:t>
            </a:r>
            <a:r>
              <a:rPr spc="5" dirty="0">
                <a:solidFill>
                  <a:srgbClr val="395BC9"/>
                </a:solidFill>
                <a:latin typeface="微软雅黑" charset="0"/>
                <a:ea typeface="微软雅黑" charset="0"/>
              </a:rPr>
              <a:t>注</a:t>
            </a:r>
            <a:endParaRPr spc="5" dirty="0">
              <a:solidFill>
                <a:srgbClr val="395BC9"/>
              </a:solidFill>
              <a:latin typeface="微软雅黑" charset="0"/>
              <a:ea typeface="微软雅黑" charset="0"/>
            </a:endParaRPr>
          </a:p>
        </p:txBody>
      </p:sp>
      <p:sp>
        <p:nvSpPr>
          <p:cNvPr id="3" name="object 3"/>
          <p:cNvSpPr/>
          <p:nvPr/>
        </p:nvSpPr>
        <p:spPr>
          <a:xfrm>
            <a:off x="415636" y="1629294"/>
            <a:ext cx="6463145" cy="4588625"/>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7099312" y="2378456"/>
            <a:ext cx="4432300" cy="3335020"/>
          </a:xfrm>
          <a:prstGeom prst="rect">
            <a:avLst/>
          </a:prstGeom>
        </p:spPr>
        <p:txBody>
          <a:bodyPr vert="horz" wrap="square" lIns="0" tIns="134620" rIns="0" bIns="0" rtlCol="0">
            <a:spAutoFit/>
          </a:bodyPr>
          <a:lstStyle/>
          <a:p>
            <a:pPr marL="12700">
              <a:lnSpc>
                <a:spcPct val="100000"/>
              </a:lnSpc>
              <a:spcBef>
                <a:spcPts val="1060"/>
              </a:spcBef>
            </a:pPr>
            <a:r>
              <a:rPr sz="1600" dirty="0">
                <a:solidFill>
                  <a:srgbClr val="0D0D0D"/>
                </a:solidFill>
                <a:latin typeface="微软雅黑" charset="0"/>
                <a:ea typeface="微软雅黑" charset="0"/>
                <a:cs typeface="微软雅黑" charset="0"/>
              </a:rPr>
              <a:t>指的是</a:t>
            </a:r>
            <a:r>
              <a:rPr sz="1600" dirty="0">
                <a:solidFill>
                  <a:srgbClr val="395BC9"/>
                </a:solidFill>
                <a:latin typeface="微软雅黑" charset="0"/>
                <a:ea typeface="微软雅黑" charset="0"/>
                <a:cs typeface="微软雅黑" charset="0"/>
              </a:rPr>
              <a:t>规章的题注</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gn="just">
              <a:lnSpc>
                <a:spcPct val="150000"/>
              </a:lnSpc>
            </a:pPr>
            <a:r>
              <a:rPr sz="1600" spc="40" dirty="0">
                <a:solidFill>
                  <a:srgbClr val="0D0D0D"/>
                </a:solidFill>
                <a:latin typeface="微软雅黑" charset="0"/>
                <a:ea typeface="微软雅黑" charset="0"/>
                <a:cs typeface="微软雅黑" charset="0"/>
              </a:rPr>
              <a:t>举例</a:t>
            </a:r>
            <a:r>
              <a:rPr sz="1600" spc="35" dirty="0">
                <a:solidFill>
                  <a:srgbClr val="0D0D0D"/>
                </a:solidFill>
                <a:latin typeface="微软雅黑" charset="0"/>
                <a:ea typeface="微软雅黑" charset="0"/>
                <a:cs typeface="微软雅黑" charset="0"/>
              </a:rPr>
              <a:t>1</a:t>
            </a:r>
            <a:r>
              <a:rPr sz="1600" spc="40" dirty="0">
                <a:solidFill>
                  <a:srgbClr val="0D0D0D"/>
                </a:solidFill>
                <a:latin typeface="微软雅黑" charset="0"/>
                <a:ea typeface="微软雅黑" charset="0"/>
                <a:cs typeface="微软雅黑" charset="0"/>
              </a:rPr>
              <a:t>：</a:t>
            </a:r>
            <a:r>
              <a:rPr sz="1600" spc="35" dirty="0">
                <a:solidFill>
                  <a:srgbClr val="0D0D0D"/>
                </a:solidFill>
                <a:latin typeface="微软雅黑" charset="0"/>
                <a:ea typeface="微软雅黑" charset="0"/>
                <a:cs typeface="微软雅黑" charset="0"/>
              </a:rPr>
              <a:t>"2013</a:t>
            </a:r>
            <a:r>
              <a:rPr sz="1600" spc="40" dirty="0">
                <a:solidFill>
                  <a:srgbClr val="0D0D0D"/>
                </a:solidFill>
                <a:latin typeface="微软雅黑" charset="0"/>
                <a:ea typeface="微软雅黑" charset="0"/>
                <a:cs typeface="微软雅黑" charset="0"/>
              </a:rPr>
              <a:t>年</a:t>
            </a:r>
            <a:r>
              <a:rPr sz="1600" spc="35" dirty="0">
                <a:solidFill>
                  <a:srgbClr val="0D0D0D"/>
                </a:solidFill>
                <a:latin typeface="微软雅黑" charset="0"/>
                <a:ea typeface="微软雅黑" charset="0"/>
                <a:cs typeface="微软雅黑" charset="0"/>
              </a:rPr>
              <a:t>7</a:t>
            </a:r>
            <a:r>
              <a:rPr sz="1600" spc="40" dirty="0">
                <a:solidFill>
                  <a:srgbClr val="0D0D0D"/>
                </a:solidFill>
                <a:latin typeface="微软雅黑" charset="0"/>
                <a:ea typeface="微软雅黑" charset="0"/>
                <a:cs typeface="微软雅黑" charset="0"/>
              </a:rPr>
              <a:t>月</a:t>
            </a:r>
            <a:r>
              <a:rPr sz="1600" spc="35" dirty="0">
                <a:solidFill>
                  <a:srgbClr val="0D0D0D"/>
                </a:solidFill>
                <a:latin typeface="微软雅黑" charset="0"/>
                <a:ea typeface="微软雅黑" charset="0"/>
                <a:cs typeface="微软雅黑" charset="0"/>
              </a:rPr>
              <a:t>11</a:t>
            </a:r>
            <a:r>
              <a:rPr sz="1600" spc="45" dirty="0">
                <a:solidFill>
                  <a:srgbClr val="0D0D0D"/>
                </a:solidFill>
                <a:latin typeface="微软雅黑" charset="0"/>
                <a:ea typeface="微软雅黑" charset="0"/>
                <a:cs typeface="微软雅黑" charset="0"/>
              </a:rPr>
              <a:t>日山东省人民政府令第</a:t>
            </a:r>
            <a:r>
              <a:rPr sz="1600" spc="40" dirty="0">
                <a:solidFill>
                  <a:srgbClr val="0D0D0D"/>
                </a:solidFill>
                <a:latin typeface="微软雅黑" charset="0"/>
                <a:ea typeface="微软雅黑" charset="0"/>
                <a:cs typeface="微软雅黑" charset="0"/>
              </a:rPr>
              <a:t>26</a:t>
            </a:r>
            <a:r>
              <a:rPr sz="1600" spc="-5" dirty="0">
                <a:solidFill>
                  <a:srgbClr val="0D0D0D"/>
                </a:solidFill>
                <a:latin typeface="微软雅黑" charset="0"/>
                <a:ea typeface="微软雅黑" charset="0"/>
                <a:cs typeface="微软雅黑" charset="0"/>
              </a:rPr>
              <a:t>3 </a:t>
            </a:r>
            <a:r>
              <a:rPr sz="1600" spc="80" dirty="0">
                <a:solidFill>
                  <a:srgbClr val="0D0D0D"/>
                </a:solidFill>
                <a:latin typeface="微软雅黑" charset="0"/>
                <a:ea typeface="微软雅黑" charset="0"/>
                <a:cs typeface="微软雅黑" charset="0"/>
              </a:rPr>
              <a:t>号公布根据</a:t>
            </a:r>
            <a:r>
              <a:rPr sz="1600" spc="75" dirty="0">
                <a:solidFill>
                  <a:srgbClr val="0D0D0D"/>
                </a:solidFill>
                <a:latin typeface="微软雅黑" charset="0"/>
                <a:ea typeface="微软雅黑" charset="0"/>
                <a:cs typeface="微软雅黑" charset="0"/>
              </a:rPr>
              <a:t>2022</a:t>
            </a:r>
            <a:r>
              <a:rPr sz="1600" spc="80" dirty="0">
                <a:solidFill>
                  <a:srgbClr val="0D0D0D"/>
                </a:solidFill>
                <a:latin typeface="微软雅黑" charset="0"/>
                <a:ea typeface="微软雅黑" charset="0"/>
                <a:cs typeface="微软雅黑" charset="0"/>
              </a:rPr>
              <a:t>年</a:t>
            </a:r>
            <a:r>
              <a:rPr sz="1600" spc="75" dirty="0">
                <a:solidFill>
                  <a:srgbClr val="0D0D0D"/>
                </a:solidFill>
                <a:latin typeface="微软雅黑" charset="0"/>
                <a:ea typeface="微软雅黑" charset="0"/>
                <a:cs typeface="微软雅黑" charset="0"/>
              </a:rPr>
              <a:t>4</a:t>
            </a:r>
            <a:r>
              <a:rPr sz="1600" spc="85" dirty="0">
                <a:solidFill>
                  <a:srgbClr val="0D0D0D"/>
                </a:solidFill>
                <a:latin typeface="微软雅黑" charset="0"/>
                <a:ea typeface="微软雅黑" charset="0"/>
                <a:cs typeface="微软雅黑" charset="0"/>
              </a:rPr>
              <a:t>月</a:t>
            </a:r>
            <a:r>
              <a:rPr sz="1600" spc="80" dirty="0">
                <a:solidFill>
                  <a:srgbClr val="0D0D0D"/>
                </a:solidFill>
                <a:latin typeface="微软雅黑" charset="0"/>
                <a:ea typeface="微软雅黑" charset="0"/>
                <a:cs typeface="微软雅黑" charset="0"/>
              </a:rPr>
              <a:t>25</a:t>
            </a:r>
            <a:r>
              <a:rPr sz="1600" spc="85" dirty="0">
                <a:solidFill>
                  <a:srgbClr val="0D0D0D"/>
                </a:solidFill>
                <a:latin typeface="微软雅黑" charset="0"/>
                <a:ea typeface="微软雅黑" charset="0"/>
                <a:cs typeface="微软雅黑" charset="0"/>
              </a:rPr>
              <a:t>日山东省人民政府令</a:t>
            </a:r>
            <a:r>
              <a:rPr sz="1600" spc="-5" dirty="0">
                <a:solidFill>
                  <a:srgbClr val="0D0D0D"/>
                </a:solidFill>
                <a:latin typeface="微软雅黑" charset="0"/>
                <a:ea typeface="微软雅黑" charset="0"/>
                <a:cs typeface="微软雅黑" charset="0"/>
              </a:rPr>
              <a:t>第  </a:t>
            </a:r>
            <a:r>
              <a:rPr sz="1600" spc="5" dirty="0">
                <a:solidFill>
                  <a:srgbClr val="0D0D0D"/>
                </a:solidFill>
                <a:latin typeface="微软雅黑" charset="0"/>
                <a:ea typeface="微软雅黑" charset="0"/>
                <a:cs typeface="微软雅黑" charset="0"/>
              </a:rPr>
              <a:t>349</a:t>
            </a:r>
            <a:r>
              <a:rPr sz="1600" spc="10" dirty="0">
                <a:solidFill>
                  <a:srgbClr val="0D0D0D"/>
                </a:solidFill>
                <a:latin typeface="微软雅黑" charset="0"/>
                <a:ea typeface="微软雅黑" charset="0"/>
                <a:cs typeface="微软雅黑" charset="0"/>
              </a:rPr>
              <a:t>号《山</a:t>
            </a:r>
            <a:r>
              <a:rPr sz="1600" spc="15" dirty="0">
                <a:solidFill>
                  <a:srgbClr val="0D0D0D"/>
                </a:solidFill>
                <a:latin typeface="微软雅黑" charset="0"/>
                <a:ea typeface="微软雅黑" charset="0"/>
                <a:cs typeface="微软雅黑" charset="0"/>
              </a:rPr>
              <a:t>东省人民政府关于修改和废止部分省</a:t>
            </a:r>
            <a:r>
              <a:rPr sz="1600" spc="-5" dirty="0">
                <a:solidFill>
                  <a:srgbClr val="0D0D0D"/>
                </a:solidFill>
                <a:latin typeface="微软雅黑" charset="0"/>
                <a:ea typeface="微软雅黑" charset="0"/>
                <a:cs typeface="微软雅黑" charset="0"/>
              </a:rPr>
              <a:t>政 </a:t>
            </a:r>
            <a:r>
              <a:rPr sz="1600" dirty="0">
                <a:solidFill>
                  <a:srgbClr val="0D0D0D"/>
                </a:solidFill>
                <a:latin typeface="微软雅黑" charset="0"/>
                <a:ea typeface="微软雅黑" charset="0"/>
                <a:cs typeface="微软雅黑" charset="0"/>
              </a:rPr>
              <a:t>府规章的决定》修正</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marR="5080" algn="just">
              <a:lnSpc>
                <a:spcPct val="150000"/>
              </a:lnSpc>
            </a:pPr>
            <a:r>
              <a:rPr sz="1600" spc="10" dirty="0">
                <a:solidFill>
                  <a:srgbClr val="0D0D0D"/>
                </a:solidFill>
                <a:latin typeface="微软雅黑" charset="0"/>
                <a:ea typeface="微软雅黑" charset="0"/>
                <a:cs typeface="微软雅黑" charset="0"/>
              </a:rPr>
              <a:t>举例</a:t>
            </a:r>
            <a:r>
              <a:rPr sz="1600" spc="5" dirty="0">
                <a:solidFill>
                  <a:srgbClr val="0D0D0D"/>
                </a:solidFill>
                <a:latin typeface="微软雅黑" charset="0"/>
                <a:ea typeface="微软雅黑" charset="0"/>
                <a:cs typeface="微软雅黑" charset="0"/>
              </a:rPr>
              <a:t>2</a:t>
            </a:r>
            <a:r>
              <a:rPr sz="1600" spc="10" dirty="0">
                <a:solidFill>
                  <a:srgbClr val="0D0D0D"/>
                </a:solidFill>
                <a:latin typeface="微软雅黑" charset="0"/>
                <a:ea typeface="微软雅黑" charset="0"/>
                <a:cs typeface="微软雅黑" charset="0"/>
              </a:rPr>
              <a:t>：“</a:t>
            </a:r>
            <a:r>
              <a:rPr sz="1600" spc="5" dirty="0">
                <a:solidFill>
                  <a:srgbClr val="0D0D0D"/>
                </a:solidFill>
                <a:latin typeface="微软雅黑" charset="0"/>
                <a:ea typeface="微软雅黑" charset="0"/>
                <a:cs typeface="微软雅黑" charset="0"/>
              </a:rPr>
              <a:t>2022</a:t>
            </a:r>
            <a:r>
              <a:rPr sz="1600" spc="10" dirty="0">
                <a:solidFill>
                  <a:srgbClr val="0D0D0D"/>
                </a:solidFill>
                <a:latin typeface="微软雅黑" charset="0"/>
                <a:ea typeface="微软雅黑" charset="0"/>
                <a:cs typeface="微软雅黑" charset="0"/>
              </a:rPr>
              <a:t>年</a:t>
            </a:r>
            <a:r>
              <a:rPr sz="1600" spc="5" dirty="0">
                <a:solidFill>
                  <a:srgbClr val="0D0D0D"/>
                </a:solidFill>
                <a:latin typeface="微软雅黑" charset="0"/>
                <a:ea typeface="微软雅黑" charset="0"/>
                <a:cs typeface="微软雅黑" charset="0"/>
              </a:rPr>
              <a:t>3</a:t>
            </a:r>
            <a:r>
              <a:rPr sz="1600" spc="10" dirty="0">
                <a:solidFill>
                  <a:srgbClr val="0D0D0D"/>
                </a:solidFill>
                <a:latin typeface="微软雅黑" charset="0"/>
                <a:ea typeface="微软雅黑" charset="0"/>
                <a:cs typeface="微软雅黑" charset="0"/>
              </a:rPr>
              <a:t>月</a:t>
            </a:r>
            <a:r>
              <a:rPr sz="1600" spc="5" dirty="0">
                <a:solidFill>
                  <a:srgbClr val="0D0D0D"/>
                </a:solidFill>
                <a:latin typeface="微软雅黑" charset="0"/>
                <a:ea typeface="微软雅黑" charset="0"/>
                <a:cs typeface="微软雅黑" charset="0"/>
              </a:rPr>
              <a:t>14</a:t>
            </a:r>
            <a:r>
              <a:rPr sz="1600" spc="10" dirty="0">
                <a:solidFill>
                  <a:srgbClr val="0D0D0D"/>
                </a:solidFill>
                <a:latin typeface="微软雅黑" charset="0"/>
                <a:ea typeface="微软雅黑" charset="0"/>
                <a:cs typeface="微软雅黑" charset="0"/>
              </a:rPr>
              <a:t>日山东省</a:t>
            </a:r>
            <a:r>
              <a:rPr sz="1600" spc="15" dirty="0">
                <a:solidFill>
                  <a:srgbClr val="0D0D0D"/>
                </a:solidFill>
                <a:latin typeface="微软雅黑" charset="0"/>
                <a:ea typeface="微软雅黑" charset="0"/>
                <a:cs typeface="微软雅黑" charset="0"/>
              </a:rPr>
              <a:t>人民政府令第</a:t>
            </a:r>
            <a:r>
              <a:rPr sz="1600" spc="10" dirty="0">
                <a:solidFill>
                  <a:srgbClr val="0D0D0D"/>
                </a:solidFill>
                <a:latin typeface="微软雅黑" charset="0"/>
                <a:ea typeface="微软雅黑" charset="0"/>
                <a:cs typeface="微软雅黑" charset="0"/>
              </a:rPr>
              <a:t>34</a:t>
            </a:r>
            <a:r>
              <a:rPr sz="1600" spc="-5" dirty="0">
                <a:solidFill>
                  <a:srgbClr val="0D0D0D"/>
                </a:solidFill>
                <a:latin typeface="微软雅黑" charset="0"/>
                <a:ea typeface="微软雅黑" charset="0"/>
                <a:cs typeface="微软雅黑" charset="0"/>
              </a:rPr>
              <a:t>8 </a:t>
            </a:r>
            <a:r>
              <a:rPr sz="1600" spc="45" dirty="0">
                <a:solidFill>
                  <a:srgbClr val="0D0D0D"/>
                </a:solidFill>
                <a:latin typeface="微软雅黑" charset="0"/>
                <a:ea typeface="微软雅黑" charset="0"/>
                <a:cs typeface="微软雅黑" charset="0"/>
              </a:rPr>
              <a:t>号公</a:t>
            </a:r>
            <a:r>
              <a:rPr sz="1600" spc="-5" dirty="0">
                <a:solidFill>
                  <a:srgbClr val="0D0D0D"/>
                </a:solidFill>
                <a:latin typeface="微软雅黑" charset="0"/>
                <a:ea typeface="微软雅黑" charset="0"/>
                <a:cs typeface="微软雅黑" charset="0"/>
              </a:rPr>
              <a:t>布</a:t>
            </a:r>
            <a:r>
              <a:rPr sz="1600" spc="50" dirty="0">
                <a:solidFill>
                  <a:srgbClr val="0D0D0D"/>
                </a:solidFill>
                <a:latin typeface="微软雅黑" charset="0"/>
                <a:ea typeface="微软雅黑" charset="0"/>
                <a:cs typeface="微软雅黑" charset="0"/>
              </a:rPr>
              <a:t> </a:t>
            </a:r>
            <a:r>
              <a:rPr sz="1600" spc="45" dirty="0">
                <a:solidFill>
                  <a:srgbClr val="0D0D0D"/>
                </a:solidFill>
                <a:latin typeface="微软雅黑" charset="0"/>
                <a:ea typeface="微软雅黑" charset="0"/>
                <a:cs typeface="微软雅黑" charset="0"/>
              </a:rPr>
              <a:t>自</a:t>
            </a:r>
            <a:r>
              <a:rPr sz="1600" spc="40" dirty="0">
                <a:solidFill>
                  <a:srgbClr val="0D0D0D"/>
                </a:solidFill>
                <a:latin typeface="微软雅黑" charset="0"/>
                <a:ea typeface="微软雅黑" charset="0"/>
                <a:cs typeface="微软雅黑" charset="0"/>
              </a:rPr>
              <a:t>2022</a:t>
            </a:r>
            <a:r>
              <a:rPr sz="1600" spc="45" dirty="0">
                <a:solidFill>
                  <a:srgbClr val="0D0D0D"/>
                </a:solidFill>
                <a:latin typeface="微软雅黑" charset="0"/>
                <a:ea typeface="微软雅黑" charset="0"/>
                <a:cs typeface="微软雅黑" charset="0"/>
              </a:rPr>
              <a:t>年</a:t>
            </a:r>
            <a:r>
              <a:rPr sz="1600" spc="40" dirty="0">
                <a:solidFill>
                  <a:srgbClr val="0D0D0D"/>
                </a:solidFill>
                <a:latin typeface="微软雅黑" charset="0"/>
                <a:ea typeface="微软雅黑" charset="0"/>
                <a:cs typeface="微软雅黑" charset="0"/>
              </a:rPr>
              <a:t>5</a:t>
            </a:r>
            <a:r>
              <a:rPr sz="1600" spc="45" dirty="0">
                <a:solidFill>
                  <a:srgbClr val="0D0D0D"/>
                </a:solidFill>
                <a:latin typeface="微软雅黑" charset="0"/>
                <a:ea typeface="微软雅黑" charset="0"/>
                <a:cs typeface="微软雅黑" charset="0"/>
              </a:rPr>
              <a:t>月</a:t>
            </a:r>
            <a:r>
              <a:rPr sz="1600" spc="40" dirty="0">
                <a:solidFill>
                  <a:srgbClr val="0D0D0D"/>
                </a:solidFill>
                <a:latin typeface="微软雅黑" charset="0"/>
                <a:ea typeface="微软雅黑" charset="0"/>
                <a:cs typeface="微软雅黑" charset="0"/>
              </a:rPr>
              <a:t>1</a:t>
            </a:r>
            <a:r>
              <a:rPr sz="1600" spc="45" dirty="0">
                <a:solidFill>
                  <a:srgbClr val="0D0D0D"/>
                </a:solidFill>
                <a:latin typeface="微软雅黑" charset="0"/>
                <a:ea typeface="微软雅黑" charset="0"/>
                <a:cs typeface="微软雅黑" charset="0"/>
              </a:rPr>
              <a:t>日起施行</a:t>
            </a:r>
            <a:r>
              <a:rPr sz="1600" spc="20" dirty="0">
                <a:solidFill>
                  <a:srgbClr val="0D0D0D"/>
                </a:solidFill>
                <a:latin typeface="微软雅黑" charset="0"/>
                <a:ea typeface="微软雅黑" charset="0"/>
                <a:cs typeface="微软雅黑" charset="0"/>
              </a:rPr>
              <a:t>”；</a:t>
            </a:r>
            <a:r>
              <a:rPr sz="1600" spc="55" dirty="0">
                <a:solidFill>
                  <a:srgbClr val="0D0D0D"/>
                </a:solidFill>
                <a:latin typeface="微软雅黑" charset="0"/>
                <a:ea typeface="微软雅黑" charset="0"/>
                <a:cs typeface="微软雅黑" charset="0"/>
              </a:rPr>
              <a:t> </a:t>
            </a:r>
            <a:r>
              <a:rPr sz="1600" spc="50" dirty="0">
                <a:solidFill>
                  <a:srgbClr val="0D0D0D"/>
                </a:solidFill>
                <a:latin typeface="微软雅黑" charset="0"/>
                <a:ea typeface="微软雅黑" charset="0"/>
                <a:cs typeface="微软雅黑" charset="0"/>
              </a:rPr>
              <a:t>行政规范</a:t>
            </a:r>
            <a:r>
              <a:rPr sz="1600" spc="-5" dirty="0">
                <a:solidFill>
                  <a:srgbClr val="0D0D0D"/>
                </a:solidFill>
                <a:latin typeface="微软雅黑" charset="0"/>
                <a:ea typeface="微软雅黑" charset="0"/>
                <a:cs typeface="微软雅黑" charset="0"/>
              </a:rPr>
              <a:t>性 </a:t>
            </a:r>
            <a:r>
              <a:rPr sz="1600" dirty="0">
                <a:solidFill>
                  <a:srgbClr val="0D0D0D"/>
                </a:solidFill>
                <a:latin typeface="微软雅黑" charset="0"/>
                <a:ea typeface="微软雅黑" charset="0"/>
                <a:cs typeface="微软雅黑" charset="0"/>
              </a:rPr>
              <a:t>文件及其他文件如果没有题注，请务必填</a:t>
            </a:r>
            <a:r>
              <a:rPr sz="1600" spc="-5" dirty="0">
                <a:solidFill>
                  <a:srgbClr val="0D0D0D"/>
                </a:solidFill>
                <a:latin typeface="微软雅黑" charset="0"/>
                <a:ea typeface="微软雅黑" charset="0"/>
                <a:cs typeface="微软雅黑" charset="0"/>
              </a:rPr>
              <a:t>"</a:t>
            </a:r>
            <a:r>
              <a:rPr sz="1600" dirty="0">
                <a:solidFill>
                  <a:srgbClr val="0D0D0D"/>
                </a:solidFill>
                <a:latin typeface="微软雅黑" charset="0"/>
                <a:ea typeface="微软雅黑" charset="0"/>
                <a:cs typeface="微软雅黑" charset="0"/>
              </a:rPr>
              <a:t>无</a:t>
            </a:r>
            <a:r>
              <a:rPr sz="1600" spc="-5" dirty="0">
                <a:solidFill>
                  <a:srgbClr val="0D0D0D"/>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5" name="object 5"/>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6" name="object 6"/>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580" y="509269"/>
            <a:ext cx="1651635" cy="505460"/>
          </a:xfrm>
          <a:prstGeom prst="rect">
            <a:avLst/>
          </a:prstGeom>
        </p:spPr>
        <p:txBody>
          <a:bodyPr vert="horz" wrap="square" lIns="0" tIns="13335" rIns="0" bIns="0" rtlCol="0">
            <a:spAutoFit/>
          </a:bodyPr>
          <a:lstStyle/>
          <a:p>
            <a:pPr marL="12700">
              <a:lnSpc>
                <a:spcPct val="100000"/>
              </a:lnSpc>
              <a:spcBef>
                <a:spcPts val="105"/>
              </a:spcBef>
            </a:pPr>
            <a:r>
              <a:rPr lang="zh-CN" altLang="en-US" spc="5" dirty="0">
                <a:solidFill>
                  <a:srgbClr val="395BC9"/>
                </a:solidFill>
                <a:latin typeface="微软雅黑" charset="0"/>
                <a:ea typeface="微软雅黑" charset="0"/>
              </a:rPr>
              <a:t>后台</a:t>
            </a:r>
            <a:r>
              <a:rPr lang="zh-CN" altLang="en-US" spc="5" dirty="0">
                <a:solidFill>
                  <a:srgbClr val="395BC9"/>
                </a:solidFill>
                <a:latin typeface="微软雅黑" charset="0"/>
                <a:ea typeface="微软雅黑" charset="0"/>
              </a:rPr>
              <a:t>栏目</a:t>
            </a:r>
            <a:endParaRPr lang="zh-CN" altLang="en-US" spc="5" dirty="0">
              <a:solidFill>
                <a:srgbClr val="395BC9"/>
              </a:solidFill>
              <a:latin typeface="微软雅黑" charset="0"/>
              <a:ea typeface="微软雅黑" charset="0"/>
            </a:endParaRPr>
          </a:p>
        </p:txBody>
      </p:sp>
      <p:sp>
        <p:nvSpPr>
          <p:cNvPr id="3" name="object 3"/>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4" name="object 4"/>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grpSp>
        <p:nvGrpSpPr>
          <p:cNvPr id="6" name="组合 12"/>
          <p:cNvGrpSpPr/>
          <p:nvPr/>
        </p:nvGrpSpPr>
        <p:grpSpPr>
          <a:xfrm>
            <a:off x="902335" y="1878965"/>
            <a:ext cx="4294505" cy="2180590"/>
            <a:chOff x="888096" y="1000203"/>
            <a:chExt cx="4259825" cy="944066"/>
          </a:xfrm>
        </p:grpSpPr>
        <p:sp>
          <p:nvSpPr>
            <p:cNvPr id="7" name="矩形 6"/>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8" name="椭圆 7"/>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9" name="椭圆 8"/>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0" name="椭圆 9"/>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sp>
          <p:nvSpPr>
            <p:cNvPr id="17" name="椭圆 16"/>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auto"/>
              <a:endParaRPr lang="zh-CN" altLang="en-US" strike="noStrike" noProof="1"/>
            </a:p>
          </p:txBody>
        </p:sp>
      </p:grpSp>
      <p:sp>
        <p:nvSpPr>
          <p:cNvPr id="18" name="矩形 16"/>
          <p:cNvSpPr/>
          <p:nvPr/>
        </p:nvSpPr>
        <p:spPr>
          <a:xfrm>
            <a:off x="1027430" y="2057400"/>
            <a:ext cx="4041140" cy="1938020"/>
          </a:xfrm>
          <a:prstGeom prst="rect">
            <a:avLst/>
          </a:prstGeom>
          <a:noFill/>
          <a:ln w="9525">
            <a:noFill/>
          </a:ln>
        </p:spPr>
        <p:txBody>
          <a:bodyPr wrap="square" anchor="t">
            <a:spAutoFit/>
          </a:bodyPr>
          <a:p>
            <a:pPr>
              <a:lnSpc>
                <a:spcPct val="150000"/>
              </a:lnSpc>
            </a:pPr>
            <a:r>
              <a:rPr lang="zh-CN" altLang="en-US" sz="2000" dirty="0">
                <a:latin typeface="Segoe UI" panose="020B0502040204020203" charset="0"/>
                <a:ea typeface="微软雅黑" panose="020B0503020204020204" charset="-122"/>
              </a:rPr>
              <a:t>进入后台后找到信息管理，</a:t>
            </a:r>
            <a:endParaRPr lang="zh-CN" altLang="en-US" sz="2000" dirty="0">
              <a:latin typeface="Segoe UI" panose="020B0502040204020203" charset="0"/>
              <a:ea typeface="微软雅黑" panose="020B0503020204020204" charset="-122"/>
            </a:endParaRPr>
          </a:p>
          <a:p>
            <a:pPr>
              <a:lnSpc>
                <a:spcPct val="150000"/>
              </a:lnSpc>
            </a:pPr>
            <a:r>
              <a:rPr lang="zh-CN" altLang="en-US" sz="2000" dirty="0">
                <a:latin typeface="Segoe UI" panose="020B0502040204020203" charset="0"/>
                <a:ea typeface="微软雅黑" panose="020B0503020204020204" charset="-122"/>
              </a:rPr>
              <a:t>在山东省政府文件库栏目</a:t>
            </a:r>
            <a:r>
              <a:rPr lang="zh-CN" altLang="en-US" sz="2000" dirty="0">
                <a:latin typeface="Segoe UI" panose="020B0502040204020203" charset="0"/>
                <a:ea typeface="微软雅黑" panose="020B0503020204020204" charset="-122"/>
              </a:rPr>
              <a:t>下</a:t>
            </a:r>
            <a:endParaRPr lang="zh-CN" altLang="en-US" sz="2000" dirty="0">
              <a:latin typeface="Segoe UI" panose="020B0502040204020203" charset="0"/>
              <a:ea typeface="微软雅黑" panose="020B0503020204020204" charset="-122"/>
            </a:endParaRPr>
          </a:p>
          <a:p>
            <a:pPr>
              <a:lnSpc>
                <a:spcPct val="150000"/>
              </a:lnSpc>
            </a:pPr>
            <a:r>
              <a:rPr lang="zh-CN" altLang="en-US" sz="2000" dirty="0">
                <a:latin typeface="Segoe UI" panose="020B0502040204020203" charset="0"/>
                <a:ea typeface="微软雅黑" panose="020B0503020204020204" charset="-122"/>
              </a:rPr>
              <a:t>找到</a:t>
            </a:r>
            <a:r>
              <a:rPr lang="zh-CN" altLang="en-US" sz="2000" dirty="0">
                <a:solidFill>
                  <a:srgbClr val="FF0000"/>
                </a:solidFill>
                <a:latin typeface="Segoe UI" panose="020B0502040204020203" charset="0"/>
                <a:ea typeface="微软雅黑" panose="020B0503020204020204" charset="-122"/>
              </a:rPr>
              <a:t>规章、行政规范性文件、其他文件</a:t>
            </a:r>
            <a:r>
              <a:rPr lang="zh-CN" altLang="en-US" sz="2000" dirty="0">
                <a:latin typeface="Segoe UI" panose="020B0502040204020203" charset="0"/>
                <a:ea typeface="微软雅黑" panose="020B0503020204020204" charset="-122"/>
              </a:rPr>
              <a:t>栏目开始信息</a:t>
            </a:r>
            <a:r>
              <a:rPr lang="zh-CN" altLang="en-US" sz="2000" dirty="0">
                <a:latin typeface="Segoe UI" panose="020B0502040204020203" charset="0"/>
                <a:ea typeface="微软雅黑" panose="020B0503020204020204" charset="-122"/>
              </a:rPr>
              <a:t>完善。</a:t>
            </a:r>
            <a:endParaRPr lang="zh-CN" altLang="en-US" sz="2000" dirty="0">
              <a:latin typeface="Segoe UI" panose="020B0502040204020203" charset="0"/>
              <a:ea typeface="微软雅黑" panose="020B0503020204020204" charset="-122"/>
            </a:endParaRPr>
          </a:p>
        </p:txBody>
      </p:sp>
      <p:sp>
        <p:nvSpPr>
          <p:cNvPr id="20" name="矩形 16"/>
          <p:cNvSpPr/>
          <p:nvPr/>
        </p:nvSpPr>
        <p:spPr>
          <a:xfrm>
            <a:off x="923290" y="4419600"/>
            <a:ext cx="3582035" cy="1383665"/>
          </a:xfrm>
          <a:prstGeom prst="rect">
            <a:avLst/>
          </a:prstGeom>
          <a:noFill/>
          <a:ln w="9525">
            <a:noFill/>
          </a:ln>
        </p:spPr>
        <p:txBody>
          <a:bodyPr wrap="square" anchor="t">
            <a:spAutoFit/>
          </a:bodyPr>
          <a:p>
            <a:pPr>
              <a:lnSpc>
                <a:spcPct val="150000"/>
              </a:lnSpc>
            </a:pPr>
            <a:r>
              <a:rPr lang="zh-CN" altLang="en-US" sz="1400" dirty="0">
                <a:latin typeface="Segoe UI" panose="020B0502040204020203" charset="0"/>
                <a:ea typeface="微软雅黑" panose="020B0503020204020204" charset="-122"/>
              </a:rPr>
              <a:t>注意：</a:t>
            </a:r>
            <a:endParaRPr lang="zh-CN" altLang="en-US" sz="1400" dirty="0">
              <a:latin typeface="Segoe UI" panose="020B0502040204020203" charset="0"/>
              <a:ea typeface="微软雅黑" panose="020B0503020204020204" charset="-122"/>
            </a:endParaRPr>
          </a:p>
          <a:p>
            <a:pPr>
              <a:lnSpc>
                <a:spcPct val="150000"/>
              </a:lnSpc>
            </a:pPr>
            <a:r>
              <a:rPr lang="zh-CN" altLang="en-US" sz="1400" dirty="0">
                <a:latin typeface="Segoe UI" panose="020B0502040204020203" charset="0"/>
                <a:ea typeface="微软雅黑" panose="020B0503020204020204" charset="-122"/>
              </a:rPr>
              <a:t>目前已经将原栏目的规章、行政规范性文件数据处理并导入。需要各单位对数据中的必填字段，进行完善。</a:t>
            </a:r>
            <a:endParaRPr lang="zh-CN" altLang="en-US" sz="1400" dirty="0">
              <a:latin typeface="Segoe UI" panose="020B0502040204020203" charset="0"/>
              <a:ea typeface="微软雅黑" panose="020B0503020204020204" charset="-122"/>
            </a:endParaRPr>
          </a:p>
        </p:txBody>
      </p:sp>
      <p:pic>
        <p:nvPicPr>
          <p:cNvPr id="21" name="图片 20"/>
          <p:cNvPicPr>
            <a:picLocks noChangeAspect="1"/>
          </p:cNvPicPr>
          <p:nvPr/>
        </p:nvPicPr>
        <p:blipFill>
          <a:blip r:embed="rId1"/>
          <a:stretch>
            <a:fillRect/>
          </a:stretch>
        </p:blipFill>
        <p:spPr>
          <a:xfrm>
            <a:off x="5410200" y="1219200"/>
            <a:ext cx="6570345" cy="52438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14400"/>
            <a:ext cx="12192000" cy="5029200"/>
          </a:xfrm>
          <a:custGeom>
            <a:avLst/>
            <a:gdLst/>
            <a:ahLst/>
            <a:cxnLst/>
            <a:rect l="l" t="t" r="r" b="b"/>
            <a:pathLst>
              <a:path w="12192000" h="5029200">
                <a:moveTo>
                  <a:pt x="0" y="0"/>
                </a:moveTo>
                <a:lnTo>
                  <a:pt x="12192000" y="0"/>
                </a:lnTo>
                <a:lnTo>
                  <a:pt x="12192000" y="5029200"/>
                </a:lnTo>
                <a:lnTo>
                  <a:pt x="0" y="5029200"/>
                </a:lnTo>
                <a:lnTo>
                  <a:pt x="0" y="0"/>
                </a:lnTo>
                <a:close/>
              </a:path>
            </a:pathLst>
          </a:custGeom>
          <a:solidFill>
            <a:srgbClr val="395BC9"/>
          </a:solidFill>
        </p:spPr>
        <p:txBody>
          <a:bodyPr wrap="square" lIns="0" tIns="0" rIns="0" bIns="0" rtlCol="0"/>
          <a:lstStyle/>
          <a:p/>
        </p:txBody>
      </p:sp>
      <p:sp>
        <p:nvSpPr>
          <p:cNvPr id="3" name="object 3"/>
          <p:cNvSpPr txBox="1">
            <a:spLocks noGrp="1"/>
          </p:cNvSpPr>
          <p:nvPr>
            <p:ph type="title"/>
          </p:nvPr>
        </p:nvSpPr>
        <p:spPr>
          <a:xfrm>
            <a:off x="959446" y="2458072"/>
            <a:ext cx="838835" cy="505460"/>
          </a:xfrm>
          <a:prstGeom prst="rect">
            <a:avLst/>
          </a:prstGeom>
        </p:spPr>
        <p:txBody>
          <a:bodyPr vert="horz" wrap="square" lIns="0" tIns="13335" rIns="0" bIns="0" rtlCol="0">
            <a:spAutoFit/>
          </a:bodyPr>
          <a:lstStyle/>
          <a:p>
            <a:pPr marL="12700">
              <a:lnSpc>
                <a:spcPct val="100000"/>
              </a:lnSpc>
              <a:spcBef>
                <a:spcPts val="105"/>
              </a:spcBef>
            </a:pPr>
            <a:r>
              <a:rPr dirty="0">
                <a:latin typeface="微软雅黑" charset="0"/>
                <a:ea typeface="微软雅黑" charset="0"/>
              </a:rPr>
              <a:t>附</a:t>
            </a:r>
            <a:r>
              <a:rPr spc="5" dirty="0">
                <a:latin typeface="微软雅黑" charset="0"/>
                <a:ea typeface="微软雅黑" charset="0"/>
              </a:rPr>
              <a:t>注</a:t>
            </a:r>
            <a:endParaRPr spc="5" dirty="0">
              <a:latin typeface="微软雅黑" charset="0"/>
              <a:ea typeface="微软雅黑" charset="0"/>
            </a:endParaRPr>
          </a:p>
        </p:txBody>
      </p:sp>
      <p:sp>
        <p:nvSpPr>
          <p:cNvPr id="4" name="object 4"/>
          <p:cNvSpPr txBox="1"/>
          <p:nvPr/>
        </p:nvSpPr>
        <p:spPr>
          <a:xfrm>
            <a:off x="959446" y="3242145"/>
            <a:ext cx="4793615" cy="1120140"/>
          </a:xfrm>
          <a:prstGeom prst="rect">
            <a:avLst/>
          </a:prstGeom>
        </p:spPr>
        <p:txBody>
          <a:bodyPr vert="horz" wrap="square" lIns="0" tIns="12700" rIns="0" bIns="0" rtlCol="0">
            <a:spAutoFit/>
          </a:bodyPr>
          <a:lstStyle/>
          <a:p>
            <a:pPr marL="12700" marR="5080">
              <a:lnSpc>
                <a:spcPct val="150000"/>
              </a:lnSpc>
              <a:spcBef>
                <a:spcPts val="100"/>
              </a:spcBef>
            </a:pPr>
            <a:r>
              <a:rPr sz="1600" spc="70" dirty="0">
                <a:solidFill>
                  <a:srgbClr val="FFFFFF"/>
                </a:solidFill>
                <a:latin typeface="微软雅黑" charset="0"/>
                <a:ea typeface="微软雅黑" charset="0"/>
                <a:cs typeface="微软雅黑" charset="0"/>
              </a:rPr>
              <a:t>指的是文件公开属性或修改状态标注，默认为"</a:t>
            </a:r>
            <a:r>
              <a:rPr sz="1600" spc="75" dirty="0">
                <a:solidFill>
                  <a:srgbClr val="FFFFFF"/>
                </a:solidFill>
                <a:latin typeface="微软雅黑" charset="0"/>
                <a:ea typeface="微软雅黑" charset="0"/>
                <a:cs typeface="微软雅黑" charset="0"/>
              </a:rPr>
              <a:t>此</a:t>
            </a:r>
            <a:r>
              <a:rPr sz="1600" spc="-5" dirty="0">
                <a:solidFill>
                  <a:srgbClr val="FFFFFF"/>
                </a:solidFill>
                <a:latin typeface="微软雅黑" charset="0"/>
                <a:ea typeface="微软雅黑" charset="0"/>
                <a:cs typeface="微软雅黑" charset="0"/>
              </a:rPr>
              <a:t>件 </a:t>
            </a:r>
            <a:r>
              <a:rPr sz="1600" dirty="0">
                <a:solidFill>
                  <a:srgbClr val="FFFFFF"/>
                </a:solidFill>
                <a:latin typeface="微软雅黑" charset="0"/>
                <a:ea typeface="微软雅黑" charset="0"/>
                <a:cs typeface="微软雅黑" charset="0"/>
              </a:rPr>
              <a:t>公开发布</a:t>
            </a:r>
            <a:r>
              <a:rPr sz="1600" spc="-5" dirty="0">
                <a:solidFill>
                  <a:srgbClr val="FFFFFF"/>
                </a:solidFill>
                <a:latin typeface="微软雅黑" charset="0"/>
                <a:ea typeface="微软雅黑" charset="0"/>
                <a:cs typeface="微软雅黑" charset="0"/>
              </a:rPr>
              <a:t>"。</a:t>
            </a:r>
            <a:endParaRPr sz="1600">
              <a:latin typeface="微软雅黑" charset="0"/>
              <a:ea typeface="微软雅黑" charset="0"/>
              <a:cs typeface="微软雅黑" charset="0"/>
            </a:endParaRPr>
          </a:p>
          <a:p>
            <a:pPr marL="12700">
              <a:lnSpc>
                <a:spcPct val="100000"/>
              </a:lnSpc>
              <a:spcBef>
                <a:spcPts val="960"/>
              </a:spcBef>
            </a:pPr>
            <a:r>
              <a:rPr sz="1600" dirty="0">
                <a:solidFill>
                  <a:srgbClr val="FFFFFF"/>
                </a:solidFill>
                <a:latin typeface="微软雅黑" charset="0"/>
                <a:ea typeface="微软雅黑" charset="0"/>
                <a:cs typeface="微软雅黑" charset="0"/>
              </a:rPr>
              <a:t>举例</a:t>
            </a:r>
            <a:r>
              <a:rPr sz="1600" spc="-5" dirty="0">
                <a:solidFill>
                  <a:srgbClr val="FFFFFF"/>
                </a:solidFill>
                <a:latin typeface="微软雅黑" charset="0"/>
                <a:ea typeface="微软雅黑" charset="0"/>
                <a:cs typeface="微软雅黑" charset="0"/>
              </a:rPr>
              <a:t>："</a:t>
            </a:r>
            <a:r>
              <a:rPr sz="1600" dirty="0">
                <a:solidFill>
                  <a:srgbClr val="FFFFFF"/>
                </a:solidFill>
                <a:latin typeface="微软雅黑" charset="0"/>
                <a:ea typeface="微软雅黑" charset="0"/>
                <a:cs typeface="微软雅黑" charset="0"/>
              </a:rPr>
              <a:t>此件公开发布</a:t>
            </a:r>
            <a:r>
              <a:rPr sz="1600" spc="-5" dirty="0">
                <a:solidFill>
                  <a:srgbClr val="FFFFFF"/>
                </a:solidFill>
                <a:latin typeface="微软雅黑" charset="0"/>
                <a:ea typeface="微软雅黑" charset="0"/>
                <a:cs typeface="微软雅黑" charset="0"/>
              </a:rPr>
              <a:t>"</a:t>
            </a:r>
            <a:r>
              <a:rPr sz="1600" dirty="0">
                <a:solidFill>
                  <a:srgbClr val="FFFFFF"/>
                </a:solidFill>
                <a:latin typeface="微软雅黑" charset="0"/>
                <a:ea typeface="微软雅黑" charset="0"/>
                <a:cs typeface="微软雅黑" charset="0"/>
              </a:rPr>
              <a:t>或</a:t>
            </a:r>
            <a:r>
              <a:rPr sz="1600" spc="-5" dirty="0">
                <a:solidFill>
                  <a:srgbClr val="FFFFFF"/>
                </a:solidFill>
                <a:latin typeface="微软雅黑" charset="0"/>
                <a:ea typeface="微软雅黑" charset="0"/>
                <a:cs typeface="微软雅黑" charset="0"/>
              </a:rPr>
              <a:t>"</a:t>
            </a:r>
            <a:r>
              <a:rPr sz="1600" dirty="0">
                <a:solidFill>
                  <a:srgbClr val="FFFFFF"/>
                </a:solidFill>
                <a:latin typeface="微软雅黑" charset="0"/>
                <a:ea typeface="微软雅黑" charset="0"/>
                <a:cs typeface="微软雅黑" charset="0"/>
              </a:rPr>
              <a:t>此件有删减</a:t>
            </a:r>
            <a:r>
              <a:rPr sz="1600" spc="-5" dirty="0">
                <a:solidFill>
                  <a:srgbClr val="FFFFFF"/>
                </a:solidFill>
                <a:latin typeface="微软雅黑" charset="0"/>
                <a:ea typeface="微软雅黑" charset="0"/>
                <a:cs typeface="微软雅黑" charset="0"/>
              </a:rPr>
              <a:t>"。</a:t>
            </a:r>
            <a:endParaRPr sz="1600">
              <a:latin typeface="微软雅黑" charset="0"/>
              <a:ea typeface="微软雅黑" charset="0"/>
              <a:cs typeface="微软雅黑" charset="0"/>
            </a:endParaRPr>
          </a:p>
        </p:txBody>
      </p:sp>
      <p:sp>
        <p:nvSpPr>
          <p:cNvPr id="5" name="object 5"/>
          <p:cNvSpPr/>
          <p:nvPr/>
        </p:nvSpPr>
        <p:spPr>
          <a:xfrm>
            <a:off x="6120384" y="2133600"/>
            <a:ext cx="5163312" cy="25908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792" y="2661272"/>
            <a:ext cx="2058035" cy="1490345"/>
          </a:xfrm>
          <a:prstGeom prst="rect">
            <a:avLst/>
          </a:prstGeom>
        </p:spPr>
        <p:txBody>
          <a:bodyPr vert="horz" wrap="square" lIns="0" tIns="13335" rIns="0" bIns="0" rtlCol="0">
            <a:spAutoFit/>
          </a:bodyPr>
          <a:lstStyle/>
          <a:p>
            <a:pPr marL="12700" marR="5080" algn="ctr">
              <a:lnSpc>
                <a:spcPct val="100000"/>
              </a:lnSpc>
              <a:spcBef>
                <a:spcPts val="105"/>
              </a:spcBef>
            </a:pPr>
            <a:r>
              <a:rPr dirty="0">
                <a:solidFill>
                  <a:srgbClr val="395BC9"/>
                </a:solidFill>
                <a:latin typeface="微软雅黑" charset="0"/>
                <a:ea typeface="微软雅黑" charset="0"/>
                <a:cs typeface="微软雅黑" charset="0"/>
              </a:rPr>
              <a:t>文件</a:t>
            </a:r>
            <a:r>
              <a:rPr dirty="0">
                <a:solidFill>
                  <a:srgbClr val="FF9700"/>
                </a:solidFill>
                <a:latin typeface="微软雅黑" charset="0"/>
                <a:ea typeface="微软雅黑" charset="0"/>
                <a:cs typeface="微软雅黑" charset="0"/>
              </a:rPr>
              <a:t>文字版 </a:t>
            </a:r>
            <a:r>
              <a:rPr spc="5" dirty="0">
                <a:solidFill>
                  <a:srgbClr val="395BC9"/>
                </a:solidFill>
                <a:latin typeface="微软雅黑" charset="0"/>
                <a:ea typeface="微软雅黑" charset="0"/>
                <a:cs typeface="微软雅黑" charset="0"/>
              </a:rPr>
              <a:t>和</a:t>
            </a:r>
            <a:endParaRPr spc="5" dirty="0">
              <a:solidFill>
                <a:srgbClr val="395BC9"/>
              </a:solidFill>
              <a:latin typeface="微软雅黑" charset="0"/>
              <a:ea typeface="微软雅黑" charset="0"/>
              <a:cs typeface="微软雅黑" charset="0"/>
            </a:endParaRPr>
          </a:p>
          <a:p>
            <a:pPr algn="ctr">
              <a:lnSpc>
                <a:spcPct val="100000"/>
              </a:lnSpc>
            </a:pPr>
            <a:r>
              <a:rPr dirty="0">
                <a:solidFill>
                  <a:srgbClr val="395BC9"/>
                </a:solidFill>
                <a:latin typeface="微软雅黑" charset="0"/>
                <a:ea typeface="微软雅黑" charset="0"/>
                <a:cs typeface="微软雅黑" charset="0"/>
              </a:rPr>
              <a:t>文件</a:t>
            </a:r>
            <a:r>
              <a:rPr spc="-5" dirty="0">
                <a:solidFill>
                  <a:srgbClr val="FF9700"/>
                </a:solidFill>
                <a:latin typeface="微软雅黑" charset="0"/>
                <a:ea typeface="微软雅黑" charset="0"/>
                <a:cs typeface="微软雅黑" charset="0"/>
              </a:rPr>
              <a:t>PDF</a:t>
            </a:r>
            <a:r>
              <a:rPr spc="5" dirty="0">
                <a:solidFill>
                  <a:srgbClr val="FF9700"/>
                </a:solidFill>
                <a:latin typeface="微软雅黑" charset="0"/>
                <a:ea typeface="微软雅黑" charset="0"/>
                <a:cs typeface="微软雅黑" charset="0"/>
              </a:rPr>
              <a:t>版</a:t>
            </a:r>
            <a:endParaRPr spc="5" dirty="0">
              <a:solidFill>
                <a:srgbClr val="FF9700"/>
              </a:solidFill>
              <a:latin typeface="微软雅黑" charset="0"/>
              <a:ea typeface="微软雅黑" charset="0"/>
              <a:cs typeface="微软雅黑" charset="0"/>
            </a:endParaRPr>
          </a:p>
        </p:txBody>
      </p:sp>
      <p:sp>
        <p:nvSpPr>
          <p:cNvPr id="3" name="object 3"/>
          <p:cNvSpPr/>
          <p:nvPr/>
        </p:nvSpPr>
        <p:spPr>
          <a:xfrm>
            <a:off x="6646025" y="1824643"/>
            <a:ext cx="5133109" cy="332509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609600" y="1523987"/>
            <a:ext cx="802640" cy="741680"/>
          </a:xfrm>
          <a:custGeom>
            <a:avLst/>
            <a:gdLst/>
            <a:ahLst/>
            <a:cxnLst/>
            <a:rect l="l" t="t" r="r" b="b"/>
            <a:pathLst>
              <a:path w="802640" h="741680">
                <a:moveTo>
                  <a:pt x="298424" y="741679"/>
                </a:moveTo>
                <a:lnTo>
                  <a:pt x="0" y="741679"/>
                </a:lnTo>
                <a:lnTo>
                  <a:pt x="0" y="485330"/>
                </a:lnTo>
                <a:lnTo>
                  <a:pt x="1413" y="420106"/>
                </a:lnTo>
                <a:lnTo>
                  <a:pt x="5591" y="361149"/>
                </a:lnTo>
                <a:lnTo>
                  <a:pt x="12438" y="308459"/>
                </a:lnTo>
                <a:lnTo>
                  <a:pt x="21857" y="262035"/>
                </a:lnTo>
                <a:lnTo>
                  <a:pt x="33753" y="221877"/>
                </a:lnTo>
                <a:lnTo>
                  <a:pt x="72326" y="147235"/>
                </a:lnTo>
                <a:lnTo>
                  <a:pt x="100623" y="110379"/>
                </a:lnTo>
                <a:lnTo>
                  <a:pt x="132921" y="77323"/>
                </a:lnTo>
                <a:lnTo>
                  <a:pt x="169222" y="47972"/>
                </a:lnTo>
                <a:lnTo>
                  <a:pt x="209526" y="22229"/>
                </a:lnTo>
                <a:lnTo>
                  <a:pt x="253834" y="0"/>
                </a:lnTo>
                <a:lnTo>
                  <a:pt x="322427" y="109372"/>
                </a:lnTo>
                <a:lnTo>
                  <a:pt x="283359" y="127846"/>
                </a:lnTo>
                <a:lnTo>
                  <a:pt x="249113" y="152092"/>
                </a:lnTo>
                <a:lnTo>
                  <a:pt x="220654" y="181467"/>
                </a:lnTo>
                <a:lnTo>
                  <a:pt x="198945" y="215328"/>
                </a:lnTo>
                <a:lnTo>
                  <a:pt x="180351" y="253081"/>
                </a:lnTo>
                <a:lnTo>
                  <a:pt x="165935" y="299489"/>
                </a:lnTo>
                <a:lnTo>
                  <a:pt x="156018" y="354229"/>
                </a:lnTo>
                <a:lnTo>
                  <a:pt x="150926" y="416979"/>
                </a:lnTo>
                <a:lnTo>
                  <a:pt x="298424" y="416979"/>
                </a:lnTo>
                <a:lnTo>
                  <a:pt x="298424" y="741679"/>
                </a:lnTo>
                <a:close/>
              </a:path>
              <a:path w="802640" h="741680">
                <a:moveTo>
                  <a:pt x="778637" y="741679"/>
                </a:moveTo>
                <a:lnTo>
                  <a:pt x="480212" y="741679"/>
                </a:lnTo>
                <a:lnTo>
                  <a:pt x="480212" y="485330"/>
                </a:lnTo>
                <a:lnTo>
                  <a:pt x="481626" y="420106"/>
                </a:lnTo>
                <a:lnTo>
                  <a:pt x="485804" y="361149"/>
                </a:lnTo>
                <a:lnTo>
                  <a:pt x="492650" y="308459"/>
                </a:lnTo>
                <a:lnTo>
                  <a:pt x="502069" y="262035"/>
                </a:lnTo>
                <a:lnTo>
                  <a:pt x="513965" y="221877"/>
                </a:lnTo>
                <a:lnTo>
                  <a:pt x="552539" y="147235"/>
                </a:lnTo>
                <a:lnTo>
                  <a:pt x="580835" y="110379"/>
                </a:lnTo>
                <a:lnTo>
                  <a:pt x="613133" y="77323"/>
                </a:lnTo>
                <a:lnTo>
                  <a:pt x="649434" y="47972"/>
                </a:lnTo>
                <a:lnTo>
                  <a:pt x="689738" y="22229"/>
                </a:lnTo>
                <a:lnTo>
                  <a:pt x="734047" y="0"/>
                </a:lnTo>
                <a:lnTo>
                  <a:pt x="802640" y="109372"/>
                </a:lnTo>
                <a:lnTo>
                  <a:pt x="764054" y="127846"/>
                </a:lnTo>
                <a:lnTo>
                  <a:pt x="730611" y="152092"/>
                </a:lnTo>
                <a:lnTo>
                  <a:pt x="702313" y="181467"/>
                </a:lnTo>
                <a:lnTo>
                  <a:pt x="679157" y="215328"/>
                </a:lnTo>
                <a:lnTo>
                  <a:pt x="660617" y="253081"/>
                </a:lnTo>
                <a:lnTo>
                  <a:pt x="646576" y="299489"/>
                </a:lnTo>
                <a:lnTo>
                  <a:pt x="637677" y="354229"/>
                </a:lnTo>
                <a:lnTo>
                  <a:pt x="634568" y="416979"/>
                </a:lnTo>
                <a:lnTo>
                  <a:pt x="778637" y="416979"/>
                </a:lnTo>
                <a:lnTo>
                  <a:pt x="778637" y="741679"/>
                </a:lnTo>
                <a:close/>
              </a:path>
            </a:pathLst>
          </a:custGeom>
          <a:solidFill>
            <a:srgbClr val="5F95E6">
              <a:alpha val="19999"/>
            </a:srgbClr>
          </a:solidFill>
        </p:spPr>
        <p:txBody>
          <a:bodyPr wrap="square" lIns="0" tIns="0" rIns="0" bIns="0" rtlCol="0"/>
          <a:lstStyle/>
          <a:p/>
        </p:txBody>
      </p:sp>
      <p:sp>
        <p:nvSpPr>
          <p:cNvPr id="5" name="object 5"/>
          <p:cNvSpPr/>
          <p:nvPr/>
        </p:nvSpPr>
        <p:spPr>
          <a:xfrm>
            <a:off x="5468111" y="4572012"/>
            <a:ext cx="802640" cy="741680"/>
          </a:xfrm>
          <a:custGeom>
            <a:avLst/>
            <a:gdLst/>
            <a:ahLst/>
            <a:cxnLst/>
            <a:rect l="l" t="t" r="r" b="b"/>
            <a:pathLst>
              <a:path w="802639" h="741679">
                <a:moveTo>
                  <a:pt x="548817" y="741680"/>
                </a:moveTo>
                <a:lnTo>
                  <a:pt x="480212" y="632307"/>
                </a:lnTo>
                <a:lnTo>
                  <a:pt x="519280" y="613828"/>
                </a:lnTo>
                <a:lnTo>
                  <a:pt x="553526" y="589583"/>
                </a:lnTo>
                <a:lnTo>
                  <a:pt x="581985" y="560211"/>
                </a:lnTo>
                <a:lnTo>
                  <a:pt x="603694" y="526351"/>
                </a:lnTo>
                <a:lnTo>
                  <a:pt x="622293" y="488592"/>
                </a:lnTo>
                <a:lnTo>
                  <a:pt x="636709" y="442183"/>
                </a:lnTo>
                <a:lnTo>
                  <a:pt x="646623" y="387443"/>
                </a:lnTo>
                <a:lnTo>
                  <a:pt x="651713" y="324688"/>
                </a:lnTo>
                <a:lnTo>
                  <a:pt x="504228" y="324688"/>
                </a:lnTo>
                <a:lnTo>
                  <a:pt x="504228" y="0"/>
                </a:lnTo>
                <a:lnTo>
                  <a:pt x="802639" y="0"/>
                </a:lnTo>
                <a:lnTo>
                  <a:pt x="802639" y="256336"/>
                </a:lnTo>
                <a:lnTo>
                  <a:pt x="801227" y="321561"/>
                </a:lnTo>
                <a:lnTo>
                  <a:pt x="797051" y="380521"/>
                </a:lnTo>
                <a:lnTo>
                  <a:pt x="790208" y="433214"/>
                </a:lnTo>
                <a:lnTo>
                  <a:pt x="780792" y="479641"/>
                </a:lnTo>
                <a:lnTo>
                  <a:pt x="768898" y="519801"/>
                </a:lnTo>
                <a:lnTo>
                  <a:pt x="730325" y="594439"/>
                </a:lnTo>
                <a:lnTo>
                  <a:pt x="702026" y="631291"/>
                </a:lnTo>
                <a:lnTo>
                  <a:pt x="669726" y="664346"/>
                </a:lnTo>
                <a:lnTo>
                  <a:pt x="633424" y="693699"/>
                </a:lnTo>
                <a:lnTo>
                  <a:pt x="593121" y="719445"/>
                </a:lnTo>
                <a:lnTo>
                  <a:pt x="548817" y="741680"/>
                </a:lnTo>
                <a:close/>
              </a:path>
              <a:path w="802639" h="741679">
                <a:moveTo>
                  <a:pt x="68605" y="741680"/>
                </a:moveTo>
                <a:lnTo>
                  <a:pt x="0" y="632307"/>
                </a:lnTo>
                <a:lnTo>
                  <a:pt x="38585" y="613828"/>
                </a:lnTo>
                <a:lnTo>
                  <a:pt x="72028" y="589583"/>
                </a:lnTo>
                <a:lnTo>
                  <a:pt x="100326" y="560211"/>
                </a:lnTo>
                <a:lnTo>
                  <a:pt x="123482" y="526351"/>
                </a:lnTo>
                <a:lnTo>
                  <a:pt x="142027" y="488592"/>
                </a:lnTo>
                <a:lnTo>
                  <a:pt x="156068" y="442183"/>
                </a:lnTo>
                <a:lnTo>
                  <a:pt x="164964" y="387443"/>
                </a:lnTo>
                <a:lnTo>
                  <a:pt x="168071" y="324688"/>
                </a:lnTo>
                <a:lnTo>
                  <a:pt x="24015" y="324688"/>
                </a:lnTo>
                <a:lnTo>
                  <a:pt x="24015" y="0"/>
                </a:lnTo>
                <a:lnTo>
                  <a:pt x="322427" y="0"/>
                </a:lnTo>
                <a:lnTo>
                  <a:pt x="322427" y="256336"/>
                </a:lnTo>
                <a:lnTo>
                  <a:pt x="321014" y="321561"/>
                </a:lnTo>
                <a:lnTo>
                  <a:pt x="316839" y="380521"/>
                </a:lnTo>
                <a:lnTo>
                  <a:pt x="309995" y="433214"/>
                </a:lnTo>
                <a:lnTo>
                  <a:pt x="300579" y="479641"/>
                </a:lnTo>
                <a:lnTo>
                  <a:pt x="288685" y="519801"/>
                </a:lnTo>
                <a:lnTo>
                  <a:pt x="250112" y="594439"/>
                </a:lnTo>
                <a:lnTo>
                  <a:pt x="221814" y="631291"/>
                </a:lnTo>
                <a:lnTo>
                  <a:pt x="189514" y="664346"/>
                </a:lnTo>
                <a:lnTo>
                  <a:pt x="153212" y="693699"/>
                </a:lnTo>
                <a:lnTo>
                  <a:pt x="112909" y="719445"/>
                </a:lnTo>
                <a:lnTo>
                  <a:pt x="68605" y="741680"/>
                </a:lnTo>
                <a:close/>
              </a:path>
            </a:pathLst>
          </a:custGeom>
          <a:solidFill>
            <a:srgbClr val="5F95E6">
              <a:alpha val="19999"/>
            </a:srgbClr>
          </a:solidFill>
        </p:spPr>
        <p:txBody>
          <a:bodyPr wrap="square" lIns="0" tIns="0" rIns="0" bIns="0" rtlCol="0"/>
          <a:lstStyle/>
          <a:p/>
        </p:txBody>
      </p:sp>
      <p:sp>
        <p:nvSpPr>
          <p:cNvPr id="6" name="object 6"/>
          <p:cNvSpPr txBox="1"/>
          <p:nvPr/>
        </p:nvSpPr>
        <p:spPr>
          <a:xfrm>
            <a:off x="2633979" y="4401184"/>
            <a:ext cx="1650364" cy="25781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D0D0D"/>
                </a:solidFill>
                <a:latin typeface="微软雅黑" charset="0"/>
                <a:ea typeface="微软雅黑" charset="0"/>
                <a:cs typeface="黑体" panose="02010609060101010101" charset="-122"/>
              </a:rPr>
              <a:t>规章类型文件必</a:t>
            </a:r>
            <a:r>
              <a:rPr sz="1600" spc="-5" dirty="0">
                <a:solidFill>
                  <a:srgbClr val="0D0D0D"/>
                </a:solidFill>
                <a:latin typeface="微软雅黑" charset="0"/>
                <a:ea typeface="微软雅黑" charset="0"/>
                <a:cs typeface="黑体" panose="02010609060101010101" charset="-122"/>
              </a:rPr>
              <a:t>填</a:t>
            </a:r>
            <a:endParaRPr sz="1600">
              <a:latin typeface="微软雅黑" charset="0"/>
              <a:ea typeface="微软雅黑" charset="0"/>
              <a:cs typeface="黑体"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7652" y="0"/>
            <a:ext cx="8651291" cy="6858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1080516"/>
            <a:ext cx="10363200" cy="5029200"/>
          </a:xfrm>
          <a:custGeom>
            <a:avLst/>
            <a:gdLst/>
            <a:ahLst/>
            <a:cxnLst/>
            <a:rect l="l" t="t" r="r" b="b"/>
            <a:pathLst>
              <a:path w="10363200" h="5029200">
                <a:moveTo>
                  <a:pt x="0" y="0"/>
                </a:moveTo>
                <a:lnTo>
                  <a:pt x="10363200" y="0"/>
                </a:lnTo>
                <a:lnTo>
                  <a:pt x="10363200" y="5029200"/>
                </a:lnTo>
                <a:lnTo>
                  <a:pt x="0" y="5029200"/>
                </a:lnTo>
                <a:lnTo>
                  <a:pt x="0" y="0"/>
                </a:lnTo>
                <a:close/>
              </a:path>
            </a:pathLst>
          </a:custGeom>
          <a:solidFill>
            <a:srgbClr val="000000">
              <a:alpha val="14099"/>
            </a:srgbClr>
          </a:solidFill>
        </p:spPr>
        <p:txBody>
          <a:bodyPr wrap="square" lIns="0" tIns="0" rIns="0" bIns="0" rtlCol="0"/>
          <a:lstStyle/>
          <a:p/>
        </p:txBody>
      </p:sp>
      <p:sp>
        <p:nvSpPr>
          <p:cNvPr id="3" name="object 3"/>
          <p:cNvSpPr txBox="1"/>
          <p:nvPr/>
        </p:nvSpPr>
        <p:spPr>
          <a:xfrm>
            <a:off x="6181725" y="3430322"/>
            <a:ext cx="134620" cy="302260"/>
          </a:xfrm>
          <a:prstGeom prst="rect">
            <a:avLst/>
          </a:prstGeom>
        </p:spPr>
        <p:txBody>
          <a:bodyPr vert="horz" wrap="square" lIns="0" tIns="13335" rIns="0" bIns="0" rtlCol="0">
            <a:spAutoFit/>
          </a:bodyPr>
          <a:lstStyle/>
          <a:p>
            <a:pPr>
              <a:lnSpc>
                <a:spcPct val="100000"/>
              </a:lnSpc>
              <a:spcBef>
                <a:spcPts val="105"/>
              </a:spcBef>
            </a:pPr>
            <a:r>
              <a:rPr sz="1800" dirty="0">
                <a:latin typeface="微软雅黑" panose="020B0503020204020204" charset="-122"/>
                <a:cs typeface="微软雅黑" panose="020B0503020204020204" charset="-122"/>
              </a:rPr>
              <a:t>1</a:t>
            </a:r>
            <a:endParaRPr sz="1800">
              <a:latin typeface="微软雅黑" panose="020B0503020204020204" charset="-122"/>
              <a:cs typeface="微软雅黑" panose="020B0503020204020204" charset="-122"/>
            </a:endParaRPr>
          </a:p>
        </p:txBody>
      </p:sp>
      <p:sp>
        <p:nvSpPr>
          <p:cNvPr id="4" name="object 4"/>
          <p:cNvSpPr/>
          <p:nvPr/>
        </p:nvSpPr>
        <p:spPr>
          <a:xfrm>
            <a:off x="914400" y="914400"/>
            <a:ext cx="10363200" cy="5029200"/>
          </a:xfrm>
          <a:custGeom>
            <a:avLst/>
            <a:gdLst/>
            <a:ahLst/>
            <a:cxnLst/>
            <a:rect l="l" t="t" r="r" b="b"/>
            <a:pathLst>
              <a:path w="10363200" h="5029200">
                <a:moveTo>
                  <a:pt x="0" y="0"/>
                </a:moveTo>
                <a:lnTo>
                  <a:pt x="10363200" y="0"/>
                </a:lnTo>
                <a:lnTo>
                  <a:pt x="10363200" y="5029200"/>
                </a:lnTo>
                <a:lnTo>
                  <a:pt x="0" y="5029200"/>
                </a:lnTo>
                <a:lnTo>
                  <a:pt x="0" y="0"/>
                </a:lnTo>
                <a:close/>
              </a:path>
            </a:pathLst>
          </a:custGeom>
          <a:solidFill>
            <a:srgbClr val="F1F1F1"/>
          </a:solidFill>
        </p:spPr>
        <p:txBody>
          <a:bodyPr wrap="square" lIns="0" tIns="0" rIns="0" bIns="0" rtlCol="0"/>
          <a:lstStyle/>
          <a:p/>
        </p:txBody>
      </p:sp>
      <p:sp>
        <p:nvSpPr>
          <p:cNvPr id="5" name="object 5"/>
          <p:cNvSpPr/>
          <p:nvPr/>
        </p:nvSpPr>
        <p:spPr>
          <a:xfrm>
            <a:off x="9215706" y="465470"/>
            <a:ext cx="1051560" cy="1325245"/>
          </a:xfrm>
          <a:custGeom>
            <a:avLst/>
            <a:gdLst/>
            <a:ahLst/>
            <a:cxnLst/>
            <a:rect l="l" t="t" r="r" b="b"/>
            <a:pathLst>
              <a:path w="1051559" h="1325245">
                <a:moveTo>
                  <a:pt x="850100" y="79702"/>
                </a:moveTo>
                <a:lnTo>
                  <a:pt x="364551" y="79702"/>
                </a:lnTo>
                <a:lnTo>
                  <a:pt x="366735" y="75778"/>
                </a:lnTo>
                <a:lnTo>
                  <a:pt x="418701" y="29158"/>
                </a:lnTo>
                <a:lnTo>
                  <a:pt x="455593" y="13884"/>
                </a:lnTo>
                <a:lnTo>
                  <a:pt x="498496" y="4125"/>
                </a:lnTo>
                <a:lnTo>
                  <a:pt x="546463" y="0"/>
                </a:lnTo>
                <a:lnTo>
                  <a:pt x="598549" y="1625"/>
                </a:lnTo>
                <a:lnTo>
                  <a:pt x="653806" y="9119"/>
                </a:lnTo>
                <a:lnTo>
                  <a:pt x="711288" y="22600"/>
                </a:lnTo>
                <a:lnTo>
                  <a:pt x="770049" y="42186"/>
                </a:lnTo>
                <a:lnTo>
                  <a:pt x="825012" y="66061"/>
                </a:lnTo>
                <a:lnTo>
                  <a:pt x="850100" y="79702"/>
                </a:lnTo>
                <a:close/>
              </a:path>
              <a:path w="1051559" h="1325245">
                <a:moveTo>
                  <a:pt x="386806" y="1324995"/>
                </a:moveTo>
                <a:lnTo>
                  <a:pt x="333717" y="1322892"/>
                </a:lnTo>
                <a:lnTo>
                  <a:pt x="278229" y="1313124"/>
                </a:lnTo>
                <a:lnTo>
                  <a:pt x="221651" y="1295422"/>
                </a:lnTo>
                <a:lnTo>
                  <a:pt x="167562" y="1270644"/>
                </a:lnTo>
                <a:lnTo>
                  <a:pt x="119642" y="1240717"/>
                </a:lnTo>
                <a:lnTo>
                  <a:pt x="78675" y="1206714"/>
                </a:lnTo>
                <a:lnTo>
                  <a:pt x="45443" y="1169711"/>
                </a:lnTo>
                <a:lnTo>
                  <a:pt x="20731" y="1130782"/>
                </a:lnTo>
                <a:lnTo>
                  <a:pt x="5322" y="1091000"/>
                </a:lnTo>
                <a:lnTo>
                  <a:pt x="0" y="1051441"/>
                </a:lnTo>
                <a:lnTo>
                  <a:pt x="5547" y="1013177"/>
                </a:lnTo>
                <a:lnTo>
                  <a:pt x="6094" y="1009977"/>
                </a:lnTo>
                <a:lnTo>
                  <a:pt x="363370" y="79245"/>
                </a:lnTo>
                <a:lnTo>
                  <a:pt x="364551" y="79702"/>
                </a:lnTo>
                <a:lnTo>
                  <a:pt x="850100" y="79702"/>
                </a:lnTo>
                <a:lnTo>
                  <a:pt x="875301" y="93404"/>
                </a:lnTo>
                <a:lnTo>
                  <a:pt x="884357" y="99468"/>
                </a:lnTo>
                <a:lnTo>
                  <a:pt x="566206" y="99468"/>
                </a:lnTo>
                <a:lnTo>
                  <a:pt x="524056" y="104607"/>
                </a:lnTo>
                <a:lnTo>
                  <a:pt x="493054" y="117916"/>
                </a:lnTo>
                <a:lnTo>
                  <a:pt x="475651" y="139354"/>
                </a:lnTo>
                <a:lnTo>
                  <a:pt x="126566" y="1048750"/>
                </a:lnTo>
                <a:lnTo>
                  <a:pt x="123819" y="1081120"/>
                </a:lnTo>
                <a:lnTo>
                  <a:pt x="137620" y="1115372"/>
                </a:lnTo>
                <a:lnTo>
                  <a:pt x="165808" y="1148976"/>
                </a:lnTo>
                <a:lnTo>
                  <a:pt x="206219" y="1179402"/>
                </a:lnTo>
                <a:lnTo>
                  <a:pt x="256690" y="1204122"/>
                </a:lnTo>
                <a:lnTo>
                  <a:pt x="310449" y="1219412"/>
                </a:lnTo>
                <a:lnTo>
                  <a:pt x="360664" y="1223775"/>
                </a:lnTo>
                <a:lnTo>
                  <a:pt x="573587" y="1223775"/>
                </a:lnTo>
                <a:lnTo>
                  <a:pt x="572234" y="1227299"/>
                </a:lnTo>
                <a:lnTo>
                  <a:pt x="549025" y="1262192"/>
                </a:lnTo>
                <a:lnTo>
                  <a:pt x="518606" y="1288034"/>
                </a:lnTo>
                <a:lnTo>
                  <a:pt x="480558" y="1307295"/>
                </a:lnTo>
                <a:lnTo>
                  <a:pt x="436189" y="1319706"/>
                </a:lnTo>
                <a:lnTo>
                  <a:pt x="386806" y="1324995"/>
                </a:lnTo>
                <a:close/>
              </a:path>
              <a:path w="1051559" h="1325245">
                <a:moveTo>
                  <a:pt x="1002878" y="458048"/>
                </a:moveTo>
                <a:lnTo>
                  <a:pt x="884908" y="412759"/>
                </a:lnTo>
                <a:lnTo>
                  <a:pt x="923821" y="311388"/>
                </a:lnTo>
                <a:lnTo>
                  <a:pt x="925235" y="283812"/>
                </a:lnTo>
                <a:lnTo>
                  <a:pt x="883217" y="221156"/>
                </a:lnTo>
                <a:lnTo>
                  <a:pt x="843377" y="189419"/>
                </a:lnTo>
                <a:lnTo>
                  <a:pt x="793376" y="159639"/>
                </a:lnTo>
                <a:lnTo>
                  <a:pt x="735010" y="133486"/>
                </a:lnTo>
                <a:lnTo>
                  <a:pt x="674136" y="113867"/>
                </a:lnTo>
                <a:lnTo>
                  <a:pt x="617051" y="102541"/>
                </a:lnTo>
                <a:lnTo>
                  <a:pt x="566206" y="99468"/>
                </a:lnTo>
                <a:lnTo>
                  <a:pt x="884357" y="99468"/>
                </a:lnTo>
                <a:lnTo>
                  <a:pt x="920344" y="123564"/>
                </a:lnTo>
                <a:lnTo>
                  <a:pt x="959569" y="155890"/>
                </a:lnTo>
                <a:lnTo>
                  <a:pt x="992401" y="189730"/>
                </a:lnTo>
                <a:lnTo>
                  <a:pt x="1018268" y="224435"/>
                </a:lnTo>
                <a:lnTo>
                  <a:pt x="1036596" y="259353"/>
                </a:lnTo>
                <a:lnTo>
                  <a:pt x="1048344" y="327225"/>
                </a:lnTo>
                <a:lnTo>
                  <a:pt x="1048154" y="331238"/>
                </a:lnTo>
                <a:lnTo>
                  <a:pt x="1051126" y="332368"/>
                </a:lnTo>
                <a:lnTo>
                  <a:pt x="1002878" y="458048"/>
                </a:lnTo>
                <a:close/>
              </a:path>
              <a:path w="1051559" h="1325245">
                <a:moveTo>
                  <a:pt x="495323" y="525764"/>
                </a:moveTo>
                <a:lnTo>
                  <a:pt x="386738" y="477288"/>
                </a:lnTo>
                <a:lnTo>
                  <a:pt x="411768" y="432324"/>
                </a:lnTo>
                <a:lnTo>
                  <a:pt x="442986" y="394016"/>
                </a:lnTo>
                <a:lnTo>
                  <a:pt x="479168" y="362922"/>
                </a:lnTo>
                <a:lnTo>
                  <a:pt x="519086" y="339598"/>
                </a:lnTo>
                <a:lnTo>
                  <a:pt x="561515" y="324603"/>
                </a:lnTo>
                <a:lnTo>
                  <a:pt x="605228" y="318493"/>
                </a:lnTo>
                <a:lnTo>
                  <a:pt x="648999" y="321827"/>
                </a:lnTo>
                <a:lnTo>
                  <a:pt x="691601" y="335162"/>
                </a:lnTo>
                <a:lnTo>
                  <a:pt x="733141" y="360220"/>
                </a:lnTo>
                <a:lnTo>
                  <a:pt x="766763" y="394045"/>
                </a:lnTo>
                <a:lnTo>
                  <a:pt x="791949" y="434984"/>
                </a:lnTo>
                <a:lnTo>
                  <a:pt x="792686" y="437090"/>
                </a:lnTo>
                <a:lnTo>
                  <a:pt x="603201" y="437090"/>
                </a:lnTo>
                <a:lnTo>
                  <a:pt x="561811" y="450448"/>
                </a:lnTo>
                <a:lnTo>
                  <a:pt x="524331" y="480868"/>
                </a:lnTo>
                <a:lnTo>
                  <a:pt x="495323" y="525764"/>
                </a:lnTo>
                <a:close/>
              </a:path>
              <a:path w="1051559" h="1325245">
                <a:moveTo>
                  <a:pt x="573587" y="1223775"/>
                </a:moveTo>
                <a:lnTo>
                  <a:pt x="360664" y="1223775"/>
                </a:lnTo>
                <a:lnTo>
                  <a:pt x="404007" y="1217629"/>
                </a:lnTo>
                <a:lnTo>
                  <a:pt x="437150" y="1201397"/>
                </a:lnTo>
                <a:lnTo>
                  <a:pt x="456766" y="1175496"/>
                </a:lnTo>
                <a:lnTo>
                  <a:pt x="695932" y="552447"/>
                </a:lnTo>
                <a:lnTo>
                  <a:pt x="696885" y="544649"/>
                </a:lnTo>
                <a:lnTo>
                  <a:pt x="694011" y="511764"/>
                </a:lnTo>
                <a:lnTo>
                  <a:pt x="683875" y="482856"/>
                </a:lnTo>
                <a:lnTo>
                  <a:pt x="667008" y="459526"/>
                </a:lnTo>
                <a:lnTo>
                  <a:pt x="643938" y="443379"/>
                </a:lnTo>
                <a:lnTo>
                  <a:pt x="603201" y="437090"/>
                </a:lnTo>
                <a:lnTo>
                  <a:pt x="792686" y="437090"/>
                </a:lnTo>
                <a:lnTo>
                  <a:pt x="808180" y="481385"/>
                </a:lnTo>
                <a:lnTo>
                  <a:pt x="814938" y="531593"/>
                </a:lnTo>
                <a:lnTo>
                  <a:pt x="811705" y="583955"/>
                </a:lnTo>
                <a:lnTo>
                  <a:pt x="811172" y="587156"/>
                </a:lnTo>
                <a:lnTo>
                  <a:pt x="817090" y="589429"/>
                </a:lnTo>
                <a:lnTo>
                  <a:pt x="573587" y="1223775"/>
                </a:lnTo>
                <a:close/>
              </a:path>
            </a:pathLst>
          </a:custGeom>
          <a:solidFill>
            <a:srgbClr val="395BC9"/>
          </a:solidFill>
        </p:spPr>
        <p:txBody>
          <a:bodyPr wrap="square" lIns="0" tIns="0" rIns="0" bIns="0" rtlCol="0"/>
          <a:lstStyle/>
          <a:p/>
        </p:txBody>
      </p:sp>
      <p:sp>
        <p:nvSpPr>
          <p:cNvPr id="6" name="object 6"/>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pc="-5" dirty="0"/>
              <a:t>其他信息4、其他信息5、其他信息</a:t>
            </a:r>
            <a:r>
              <a:rPr dirty="0"/>
              <a:t>6</a:t>
            </a:r>
            <a:endParaRPr dirty="0"/>
          </a:p>
        </p:txBody>
      </p:sp>
      <p:sp>
        <p:nvSpPr>
          <p:cNvPr id="7" name="object 7"/>
          <p:cNvSpPr txBox="1"/>
          <p:nvPr/>
        </p:nvSpPr>
        <p:spPr>
          <a:xfrm>
            <a:off x="4305300" y="3022816"/>
            <a:ext cx="3580765" cy="634365"/>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0D0D0D"/>
                </a:solidFill>
                <a:latin typeface="黑体" panose="02010609060101010101" charset="-122"/>
                <a:cs typeface="黑体" panose="02010609060101010101" charset="-122"/>
              </a:rPr>
              <a:t>当前暂无需维</a:t>
            </a:r>
            <a:r>
              <a:rPr sz="4000" spc="-5" dirty="0">
                <a:solidFill>
                  <a:srgbClr val="0D0D0D"/>
                </a:solidFill>
                <a:latin typeface="黑体" panose="02010609060101010101" charset="-122"/>
                <a:cs typeface="黑体" panose="02010609060101010101" charset="-122"/>
              </a:rPr>
              <a:t>护</a:t>
            </a:r>
            <a:endParaRPr sz="4000">
              <a:latin typeface="黑体" panose="02010609060101010101" charset="-122"/>
              <a:cs typeface="黑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4559300" y="2100579"/>
            <a:ext cx="3073400" cy="1859280"/>
          </a:xfrm>
          <a:prstGeom prst="rect">
            <a:avLst/>
          </a:prstGeom>
        </p:spPr>
        <p:txBody>
          <a:bodyPr vert="horz" wrap="square" lIns="0" tIns="12700" rIns="0" bIns="0" rtlCol="0">
            <a:spAutoFit/>
          </a:bodyPr>
          <a:lstStyle/>
          <a:p>
            <a:pPr marL="12700">
              <a:lnSpc>
                <a:spcPct val="100000"/>
              </a:lnSpc>
              <a:spcBef>
                <a:spcPts val="100"/>
              </a:spcBef>
            </a:pPr>
            <a:r>
              <a:rPr sz="12000" b="1" dirty="0">
                <a:solidFill>
                  <a:srgbClr val="FFFFFF"/>
                </a:solidFill>
                <a:latin typeface="微软雅黑" charset="0"/>
                <a:ea typeface="微软雅黑" charset="0"/>
                <a:cs typeface="微软雅黑" panose="020B0503020204020204" charset="-122"/>
              </a:rPr>
              <a:t>结束</a:t>
            </a:r>
            <a:endParaRPr sz="12000">
              <a:latin typeface="微软雅黑" charset="0"/>
              <a:ea typeface="微软雅黑" charset="0"/>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580" y="509270"/>
            <a:ext cx="6850380" cy="505460"/>
          </a:xfrm>
          <a:prstGeom prst="rect">
            <a:avLst/>
          </a:prstGeom>
        </p:spPr>
        <p:txBody>
          <a:bodyPr vert="horz" wrap="square" lIns="0" tIns="13335" rIns="0" bIns="0" rtlCol="0">
            <a:spAutoFit/>
          </a:bodyPr>
          <a:lstStyle/>
          <a:p>
            <a:pPr marL="12700">
              <a:lnSpc>
                <a:spcPct val="100000"/>
              </a:lnSpc>
              <a:spcBef>
                <a:spcPts val="105"/>
              </a:spcBef>
            </a:pPr>
            <a:r>
              <a:rPr lang="zh-CN" altLang="en-US" spc="5" dirty="0">
                <a:solidFill>
                  <a:srgbClr val="395BC9"/>
                </a:solidFill>
                <a:latin typeface="微软雅黑" charset="0"/>
                <a:ea typeface="微软雅黑" charset="0"/>
              </a:rPr>
              <a:t>本次规章栏目</a:t>
            </a:r>
            <a:r>
              <a:rPr lang="zh-CN" altLang="en-US" spc="5" dirty="0">
                <a:solidFill>
                  <a:srgbClr val="395BC9"/>
                </a:solidFill>
                <a:latin typeface="微软雅黑" charset="0"/>
                <a:ea typeface="微软雅黑" charset="0"/>
              </a:rPr>
              <a:t>数据需要完善的</a:t>
            </a:r>
            <a:r>
              <a:rPr lang="zh-CN" altLang="en-US" spc="5" dirty="0">
                <a:solidFill>
                  <a:srgbClr val="395BC9"/>
                </a:solidFill>
                <a:latin typeface="微软雅黑" charset="0"/>
                <a:ea typeface="微软雅黑" charset="0"/>
              </a:rPr>
              <a:t>字段</a:t>
            </a:r>
            <a:endParaRPr lang="zh-CN" altLang="en-US" spc="5" dirty="0">
              <a:solidFill>
                <a:srgbClr val="395BC9"/>
              </a:solidFill>
              <a:latin typeface="微软雅黑" charset="0"/>
              <a:ea typeface="微软雅黑" charset="0"/>
            </a:endParaRPr>
          </a:p>
        </p:txBody>
      </p:sp>
      <p:sp>
        <p:nvSpPr>
          <p:cNvPr id="3" name="object 3"/>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4" name="object 4"/>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
        <p:nvSpPr>
          <p:cNvPr id="11" name="object 4"/>
          <p:cNvSpPr txBox="1"/>
          <p:nvPr/>
        </p:nvSpPr>
        <p:spPr>
          <a:xfrm>
            <a:off x="1172844" y="1712594"/>
            <a:ext cx="837565" cy="257810"/>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文件标</a:t>
            </a:r>
            <a:r>
              <a:rPr sz="1600" b="1" spc="-5" dirty="0">
                <a:solidFill>
                  <a:srgbClr val="395BC9"/>
                </a:solidFill>
                <a:latin typeface="微软雅黑" charset="0"/>
                <a:ea typeface="微软雅黑" charset="0"/>
                <a:cs typeface="微软雅黑" panose="020B0503020204020204" charset="-122"/>
              </a:rPr>
              <a:t>题</a:t>
            </a:r>
            <a:endParaRPr sz="1600">
              <a:latin typeface="微软雅黑" charset="0"/>
              <a:ea typeface="微软雅黑" charset="0"/>
              <a:cs typeface="微软雅黑" panose="020B0503020204020204" charset="-122"/>
            </a:endParaRPr>
          </a:p>
        </p:txBody>
      </p:sp>
      <p:sp>
        <p:nvSpPr>
          <p:cNvPr id="12" name="object 5"/>
          <p:cNvSpPr txBox="1"/>
          <p:nvPr/>
        </p:nvSpPr>
        <p:spPr>
          <a:xfrm>
            <a:off x="2766695" y="17125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文件类</a:t>
            </a:r>
            <a:r>
              <a:rPr sz="1600" b="1" spc="-5" dirty="0">
                <a:solidFill>
                  <a:srgbClr val="395BC9"/>
                </a:solidFill>
                <a:latin typeface="微软雅黑" charset="0"/>
                <a:ea typeface="微软雅黑" charset="0"/>
                <a:cs typeface="微软雅黑" panose="020B0503020204020204" charset="-122"/>
              </a:rPr>
              <a:t>型</a:t>
            </a:r>
            <a:endParaRPr sz="1600">
              <a:latin typeface="微软雅黑" charset="0"/>
              <a:ea typeface="微软雅黑" charset="0"/>
              <a:cs typeface="微软雅黑" panose="020B0503020204020204" charset="-122"/>
            </a:endParaRPr>
          </a:p>
        </p:txBody>
      </p:sp>
      <p:sp>
        <p:nvSpPr>
          <p:cNvPr id="13" name="object 6"/>
          <p:cNvSpPr txBox="1"/>
          <p:nvPr/>
        </p:nvSpPr>
        <p:spPr>
          <a:xfrm>
            <a:off x="4498975" y="1574164"/>
            <a:ext cx="837565" cy="512445"/>
          </a:xfrm>
          <a:prstGeom prst="rect">
            <a:avLst/>
          </a:prstGeom>
        </p:spPr>
        <p:txBody>
          <a:bodyPr vert="horz" wrap="square" lIns="0" tIns="12065" rIns="0" bIns="0" rtlCol="0">
            <a:spAutoFit/>
          </a:bodyPr>
          <a:p>
            <a:pPr marL="114300" marR="5080" indent="-101600">
              <a:lnSpc>
                <a:spcPct val="100000"/>
              </a:lnSpc>
              <a:spcBef>
                <a:spcPts val="95"/>
              </a:spcBef>
            </a:pPr>
            <a:r>
              <a:rPr sz="1600" b="1" dirty="0">
                <a:solidFill>
                  <a:srgbClr val="395BC9"/>
                </a:solidFill>
                <a:latin typeface="微软雅黑" charset="0"/>
                <a:ea typeface="微软雅黑" charset="0"/>
                <a:cs typeface="微软雅黑" charset="0"/>
              </a:rPr>
              <a:t>规范性</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件标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14" name="object 7"/>
          <p:cNvSpPr txBox="1"/>
          <p:nvPr/>
        </p:nvSpPr>
        <p:spPr>
          <a:xfrm>
            <a:off x="6045834"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文件成</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15" name="object 8"/>
          <p:cNvSpPr txBox="1"/>
          <p:nvPr/>
        </p:nvSpPr>
        <p:spPr>
          <a:xfrm>
            <a:off x="7492365" y="1574164"/>
            <a:ext cx="837565" cy="512445"/>
          </a:xfrm>
          <a:prstGeom prst="rect">
            <a:avLst/>
          </a:prstGeom>
        </p:spPr>
        <p:txBody>
          <a:bodyPr vert="horz" wrap="square" lIns="0" tIns="12065" rIns="0" bIns="0" rtlCol="0">
            <a:spAutoFit/>
          </a:bodyPr>
          <a:p>
            <a:pPr marL="12700" marR="5080">
              <a:lnSpc>
                <a:spcPct val="100000"/>
              </a:lnSpc>
              <a:spcBef>
                <a:spcPts val="95"/>
              </a:spcBef>
            </a:pPr>
            <a:r>
              <a:rPr sz="1600" b="1" dirty="0">
                <a:solidFill>
                  <a:srgbClr val="395BC9"/>
                </a:solidFill>
                <a:latin typeface="微软雅黑" charset="0"/>
                <a:ea typeface="微软雅黑" charset="0"/>
                <a:cs typeface="微软雅黑" charset="0"/>
              </a:rPr>
              <a:t>文件公</a:t>
            </a:r>
            <a:r>
              <a:rPr sz="1600" b="1" spc="-5" dirty="0">
                <a:solidFill>
                  <a:srgbClr val="395BC9"/>
                </a:solidFill>
                <a:latin typeface="微软雅黑" charset="0"/>
                <a:ea typeface="微软雅黑" charset="0"/>
                <a:cs typeface="微软雅黑" charset="0"/>
              </a:rPr>
              <a:t>开 </a:t>
            </a:r>
            <a:r>
              <a:rPr sz="1600" b="1" dirty="0">
                <a:solidFill>
                  <a:srgbClr val="395BC9"/>
                </a:solidFill>
                <a:latin typeface="微软雅黑" charset="0"/>
                <a:ea typeface="微软雅黑" charset="0"/>
                <a:cs typeface="微软雅黑" charset="0"/>
              </a:rPr>
              <a:t>发布日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16" name="object 9"/>
          <p:cNvSpPr txBox="1"/>
          <p:nvPr/>
        </p:nvSpPr>
        <p:spPr>
          <a:xfrm>
            <a:off x="8838565"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文件发</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字</a:t>
            </a:r>
            <a:r>
              <a:rPr sz="1600" b="1" spc="-5" dirty="0">
                <a:solidFill>
                  <a:srgbClr val="395BC9"/>
                </a:solidFill>
                <a:latin typeface="微软雅黑" charset="0"/>
                <a:ea typeface="微软雅黑" charset="0"/>
                <a:cs typeface="微软雅黑" charset="0"/>
              </a:rPr>
              <a:t>号</a:t>
            </a:r>
            <a:endParaRPr sz="1600">
              <a:latin typeface="微软雅黑" charset="0"/>
              <a:ea typeface="微软雅黑" charset="0"/>
              <a:cs typeface="微软雅黑" charset="0"/>
            </a:endParaRPr>
          </a:p>
        </p:txBody>
      </p:sp>
      <p:sp>
        <p:nvSpPr>
          <p:cNvPr id="19" name="object 10"/>
          <p:cNvSpPr txBox="1"/>
          <p:nvPr/>
        </p:nvSpPr>
        <p:spPr>
          <a:xfrm>
            <a:off x="10354944"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代</a:t>
            </a:r>
            <a:r>
              <a:rPr sz="1600" b="1" spc="-5" dirty="0">
                <a:solidFill>
                  <a:srgbClr val="395BC9"/>
                </a:solidFill>
                <a:latin typeface="微软雅黑" charset="0"/>
                <a:ea typeface="微软雅黑" charset="0"/>
                <a:cs typeface="微软雅黑" charset="0"/>
              </a:rPr>
              <a:t>字</a:t>
            </a:r>
            <a:endParaRPr sz="1600">
              <a:latin typeface="微软雅黑" charset="0"/>
              <a:ea typeface="微软雅黑" charset="0"/>
              <a:cs typeface="微软雅黑" charset="0"/>
            </a:endParaRPr>
          </a:p>
        </p:txBody>
      </p:sp>
      <p:sp>
        <p:nvSpPr>
          <p:cNvPr id="21" name="object 11"/>
          <p:cNvSpPr txBox="1"/>
          <p:nvPr/>
        </p:nvSpPr>
        <p:spPr>
          <a:xfrm>
            <a:off x="1172844"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发文年</a:t>
            </a:r>
            <a:r>
              <a:rPr sz="1600" b="1" spc="-5" dirty="0">
                <a:solidFill>
                  <a:srgbClr val="395BC9"/>
                </a:solidFill>
                <a:latin typeface="微软雅黑" charset="0"/>
                <a:ea typeface="微软雅黑" charset="0"/>
                <a:cs typeface="微软雅黑" panose="020B0503020204020204" charset="-122"/>
              </a:rPr>
              <a:t>份</a:t>
            </a:r>
            <a:endParaRPr sz="1600">
              <a:latin typeface="微软雅黑" charset="0"/>
              <a:ea typeface="微软雅黑" charset="0"/>
              <a:cs typeface="微软雅黑" panose="020B0503020204020204" charset="-122"/>
            </a:endParaRPr>
          </a:p>
        </p:txBody>
      </p:sp>
      <p:sp>
        <p:nvSpPr>
          <p:cNvPr id="22" name="object 12"/>
          <p:cNvSpPr txBox="1"/>
          <p:nvPr/>
        </p:nvSpPr>
        <p:spPr>
          <a:xfrm>
            <a:off x="2665095" y="2508885"/>
            <a:ext cx="10407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文件顺序</a:t>
            </a:r>
            <a:r>
              <a:rPr sz="1600" b="1" spc="-5" dirty="0">
                <a:solidFill>
                  <a:srgbClr val="395BC9"/>
                </a:solidFill>
                <a:latin typeface="微软雅黑" charset="0"/>
                <a:ea typeface="微软雅黑" charset="0"/>
                <a:cs typeface="微软雅黑" panose="020B0503020204020204" charset="-122"/>
              </a:rPr>
              <a:t>号</a:t>
            </a:r>
            <a:endParaRPr sz="1600">
              <a:latin typeface="微软雅黑" charset="0"/>
              <a:ea typeface="微软雅黑" charset="0"/>
              <a:cs typeface="微软雅黑" panose="020B0503020204020204" charset="-122"/>
            </a:endParaRPr>
          </a:p>
        </p:txBody>
      </p:sp>
      <p:sp>
        <p:nvSpPr>
          <p:cNvPr id="23" name="object 13"/>
          <p:cNvSpPr txBox="1"/>
          <p:nvPr/>
        </p:nvSpPr>
        <p:spPr>
          <a:xfrm>
            <a:off x="4600575" y="2508885"/>
            <a:ext cx="6343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关键</a:t>
            </a:r>
            <a:r>
              <a:rPr sz="1600" spc="-5" dirty="0">
                <a:latin typeface="微软雅黑" charset="0"/>
                <a:ea typeface="微软雅黑" charset="0"/>
                <a:cs typeface="微软雅黑" panose="020B0503020204020204" charset="-122"/>
              </a:rPr>
              <a:t>词</a:t>
            </a:r>
            <a:endParaRPr sz="1600">
              <a:latin typeface="微软雅黑" charset="0"/>
              <a:ea typeface="微软雅黑" charset="0"/>
              <a:cs typeface="微软雅黑" panose="020B0503020204020204" charset="-122"/>
            </a:endParaRPr>
          </a:p>
        </p:txBody>
      </p:sp>
      <p:sp>
        <p:nvSpPr>
          <p:cNvPr id="24" name="object 14"/>
          <p:cNvSpPr txBox="1"/>
          <p:nvPr/>
        </p:nvSpPr>
        <p:spPr>
          <a:xfrm>
            <a:off x="6045834"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公文种</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25" name="object 15"/>
          <p:cNvSpPr txBox="1"/>
          <p:nvPr/>
        </p:nvSpPr>
        <p:spPr>
          <a:xfrm>
            <a:off x="7492365"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发文机</a:t>
            </a:r>
            <a:r>
              <a:rPr sz="1600" b="1" spc="-5" dirty="0">
                <a:solidFill>
                  <a:srgbClr val="395BC9"/>
                </a:solidFill>
                <a:latin typeface="微软雅黑" charset="0"/>
                <a:ea typeface="微软雅黑" charset="0"/>
                <a:cs typeface="微软雅黑" panose="020B0503020204020204" charset="-122"/>
              </a:rPr>
              <a:t>关</a:t>
            </a:r>
            <a:endParaRPr sz="1600">
              <a:latin typeface="微软雅黑" charset="0"/>
              <a:ea typeface="微软雅黑" charset="0"/>
              <a:cs typeface="微软雅黑" panose="020B0503020204020204" charset="-122"/>
            </a:endParaRPr>
          </a:p>
        </p:txBody>
      </p:sp>
      <p:sp>
        <p:nvSpPr>
          <p:cNvPr id="26" name="object 16"/>
          <p:cNvSpPr txBox="1"/>
          <p:nvPr/>
        </p:nvSpPr>
        <p:spPr>
          <a:xfrm>
            <a:off x="8838565" y="2370455"/>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编</a:t>
            </a:r>
            <a:r>
              <a:rPr sz="1600" b="1" spc="-5" dirty="0">
                <a:solidFill>
                  <a:srgbClr val="395BC9"/>
                </a:solidFill>
                <a:latin typeface="微软雅黑" charset="0"/>
                <a:ea typeface="微软雅黑" charset="0"/>
                <a:cs typeface="微软雅黑" charset="0"/>
              </a:rPr>
              <a:t>码</a:t>
            </a:r>
            <a:endParaRPr sz="1600">
              <a:latin typeface="微软雅黑" charset="0"/>
              <a:ea typeface="微软雅黑" charset="0"/>
              <a:cs typeface="微软雅黑" charset="0"/>
            </a:endParaRPr>
          </a:p>
        </p:txBody>
      </p:sp>
      <p:sp>
        <p:nvSpPr>
          <p:cNvPr id="27" name="object 17"/>
          <p:cNvSpPr txBox="1"/>
          <p:nvPr/>
        </p:nvSpPr>
        <p:spPr>
          <a:xfrm>
            <a:off x="10354944" y="2370455"/>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文件所</a:t>
            </a:r>
            <a:r>
              <a:rPr sz="1600" b="1" spc="-5" dirty="0">
                <a:solidFill>
                  <a:srgbClr val="395BC9"/>
                </a:solidFill>
                <a:latin typeface="微软雅黑" charset="0"/>
                <a:ea typeface="微软雅黑" charset="0"/>
                <a:cs typeface="微软雅黑" charset="0"/>
              </a:rPr>
              <a:t>属 </a:t>
            </a:r>
            <a:r>
              <a:rPr sz="1600" b="1" dirty="0">
                <a:solidFill>
                  <a:srgbClr val="395BC9"/>
                </a:solidFill>
                <a:latin typeface="微软雅黑" charset="0"/>
                <a:ea typeface="微软雅黑" charset="0"/>
                <a:cs typeface="微软雅黑" charset="0"/>
              </a:rPr>
              <a:t>单</a:t>
            </a:r>
            <a:r>
              <a:rPr sz="1600" b="1" spc="-5" dirty="0">
                <a:solidFill>
                  <a:srgbClr val="395BC9"/>
                </a:solidFill>
                <a:latin typeface="微软雅黑" charset="0"/>
                <a:ea typeface="微软雅黑" charset="0"/>
                <a:cs typeface="微软雅黑" charset="0"/>
              </a:rPr>
              <a:t>位</a:t>
            </a:r>
            <a:endParaRPr sz="1600">
              <a:latin typeface="微软雅黑" charset="0"/>
              <a:ea typeface="微软雅黑" charset="0"/>
              <a:cs typeface="微软雅黑" charset="0"/>
            </a:endParaRPr>
          </a:p>
        </p:txBody>
      </p:sp>
      <p:sp>
        <p:nvSpPr>
          <p:cNvPr id="28" name="object 18"/>
          <p:cNvSpPr txBox="1"/>
          <p:nvPr/>
        </p:nvSpPr>
        <p:spPr>
          <a:xfrm>
            <a:off x="1172844" y="33381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主题分</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29" name="object 19"/>
          <p:cNvSpPr txBox="1"/>
          <p:nvPr/>
        </p:nvSpPr>
        <p:spPr>
          <a:xfrm>
            <a:off x="2766695" y="33381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文件来</a:t>
            </a:r>
            <a:r>
              <a:rPr sz="1600" b="1" spc="-5" dirty="0">
                <a:solidFill>
                  <a:srgbClr val="395BC9"/>
                </a:solidFill>
                <a:latin typeface="微软雅黑" charset="0"/>
                <a:ea typeface="微软雅黑" charset="0"/>
                <a:cs typeface="微软雅黑" panose="020B0503020204020204" charset="-122"/>
              </a:rPr>
              <a:t>源</a:t>
            </a:r>
            <a:endParaRPr sz="1600">
              <a:latin typeface="微软雅黑" charset="0"/>
              <a:ea typeface="微软雅黑" charset="0"/>
              <a:cs typeface="微软雅黑" panose="020B0503020204020204" charset="-122"/>
            </a:endParaRPr>
          </a:p>
        </p:txBody>
      </p:sp>
      <p:sp>
        <p:nvSpPr>
          <p:cNvPr id="30" name="object 20"/>
          <p:cNvSpPr txBox="1"/>
          <p:nvPr/>
        </p:nvSpPr>
        <p:spPr>
          <a:xfrm>
            <a:off x="449897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文件摘</a:t>
            </a:r>
            <a:r>
              <a:rPr sz="1600" spc="-5" dirty="0">
                <a:latin typeface="微软雅黑" charset="0"/>
                <a:ea typeface="微软雅黑" charset="0"/>
                <a:cs typeface="微软雅黑" panose="020B0503020204020204" charset="-122"/>
              </a:rPr>
              <a:t>要</a:t>
            </a:r>
            <a:endParaRPr sz="1600">
              <a:latin typeface="微软雅黑" charset="0"/>
              <a:ea typeface="微软雅黑" charset="0"/>
              <a:cs typeface="微软雅黑" panose="020B0503020204020204" charset="-122"/>
            </a:endParaRPr>
          </a:p>
        </p:txBody>
      </p:sp>
      <p:sp>
        <p:nvSpPr>
          <p:cNvPr id="31" name="object 21"/>
          <p:cNvSpPr txBox="1"/>
          <p:nvPr/>
        </p:nvSpPr>
        <p:spPr>
          <a:xfrm>
            <a:off x="6045834" y="31997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文件正</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内</a:t>
            </a:r>
            <a:r>
              <a:rPr sz="1600" b="1" spc="-5" dirty="0">
                <a:solidFill>
                  <a:srgbClr val="395BC9"/>
                </a:solidFill>
                <a:latin typeface="微软雅黑" charset="0"/>
                <a:ea typeface="微软雅黑" charset="0"/>
                <a:cs typeface="微软雅黑" charset="0"/>
              </a:rPr>
              <a:t>容</a:t>
            </a:r>
            <a:endParaRPr sz="1600">
              <a:latin typeface="微软雅黑" charset="0"/>
              <a:ea typeface="微软雅黑" charset="0"/>
              <a:cs typeface="微软雅黑" charset="0"/>
            </a:endParaRPr>
          </a:p>
        </p:txBody>
      </p:sp>
      <p:sp>
        <p:nvSpPr>
          <p:cNvPr id="32" name="object 22"/>
          <p:cNvSpPr txBox="1"/>
          <p:nvPr/>
        </p:nvSpPr>
        <p:spPr>
          <a:xfrm>
            <a:off x="749236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文件附</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33" name="object 23"/>
          <p:cNvSpPr txBox="1"/>
          <p:nvPr/>
        </p:nvSpPr>
        <p:spPr>
          <a:xfrm>
            <a:off x="883856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相关文</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34" name="object 24"/>
          <p:cNvSpPr txBox="1"/>
          <p:nvPr/>
        </p:nvSpPr>
        <p:spPr>
          <a:xfrm>
            <a:off x="10253344" y="3199764"/>
            <a:ext cx="1040765" cy="512445"/>
          </a:xfrm>
          <a:prstGeom prst="rect">
            <a:avLst/>
          </a:prstGeom>
        </p:spPr>
        <p:txBody>
          <a:bodyPr vert="horz" wrap="square" lIns="0" tIns="12065" rIns="0" bIns="0" rtlCol="0">
            <a:spAutoFit/>
          </a:bodyPr>
          <a:p>
            <a:pPr marL="114300" marR="5080" indent="-101600">
              <a:lnSpc>
                <a:spcPct val="100000"/>
              </a:lnSpc>
              <a:spcBef>
                <a:spcPts val="95"/>
              </a:spcBef>
            </a:pPr>
            <a:r>
              <a:rPr sz="1600" dirty="0">
                <a:latin typeface="微软雅黑" charset="0"/>
                <a:ea typeface="微软雅黑" charset="0"/>
                <a:cs typeface="微软雅黑" charset="0"/>
              </a:rPr>
              <a:t>文件开始</a:t>
            </a:r>
            <a:r>
              <a:rPr sz="1600" spc="-5" dirty="0">
                <a:latin typeface="微软雅黑" charset="0"/>
                <a:ea typeface="微软雅黑" charset="0"/>
                <a:cs typeface="微软雅黑" charset="0"/>
              </a:rPr>
              <a:t>实 </a:t>
            </a:r>
            <a:r>
              <a:rPr sz="1600" dirty="0">
                <a:latin typeface="微软雅黑" charset="0"/>
                <a:ea typeface="微软雅黑" charset="0"/>
                <a:cs typeface="微软雅黑" charset="0"/>
              </a:rPr>
              <a:t>施的时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5" name="object 25"/>
          <p:cNvSpPr txBox="1"/>
          <p:nvPr/>
        </p:nvSpPr>
        <p:spPr>
          <a:xfrm>
            <a:off x="1172844"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6" name="object 26"/>
          <p:cNvSpPr txBox="1"/>
          <p:nvPr/>
        </p:nvSpPr>
        <p:spPr>
          <a:xfrm>
            <a:off x="449897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7" name="object 27"/>
          <p:cNvSpPr txBox="1"/>
          <p:nvPr/>
        </p:nvSpPr>
        <p:spPr>
          <a:xfrm>
            <a:off x="6045834"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38" name="object 28"/>
          <p:cNvSpPr txBox="1"/>
          <p:nvPr/>
        </p:nvSpPr>
        <p:spPr>
          <a:xfrm>
            <a:off x="749236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政府公</a:t>
            </a:r>
            <a:r>
              <a:rPr sz="1600" b="1" spc="-5" dirty="0">
                <a:solidFill>
                  <a:srgbClr val="395BC9"/>
                </a:solidFill>
                <a:latin typeface="微软雅黑" charset="0"/>
                <a:ea typeface="微软雅黑" charset="0"/>
                <a:cs typeface="微软雅黑" charset="0"/>
              </a:rPr>
              <a:t>报 </a:t>
            </a:r>
            <a:r>
              <a:rPr sz="1600" b="1" dirty="0">
                <a:solidFill>
                  <a:srgbClr val="395BC9"/>
                </a:solidFill>
                <a:latin typeface="微软雅黑" charset="0"/>
                <a:ea typeface="微软雅黑" charset="0"/>
                <a:cs typeface="微软雅黑" charset="0"/>
              </a:rPr>
              <a:t>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39" name="object 29"/>
          <p:cNvSpPr txBox="1"/>
          <p:nvPr/>
        </p:nvSpPr>
        <p:spPr>
          <a:xfrm>
            <a:off x="9137015" y="4171950"/>
            <a:ext cx="4311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题</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40" name="object 30"/>
          <p:cNvSpPr txBox="1"/>
          <p:nvPr/>
        </p:nvSpPr>
        <p:spPr>
          <a:xfrm>
            <a:off x="10558144" y="4187189"/>
            <a:ext cx="4311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附</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41" name="object 31"/>
          <p:cNvSpPr txBox="1"/>
          <p:nvPr/>
        </p:nvSpPr>
        <p:spPr>
          <a:xfrm>
            <a:off x="1071244" y="5097145"/>
            <a:ext cx="10407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文件文字</a:t>
            </a:r>
            <a:r>
              <a:rPr sz="1600" spc="-5" dirty="0">
                <a:latin typeface="微软雅黑" charset="0"/>
                <a:ea typeface="微软雅黑" charset="0"/>
                <a:cs typeface="微软雅黑" panose="020B0503020204020204" charset="-122"/>
              </a:rPr>
              <a:t>版</a:t>
            </a:r>
            <a:endParaRPr sz="1600">
              <a:latin typeface="微软雅黑" charset="0"/>
              <a:ea typeface="微软雅黑" charset="0"/>
              <a:cs typeface="微软雅黑" panose="020B0503020204020204" charset="-122"/>
            </a:endParaRPr>
          </a:p>
        </p:txBody>
      </p:sp>
      <p:sp>
        <p:nvSpPr>
          <p:cNvPr id="42" name="object 32"/>
          <p:cNvSpPr txBox="1"/>
          <p:nvPr/>
        </p:nvSpPr>
        <p:spPr>
          <a:xfrm>
            <a:off x="2674302" y="5097145"/>
            <a:ext cx="102171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文件</a:t>
            </a:r>
            <a:r>
              <a:rPr sz="1600" spc="-5" dirty="0">
                <a:latin typeface="微软雅黑" charset="0"/>
                <a:ea typeface="微软雅黑" charset="0"/>
                <a:cs typeface="微软雅黑" charset="0"/>
              </a:rPr>
              <a:t>P</a:t>
            </a:r>
            <a:r>
              <a:rPr sz="1600" dirty="0">
                <a:latin typeface="微软雅黑" charset="0"/>
                <a:ea typeface="微软雅黑" charset="0"/>
                <a:cs typeface="微软雅黑" charset="0"/>
              </a:rPr>
              <a:t>D</a:t>
            </a:r>
            <a:r>
              <a:rPr sz="1600" spc="-5" dirty="0">
                <a:latin typeface="微软雅黑" charset="0"/>
                <a:ea typeface="微软雅黑" charset="0"/>
                <a:cs typeface="微软雅黑" charset="0"/>
              </a:rPr>
              <a:t>F版</a:t>
            </a:r>
            <a:endParaRPr sz="1600">
              <a:latin typeface="微软雅黑" charset="0"/>
              <a:ea typeface="微软雅黑" charset="0"/>
              <a:cs typeface="微软雅黑" charset="0"/>
            </a:endParaRPr>
          </a:p>
        </p:txBody>
      </p:sp>
      <p:sp>
        <p:nvSpPr>
          <p:cNvPr id="43" name="object 33"/>
          <p:cNvSpPr txBox="1"/>
          <p:nvPr/>
        </p:nvSpPr>
        <p:spPr>
          <a:xfrm>
            <a:off x="4439284"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4</a:t>
            </a:r>
            <a:endParaRPr sz="1600">
              <a:latin typeface="微软雅黑" charset="0"/>
              <a:ea typeface="微软雅黑" charset="0"/>
              <a:cs typeface="微软雅黑" charset="0"/>
            </a:endParaRPr>
          </a:p>
        </p:txBody>
      </p:sp>
      <p:sp>
        <p:nvSpPr>
          <p:cNvPr id="44" name="object 34"/>
          <p:cNvSpPr txBox="1"/>
          <p:nvPr/>
        </p:nvSpPr>
        <p:spPr>
          <a:xfrm>
            <a:off x="5986145"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5</a:t>
            </a:r>
            <a:endParaRPr sz="1600">
              <a:latin typeface="微软雅黑" charset="0"/>
              <a:ea typeface="微软雅黑" charset="0"/>
              <a:cs typeface="微软雅黑" charset="0"/>
            </a:endParaRPr>
          </a:p>
        </p:txBody>
      </p:sp>
      <p:sp>
        <p:nvSpPr>
          <p:cNvPr id="45" name="object 35"/>
          <p:cNvSpPr txBox="1"/>
          <p:nvPr/>
        </p:nvSpPr>
        <p:spPr>
          <a:xfrm>
            <a:off x="7432675"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6</a:t>
            </a:r>
            <a:endParaRPr sz="1600">
              <a:latin typeface="微软雅黑" charset="0"/>
              <a:ea typeface="微软雅黑" charset="0"/>
              <a:cs typeface="微软雅黑" charset="0"/>
            </a:endParaRPr>
          </a:p>
        </p:txBody>
      </p:sp>
      <p:sp>
        <p:nvSpPr>
          <p:cNvPr id="46" name="object 36"/>
          <p:cNvSpPr txBox="1"/>
          <p:nvPr/>
        </p:nvSpPr>
        <p:spPr>
          <a:xfrm>
            <a:off x="276669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47" name="object 37"/>
          <p:cNvSpPr/>
          <p:nvPr/>
        </p:nvSpPr>
        <p:spPr>
          <a:xfrm>
            <a:off x="9352788" y="6252971"/>
            <a:ext cx="447040" cy="137160"/>
          </a:xfrm>
          <a:custGeom>
            <a:avLst/>
            <a:gdLst/>
            <a:ahLst/>
            <a:cxnLst/>
            <a:rect l="l" t="t" r="r" b="b"/>
            <a:pathLst>
              <a:path w="447040" h="137160">
                <a:moveTo>
                  <a:pt x="0" y="0"/>
                </a:moveTo>
                <a:lnTo>
                  <a:pt x="446531" y="0"/>
                </a:lnTo>
                <a:lnTo>
                  <a:pt x="446531" y="137160"/>
                </a:lnTo>
                <a:lnTo>
                  <a:pt x="0" y="137160"/>
                </a:lnTo>
                <a:lnTo>
                  <a:pt x="0" y="0"/>
                </a:lnTo>
                <a:close/>
              </a:path>
            </a:pathLst>
          </a:custGeom>
          <a:solidFill>
            <a:srgbClr val="395BC9"/>
          </a:solidFill>
        </p:spPr>
        <p:txBody>
          <a:bodyPr wrap="square" lIns="0" tIns="0" rIns="0" bIns="0" rtlCol="0"/>
          <a:p/>
        </p:txBody>
      </p:sp>
      <p:sp>
        <p:nvSpPr>
          <p:cNvPr id="48" name="object 38"/>
          <p:cNvSpPr/>
          <p:nvPr/>
        </p:nvSpPr>
        <p:spPr>
          <a:xfrm>
            <a:off x="10514076" y="6245352"/>
            <a:ext cx="448309" cy="137160"/>
          </a:xfrm>
          <a:custGeom>
            <a:avLst/>
            <a:gdLst/>
            <a:ahLst/>
            <a:cxnLst/>
            <a:rect l="l" t="t" r="r" b="b"/>
            <a:pathLst>
              <a:path w="448309" h="137160">
                <a:moveTo>
                  <a:pt x="0" y="0"/>
                </a:moveTo>
                <a:lnTo>
                  <a:pt x="448055" y="0"/>
                </a:lnTo>
                <a:lnTo>
                  <a:pt x="448055" y="137160"/>
                </a:lnTo>
                <a:lnTo>
                  <a:pt x="0" y="137160"/>
                </a:lnTo>
                <a:lnTo>
                  <a:pt x="0" y="0"/>
                </a:lnTo>
                <a:close/>
              </a:path>
            </a:pathLst>
          </a:custGeom>
          <a:solidFill>
            <a:srgbClr val="000000"/>
          </a:solidFill>
        </p:spPr>
        <p:txBody>
          <a:bodyPr wrap="square" lIns="0" tIns="0" rIns="0" bIns="0" rtlCol="0"/>
          <a:p/>
        </p:txBody>
      </p:sp>
      <p:sp>
        <p:nvSpPr>
          <p:cNvPr id="49" name="object 39"/>
          <p:cNvSpPr txBox="1"/>
          <p:nvPr/>
        </p:nvSpPr>
        <p:spPr>
          <a:xfrm>
            <a:off x="9902190" y="6205220"/>
            <a:ext cx="330200" cy="208279"/>
          </a:xfrm>
          <a:prstGeom prst="rect">
            <a:avLst/>
          </a:prstGeom>
        </p:spPr>
        <p:txBody>
          <a:bodyPr vert="horz" wrap="square" lIns="0" tIns="12700" rIns="0" bIns="0" rtlCol="0">
            <a:spAutoFit/>
          </a:bodyPr>
          <a:p>
            <a:pPr marL="12700">
              <a:lnSpc>
                <a:spcPct val="100000"/>
              </a:lnSpc>
              <a:spcBef>
                <a:spcPts val="100"/>
              </a:spcBef>
            </a:pPr>
            <a:r>
              <a:rPr sz="1200" dirty="0">
                <a:solidFill>
                  <a:srgbClr val="395BC9"/>
                </a:solidFill>
                <a:latin typeface="微软雅黑" panose="020B0503020204020204" charset="-122"/>
                <a:cs typeface="微软雅黑" panose="020B0503020204020204" charset="-122"/>
              </a:rPr>
              <a:t>必填</a:t>
            </a:r>
            <a:endParaRPr sz="1200">
              <a:latin typeface="微软雅黑" panose="020B0503020204020204" charset="-122"/>
              <a:cs typeface="微软雅黑" panose="020B0503020204020204" charset="-122"/>
            </a:endParaRPr>
          </a:p>
        </p:txBody>
      </p:sp>
      <p:sp>
        <p:nvSpPr>
          <p:cNvPr id="50" name="object 40"/>
          <p:cNvSpPr txBox="1"/>
          <p:nvPr/>
        </p:nvSpPr>
        <p:spPr>
          <a:xfrm>
            <a:off x="11048365" y="6203950"/>
            <a:ext cx="482600" cy="208279"/>
          </a:xfrm>
          <a:prstGeom prst="rect">
            <a:avLst/>
          </a:prstGeom>
        </p:spPr>
        <p:txBody>
          <a:bodyPr vert="horz" wrap="square" lIns="0" tIns="12700" rIns="0" bIns="0" rtlCol="0">
            <a:spAutoFit/>
          </a:bodyPr>
          <a:p>
            <a:pPr marL="12700">
              <a:lnSpc>
                <a:spcPct val="100000"/>
              </a:lnSpc>
              <a:spcBef>
                <a:spcPts val="100"/>
              </a:spcBef>
            </a:pPr>
            <a:r>
              <a:rPr sz="1200" dirty="0">
                <a:latin typeface="微软雅黑" panose="020B0503020204020204" charset="-122"/>
                <a:cs typeface="微软雅黑" panose="020B0503020204020204" charset="-122"/>
              </a:rPr>
              <a:t>非必填</a:t>
            </a:r>
            <a:endParaRPr sz="1200">
              <a:latin typeface="微软雅黑" panose="020B0503020204020204" charset="-122"/>
              <a:cs typeface="微软雅黑" panose="020B0503020204020204" charset="-122"/>
            </a:endParaRPr>
          </a:p>
        </p:txBody>
      </p:sp>
      <p:sp>
        <p:nvSpPr>
          <p:cNvPr id="56" name="object 48"/>
          <p:cNvSpPr/>
          <p:nvPr/>
        </p:nvSpPr>
        <p:spPr>
          <a:xfrm>
            <a:off x="983932" y="400399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1" name="object 46"/>
          <p:cNvSpPr/>
          <p:nvPr/>
        </p:nvSpPr>
        <p:spPr>
          <a:xfrm>
            <a:off x="5764847" y="153130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2" name="object 46"/>
          <p:cNvSpPr/>
          <p:nvPr/>
        </p:nvSpPr>
        <p:spPr>
          <a:xfrm>
            <a:off x="7227887" y="153130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3" name="object 46"/>
          <p:cNvSpPr/>
          <p:nvPr/>
        </p:nvSpPr>
        <p:spPr>
          <a:xfrm>
            <a:off x="8690927" y="153130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4" name="object 46"/>
          <p:cNvSpPr/>
          <p:nvPr/>
        </p:nvSpPr>
        <p:spPr>
          <a:xfrm>
            <a:off x="10153967" y="153130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5" name="object 46"/>
          <p:cNvSpPr/>
          <p:nvPr/>
        </p:nvSpPr>
        <p:spPr>
          <a:xfrm>
            <a:off x="983932"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6" name="object 46"/>
          <p:cNvSpPr/>
          <p:nvPr/>
        </p:nvSpPr>
        <p:spPr>
          <a:xfrm>
            <a:off x="2591117"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7" name="object 46"/>
          <p:cNvSpPr/>
          <p:nvPr/>
        </p:nvSpPr>
        <p:spPr>
          <a:xfrm>
            <a:off x="5856922"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8" name="object 46"/>
          <p:cNvSpPr/>
          <p:nvPr/>
        </p:nvSpPr>
        <p:spPr>
          <a:xfrm>
            <a:off x="7315517"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9" name="object 46"/>
          <p:cNvSpPr/>
          <p:nvPr/>
        </p:nvSpPr>
        <p:spPr>
          <a:xfrm>
            <a:off x="8686482"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0" name="object 46"/>
          <p:cNvSpPr/>
          <p:nvPr/>
        </p:nvSpPr>
        <p:spPr>
          <a:xfrm>
            <a:off x="10166032" y="23377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1" name="object 46"/>
          <p:cNvSpPr/>
          <p:nvPr/>
        </p:nvSpPr>
        <p:spPr>
          <a:xfrm>
            <a:off x="990917" y="315055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2" name="object 46"/>
          <p:cNvSpPr/>
          <p:nvPr/>
        </p:nvSpPr>
        <p:spPr>
          <a:xfrm>
            <a:off x="2591117" y="316706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3" name="object 48"/>
          <p:cNvSpPr/>
          <p:nvPr/>
        </p:nvSpPr>
        <p:spPr>
          <a:xfrm>
            <a:off x="8763317" y="3999547"/>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4" name="object 46"/>
          <p:cNvSpPr/>
          <p:nvPr/>
        </p:nvSpPr>
        <p:spPr>
          <a:xfrm>
            <a:off x="5856922" y="3124517"/>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580" y="509270"/>
            <a:ext cx="8385810" cy="505460"/>
          </a:xfrm>
          <a:prstGeom prst="rect">
            <a:avLst/>
          </a:prstGeom>
        </p:spPr>
        <p:txBody>
          <a:bodyPr vert="horz" wrap="square" lIns="0" tIns="13335" rIns="0" bIns="0" rtlCol="0">
            <a:spAutoFit/>
          </a:bodyPr>
          <a:lstStyle/>
          <a:p>
            <a:pPr marL="12700">
              <a:lnSpc>
                <a:spcPct val="100000"/>
              </a:lnSpc>
              <a:spcBef>
                <a:spcPts val="105"/>
              </a:spcBef>
            </a:pPr>
            <a:r>
              <a:rPr lang="zh-CN" altLang="en-US" spc="5" dirty="0">
                <a:solidFill>
                  <a:srgbClr val="395BC9"/>
                </a:solidFill>
                <a:latin typeface="微软雅黑" charset="0"/>
                <a:ea typeface="微软雅黑" charset="0"/>
              </a:rPr>
              <a:t>本次行政规范性</a:t>
            </a:r>
            <a:r>
              <a:rPr lang="zh-CN" altLang="en-US" spc="5" dirty="0">
                <a:solidFill>
                  <a:srgbClr val="395BC9"/>
                </a:solidFill>
                <a:latin typeface="微软雅黑" charset="0"/>
                <a:ea typeface="微软雅黑" charset="0"/>
              </a:rPr>
              <a:t>文件栏目</a:t>
            </a:r>
            <a:r>
              <a:rPr lang="zh-CN" altLang="en-US" spc="5" dirty="0">
                <a:solidFill>
                  <a:srgbClr val="395BC9"/>
                </a:solidFill>
                <a:latin typeface="微软雅黑" charset="0"/>
                <a:ea typeface="微软雅黑" charset="0"/>
              </a:rPr>
              <a:t>数据需要完善的</a:t>
            </a:r>
            <a:r>
              <a:rPr lang="zh-CN" altLang="en-US" spc="5" dirty="0">
                <a:solidFill>
                  <a:srgbClr val="395BC9"/>
                </a:solidFill>
                <a:latin typeface="微软雅黑" charset="0"/>
                <a:ea typeface="微软雅黑" charset="0"/>
              </a:rPr>
              <a:t>字段</a:t>
            </a:r>
            <a:endParaRPr lang="zh-CN" altLang="en-US" spc="5" dirty="0">
              <a:solidFill>
                <a:srgbClr val="395BC9"/>
              </a:solidFill>
              <a:latin typeface="微软雅黑" charset="0"/>
              <a:ea typeface="微软雅黑" charset="0"/>
            </a:endParaRPr>
          </a:p>
        </p:txBody>
      </p:sp>
      <p:sp>
        <p:nvSpPr>
          <p:cNvPr id="3" name="object 3"/>
          <p:cNvSpPr/>
          <p:nvPr/>
        </p:nvSpPr>
        <p:spPr>
          <a:xfrm>
            <a:off x="0" y="530351"/>
            <a:ext cx="500380" cy="523240"/>
          </a:xfrm>
          <a:custGeom>
            <a:avLst/>
            <a:gdLst/>
            <a:ahLst/>
            <a:cxnLst/>
            <a:rect l="l" t="t" r="r" b="b"/>
            <a:pathLst>
              <a:path w="500380" h="523240">
                <a:moveTo>
                  <a:pt x="0" y="0"/>
                </a:moveTo>
                <a:lnTo>
                  <a:pt x="499872" y="0"/>
                </a:lnTo>
                <a:lnTo>
                  <a:pt x="499872" y="522731"/>
                </a:lnTo>
                <a:lnTo>
                  <a:pt x="0" y="522731"/>
                </a:lnTo>
                <a:lnTo>
                  <a:pt x="0" y="0"/>
                </a:lnTo>
                <a:close/>
              </a:path>
            </a:pathLst>
          </a:custGeom>
          <a:solidFill>
            <a:srgbClr val="395BC9"/>
          </a:solidFill>
        </p:spPr>
        <p:txBody>
          <a:bodyPr wrap="square" lIns="0" tIns="0" rIns="0" bIns="0" rtlCol="0"/>
          <a:lstStyle/>
          <a:p/>
        </p:txBody>
      </p:sp>
      <p:sp>
        <p:nvSpPr>
          <p:cNvPr id="4" name="object 4"/>
          <p:cNvSpPr/>
          <p:nvPr/>
        </p:nvSpPr>
        <p:spPr>
          <a:xfrm>
            <a:off x="0" y="523875"/>
            <a:ext cx="505459" cy="535940"/>
          </a:xfrm>
          <a:custGeom>
            <a:avLst/>
            <a:gdLst/>
            <a:ahLst/>
            <a:cxnLst/>
            <a:rect l="l" t="t" r="r" b="b"/>
            <a:pathLst>
              <a:path w="505459" h="535940">
                <a:moveTo>
                  <a:pt x="0" y="12700"/>
                </a:moveTo>
                <a:lnTo>
                  <a:pt x="0" y="0"/>
                </a:lnTo>
                <a:lnTo>
                  <a:pt x="505459" y="0"/>
                </a:lnTo>
                <a:lnTo>
                  <a:pt x="505459" y="6350"/>
                </a:lnTo>
                <a:lnTo>
                  <a:pt x="6350" y="6350"/>
                </a:lnTo>
                <a:lnTo>
                  <a:pt x="0" y="12700"/>
                </a:lnTo>
                <a:close/>
              </a:path>
              <a:path w="505459" h="535940">
                <a:moveTo>
                  <a:pt x="6350" y="529590"/>
                </a:moveTo>
                <a:lnTo>
                  <a:pt x="0" y="523239"/>
                </a:lnTo>
                <a:lnTo>
                  <a:pt x="0" y="12700"/>
                </a:lnTo>
                <a:lnTo>
                  <a:pt x="6350" y="6350"/>
                </a:lnTo>
                <a:lnTo>
                  <a:pt x="6350" y="529590"/>
                </a:lnTo>
                <a:close/>
              </a:path>
              <a:path w="505459" h="535940">
                <a:moveTo>
                  <a:pt x="492759" y="12700"/>
                </a:moveTo>
                <a:lnTo>
                  <a:pt x="6350" y="12700"/>
                </a:lnTo>
                <a:lnTo>
                  <a:pt x="6350" y="6350"/>
                </a:lnTo>
                <a:lnTo>
                  <a:pt x="492759" y="6350"/>
                </a:lnTo>
                <a:lnTo>
                  <a:pt x="492759" y="12700"/>
                </a:lnTo>
                <a:close/>
              </a:path>
              <a:path w="505459" h="535940">
                <a:moveTo>
                  <a:pt x="492759" y="529590"/>
                </a:moveTo>
                <a:lnTo>
                  <a:pt x="492759" y="6350"/>
                </a:lnTo>
                <a:lnTo>
                  <a:pt x="499109" y="12700"/>
                </a:lnTo>
                <a:lnTo>
                  <a:pt x="505459" y="12700"/>
                </a:lnTo>
                <a:lnTo>
                  <a:pt x="505459" y="523239"/>
                </a:lnTo>
                <a:lnTo>
                  <a:pt x="499110" y="523239"/>
                </a:lnTo>
                <a:lnTo>
                  <a:pt x="492759" y="529590"/>
                </a:lnTo>
                <a:close/>
              </a:path>
              <a:path w="505459" h="535940">
                <a:moveTo>
                  <a:pt x="505459" y="12700"/>
                </a:moveTo>
                <a:lnTo>
                  <a:pt x="499109" y="12700"/>
                </a:lnTo>
                <a:lnTo>
                  <a:pt x="492759" y="6350"/>
                </a:lnTo>
                <a:lnTo>
                  <a:pt x="505459" y="6350"/>
                </a:lnTo>
                <a:lnTo>
                  <a:pt x="505459" y="12700"/>
                </a:lnTo>
                <a:close/>
              </a:path>
              <a:path w="505459" h="535940">
                <a:moveTo>
                  <a:pt x="505459" y="535940"/>
                </a:moveTo>
                <a:lnTo>
                  <a:pt x="0" y="535940"/>
                </a:lnTo>
                <a:lnTo>
                  <a:pt x="0" y="523239"/>
                </a:lnTo>
                <a:lnTo>
                  <a:pt x="6350" y="529590"/>
                </a:lnTo>
                <a:lnTo>
                  <a:pt x="505459" y="529590"/>
                </a:lnTo>
                <a:lnTo>
                  <a:pt x="505459" y="535940"/>
                </a:lnTo>
                <a:close/>
              </a:path>
              <a:path w="505459" h="535940">
                <a:moveTo>
                  <a:pt x="492759" y="529590"/>
                </a:moveTo>
                <a:lnTo>
                  <a:pt x="6350" y="529590"/>
                </a:lnTo>
                <a:lnTo>
                  <a:pt x="6350" y="523239"/>
                </a:lnTo>
                <a:lnTo>
                  <a:pt x="492759" y="523239"/>
                </a:lnTo>
                <a:lnTo>
                  <a:pt x="492759" y="529590"/>
                </a:lnTo>
                <a:close/>
              </a:path>
              <a:path w="505459" h="535940">
                <a:moveTo>
                  <a:pt x="505459" y="529590"/>
                </a:moveTo>
                <a:lnTo>
                  <a:pt x="492759" y="529590"/>
                </a:lnTo>
                <a:lnTo>
                  <a:pt x="499110" y="523239"/>
                </a:lnTo>
                <a:lnTo>
                  <a:pt x="505459" y="523239"/>
                </a:lnTo>
                <a:lnTo>
                  <a:pt x="505459" y="529590"/>
                </a:lnTo>
                <a:close/>
              </a:path>
            </a:pathLst>
          </a:custGeom>
          <a:solidFill>
            <a:srgbClr val="446CA9"/>
          </a:solidFill>
        </p:spPr>
        <p:txBody>
          <a:bodyPr wrap="square" lIns="0" tIns="0" rIns="0" bIns="0" rtlCol="0"/>
          <a:lstStyle/>
          <a:p/>
        </p:txBody>
      </p:sp>
      <p:sp>
        <p:nvSpPr>
          <p:cNvPr id="11" name="object 4"/>
          <p:cNvSpPr txBox="1"/>
          <p:nvPr/>
        </p:nvSpPr>
        <p:spPr>
          <a:xfrm>
            <a:off x="1172844" y="1712594"/>
            <a:ext cx="837565" cy="257810"/>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文件标</a:t>
            </a:r>
            <a:r>
              <a:rPr sz="1600" b="1" spc="-5" dirty="0">
                <a:solidFill>
                  <a:srgbClr val="395BC9"/>
                </a:solidFill>
                <a:latin typeface="微软雅黑" charset="0"/>
                <a:ea typeface="微软雅黑" charset="0"/>
                <a:cs typeface="微软雅黑" panose="020B0503020204020204" charset="-122"/>
              </a:rPr>
              <a:t>题</a:t>
            </a:r>
            <a:endParaRPr sz="1600">
              <a:latin typeface="微软雅黑" charset="0"/>
              <a:ea typeface="微软雅黑" charset="0"/>
              <a:cs typeface="微软雅黑" panose="020B0503020204020204" charset="-122"/>
            </a:endParaRPr>
          </a:p>
        </p:txBody>
      </p:sp>
      <p:sp>
        <p:nvSpPr>
          <p:cNvPr id="12" name="object 5"/>
          <p:cNvSpPr txBox="1"/>
          <p:nvPr/>
        </p:nvSpPr>
        <p:spPr>
          <a:xfrm>
            <a:off x="2766695" y="17125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文件类</a:t>
            </a:r>
            <a:r>
              <a:rPr sz="1600" b="1" spc="-5" dirty="0">
                <a:solidFill>
                  <a:srgbClr val="395BC9"/>
                </a:solidFill>
                <a:latin typeface="微软雅黑" charset="0"/>
                <a:ea typeface="微软雅黑" charset="0"/>
                <a:cs typeface="微软雅黑" panose="020B0503020204020204" charset="-122"/>
              </a:rPr>
              <a:t>型</a:t>
            </a:r>
            <a:endParaRPr sz="1600">
              <a:latin typeface="微软雅黑" charset="0"/>
              <a:ea typeface="微软雅黑" charset="0"/>
              <a:cs typeface="微软雅黑" panose="020B0503020204020204" charset="-122"/>
            </a:endParaRPr>
          </a:p>
        </p:txBody>
      </p:sp>
      <p:sp>
        <p:nvSpPr>
          <p:cNvPr id="13" name="object 6"/>
          <p:cNvSpPr txBox="1"/>
          <p:nvPr/>
        </p:nvSpPr>
        <p:spPr>
          <a:xfrm>
            <a:off x="4498975" y="1574164"/>
            <a:ext cx="837565" cy="512445"/>
          </a:xfrm>
          <a:prstGeom prst="rect">
            <a:avLst/>
          </a:prstGeom>
        </p:spPr>
        <p:txBody>
          <a:bodyPr vert="horz" wrap="square" lIns="0" tIns="12065" rIns="0" bIns="0" rtlCol="0">
            <a:spAutoFit/>
          </a:bodyPr>
          <a:p>
            <a:pPr marL="114300" marR="5080" indent="-101600">
              <a:lnSpc>
                <a:spcPct val="100000"/>
              </a:lnSpc>
              <a:spcBef>
                <a:spcPts val="95"/>
              </a:spcBef>
            </a:pPr>
            <a:r>
              <a:rPr sz="1600" b="1" dirty="0">
                <a:solidFill>
                  <a:srgbClr val="395BC9"/>
                </a:solidFill>
                <a:latin typeface="微软雅黑" charset="0"/>
                <a:ea typeface="微软雅黑" charset="0"/>
                <a:cs typeface="微软雅黑" charset="0"/>
              </a:rPr>
              <a:t>规范性</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件标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14" name="object 7"/>
          <p:cNvSpPr txBox="1"/>
          <p:nvPr/>
        </p:nvSpPr>
        <p:spPr>
          <a:xfrm>
            <a:off x="6045834"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文件成</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15" name="object 8"/>
          <p:cNvSpPr txBox="1"/>
          <p:nvPr/>
        </p:nvSpPr>
        <p:spPr>
          <a:xfrm>
            <a:off x="7492365" y="1574164"/>
            <a:ext cx="837565" cy="512445"/>
          </a:xfrm>
          <a:prstGeom prst="rect">
            <a:avLst/>
          </a:prstGeom>
        </p:spPr>
        <p:txBody>
          <a:bodyPr vert="horz" wrap="square" lIns="0" tIns="12065" rIns="0" bIns="0" rtlCol="0">
            <a:spAutoFit/>
          </a:bodyPr>
          <a:p>
            <a:pPr marL="12700" marR="5080">
              <a:lnSpc>
                <a:spcPct val="100000"/>
              </a:lnSpc>
              <a:spcBef>
                <a:spcPts val="95"/>
              </a:spcBef>
            </a:pPr>
            <a:r>
              <a:rPr sz="1600" b="1" dirty="0">
                <a:solidFill>
                  <a:srgbClr val="395BC9"/>
                </a:solidFill>
                <a:latin typeface="微软雅黑" charset="0"/>
                <a:ea typeface="微软雅黑" charset="0"/>
                <a:cs typeface="微软雅黑" charset="0"/>
              </a:rPr>
              <a:t>文件公</a:t>
            </a:r>
            <a:r>
              <a:rPr sz="1600" b="1" spc="-5" dirty="0">
                <a:solidFill>
                  <a:srgbClr val="395BC9"/>
                </a:solidFill>
                <a:latin typeface="微软雅黑" charset="0"/>
                <a:ea typeface="微软雅黑" charset="0"/>
                <a:cs typeface="微软雅黑" charset="0"/>
              </a:rPr>
              <a:t>开 </a:t>
            </a:r>
            <a:r>
              <a:rPr sz="1600" b="1" dirty="0">
                <a:solidFill>
                  <a:srgbClr val="395BC9"/>
                </a:solidFill>
                <a:latin typeface="微软雅黑" charset="0"/>
                <a:ea typeface="微软雅黑" charset="0"/>
                <a:cs typeface="微软雅黑" charset="0"/>
              </a:rPr>
              <a:t>发布日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16" name="object 9"/>
          <p:cNvSpPr txBox="1"/>
          <p:nvPr/>
        </p:nvSpPr>
        <p:spPr>
          <a:xfrm>
            <a:off x="8838565"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文件发</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字</a:t>
            </a:r>
            <a:r>
              <a:rPr sz="1600" b="1" spc="-5" dirty="0">
                <a:solidFill>
                  <a:srgbClr val="395BC9"/>
                </a:solidFill>
                <a:latin typeface="微软雅黑" charset="0"/>
                <a:ea typeface="微软雅黑" charset="0"/>
                <a:cs typeface="微软雅黑" charset="0"/>
              </a:rPr>
              <a:t>号</a:t>
            </a:r>
            <a:endParaRPr sz="1600">
              <a:latin typeface="微软雅黑" charset="0"/>
              <a:ea typeface="微软雅黑" charset="0"/>
              <a:cs typeface="微软雅黑" charset="0"/>
            </a:endParaRPr>
          </a:p>
        </p:txBody>
      </p:sp>
      <p:sp>
        <p:nvSpPr>
          <p:cNvPr id="19" name="object 10"/>
          <p:cNvSpPr txBox="1"/>
          <p:nvPr/>
        </p:nvSpPr>
        <p:spPr>
          <a:xfrm>
            <a:off x="10354944" y="15741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代</a:t>
            </a:r>
            <a:r>
              <a:rPr sz="1600" b="1" spc="-5" dirty="0">
                <a:solidFill>
                  <a:srgbClr val="395BC9"/>
                </a:solidFill>
                <a:latin typeface="微软雅黑" charset="0"/>
                <a:ea typeface="微软雅黑" charset="0"/>
                <a:cs typeface="微软雅黑" charset="0"/>
              </a:rPr>
              <a:t>字</a:t>
            </a:r>
            <a:endParaRPr sz="1600">
              <a:latin typeface="微软雅黑" charset="0"/>
              <a:ea typeface="微软雅黑" charset="0"/>
              <a:cs typeface="微软雅黑" charset="0"/>
            </a:endParaRPr>
          </a:p>
        </p:txBody>
      </p:sp>
      <p:sp>
        <p:nvSpPr>
          <p:cNvPr id="21" name="object 11"/>
          <p:cNvSpPr txBox="1"/>
          <p:nvPr/>
        </p:nvSpPr>
        <p:spPr>
          <a:xfrm>
            <a:off x="1172844"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发文年</a:t>
            </a:r>
            <a:r>
              <a:rPr sz="1600" b="1" spc="-5" dirty="0">
                <a:solidFill>
                  <a:srgbClr val="395BC9"/>
                </a:solidFill>
                <a:latin typeface="微软雅黑" charset="0"/>
                <a:ea typeface="微软雅黑" charset="0"/>
                <a:cs typeface="微软雅黑" panose="020B0503020204020204" charset="-122"/>
              </a:rPr>
              <a:t>份</a:t>
            </a:r>
            <a:endParaRPr sz="1600">
              <a:latin typeface="微软雅黑" charset="0"/>
              <a:ea typeface="微软雅黑" charset="0"/>
              <a:cs typeface="微软雅黑" panose="020B0503020204020204" charset="-122"/>
            </a:endParaRPr>
          </a:p>
        </p:txBody>
      </p:sp>
      <p:sp>
        <p:nvSpPr>
          <p:cNvPr id="22" name="object 12"/>
          <p:cNvSpPr txBox="1"/>
          <p:nvPr/>
        </p:nvSpPr>
        <p:spPr>
          <a:xfrm>
            <a:off x="2665095" y="2508885"/>
            <a:ext cx="10407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文件顺序</a:t>
            </a:r>
            <a:r>
              <a:rPr sz="1600" b="1" spc="-5" dirty="0">
                <a:solidFill>
                  <a:srgbClr val="395BC9"/>
                </a:solidFill>
                <a:latin typeface="微软雅黑" charset="0"/>
                <a:ea typeface="微软雅黑" charset="0"/>
                <a:cs typeface="微软雅黑" panose="020B0503020204020204" charset="-122"/>
              </a:rPr>
              <a:t>号</a:t>
            </a:r>
            <a:endParaRPr sz="1600">
              <a:latin typeface="微软雅黑" charset="0"/>
              <a:ea typeface="微软雅黑" charset="0"/>
              <a:cs typeface="微软雅黑" panose="020B0503020204020204" charset="-122"/>
            </a:endParaRPr>
          </a:p>
        </p:txBody>
      </p:sp>
      <p:sp>
        <p:nvSpPr>
          <p:cNvPr id="23" name="object 13"/>
          <p:cNvSpPr txBox="1"/>
          <p:nvPr/>
        </p:nvSpPr>
        <p:spPr>
          <a:xfrm>
            <a:off x="4600575" y="2508885"/>
            <a:ext cx="6343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关键</a:t>
            </a:r>
            <a:r>
              <a:rPr sz="1600" spc="-5" dirty="0">
                <a:latin typeface="微软雅黑" charset="0"/>
                <a:ea typeface="微软雅黑" charset="0"/>
                <a:cs typeface="微软雅黑" panose="020B0503020204020204" charset="-122"/>
              </a:rPr>
              <a:t>词</a:t>
            </a:r>
            <a:endParaRPr sz="1600">
              <a:latin typeface="微软雅黑" charset="0"/>
              <a:ea typeface="微软雅黑" charset="0"/>
              <a:cs typeface="微软雅黑" panose="020B0503020204020204" charset="-122"/>
            </a:endParaRPr>
          </a:p>
        </p:txBody>
      </p:sp>
      <p:sp>
        <p:nvSpPr>
          <p:cNvPr id="24" name="object 14"/>
          <p:cNvSpPr txBox="1"/>
          <p:nvPr/>
        </p:nvSpPr>
        <p:spPr>
          <a:xfrm>
            <a:off x="6045834"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公文种</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25" name="object 15"/>
          <p:cNvSpPr txBox="1"/>
          <p:nvPr/>
        </p:nvSpPr>
        <p:spPr>
          <a:xfrm>
            <a:off x="7492365" y="2508885"/>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发文机</a:t>
            </a:r>
            <a:r>
              <a:rPr sz="1600" b="1" spc="-5" dirty="0">
                <a:solidFill>
                  <a:srgbClr val="395BC9"/>
                </a:solidFill>
                <a:latin typeface="微软雅黑" charset="0"/>
                <a:ea typeface="微软雅黑" charset="0"/>
                <a:cs typeface="微软雅黑" panose="020B0503020204020204" charset="-122"/>
              </a:rPr>
              <a:t>关</a:t>
            </a:r>
            <a:endParaRPr sz="1600">
              <a:latin typeface="微软雅黑" charset="0"/>
              <a:ea typeface="微软雅黑" charset="0"/>
              <a:cs typeface="微软雅黑" panose="020B0503020204020204" charset="-122"/>
            </a:endParaRPr>
          </a:p>
        </p:txBody>
      </p:sp>
      <p:sp>
        <p:nvSpPr>
          <p:cNvPr id="26" name="object 16"/>
          <p:cNvSpPr txBox="1"/>
          <p:nvPr/>
        </p:nvSpPr>
        <p:spPr>
          <a:xfrm>
            <a:off x="8838565" y="2370455"/>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编</a:t>
            </a:r>
            <a:r>
              <a:rPr sz="1600" b="1" spc="-5" dirty="0">
                <a:solidFill>
                  <a:srgbClr val="395BC9"/>
                </a:solidFill>
                <a:latin typeface="微软雅黑" charset="0"/>
                <a:ea typeface="微软雅黑" charset="0"/>
                <a:cs typeface="微软雅黑" charset="0"/>
              </a:rPr>
              <a:t>码</a:t>
            </a:r>
            <a:endParaRPr sz="1600">
              <a:latin typeface="微软雅黑" charset="0"/>
              <a:ea typeface="微软雅黑" charset="0"/>
              <a:cs typeface="微软雅黑" charset="0"/>
            </a:endParaRPr>
          </a:p>
        </p:txBody>
      </p:sp>
      <p:sp>
        <p:nvSpPr>
          <p:cNvPr id="27" name="object 17"/>
          <p:cNvSpPr txBox="1"/>
          <p:nvPr/>
        </p:nvSpPr>
        <p:spPr>
          <a:xfrm>
            <a:off x="10354944" y="2370455"/>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文件所</a:t>
            </a:r>
            <a:r>
              <a:rPr sz="1600" b="1" spc="-5" dirty="0">
                <a:solidFill>
                  <a:srgbClr val="395BC9"/>
                </a:solidFill>
                <a:latin typeface="微软雅黑" charset="0"/>
                <a:ea typeface="微软雅黑" charset="0"/>
                <a:cs typeface="微软雅黑" charset="0"/>
              </a:rPr>
              <a:t>属 </a:t>
            </a:r>
            <a:r>
              <a:rPr sz="1600" b="1" dirty="0">
                <a:solidFill>
                  <a:srgbClr val="395BC9"/>
                </a:solidFill>
                <a:latin typeface="微软雅黑" charset="0"/>
                <a:ea typeface="微软雅黑" charset="0"/>
                <a:cs typeface="微软雅黑" charset="0"/>
              </a:rPr>
              <a:t>单</a:t>
            </a:r>
            <a:r>
              <a:rPr sz="1600" b="1" spc="-5" dirty="0">
                <a:solidFill>
                  <a:srgbClr val="395BC9"/>
                </a:solidFill>
                <a:latin typeface="微软雅黑" charset="0"/>
                <a:ea typeface="微软雅黑" charset="0"/>
                <a:cs typeface="微软雅黑" charset="0"/>
              </a:rPr>
              <a:t>位</a:t>
            </a:r>
            <a:endParaRPr sz="1600">
              <a:latin typeface="微软雅黑" charset="0"/>
              <a:ea typeface="微软雅黑" charset="0"/>
              <a:cs typeface="微软雅黑" charset="0"/>
            </a:endParaRPr>
          </a:p>
        </p:txBody>
      </p:sp>
      <p:sp>
        <p:nvSpPr>
          <p:cNvPr id="28" name="object 18"/>
          <p:cNvSpPr txBox="1"/>
          <p:nvPr/>
        </p:nvSpPr>
        <p:spPr>
          <a:xfrm>
            <a:off x="1172844" y="33381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主题分</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29" name="object 19"/>
          <p:cNvSpPr txBox="1"/>
          <p:nvPr/>
        </p:nvSpPr>
        <p:spPr>
          <a:xfrm>
            <a:off x="2766695" y="3338194"/>
            <a:ext cx="8375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文件来</a:t>
            </a:r>
            <a:r>
              <a:rPr sz="1600" b="1" spc="-5" dirty="0">
                <a:solidFill>
                  <a:srgbClr val="395BC9"/>
                </a:solidFill>
                <a:latin typeface="微软雅黑" charset="0"/>
                <a:ea typeface="微软雅黑" charset="0"/>
                <a:cs typeface="微软雅黑" panose="020B0503020204020204" charset="-122"/>
              </a:rPr>
              <a:t>源</a:t>
            </a:r>
            <a:endParaRPr sz="1600">
              <a:latin typeface="微软雅黑" charset="0"/>
              <a:ea typeface="微软雅黑" charset="0"/>
              <a:cs typeface="微软雅黑" panose="020B0503020204020204" charset="-122"/>
            </a:endParaRPr>
          </a:p>
        </p:txBody>
      </p:sp>
      <p:sp>
        <p:nvSpPr>
          <p:cNvPr id="30" name="object 20"/>
          <p:cNvSpPr txBox="1"/>
          <p:nvPr/>
        </p:nvSpPr>
        <p:spPr>
          <a:xfrm>
            <a:off x="449897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文件摘</a:t>
            </a:r>
            <a:r>
              <a:rPr sz="1600" spc="-5" dirty="0">
                <a:latin typeface="微软雅黑" charset="0"/>
                <a:ea typeface="微软雅黑" charset="0"/>
                <a:cs typeface="微软雅黑" panose="020B0503020204020204" charset="-122"/>
              </a:rPr>
              <a:t>要</a:t>
            </a:r>
            <a:endParaRPr sz="1600">
              <a:latin typeface="微软雅黑" charset="0"/>
              <a:ea typeface="微软雅黑" charset="0"/>
              <a:cs typeface="微软雅黑" panose="020B0503020204020204" charset="-122"/>
            </a:endParaRPr>
          </a:p>
        </p:txBody>
      </p:sp>
      <p:sp>
        <p:nvSpPr>
          <p:cNvPr id="31" name="object 21"/>
          <p:cNvSpPr txBox="1"/>
          <p:nvPr/>
        </p:nvSpPr>
        <p:spPr>
          <a:xfrm>
            <a:off x="6045834" y="3199764"/>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文件正</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内</a:t>
            </a:r>
            <a:r>
              <a:rPr sz="1600" b="1" spc="-5" dirty="0">
                <a:solidFill>
                  <a:srgbClr val="395BC9"/>
                </a:solidFill>
                <a:latin typeface="微软雅黑" charset="0"/>
                <a:ea typeface="微软雅黑" charset="0"/>
                <a:cs typeface="微软雅黑" charset="0"/>
              </a:rPr>
              <a:t>容</a:t>
            </a:r>
            <a:endParaRPr sz="1600">
              <a:latin typeface="微软雅黑" charset="0"/>
              <a:ea typeface="微软雅黑" charset="0"/>
              <a:cs typeface="微软雅黑" charset="0"/>
            </a:endParaRPr>
          </a:p>
        </p:txBody>
      </p:sp>
      <p:sp>
        <p:nvSpPr>
          <p:cNvPr id="32" name="object 22"/>
          <p:cNvSpPr txBox="1"/>
          <p:nvPr/>
        </p:nvSpPr>
        <p:spPr>
          <a:xfrm>
            <a:off x="749236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文件附</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33" name="object 23"/>
          <p:cNvSpPr txBox="1"/>
          <p:nvPr/>
        </p:nvSpPr>
        <p:spPr>
          <a:xfrm>
            <a:off x="8838565" y="3338194"/>
            <a:ext cx="8375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相关文</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34" name="object 24"/>
          <p:cNvSpPr txBox="1"/>
          <p:nvPr/>
        </p:nvSpPr>
        <p:spPr>
          <a:xfrm>
            <a:off x="10253344" y="3199764"/>
            <a:ext cx="1040765" cy="512445"/>
          </a:xfrm>
          <a:prstGeom prst="rect">
            <a:avLst/>
          </a:prstGeom>
        </p:spPr>
        <p:txBody>
          <a:bodyPr vert="horz" wrap="square" lIns="0" tIns="12065" rIns="0" bIns="0" rtlCol="0">
            <a:spAutoFit/>
          </a:bodyPr>
          <a:p>
            <a:pPr marL="114300" marR="5080" indent="-101600">
              <a:lnSpc>
                <a:spcPct val="100000"/>
              </a:lnSpc>
              <a:spcBef>
                <a:spcPts val="95"/>
              </a:spcBef>
            </a:pPr>
            <a:r>
              <a:rPr sz="1600" dirty="0">
                <a:latin typeface="微软雅黑" charset="0"/>
                <a:ea typeface="微软雅黑" charset="0"/>
                <a:cs typeface="微软雅黑" charset="0"/>
              </a:rPr>
              <a:t>文件开始</a:t>
            </a:r>
            <a:r>
              <a:rPr sz="1600" spc="-5" dirty="0">
                <a:latin typeface="微软雅黑" charset="0"/>
                <a:ea typeface="微软雅黑" charset="0"/>
                <a:cs typeface="微软雅黑" charset="0"/>
              </a:rPr>
              <a:t>实 </a:t>
            </a:r>
            <a:r>
              <a:rPr sz="1600" dirty="0">
                <a:latin typeface="微软雅黑" charset="0"/>
                <a:ea typeface="微软雅黑" charset="0"/>
                <a:cs typeface="微软雅黑" charset="0"/>
              </a:rPr>
              <a:t>施的时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5" name="object 25"/>
          <p:cNvSpPr txBox="1"/>
          <p:nvPr/>
        </p:nvSpPr>
        <p:spPr>
          <a:xfrm>
            <a:off x="1172844"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6" name="object 26"/>
          <p:cNvSpPr txBox="1"/>
          <p:nvPr/>
        </p:nvSpPr>
        <p:spPr>
          <a:xfrm>
            <a:off x="449897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37" name="object 27"/>
          <p:cNvSpPr txBox="1"/>
          <p:nvPr/>
        </p:nvSpPr>
        <p:spPr>
          <a:xfrm>
            <a:off x="6045834"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38" name="object 28"/>
          <p:cNvSpPr txBox="1"/>
          <p:nvPr/>
        </p:nvSpPr>
        <p:spPr>
          <a:xfrm>
            <a:off x="749236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政府公</a:t>
            </a:r>
            <a:r>
              <a:rPr sz="1600" b="1" spc="-5" dirty="0">
                <a:solidFill>
                  <a:srgbClr val="395BC9"/>
                </a:solidFill>
                <a:latin typeface="微软雅黑" charset="0"/>
                <a:ea typeface="微软雅黑" charset="0"/>
                <a:cs typeface="微软雅黑" charset="0"/>
              </a:rPr>
              <a:t>报 </a:t>
            </a:r>
            <a:r>
              <a:rPr sz="1600" b="1" dirty="0">
                <a:solidFill>
                  <a:srgbClr val="395BC9"/>
                </a:solidFill>
                <a:latin typeface="微软雅黑" charset="0"/>
                <a:ea typeface="微软雅黑" charset="0"/>
                <a:cs typeface="微软雅黑" charset="0"/>
              </a:rPr>
              <a:t>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39" name="object 29"/>
          <p:cNvSpPr txBox="1"/>
          <p:nvPr/>
        </p:nvSpPr>
        <p:spPr>
          <a:xfrm>
            <a:off x="9137015" y="4171950"/>
            <a:ext cx="4311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题</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40" name="object 30"/>
          <p:cNvSpPr txBox="1"/>
          <p:nvPr/>
        </p:nvSpPr>
        <p:spPr>
          <a:xfrm>
            <a:off x="10558144" y="4187189"/>
            <a:ext cx="431165" cy="268605"/>
          </a:xfrm>
          <a:prstGeom prst="rect">
            <a:avLst/>
          </a:prstGeom>
        </p:spPr>
        <p:txBody>
          <a:bodyPr vert="horz" wrap="square" lIns="0" tIns="12065" rIns="0" bIns="0" rtlCol="0">
            <a:spAutoFit/>
          </a:bodyPr>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附</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41" name="object 31"/>
          <p:cNvSpPr txBox="1"/>
          <p:nvPr/>
        </p:nvSpPr>
        <p:spPr>
          <a:xfrm>
            <a:off x="1071244" y="5097145"/>
            <a:ext cx="104076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panose="020B0503020204020204" charset="-122"/>
              </a:rPr>
              <a:t>文件文字</a:t>
            </a:r>
            <a:r>
              <a:rPr sz="1600" spc="-5" dirty="0">
                <a:latin typeface="微软雅黑" charset="0"/>
                <a:ea typeface="微软雅黑" charset="0"/>
                <a:cs typeface="微软雅黑" panose="020B0503020204020204" charset="-122"/>
              </a:rPr>
              <a:t>版</a:t>
            </a:r>
            <a:endParaRPr sz="1600">
              <a:latin typeface="微软雅黑" charset="0"/>
              <a:ea typeface="微软雅黑" charset="0"/>
              <a:cs typeface="微软雅黑" panose="020B0503020204020204" charset="-122"/>
            </a:endParaRPr>
          </a:p>
        </p:txBody>
      </p:sp>
      <p:sp>
        <p:nvSpPr>
          <p:cNvPr id="42" name="object 32"/>
          <p:cNvSpPr txBox="1"/>
          <p:nvPr/>
        </p:nvSpPr>
        <p:spPr>
          <a:xfrm>
            <a:off x="2674302" y="5097145"/>
            <a:ext cx="1021715"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文件</a:t>
            </a:r>
            <a:r>
              <a:rPr sz="1600" spc="-5" dirty="0">
                <a:latin typeface="微软雅黑" charset="0"/>
                <a:ea typeface="微软雅黑" charset="0"/>
                <a:cs typeface="微软雅黑" charset="0"/>
              </a:rPr>
              <a:t>P</a:t>
            </a:r>
            <a:r>
              <a:rPr sz="1600" dirty="0">
                <a:latin typeface="微软雅黑" charset="0"/>
                <a:ea typeface="微软雅黑" charset="0"/>
                <a:cs typeface="微软雅黑" charset="0"/>
              </a:rPr>
              <a:t>D</a:t>
            </a:r>
            <a:r>
              <a:rPr sz="1600" spc="-5" dirty="0">
                <a:latin typeface="微软雅黑" charset="0"/>
                <a:ea typeface="微软雅黑" charset="0"/>
                <a:cs typeface="微软雅黑" charset="0"/>
              </a:rPr>
              <a:t>F版</a:t>
            </a:r>
            <a:endParaRPr sz="1600">
              <a:latin typeface="微软雅黑" charset="0"/>
              <a:ea typeface="微软雅黑" charset="0"/>
              <a:cs typeface="微软雅黑" charset="0"/>
            </a:endParaRPr>
          </a:p>
        </p:txBody>
      </p:sp>
      <p:sp>
        <p:nvSpPr>
          <p:cNvPr id="43" name="object 33"/>
          <p:cNvSpPr txBox="1"/>
          <p:nvPr/>
        </p:nvSpPr>
        <p:spPr>
          <a:xfrm>
            <a:off x="4439284"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4</a:t>
            </a:r>
            <a:endParaRPr sz="1600">
              <a:latin typeface="微软雅黑" charset="0"/>
              <a:ea typeface="微软雅黑" charset="0"/>
              <a:cs typeface="微软雅黑" charset="0"/>
            </a:endParaRPr>
          </a:p>
        </p:txBody>
      </p:sp>
      <p:sp>
        <p:nvSpPr>
          <p:cNvPr id="44" name="object 34"/>
          <p:cNvSpPr txBox="1"/>
          <p:nvPr/>
        </p:nvSpPr>
        <p:spPr>
          <a:xfrm>
            <a:off x="5986145"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5</a:t>
            </a:r>
            <a:endParaRPr sz="1600">
              <a:latin typeface="微软雅黑" charset="0"/>
              <a:ea typeface="微软雅黑" charset="0"/>
              <a:cs typeface="微软雅黑" charset="0"/>
            </a:endParaRPr>
          </a:p>
        </p:txBody>
      </p:sp>
      <p:sp>
        <p:nvSpPr>
          <p:cNvPr id="45" name="object 35"/>
          <p:cNvSpPr txBox="1"/>
          <p:nvPr/>
        </p:nvSpPr>
        <p:spPr>
          <a:xfrm>
            <a:off x="7432675" y="5097145"/>
            <a:ext cx="957580" cy="268605"/>
          </a:xfrm>
          <a:prstGeom prst="rect">
            <a:avLst/>
          </a:prstGeom>
        </p:spPr>
        <p:txBody>
          <a:bodyPr vert="horz" wrap="square" lIns="0" tIns="12065" rIns="0" bIns="0" rtlCol="0">
            <a:spAutoFit/>
          </a:bodyPr>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6</a:t>
            </a:r>
            <a:endParaRPr sz="1600">
              <a:latin typeface="微软雅黑" charset="0"/>
              <a:ea typeface="微软雅黑" charset="0"/>
              <a:cs typeface="微软雅黑" charset="0"/>
            </a:endParaRPr>
          </a:p>
        </p:txBody>
      </p:sp>
      <p:sp>
        <p:nvSpPr>
          <p:cNvPr id="46" name="object 36"/>
          <p:cNvSpPr txBox="1"/>
          <p:nvPr/>
        </p:nvSpPr>
        <p:spPr>
          <a:xfrm>
            <a:off x="2766695" y="4048759"/>
            <a:ext cx="837565" cy="512445"/>
          </a:xfrm>
          <a:prstGeom prst="rect">
            <a:avLst/>
          </a:prstGeom>
        </p:spPr>
        <p:txBody>
          <a:bodyPr vert="horz" wrap="square" lIns="0" tIns="12065" rIns="0" bIns="0" rtlCol="0">
            <a:spAutoFit/>
          </a:bodyPr>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47" name="object 37"/>
          <p:cNvSpPr/>
          <p:nvPr/>
        </p:nvSpPr>
        <p:spPr>
          <a:xfrm>
            <a:off x="9352788" y="6252971"/>
            <a:ext cx="447040" cy="137160"/>
          </a:xfrm>
          <a:custGeom>
            <a:avLst/>
            <a:gdLst/>
            <a:ahLst/>
            <a:cxnLst/>
            <a:rect l="l" t="t" r="r" b="b"/>
            <a:pathLst>
              <a:path w="447040" h="137160">
                <a:moveTo>
                  <a:pt x="0" y="0"/>
                </a:moveTo>
                <a:lnTo>
                  <a:pt x="446531" y="0"/>
                </a:lnTo>
                <a:lnTo>
                  <a:pt x="446531" y="137160"/>
                </a:lnTo>
                <a:lnTo>
                  <a:pt x="0" y="137160"/>
                </a:lnTo>
                <a:lnTo>
                  <a:pt x="0" y="0"/>
                </a:lnTo>
                <a:close/>
              </a:path>
            </a:pathLst>
          </a:custGeom>
          <a:solidFill>
            <a:srgbClr val="395BC9"/>
          </a:solidFill>
        </p:spPr>
        <p:txBody>
          <a:bodyPr wrap="square" lIns="0" tIns="0" rIns="0" bIns="0" rtlCol="0"/>
          <a:p/>
        </p:txBody>
      </p:sp>
      <p:sp>
        <p:nvSpPr>
          <p:cNvPr id="48" name="object 38"/>
          <p:cNvSpPr/>
          <p:nvPr/>
        </p:nvSpPr>
        <p:spPr>
          <a:xfrm>
            <a:off x="10514076" y="6245352"/>
            <a:ext cx="448309" cy="137160"/>
          </a:xfrm>
          <a:custGeom>
            <a:avLst/>
            <a:gdLst/>
            <a:ahLst/>
            <a:cxnLst/>
            <a:rect l="l" t="t" r="r" b="b"/>
            <a:pathLst>
              <a:path w="448309" h="137160">
                <a:moveTo>
                  <a:pt x="0" y="0"/>
                </a:moveTo>
                <a:lnTo>
                  <a:pt x="448055" y="0"/>
                </a:lnTo>
                <a:lnTo>
                  <a:pt x="448055" y="137160"/>
                </a:lnTo>
                <a:lnTo>
                  <a:pt x="0" y="137160"/>
                </a:lnTo>
                <a:lnTo>
                  <a:pt x="0" y="0"/>
                </a:lnTo>
                <a:close/>
              </a:path>
            </a:pathLst>
          </a:custGeom>
          <a:solidFill>
            <a:srgbClr val="000000"/>
          </a:solidFill>
        </p:spPr>
        <p:txBody>
          <a:bodyPr wrap="square" lIns="0" tIns="0" rIns="0" bIns="0" rtlCol="0"/>
          <a:p/>
        </p:txBody>
      </p:sp>
      <p:sp>
        <p:nvSpPr>
          <p:cNvPr id="49" name="object 39"/>
          <p:cNvSpPr txBox="1"/>
          <p:nvPr/>
        </p:nvSpPr>
        <p:spPr>
          <a:xfrm>
            <a:off x="9902190" y="6205220"/>
            <a:ext cx="330200" cy="208279"/>
          </a:xfrm>
          <a:prstGeom prst="rect">
            <a:avLst/>
          </a:prstGeom>
        </p:spPr>
        <p:txBody>
          <a:bodyPr vert="horz" wrap="square" lIns="0" tIns="12700" rIns="0" bIns="0" rtlCol="0">
            <a:spAutoFit/>
          </a:bodyPr>
          <a:p>
            <a:pPr marL="12700">
              <a:lnSpc>
                <a:spcPct val="100000"/>
              </a:lnSpc>
              <a:spcBef>
                <a:spcPts val="100"/>
              </a:spcBef>
            </a:pPr>
            <a:r>
              <a:rPr sz="1200" dirty="0">
                <a:solidFill>
                  <a:srgbClr val="395BC9"/>
                </a:solidFill>
                <a:latin typeface="微软雅黑" panose="020B0503020204020204" charset="-122"/>
                <a:cs typeface="微软雅黑" panose="020B0503020204020204" charset="-122"/>
              </a:rPr>
              <a:t>必填</a:t>
            </a:r>
            <a:endParaRPr sz="1200">
              <a:latin typeface="微软雅黑" panose="020B0503020204020204" charset="-122"/>
              <a:cs typeface="微软雅黑" panose="020B0503020204020204" charset="-122"/>
            </a:endParaRPr>
          </a:p>
        </p:txBody>
      </p:sp>
      <p:sp>
        <p:nvSpPr>
          <p:cNvPr id="50" name="object 40"/>
          <p:cNvSpPr txBox="1"/>
          <p:nvPr/>
        </p:nvSpPr>
        <p:spPr>
          <a:xfrm>
            <a:off x="11048365" y="6203950"/>
            <a:ext cx="482600" cy="208279"/>
          </a:xfrm>
          <a:prstGeom prst="rect">
            <a:avLst/>
          </a:prstGeom>
        </p:spPr>
        <p:txBody>
          <a:bodyPr vert="horz" wrap="square" lIns="0" tIns="12700" rIns="0" bIns="0" rtlCol="0">
            <a:spAutoFit/>
          </a:bodyPr>
          <a:p>
            <a:pPr marL="12700">
              <a:lnSpc>
                <a:spcPct val="100000"/>
              </a:lnSpc>
              <a:spcBef>
                <a:spcPts val="100"/>
              </a:spcBef>
            </a:pPr>
            <a:r>
              <a:rPr sz="1200" dirty="0">
                <a:latin typeface="微软雅黑" panose="020B0503020204020204" charset="-122"/>
                <a:cs typeface="微软雅黑" panose="020B0503020204020204" charset="-122"/>
              </a:rPr>
              <a:t>非必填</a:t>
            </a:r>
            <a:endParaRPr sz="1200">
              <a:latin typeface="微软雅黑" panose="020B0503020204020204" charset="-122"/>
              <a:cs typeface="微软雅黑" panose="020B0503020204020204" charset="-122"/>
            </a:endParaRPr>
          </a:p>
        </p:txBody>
      </p:sp>
      <p:sp>
        <p:nvSpPr>
          <p:cNvPr id="55" name="object 47"/>
          <p:cNvSpPr/>
          <p:nvPr/>
        </p:nvSpPr>
        <p:spPr>
          <a:xfrm>
            <a:off x="10166032" y="3156267"/>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56" name="object 48"/>
          <p:cNvSpPr/>
          <p:nvPr/>
        </p:nvSpPr>
        <p:spPr>
          <a:xfrm>
            <a:off x="983932" y="400399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5" name="object 46"/>
          <p:cNvSpPr/>
          <p:nvPr/>
        </p:nvSpPr>
        <p:spPr>
          <a:xfrm>
            <a:off x="5856922" y="1524317"/>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 name="object 46"/>
          <p:cNvSpPr/>
          <p:nvPr/>
        </p:nvSpPr>
        <p:spPr>
          <a:xfrm>
            <a:off x="8610917" y="1524317"/>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7" name="object 46"/>
          <p:cNvSpPr/>
          <p:nvPr/>
        </p:nvSpPr>
        <p:spPr>
          <a:xfrm>
            <a:off x="10130472" y="1524317"/>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8" name="object 46"/>
          <p:cNvSpPr/>
          <p:nvPr/>
        </p:nvSpPr>
        <p:spPr>
          <a:xfrm>
            <a:off x="1010602"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9" name="object 46"/>
          <p:cNvSpPr/>
          <p:nvPr/>
        </p:nvSpPr>
        <p:spPr>
          <a:xfrm>
            <a:off x="2577147"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10" name="object 46"/>
          <p:cNvSpPr/>
          <p:nvPr/>
        </p:nvSpPr>
        <p:spPr>
          <a:xfrm>
            <a:off x="5857557"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17" name="object 46"/>
          <p:cNvSpPr/>
          <p:nvPr/>
        </p:nvSpPr>
        <p:spPr>
          <a:xfrm>
            <a:off x="7303452"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18" name="object 46"/>
          <p:cNvSpPr/>
          <p:nvPr/>
        </p:nvSpPr>
        <p:spPr>
          <a:xfrm>
            <a:off x="8649652"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20" name="object 46"/>
          <p:cNvSpPr/>
          <p:nvPr/>
        </p:nvSpPr>
        <p:spPr>
          <a:xfrm>
            <a:off x="10166032" y="232124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1" name="object 48"/>
          <p:cNvSpPr/>
          <p:nvPr/>
        </p:nvSpPr>
        <p:spPr>
          <a:xfrm>
            <a:off x="1010602" y="316706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2" name="object 48"/>
          <p:cNvSpPr/>
          <p:nvPr/>
        </p:nvSpPr>
        <p:spPr>
          <a:xfrm>
            <a:off x="2577147" y="3200717"/>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3" name="object 48"/>
          <p:cNvSpPr/>
          <p:nvPr/>
        </p:nvSpPr>
        <p:spPr>
          <a:xfrm>
            <a:off x="8763317" y="3962717"/>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
        <p:nvSpPr>
          <p:cNvPr id="64" name="object 48"/>
          <p:cNvSpPr/>
          <p:nvPr/>
        </p:nvSpPr>
        <p:spPr>
          <a:xfrm>
            <a:off x="5867717" y="315055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p>
            <a:endParaRPr>
              <a:latin typeface="微软雅黑" charset="0"/>
              <a:ea typeface="微软雅黑"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02223" y="1202689"/>
            <a:ext cx="1211580" cy="1211580"/>
          </a:xfrm>
          <a:custGeom>
            <a:avLst/>
            <a:gdLst/>
            <a:ahLst/>
            <a:cxnLst/>
            <a:rect l="l" t="t" r="r" b="b"/>
            <a:pathLst>
              <a:path w="1211579" h="1211580">
                <a:moveTo>
                  <a:pt x="605536" y="1211580"/>
                </a:moveTo>
                <a:lnTo>
                  <a:pt x="558193" y="1209757"/>
                </a:lnTo>
                <a:lnTo>
                  <a:pt x="511846" y="1204379"/>
                </a:lnTo>
                <a:lnTo>
                  <a:pt x="466629" y="1195580"/>
                </a:lnTo>
                <a:lnTo>
                  <a:pt x="422677" y="1183495"/>
                </a:lnTo>
                <a:lnTo>
                  <a:pt x="380125" y="1168259"/>
                </a:lnTo>
                <a:lnTo>
                  <a:pt x="339108" y="1150006"/>
                </a:lnTo>
                <a:lnTo>
                  <a:pt x="299761" y="1128871"/>
                </a:lnTo>
                <a:lnTo>
                  <a:pt x="262220" y="1104989"/>
                </a:lnTo>
                <a:lnTo>
                  <a:pt x="226618" y="1078494"/>
                </a:lnTo>
                <a:lnTo>
                  <a:pt x="193092" y="1049521"/>
                </a:lnTo>
                <a:lnTo>
                  <a:pt x="161777" y="1018205"/>
                </a:lnTo>
                <a:lnTo>
                  <a:pt x="132808" y="984680"/>
                </a:lnTo>
                <a:lnTo>
                  <a:pt x="106319" y="949082"/>
                </a:lnTo>
                <a:lnTo>
                  <a:pt x="82448" y="911543"/>
                </a:lnTo>
                <a:lnTo>
                  <a:pt x="61411" y="872386"/>
                </a:lnTo>
                <a:lnTo>
                  <a:pt x="43178" y="831413"/>
                </a:lnTo>
                <a:lnTo>
                  <a:pt x="27964" y="788910"/>
                </a:lnTo>
                <a:lnTo>
                  <a:pt x="15905" y="745012"/>
                </a:lnTo>
                <a:lnTo>
                  <a:pt x="7134" y="699854"/>
                </a:lnTo>
                <a:lnTo>
                  <a:pt x="1788" y="653570"/>
                </a:lnTo>
                <a:lnTo>
                  <a:pt x="0" y="606298"/>
                </a:lnTo>
                <a:lnTo>
                  <a:pt x="1788" y="558886"/>
                </a:lnTo>
                <a:lnTo>
                  <a:pt x="7134" y="512478"/>
                </a:lnTo>
                <a:lnTo>
                  <a:pt x="15905" y="467207"/>
                </a:lnTo>
                <a:lnTo>
                  <a:pt x="27964" y="423208"/>
                </a:lnTo>
                <a:lnTo>
                  <a:pt x="43178" y="380616"/>
                </a:lnTo>
                <a:lnTo>
                  <a:pt x="61411" y="339563"/>
                </a:lnTo>
                <a:lnTo>
                  <a:pt x="82529" y="300186"/>
                </a:lnTo>
                <a:lnTo>
                  <a:pt x="106486" y="262497"/>
                </a:lnTo>
                <a:lnTo>
                  <a:pt x="132960" y="226899"/>
                </a:lnTo>
                <a:lnTo>
                  <a:pt x="161913" y="193374"/>
                </a:lnTo>
                <a:lnTo>
                  <a:pt x="193211" y="162058"/>
                </a:lnTo>
                <a:lnTo>
                  <a:pt x="226718" y="133085"/>
                </a:lnTo>
                <a:lnTo>
                  <a:pt x="262302" y="106590"/>
                </a:lnTo>
                <a:lnTo>
                  <a:pt x="299826" y="82708"/>
                </a:lnTo>
                <a:lnTo>
                  <a:pt x="339157" y="61573"/>
                </a:lnTo>
                <a:lnTo>
                  <a:pt x="380160" y="43320"/>
                </a:lnTo>
                <a:lnTo>
                  <a:pt x="422699" y="28084"/>
                </a:lnTo>
                <a:lnTo>
                  <a:pt x="466642" y="15999"/>
                </a:lnTo>
                <a:lnTo>
                  <a:pt x="511852" y="7200"/>
                </a:lnTo>
                <a:lnTo>
                  <a:pt x="558195" y="1822"/>
                </a:lnTo>
                <a:lnTo>
                  <a:pt x="605536" y="0"/>
                </a:lnTo>
                <a:lnTo>
                  <a:pt x="652878" y="1822"/>
                </a:lnTo>
                <a:lnTo>
                  <a:pt x="699226" y="7201"/>
                </a:lnTo>
                <a:lnTo>
                  <a:pt x="744443" y="16000"/>
                </a:lnTo>
                <a:lnTo>
                  <a:pt x="788396" y="28087"/>
                </a:lnTo>
                <a:lnTo>
                  <a:pt x="830949" y="43327"/>
                </a:lnTo>
                <a:lnTo>
                  <a:pt x="871969" y="61585"/>
                </a:lnTo>
                <a:lnTo>
                  <a:pt x="911319" y="82726"/>
                </a:lnTo>
                <a:lnTo>
                  <a:pt x="948865" y="106618"/>
                </a:lnTo>
                <a:lnTo>
                  <a:pt x="984473" y="133125"/>
                </a:lnTo>
                <a:lnTo>
                  <a:pt x="1018006" y="162112"/>
                </a:lnTo>
                <a:lnTo>
                  <a:pt x="1049331" y="193447"/>
                </a:lnTo>
                <a:lnTo>
                  <a:pt x="1078311" y="226993"/>
                </a:lnTo>
                <a:lnTo>
                  <a:pt x="1104812" y="262618"/>
                </a:lnTo>
                <a:lnTo>
                  <a:pt x="1128698" y="300186"/>
                </a:lnTo>
                <a:lnTo>
                  <a:pt x="1149752" y="339378"/>
                </a:lnTo>
                <a:lnTo>
                  <a:pt x="1168005" y="380391"/>
                </a:lnTo>
                <a:lnTo>
                  <a:pt x="1183241" y="422939"/>
                </a:lnTo>
                <a:lnTo>
                  <a:pt x="1195326" y="466887"/>
                </a:lnTo>
                <a:lnTo>
                  <a:pt x="1204125" y="512102"/>
                </a:lnTo>
                <a:lnTo>
                  <a:pt x="1209503" y="558447"/>
                </a:lnTo>
                <a:lnTo>
                  <a:pt x="1211326" y="605790"/>
                </a:lnTo>
                <a:lnTo>
                  <a:pt x="1209503" y="653132"/>
                </a:lnTo>
                <a:lnTo>
                  <a:pt x="1204125" y="699477"/>
                </a:lnTo>
                <a:lnTo>
                  <a:pt x="1195326" y="744692"/>
                </a:lnTo>
                <a:lnTo>
                  <a:pt x="1183241" y="788640"/>
                </a:lnTo>
                <a:lnTo>
                  <a:pt x="1168005" y="831188"/>
                </a:lnTo>
                <a:lnTo>
                  <a:pt x="1149752" y="872201"/>
                </a:lnTo>
                <a:lnTo>
                  <a:pt x="1128617" y="911543"/>
                </a:lnTo>
                <a:lnTo>
                  <a:pt x="1104646" y="949202"/>
                </a:lnTo>
                <a:lnTo>
                  <a:pt x="1078158" y="984775"/>
                </a:lnTo>
                <a:lnTo>
                  <a:pt x="1049194" y="1018278"/>
                </a:lnTo>
                <a:lnTo>
                  <a:pt x="1017888" y="1049576"/>
                </a:lnTo>
                <a:lnTo>
                  <a:pt x="984373" y="1078534"/>
                </a:lnTo>
                <a:lnTo>
                  <a:pt x="948783" y="1105017"/>
                </a:lnTo>
                <a:lnTo>
                  <a:pt x="911254" y="1128890"/>
                </a:lnTo>
                <a:lnTo>
                  <a:pt x="871920" y="1150018"/>
                </a:lnTo>
                <a:lnTo>
                  <a:pt x="830915" y="1168266"/>
                </a:lnTo>
                <a:lnTo>
                  <a:pt x="788373" y="1183499"/>
                </a:lnTo>
                <a:lnTo>
                  <a:pt x="744430" y="1195582"/>
                </a:lnTo>
                <a:lnTo>
                  <a:pt x="699219" y="1204379"/>
                </a:lnTo>
                <a:lnTo>
                  <a:pt x="652876" y="1209757"/>
                </a:lnTo>
                <a:lnTo>
                  <a:pt x="605536" y="1211580"/>
                </a:lnTo>
                <a:close/>
              </a:path>
            </a:pathLst>
          </a:custGeom>
          <a:solidFill>
            <a:srgbClr val="D6E4F8"/>
          </a:solidFill>
        </p:spPr>
        <p:txBody>
          <a:bodyPr wrap="square" lIns="0" tIns="0" rIns="0" bIns="0" rtlCol="0"/>
          <a:lstStyle/>
          <a:p/>
        </p:txBody>
      </p:sp>
      <p:sp>
        <p:nvSpPr>
          <p:cNvPr id="4" name="object 4"/>
          <p:cNvSpPr txBox="1">
            <a:spLocks noGrp="1"/>
          </p:cNvSpPr>
          <p:nvPr>
            <p:ph type="title"/>
          </p:nvPr>
        </p:nvSpPr>
        <p:spPr>
          <a:xfrm>
            <a:off x="4671059" y="2654300"/>
            <a:ext cx="3073400" cy="935990"/>
          </a:xfrm>
          <a:prstGeom prst="rect">
            <a:avLst/>
          </a:prstGeom>
        </p:spPr>
        <p:txBody>
          <a:bodyPr vert="horz" wrap="square" lIns="0" tIns="12700" rIns="0" bIns="0" rtlCol="0">
            <a:spAutoFit/>
          </a:bodyPr>
          <a:lstStyle/>
          <a:p>
            <a:pPr marL="12700">
              <a:lnSpc>
                <a:spcPct val="100000"/>
              </a:lnSpc>
              <a:spcBef>
                <a:spcPts val="100"/>
              </a:spcBef>
            </a:pPr>
            <a:r>
              <a:rPr sz="6000" b="1" dirty="0">
                <a:latin typeface="微软雅黑" charset="0"/>
                <a:ea typeface="微软雅黑" charset="0"/>
                <a:cs typeface="微软雅黑" panose="020B0503020204020204" charset="-122"/>
              </a:rPr>
              <a:t>字段分类</a:t>
            </a:r>
            <a:endParaRPr sz="6000">
              <a:latin typeface="微软雅黑" charset="0"/>
              <a:ea typeface="微软雅黑" charset="0"/>
              <a:cs typeface="微软雅黑" panose="020B0503020204020204" charset="-122"/>
            </a:endParaRPr>
          </a:p>
        </p:txBody>
      </p:sp>
      <p:sp>
        <p:nvSpPr>
          <p:cNvPr id="5" name="object 5"/>
          <p:cNvSpPr txBox="1"/>
          <p:nvPr/>
        </p:nvSpPr>
        <p:spPr>
          <a:xfrm>
            <a:off x="5791200" y="1432560"/>
            <a:ext cx="923925" cy="75120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395BC9"/>
                </a:solidFill>
                <a:latin typeface="微软雅黑" charset="0"/>
                <a:ea typeface="微软雅黑" charset="0"/>
                <a:cs typeface="宋体" pitchFamily="2" charset="-122"/>
              </a:rPr>
              <a:t>0</a:t>
            </a:r>
            <a:r>
              <a:rPr lang="en-US" sz="4800" dirty="0">
                <a:solidFill>
                  <a:srgbClr val="395BC9"/>
                </a:solidFill>
                <a:latin typeface="微软雅黑" charset="0"/>
                <a:ea typeface="微软雅黑" charset="0"/>
                <a:cs typeface="宋体" pitchFamily="2" charset="-122"/>
              </a:rPr>
              <a:t>2</a:t>
            </a:r>
            <a:endParaRPr lang="en-US" sz="4800" dirty="0">
              <a:solidFill>
                <a:srgbClr val="395BC9"/>
              </a:solidFill>
              <a:latin typeface="微软雅黑" charset="0"/>
              <a:ea typeface="微软雅黑" charset="0"/>
              <a:cs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21456"/>
            <a:ext cx="12185907" cy="2436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0053828" y="155447"/>
            <a:ext cx="1985772" cy="30784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172844" y="1712594"/>
            <a:ext cx="837565" cy="25781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文件标</a:t>
            </a:r>
            <a:r>
              <a:rPr sz="1600" b="1" spc="-5" dirty="0">
                <a:solidFill>
                  <a:srgbClr val="395BC9"/>
                </a:solidFill>
                <a:latin typeface="微软雅黑" charset="0"/>
                <a:ea typeface="微软雅黑" charset="0"/>
                <a:cs typeface="微软雅黑" panose="020B0503020204020204" charset="-122"/>
              </a:rPr>
              <a:t>题</a:t>
            </a:r>
            <a:endParaRPr sz="1600">
              <a:latin typeface="微软雅黑" charset="0"/>
              <a:ea typeface="微软雅黑" charset="0"/>
              <a:cs typeface="微软雅黑" panose="020B0503020204020204" charset="-122"/>
            </a:endParaRPr>
          </a:p>
        </p:txBody>
      </p:sp>
      <p:sp>
        <p:nvSpPr>
          <p:cNvPr id="5" name="object 5"/>
          <p:cNvSpPr txBox="1"/>
          <p:nvPr/>
        </p:nvSpPr>
        <p:spPr>
          <a:xfrm>
            <a:off x="2766695" y="1712594"/>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文件类</a:t>
            </a:r>
            <a:r>
              <a:rPr sz="1600" b="1" spc="-5" dirty="0">
                <a:solidFill>
                  <a:srgbClr val="395BC9"/>
                </a:solidFill>
                <a:latin typeface="微软雅黑" charset="0"/>
                <a:ea typeface="微软雅黑" charset="0"/>
                <a:cs typeface="微软雅黑" panose="020B0503020204020204" charset="-122"/>
              </a:rPr>
              <a:t>型</a:t>
            </a:r>
            <a:endParaRPr sz="1600">
              <a:latin typeface="微软雅黑" charset="0"/>
              <a:ea typeface="微软雅黑" charset="0"/>
              <a:cs typeface="微软雅黑" panose="020B0503020204020204" charset="-122"/>
            </a:endParaRPr>
          </a:p>
        </p:txBody>
      </p:sp>
      <p:sp>
        <p:nvSpPr>
          <p:cNvPr id="6" name="object 6"/>
          <p:cNvSpPr txBox="1"/>
          <p:nvPr/>
        </p:nvSpPr>
        <p:spPr>
          <a:xfrm>
            <a:off x="4498975" y="1574164"/>
            <a:ext cx="837565" cy="512445"/>
          </a:xfrm>
          <a:prstGeom prst="rect">
            <a:avLst/>
          </a:prstGeom>
        </p:spPr>
        <p:txBody>
          <a:bodyPr vert="horz" wrap="square" lIns="0" tIns="12065" rIns="0" bIns="0" rtlCol="0">
            <a:spAutoFit/>
          </a:bodyPr>
          <a:lstStyle/>
          <a:p>
            <a:pPr marL="114300" marR="5080" indent="-101600">
              <a:lnSpc>
                <a:spcPct val="100000"/>
              </a:lnSpc>
              <a:spcBef>
                <a:spcPts val="95"/>
              </a:spcBef>
            </a:pPr>
            <a:r>
              <a:rPr sz="1600" b="1" dirty="0">
                <a:solidFill>
                  <a:srgbClr val="395BC9"/>
                </a:solidFill>
                <a:latin typeface="微软雅黑" charset="0"/>
                <a:ea typeface="微软雅黑" charset="0"/>
                <a:cs typeface="微软雅黑" charset="0"/>
              </a:rPr>
              <a:t>规范性</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件标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7" name="object 7"/>
          <p:cNvSpPr txBox="1"/>
          <p:nvPr/>
        </p:nvSpPr>
        <p:spPr>
          <a:xfrm>
            <a:off x="6045834" y="1574164"/>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文件成</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8" name="object 8"/>
          <p:cNvSpPr txBox="1"/>
          <p:nvPr/>
        </p:nvSpPr>
        <p:spPr>
          <a:xfrm>
            <a:off x="7492365" y="1574164"/>
            <a:ext cx="837565" cy="51244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395BC9"/>
                </a:solidFill>
                <a:latin typeface="微软雅黑" charset="0"/>
                <a:ea typeface="微软雅黑" charset="0"/>
                <a:cs typeface="微软雅黑" charset="0"/>
              </a:rPr>
              <a:t>文件公</a:t>
            </a:r>
            <a:r>
              <a:rPr sz="1600" b="1" spc="-5" dirty="0">
                <a:solidFill>
                  <a:srgbClr val="395BC9"/>
                </a:solidFill>
                <a:latin typeface="微软雅黑" charset="0"/>
                <a:ea typeface="微软雅黑" charset="0"/>
                <a:cs typeface="微软雅黑" charset="0"/>
              </a:rPr>
              <a:t>开 </a:t>
            </a:r>
            <a:r>
              <a:rPr sz="1600" b="1" dirty="0">
                <a:solidFill>
                  <a:srgbClr val="395BC9"/>
                </a:solidFill>
                <a:latin typeface="微软雅黑" charset="0"/>
                <a:ea typeface="微软雅黑" charset="0"/>
                <a:cs typeface="微软雅黑" charset="0"/>
              </a:rPr>
              <a:t>发布日</a:t>
            </a:r>
            <a:r>
              <a:rPr sz="1600" b="1" spc="-5" dirty="0">
                <a:solidFill>
                  <a:srgbClr val="395BC9"/>
                </a:solidFill>
                <a:latin typeface="微软雅黑" charset="0"/>
                <a:ea typeface="微软雅黑" charset="0"/>
                <a:cs typeface="微软雅黑" charset="0"/>
              </a:rPr>
              <a:t>期</a:t>
            </a:r>
            <a:endParaRPr sz="1600">
              <a:latin typeface="微软雅黑" charset="0"/>
              <a:ea typeface="微软雅黑" charset="0"/>
              <a:cs typeface="微软雅黑" charset="0"/>
            </a:endParaRPr>
          </a:p>
        </p:txBody>
      </p:sp>
      <p:sp>
        <p:nvSpPr>
          <p:cNvPr id="9" name="object 9"/>
          <p:cNvSpPr txBox="1"/>
          <p:nvPr/>
        </p:nvSpPr>
        <p:spPr>
          <a:xfrm>
            <a:off x="8838565" y="1574164"/>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文件发</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字</a:t>
            </a:r>
            <a:r>
              <a:rPr sz="1600" b="1" spc="-5" dirty="0">
                <a:solidFill>
                  <a:srgbClr val="395BC9"/>
                </a:solidFill>
                <a:latin typeface="微软雅黑" charset="0"/>
                <a:ea typeface="微软雅黑" charset="0"/>
                <a:cs typeface="微软雅黑" charset="0"/>
              </a:rPr>
              <a:t>号</a:t>
            </a:r>
            <a:endParaRPr sz="1600">
              <a:latin typeface="微软雅黑" charset="0"/>
              <a:ea typeface="微软雅黑" charset="0"/>
              <a:cs typeface="微软雅黑" charset="0"/>
            </a:endParaRPr>
          </a:p>
        </p:txBody>
      </p:sp>
      <p:sp>
        <p:nvSpPr>
          <p:cNvPr id="10" name="object 10"/>
          <p:cNvSpPr txBox="1"/>
          <p:nvPr/>
        </p:nvSpPr>
        <p:spPr>
          <a:xfrm>
            <a:off x="10354944" y="1574164"/>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代</a:t>
            </a:r>
            <a:r>
              <a:rPr sz="1600" b="1" spc="-5" dirty="0">
                <a:solidFill>
                  <a:srgbClr val="395BC9"/>
                </a:solidFill>
                <a:latin typeface="微软雅黑" charset="0"/>
                <a:ea typeface="微软雅黑" charset="0"/>
                <a:cs typeface="微软雅黑" charset="0"/>
              </a:rPr>
              <a:t>字</a:t>
            </a:r>
            <a:endParaRPr sz="1600">
              <a:latin typeface="微软雅黑" charset="0"/>
              <a:ea typeface="微软雅黑" charset="0"/>
              <a:cs typeface="微软雅黑" charset="0"/>
            </a:endParaRPr>
          </a:p>
        </p:txBody>
      </p:sp>
      <p:sp>
        <p:nvSpPr>
          <p:cNvPr id="11" name="object 11"/>
          <p:cNvSpPr txBox="1"/>
          <p:nvPr/>
        </p:nvSpPr>
        <p:spPr>
          <a:xfrm>
            <a:off x="1172844" y="2508885"/>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发文年</a:t>
            </a:r>
            <a:r>
              <a:rPr sz="1600" b="1" spc="-5" dirty="0">
                <a:solidFill>
                  <a:srgbClr val="395BC9"/>
                </a:solidFill>
                <a:latin typeface="微软雅黑" charset="0"/>
                <a:ea typeface="微软雅黑" charset="0"/>
                <a:cs typeface="微软雅黑" panose="020B0503020204020204" charset="-122"/>
              </a:rPr>
              <a:t>份</a:t>
            </a:r>
            <a:endParaRPr sz="1600">
              <a:latin typeface="微软雅黑" charset="0"/>
              <a:ea typeface="微软雅黑" charset="0"/>
              <a:cs typeface="微软雅黑" panose="020B0503020204020204" charset="-122"/>
            </a:endParaRPr>
          </a:p>
        </p:txBody>
      </p:sp>
      <p:sp>
        <p:nvSpPr>
          <p:cNvPr id="12" name="object 12"/>
          <p:cNvSpPr txBox="1"/>
          <p:nvPr/>
        </p:nvSpPr>
        <p:spPr>
          <a:xfrm>
            <a:off x="2665095" y="2508885"/>
            <a:ext cx="10407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文件顺序</a:t>
            </a:r>
            <a:r>
              <a:rPr sz="1600" b="1" spc="-5" dirty="0">
                <a:solidFill>
                  <a:srgbClr val="395BC9"/>
                </a:solidFill>
                <a:latin typeface="微软雅黑" charset="0"/>
                <a:ea typeface="微软雅黑" charset="0"/>
                <a:cs typeface="微软雅黑" panose="020B0503020204020204" charset="-122"/>
              </a:rPr>
              <a:t>号</a:t>
            </a:r>
            <a:endParaRPr sz="1600">
              <a:latin typeface="微软雅黑" charset="0"/>
              <a:ea typeface="微软雅黑" charset="0"/>
              <a:cs typeface="微软雅黑" panose="020B0503020204020204" charset="-122"/>
            </a:endParaRPr>
          </a:p>
        </p:txBody>
      </p:sp>
      <p:sp>
        <p:nvSpPr>
          <p:cNvPr id="13" name="object 13"/>
          <p:cNvSpPr txBox="1"/>
          <p:nvPr/>
        </p:nvSpPr>
        <p:spPr>
          <a:xfrm>
            <a:off x="4600575" y="2508885"/>
            <a:ext cx="63436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panose="020B0503020204020204" charset="-122"/>
              </a:rPr>
              <a:t>关键</a:t>
            </a:r>
            <a:r>
              <a:rPr sz="1600" spc="-5" dirty="0">
                <a:latin typeface="微软雅黑" charset="0"/>
                <a:ea typeface="微软雅黑" charset="0"/>
                <a:cs typeface="微软雅黑" panose="020B0503020204020204" charset="-122"/>
              </a:rPr>
              <a:t>词</a:t>
            </a:r>
            <a:endParaRPr sz="1600">
              <a:latin typeface="微软雅黑" charset="0"/>
              <a:ea typeface="微软雅黑" charset="0"/>
              <a:cs typeface="微软雅黑" panose="020B0503020204020204" charset="-122"/>
            </a:endParaRPr>
          </a:p>
        </p:txBody>
      </p:sp>
      <p:sp>
        <p:nvSpPr>
          <p:cNvPr id="14" name="object 14"/>
          <p:cNvSpPr txBox="1"/>
          <p:nvPr/>
        </p:nvSpPr>
        <p:spPr>
          <a:xfrm>
            <a:off x="6045834" y="2508885"/>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公文种</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15" name="object 15"/>
          <p:cNvSpPr txBox="1"/>
          <p:nvPr/>
        </p:nvSpPr>
        <p:spPr>
          <a:xfrm>
            <a:off x="7492365" y="2508885"/>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发文机</a:t>
            </a:r>
            <a:r>
              <a:rPr sz="1600" b="1" spc="-5" dirty="0">
                <a:solidFill>
                  <a:srgbClr val="395BC9"/>
                </a:solidFill>
                <a:latin typeface="微软雅黑" charset="0"/>
                <a:ea typeface="微软雅黑" charset="0"/>
                <a:cs typeface="微软雅黑" panose="020B0503020204020204" charset="-122"/>
              </a:rPr>
              <a:t>关</a:t>
            </a:r>
            <a:endParaRPr sz="1600">
              <a:latin typeface="微软雅黑" charset="0"/>
              <a:ea typeface="微软雅黑" charset="0"/>
              <a:cs typeface="微软雅黑" panose="020B0503020204020204" charset="-122"/>
            </a:endParaRPr>
          </a:p>
        </p:txBody>
      </p:sp>
      <p:sp>
        <p:nvSpPr>
          <p:cNvPr id="16" name="object 16"/>
          <p:cNvSpPr txBox="1"/>
          <p:nvPr/>
        </p:nvSpPr>
        <p:spPr>
          <a:xfrm>
            <a:off x="8838565" y="2370455"/>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发文机</a:t>
            </a:r>
            <a:r>
              <a:rPr sz="1600" b="1" spc="-5" dirty="0">
                <a:solidFill>
                  <a:srgbClr val="395BC9"/>
                </a:solidFill>
                <a:latin typeface="微软雅黑" charset="0"/>
                <a:ea typeface="微软雅黑" charset="0"/>
                <a:cs typeface="微软雅黑" charset="0"/>
              </a:rPr>
              <a:t>关 </a:t>
            </a:r>
            <a:r>
              <a:rPr sz="1600" b="1" dirty="0">
                <a:solidFill>
                  <a:srgbClr val="395BC9"/>
                </a:solidFill>
                <a:latin typeface="微软雅黑" charset="0"/>
                <a:ea typeface="微软雅黑" charset="0"/>
                <a:cs typeface="微软雅黑" charset="0"/>
              </a:rPr>
              <a:t>编</a:t>
            </a:r>
            <a:r>
              <a:rPr sz="1600" b="1" spc="-5" dirty="0">
                <a:solidFill>
                  <a:srgbClr val="395BC9"/>
                </a:solidFill>
                <a:latin typeface="微软雅黑" charset="0"/>
                <a:ea typeface="微软雅黑" charset="0"/>
                <a:cs typeface="微软雅黑" charset="0"/>
              </a:rPr>
              <a:t>码</a:t>
            </a:r>
            <a:endParaRPr sz="1600">
              <a:latin typeface="微软雅黑" charset="0"/>
              <a:ea typeface="微软雅黑" charset="0"/>
              <a:cs typeface="微软雅黑" charset="0"/>
            </a:endParaRPr>
          </a:p>
        </p:txBody>
      </p:sp>
      <p:sp>
        <p:nvSpPr>
          <p:cNvPr id="17" name="object 17"/>
          <p:cNvSpPr txBox="1"/>
          <p:nvPr/>
        </p:nvSpPr>
        <p:spPr>
          <a:xfrm>
            <a:off x="10354944" y="2370455"/>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文件所</a:t>
            </a:r>
            <a:r>
              <a:rPr sz="1600" b="1" spc="-5" dirty="0">
                <a:solidFill>
                  <a:srgbClr val="395BC9"/>
                </a:solidFill>
                <a:latin typeface="微软雅黑" charset="0"/>
                <a:ea typeface="微软雅黑" charset="0"/>
                <a:cs typeface="微软雅黑" charset="0"/>
              </a:rPr>
              <a:t>属 </a:t>
            </a:r>
            <a:r>
              <a:rPr sz="1600" b="1" dirty="0">
                <a:solidFill>
                  <a:srgbClr val="395BC9"/>
                </a:solidFill>
                <a:latin typeface="微软雅黑" charset="0"/>
                <a:ea typeface="微软雅黑" charset="0"/>
                <a:cs typeface="微软雅黑" charset="0"/>
              </a:rPr>
              <a:t>单</a:t>
            </a:r>
            <a:r>
              <a:rPr sz="1600" b="1" spc="-5" dirty="0">
                <a:solidFill>
                  <a:srgbClr val="395BC9"/>
                </a:solidFill>
                <a:latin typeface="微软雅黑" charset="0"/>
                <a:ea typeface="微软雅黑" charset="0"/>
                <a:cs typeface="微软雅黑" charset="0"/>
              </a:rPr>
              <a:t>位</a:t>
            </a:r>
            <a:endParaRPr sz="1600">
              <a:latin typeface="微软雅黑" charset="0"/>
              <a:ea typeface="微软雅黑" charset="0"/>
              <a:cs typeface="微软雅黑" charset="0"/>
            </a:endParaRPr>
          </a:p>
        </p:txBody>
      </p:sp>
      <p:sp>
        <p:nvSpPr>
          <p:cNvPr id="18" name="object 18"/>
          <p:cNvSpPr txBox="1"/>
          <p:nvPr/>
        </p:nvSpPr>
        <p:spPr>
          <a:xfrm>
            <a:off x="1172844" y="3338194"/>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主题分</a:t>
            </a:r>
            <a:r>
              <a:rPr sz="1600" b="1" spc="-5" dirty="0">
                <a:solidFill>
                  <a:srgbClr val="395BC9"/>
                </a:solidFill>
                <a:latin typeface="微软雅黑" charset="0"/>
                <a:ea typeface="微软雅黑" charset="0"/>
                <a:cs typeface="微软雅黑" panose="020B0503020204020204" charset="-122"/>
              </a:rPr>
              <a:t>类</a:t>
            </a:r>
            <a:endParaRPr sz="1600">
              <a:latin typeface="微软雅黑" charset="0"/>
              <a:ea typeface="微软雅黑" charset="0"/>
              <a:cs typeface="微软雅黑" panose="020B0503020204020204" charset="-122"/>
            </a:endParaRPr>
          </a:p>
        </p:txBody>
      </p:sp>
      <p:sp>
        <p:nvSpPr>
          <p:cNvPr id="19" name="object 19"/>
          <p:cNvSpPr txBox="1"/>
          <p:nvPr/>
        </p:nvSpPr>
        <p:spPr>
          <a:xfrm>
            <a:off x="2766695" y="3338194"/>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文件来</a:t>
            </a:r>
            <a:r>
              <a:rPr sz="1600" b="1" spc="-5" dirty="0">
                <a:solidFill>
                  <a:srgbClr val="395BC9"/>
                </a:solidFill>
                <a:latin typeface="微软雅黑" charset="0"/>
                <a:ea typeface="微软雅黑" charset="0"/>
                <a:cs typeface="微软雅黑" panose="020B0503020204020204" charset="-122"/>
              </a:rPr>
              <a:t>源</a:t>
            </a:r>
            <a:endParaRPr sz="1600">
              <a:latin typeface="微软雅黑" charset="0"/>
              <a:ea typeface="微软雅黑" charset="0"/>
              <a:cs typeface="微软雅黑" panose="020B0503020204020204" charset="-122"/>
            </a:endParaRPr>
          </a:p>
        </p:txBody>
      </p:sp>
      <p:sp>
        <p:nvSpPr>
          <p:cNvPr id="20" name="object 20"/>
          <p:cNvSpPr txBox="1"/>
          <p:nvPr/>
        </p:nvSpPr>
        <p:spPr>
          <a:xfrm>
            <a:off x="4498975" y="3338194"/>
            <a:ext cx="83756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panose="020B0503020204020204" charset="-122"/>
              </a:rPr>
              <a:t>文件摘</a:t>
            </a:r>
            <a:r>
              <a:rPr sz="1600" spc="-5" dirty="0">
                <a:latin typeface="微软雅黑" charset="0"/>
                <a:ea typeface="微软雅黑" charset="0"/>
                <a:cs typeface="微软雅黑" panose="020B0503020204020204" charset="-122"/>
              </a:rPr>
              <a:t>要</a:t>
            </a:r>
            <a:endParaRPr sz="1600">
              <a:latin typeface="微软雅黑" charset="0"/>
              <a:ea typeface="微软雅黑" charset="0"/>
              <a:cs typeface="微软雅黑" panose="020B0503020204020204" charset="-122"/>
            </a:endParaRPr>
          </a:p>
        </p:txBody>
      </p:sp>
      <p:sp>
        <p:nvSpPr>
          <p:cNvPr id="21" name="object 21"/>
          <p:cNvSpPr txBox="1"/>
          <p:nvPr/>
        </p:nvSpPr>
        <p:spPr>
          <a:xfrm>
            <a:off x="6045834" y="3199764"/>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文件正</a:t>
            </a:r>
            <a:r>
              <a:rPr sz="1600" b="1" spc="-5" dirty="0">
                <a:solidFill>
                  <a:srgbClr val="395BC9"/>
                </a:solidFill>
                <a:latin typeface="微软雅黑" charset="0"/>
                <a:ea typeface="微软雅黑" charset="0"/>
                <a:cs typeface="微软雅黑" charset="0"/>
              </a:rPr>
              <a:t>文 </a:t>
            </a:r>
            <a:r>
              <a:rPr sz="1600" b="1" dirty="0">
                <a:solidFill>
                  <a:srgbClr val="395BC9"/>
                </a:solidFill>
                <a:latin typeface="微软雅黑" charset="0"/>
                <a:ea typeface="微软雅黑" charset="0"/>
                <a:cs typeface="微软雅黑" charset="0"/>
              </a:rPr>
              <a:t>内</a:t>
            </a:r>
            <a:r>
              <a:rPr sz="1600" b="1" spc="-5" dirty="0">
                <a:solidFill>
                  <a:srgbClr val="395BC9"/>
                </a:solidFill>
                <a:latin typeface="微软雅黑" charset="0"/>
                <a:ea typeface="微软雅黑" charset="0"/>
                <a:cs typeface="微软雅黑" charset="0"/>
              </a:rPr>
              <a:t>容</a:t>
            </a:r>
            <a:endParaRPr sz="1600">
              <a:latin typeface="微软雅黑" charset="0"/>
              <a:ea typeface="微软雅黑" charset="0"/>
              <a:cs typeface="微软雅黑" charset="0"/>
            </a:endParaRPr>
          </a:p>
        </p:txBody>
      </p:sp>
      <p:sp>
        <p:nvSpPr>
          <p:cNvPr id="22" name="object 22"/>
          <p:cNvSpPr txBox="1"/>
          <p:nvPr/>
        </p:nvSpPr>
        <p:spPr>
          <a:xfrm>
            <a:off x="7492365" y="3338194"/>
            <a:ext cx="83756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panose="020B0503020204020204" charset="-122"/>
              </a:rPr>
              <a:t>文件附</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23" name="object 23"/>
          <p:cNvSpPr txBox="1"/>
          <p:nvPr/>
        </p:nvSpPr>
        <p:spPr>
          <a:xfrm>
            <a:off x="8838565" y="3338194"/>
            <a:ext cx="83756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panose="020B0503020204020204" charset="-122"/>
              </a:rPr>
              <a:t>相关文</a:t>
            </a:r>
            <a:r>
              <a:rPr sz="1600" spc="-5" dirty="0">
                <a:latin typeface="微软雅黑" charset="0"/>
                <a:ea typeface="微软雅黑" charset="0"/>
                <a:cs typeface="微软雅黑" panose="020B0503020204020204" charset="-122"/>
              </a:rPr>
              <a:t>件</a:t>
            </a:r>
            <a:endParaRPr sz="1600">
              <a:latin typeface="微软雅黑" charset="0"/>
              <a:ea typeface="微软雅黑" charset="0"/>
              <a:cs typeface="微软雅黑" panose="020B0503020204020204" charset="-122"/>
            </a:endParaRPr>
          </a:p>
        </p:txBody>
      </p:sp>
      <p:sp>
        <p:nvSpPr>
          <p:cNvPr id="24" name="object 24"/>
          <p:cNvSpPr txBox="1"/>
          <p:nvPr/>
        </p:nvSpPr>
        <p:spPr>
          <a:xfrm>
            <a:off x="10253344" y="3199764"/>
            <a:ext cx="1040765" cy="512445"/>
          </a:xfrm>
          <a:prstGeom prst="rect">
            <a:avLst/>
          </a:prstGeom>
        </p:spPr>
        <p:txBody>
          <a:bodyPr vert="horz" wrap="square" lIns="0" tIns="12065" rIns="0" bIns="0" rtlCol="0">
            <a:spAutoFit/>
          </a:bodyPr>
          <a:lstStyle/>
          <a:p>
            <a:pPr marL="114300" marR="5080" indent="-101600">
              <a:lnSpc>
                <a:spcPct val="100000"/>
              </a:lnSpc>
              <a:spcBef>
                <a:spcPts val="95"/>
              </a:spcBef>
            </a:pPr>
            <a:r>
              <a:rPr sz="1600" dirty="0">
                <a:latin typeface="微软雅黑" charset="0"/>
                <a:ea typeface="微软雅黑" charset="0"/>
                <a:cs typeface="微软雅黑" charset="0"/>
              </a:rPr>
              <a:t>文件开始</a:t>
            </a:r>
            <a:r>
              <a:rPr sz="1600" spc="-5" dirty="0">
                <a:latin typeface="微软雅黑" charset="0"/>
                <a:ea typeface="微软雅黑" charset="0"/>
                <a:cs typeface="微软雅黑" charset="0"/>
              </a:rPr>
              <a:t>实 </a:t>
            </a:r>
            <a:r>
              <a:rPr sz="1600" dirty="0">
                <a:latin typeface="微软雅黑" charset="0"/>
                <a:ea typeface="微软雅黑" charset="0"/>
                <a:cs typeface="微软雅黑" charset="0"/>
              </a:rPr>
              <a:t>施的时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25" name="object 25"/>
          <p:cNvSpPr txBox="1"/>
          <p:nvPr/>
        </p:nvSpPr>
        <p:spPr>
          <a:xfrm>
            <a:off x="1172844" y="4048759"/>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26" name="object 26"/>
          <p:cNvSpPr txBox="1"/>
          <p:nvPr/>
        </p:nvSpPr>
        <p:spPr>
          <a:xfrm>
            <a:off x="4498975" y="4048759"/>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时</a:t>
            </a:r>
            <a:r>
              <a:rPr sz="1600" spc="-5" dirty="0">
                <a:latin typeface="微软雅黑" charset="0"/>
                <a:ea typeface="微软雅黑" charset="0"/>
                <a:cs typeface="微软雅黑" charset="0"/>
              </a:rPr>
              <a:t>间</a:t>
            </a:r>
            <a:endParaRPr sz="1600">
              <a:latin typeface="微软雅黑" charset="0"/>
              <a:ea typeface="微软雅黑" charset="0"/>
              <a:cs typeface="微软雅黑" charset="0"/>
            </a:endParaRPr>
          </a:p>
        </p:txBody>
      </p:sp>
      <p:sp>
        <p:nvSpPr>
          <p:cNvPr id="27" name="object 27"/>
          <p:cNvSpPr txBox="1"/>
          <p:nvPr/>
        </p:nvSpPr>
        <p:spPr>
          <a:xfrm>
            <a:off x="6045834" y="4048759"/>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dirty="0">
                <a:latin typeface="微软雅黑" charset="0"/>
                <a:ea typeface="微软雅黑" charset="0"/>
                <a:cs typeface="微软雅黑" charset="0"/>
              </a:rPr>
              <a:t>文件废</a:t>
            </a:r>
            <a:r>
              <a:rPr sz="1600" spc="-5" dirty="0">
                <a:latin typeface="微软雅黑" charset="0"/>
                <a:ea typeface="微软雅黑" charset="0"/>
                <a:cs typeface="微软雅黑" charset="0"/>
              </a:rPr>
              <a:t>止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28" name="object 28"/>
          <p:cNvSpPr txBox="1"/>
          <p:nvPr/>
        </p:nvSpPr>
        <p:spPr>
          <a:xfrm>
            <a:off x="7492365" y="4048759"/>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b="1" dirty="0">
                <a:solidFill>
                  <a:srgbClr val="395BC9"/>
                </a:solidFill>
                <a:latin typeface="微软雅黑" charset="0"/>
                <a:ea typeface="微软雅黑" charset="0"/>
                <a:cs typeface="微软雅黑" charset="0"/>
              </a:rPr>
              <a:t>政府公</a:t>
            </a:r>
            <a:r>
              <a:rPr sz="1600" b="1" spc="-5" dirty="0">
                <a:solidFill>
                  <a:srgbClr val="395BC9"/>
                </a:solidFill>
                <a:latin typeface="微软雅黑" charset="0"/>
                <a:ea typeface="微软雅黑" charset="0"/>
                <a:cs typeface="微软雅黑" charset="0"/>
              </a:rPr>
              <a:t>报 </a:t>
            </a:r>
            <a:r>
              <a:rPr sz="1600" b="1" dirty="0">
                <a:solidFill>
                  <a:srgbClr val="395BC9"/>
                </a:solidFill>
                <a:latin typeface="微软雅黑" charset="0"/>
                <a:ea typeface="微软雅黑" charset="0"/>
                <a:cs typeface="微软雅黑" charset="0"/>
              </a:rPr>
              <a:t>标</a:t>
            </a:r>
            <a:r>
              <a:rPr sz="1600" b="1" spc="-5" dirty="0">
                <a:solidFill>
                  <a:srgbClr val="395BC9"/>
                </a:solidFill>
                <a:latin typeface="微软雅黑" charset="0"/>
                <a:ea typeface="微软雅黑" charset="0"/>
                <a:cs typeface="微软雅黑" charset="0"/>
              </a:rPr>
              <a:t>识</a:t>
            </a:r>
            <a:endParaRPr sz="1600">
              <a:latin typeface="微软雅黑" charset="0"/>
              <a:ea typeface="微软雅黑" charset="0"/>
              <a:cs typeface="微软雅黑" charset="0"/>
            </a:endParaRPr>
          </a:p>
        </p:txBody>
      </p:sp>
      <p:sp>
        <p:nvSpPr>
          <p:cNvPr id="29" name="object 29"/>
          <p:cNvSpPr txBox="1"/>
          <p:nvPr/>
        </p:nvSpPr>
        <p:spPr>
          <a:xfrm>
            <a:off x="9137015" y="4171950"/>
            <a:ext cx="4311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题</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30" name="object 30"/>
          <p:cNvSpPr txBox="1"/>
          <p:nvPr/>
        </p:nvSpPr>
        <p:spPr>
          <a:xfrm>
            <a:off x="10558144" y="4187189"/>
            <a:ext cx="4311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395BC9"/>
                </a:solidFill>
                <a:latin typeface="微软雅黑" charset="0"/>
                <a:ea typeface="微软雅黑" charset="0"/>
                <a:cs typeface="微软雅黑" panose="020B0503020204020204" charset="-122"/>
              </a:rPr>
              <a:t>附</a:t>
            </a:r>
            <a:r>
              <a:rPr sz="1600" b="1" spc="-5" dirty="0">
                <a:solidFill>
                  <a:srgbClr val="395BC9"/>
                </a:solidFill>
                <a:latin typeface="微软雅黑" charset="0"/>
                <a:ea typeface="微软雅黑" charset="0"/>
                <a:cs typeface="微软雅黑" panose="020B0503020204020204" charset="-122"/>
              </a:rPr>
              <a:t>注</a:t>
            </a:r>
            <a:endParaRPr sz="1600">
              <a:latin typeface="微软雅黑" charset="0"/>
              <a:ea typeface="微软雅黑" charset="0"/>
              <a:cs typeface="微软雅黑" panose="020B0503020204020204" charset="-122"/>
            </a:endParaRPr>
          </a:p>
        </p:txBody>
      </p:sp>
      <p:sp>
        <p:nvSpPr>
          <p:cNvPr id="31" name="object 31"/>
          <p:cNvSpPr txBox="1"/>
          <p:nvPr/>
        </p:nvSpPr>
        <p:spPr>
          <a:xfrm>
            <a:off x="1071244" y="5097145"/>
            <a:ext cx="104076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panose="020B0503020204020204" charset="-122"/>
              </a:rPr>
              <a:t>文件文字</a:t>
            </a:r>
            <a:r>
              <a:rPr sz="1600" spc="-5" dirty="0">
                <a:latin typeface="微软雅黑" charset="0"/>
                <a:ea typeface="微软雅黑" charset="0"/>
                <a:cs typeface="微软雅黑" panose="020B0503020204020204" charset="-122"/>
              </a:rPr>
              <a:t>版</a:t>
            </a:r>
            <a:endParaRPr sz="1600">
              <a:latin typeface="微软雅黑" charset="0"/>
              <a:ea typeface="微软雅黑" charset="0"/>
              <a:cs typeface="微软雅黑" panose="020B0503020204020204" charset="-122"/>
            </a:endParaRPr>
          </a:p>
        </p:txBody>
      </p:sp>
      <p:sp>
        <p:nvSpPr>
          <p:cNvPr id="32" name="object 32"/>
          <p:cNvSpPr txBox="1"/>
          <p:nvPr/>
        </p:nvSpPr>
        <p:spPr>
          <a:xfrm>
            <a:off x="2674302" y="5097145"/>
            <a:ext cx="1021715"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charset="0"/>
              </a:rPr>
              <a:t>文件</a:t>
            </a:r>
            <a:r>
              <a:rPr sz="1600" spc="-5" dirty="0">
                <a:latin typeface="微软雅黑" charset="0"/>
                <a:ea typeface="微软雅黑" charset="0"/>
                <a:cs typeface="微软雅黑" charset="0"/>
              </a:rPr>
              <a:t>P</a:t>
            </a:r>
            <a:r>
              <a:rPr sz="1600" dirty="0">
                <a:latin typeface="微软雅黑" charset="0"/>
                <a:ea typeface="微软雅黑" charset="0"/>
                <a:cs typeface="微软雅黑" charset="0"/>
              </a:rPr>
              <a:t>D</a:t>
            </a:r>
            <a:r>
              <a:rPr sz="1600" spc="-5" dirty="0">
                <a:latin typeface="微软雅黑" charset="0"/>
                <a:ea typeface="微软雅黑" charset="0"/>
                <a:cs typeface="微软雅黑" charset="0"/>
              </a:rPr>
              <a:t>F版</a:t>
            </a:r>
            <a:endParaRPr sz="1600">
              <a:latin typeface="微软雅黑" charset="0"/>
              <a:ea typeface="微软雅黑" charset="0"/>
              <a:cs typeface="微软雅黑" charset="0"/>
            </a:endParaRPr>
          </a:p>
        </p:txBody>
      </p:sp>
      <p:sp>
        <p:nvSpPr>
          <p:cNvPr id="33" name="object 33"/>
          <p:cNvSpPr txBox="1"/>
          <p:nvPr/>
        </p:nvSpPr>
        <p:spPr>
          <a:xfrm>
            <a:off x="4439284" y="5097145"/>
            <a:ext cx="957580"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4</a:t>
            </a:r>
            <a:endParaRPr sz="1600">
              <a:latin typeface="微软雅黑" charset="0"/>
              <a:ea typeface="微软雅黑" charset="0"/>
              <a:cs typeface="微软雅黑" charset="0"/>
            </a:endParaRPr>
          </a:p>
        </p:txBody>
      </p:sp>
      <p:sp>
        <p:nvSpPr>
          <p:cNvPr id="34" name="object 34"/>
          <p:cNvSpPr txBox="1"/>
          <p:nvPr/>
        </p:nvSpPr>
        <p:spPr>
          <a:xfrm>
            <a:off x="5986145" y="5097145"/>
            <a:ext cx="957580"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5</a:t>
            </a:r>
            <a:endParaRPr sz="1600">
              <a:latin typeface="微软雅黑" charset="0"/>
              <a:ea typeface="微软雅黑" charset="0"/>
              <a:cs typeface="微软雅黑" charset="0"/>
            </a:endParaRPr>
          </a:p>
        </p:txBody>
      </p:sp>
      <p:sp>
        <p:nvSpPr>
          <p:cNvPr id="35" name="object 35"/>
          <p:cNvSpPr txBox="1"/>
          <p:nvPr/>
        </p:nvSpPr>
        <p:spPr>
          <a:xfrm>
            <a:off x="7432675" y="5097145"/>
            <a:ext cx="957580" cy="268605"/>
          </a:xfrm>
          <a:prstGeom prst="rect">
            <a:avLst/>
          </a:prstGeom>
        </p:spPr>
        <p:txBody>
          <a:bodyPr vert="horz" wrap="square" lIns="0" tIns="12065" rIns="0" bIns="0" rtlCol="0">
            <a:spAutoFit/>
          </a:bodyPr>
          <a:lstStyle/>
          <a:p>
            <a:pPr marL="12700">
              <a:lnSpc>
                <a:spcPct val="100000"/>
              </a:lnSpc>
              <a:spcBef>
                <a:spcPts val="95"/>
              </a:spcBef>
            </a:pPr>
            <a:r>
              <a:rPr sz="1600" dirty="0">
                <a:latin typeface="微软雅黑" charset="0"/>
                <a:ea typeface="微软雅黑" charset="0"/>
                <a:cs typeface="微软雅黑" charset="0"/>
              </a:rPr>
              <a:t>其他信息</a:t>
            </a:r>
            <a:r>
              <a:rPr sz="1600" spc="-5" dirty="0">
                <a:latin typeface="微软雅黑" charset="0"/>
                <a:ea typeface="微软雅黑" charset="0"/>
                <a:cs typeface="微软雅黑" charset="0"/>
              </a:rPr>
              <a:t>6</a:t>
            </a:r>
            <a:endParaRPr sz="1600">
              <a:latin typeface="微软雅黑" charset="0"/>
              <a:ea typeface="微软雅黑" charset="0"/>
              <a:cs typeface="微软雅黑" charset="0"/>
            </a:endParaRPr>
          </a:p>
        </p:txBody>
      </p:sp>
      <p:sp>
        <p:nvSpPr>
          <p:cNvPr id="36" name="object 36"/>
          <p:cNvSpPr txBox="1"/>
          <p:nvPr/>
        </p:nvSpPr>
        <p:spPr>
          <a:xfrm>
            <a:off x="2766695" y="4048759"/>
            <a:ext cx="837565" cy="512445"/>
          </a:xfrm>
          <a:prstGeom prst="rect">
            <a:avLst/>
          </a:prstGeom>
        </p:spPr>
        <p:txBody>
          <a:bodyPr vert="horz" wrap="square" lIns="0" tIns="12065" rIns="0" bIns="0" rtlCol="0">
            <a:spAutoFit/>
          </a:bodyPr>
          <a:lstStyle/>
          <a:p>
            <a:pPr marL="215900" marR="5080" indent="-203200">
              <a:lnSpc>
                <a:spcPct val="100000"/>
              </a:lnSpc>
              <a:spcBef>
                <a:spcPts val="95"/>
              </a:spcBef>
            </a:pPr>
            <a:r>
              <a:rPr sz="1600" dirty="0">
                <a:latin typeface="微软雅黑" charset="0"/>
                <a:ea typeface="微软雅黑" charset="0"/>
                <a:cs typeface="微软雅黑" charset="0"/>
              </a:rPr>
              <a:t>文件失</a:t>
            </a:r>
            <a:r>
              <a:rPr sz="1600" spc="-5" dirty="0">
                <a:latin typeface="微软雅黑" charset="0"/>
                <a:ea typeface="微软雅黑" charset="0"/>
                <a:cs typeface="微软雅黑" charset="0"/>
              </a:rPr>
              <a:t>效 </a:t>
            </a:r>
            <a:r>
              <a:rPr sz="1600" dirty="0">
                <a:latin typeface="微软雅黑" charset="0"/>
                <a:ea typeface="微软雅黑" charset="0"/>
                <a:cs typeface="微软雅黑" charset="0"/>
              </a:rPr>
              <a:t>原</a:t>
            </a:r>
            <a:r>
              <a:rPr sz="1600" spc="-5" dirty="0">
                <a:latin typeface="微软雅黑" charset="0"/>
                <a:ea typeface="微软雅黑" charset="0"/>
                <a:cs typeface="微软雅黑" charset="0"/>
              </a:rPr>
              <a:t>因</a:t>
            </a:r>
            <a:endParaRPr sz="1600">
              <a:latin typeface="微软雅黑" charset="0"/>
              <a:ea typeface="微软雅黑" charset="0"/>
              <a:cs typeface="微软雅黑" charset="0"/>
            </a:endParaRPr>
          </a:p>
        </p:txBody>
      </p:sp>
      <p:sp>
        <p:nvSpPr>
          <p:cNvPr id="37" name="object 37"/>
          <p:cNvSpPr/>
          <p:nvPr/>
        </p:nvSpPr>
        <p:spPr>
          <a:xfrm>
            <a:off x="9352788" y="6252971"/>
            <a:ext cx="447040" cy="137160"/>
          </a:xfrm>
          <a:custGeom>
            <a:avLst/>
            <a:gdLst/>
            <a:ahLst/>
            <a:cxnLst/>
            <a:rect l="l" t="t" r="r" b="b"/>
            <a:pathLst>
              <a:path w="447040" h="137160">
                <a:moveTo>
                  <a:pt x="0" y="0"/>
                </a:moveTo>
                <a:lnTo>
                  <a:pt x="446531" y="0"/>
                </a:lnTo>
                <a:lnTo>
                  <a:pt x="446531" y="137160"/>
                </a:lnTo>
                <a:lnTo>
                  <a:pt x="0" y="137160"/>
                </a:lnTo>
                <a:lnTo>
                  <a:pt x="0" y="0"/>
                </a:lnTo>
                <a:close/>
              </a:path>
            </a:pathLst>
          </a:custGeom>
          <a:solidFill>
            <a:srgbClr val="395BC9"/>
          </a:solidFill>
        </p:spPr>
        <p:txBody>
          <a:bodyPr wrap="square" lIns="0" tIns="0" rIns="0" bIns="0" rtlCol="0"/>
          <a:lstStyle/>
          <a:p/>
        </p:txBody>
      </p:sp>
      <p:sp>
        <p:nvSpPr>
          <p:cNvPr id="38" name="object 38"/>
          <p:cNvSpPr/>
          <p:nvPr/>
        </p:nvSpPr>
        <p:spPr>
          <a:xfrm>
            <a:off x="10514076" y="6245352"/>
            <a:ext cx="448309" cy="137160"/>
          </a:xfrm>
          <a:custGeom>
            <a:avLst/>
            <a:gdLst/>
            <a:ahLst/>
            <a:cxnLst/>
            <a:rect l="l" t="t" r="r" b="b"/>
            <a:pathLst>
              <a:path w="448309" h="137160">
                <a:moveTo>
                  <a:pt x="0" y="0"/>
                </a:moveTo>
                <a:lnTo>
                  <a:pt x="448055" y="0"/>
                </a:lnTo>
                <a:lnTo>
                  <a:pt x="448055" y="137160"/>
                </a:lnTo>
                <a:lnTo>
                  <a:pt x="0" y="137160"/>
                </a:lnTo>
                <a:lnTo>
                  <a:pt x="0" y="0"/>
                </a:lnTo>
                <a:close/>
              </a:path>
            </a:pathLst>
          </a:custGeom>
          <a:solidFill>
            <a:srgbClr val="000000"/>
          </a:solidFill>
        </p:spPr>
        <p:txBody>
          <a:bodyPr wrap="square" lIns="0" tIns="0" rIns="0" bIns="0" rtlCol="0"/>
          <a:lstStyle/>
          <a:p/>
        </p:txBody>
      </p:sp>
      <p:sp>
        <p:nvSpPr>
          <p:cNvPr id="39" name="object 39"/>
          <p:cNvSpPr txBox="1"/>
          <p:nvPr/>
        </p:nvSpPr>
        <p:spPr>
          <a:xfrm>
            <a:off x="9902190" y="6205220"/>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95BC9"/>
                </a:solidFill>
                <a:latin typeface="微软雅黑" panose="020B0503020204020204" charset="-122"/>
                <a:cs typeface="微软雅黑" panose="020B0503020204020204" charset="-122"/>
              </a:rPr>
              <a:t>必填</a:t>
            </a:r>
            <a:endParaRPr sz="1200">
              <a:latin typeface="微软雅黑" panose="020B0503020204020204" charset="-122"/>
              <a:cs typeface="微软雅黑" panose="020B0503020204020204" charset="-122"/>
            </a:endParaRPr>
          </a:p>
        </p:txBody>
      </p:sp>
      <p:sp>
        <p:nvSpPr>
          <p:cNvPr id="40" name="object 40"/>
          <p:cNvSpPr txBox="1"/>
          <p:nvPr/>
        </p:nvSpPr>
        <p:spPr>
          <a:xfrm>
            <a:off x="11048365" y="6203950"/>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非必填</a:t>
            </a:r>
            <a:endParaRPr sz="1200">
              <a:latin typeface="微软雅黑" panose="020B0503020204020204" charset="-122"/>
              <a:cs typeface="微软雅黑" panose="020B0503020204020204" charset="-122"/>
            </a:endParaRPr>
          </a:p>
        </p:txBody>
      </p:sp>
      <p:sp>
        <p:nvSpPr>
          <p:cNvPr id="41" name="object 41"/>
          <p:cNvSpPr/>
          <p:nvPr/>
        </p:nvSpPr>
        <p:spPr>
          <a:xfrm>
            <a:off x="0" y="964691"/>
            <a:ext cx="2356104" cy="326136"/>
          </a:xfrm>
          <a:prstGeom prst="rect">
            <a:avLst/>
          </a:prstGeom>
          <a:blipFill>
            <a:blip r:embed="rId3" cstate="print"/>
            <a:stretch>
              <a:fillRect/>
            </a:stretch>
          </a:blipFill>
        </p:spPr>
        <p:txBody>
          <a:bodyPr wrap="square" lIns="0" tIns="0" rIns="0" bIns="0" rtlCol="0"/>
          <a:lstStyle/>
          <a:p/>
        </p:txBody>
      </p:sp>
      <p:sp>
        <p:nvSpPr>
          <p:cNvPr id="42" name="object 42"/>
          <p:cNvSpPr txBox="1">
            <a:spLocks noGrp="1"/>
          </p:cNvSpPr>
          <p:nvPr>
            <p:ph type="title"/>
          </p:nvPr>
        </p:nvSpPr>
        <p:spPr>
          <a:xfrm>
            <a:off x="1598930" y="670559"/>
            <a:ext cx="1452880" cy="451484"/>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395BC9"/>
                </a:solidFill>
                <a:latin typeface="宋体" pitchFamily="2" charset="-122"/>
                <a:cs typeface="宋体" pitchFamily="2" charset="-122"/>
              </a:rPr>
              <a:t>字段分</a:t>
            </a:r>
            <a:r>
              <a:rPr sz="2800" b="1" spc="-20" dirty="0">
                <a:solidFill>
                  <a:srgbClr val="395BC9"/>
                </a:solidFill>
                <a:latin typeface="宋体" pitchFamily="2" charset="-122"/>
                <a:cs typeface="宋体" pitchFamily="2" charset="-122"/>
              </a:rPr>
              <a:t>类</a:t>
            </a:r>
            <a:endParaRPr sz="2800">
              <a:latin typeface="宋体" pitchFamily="2" charset="-122"/>
              <a:cs typeface="宋体" pitchFamily="2" charset="-122"/>
            </a:endParaRPr>
          </a:p>
        </p:txBody>
      </p:sp>
      <p:sp>
        <p:nvSpPr>
          <p:cNvPr id="43" name="object 43"/>
          <p:cNvSpPr/>
          <p:nvPr/>
        </p:nvSpPr>
        <p:spPr>
          <a:xfrm>
            <a:off x="8947467" y="4021137"/>
            <a:ext cx="810895" cy="611505"/>
          </a:xfrm>
          <a:custGeom>
            <a:avLst/>
            <a:gdLst/>
            <a:ahLst/>
            <a:cxnLst/>
            <a:rect l="l" t="t" r="r" b="b"/>
            <a:pathLst>
              <a:path w="810895" h="611504">
                <a:moveTo>
                  <a:pt x="810895" y="611504"/>
                </a:moveTo>
                <a:lnTo>
                  <a:pt x="0" y="611504"/>
                </a:lnTo>
                <a:lnTo>
                  <a:pt x="0" y="0"/>
                </a:lnTo>
                <a:lnTo>
                  <a:pt x="810895" y="0"/>
                </a:lnTo>
                <a:lnTo>
                  <a:pt x="810895" y="14287"/>
                </a:lnTo>
                <a:lnTo>
                  <a:pt x="28575" y="14287"/>
                </a:lnTo>
                <a:lnTo>
                  <a:pt x="14287" y="28575"/>
                </a:lnTo>
                <a:lnTo>
                  <a:pt x="28575" y="28575"/>
                </a:lnTo>
                <a:lnTo>
                  <a:pt x="28575" y="582929"/>
                </a:lnTo>
                <a:lnTo>
                  <a:pt x="14287" y="582929"/>
                </a:lnTo>
                <a:lnTo>
                  <a:pt x="28575" y="597217"/>
                </a:lnTo>
                <a:lnTo>
                  <a:pt x="810895" y="597217"/>
                </a:lnTo>
                <a:lnTo>
                  <a:pt x="810895" y="611504"/>
                </a:lnTo>
                <a:close/>
              </a:path>
              <a:path w="810895" h="611504">
                <a:moveTo>
                  <a:pt x="28575" y="28575"/>
                </a:moveTo>
                <a:lnTo>
                  <a:pt x="14287" y="28575"/>
                </a:lnTo>
                <a:lnTo>
                  <a:pt x="28575" y="14287"/>
                </a:lnTo>
                <a:lnTo>
                  <a:pt x="28575" y="28575"/>
                </a:lnTo>
                <a:close/>
              </a:path>
              <a:path w="810895" h="611504">
                <a:moveTo>
                  <a:pt x="782320" y="28575"/>
                </a:moveTo>
                <a:lnTo>
                  <a:pt x="28575" y="28575"/>
                </a:lnTo>
                <a:lnTo>
                  <a:pt x="28575" y="14287"/>
                </a:lnTo>
                <a:lnTo>
                  <a:pt x="782320" y="14287"/>
                </a:lnTo>
                <a:lnTo>
                  <a:pt x="782320" y="28575"/>
                </a:lnTo>
                <a:close/>
              </a:path>
              <a:path w="810895" h="611504">
                <a:moveTo>
                  <a:pt x="782320" y="597217"/>
                </a:moveTo>
                <a:lnTo>
                  <a:pt x="782320" y="14287"/>
                </a:lnTo>
                <a:lnTo>
                  <a:pt x="796607" y="28575"/>
                </a:lnTo>
                <a:lnTo>
                  <a:pt x="810895" y="28575"/>
                </a:lnTo>
                <a:lnTo>
                  <a:pt x="810895" y="582929"/>
                </a:lnTo>
                <a:lnTo>
                  <a:pt x="796607" y="582929"/>
                </a:lnTo>
                <a:lnTo>
                  <a:pt x="782320" y="597217"/>
                </a:lnTo>
                <a:close/>
              </a:path>
              <a:path w="810895" h="611504">
                <a:moveTo>
                  <a:pt x="810895" y="28575"/>
                </a:moveTo>
                <a:lnTo>
                  <a:pt x="796607" y="28575"/>
                </a:lnTo>
                <a:lnTo>
                  <a:pt x="782320" y="14287"/>
                </a:lnTo>
                <a:lnTo>
                  <a:pt x="810895" y="14287"/>
                </a:lnTo>
                <a:lnTo>
                  <a:pt x="810895" y="28575"/>
                </a:lnTo>
                <a:close/>
              </a:path>
              <a:path w="810895" h="611504">
                <a:moveTo>
                  <a:pt x="28575" y="597217"/>
                </a:moveTo>
                <a:lnTo>
                  <a:pt x="14287" y="582929"/>
                </a:lnTo>
                <a:lnTo>
                  <a:pt x="28575" y="582929"/>
                </a:lnTo>
                <a:lnTo>
                  <a:pt x="28575" y="597217"/>
                </a:lnTo>
                <a:close/>
              </a:path>
              <a:path w="810895" h="611504">
                <a:moveTo>
                  <a:pt x="782320" y="597217"/>
                </a:moveTo>
                <a:lnTo>
                  <a:pt x="28575" y="597217"/>
                </a:lnTo>
                <a:lnTo>
                  <a:pt x="28575" y="582929"/>
                </a:lnTo>
                <a:lnTo>
                  <a:pt x="782320" y="582929"/>
                </a:lnTo>
                <a:lnTo>
                  <a:pt x="782320" y="597217"/>
                </a:lnTo>
                <a:close/>
              </a:path>
              <a:path w="810895" h="611504">
                <a:moveTo>
                  <a:pt x="810895" y="597217"/>
                </a:moveTo>
                <a:lnTo>
                  <a:pt x="782320" y="597217"/>
                </a:lnTo>
                <a:lnTo>
                  <a:pt x="796607" y="582929"/>
                </a:lnTo>
                <a:lnTo>
                  <a:pt x="810895" y="582929"/>
                </a:lnTo>
                <a:lnTo>
                  <a:pt x="810895" y="597217"/>
                </a:lnTo>
                <a:close/>
              </a:path>
            </a:pathLst>
          </a:custGeom>
          <a:solidFill>
            <a:srgbClr val="00AF50"/>
          </a:solidFill>
        </p:spPr>
        <p:txBody>
          <a:bodyPr wrap="square" lIns="0" tIns="0" rIns="0" bIns="0" rtlCol="0"/>
          <a:lstStyle/>
          <a:p>
            <a:endParaRPr>
              <a:latin typeface="微软雅黑" charset="0"/>
              <a:ea typeface="微软雅黑" charset="0"/>
            </a:endParaRPr>
          </a:p>
        </p:txBody>
      </p:sp>
      <p:sp>
        <p:nvSpPr>
          <p:cNvPr id="44" name="object 44"/>
          <p:cNvSpPr/>
          <p:nvPr/>
        </p:nvSpPr>
        <p:spPr>
          <a:xfrm>
            <a:off x="983932" y="493109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00AF50"/>
          </a:solidFill>
        </p:spPr>
        <p:txBody>
          <a:bodyPr wrap="square" lIns="0" tIns="0" rIns="0" bIns="0" rtlCol="0"/>
          <a:lstStyle/>
          <a:p/>
        </p:txBody>
      </p:sp>
      <p:sp>
        <p:nvSpPr>
          <p:cNvPr id="45" name="object 45"/>
          <p:cNvSpPr/>
          <p:nvPr/>
        </p:nvSpPr>
        <p:spPr>
          <a:xfrm>
            <a:off x="2577782" y="493109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00AF50"/>
          </a:solidFill>
        </p:spPr>
        <p:txBody>
          <a:bodyPr wrap="square" lIns="0" tIns="0" rIns="0" bIns="0" rtlCol="0"/>
          <a:lstStyle/>
          <a:p/>
        </p:txBody>
      </p:sp>
      <p:sp>
        <p:nvSpPr>
          <p:cNvPr id="46" name="object 46"/>
          <p:cNvSpPr/>
          <p:nvPr/>
        </p:nvSpPr>
        <p:spPr>
          <a:xfrm>
            <a:off x="4301807" y="1531302"/>
            <a:ext cx="1216025" cy="611505"/>
          </a:xfrm>
          <a:custGeom>
            <a:avLst/>
            <a:gdLst/>
            <a:ahLst/>
            <a:cxnLst/>
            <a:rect l="l" t="t" r="r" b="b"/>
            <a:pathLst>
              <a:path w="1216025" h="611505">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5">
                <a:moveTo>
                  <a:pt x="28575" y="28575"/>
                </a:moveTo>
                <a:lnTo>
                  <a:pt x="14287" y="28575"/>
                </a:lnTo>
                <a:lnTo>
                  <a:pt x="28575" y="14287"/>
                </a:lnTo>
                <a:lnTo>
                  <a:pt x="28575" y="28575"/>
                </a:lnTo>
                <a:close/>
              </a:path>
              <a:path w="1216025" h="611505">
                <a:moveTo>
                  <a:pt x="1187450" y="28575"/>
                </a:moveTo>
                <a:lnTo>
                  <a:pt x="28575" y="28575"/>
                </a:lnTo>
                <a:lnTo>
                  <a:pt x="28575" y="14287"/>
                </a:lnTo>
                <a:lnTo>
                  <a:pt x="1187450" y="14287"/>
                </a:lnTo>
                <a:lnTo>
                  <a:pt x="1187450" y="28575"/>
                </a:lnTo>
                <a:close/>
              </a:path>
              <a:path w="1216025" h="611505">
                <a:moveTo>
                  <a:pt x="1187450" y="597217"/>
                </a:moveTo>
                <a:lnTo>
                  <a:pt x="1187450" y="14287"/>
                </a:lnTo>
                <a:lnTo>
                  <a:pt x="1201737" y="28575"/>
                </a:lnTo>
                <a:lnTo>
                  <a:pt x="1216025" y="28575"/>
                </a:lnTo>
                <a:lnTo>
                  <a:pt x="1216025" y="582930"/>
                </a:lnTo>
                <a:lnTo>
                  <a:pt x="1201737" y="582930"/>
                </a:lnTo>
                <a:lnTo>
                  <a:pt x="1187450" y="597217"/>
                </a:lnTo>
                <a:close/>
              </a:path>
              <a:path w="1216025" h="611505">
                <a:moveTo>
                  <a:pt x="1216025" y="28575"/>
                </a:moveTo>
                <a:lnTo>
                  <a:pt x="1201737" y="28575"/>
                </a:lnTo>
                <a:lnTo>
                  <a:pt x="1187450" y="14287"/>
                </a:lnTo>
                <a:lnTo>
                  <a:pt x="1216025" y="14287"/>
                </a:lnTo>
                <a:lnTo>
                  <a:pt x="1216025" y="28575"/>
                </a:lnTo>
                <a:close/>
              </a:path>
              <a:path w="1216025" h="611505">
                <a:moveTo>
                  <a:pt x="28575" y="597217"/>
                </a:moveTo>
                <a:lnTo>
                  <a:pt x="14287" y="582930"/>
                </a:lnTo>
                <a:lnTo>
                  <a:pt x="28575" y="582930"/>
                </a:lnTo>
                <a:lnTo>
                  <a:pt x="28575" y="597217"/>
                </a:lnTo>
                <a:close/>
              </a:path>
              <a:path w="1216025" h="611505">
                <a:moveTo>
                  <a:pt x="1187450" y="597217"/>
                </a:moveTo>
                <a:lnTo>
                  <a:pt x="28575" y="597217"/>
                </a:lnTo>
                <a:lnTo>
                  <a:pt x="28575" y="582930"/>
                </a:lnTo>
                <a:lnTo>
                  <a:pt x="1187450" y="582930"/>
                </a:lnTo>
                <a:lnTo>
                  <a:pt x="1187450" y="597217"/>
                </a:lnTo>
                <a:close/>
              </a:path>
              <a:path w="1216025" h="611505">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lstStyle/>
          <a:p>
            <a:endParaRPr>
              <a:latin typeface="微软雅黑" charset="0"/>
              <a:ea typeface="微软雅黑" charset="0"/>
            </a:endParaRPr>
          </a:p>
        </p:txBody>
      </p:sp>
      <p:sp>
        <p:nvSpPr>
          <p:cNvPr id="47" name="object 47"/>
          <p:cNvSpPr/>
          <p:nvPr/>
        </p:nvSpPr>
        <p:spPr>
          <a:xfrm>
            <a:off x="10166032" y="3156267"/>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lstStyle/>
          <a:p>
            <a:endParaRPr>
              <a:latin typeface="微软雅黑" charset="0"/>
              <a:ea typeface="微软雅黑" charset="0"/>
            </a:endParaRPr>
          </a:p>
        </p:txBody>
      </p:sp>
      <p:sp>
        <p:nvSpPr>
          <p:cNvPr id="48" name="object 48"/>
          <p:cNvSpPr/>
          <p:nvPr/>
        </p:nvSpPr>
        <p:spPr>
          <a:xfrm>
            <a:off x="983932" y="4003992"/>
            <a:ext cx="1216025" cy="611505"/>
          </a:xfrm>
          <a:custGeom>
            <a:avLst/>
            <a:gdLst/>
            <a:ahLst/>
            <a:cxnLst/>
            <a:rect l="l" t="t" r="r" b="b"/>
            <a:pathLst>
              <a:path w="1216025" h="611504">
                <a:moveTo>
                  <a:pt x="1216025" y="611505"/>
                </a:moveTo>
                <a:lnTo>
                  <a:pt x="0" y="611505"/>
                </a:lnTo>
                <a:lnTo>
                  <a:pt x="0" y="0"/>
                </a:lnTo>
                <a:lnTo>
                  <a:pt x="1216025" y="0"/>
                </a:lnTo>
                <a:lnTo>
                  <a:pt x="1216025" y="14287"/>
                </a:lnTo>
                <a:lnTo>
                  <a:pt x="28575" y="14287"/>
                </a:lnTo>
                <a:lnTo>
                  <a:pt x="14287" y="28575"/>
                </a:lnTo>
                <a:lnTo>
                  <a:pt x="28575" y="28575"/>
                </a:lnTo>
                <a:lnTo>
                  <a:pt x="28575" y="582930"/>
                </a:lnTo>
                <a:lnTo>
                  <a:pt x="14287" y="582930"/>
                </a:lnTo>
                <a:lnTo>
                  <a:pt x="28575" y="597217"/>
                </a:lnTo>
                <a:lnTo>
                  <a:pt x="1216025" y="597217"/>
                </a:lnTo>
                <a:lnTo>
                  <a:pt x="1216025" y="611505"/>
                </a:lnTo>
                <a:close/>
              </a:path>
              <a:path w="1216025" h="611504">
                <a:moveTo>
                  <a:pt x="28575" y="28575"/>
                </a:moveTo>
                <a:lnTo>
                  <a:pt x="14287" y="28575"/>
                </a:lnTo>
                <a:lnTo>
                  <a:pt x="28575" y="14287"/>
                </a:lnTo>
                <a:lnTo>
                  <a:pt x="28575" y="28575"/>
                </a:lnTo>
                <a:close/>
              </a:path>
              <a:path w="1216025" h="611504">
                <a:moveTo>
                  <a:pt x="1187450" y="28575"/>
                </a:moveTo>
                <a:lnTo>
                  <a:pt x="28575" y="28575"/>
                </a:lnTo>
                <a:lnTo>
                  <a:pt x="28575" y="14287"/>
                </a:lnTo>
                <a:lnTo>
                  <a:pt x="1187450" y="14287"/>
                </a:lnTo>
                <a:lnTo>
                  <a:pt x="1187450" y="28575"/>
                </a:lnTo>
                <a:close/>
              </a:path>
              <a:path w="1216025" h="611504">
                <a:moveTo>
                  <a:pt x="1187450" y="597217"/>
                </a:moveTo>
                <a:lnTo>
                  <a:pt x="1187450" y="14287"/>
                </a:lnTo>
                <a:lnTo>
                  <a:pt x="1201737" y="28575"/>
                </a:lnTo>
                <a:lnTo>
                  <a:pt x="1216025" y="28575"/>
                </a:lnTo>
                <a:lnTo>
                  <a:pt x="1216025" y="582930"/>
                </a:lnTo>
                <a:lnTo>
                  <a:pt x="1201737" y="582930"/>
                </a:lnTo>
                <a:lnTo>
                  <a:pt x="1187450" y="597217"/>
                </a:lnTo>
                <a:close/>
              </a:path>
              <a:path w="1216025" h="611504">
                <a:moveTo>
                  <a:pt x="1216025" y="28575"/>
                </a:moveTo>
                <a:lnTo>
                  <a:pt x="1201737" y="28575"/>
                </a:lnTo>
                <a:lnTo>
                  <a:pt x="1187450" y="14287"/>
                </a:lnTo>
                <a:lnTo>
                  <a:pt x="1216025" y="14287"/>
                </a:lnTo>
                <a:lnTo>
                  <a:pt x="1216025" y="28575"/>
                </a:lnTo>
                <a:close/>
              </a:path>
              <a:path w="1216025" h="611504">
                <a:moveTo>
                  <a:pt x="28575" y="597217"/>
                </a:moveTo>
                <a:lnTo>
                  <a:pt x="14287" y="582930"/>
                </a:lnTo>
                <a:lnTo>
                  <a:pt x="28575" y="582930"/>
                </a:lnTo>
                <a:lnTo>
                  <a:pt x="28575" y="597217"/>
                </a:lnTo>
                <a:close/>
              </a:path>
              <a:path w="1216025" h="611504">
                <a:moveTo>
                  <a:pt x="1187450" y="597217"/>
                </a:moveTo>
                <a:lnTo>
                  <a:pt x="28575" y="597217"/>
                </a:lnTo>
                <a:lnTo>
                  <a:pt x="28575" y="582930"/>
                </a:lnTo>
                <a:lnTo>
                  <a:pt x="1187450" y="582930"/>
                </a:lnTo>
                <a:lnTo>
                  <a:pt x="1187450" y="597217"/>
                </a:lnTo>
                <a:close/>
              </a:path>
              <a:path w="1216025" h="611504">
                <a:moveTo>
                  <a:pt x="1216025" y="597217"/>
                </a:moveTo>
                <a:lnTo>
                  <a:pt x="1187450" y="597217"/>
                </a:lnTo>
                <a:lnTo>
                  <a:pt x="1201737" y="582930"/>
                </a:lnTo>
                <a:lnTo>
                  <a:pt x="1216025" y="582930"/>
                </a:lnTo>
                <a:lnTo>
                  <a:pt x="1216025" y="597217"/>
                </a:lnTo>
                <a:close/>
              </a:path>
            </a:pathLst>
          </a:custGeom>
          <a:solidFill>
            <a:srgbClr val="FF0000"/>
          </a:solidFill>
        </p:spPr>
        <p:txBody>
          <a:bodyPr wrap="square" lIns="0" tIns="0" rIns="0" bIns="0" rtlCol="0"/>
          <a:lstStyle/>
          <a:p>
            <a:endParaRPr>
              <a:latin typeface="微软雅黑" charset="0"/>
              <a:ea typeface="微软雅黑" charset="0"/>
            </a:endParaRPr>
          </a:p>
        </p:txBody>
      </p:sp>
      <p:sp>
        <p:nvSpPr>
          <p:cNvPr id="49" name="object 49"/>
          <p:cNvSpPr/>
          <p:nvPr/>
        </p:nvSpPr>
        <p:spPr>
          <a:xfrm>
            <a:off x="1010602" y="6230302"/>
            <a:ext cx="490855" cy="192405"/>
          </a:xfrm>
          <a:custGeom>
            <a:avLst/>
            <a:gdLst/>
            <a:ahLst/>
            <a:cxnLst/>
            <a:rect l="l" t="t" r="r" b="b"/>
            <a:pathLst>
              <a:path w="490855" h="192404">
                <a:moveTo>
                  <a:pt x="490854" y="192405"/>
                </a:moveTo>
                <a:lnTo>
                  <a:pt x="0" y="192405"/>
                </a:lnTo>
                <a:lnTo>
                  <a:pt x="0" y="0"/>
                </a:lnTo>
                <a:lnTo>
                  <a:pt x="490854" y="0"/>
                </a:lnTo>
                <a:lnTo>
                  <a:pt x="490854" y="14287"/>
                </a:lnTo>
                <a:lnTo>
                  <a:pt x="28575" y="14287"/>
                </a:lnTo>
                <a:lnTo>
                  <a:pt x="14287" y="28575"/>
                </a:lnTo>
                <a:lnTo>
                  <a:pt x="28575" y="28575"/>
                </a:lnTo>
                <a:lnTo>
                  <a:pt x="28575" y="163830"/>
                </a:lnTo>
                <a:lnTo>
                  <a:pt x="14287" y="163830"/>
                </a:lnTo>
                <a:lnTo>
                  <a:pt x="28575" y="178117"/>
                </a:lnTo>
                <a:lnTo>
                  <a:pt x="490854" y="178117"/>
                </a:lnTo>
                <a:lnTo>
                  <a:pt x="490854" y="192405"/>
                </a:lnTo>
                <a:close/>
              </a:path>
              <a:path w="490855" h="192404">
                <a:moveTo>
                  <a:pt x="28575" y="28575"/>
                </a:moveTo>
                <a:lnTo>
                  <a:pt x="14287" y="28575"/>
                </a:lnTo>
                <a:lnTo>
                  <a:pt x="28575" y="14287"/>
                </a:lnTo>
                <a:lnTo>
                  <a:pt x="28575" y="28575"/>
                </a:lnTo>
                <a:close/>
              </a:path>
              <a:path w="490855" h="192404">
                <a:moveTo>
                  <a:pt x="462279" y="28575"/>
                </a:moveTo>
                <a:lnTo>
                  <a:pt x="28575" y="28575"/>
                </a:lnTo>
                <a:lnTo>
                  <a:pt x="28575" y="14287"/>
                </a:lnTo>
                <a:lnTo>
                  <a:pt x="462279" y="14287"/>
                </a:lnTo>
                <a:lnTo>
                  <a:pt x="462279" y="28575"/>
                </a:lnTo>
                <a:close/>
              </a:path>
              <a:path w="490855" h="192404">
                <a:moveTo>
                  <a:pt x="462279" y="178117"/>
                </a:moveTo>
                <a:lnTo>
                  <a:pt x="462279" y="14287"/>
                </a:lnTo>
                <a:lnTo>
                  <a:pt x="476567" y="28575"/>
                </a:lnTo>
                <a:lnTo>
                  <a:pt x="490854" y="28575"/>
                </a:lnTo>
                <a:lnTo>
                  <a:pt x="490854" y="163830"/>
                </a:lnTo>
                <a:lnTo>
                  <a:pt x="476567" y="163830"/>
                </a:lnTo>
                <a:lnTo>
                  <a:pt x="462279" y="178117"/>
                </a:lnTo>
                <a:close/>
              </a:path>
              <a:path w="490855" h="192404">
                <a:moveTo>
                  <a:pt x="490854" y="28575"/>
                </a:moveTo>
                <a:lnTo>
                  <a:pt x="476567" y="28575"/>
                </a:lnTo>
                <a:lnTo>
                  <a:pt x="462279" y="14287"/>
                </a:lnTo>
                <a:lnTo>
                  <a:pt x="490854" y="14287"/>
                </a:lnTo>
                <a:lnTo>
                  <a:pt x="490854" y="28575"/>
                </a:lnTo>
                <a:close/>
              </a:path>
              <a:path w="490855" h="192404">
                <a:moveTo>
                  <a:pt x="28575" y="178117"/>
                </a:moveTo>
                <a:lnTo>
                  <a:pt x="14287" y="163830"/>
                </a:lnTo>
                <a:lnTo>
                  <a:pt x="28575" y="163830"/>
                </a:lnTo>
                <a:lnTo>
                  <a:pt x="28575" y="178117"/>
                </a:lnTo>
                <a:close/>
              </a:path>
              <a:path w="490855" h="192404">
                <a:moveTo>
                  <a:pt x="462279" y="178117"/>
                </a:moveTo>
                <a:lnTo>
                  <a:pt x="28575" y="178117"/>
                </a:lnTo>
                <a:lnTo>
                  <a:pt x="28575" y="163830"/>
                </a:lnTo>
                <a:lnTo>
                  <a:pt x="462279" y="163830"/>
                </a:lnTo>
                <a:lnTo>
                  <a:pt x="462279" y="178117"/>
                </a:lnTo>
                <a:close/>
              </a:path>
              <a:path w="490855" h="192404">
                <a:moveTo>
                  <a:pt x="490854" y="178117"/>
                </a:moveTo>
                <a:lnTo>
                  <a:pt x="462279" y="178117"/>
                </a:lnTo>
                <a:lnTo>
                  <a:pt x="476567" y="163830"/>
                </a:lnTo>
                <a:lnTo>
                  <a:pt x="490854" y="163830"/>
                </a:lnTo>
                <a:lnTo>
                  <a:pt x="490854" y="178117"/>
                </a:lnTo>
                <a:close/>
              </a:path>
            </a:pathLst>
          </a:custGeom>
          <a:solidFill>
            <a:srgbClr val="FF0000"/>
          </a:solidFill>
        </p:spPr>
        <p:txBody>
          <a:bodyPr wrap="square" lIns="0" tIns="0" rIns="0" bIns="0" rtlCol="0"/>
          <a:lstStyle/>
          <a:p/>
        </p:txBody>
      </p:sp>
      <p:sp>
        <p:nvSpPr>
          <p:cNvPr id="50" name="object 50"/>
          <p:cNvSpPr txBox="1"/>
          <p:nvPr/>
        </p:nvSpPr>
        <p:spPr>
          <a:xfrm>
            <a:off x="4134484" y="6213475"/>
            <a:ext cx="635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AF50"/>
                </a:solidFill>
                <a:latin typeface="微软雅黑" panose="020B0503020204020204" charset="-122"/>
                <a:cs typeface="微软雅黑" panose="020B0503020204020204" charset="-122"/>
              </a:rPr>
              <a:t>规章特有</a:t>
            </a:r>
            <a:endParaRPr sz="1200">
              <a:latin typeface="微软雅黑" panose="020B0503020204020204" charset="-122"/>
              <a:cs typeface="微软雅黑" panose="020B0503020204020204" charset="-122"/>
            </a:endParaRPr>
          </a:p>
        </p:txBody>
      </p:sp>
      <p:sp>
        <p:nvSpPr>
          <p:cNvPr id="51" name="object 51"/>
          <p:cNvSpPr txBox="1"/>
          <p:nvPr/>
        </p:nvSpPr>
        <p:spPr>
          <a:xfrm>
            <a:off x="1599564" y="6210300"/>
            <a:ext cx="1397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微软雅黑" panose="020B0503020204020204" charset="-122"/>
                <a:cs typeface="微软雅黑" panose="020B0503020204020204" charset="-122"/>
              </a:rPr>
              <a:t>行政规范性文件特有</a:t>
            </a:r>
            <a:endParaRPr sz="1200">
              <a:latin typeface="微软雅黑" panose="020B0503020204020204" charset="-122"/>
              <a:cs typeface="微软雅黑" panose="020B0503020204020204" charset="-122"/>
            </a:endParaRPr>
          </a:p>
        </p:txBody>
      </p:sp>
      <p:sp>
        <p:nvSpPr>
          <p:cNvPr id="52" name="object 52"/>
          <p:cNvSpPr/>
          <p:nvPr/>
        </p:nvSpPr>
        <p:spPr>
          <a:xfrm>
            <a:off x="3530917" y="6230302"/>
            <a:ext cx="490855" cy="192405"/>
          </a:xfrm>
          <a:custGeom>
            <a:avLst/>
            <a:gdLst/>
            <a:ahLst/>
            <a:cxnLst/>
            <a:rect l="l" t="t" r="r" b="b"/>
            <a:pathLst>
              <a:path w="490854" h="192404">
                <a:moveTo>
                  <a:pt x="490855" y="192405"/>
                </a:moveTo>
                <a:lnTo>
                  <a:pt x="0" y="192405"/>
                </a:lnTo>
                <a:lnTo>
                  <a:pt x="0" y="0"/>
                </a:lnTo>
                <a:lnTo>
                  <a:pt x="490855" y="0"/>
                </a:lnTo>
                <a:lnTo>
                  <a:pt x="490855" y="14287"/>
                </a:lnTo>
                <a:lnTo>
                  <a:pt x="28575" y="14287"/>
                </a:lnTo>
                <a:lnTo>
                  <a:pt x="14287" y="28575"/>
                </a:lnTo>
                <a:lnTo>
                  <a:pt x="28575" y="28575"/>
                </a:lnTo>
                <a:lnTo>
                  <a:pt x="28575" y="163830"/>
                </a:lnTo>
                <a:lnTo>
                  <a:pt x="14287" y="163830"/>
                </a:lnTo>
                <a:lnTo>
                  <a:pt x="28575" y="178117"/>
                </a:lnTo>
                <a:lnTo>
                  <a:pt x="490855" y="178117"/>
                </a:lnTo>
                <a:lnTo>
                  <a:pt x="490855" y="192405"/>
                </a:lnTo>
                <a:close/>
              </a:path>
              <a:path w="490854" h="192404">
                <a:moveTo>
                  <a:pt x="28575" y="28575"/>
                </a:moveTo>
                <a:lnTo>
                  <a:pt x="14287" y="28575"/>
                </a:lnTo>
                <a:lnTo>
                  <a:pt x="28575" y="14287"/>
                </a:lnTo>
                <a:lnTo>
                  <a:pt x="28575" y="28575"/>
                </a:lnTo>
                <a:close/>
              </a:path>
              <a:path w="490854" h="192404">
                <a:moveTo>
                  <a:pt x="462280" y="28575"/>
                </a:moveTo>
                <a:lnTo>
                  <a:pt x="28575" y="28575"/>
                </a:lnTo>
                <a:lnTo>
                  <a:pt x="28575" y="14287"/>
                </a:lnTo>
                <a:lnTo>
                  <a:pt x="462280" y="14287"/>
                </a:lnTo>
                <a:lnTo>
                  <a:pt x="462280" y="28575"/>
                </a:lnTo>
                <a:close/>
              </a:path>
              <a:path w="490854" h="192404">
                <a:moveTo>
                  <a:pt x="462280" y="178117"/>
                </a:moveTo>
                <a:lnTo>
                  <a:pt x="462280" y="14287"/>
                </a:lnTo>
                <a:lnTo>
                  <a:pt x="476567" y="28575"/>
                </a:lnTo>
                <a:lnTo>
                  <a:pt x="490855" y="28575"/>
                </a:lnTo>
                <a:lnTo>
                  <a:pt x="490855" y="163830"/>
                </a:lnTo>
                <a:lnTo>
                  <a:pt x="476567" y="163830"/>
                </a:lnTo>
                <a:lnTo>
                  <a:pt x="462280" y="178117"/>
                </a:lnTo>
                <a:close/>
              </a:path>
              <a:path w="490854" h="192404">
                <a:moveTo>
                  <a:pt x="490855" y="28575"/>
                </a:moveTo>
                <a:lnTo>
                  <a:pt x="476567" y="28575"/>
                </a:lnTo>
                <a:lnTo>
                  <a:pt x="462280" y="14287"/>
                </a:lnTo>
                <a:lnTo>
                  <a:pt x="490855" y="14287"/>
                </a:lnTo>
                <a:lnTo>
                  <a:pt x="490855" y="28575"/>
                </a:lnTo>
                <a:close/>
              </a:path>
              <a:path w="490854" h="192404">
                <a:moveTo>
                  <a:pt x="28575" y="178117"/>
                </a:moveTo>
                <a:lnTo>
                  <a:pt x="14287" y="163830"/>
                </a:lnTo>
                <a:lnTo>
                  <a:pt x="28575" y="163830"/>
                </a:lnTo>
                <a:lnTo>
                  <a:pt x="28575" y="178117"/>
                </a:lnTo>
                <a:close/>
              </a:path>
              <a:path w="490854" h="192404">
                <a:moveTo>
                  <a:pt x="462280" y="178117"/>
                </a:moveTo>
                <a:lnTo>
                  <a:pt x="28575" y="178117"/>
                </a:lnTo>
                <a:lnTo>
                  <a:pt x="28575" y="163830"/>
                </a:lnTo>
                <a:lnTo>
                  <a:pt x="462280" y="163830"/>
                </a:lnTo>
                <a:lnTo>
                  <a:pt x="462280" y="178117"/>
                </a:lnTo>
                <a:close/>
              </a:path>
              <a:path w="490854" h="192404">
                <a:moveTo>
                  <a:pt x="490855" y="178117"/>
                </a:moveTo>
                <a:lnTo>
                  <a:pt x="462280" y="178117"/>
                </a:lnTo>
                <a:lnTo>
                  <a:pt x="476567" y="163830"/>
                </a:lnTo>
                <a:lnTo>
                  <a:pt x="490855" y="163830"/>
                </a:lnTo>
                <a:lnTo>
                  <a:pt x="490855" y="178117"/>
                </a:lnTo>
                <a:close/>
              </a:path>
            </a:pathLst>
          </a:custGeom>
          <a:solidFill>
            <a:srgbClr val="00AF50"/>
          </a:solid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09844" y="1176019"/>
            <a:ext cx="1211580" cy="1211580"/>
          </a:xfrm>
          <a:custGeom>
            <a:avLst/>
            <a:gdLst/>
            <a:ahLst/>
            <a:cxnLst/>
            <a:rect l="l" t="t" r="r" b="b"/>
            <a:pathLst>
              <a:path w="1211579" h="1211580">
                <a:moveTo>
                  <a:pt x="605535" y="1211579"/>
                </a:moveTo>
                <a:lnTo>
                  <a:pt x="558193" y="1209757"/>
                </a:lnTo>
                <a:lnTo>
                  <a:pt x="511848" y="1204379"/>
                </a:lnTo>
                <a:lnTo>
                  <a:pt x="466634" y="1195579"/>
                </a:lnTo>
                <a:lnTo>
                  <a:pt x="422687" y="1183494"/>
                </a:lnTo>
                <a:lnTo>
                  <a:pt x="380140" y="1168256"/>
                </a:lnTo>
                <a:lnTo>
                  <a:pt x="339130" y="1150000"/>
                </a:lnTo>
                <a:lnTo>
                  <a:pt x="299791" y="1128862"/>
                </a:lnTo>
                <a:lnTo>
                  <a:pt x="262258" y="1104975"/>
                </a:lnTo>
                <a:lnTo>
                  <a:pt x="226665" y="1078474"/>
                </a:lnTo>
                <a:lnTo>
                  <a:pt x="193147" y="1049494"/>
                </a:lnTo>
                <a:lnTo>
                  <a:pt x="161840" y="1018169"/>
                </a:lnTo>
                <a:lnTo>
                  <a:pt x="132878" y="984633"/>
                </a:lnTo>
                <a:lnTo>
                  <a:pt x="106396" y="949021"/>
                </a:lnTo>
                <a:lnTo>
                  <a:pt x="82529" y="911468"/>
                </a:lnTo>
                <a:lnTo>
                  <a:pt x="61411" y="872108"/>
                </a:lnTo>
                <a:lnTo>
                  <a:pt x="43178" y="831076"/>
                </a:lnTo>
                <a:lnTo>
                  <a:pt x="27964" y="788505"/>
                </a:lnTo>
                <a:lnTo>
                  <a:pt x="15905" y="744532"/>
                </a:lnTo>
                <a:lnTo>
                  <a:pt x="7134" y="699289"/>
                </a:lnTo>
                <a:lnTo>
                  <a:pt x="1788" y="652912"/>
                </a:lnTo>
                <a:lnTo>
                  <a:pt x="0" y="605535"/>
                </a:lnTo>
                <a:lnTo>
                  <a:pt x="1788" y="558228"/>
                </a:lnTo>
                <a:lnTo>
                  <a:pt x="7134" y="511914"/>
                </a:lnTo>
                <a:lnTo>
                  <a:pt x="15905" y="466727"/>
                </a:lnTo>
                <a:lnTo>
                  <a:pt x="27964" y="422804"/>
                </a:lnTo>
                <a:lnTo>
                  <a:pt x="43178" y="380279"/>
                </a:lnTo>
                <a:lnTo>
                  <a:pt x="61411" y="339286"/>
                </a:lnTo>
                <a:lnTo>
                  <a:pt x="82529" y="299960"/>
                </a:lnTo>
                <a:lnTo>
                  <a:pt x="106396" y="262437"/>
                </a:lnTo>
                <a:lnTo>
                  <a:pt x="132878" y="226851"/>
                </a:lnTo>
                <a:lnTo>
                  <a:pt x="161840" y="193337"/>
                </a:lnTo>
                <a:lnTo>
                  <a:pt x="193147" y="162030"/>
                </a:lnTo>
                <a:lnTo>
                  <a:pt x="226665" y="133065"/>
                </a:lnTo>
                <a:lnTo>
                  <a:pt x="262258" y="106576"/>
                </a:lnTo>
                <a:lnTo>
                  <a:pt x="299791" y="82698"/>
                </a:lnTo>
                <a:lnTo>
                  <a:pt x="339130" y="61567"/>
                </a:lnTo>
                <a:lnTo>
                  <a:pt x="380140" y="43316"/>
                </a:lnTo>
                <a:lnTo>
                  <a:pt x="422687" y="28082"/>
                </a:lnTo>
                <a:lnTo>
                  <a:pt x="466634" y="15998"/>
                </a:lnTo>
                <a:lnTo>
                  <a:pt x="511848" y="7200"/>
                </a:lnTo>
                <a:lnTo>
                  <a:pt x="558193" y="1822"/>
                </a:lnTo>
                <a:lnTo>
                  <a:pt x="605535" y="0"/>
                </a:lnTo>
                <a:lnTo>
                  <a:pt x="652878" y="1822"/>
                </a:lnTo>
                <a:lnTo>
                  <a:pt x="699223" y="7200"/>
                </a:lnTo>
                <a:lnTo>
                  <a:pt x="744438" y="15999"/>
                </a:lnTo>
                <a:lnTo>
                  <a:pt x="788386" y="28084"/>
                </a:lnTo>
                <a:lnTo>
                  <a:pt x="830934" y="43320"/>
                </a:lnTo>
                <a:lnTo>
                  <a:pt x="871947" y="61573"/>
                </a:lnTo>
                <a:lnTo>
                  <a:pt x="911289" y="82708"/>
                </a:lnTo>
                <a:lnTo>
                  <a:pt x="948828" y="106590"/>
                </a:lnTo>
                <a:lnTo>
                  <a:pt x="984426" y="133085"/>
                </a:lnTo>
                <a:lnTo>
                  <a:pt x="1017951" y="162058"/>
                </a:lnTo>
                <a:lnTo>
                  <a:pt x="1049267" y="193374"/>
                </a:lnTo>
                <a:lnTo>
                  <a:pt x="1078240" y="226899"/>
                </a:lnTo>
                <a:lnTo>
                  <a:pt x="1104735" y="262497"/>
                </a:lnTo>
                <a:lnTo>
                  <a:pt x="1128617" y="300036"/>
                </a:lnTo>
                <a:lnTo>
                  <a:pt x="1149752" y="339378"/>
                </a:lnTo>
                <a:lnTo>
                  <a:pt x="1168005" y="380391"/>
                </a:lnTo>
                <a:lnTo>
                  <a:pt x="1183241" y="422939"/>
                </a:lnTo>
                <a:lnTo>
                  <a:pt x="1195326" y="466887"/>
                </a:lnTo>
                <a:lnTo>
                  <a:pt x="1204125" y="512102"/>
                </a:lnTo>
                <a:lnTo>
                  <a:pt x="1209503" y="558447"/>
                </a:lnTo>
                <a:lnTo>
                  <a:pt x="1211326" y="605789"/>
                </a:lnTo>
                <a:lnTo>
                  <a:pt x="1209503" y="653132"/>
                </a:lnTo>
                <a:lnTo>
                  <a:pt x="1204125" y="699477"/>
                </a:lnTo>
                <a:lnTo>
                  <a:pt x="1195326" y="744692"/>
                </a:lnTo>
                <a:lnTo>
                  <a:pt x="1183241" y="788640"/>
                </a:lnTo>
                <a:lnTo>
                  <a:pt x="1168005" y="831188"/>
                </a:lnTo>
                <a:lnTo>
                  <a:pt x="1149752" y="872201"/>
                </a:lnTo>
                <a:lnTo>
                  <a:pt x="1128617" y="911543"/>
                </a:lnTo>
                <a:lnTo>
                  <a:pt x="1104735" y="949082"/>
                </a:lnTo>
                <a:lnTo>
                  <a:pt x="1078240" y="984680"/>
                </a:lnTo>
                <a:lnTo>
                  <a:pt x="1049267" y="1018205"/>
                </a:lnTo>
                <a:lnTo>
                  <a:pt x="1017951" y="1049521"/>
                </a:lnTo>
                <a:lnTo>
                  <a:pt x="984426" y="1078494"/>
                </a:lnTo>
                <a:lnTo>
                  <a:pt x="948828" y="1104989"/>
                </a:lnTo>
                <a:lnTo>
                  <a:pt x="911289" y="1128871"/>
                </a:lnTo>
                <a:lnTo>
                  <a:pt x="871947" y="1150006"/>
                </a:lnTo>
                <a:lnTo>
                  <a:pt x="830934" y="1168259"/>
                </a:lnTo>
                <a:lnTo>
                  <a:pt x="788386" y="1183495"/>
                </a:lnTo>
                <a:lnTo>
                  <a:pt x="744438" y="1195580"/>
                </a:lnTo>
                <a:lnTo>
                  <a:pt x="699223" y="1204379"/>
                </a:lnTo>
                <a:lnTo>
                  <a:pt x="652878" y="1209757"/>
                </a:lnTo>
                <a:lnTo>
                  <a:pt x="605535" y="1211579"/>
                </a:lnTo>
                <a:close/>
              </a:path>
            </a:pathLst>
          </a:custGeom>
          <a:solidFill>
            <a:srgbClr val="D6E4F8"/>
          </a:solidFill>
        </p:spPr>
        <p:txBody>
          <a:bodyPr wrap="square" lIns="0" tIns="0" rIns="0" bIns="0" rtlCol="0"/>
          <a:lstStyle/>
          <a:p/>
        </p:txBody>
      </p:sp>
      <p:sp>
        <p:nvSpPr>
          <p:cNvPr id="4" name="object 4"/>
          <p:cNvSpPr txBox="1">
            <a:spLocks noGrp="1"/>
          </p:cNvSpPr>
          <p:nvPr>
            <p:ph type="title"/>
          </p:nvPr>
        </p:nvSpPr>
        <p:spPr>
          <a:xfrm>
            <a:off x="4791709" y="2635884"/>
            <a:ext cx="3073400" cy="935990"/>
          </a:xfrm>
          <a:prstGeom prst="rect">
            <a:avLst/>
          </a:prstGeom>
        </p:spPr>
        <p:txBody>
          <a:bodyPr vert="horz" wrap="square" lIns="0" tIns="12700" rIns="0" bIns="0" rtlCol="0">
            <a:spAutoFit/>
          </a:bodyPr>
          <a:lstStyle/>
          <a:p>
            <a:pPr marL="12700">
              <a:lnSpc>
                <a:spcPct val="100000"/>
              </a:lnSpc>
              <a:spcBef>
                <a:spcPts val="100"/>
              </a:spcBef>
            </a:pPr>
            <a:r>
              <a:rPr sz="6000" b="1" dirty="0">
                <a:latin typeface="微软雅黑" charset="0"/>
                <a:ea typeface="微软雅黑" charset="0"/>
                <a:cs typeface="微软雅黑" panose="020B0503020204020204" charset="-122"/>
              </a:rPr>
              <a:t>字段详解</a:t>
            </a:r>
            <a:endParaRPr sz="6000">
              <a:latin typeface="微软雅黑" charset="0"/>
              <a:ea typeface="微软雅黑" charset="0"/>
              <a:cs typeface="微软雅黑" panose="020B0503020204020204" charset="-122"/>
            </a:endParaRPr>
          </a:p>
        </p:txBody>
      </p:sp>
      <p:sp>
        <p:nvSpPr>
          <p:cNvPr id="5" name="object 5"/>
          <p:cNvSpPr txBox="1"/>
          <p:nvPr/>
        </p:nvSpPr>
        <p:spPr>
          <a:xfrm>
            <a:off x="5791200" y="1371600"/>
            <a:ext cx="912495" cy="75120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395BC9"/>
                </a:solidFill>
                <a:latin typeface="微软雅黑" charset="0"/>
                <a:ea typeface="微软雅黑" charset="0"/>
                <a:cs typeface="宋体" pitchFamily="2" charset="-122"/>
              </a:rPr>
              <a:t>0</a:t>
            </a:r>
            <a:r>
              <a:rPr lang="en-US" sz="4800" dirty="0">
                <a:solidFill>
                  <a:srgbClr val="395BC9"/>
                </a:solidFill>
                <a:latin typeface="微软雅黑" charset="0"/>
                <a:ea typeface="微软雅黑" charset="0"/>
                <a:cs typeface="宋体" pitchFamily="2" charset="-122"/>
              </a:rPr>
              <a:t>3</a:t>
            </a:r>
            <a:endParaRPr lang="en-US" sz="4800" dirty="0">
              <a:solidFill>
                <a:srgbClr val="395BC9"/>
              </a:solidFill>
              <a:latin typeface="微软雅黑" charset="0"/>
              <a:ea typeface="微软雅黑" charset="0"/>
              <a:cs typeface="宋体" pitchFamily="2" charset="-122"/>
            </a:endParaRPr>
          </a:p>
        </p:txBody>
      </p:sp>
    </p:spTree>
  </p:cSld>
  <p:clrMapOvr>
    <a:masterClrMapping/>
  </p:clrMapOvr>
</p:sld>
</file>

<file path=ppt/tags/tag1.xml><?xml version="1.0" encoding="utf-8"?>
<p:tagLst xmlns:p="http://schemas.openxmlformats.org/presentationml/2006/main">
  <p:tag name="KSO_WPP_MARK_KEY" val="f6b5bd4d-a872-47e4-9949-75c060b62ba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4104</Words>
  <Application>WPS 文字</Application>
  <PresentationFormat>On-screen Show (4:3)</PresentationFormat>
  <Paragraphs>449</Paragraphs>
  <Slides>44</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44</vt:i4>
      </vt:variant>
    </vt:vector>
  </HeadingPairs>
  <TitlesOfParts>
    <vt:vector size="74" baseType="lpstr">
      <vt:lpstr>Arial</vt:lpstr>
      <vt:lpstr>宋体</vt:lpstr>
      <vt:lpstr>Wingdings</vt:lpstr>
      <vt:lpstr>汉仪书宋二KW</vt:lpstr>
      <vt:lpstr>黑体</vt:lpstr>
      <vt:lpstr>汉仪中黑KW</vt:lpstr>
      <vt:lpstr>微软雅黑</vt:lpstr>
      <vt:lpstr>汉仪旗黑</vt:lpstr>
      <vt:lpstr>Times New Roman</vt:lpstr>
      <vt:lpstr>Calibri</vt:lpstr>
      <vt:lpstr>Helvetica Neue</vt:lpstr>
      <vt:lpstr>宋体</vt:lpstr>
      <vt:lpstr>Arial Unicode MS</vt:lpstr>
      <vt:lpstr>Times New Roman</vt:lpstr>
      <vt:lpstr>微软雅黑</vt:lpstr>
      <vt:lpstr>黑体</vt:lpstr>
      <vt:lpstr>蘋果儷細宋</vt:lpstr>
      <vt:lpstr>报隶-简</vt:lpstr>
      <vt:lpstr>Hiragino Sans GB W3</vt:lpstr>
      <vt:lpstr>Heiti TC Light</vt:lpstr>
      <vt:lpstr>STHeiti Light</vt:lpstr>
      <vt:lpstr>Lantinghei SC Extralight</vt:lpstr>
      <vt:lpstr>Heiti SC Light</vt:lpstr>
      <vt:lpstr>隶变-繁</vt:lpstr>
      <vt:lpstr>华文楷体</vt:lpstr>
      <vt:lpstr>Hiragino Sans CNS W3</vt:lpstr>
      <vt:lpstr>標楷體</vt:lpstr>
      <vt:lpstr>Segoe UI</vt:lpstr>
      <vt:lpstr>苹方-简</vt:lpstr>
      <vt:lpstr>Office Theme</vt:lpstr>
      <vt:lpstr>PowerPoint 演示文稿</vt:lpstr>
      <vt:lpstr>字段分类</vt:lpstr>
      <vt:lpstr>文件标题</vt:lpstr>
      <vt:lpstr>文件标题</vt:lpstr>
      <vt:lpstr>后台栏目</vt:lpstr>
      <vt:lpstr>规章栏目数据需要完善的字段</vt:lpstr>
      <vt:lpstr>字段分类</vt:lpstr>
      <vt:lpstr>字段分类</vt:lpstr>
      <vt:lpstr>字段详解</vt:lpstr>
      <vt:lpstr>文件标题</vt:lpstr>
      <vt:lpstr>文件类型</vt:lpstr>
      <vt:lpstr>规范性文件标识</vt:lpstr>
      <vt:lpstr>文件成文日期</vt:lpstr>
      <vt:lpstr>文件公开发布日期</vt:lpstr>
      <vt:lpstr>文件发文字号</vt:lpstr>
      <vt:lpstr>发文机关代字</vt:lpstr>
      <vt:lpstr>发文年份</vt:lpstr>
      <vt:lpstr>文件顺序号</vt:lpstr>
      <vt:lpstr>要求: 从正文或标题中提取，一般为3至4个。</vt:lpstr>
      <vt:lpstr>公文种类</vt:lpstr>
      <vt:lpstr>发文机关</vt:lpstr>
      <vt:lpstr>发文机关编码</vt:lpstr>
      <vt:lpstr>文件所属单位</vt:lpstr>
      <vt:lpstr>主题分类</vt:lpstr>
      <vt:lpstr>文件来源</vt:lpstr>
      <vt:lpstr>文件摘要</vt:lpstr>
      <vt:lpstr>PowerPoint 演示文稿</vt:lpstr>
      <vt:lpstr>文件正文内容</vt:lpstr>
      <vt:lpstr>PowerPoint 演示文稿</vt:lpstr>
      <vt:lpstr>PowerPoint 演示文稿</vt:lpstr>
      <vt:lpstr>文件附件</vt:lpstr>
      <vt:lpstr>相关文件</vt:lpstr>
      <vt:lpstr>文件开始实施 的时间</vt:lpstr>
      <vt:lpstr>文件失效时间</vt:lpstr>
      <vt:lpstr>文件失效原因</vt:lpstr>
      <vt:lpstr>PowerPoint 演示文稿</vt:lpstr>
      <vt:lpstr>文件废止原因</vt:lpstr>
      <vt:lpstr>政府公报标识</vt:lpstr>
      <vt:lpstr>题注</vt:lpstr>
      <vt:lpstr>附注</vt:lpstr>
      <vt:lpstr>文件PDF版</vt:lpstr>
      <vt:lpstr>PowerPoint 演示文稿</vt:lpstr>
      <vt:lpstr>其他信息4、其他信息5、其他信息6</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八九</cp:lastModifiedBy>
  <cp:revision>41</cp:revision>
  <dcterms:created xsi:type="dcterms:W3CDTF">2022-10-20T08:15:54Z</dcterms:created>
  <dcterms:modified xsi:type="dcterms:W3CDTF">2022-10-20T08:15:54Z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2022-10-20T16:00:00Z</vt:filetime>
  </property>
  <property fmtid="{D5CDD505-2E9C-101B-9397-08002B2CF9AE}" pid="3" name="Creator">
    <vt:lpwstr>WPS 演示</vt:lpwstr>
  </property>
  <property fmtid="{D5CDD505-2E9C-101B-9397-08002B2CF9AE}" pid="4" name="LastSaved">
    <vt:filetime>2022-10-20T16:00:00Z</vt:filetime>
  </property>
  <property fmtid="{D5CDD505-2E9C-101B-9397-08002B2CF9AE}" pid="5" name="ICV">
    <vt:lpwstr>DCBB36EA391A4044B3A55A6AB21466CC</vt:lpwstr>
  </property>
  <property fmtid="{D5CDD505-2E9C-101B-9397-08002B2CF9AE}" pid="6" name="KSOProductBuildVer">
    <vt:lpwstr>2052-4.7.0.7523</vt:lpwstr>
  </property>
</Properties>
</file>