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</p:sldMasterIdLst>
  <p:sldIdLst>
    <p:sldId id="256" r:id="rId8"/>
    <p:sldId id="257" r:id="rId9"/>
    <p:sldId id="258" r:id="rId10"/>
    <p:sldId id="279" r:id="rId11"/>
    <p:sldId id="281" r:id="rId12"/>
    <p:sldId id="282" r:id="rId13"/>
    <p:sldId id="283" r:id="rId14"/>
    <p:sldId id="284" r:id="rId15"/>
    <p:sldId id="261" r:id="rId16"/>
    <p:sldId id="262" r:id="rId17"/>
    <p:sldId id="264" r:id="rId18"/>
    <p:sldId id="265" r:id="rId19"/>
    <p:sldId id="267" r:id="rId20"/>
    <p:sldId id="268" r:id="rId21"/>
    <p:sldId id="270" r:id="rId22"/>
    <p:sldId id="275" r:id="rId23"/>
    <p:sldId id="271" r:id="rId24"/>
  </p:sldIdLst>
  <p:sldSz cx="12192000" cy="6858000"/>
  <p:notesSz cx="6858000" cy="9144000"/>
  <p:embeddedFontLst>
    <p:embeddedFont>
      <p:font typeface="OPPOSans R" panose="00020600040101010101" charset="-122"/>
      <p:regular r:id="rId28"/>
    </p:embeddedFont>
    <p:embeddedFont>
      <p:font typeface="Source Han Serif SC Regular" panose="02020900000000000000" charset="-122"/>
      <p:bold r:id="rId29"/>
    </p:embeddedFont>
    <p:embeddedFont>
      <p:font typeface="HelloFont WenYiHei" panose="00020600040101010101" charset="-122"/>
      <p:regular r:id="rId30"/>
    </p:embeddedFont>
    <p:embeddedFont>
      <p:font typeface="Source Han Sans" panose="020B0500000000000000" charset="-122"/>
      <p:regular r:id="rId31"/>
    </p:embeddedFont>
    <p:embeddedFont>
      <p:font typeface="Source Han Sans CN Bold" panose="020B0800000000000000" charset="-122"/>
      <p:bold r:id="rId32"/>
    </p:embeddedFont>
    <p:embeddedFont>
      <p:font typeface="等线" panose="02010600030101010101" charset="-122"/>
      <p:regular r:id="rId33"/>
    </p:embeddedFont>
    <p:embeddedFont>
      <p:font typeface="黑体" panose="02010609060101010101" charset="-122"/>
      <p:regular r:id="rId34"/>
    </p:embeddedFont>
  </p:embeddedFontLst>
  <p:custDataLst>
    <p:tags r:id="rId35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tags" Target="tags/tag6.xml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8581" r="8694" b="17085"/>
          <a:stretch>
            <a:fillRect/>
          </a:stretch>
        </p:blipFill>
        <p:spPr>
          <a:xfrm>
            <a:off x="-16673" y="0"/>
            <a:ext cx="12208674" cy="6858000"/>
          </a:xfrm>
          <a:custGeom>
            <a:avLst/>
            <a:gdLst>
              <a:gd name="connsiteX0" fmla="*/ 0 w 12208674"/>
              <a:gd name="connsiteY0" fmla="*/ 0 h 6858000"/>
              <a:gd name="connsiteX1" fmla="*/ 12208674 w 12208674"/>
              <a:gd name="connsiteY1" fmla="*/ 0 h 6858000"/>
              <a:gd name="connsiteX2" fmla="*/ 12208674 w 12208674"/>
              <a:gd name="connsiteY2" fmla="*/ 6858000 h 6858000"/>
              <a:gd name="connsiteX3" fmla="*/ 0 w 12208674"/>
              <a:gd name="connsiteY3" fmla="*/ 6858000 h 6858000"/>
            </a:gdLst>
            <a:ahLst/>
            <a:cxnLst/>
            <a:rect l="l" t="t" r="r" b="b"/>
            <a:pathLst>
              <a:path w="12208674" h="6858000">
                <a:moveTo>
                  <a:pt x="0" y="0"/>
                </a:moveTo>
                <a:lnTo>
                  <a:pt x="12208674" y="0"/>
                </a:lnTo>
                <a:lnTo>
                  <a:pt x="1220867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100000"/>
          </a:blip>
          <a:srcRect t="9417"/>
          <a:stretch>
            <a:fillRect/>
          </a:stretch>
        </p:blipFill>
        <p:spPr>
          <a:xfrm>
            <a:off x="-16674" y="-1"/>
            <a:ext cx="5706351" cy="12963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H="1">
            <a:off x="11286357" y="6417724"/>
            <a:ext cx="453022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1437364" y="6504852"/>
            <a:ext cx="302015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alphaModFix amt="100000"/>
          </a:blip>
          <a:srcRect t="39460" r="45352"/>
          <a:stretch>
            <a:fillRect/>
          </a:stretch>
        </p:blipFill>
        <p:spPr>
          <a:xfrm rot="423859" flipH="1">
            <a:off x="641632" y="3546977"/>
            <a:ext cx="2462820" cy="181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alphaModFix amt="100000"/>
          </a:blip>
          <a:srcRect l="54522" t="34921" r="34646" b="43537"/>
          <a:stretch>
            <a:fillRect/>
          </a:stretch>
        </p:blipFill>
        <p:spPr>
          <a:xfrm rot="21176141">
            <a:off x="10572550" y="3859164"/>
            <a:ext cx="622381" cy="82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alphaModFix amt="100000"/>
          </a:blip>
          <a:srcRect l="73124" t="25023" r="16642" b="57106"/>
          <a:stretch>
            <a:fillRect/>
          </a:stretch>
        </p:blipFill>
        <p:spPr>
          <a:xfrm rot="423872">
            <a:off x="11356837" y="3624281"/>
            <a:ext cx="591188" cy="68562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1935480" y="1844675"/>
            <a:ext cx="8852535" cy="25419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济宁市人民政府外事办公室</a:t>
            </a:r>
            <a:endParaRPr kumimoji="1" lang="en-US" altLang="zh-CN" sz="4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CN" sz="4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2024年政府信息公开工作年度报告</a:t>
            </a:r>
            <a:endParaRPr kumimoji="1" lang="en-US" altLang="zh-CN" sz="4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685963" y="3068913"/>
            <a:ext cx="1322707" cy="1278972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47725" y="45099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zh-CN" altLang="en-US" sz="2800" b="1"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 CN Bold" panose="020B0800000000000000" charset="-122"/>
              </a:rPr>
              <a:t>主动公开政府信息情况</a:t>
            </a:r>
            <a:endParaRPr kumimoji="1" lang="zh-CN" altLang="en-US" sz="2800" b="1">
              <a:solidFill>
                <a:srgbClr val="262626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 CN Bold" panose="020B080000000000000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71663" y="431800"/>
            <a:ext cx="464937" cy="458275"/>
            <a:chOff x="271663" y="431800"/>
            <a:chExt cx="464937" cy="458275"/>
          </a:xfrm>
        </p:grpSpPr>
        <p:sp>
          <p:nvSpPr>
            <p:cNvPr id="22" name="标题 1"/>
            <p:cNvSpPr txBox="1"/>
            <p:nvPr/>
          </p:nvSpPr>
          <p:spPr>
            <a:xfrm>
              <a:off x="348958" y="502433"/>
              <a:ext cx="387642" cy="387642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>
              <a:off x="271663" y="431800"/>
              <a:ext cx="387642" cy="387642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aphicFrame>
        <p:nvGraphicFramePr>
          <p:cNvPr id="25" name="表格 24"/>
          <p:cNvGraphicFramePr/>
          <p:nvPr>
            <p:custDataLst>
              <p:tags r:id="rId1"/>
            </p:custDataLst>
          </p:nvPr>
        </p:nvGraphicFramePr>
        <p:xfrm>
          <a:off x="1199515" y="1815465"/>
          <a:ext cx="9949180" cy="42138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87295"/>
                <a:gridCol w="2487295"/>
                <a:gridCol w="2487295"/>
                <a:gridCol w="2487295"/>
              </a:tblGrid>
              <a:tr h="300990">
                <a:tc gridSpan="4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第二十条第（一）项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0099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信息内容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本年制发件数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本年废止件数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现行有效件数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</a:tr>
              <a:tr h="300990"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规章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</a:tr>
              <a:tr h="300990"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行政规范性文件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</a:tr>
              <a:tr h="300990">
                <a:tc gridSpan="4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第二十条第（五）项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0099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信息内容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gridSpan="3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本年处理决定数量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</a:tr>
              <a:tr h="300990"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行政许可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gridSpan="3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</a:tr>
              <a:tr h="300990">
                <a:tc gridSpan="4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第二十条第（六）项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0099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信息内容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gridSpan="3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本年处理决定数量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</a:tr>
              <a:tr h="300990"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行政处罚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gridSpan="3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</a:tr>
              <a:tr h="300990"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行政强制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gridSpan="3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</a:tr>
              <a:tr h="300990">
                <a:tc gridSpan="4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第二十条第（八）项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0099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信息内容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gridSpan="3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本年收费金额（单位：万元）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</a:tr>
              <a:tr h="300990"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/>
                        <a:t>行政事业性收费</a:t>
                      </a:r>
                      <a:endParaRPr lang="en-US" altLang="en-US" sz="1000"/>
                    </a:p>
                  </a:txBody>
                  <a:tcPr marL="36194" marR="36194" marT="0" marB="0" vert="horz" anchor="ctr" anchorCtr="0"/>
                </a:tc>
                <a:tc gridSpan="3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/>
                        <a:t>0</a:t>
                      </a:r>
                      <a:endParaRPr lang="en-US" altLang="en-US" sz="12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8581" r="8694" b="17085"/>
          <a:stretch>
            <a:fillRect/>
          </a:stretch>
        </p:blipFill>
        <p:spPr>
          <a:xfrm>
            <a:off x="-16673" y="0"/>
            <a:ext cx="12208674" cy="6858000"/>
          </a:xfrm>
          <a:custGeom>
            <a:avLst/>
            <a:gdLst>
              <a:gd name="connsiteX0" fmla="*/ 0 w 12208674"/>
              <a:gd name="connsiteY0" fmla="*/ 0 h 6858000"/>
              <a:gd name="connsiteX1" fmla="*/ 12208674 w 12208674"/>
              <a:gd name="connsiteY1" fmla="*/ 0 h 6858000"/>
              <a:gd name="connsiteX2" fmla="*/ 12208674 w 12208674"/>
              <a:gd name="connsiteY2" fmla="*/ 6858000 h 6858000"/>
              <a:gd name="connsiteX3" fmla="*/ 0 w 12208674"/>
              <a:gd name="connsiteY3" fmla="*/ 6858000 h 6858000"/>
            </a:gdLst>
            <a:ahLst/>
            <a:cxnLst/>
            <a:rect l="l" t="t" r="r" b="b"/>
            <a:pathLst>
              <a:path w="12208674" h="6858000">
                <a:moveTo>
                  <a:pt x="0" y="0"/>
                </a:moveTo>
                <a:lnTo>
                  <a:pt x="12208674" y="0"/>
                </a:lnTo>
                <a:lnTo>
                  <a:pt x="1220867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100000"/>
          </a:blip>
          <a:srcRect t="39460" r="45352"/>
          <a:stretch>
            <a:fillRect/>
          </a:stretch>
        </p:blipFill>
        <p:spPr>
          <a:xfrm rot="423859" flipH="1">
            <a:off x="1118721" y="3274805"/>
            <a:ext cx="2462820" cy="181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100000"/>
          </a:blip>
          <a:srcRect l="54522" t="34921" r="34646" b="43537"/>
          <a:stretch>
            <a:fillRect/>
          </a:stretch>
        </p:blipFill>
        <p:spPr>
          <a:xfrm rot="21176141">
            <a:off x="9531824" y="3599566"/>
            <a:ext cx="821482" cy="108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100000"/>
          </a:blip>
          <a:srcRect l="73124" t="25023" r="16642" b="57106"/>
          <a:stretch>
            <a:fillRect/>
          </a:stretch>
        </p:blipFill>
        <p:spPr>
          <a:xfrm rot="423872">
            <a:off x="10567006" y="3289543"/>
            <a:ext cx="780310" cy="9049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5332810" y="903207"/>
            <a:ext cx="1526380" cy="1526380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135880" y="-88900"/>
            <a:ext cx="1920240" cy="2408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03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911675" y="5305629"/>
            <a:ext cx="368649" cy="368649"/>
          </a:xfrm>
          <a:prstGeom prst="star5">
            <a:avLst>
              <a:gd name="adj" fmla="val 19500"/>
              <a:gd name="hf" fmla="val 105146"/>
              <a:gd name="vf" fmla="val 110557"/>
            </a:avLst>
          </a:prstGeom>
          <a:gradFill>
            <a:gsLst>
              <a:gs pos="52000">
                <a:schemeClr val="accent3"/>
              </a:gs>
              <a:gs pos="100000">
                <a:schemeClr val="accent1"/>
              </a:gs>
            </a:gsLst>
            <a:lin ang="5400000" scaled="0"/>
          </a:gradFill>
          <a:ln w="63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 flipV="1">
            <a:off x="2766349" y="5520200"/>
            <a:ext cx="2947463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72000">
                <a:schemeClr val="accent2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6478187" y="5520200"/>
            <a:ext cx="2947463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72000">
                <a:schemeClr val="accent2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alphaModFix amt="100000"/>
          </a:blip>
          <a:srcRect t="9417"/>
          <a:stretch>
            <a:fillRect/>
          </a:stretch>
        </p:blipFill>
        <p:spPr>
          <a:xfrm>
            <a:off x="-16673" y="-1"/>
            <a:ext cx="4802034" cy="109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100000"/>
          </a:blip>
          <a:srcRect t="9417"/>
          <a:stretch>
            <a:fillRect/>
          </a:stretch>
        </p:blipFill>
        <p:spPr>
          <a:xfrm flipH="1" flipV="1">
            <a:off x="7284719" y="5770295"/>
            <a:ext cx="4890605" cy="11110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H="1">
            <a:off x="11286357" y="6417724"/>
            <a:ext cx="453022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1437364" y="6504852"/>
            <a:ext cx="302015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369821" y="2758643"/>
            <a:ext cx="7452360" cy="19959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Source Han Serif SC Regular" panose="02020900000000000000" charset="-122"/>
              </a:rPr>
              <a:t>收到和处理政府信息公开申请情况</a:t>
            </a:r>
            <a:endParaRPr kumimoji="1" lang="en-US" altLang="zh-CN" sz="50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Source Han Serif SC Regular" panose="020209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450915" y="1114005"/>
            <a:ext cx="1487612" cy="1487612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240773" y="1499080"/>
            <a:ext cx="5969549" cy="10665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1110"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建立规范的依申请公开工作流程，明确申请的接收、登记、办理、调查、答复等环节的具体要求。
2024年共收到政府信息公开申请3件，较2023年增加1件，均在规定时限内进行了规范答复。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240773" y="1033743"/>
            <a:ext cx="5969548" cy="427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>
              <a:lnSpc>
                <a:spcPct val="130000"/>
              </a:lnSpc>
            </a:pPr>
            <a:r>
              <a:rPr kumimoji="1" lang="en-US" altLang="zh-CN" sz="1600"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建立规范高效的工作流程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422823" y="2878555"/>
            <a:ext cx="1487612" cy="1487612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240773" y="3263630"/>
            <a:ext cx="5969549" cy="10665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1110"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在答复过程中，注重与申请人沟通，耐心解答疑问，确保申请人对答复结果满意。
例如，针对因公出国办理流程的咨询，通过详细解答和提供参考模板，帮助申请人顺利完成相关手续。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47725" y="45099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zh-CN" altLang="en-US" sz="2800" b="1"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 CN Bold" panose="020B0800000000000000" charset="-122"/>
                <a:sym typeface="+mn-ea"/>
              </a:rPr>
              <a:t>收到和处理政府信息公开申请情况</a:t>
            </a:r>
            <a:endParaRPr kumimoji="1" lang="zh-CN" altLang="en-US" sz="2800" b="1">
              <a:solidFill>
                <a:srgbClr val="262626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 CN Bold" panose="020B0800000000000000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71663" y="431800"/>
            <a:ext cx="464937" cy="458275"/>
            <a:chOff x="271663" y="431800"/>
            <a:chExt cx="464937" cy="458275"/>
          </a:xfrm>
        </p:grpSpPr>
        <p:sp>
          <p:nvSpPr>
            <p:cNvPr id="20" name="标题 1"/>
            <p:cNvSpPr txBox="1"/>
            <p:nvPr/>
          </p:nvSpPr>
          <p:spPr>
            <a:xfrm>
              <a:off x="348958" y="502433"/>
              <a:ext cx="387642" cy="387642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>
              <a:off x="271663" y="431800"/>
              <a:ext cx="387642" cy="387642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aphicFrame>
        <p:nvGraphicFramePr>
          <p:cNvPr id="22" name="表格 21"/>
          <p:cNvGraphicFramePr/>
          <p:nvPr>
            <p:custDataLst>
              <p:tags r:id="rId1"/>
            </p:custDataLst>
          </p:nvPr>
        </p:nvGraphicFramePr>
        <p:xfrm>
          <a:off x="1631315" y="1268730"/>
          <a:ext cx="8418830" cy="5103495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651510"/>
                <a:gridCol w="796290"/>
                <a:gridCol w="2854960"/>
                <a:gridCol w="563245"/>
                <a:gridCol w="590550"/>
                <a:gridCol w="593090"/>
                <a:gridCol w="591185"/>
                <a:gridCol w="593090"/>
                <a:gridCol w="593090"/>
                <a:gridCol w="591820"/>
              </a:tblGrid>
              <a:tr h="140970">
                <a:tc rowSpan="3" gridSpan="3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（本列数据的勾稽关系为：第一项加第二项之和，等于第三项加第四项之和）</a:t>
                      </a:r>
                      <a:endParaRPr lang="en-US" altLang="en-US" sz="800"/>
                    </a:p>
                  </a:txBody>
                  <a:tcPr marL="68580" marR="68580" marT="0" marB="0" vert="horz" anchor="ctr" anchorCtr="0"/>
                </a:tc>
                <a:tc rowSpan="3" hMerge="1">
                  <a:tcPr/>
                </a:tc>
                <a:tc rowSpan="3" hMerge="1">
                  <a:tcPr/>
                </a:tc>
                <a:tc gridSpan="7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申请人情况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40970"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自然人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 gridSpan="5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法人或其他组织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总计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</a:tr>
              <a:tr h="423545"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商业企业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科研机构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社会公益组织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法律服务机构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其他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 vMerge="1">
                  <a:tcPr/>
                </a:tc>
              </a:tr>
              <a:tr h="141605">
                <a:tc gridSpan="3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一、本年新收政府信息公开申请数量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2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1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3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gridSpan="3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二、上年结转政府信息公开申请数量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rowSpan="2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三、本年度办理结果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 grid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（一）予以公开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2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1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3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282575">
                <a:tc vMerge="1">
                  <a:tcPr/>
                </a:tc>
                <a:tc grid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（二）部分公开（区分处理的，只计这一情形，不计其他情形）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rowSpan="8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（三）不予公开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1.属于国家秘密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2.其他法律行政法规禁止公开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3.危及“三安全一稳定”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4.保护第三方合法权益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160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5.属于三类内部事务信息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6.属于四类过程性信息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7.属于行政执法案卷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160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8.属于行政查询事项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335">
                <a:tc vMerge="1">
                  <a:tcPr/>
                </a:tc>
                <a:tc rowSpan="3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（四）无法提供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1.本机关不掌握相关政府信息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160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2.没有现成信息需要另行制作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3.补正后申请内容仍不明确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rowSpan="5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（五）不予处理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1.信访举报投诉类申请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2.重复申请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3.要求提供公开出版物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4.无正当理由大量反复申请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44704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5.要求行政机关确认或重新出具已获取信息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281940">
                <a:tc vMerge="1">
                  <a:tcPr/>
                </a:tc>
                <a:tc rowSpan="3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（六）其他处理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1.申请人无正当理由逾期不补正、行政机关不再处理其政府信息公开申请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42354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2.申请人逾期未按收费通知要求缴纳费用、行政机关不再处理其政府信息公开申请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160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3.其他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vMerge="1">
                  <a:tcPr/>
                </a:tc>
                <a:tc grid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（七）总计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2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1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3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  <a:tr h="140970">
                <a:tc gridSpan="3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800"/>
                        <a:t>四、结转下年度继续办理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800"/>
                        <a:t>0</a:t>
                      </a:r>
                      <a:endParaRPr lang="en-US" altLang="en-US" sz="800"/>
                    </a:p>
                  </a:txBody>
                  <a:tcPr marL="36194" marR="36194" marT="0" marB="0" vert="horz" anchor="t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8581" r="8694" b="17085"/>
          <a:stretch>
            <a:fillRect/>
          </a:stretch>
        </p:blipFill>
        <p:spPr>
          <a:xfrm>
            <a:off x="-16673" y="0"/>
            <a:ext cx="12208674" cy="6858000"/>
          </a:xfrm>
          <a:custGeom>
            <a:avLst/>
            <a:gdLst>
              <a:gd name="connsiteX0" fmla="*/ 0 w 12208674"/>
              <a:gd name="connsiteY0" fmla="*/ 0 h 6858000"/>
              <a:gd name="connsiteX1" fmla="*/ 12208674 w 12208674"/>
              <a:gd name="connsiteY1" fmla="*/ 0 h 6858000"/>
              <a:gd name="connsiteX2" fmla="*/ 12208674 w 12208674"/>
              <a:gd name="connsiteY2" fmla="*/ 6858000 h 6858000"/>
              <a:gd name="connsiteX3" fmla="*/ 0 w 12208674"/>
              <a:gd name="connsiteY3" fmla="*/ 6858000 h 6858000"/>
            </a:gdLst>
            <a:ahLst/>
            <a:cxnLst/>
            <a:rect l="l" t="t" r="r" b="b"/>
            <a:pathLst>
              <a:path w="12208674" h="6858000">
                <a:moveTo>
                  <a:pt x="0" y="0"/>
                </a:moveTo>
                <a:lnTo>
                  <a:pt x="12208674" y="0"/>
                </a:lnTo>
                <a:lnTo>
                  <a:pt x="1220867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100000"/>
          </a:blip>
          <a:srcRect t="39460" r="45352"/>
          <a:stretch>
            <a:fillRect/>
          </a:stretch>
        </p:blipFill>
        <p:spPr>
          <a:xfrm rot="423859" flipH="1">
            <a:off x="1118721" y="3274805"/>
            <a:ext cx="2462820" cy="181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100000"/>
          </a:blip>
          <a:srcRect l="54522" t="34921" r="34646" b="43537"/>
          <a:stretch>
            <a:fillRect/>
          </a:stretch>
        </p:blipFill>
        <p:spPr>
          <a:xfrm rot="21176141">
            <a:off x="9531824" y="3599566"/>
            <a:ext cx="821482" cy="108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100000"/>
          </a:blip>
          <a:srcRect l="73124" t="25023" r="16642" b="57106"/>
          <a:stretch>
            <a:fillRect/>
          </a:stretch>
        </p:blipFill>
        <p:spPr>
          <a:xfrm rot="423872">
            <a:off x="10567006" y="3289543"/>
            <a:ext cx="780310" cy="9049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5332810" y="903207"/>
            <a:ext cx="1526380" cy="1526380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135880" y="-88900"/>
            <a:ext cx="1920240" cy="2408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04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911675" y="5305629"/>
            <a:ext cx="368649" cy="368649"/>
          </a:xfrm>
          <a:prstGeom prst="star5">
            <a:avLst>
              <a:gd name="adj" fmla="val 19500"/>
              <a:gd name="hf" fmla="val 105146"/>
              <a:gd name="vf" fmla="val 110557"/>
            </a:avLst>
          </a:prstGeom>
          <a:gradFill>
            <a:gsLst>
              <a:gs pos="52000">
                <a:schemeClr val="accent3"/>
              </a:gs>
              <a:gs pos="100000">
                <a:schemeClr val="accent1"/>
              </a:gs>
            </a:gsLst>
            <a:lin ang="5400000" scaled="0"/>
          </a:gradFill>
          <a:ln w="63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 flipV="1">
            <a:off x="2766349" y="5520200"/>
            <a:ext cx="2947463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72000">
                <a:schemeClr val="accent2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6478187" y="5520200"/>
            <a:ext cx="2947463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72000">
                <a:schemeClr val="accent2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alphaModFix amt="100000"/>
          </a:blip>
          <a:srcRect t="9417"/>
          <a:stretch>
            <a:fillRect/>
          </a:stretch>
        </p:blipFill>
        <p:spPr>
          <a:xfrm>
            <a:off x="-16673" y="-1"/>
            <a:ext cx="4802034" cy="109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100000"/>
          </a:blip>
          <a:srcRect t="9417"/>
          <a:stretch>
            <a:fillRect/>
          </a:stretch>
        </p:blipFill>
        <p:spPr>
          <a:xfrm flipH="1" flipV="1">
            <a:off x="7284719" y="5770295"/>
            <a:ext cx="4890605" cy="11110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H="1">
            <a:off x="11286357" y="6417724"/>
            <a:ext cx="453022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1437364" y="6504852"/>
            <a:ext cx="302015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369821" y="2758643"/>
            <a:ext cx="7452360" cy="19959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000" b="1">
                <a:ln w="6350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FECD61">
                        <a:alpha val="100000"/>
                      </a:srgbClr>
                    </a:gs>
                    <a:gs pos="61000">
                      <a:srgbClr val="D9272A">
                        <a:alpha val="100000"/>
                      </a:srgbClr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cs typeface="Source Han Serif SC Regular" panose="02020900000000000000" charset="-122"/>
              </a:rPr>
              <a:t>政府信息公开行政复议、行政诉讼情况</a:t>
            </a:r>
            <a:endParaRPr kumimoji="1" lang="en-US" altLang="zh-CN" sz="5000" b="1">
              <a:ln w="6350">
                <a:solidFill>
                  <a:srgbClr val="FFFFFF">
                    <a:alpha val="100000"/>
                  </a:srgbClr>
                </a:solidFill>
              </a:ln>
              <a:gradFill>
                <a:gsLst>
                  <a:gs pos="0">
                    <a:srgbClr val="FECD61">
                      <a:alpha val="100000"/>
                    </a:srgbClr>
                  </a:gs>
                  <a:gs pos="61000">
                    <a:srgbClr val="D9272A">
                      <a:alpha val="100000"/>
                    </a:srgbClr>
                  </a:gs>
                </a:gsLst>
                <a:lin ang="5400000" scaled="0"/>
              </a:gradFill>
              <a:latin typeface="黑体" panose="02010609060101010101" charset="-122"/>
              <a:ea typeface="黑体" panose="02010609060101010101" charset="-122"/>
              <a:cs typeface="Source Han Serif SC Regular" panose="0202090000000000000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47725" y="45099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zh-CN" altLang="en-US" sz="2800" b="1"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 CN Bold" panose="020B0800000000000000" charset="-122"/>
                <a:sym typeface="+mn-ea"/>
              </a:rPr>
              <a:t>政府信息公开行政复议、行政诉讼情况</a:t>
            </a:r>
            <a:endParaRPr kumimoji="1" lang="zh-CN" altLang="en-US" sz="2800" b="1">
              <a:solidFill>
                <a:srgbClr val="262626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 CN Bold" panose="020B0800000000000000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71663" y="431800"/>
            <a:ext cx="464937" cy="458275"/>
            <a:chOff x="271663" y="431800"/>
            <a:chExt cx="464937" cy="458275"/>
          </a:xfrm>
        </p:grpSpPr>
        <p:sp>
          <p:nvSpPr>
            <p:cNvPr id="23" name="标题 1"/>
            <p:cNvSpPr txBox="1"/>
            <p:nvPr/>
          </p:nvSpPr>
          <p:spPr>
            <a:xfrm>
              <a:off x="348958" y="502433"/>
              <a:ext cx="387642" cy="387642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>
              <a:off x="271663" y="431800"/>
              <a:ext cx="387642" cy="387642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aphicFrame>
        <p:nvGraphicFramePr>
          <p:cNvPr id="25" name="表格 24"/>
          <p:cNvGraphicFramePr/>
          <p:nvPr>
            <p:custDataLst>
              <p:tags r:id="rId1"/>
            </p:custDataLst>
          </p:nvPr>
        </p:nvGraphicFramePr>
        <p:xfrm>
          <a:off x="1487805" y="2189480"/>
          <a:ext cx="9431020" cy="265049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29285"/>
                <a:gridCol w="627380"/>
                <a:gridCol w="629285"/>
                <a:gridCol w="626110"/>
                <a:gridCol w="628650"/>
                <a:gridCol w="629285"/>
                <a:gridCol w="627380"/>
                <a:gridCol w="629285"/>
                <a:gridCol w="628650"/>
                <a:gridCol w="629920"/>
                <a:gridCol w="629285"/>
                <a:gridCol w="628650"/>
                <a:gridCol w="629920"/>
                <a:gridCol w="628650"/>
                <a:gridCol w="629285"/>
              </a:tblGrid>
              <a:tr h="392430">
                <a:tc gridSpan="5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行政复议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10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行政诉讼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92430"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结果维持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结果纠正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其他结果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尚未审结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总计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 gridSpan="5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未经复议直接起诉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复议后起诉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613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结果维持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结果纠正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其他结果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尚未审结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总计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结果维持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结果纠正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其他结果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尚未审结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总计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</a:tr>
              <a:tr h="107950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000"/>
                        <a:t>0</a:t>
                      </a:r>
                      <a:endParaRPr lang="en-US" altLang="en-US" sz="1000"/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8581" r="8694" b="17085"/>
          <a:stretch>
            <a:fillRect/>
          </a:stretch>
        </p:blipFill>
        <p:spPr>
          <a:xfrm>
            <a:off x="-16673" y="0"/>
            <a:ext cx="12208674" cy="6858000"/>
          </a:xfrm>
          <a:custGeom>
            <a:avLst/>
            <a:gdLst>
              <a:gd name="connsiteX0" fmla="*/ 0 w 12208674"/>
              <a:gd name="connsiteY0" fmla="*/ 0 h 6858000"/>
              <a:gd name="connsiteX1" fmla="*/ 12208674 w 12208674"/>
              <a:gd name="connsiteY1" fmla="*/ 0 h 6858000"/>
              <a:gd name="connsiteX2" fmla="*/ 12208674 w 12208674"/>
              <a:gd name="connsiteY2" fmla="*/ 6858000 h 6858000"/>
              <a:gd name="connsiteX3" fmla="*/ 0 w 12208674"/>
              <a:gd name="connsiteY3" fmla="*/ 6858000 h 6858000"/>
            </a:gdLst>
            <a:ahLst/>
            <a:cxnLst/>
            <a:rect l="l" t="t" r="r" b="b"/>
            <a:pathLst>
              <a:path w="12208674" h="6858000">
                <a:moveTo>
                  <a:pt x="0" y="0"/>
                </a:moveTo>
                <a:lnTo>
                  <a:pt x="12208674" y="0"/>
                </a:lnTo>
                <a:lnTo>
                  <a:pt x="1220867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100000"/>
          </a:blip>
          <a:srcRect t="39460" r="45352"/>
          <a:stretch>
            <a:fillRect/>
          </a:stretch>
        </p:blipFill>
        <p:spPr>
          <a:xfrm rot="423859" flipH="1">
            <a:off x="1118721" y="3274805"/>
            <a:ext cx="2462820" cy="181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100000"/>
          </a:blip>
          <a:srcRect l="54522" t="34921" r="34646" b="43537"/>
          <a:stretch>
            <a:fillRect/>
          </a:stretch>
        </p:blipFill>
        <p:spPr>
          <a:xfrm rot="21176141">
            <a:off x="9531824" y="3599566"/>
            <a:ext cx="821482" cy="108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100000"/>
          </a:blip>
          <a:srcRect l="73124" t="25023" r="16642" b="57106"/>
          <a:stretch>
            <a:fillRect/>
          </a:stretch>
        </p:blipFill>
        <p:spPr>
          <a:xfrm rot="423872">
            <a:off x="10567006" y="3289543"/>
            <a:ext cx="780310" cy="9049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5332810" y="903207"/>
            <a:ext cx="1526380" cy="1526380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135880" y="-88900"/>
            <a:ext cx="1920240" cy="2408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05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911675" y="5305629"/>
            <a:ext cx="368649" cy="368649"/>
          </a:xfrm>
          <a:prstGeom prst="star5">
            <a:avLst>
              <a:gd name="adj" fmla="val 19500"/>
              <a:gd name="hf" fmla="val 105146"/>
              <a:gd name="vf" fmla="val 110557"/>
            </a:avLst>
          </a:prstGeom>
          <a:gradFill>
            <a:gsLst>
              <a:gs pos="52000">
                <a:schemeClr val="accent3"/>
              </a:gs>
              <a:gs pos="100000">
                <a:schemeClr val="accent1"/>
              </a:gs>
            </a:gsLst>
            <a:lin ang="5400000" scaled="0"/>
          </a:gradFill>
          <a:ln w="63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 flipV="1">
            <a:off x="2766349" y="5520200"/>
            <a:ext cx="2947463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72000">
                <a:schemeClr val="accent2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6478187" y="5520200"/>
            <a:ext cx="2947463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72000">
                <a:schemeClr val="accent2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alphaModFix amt="100000"/>
          </a:blip>
          <a:srcRect t="9417"/>
          <a:stretch>
            <a:fillRect/>
          </a:stretch>
        </p:blipFill>
        <p:spPr>
          <a:xfrm>
            <a:off x="-16673" y="-1"/>
            <a:ext cx="4802034" cy="109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100000"/>
          </a:blip>
          <a:srcRect t="9417"/>
          <a:stretch>
            <a:fillRect/>
          </a:stretch>
        </p:blipFill>
        <p:spPr>
          <a:xfrm flipH="1" flipV="1">
            <a:off x="7284719" y="5770295"/>
            <a:ext cx="4890605" cy="11110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H="1">
            <a:off x="11286357" y="6417724"/>
            <a:ext cx="453022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1437364" y="6504852"/>
            <a:ext cx="302015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369820" y="2758440"/>
            <a:ext cx="8252460" cy="1995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000" b="1">
                <a:ln w="6350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FECD61">
                        <a:alpha val="100000"/>
                      </a:srgbClr>
                    </a:gs>
                    <a:gs pos="61000">
                      <a:srgbClr val="D9272A">
                        <a:alpha val="100000"/>
                      </a:srgbClr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cs typeface="Source Han Serif SC Regular" panose="02020900000000000000" charset="-122"/>
              </a:rPr>
              <a:t>存在的主要问题及改进情况</a:t>
            </a:r>
            <a:endParaRPr kumimoji="1" lang="en-US" altLang="zh-CN" sz="5000" b="1">
              <a:ln w="6350">
                <a:solidFill>
                  <a:srgbClr val="FFFFFF">
                    <a:alpha val="100000"/>
                  </a:srgbClr>
                </a:solidFill>
              </a:ln>
              <a:gradFill>
                <a:gsLst>
                  <a:gs pos="0">
                    <a:srgbClr val="FECD61">
                      <a:alpha val="100000"/>
                    </a:srgbClr>
                  </a:gs>
                  <a:gs pos="61000">
                    <a:srgbClr val="D9272A">
                      <a:alpha val="100000"/>
                    </a:srgbClr>
                  </a:gs>
                </a:gsLst>
                <a:lin ang="5400000" scaled="0"/>
              </a:gradFill>
              <a:latin typeface="黑体" panose="02010609060101010101" charset="-122"/>
              <a:ea typeface="黑体" panose="02010609060101010101" charset="-122"/>
              <a:cs typeface="Source Han Serif SC Regular" panose="02020900000000000000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177290" y="2499360"/>
            <a:ext cx="2763520" cy="276352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77290" y="2631440"/>
            <a:ext cx="2499360" cy="24993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1891360" y="3430529"/>
            <a:ext cx="1071220" cy="9011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组合 24"/>
          <p:cNvGrpSpPr/>
          <p:nvPr/>
        </p:nvGrpSpPr>
        <p:grpSpPr>
          <a:xfrm>
            <a:off x="627380" y="1586230"/>
            <a:ext cx="10855960" cy="4328160"/>
            <a:chOff x="1854" y="3152"/>
            <a:chExt cx="15472" cy="5920"/>
          </a:xfrm>
        </p:grpSpPr>
        <p:sp>
          <p:nvSpPr>
            <p:cNvPr id="3" name="标题 1"/>
            <p:cNvSpPr txBox="1"/>
            <p:nvPr/>
          </p:nvSpPr>
          <p:spPr>
            <a:xfrm>
              <a:off x="1854" y="3152"/>
              <a:ext cx="5920" cy="592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81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2189" y="4479"/>
              <a:ext cx="3267" cy="3267"/>
            </a:xfrm>
            <a:prstGeom prst="ellipse">
              <a:avLst/>
            </a:prstGeom>
            <a:noFill/>
            <a:ln w="12700" cap="sq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3000">
                    <a:schemeClr val="bg1">
                      <a:alpha val="0"/>
                    </a:schemeClr>
                  </a:gs>
                </a:gsLst>
                <a:lin ang="0" scaled="0"/>
              </a:gradFill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3638" y="3897"/>
              <a:ext cx="3712" cy="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  <a:effectLst>
              <a:outerShdw blurRad="63500" sx="102000" sy="102000" algn="ctr" rotWithShape="0">
                <a:schemeClr val="accent1">
                  <a:lumMod val="50000"/>
                  <a:alpha val="25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7536" y="3515"/>
              <a:ext cx="9790" cy="160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algn="l">
                <a:lnSpc>
                  <a:spcPct val="150000"/>
                </a:lnSpc>
              </a:pPr>
              <a:r>
                <a:rPr kumimoji="1" lang="en-US" altLang="zh-CN" sz="12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方正仿宋简体" panose="02010601030101010101" charset="-122"/>
                  <a:ea typeface="方正仿宋简体" panose="02010601030101010101" charset="-122"/>
                  <a:cs typeface="方正仿宋简体" panose="02010601030101010101" charset="-122"/>
                  <a:sym typeface="+mn-ea"/>
                </a:rPr>
                <a:t>部分政策解读信息形式较为单一，未能充分满足公众多样化的需求。</a:t>
              </a:r>
              <a:endPara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  <a:sym typeface="+mn-ea"/>
              </a:endParaRPr>
            </a:p>
          </p:txBody>
        </p:sp>
        <p:sp>
          <p:nvSpPr>
            <p:cNvPr id="10" name="标题 1"/>
            <p:cNvSpPr txBox="1"/>
            <p:nvPr/>
          </p:nvSpPr>
          <p:spPr>
            <a:xfrm>
              <a:off x="4019" y="4036"/>
              <a:ext cx="2803" cy="63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1200" b="1">
                  <a:ln w="12700">
                    <a:noFill/>
                  </a:ln>
                  <a:solidFill>
                    <a:schemeClr val="accent1">
                      <a:alpha val="10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方正仿宋简体" panose="02010601030101010101" charset="-122"/>
                  <a:sym typeface="+mn-ea"/>
                </a:rPr>
                <a:t>信息公开的内容深度和</a:t>
              </a:r>
              <a:endParaRPr kumimoji="1" lang="en-US" altLang="zh-CN" sz="1200" b="1">
                <a:ln w="12700">
                  <a:noFill/>
                </a:ln>
                <a:solidFill>
                  <a:schemeClr val="accent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方正仿宋简体" panose="02010601030101010101" charset="-122"/>
                <a:sym typeface="+mn-ea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en-US" altLang="zh-CN" sz="1200" b="1">
                  <a:ln w="12700">
                    <a:noFill/>
                  </a:ln>
                  <a:solidFill>
                    <a:schemeClr val="accent1">
                      <a:alpha val="10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方正仿宋简体" panose="02010601030101010101" charset="-122"/>
                  <a:sym typeface="+mn-ea"/>
                </a:rPr>
                <a:t>广度有待进一步拓展</a:t>
              </a:r>
              <a:endParaRPr kumimoji="1" lang="en-US" altLang="zh-CN" sz="1200" b="1">
                <a:ln w="12700">
                  <a:noFill/>
                </a:ln>
                <a:solidFill>
                  <a:schemeClr val="accent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方正仿宋简体" panose="02010601030101010101" charset="-122"/>
                <a:sym typeface="+mn-ea"/>
              </a:endParaRPr>
            </a:p>
          </p:txBody>
        </p:sp>
        <p:sp>
          <p:nvSpPr>
            <p:cNvPr id="11" name="标题 1"/>
            <p:cNvSpPr txBox="1"/>
            <p:nvPr/>
          </p:nvSpPr>
          <p:spPr>
            <a:xfrm rot="5400000">
              <a:off x="6912" y="4245"/>
              <a:ext cx="216" cy="186"/>
            </a:xfrm>
            <a:prstGeom prst="triangl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3638" y="5758"/>
              <a:ext cx="3712" cy="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  <a:effectLst>
              <a:outerShdw blurRad="63500" sx="102000" sy="102000" algn="ctr" rotWithShape="0">
                <a:schemeClr val="accent1">
                  <a:lumMod val="50000"/>
                  <a:alpha val="25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7536" y="5376"/>
              <a:ext cx="9790" cy="160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algn="l">
                <a:lnSpc>
                  <a:spcPct val="150000"/>
                </a:lnSpc>
              </a:pPr>
              <a:r>
                <a:rPr kumimoji="1" lang="en-US" altLang="zh-CN" sz="12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方正仿宋简体" panose="02010601030101010101" charset="-122"/>
                  <a:ea typeface="方正仿宋简体" panose="02010601030101010101" charset="-122"/>
                  <a:cs typeface="方正仿宋简体" panose="02010601030101010101" charset="-122"/>
                  <a:sym typeface="+mn-ea"/>
                </a:rPr>
                <a:t>虽然设置了互动交流板块，但在回复的及时性和互动的有效性方面还有提升空间。</a:t>
              </a:r>
              <a:endPara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  <a:sym typeface="+mn-ea"/>
              </a:endParaRPr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4019" y="5897"/>
              <a:ext cx="2803" cy="63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1200" b="1">
                  <a:ln w="12700">
                    <a:noFill/>
                  </a:ln>
                  <a:solidFill>
                    <a:schemeClr val="accent1">
                      <a:alpha val="10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方正仿宋简体" panose="02010601030101010101" charset="-122"/>
                  <a:sym typeface="+mn-ea"/>
                </a:rPr>
                <a:t>政府信息公开平台的互动功能还需优化</a:t>
              </a:r>
              <a:endParaRPr kumimoji="1" lang="en-US" altLang="zh-CN" sz="1200" b="1">
                <a:ln w="12700">
                  <a:noFill/>
                </a:ln>
                <a:solidFill>
                  <a:schemeClr val="accent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方正仿宋简体" panose="02010601030101010101" charset="-122"/>
              </a:endParaRPr>
            </a:p>
          </p:txBody>
        </p:sp>
        <p:sp>
          <p:nvSpPr>
            <p:cNvPr id="15" name="标题 1"/>
            <p:cNvSpPr txBox="1"/>
            <p:nvPr/>
          </p:nvSpPr>
          <p:spPr>
            <a:xfrm rot="5400000">
              <a:off x="6912" y="6106"/>
              <a:ext cx="216" cy="186"/>
            </a:xfrm>
            <a:prstGeom prst="triangl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3638" y="7619"/>
              <a:ext cx="3712" cy="8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  <a:effectLst>
              <a:outerShdw blurRad="63500" sx="102000" sy="102000" algn="ctr" rotWithShape="0">
                <a:schemeClr val="accent1">
                  <a:lumMod val="50000"/>
                  <a:alpha val="25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>
              <a:off x="7536" y="7238"/>
              <a:ext cx="9790" cy="160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indent="0" algn="l" fontAlgn="auto">
                <a:lnSpc>
                  <a:spcPct val="150000"/>
                </a:lnSpc>
              </a:pPr>
              <a:r>
                <a:rPr kumimoji="1" lang="en-US" altLang="zh-CN" sz="12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方正仿宋简体" panose="02010601030101010101" charset="-122"/>
                  <a:ea typeface="方正仿宋简体" panose="02010601030101010101" charset="-122"/>
                  <a:cs typeface="方正仿宋简体" panose="02010601030101010101" charset="-122"/>
                  <a:sym typeface="+mn-ea"/>
                </a:rPr>
                <a:t>随着政府信息公开工作要求的不断提高，部分工作人员在信息撰写、审核、发布等环节的业务能力还不能完全适应新形势的需要，一定程度上影响了工作效率和质量。</a:t>
              </a:r>
              <a:endPara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  <a:sym typeface="+mn-ea"/>
              </a:endParaRPr>
            </a:p>
          </p:txBody>
        </p:sp>
        <p:sp>
          <p:nvSpPr>
            <p:cNvPr id="18" name="标题 1"/>
            <p:cNvSpPr txBox="1"/>
            <p:nvPr/>
          </p:nvSpPr>
          <p:spPr>
            <a:xfrm>
              <a:off x="4019" y="7759"/>
              <a:ext cx="2803" cy="63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1200" b="1">
                  <a:ln w="12700">
                    <a:noFill/>
                  </a:ln>
                  <a:solidFill>
                    <a:schemeClr val="accent1">
                      <a:alpha val="10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方正仿宋简体" panose="02010601030101010101" charset="-122"/>
                  <a:sym typeface="+mn-ea"/>
                </a:rPr>
                <a:t>政务公开队伍专业化水平还有待进一步提升</a:t>
              </a:r>
              <a:endParaRPr kumimoji="1" lang="en-US" altLang="zh-CN" sz="1200" b="1">
                <a:ln w="12700">
                  <a:noFill/>
                </a:ln>
                <a:solidFill>
                  <a:schemeClr val="accent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方正仿宋简体" panose="02010601030101010101" charset="-122"/>
              </a:endParaRPr>
            </a:p>
          </p:txBody>
        </p:sp>
        <p:sp>
          <p:nvSpPr>
            <p:cNvPr id="19" name="标题 1"/>
            <p:cNvSpPr txBox="1"/>
            <p:nvPr/>
          </p:nvSpPr>
          <p:spPr>
            <a:xfrm rot="5400000">
              <a:off x="6912" y="7967"/>
              <a:ext cx="216" cy="186"/>
            </a:xfrm>
            <a:prstGeom prst="triangl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0" name="标题 1"/>
          <p:cNvSpPr txBox="1"/>
          <p:nvPr/>
        </p:nvSpPr>
        <p:spPr>
          <a:xfrm>
            <a:off x="847725" y="45099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 CN Bold" panose="020B0800000000000000" charset="-122"/>
                <a:sym typeface="+mn-ea"/>
              </a:rPr>
              <a:t>存在的主要问题及改进情况</a:t>
            </a:r>
            <a:endParaRPr kumimoji="1"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271663" y="431800"/>
            <a:ext cx="464937" cy="458275"/>
            <a:chOff x="271663" y="431800"/>
            <a:chExt cx="464937" cy="458275"/>
          </a:xfrm>
        </p:grpSpPr>
        <p:sp>
          <p:nvSpPr>
            <p:cNvPr id="22" name="标题 1"/>
            <p:cNvSpPr txBox="1"/>
            <p:nvPr/>
          </p:nvSpPr>
          <p:spPr>
            <a:xfrm>
              <a:off x="348958" y="502433"/>
              <a:ext cx="387642" cy="387642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>
              <a:off x="271663" y="431800"/>
              <a:ext cx="387642" cy="387642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33471" y="1688444"/>
            <a:ext cx="3313173" cy="4445656"/>
          </a:xfrm>
          <a:custGeom>
            <a:avLst/>
            <a:gdLst>
              <a:gd name="connsiteX0" fmla="*/ 307949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2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5 w 3313173"/>
              <a:gd name="connsiteY14" fmla="*/ 4445656 h 4445656"/>
              <a:gd name="connsiteX15" fmla="*/ 307949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9 w 3313173"/>
              <a:gd name="connsiteY24" fmla="*/ 0 h 4445656"/>
            </a:gdLst>
            <a:ahLst/>
            <a:cxnLst/>
            <a:rect l="l" t="t" r="r" b="b"/>
            <a:pathLst>
              <a:path w="3313173" h="4445656">
                <a:moveTo>
                  <a:pt x="307949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2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5" y="4445656"/>
                </a:cubicBezTo>
                <a:lnTo>
                  <a:pt x="307949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9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045356" y="1688444"/>
            <a:ext cx="3313173" cy="4445656"/>
          </a:xfrm>
          <a:custGeom>
            <a:avLst/>
            <a:gdLst>
              <a:gd name="connsiteX0" fmla="*/ 307948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1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4 w 3313173"/>
              <a:gd name="connsiteY14" fmla="*/ 4445656 h 4445656"/>
              <a:gd name="connsiteX15" fmla="*/ 307948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8 w 3313173"/>
              <a:gd name="connsiteY24" fmla="*/ 0 h 4445656"/>
            </a:gdLst>
            <a:ahLst/>
            <a:cxnLst/>
            <a:rect l="l" t="t" r="r" b="b"/>
            <a:pathLst>
              <a:path w="3313173" h="4445656">
                <a:moveTo>
                  <a:pt x="307948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1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4" y="4445656"/>
                </a:cubicBezTo>
                <a:lnTo>
                  <a:pt x="307948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8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428117" y="1688444"/>
            <a:ext cx="3313173" cy="4445656"/>
          </a:xfrm>
          <a:custGeom>
            <a:avLst/>
            <a:gdLst>
              <a:gd name="connsiteX0" fmla="*/ 307949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2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5 w 3313173"/>
              <a:gd name="connsiteY14" fmla="*/ 4445656 h 4445656"/>
              <a:gd name="connsiteX15" fmla="*/ 307949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9 w 3313173"/>
              <a:gd name="connsiteY24" fmla="*/ 0 h 4445656"/>
            </a:gdLst>
            <a:ahLst/>
            <a:cxnLst/>
            <a:rect l="l" t="t" r="r" b="b"/>
            <a:pathLst>
              <a:path w="3313173" h="4445656">
                <a:moveTo>
                  <a:pt x="307949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2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5" y="4445656"/>
                </a:cubicBezTo>
                <a:lnTo>
                  <a:pt x="307949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9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69331" y="1884766"/>
            <a:ext cx="444057" cy="48102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654575" y="1894043"/>
            <a:ext cx="481021" cy="46550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259119" y="1901292"/>
            <a:ext cx="481021" cy="45337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58249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方正仿宋简体" panose="02010601030101010101" charset="-122"/>
                <a:sym typeface="+mn-ea"/>
              </a:rPr>
              <a:t>加强信息公开内容建设</a:t>
            </a:r>
            <a:endParaRPr kumimoji="1"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1058249" y="3171411"/>
            <a:ext cx="2862686" cy="27645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3556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  <a:sym typeface="+mn-ea"/>
              </a:rPr>
              <a:t>丰富政策解读形式，采用图文并茂、视频动画等多种方式，对重要政策进行全面、深入的解读。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665590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方正仿宋简体" panose="02010601030101010101" charset="-122"/>
                <a:sym typeface="+mn-ea"/>
              </a:rPr>
              <a:t>优化政府信息公开平台互动功能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方正仿宋简体" panose="02010601030101010101" charset="-122"/>
              <a:sym typeface="+mn-ea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4665590" y="3175000"/>
            <a:ext cx="2862686" cy="27483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355600" algn="just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  <a:sym typeface="+mn-ea"/>
              </a:rPr>
              <a:t>建立健全互动信息的快速响应机制，确保在规定时间内给予回复。对于公众提出的问题，要认真研究分析，提供详细、准确的解答。</a:t>
            </a:r>
            <a:endParaRPr kumimoji="1" lang="en-US" altLang="zh-CN" sz="1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方正仿宋简体" panose="02010601030101010101" charset="-122"/>
              <a:ea typeface="方正仿宋简体" panose="02010601030101010101" charset="-122"/>
              <a:cs typeface="方正仿宋简体" panose="02010601030101010101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8270134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方正仿宋简体" panose="02010601030101010101" charset="-122"/>
                <a:sym typeface="+mn-ea"/>
              </a:rPr>
              <a:t>加大工作人员培训力度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方正仿宋简体" panose="02010601030101010101" charset="-122"/>
              <a:sym typeface="+mn-ea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8270134" y="3175000"/>
            <a:ext cx="2862686" cy="27609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355600" algn="just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  <a:sym typeface="+mn-ea"/>
              </a:rPr>
              <a:t>定期组织政府信息公开业务培训，不断提高工作人员的业务水平和综合素质，为做好政府信息公开工作提供有力保障。</a:t>
            </a:r>
            <a:endParaRPr kumimoji="1" lang="en-US" altLang="zh-CN" sz="1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方正仿宋简体" panose="02010601030101010101" charset="-122"/>
              <a:ea typeface="方正仿宋简体" panose="02010601030101010101" charset="-122"/>
              <a:cs typeface="方正仿宋简体" panose="02010601030101010101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2395750" y="1515434"/>
            <a:ext cx="1257300" cy="673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A6001B">
                        <a:alpha val="100000"/>
                      </a:srgbClr>
                    </a:gs>
                    <a:gs pos="100000">
                      <a:srgbClr val="F7D4D4">
                        <a:alpha val="100000"/>
                      </a:srgbClr>
                    </a:gs>
                  </a:gsLst>
                  <a:lin ang="54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003091" y="1515434"/>
            <a:ext cx="1257300" cy="673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A6001B">
                        <a:alpha val="100000"/>
                      </a:srgbClr>
                    </a:gs>
                    <a:gs pos="100000">
                      <a:srgbClr val="F7D4D4">
                        <a:alpha val="100000"/>
                      </a:srgbClr>
                    </a:gs>
                  </a:gsLst>
                  <a:lin ang="54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607635" y="1515434"/>
            <a:ext cx="1257300" cy="673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A6001B">
                        <a:alpha val="100000"/>
                      </a:srgbClr>
                    </a:gs>
                    <a:gs pos="100000">
                      <a:srgbClr val="F7D4D4">
                        <a:alpha val="100000"/>
                      </a:srgbClr>
                    </a:gs>
                  </a:gsLst>
                  <a:lin ang="54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47725" y="45099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 CN Bold" panose="020B0800000000000000" charset="-122"/>
                <a:sym typeface="+mn-ea"/>
              </a:rPr>
              <a:t>存在的主要问题及改进情况</a:t>
            </a:r>
            <a:endParaRPr kumimoji="1"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271663" y="431800"/>
            <a:ext cx="464937" cy="458275"/>
            <a:chOff x="271663" y="431800"/>
            <a:chExt cx="464937" cy="458275"/>
          </a:xfrm>
        </p:grpSpPr>
        <p:sp>
          <p:nvSpPr>
            <p:cNvPr id="20" name="标题 1"/>
            <p:cNvSpPr txBox="1"/>
            <p:nvPr/>
          </p:nvSpPr>
          <p:spPr>
            <a:xfrm>
              <a:off x="348958" y="502433"/>
              <a:ext cx="387642" cy="387642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>
              <a:off x="271663" y="431800"/>
              <a:ext cx="387642" cy="387642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884728" y="6334827"/>
            <a:ext cx="388683" cy="28488"/>
          </a:xfrm>
          <a:prstGeom prst="rect">
            <a:avLst/>
          </a:prstGeom>
          <a:solidFill>
            <a:schemeClr val="accent1"/>
          </a:solidFill>
          <a:ln cap="sq">
            <a:noFill/>
          </a:ln>
        </p:spPr>
        <p:txBody>
          <a:bodyPr vert="horz" wrap="square" lIns="91425" tIns="91425" rIns="91425" bIns="9142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>
            <a:off x="489086" y="5942242"/>
            <a:ext cx="388683" cy="28488"/>
          </a:xfrm>
          <a:prstGeom prst="rect">
            <a:avLst/>
          </a:prstGeom>
          <a:solidFill>
            <a:schemeClr val="accent1"/>
          </a:solidFill>
          <a:ln cap="sq">
            <a:noFill/>
          </a:ln>
        </p:spPr>
        <p:txBody>
          <a:bodyPr vert="horz" wrap="square" lIns="91425" tIns="91425" rIns="91425" bIns="9142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 flipH="1">
            <a:off x="10918589" y="6343478"/>
            <a:ext cx="388683" cy="28488"/>
          </a:xfrm>
          <a:prstGeom prst="rect">
            <a:avLst/>
          </a:prstGeom>
          <a:solidFill>
            <a:schemeClr val="accent1"/>
          </a:solidFill>
          <a:ln cap="sq">
            <a:noFill/>
          </a:ln>
        </p:spPr>
        <p:txBody>
          <a:bodyPr vert="horz" wrap="square" lIns="91425" tIns="91425" rIns="91425" bIns="9142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0800000" flipH="1">
            <a:off x="11314231" y="5950893"/>
            <a:ext cx="388683" cy="28488"/>
          </a:xfrm>
          <a:prstGeom prst="rect">
            <a:avLst/>
          </a:prstGeom>
          <a:solidFill>
            <a:schemeClr val="accent1"/>
          </a:solidFill>
          <a:ln cap="sq">
            <a:noFill/>
          </a:ln>
        </p:spPr>
        <p:txBody>
          <a:bodyPr vert="horz" wrap="square" lIns="91425" tIns="91425" rIns="91425" bIns="9142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0800000">
            <a:off x="489086" y="881676"/>
            <a:ext cx="388683" cy="28488"/>
          </a:xfrm>
          <a:prstGeom prst="rect">
            <a:avLst/>
          </a:prstGeom>
          <a:solidFill>
            <a:schemeClr val="accent1"/>
          </a:solidFill>
          <a:ln cap="sq">
            <a:noFill/>
          </a:ln>
        </p:spPr>
        <p:txBody>
          <a:bodyPr vert="horz" wrap="square" lIns="91425" tIns="91425" rIns="91425" bIns="9142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6200000">
            <a:off x="881671" y="486034"/>
            <a:ext cx="388683" cy="28488"/>
          </a:xfrm>
          <a:prstGeom prst="rect">
            <a:avLst/>
          </a:prstGeom>
          <a:solidFill>
            <a:schemeClr val="accent1"/>
          </a:solidFill>
          <a:ln cap="sq">
            <a:noFill/>
          </a:ln>
        </p:spPr>
        <p:txBody>
          <a:bodyPr vert="horz" wrap="square" lIns="91425" tIns="91425" rIns="91425" bIns="9142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0800000" flipH="1">
            <a:off x="11314231" y="890327"/>
            <a:ext cx="388683" cy="28488"/>
          </a:xfrm>
          <a:prstGeom prst="rect">
            <a:avLst/>
          </a:prstGeom>
          <a:solidFill>
            <a:schemeClr val="accent1"/>
          </a:solidFill>
          <a:ln cap="sq">
            <a:noFill/>
          </a:ln>
        </p:spPr>
        <p:txBody>
          <a:bodyPr vert="horz" wrap="square" lIns="91425" tIns="91425" rIns="91425" bIns="9142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 flipH="1">
            <a:off x="10921646" y="494685"/>
            <a:ext cx="388683" cy="28488"/>
          </a:xfrm>
          <a:prstGeom prst="rect">
            <a:avLst/>
          </a:prstGeom>
          <a:solidFill>
            <a:schemeClr val="accent1"/>
          </a:solidFill>
          <a:ln cap="sq">
            <a:noFill/>
          </a:ln>
        </p:spPr>
        <p:txBody>
          <a:bodyPr vert="horz" wrap="square" lIns="91425" tIns="91425" rIns="91425" bIns="9142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79028" y="1005647"/>
            <a:ext cx="10033946" cy="4849763"/>
          </a:xfrm>
          <a:prstGeom prst="rect">
            <a:avLst/>
          </a:prstGeom>
          <a:solidFill>
            <a:schemeClr val="accent1"/>
          </a:solidFill>
          <a:ln cap="sq">
            <a:noFill/>
          </a:ln>
        </p:spPr>
        <p:txBody>
          <a:bodyPr vert="horz" wrap="square" lIns="91425" tIns="91425" rIns="91425" bIns="9142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117144" y="1448858"/>
            <a:ext cx="1080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01</a:t>
            </a:r>
            <a:r>
              <a:rPr kumimoji="1" lang="en-US" altLang="zh-CN" sz="4000">
                <a:ln w="12700">
                  <a:noFill/>
                </a:ln>
                <a:solidFill>
                  <a:srgbClr val="A6001B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.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117143" y="2063222"/>
            <a:ext cx="3060000" cy="720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zh-CN" altLang="en-US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" panose="020B0500000000000000" charset="-122"/>
              </a:rPr>
              <a:t>总体情况</a:t>
            </a:r>
            <a:endParaRPr kumimoji="1" lang="zh-CN" altLang="en-US" sz="20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" panose="020B05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7627360" y="1448858"/>
            <a:ext cx="1080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02</a:t>
            </a:r>
            <a:r>
              <a:rPr kumimoji="1" lang="en-US" altLang="zh-CN" sz="4000">
                <a:ln w="12700">
                  <a:noFill/>
                </a:ln>
                <a:solidFill>
                  <a:srgbClr val="A6001B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.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27359" y="2063222"/>
            <a:ext cx="3060000" cy="720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zh-CN" altLang="en-US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" panose="020B0500000000000000" charset="-122"/>
              </a:rPr>
              <a:t>主动公开政府</a:t>
            </a:r>
            <a:r>
              <a:rPr kumimoji="1" lang="zh-CN" altLang="en-US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" panose="020B0500000000000000" charset="-122"/>
              </a:rPr>
              <a:t>信息情况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117144" y="2886985"/>
            <a:ext cx="1080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03</a:t>
            </a:r>
            <a:r>
              <a:rPr kumimoji="1" lang="en-US" altLang="zh-CN" sz="4000">
                <a:ln w="12700">
                  <a:noFill/>
                </a:ln>
                <a:solidFill>
                  <a:srgbClr val="A6001B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.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117340" y="3501390"/>
            <a:ext cx="4707255" cy="89852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kumimoji="1" lang="zh-CN" altLang="en-US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" panose="020B0500000000000000" charset="-122"/>
              </a:rPr>
              <a:t>收到和处理政府信息公开</a:t>
            </a:r>
            <a:endParaRPr kumimoji="1" lang="zh-CN" altLang="en-US" sz="20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" panose="020B0500000000000000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kumimoji="1" lang="zh-CN" altLang="en-US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" panose="020B0500000000000000" charset="-122"/>
              </a:rPr>
              <a:t>申请情况</a:t>
            </a:r>
            <a:endParaRPr kumimoji="1" lang="zh-CN" altLang="en-US" sz="20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" panose="020B05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7634574" y="2886985"/>
            <a:ext cx="1080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04</a:t>
            </a:r>
            <a:r>
              <a:rPr kumimoji="1" lang="en-US" altLang="zh-CN" sz="4000">
                <a:ln w="12700">
                  <a:noFill/>
                </a:ln>
                <a:solidFill>
                  <a:srgbClr val="A6001B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.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634573" y="3501349"/>
            <a:ext cx="3060000" cy="720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kumimoji="1" lang="zh-CN" altLang="en-US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" panose="020B0500000000000000" charset="-122"/>
              </a:rPr>
              <a:t>政府信息公开行政复议、</a:t>
            </a:r>
            <a:endParaRPr kumimoji="1" lang="zh-CN" altLang="en-US" sz="20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" panose="020B0500000000000000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kumimoji="1" lang="zh-CN" altLang="en-US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" panose="020B0500000000000000" charset="-122"/>
              </a:rPr>
              <a:t>行政诉讼情况</a:t>
            </a:r>
            <a:endParaRPr kumimoji="1" lang="zh-CN" altLang="en-US" sz="20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" panose="020B05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440277" y="1614647"/>
            <a:ext cx="1866900" cy="44729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目录.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117144" y="4325113"/>
            <a:ext cx="1080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05</a:t>
            </a:r>
            <a:r>
              <a:rPr kumimoji="1" lang="en-US" altLang="zh-CN" sz="4000">
                <a:ln w="12700">
                  <a:noFill/>
                </a:ln>
                <a:solidFill>
                  <a:srgbClr val="A6001B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.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4117143" y="4939477"/>
            <a:ext cx="3060000" cy="720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kumimoji="1" lang="zh-CN" altLang="en-US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" panose="020B0500000000000000" charset="-122"/>
              </a:rPr>
              <a:t>存在的主要问题及改进情况</a:t>
            </a:r>
            <a:endParaRPr kumimoji="1" lang="zh-CN" altLang="en-US" sz="20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" panose="020B05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8581" r="8694" b="17085"/>
          <a:stretch>
            <a:fillRect/>
          </a:stretch>
        </p:blipFill>
        <p:spPr>
          <a:xfrm>
            <a:off x="-16673" y="0"/>
            <a:ext cx="12208674" cy="6858000"/>
          </a:xfrm>
          <a:custGeom>
            <a:avLst/>
            <a:gdLst>
              <a:gd name="connsiteX0" fmla="*/ 0 w 12208674"/>
              <a:gd name="connsiteY0" fmla="*/ 0 h 6858000"/>
              <a:gd name="connsiteX1" fmla="*/ 12208674 w 12208674"/>
              <a:gd name="connsiteY1" fmla="*/ 0 h 6858000"/>
              <a:gd name="connsiteX2" fmla="*/ 12208674 w 12208674"/>
              <a:gd name="connsiteY2" fmla="*/ 6858000 h 6858000"/>
              <a:gd name="connsiteX3" fmla="*/ 0 w 12208674"/>
              <a:gd name="connsiteY3" fmla="*/ 6858000 h 6858000"/>
            </a:gdLst>
            <a:ahLst/>
            <a:cxnLst/>
            <a:rect l="l" t="t" r="r" b="b"/>
            <a:pathLst>
              <a:path w="12208674" h="6858000">
                <a:moveTo>
                  <a:pt x="0" y="0"/>
                </a:moveTo>
                <a:lnTo>
                  <a:pt x="12208674" y="0"/>
                </a:lnTo>
                <a:lnTo>
                  <a:pt x="1220867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100000"/>
          </a:blip>
          <a:srcRect t="39460" r="45352"/>
          <a:stretch>
            <a:fillRect/>
          </a:stretch>
        </p:blipFill>
        <p:spPr>
          <a:xfrm rot="423859" flipH="1">
            <a:off x="1118721" y="3274805"/>
            <a:ext cx="2462820" cy="181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100000"/>
          </a:blip>
          <a:srcRect l="54522" t="34921" r="34646" b="43537"/>
          <a:stretch>
            <a:fillRect/>
          </a:stretch>
        </p:blipFill>
        <p:spPr>
          <a:xfrm rot="21176141">
            <a:off x="9531824" y="3599566"/>
            <a:ext cx="821482" cy="108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100000"/>
          </a:blip>
          <a:srcRect l="73124" t="25023" r="16642" b="57106"/>
          <a:stretch>
            <a:fillRect/>
          </a:stretch>
        </p:blipFill>
        <p:spPr>
          <a:xfrm rot="423872">
            <a:off x="10567006" y="3289543"/>
            <a:ext cx="780310" cy="9049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5332810" y="903207"/>
            <a:ext cx="1526380" cy="1526380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135880" y="-88900"/>
            <a:ext cx="1920240" cy="2408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911675" y="5305629"/>
            <a:ext cx="368649" cy="368649"/>
          </a:xfrm>
          <a:prstGeom prst="star5">
            <a:avLst>
              <a:gd name="adj" fmla="val 19500"/>
              <a:gd name="hf" fmla="val 105146"/>
              <a:gd name="vf" fmla="val 110557"/>
            </a:avLst>
          </a:prstGeom>
          <a:gradFill>
            <a:gsLst>
              <a:gs pos="52000">
                <a:schemeClr val="accent3"/>
              </a:gs>
              <a:gs pos="100000">
                <a:schemeClr val="accent1"/>
              </a:gs>
            </a:gsLst>
            <a:lin ang="5400000" scaled="0"/>
          </a:gradFill>
          <a:ln w="63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 flipV="1">
            <a:off x="2766349" y="5520200"/>
            <a:ext cx="2947463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72000">
                <a:schemeClr val="accent2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6478187" y="5520200"/>
            <a:ext cx="2947463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72000">
                <a:schemeClr val="accent2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alphaModFix amt="100000"/>
          </a:blip>
          <a:srcRect t="9417"/>
          <a:stretch>
            <a:fillRect/>
          </a:stretch>
        </p:blipFill>
        <p:spPr>
          <a:xfrm>
            <a:off x="-16673" y="-1"/>
            <a:ext cx="4802034" cy="109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100000"/>
          </a:blip>
          <a:srcRect t="9417"/>
          <a:stretch>
            <a:fillRect/>
          </a:stretch>
        </p:blipFill>
        <p:spPr>
          <a:xfrm flipH="1" flipV="1">
            <a:off x="7284719" y="5770295"/>
            <a:ext cx="4890605" cy="11110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H="1">
            <a:off x="11286357" y="6417724"/>
            <a:ext cx="453022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1437364" y="6504852"/>
            <a:ext cx="302015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369821" y="2758643"/>
            <a:ext cx="7452360" cy="19959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5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Source Han Serif SC Regular" panose="02020900000000000000" charset="-122"/>
              </a:rPr>
              <a:t>总体</a:t>
            </a:r>
            <a:r>
              <a:rPr kumimoji="1" lang="zh-CN" altLang="en-US" sz="5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Source Han Serif SC Regular" panose="02020900000000000000" charset="-122"/>
              </a:rPr>
              <a:t>情况</a:t>
            </a:r>
            <a:endParaRPr kumimoji="1" lang="zh-CN" altLang="en-US" sz="50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Source Han Serif SC Regular" panose="020209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109225" y="4861080"/>
            <a:ext cx="711153" cy="711150"/>
          </a:xfrm>
          <a:prstGeom prst="ellipse">
            <a:avLst/>
          </a:prstGeom>
          <a:noFill/>
          <a:ln w="190500" cap="rnd">
            <a:solidFill>
              <a:schemeClr val="accent2"/>
            </a:solidFill>
            <a:round/>
          </a:ln>
          <a:effectLst>
            <a:outerShdw blurRad="254000" dist="127000" algn="ctr" rotWithShape="0">
              <a:schemeClr val="accent2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3563207" y="-1468819"/>
            <a:ext cx="3338388" cy="10464802"/>
          </a:xfrm>
          <a:prstGeom prst="round2SameRect">
            <a:avLst>
              <a:gd name="adj1" fmla="val 6776"/>
              <a:gd name="adj2" fmla="val 0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360451" y="2922176"/>
            <a:ext cx="168853" cy="205561"/>
          </a:xfrm>
          <a:custGeom>
            <a:avLst/>
            <a:gdLst>
              <a:gd name="connsiteX0" fmla="*/ 283816 w 438150"/>
              <a:gd name="connsiteY0" fmla="*/ 621 h 533400"/>
              <a:gd name="connsiteX1" fmla="*/ 286102 w 438150"/>
              <a:gd name="connsiteY1" fmla="*/ 716 h 533400"/>
              <a:gd name="connsiteX2" fmla="*/ 286102 w 438150"/>
              <a:gd name="connsiteY2" fmla="*/ 124446 h 533400"/>
              <a:gd name="connsiteX3" fmla="*/ 286197 w 438150"/>
              <a:gd name="connsiteY3" fmla="*/ 126160 h 533400"/>
              <a:gd name="connsiteX4" fmla="*/ 314677 w 438150"/>
              <a:gd name="connsiteY4" fmla="*/ 153021 h 533400"/>
              <a:gd name="connsiteX5" fmla="*/ 314677 w 438150"/>
              <a:gd name="connsiteY5" fmla="*/ 153021 h 533400"/>
              <a:gd name="connsiteX6" fmla="*/ 438407 w 438150"/>
              <a:gd name="connsiteY6" fmla="*/ 153021 h 533400"/>
              <a:gd name="connsiteX7" fmla="*/ 438502 w 438150"/>
              <a:gd name="connsiteY7" fmla="*/ 155307 h 533400"/>
              <a:gd name="connsiteX8" fmla="*/ 438502 w 438150"/>
              <a:gd name="connsiteY8" fmla="*/ 505446 h 533400"/>
              <a:gd name="connsiteX9" fmla="*/ 409927 w 438150"/>
              <a:gd name="connsiteY9" fmla="*/ 534021 h 533400"/>
              <a:gd name="connsiteX10" fmla="*/ 28927 w 438150"/>
              <a:gd name="connsiteY10" fmla="*/ 534021 h 533400"/>
              <a:gd name="connsiteX11" fmla="*/ 352 w 438150"/>
              <a:gd name="connsiteY11" fmla="*/ 505446 h 533400"/>
              <a:gd name="connsiteX12" fmla="*/ 352 w 438150"/>
              <a:gd name="connsiteY12" fmla="*/ 29196 h 533400"/>
              <a:gd name="connsiteX13" fmla="*/ 28927 w 438150"/>
              <a:gd name="connsiteY13" fmla="*/ 621 h 533400"/>
              <a:gd name="connsiteX14" fmla="*/ 283816 w 438150"/>
              <a:gd name="connsiteY14" fmla="*/ 621 h 533400"/>
              <a:gd name="connsiteX15" fmla="*/ 248002 w 438150"/>
              <a:gd name="connsiteY15" fmla="*/ 200646 h 533400"/>
              <a:gd name="connsiteX16" fmla="*/ 152752 w 438150"/>
              <a:gd name="connsiteY16" fmla="*/ 200646 h 533400"/>
              <a:gd name="connsiteX17" fmla="*/ 152752 w 438150"/>
              <a:gd name="connsiteY17" fmla="*/ 410196 h 533400"/>
              <a:gd name="connsiteX18" fmla="*/ 171802 w 438150"/>
              <a:gd name="connsiteY18" fmla="*/ 410196 h 533400"/>
              <a:gd name="connsiteX19" fmla="*/ 171802 w 438150"/>
              <a:gd name="connsiteY19" fmla="*/ 314946 h 533400"/>
              <a:gd name="connsiteX20" fmla="*/ 248002 w 438150"/>
              <a:gd name="connsiteY20" fmla="*/ 314946 h 533400"/>
              <a:gd name="connsiteX21" fmla="*/ 250098 w 438150"/>
              <a:gd name="connsiteY21" fmla="*/ 314946 h 533400"/>
              <a:gd name="connsiteX22" fmla="*/ 305152 w 438150"/>
              <a:gd name="connsiteY22" fmla="*/ 257796 h 533400"/>
              <a:gd name="connsiteX23" fmla="*/ 248002 w 438150"/>
              <a:gd name="connsiteY23" fmla="*/ 200646 h 533400"/>
              <a:gd name="connsiteX24" fmla="*/ 248002 w 438150"/>
              <a:gd name="connsiteY24" fmla="*/ 200646 h 533400"/>
              <a:gd name="connsiteX25" fmla="*/ 248002 w 438150"/>
              <a:gd name="connsiteY25" fmla="*/ 219696 h 533400"/>
              <a:gd name="connsiteX26" fmla="*/ 286102 w 438150"/>
              <a:gd name="connsiteY26" fmla="*/ 257796 h 533400"/>
              <a:gd name="connsiteX27" fmla="*/ 248002 w 438150"/>
              <a:gd name="connsiteY27" fmla="*/ 295896 h 533400"/>
              <a:gd name="connsiteX28" fmla="*/ 248002 w 438150"/>
              <a:gd name="connsiteY28" fmla="*/ 295896 h 533400"/>
              <a:gd name="connsiteX29" fmla="*/ 171802 w 438150"/>
              <a:gd name="connsiteY29" fmla="*/ 295896 h 533400"/>
              <a:gd name="connsiteX30" fmla="*/ 171802 w 438150"/>
              <a:gd name="connsiteY30" fmla="*/ 219696 h 533400"/>
              <a:gd name="connsiteX31" fmla="*/ 248002 w 438150"/>
              <a:gd name="connsiteY31" fmla="*/ 219696 h 533400"/>
              <a:gd name="connsiteX32" fmla="*/ 428977 w 438150"/>
              <a:gd name="connsiteY32" fmla="*/ 133971 h 533400"/>
              <a:gd name="connsiteX33" fmla="*/ 314677 w 438150"/>
              <a:gd name="connsiteY33" fmla="*/ 133971 h 533400"/>
              <a:gd name="connsiteX34" fmla="*/ 313534 w 438150"/>
              <a:gd name="connsiteY34" fmla="*/ 133876 h 533400"/>
              <a:gd name="connsiteX35" fmla="*/ 305152 w 438150"/>
              <a:gd name="connsiteY35" fmla="*/ 124446 h 533400"/>
              <a:gd name="connsiteX36" fmla="*/ 305152 w 438150"/>
              <a:gd name="connsiteY36" fmla="*/ 124446 h 533400"/>
              <a:gd name="connsiteX37" fmla="*/ 305152 w 438150"/>
              <a:gd name="connsiteY37" fmla="*/ 10146 h 533400"/>
              <a:gd name="connsiteX38" fmla="*/ 428977 w 438150"/>
              <a:gd name="connsiteY38" fmla="*/ 133971 h 533400"/>
            </a:gdLst>
            <a:ahLst/>
            <a:cxnLst/>
            <a:rect l="l" t="t" r="r" b="b"/>
            <a:pathLst>
              <a:path w="438150" h="533400">
                <a:moveTo>
                  <a:pt x="283816" y="621"/>
                </a:moveTo>
                <a:cubicBezTo>
                  <a:pt x="284578" y="621"/>
                  <a:pt x="285340" y="621"/>
                  <a:pt x="286102" y="716"/>
                </a:cubicBezTo>
                <a:lnTo>
                  <a:pt x="286102" y="124446"/>
                </a:lnTo>
                <a:lnTo>
                  <a:pt x="286197" y="126160"/>
                </a:lnTo>
                <a:cubicBezTo>
                  <a:pt x="287055" y="141115"/>
                  <a:pt x="299532" y="153021"/>
                  <a:pt x="314677" y="153021"/>
                </a:cubicBezTo>
                <a:lnTo>
                  <a:pt x="314677" y="153021"/>
                </a:lnTo>
                <a:lnTo>
                  <a:pt x="438407" y="153021"/>
                </a:lnTo>
                <a:cubicBezTo>
                  <a:pt x="438502" y="153783"/>
                  <a:pt x="438502" y="154545"/>
                  <a:pt x="438502" y="155307"/>
                </a:cubicBezTo>
                <a:lnTo>
                  <a:pt x="438502" y="505446"/>
                </a:lnTo>
                <a:cubicBezTo>
                  <a:pt x="438502" y="521257"/>
                  <a:pt x="425739" y="534021"/>
                  <a:pt x="409927" y="534021"/>
                </a:cubicBezTo>
                <a:lnTo>
                  <a:pt x="28927" y="534021"/>
                </a:lnTo>
                <a:cubicBezTo>
                  <a:pt x="13115" y="534021"/>
                  <a:pt x="352" y="521257"/>
                  <a:pt x="352" y="505446"/>
                </a:cubicBezTo>
                <a:lnTo>
                  <a:pt x="352" y="29196"/>
                </a:lnTo>
                <a:cubicBezTo>
                  <a:pt x="352" y="13385"/>
                  <a:pt x="13115" y="621"/>
                  <a:pt x="28927" y="621"/>
                </a:cubicBezTo>
                <a:lnTo>
                  <a:pt x="283816" y="621"/>
                </a:lnTo>
                <a:close/>
                <a:moveTo>
                  <a:pt x="248002" y="200646"/>
                </a:moveTo>
                <a:lnTo>
                  <a:pt x="152752" y="200646"/>
                </a:lnTo>
                <a:lnTo>
                  <a:pt x="152752" y="410196"/>
                </a:lnTo>
                <a:lnTo>
                  <a:pt x="171802" y="410196"/>
                </a:lnTo>
                <a:lnTo>
                  <a:pt x="171802" y="314946"/>
                </a:lnTo>
                <a:lnTo>
                  <a:pt x="248002" y="314946"/>
                </a:lnTo>
                <a:lnTo>
                  <a:pt x="250098" y="314946"/>
                </a:lnTo>
                <a:cubicBezTo>
                  <a:pt x="280673" y="313803"/>
                  <a:pt x="305152" y="288657"/>
                  <a:pt x="305152" y="257796"/>
                </a:cubicBezTo>
                <a:cubicBezTo>
                  <a:pt x="305152" y="226268"/>
                  <a:pt x="279530" y="200646"/>
                  <a:pt x="248002" y="200646"/>
                </a:cubicBezTo>
                <a:lnTo>
                  <a:pt x="248002" y="200646"/>
                </a:lnTo>
                <a:close/>
                <a:moveTo>
                  <a:pt x="248002" y="219696"/>
                </a:moveTo>
                <a:cubicBezTo>
                  <a:pt x="269052" y="219696"/>
                  <a:pt x="286102" y="236746"/>
                  <a:pt x="286102" y="257796"/>
                </a:cubicBezTo>
                <a:cubicBezTo>
                  <a:pt x="286102" y="278846"/>
                  <a:pt x="269052" y="295896"/>
                  <a:pt x="248002" y="295896"/>
                </a:cubicBezTo>
                <a:lnTo>
                  <a:pt x="248002" y="295896"/>
                </a:lnTo>
                <a:lnTo>
                  <a:pt x="171802" y="295896"/>
                </a:lnTo>
                <a:lnTo>
                  <a:pt x="171802" y="219696"/>
                </a:lnTo>
                <a:lnTo>
                  <a:pt x="248002" y="219696"/>
                </a:lnTo>
                <a:close/>
                <a:moveTo>
                  <a:pt x="428977" y="133971"/>
                </a:moveTo>
                <a:lnTo>
                  <a:pt x="314677" y="133971"/>
                </a:lnTo>
                <a:lnTo>
                  <a:pt x="313534" y="133876"/>
                </a:lnTo>
                <a:cubicBezTo>
                  <a:pt x="308772" y="133304"/>
                  <a:pt x="305152" y="129304"/>
                  <a:pt x="305152" y="124446"/>
                </a:cubicBezTo>
                <a:lnTo>
                  <a:pt x="305152" y="124446"/>
                </a:lnTo>
                <a:lnTo>
                  <a:pt x="305152" y="10146"/>
                </a:lnTo>
                <a:lnTo>
                  <a:pt x="428977" y="133971"/>
                </a:ln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47725" y="45099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en-US" altLang="zh-CN" sz="2800" b="1"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 CN Bold" panose="020B0800000000000000" charset="-122"/>
              </a:rPr>
              <a:t>主动公开情况</a:t>
            </a:r>
            <a:endParaRPr kumimoji="1" lang="en-US" altLang="zh-CN" sz="2800" b="1">
              <a:solidFill>
                <a:srgbClr val="262626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 CN Bold" panose="020B0800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71663" y="431800"/>
            <a:ext cx="464937" cy="458275"/>
            <a:chOff x="271663" y="431800"/>
            <a:chExt cx="464937" cy="458275"/>
          </a:xfrm>
        </p:grpSpPr>
        <p:sp>
          <p:nvSpPr>
            <p:cNvPr id="21" name="标题 1"/>
            <p:cNvSpPr txBox="1"/>
            <p:nvPr/>
          </p:nvSpPr>
          <p:spPr>
            <a:xfrm>
              <a:off x="348958" y="502433"/>
              <a:ext cx="387642" cy="387642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271663" y="431800"/>
              <a:ext cx="387642" cy="387642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11860" y="2471420"/>
            <a:ext cx="454977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just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b="1"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</a:rPr>
              <a:t>本年度，我办始终秉持着公开透明的原则，积极主动地推进政府信息公开工作。通过部门门户网站累计发布各类政府信息125条。其中，工作动态类信息98条，及时展示了我办在国际交流合作、外事接待、领事保护等方面的工作进展与成果，让公众能够实时了解外事工作的最新动态。此外，还发布了境外安全提醒18条，财政预决算5条，通知公告4条。</a:t>
            </a:r>
            <a:endParaRPr lang="zh-CN" altLang="en-US" b="1">
              <a:latin typeface="方正仿宋简体" panose="02010601030101010101" charset="-122"/>
              <a:ea typeface="方正仿宋简体" panose="02010601030101010101" charset="-122"/>
              <a:cs typeface="方正仿宋简体" panose="02010601030101010101" charset="-122"/>
            </a:endParaRPr>
          </a:p>
        </p:txBody>
      </p:sp>
      <p:pic>
        <p:nvPicPr>
          <p:cNvPr id="1073742850" name="图片 107374284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89575" y="2471420"/>
            <a:ext cx="4591050" cy="2762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109225" y="4861080"/>
            <a:ext cx="711153" cy="711150"/>
          </a:xfrm>
          <a:prstGeom prst="ellipse">
            <a:avLst/>
          </a:prstGeom>
          <a:noFill/>
          <a:ln w="190500" cap="rnd">
            <a:solidFill>
              <a:schemeClr val="accent2"/>
            </a:solidFill>
            <a:round/>
          </a:ln>
          <a:effectLst>
            <a:outerShdw blurRad="254000" dist="127000" algn="ctr" rotWithShape="0">
              <a:schemeClr val="accent2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3563207" y="-1468819"/>
            <a:ext cx="3338388" cy="10464802"/>
          </a:xfrm>
          <a:prstGeom prst="round2SameRect">
            <a:avLst>
              <a:gd name="adj1" fmla="val 6776"/>
              <a:gd name="adj2" fmla="val 0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360451" y="2922176"/>
            <a:ext cx="168853" cy="205561"/>
          </a:xfrm>
          <a:custGeom>
            <a:avLst/>
            <a:gdLst>
              <a:gd name="connsiteX0" fmla="*/ 283816 w 438150"/>
              <a:gd name="connsiteY0" fmla="*/ 621 h 533400"/>
              <a:gd name="connsiteX1" fmla="*/ 286102 w 438150"/>
              <a:gd name="connsiteY1" fmla="*/ 716 h 533400"/>
              <a:gd name="connsiteX2" fmla="*/ 286102 w 438150"/>
              <a:gd name="connsiteY2" fmla="*/ 124446 h 533400"/>
              <a:gd name="connsiteX3" fmla="*/ 286197 w 438150"/>
              <a:gd name="connsiteY3" fmla="*/ 126160 h 533400"/>
              <a:gd name="connsiteX4" fmla="*/ 314677 w 438150"/>
              <a:gd name="connsiteY4" fmla="*/ 153021 h 533400"/>
              <a:gd name="connsiteX5" fmla="*/ 314677 w 438150"/>
              <a:gd name="connsiteY5" fmla="*/ 153021 h 533400"/>
              <a:gd name="connsiteX6" fmla="*/ 438407 w 438150"/>
              <a:gd name="connsiteY6" fmla="*/ 153021 h 533400"/>
              <a:gd name="connsiteX7" fmla="*/ 438502 w 438150"/>
              <a:gd name="connsiteY7" fmla="*/ 155307 h 533400"/>
              <a:gd name="connsiteX8" fmla="*/ 438502 w 438150"/>
              <a:gd name="connsiteY8" fmla="*/ 505446 h 533400"/>
              <a:gd name="connsiteX9" fmla="*/ 409927 w 438150"/>
              <a:gd name="connsiteY9" fmla="*/ 534021 h 533400"/>
              <a:gd name="connsiteX10" fmla="*/ 28927 w 438150"/>
              <a:gd name="connsiteY10" fmla="*/ 534021 h 533400"/>
              <a:gd name="connsiteX11" fmla="*/ 352 w 438150"/>
              <a:gd name="connsiteY11" fmla="*/ 505446 h 533400"/>
              <a:gd name="connsiteX12" fmla="*/ 352 w 438150"/>
              <a:gd name="connsiteY12" fmla="*/ 29196 h 533400"/>
              <a:gd name="connsiteX13" fmla="*/ 28927 w 438150"/>
              <a:gd name="connsiteY13" fmla="*/ 621 h 533400"/>
              <a:gd name="connsiteX14" fmla="*/ 283816 w 438150"/>
              <a:gd name="connsiteY14" fmla="*/ 621 h 533400"/>
              <a:gd name="connsiteX15" fmla="*/ 248002 w 438150"/>
              <a:gd name="connsiteY15" fmla="*/ 200646 h 533400"/>
              <a:gd name="connsiteX16" fmla="*/ 152752 w 438150"/>
              <a:gd name="connsiteY16" fmla="*/ 200646 h 533400"/>
              <a:gd name="connsiteX17" fmla="*/ 152752 w 438150"/>
              <a:gd name="connsiteY17" fmla="*/ 410196 h 533400"/>
              <a:gd name="connsiteX18" fmla="*/ 171802 w 438150"/>
              <a:gd name="connsiteY18" fmla="*/ 410196 h 533400"/>
              <a:gd name="connsiteX19" fmla="*/ 171802 w 438150"/>
              <a:gd name="connsiteY19" fmla="*/ 314946 h 533400"/>
              <a:gd name="connsiteX20" fmla="*/ 248002 w 438150"/>
              <a:gd name="connsiteY20" fmla="*/ 314946 h 533400"/>
              <a:gd name="connsiteX21" fmla="*/ 250098 w 438150"/>
              <a:gd name="connsiteY21" fmla="*/ 314946 h 533400"/>
              <a:gd name="connsiteX22" fmla="*/ 305152 w 438150"/>
              <a:gd name="connsiteY22" fmla="*/ 257796 h 533400"/>
              <a:gd name="connsiteX23" fmla="*/ 248002 w 438150"/>
              <a:gd name="connsiteY23" fmla="*/ 200646 h 533400"/>
              <a:gd name="connsiteX24" fmla="*/ 248002 w 438150"/>
              <a:gd name="connsiteY24" fmla="*/ 200646 h 533400"/>
              <a:gd name="connsiteX25" fmla="*/ 248002 w 438150"/>
              <a:gd name="connsiteY25" fmla="*/ 219696 h 533400"/>
              <a:gd name="connsiteX26" fmla="*/ 286102 w 438150"/>
              <a:gd name="connsiteY26" fmla="*/ 257796 h 533400"/>
              <a:gd name="connsiteX27" fmla="*/ 248002 w 438150"/>
              <a:gd name="connsiteY27" fmla="*/ 295896 h 533400"/>
              <a:gd name="connsiteX28" fmla="*/ 248002 w 438150"/>
              <a:gd name="connsiteY28" fmla="*/ 295896 h 533400"/>
              <a:gd name="connsiteX29" fmla="*/ 171802 w 438150"/>
              <a:gd name="connsiteY29" fmla="*/ 295896 h 533400"/>
              <a:gd name="connsiteX30" fmla="*/ 171802 w 438150"/>
              <a:gd name="connsiteY30" fmla="*/ 219696 h 533400"/>
              <a:gd name="connsiteX31" fmla="*/ 248002 w 438150"/>
              <a:gd name="connsiteY31" fmla="*/ 219696 h 533400"/>
              <a:gd name="connsiteX32" fmla="*/ 428977 w 438150"/>
              <a:gd name="connsiteY32" fmla="*/ 133971 h 533400"/>
              <a:gd name="connsiteX33" fmla="*/ 314677 w 438150"/>
              <a:gd name="connsiteY33" fmla="*/ 133971 h 533400"/>
              <a:gd name="connsiteX34" fmla="*/ 313534 w 438150"/>
              <a:gd name="connsiteY34" fmla="*/ 133876 h 533400"/>
              <a:gd name="connsiteX35" fmla="*/ 305152 w 438150"/>
              <a:gd name="connsiteY35" fmla="*/ 124446 h 533400"/>
              <a:gd name="connsiteX36" fmla="*/ 305152 w 438150"/>
              <a:gd name="connsiteY36" fmla="*/ 124446 h 533400"/>
              <a:gd name="connsiteX37" fmla="*/ 305152 w 438150"/>
              <a:gd name="connsiteY37" fmla="*/ 10146 h 533400"/>
              <a:gd name="connsiteX38" fmla="*/ 428977 w 438150"/>
              <a:gd name="connsiteY38" fmla="*/ 133971 h 533400"/>
            </a:gdLst>
            <a:ahLst/>
            <a:cxnLst/>
            <a:rect l="l" t="t" r="r" b="b"/>
            <a:pathLst>
              <a:path w="438150" h="533400">
                <a:moveTo>
                  <a:pt x="283816" y="621"/>
                </a:moveTo>
                <a:cubicBezTo>
                  <a:pt x="284578" y="621"/>
                  <a:pt x="285340" y="621"/>
                  <a:pt x="286102" y="716"/>
                </a:cubicBezTo>
                <a:lnTo>
                  <a:pt x="286102" y="124446"/>
                </a:lnTo>
                <a:lnTo>
                  <a:pt x="286197" y="126160"/>
                </a:lnTo>
                <a:cubicBezTo>
                  <a:pt x="287055" y="141115"/>
                  <a:pt x="299532" y="153021"/>
                  <a:pt x="314677" y="153021"/>
                </a:cubicBezTo>
                <a:lnTo>
                  <a:pt x="314677" y="153021"/>
                </a:lnTo>
                <a:lnTo>
                  <a:pt x="438407" y="153021"/>
                </a:lnTo>
                <a:cubicBezTo>
                  <a:pt x="438502" y="153783"/>
                  <a:pt x="438502" y="154545"/>
                  <a:pt x="438502" y="155307"/>
                </a:cubicBezTo>
                <a:lnTo>
                  <a:pt x="438502" y="505446"/>
                </a:lnTo>
                <a:cubicBezTo>
                  <a:pt x="438502" y="521257"/>
                  <a:pt x="425739" y="534021"/>
                  <a:pt x="409927" y="534021"/>
                </a:cubicBezTo>
                <a:lnTo>
                  <a:pt x="28927" y="534021"/>
                </a:lnTo>
                <a:cubicBezTo>
                  <a:pt x="13115" y="534021"/>
                  <a:pt x="352" y="521257"/>
                  <a:pt x="352" y="505446"/>
                </a:cubicBezTo>
                <a:lnTo>
                  <a:pt x="352" y="29196"/>
                </a:lnTo>
                <a:cubicBezTo>
                  <a:pt x="352" y="13385"/>
                  <a:pt x="13115" y="621"/>
                  <a:pt x="28927" y="621"/>
                </a:cubicBezTo>
                <a:lnTo>
                  <a:pt x="283816" y="621"/>
                </a:lnTo>
                <a:close/>
                <a:moveTo>
                  <a:pt x="248002" y="200646"/>
                </a:moveTo>
                <a:lnTo>
                  <a:pt x="152752" y="200646"/>
                </a:lnTo>
                <a:lnTo>
                  <a:pt x="152752" y="410196"/>
                </a:lnTo>
                <a:lnTo>
                  <a:pt x="171802" y="410196"/>
                </a:lnTo>
                <a:lnTo>
                  <a:pt x="171802" y="314946"/>
                </a:lnTo>
                <a:lnTo>
                  <a:pt x="248002" y="314946"/>
                </a:lnTo>
                <a:lnTo>
                  <a:pt x="250098" y="314946"/>
                </a:lnTo>
                <a:cubicBezTo>
                  <a:pt x="280673" y="313803"/>
                  <a:pt x="305152" y="288657"/>
                  <a:pt x="305152" y="257796"/>
                </a:cubicBezTo>
                <a:cubicBezTo>
                  <a:pt x="305152" y="226268"/>
                  <a:pt x="279530" y="200646"/>
                  <a:pt x="248002" y="200646"/>
                </a:cubicBezTo>
                <a:lnTo>
                  <a:pt x="248002" y="200646"/>
                </a:lnTo>
                <a:close/>
                <a:moveTo>
                  <a:pt x="248002" y="219696"/>
                </a:moveTo>
                <a:cubicBezTo>
                  <a:pt x="269052" y="219696"/>
                  <a:pt x="286102" y="236746"/>
                  <a:pt x="286102" y="257796"/>
                </a:cubicBezTo>
                <a:cubicBezTo>
                  <a:pt x="286102" y="278846"/>
                  <a:pt x="269052" y="295896"/>
                  <a:pt x="248002" y="295896"/>
                </a:cubicBezTo>
                <a:lnTo>
                  <a:pt x="248002" y="295896"/>
                </a:lnTo>
                <a:lnTo>
                  <a:pt x="171802" y="295896"/>
                </a:lnTo>
                <a:lnTo>
                  <a:pt x="171802" y="219696"/>
                </a:lnTo>
                <a:lnTo>
                  <a:pt x="248002" y="219696"/>
                </a:lnTo>
                <a:close/>
                <a:moveTo>
                  <a:pt x="428977" y="133971"/>
                </a:moveTo>
                <a:lnTo>
                  <a:pt x="314677" y="133971"/>
                </a:lnTo>
                <a:lnTo>
                  <a:pt x="313534" y="133876"/>
                </a:lnTo>
                <a:cubicBezTo>
                  <a:pt x="308772" y="133304"/>
                  <a:pt x="305152" y="129304"/>
                  <a:pt x="305152" y="124446"/>
                </a:cubicBezTo>
                <a:lnTo>
                  <a:pt x="305152" y="124446"/>
                </a:lnTo>
                <a:lnTo>
                  <a:pt x="305152" y="10146"/>
                </a:lnTo>
                <a:lnTo>
                  <a:pt x="428977" y="133971"/>
                </a:ln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47725" y="45099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en-US" altLang="zh-CN" sz="2800" b="1"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 CN Bold" panose="020B0800000000000000" charset="-122"/>
              </a:rPr>
              <a:t>依申请公开情况</a:t>
            </a:r>
            <a:endParaRPr kumimoji="1" lang="en-US" altLang="zh-CN" sz="2800" b="1">
              <a:solidFill>
                <a:srgbClr val="262626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 CN Bold" panose="020B0800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71663" y="431800"/>
            <a:ext cx="464937" cy="458275"/>
            <a:chOff x="271663" y="431800"/>
            <a:chExt cx="464937" cy="458275"/>
          </a:xfrm>
        </p:grpSpPr>
        <p:sp>
          <p:nvSpPr>
            <p:cNvPr id="21" name="标题 1"/>
            <p:cNvSpPr txBox="1"/>
            <p:nvPr/>
          </p:nvSpPr>
          <p:spPr>
            <a:xfrm>
              <a:off x="348958" y="502433"/>
              <a:ext cx="387642" cy="387642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271663" y="431800"/>
              <a:ext cx="387642" cy="387642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839470" y="2332990"/>
            <a:ext cx="418465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just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b="1"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</a:rPr>
              <a:t>在依申请公开方面，我办建立了规范、高效的工作流程。本年度共收到政府信息公开申请3件，较去年增加1件。针对每一件申请，我办均严格按照《政府信息公开条例》的要求，在规定时限内进行了答复。同时，在答复过程中，注重与申请人的沟通交流，耐心解答疑问，切实保障申请人的合法权益。没有因政府信息依申请公开引发的行政复议和行政诉讼。</a:t>
            </a:r>
            <a:endParaRPr lang="zh-CN" altLang="en-US" b="1">
              <a:latin typeface="方正仿宋简体" panose="02010601030101010101" charset="-122"/>
              <a:ea typeface="方正仿宋简体" panose="02010601030101010101" charset="-122"/>
              <a:cs typeface="方正仿宋简体" panose="02010601030101010101" charset="-122"/>
            </a:endParaRPr>
          </a:p>
        </p:txBody>
      </p:sp>
      <p:pic>
        <p:nvPicPr>
          <p:cNvPr id="-2147482623" name="图表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48300" y="2348865"/>
            <a:ext cx="4591050" cy="2762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109225" y="4861080"/>
            <a:ext cx="711153" cy="711150"/>
          </a:xfrm>
          <a:prstGeom prst="ellipse">
            <a:avLst/>
          </a:prstGeom>
          <a:noFill/>
          <a:ln w="190500" cap="rnd">
            <a:solidFill>
              <a:schemeClr val="accent2"/>
            </a:solidFill>
            <a:round/>
          </a:ln>
          <a:effectLst>
            <a:outerShdw blurRad="254000" dist="127000" algn="ctr" rotWithShape="0">
              <a:schemeClr val="accent2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3563207" y="-1468819"/>
            <a:ext cx="3338388" cy="10464802"/>
          </a:xfrm>
          <a:prstGeom prst="round2SameRect">
            <a:avLst>
              <a:gd name="adj1" fmla="val 6776"/>
              <a:gd name="adj2" fmla="val 0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360451" y="2922176"/>
            <a:ext cx="168853" cy="205561"/>
          </a:xfrm>
          <a:custGeom>
            <a:avLst/>
            <a:gdLst>
              <a:gd name="connsiteX0" fmla="*/ 283816 w 438150"/>
              <a:gd name="connsiteY0" fmla="*/ 621 h 533400"/>
              <a:gd name="connsiteX1" fmla="*/ 286102 w 438150"/>
              <a:gd name="connsiteY1" fmla="*/ 716 h 533400"/>
              <a:gd name="connsiteX2" fmla="*/ 286102 w 438150"/>
              <a:gd name="connsiteY2" fmla="*/ 124446 h 533400"/>
              <a:gd name="connsiteX3" fmla="*/ 286197 w 438150"/>
              <a:gd name="connsiteY3" fmla="*/ 126160 h 533400"/>
              <a:gd name="connsiteX4" fmla="*/ 314677 w 438150"/>
              <a:gd name="connsiteY4" fmla="*/ 153021 h 533400"/>
              <a:gd name="connsiteX5" fmla="*/ 314677 w 438150"/>
              <a:gd name="connsiteY5" fmla="*/ 153021 h 533400"/>
              <a:gd name="connsiteX6" fmla="*/ 438407 w 438150"/>
              <a:gd name="connsiteY6" fmla="*/ 153021 h 533400"/>
              <a:gd name="connsiteX7" fmla="*/ 438502 w 438150"/>
              <a:gd name="connsiteY7" fmla="*/ 155307 h 533400"/>
              <a:gd name="connsiteX8" fmla="*/ 438502 w 438150"/>
              <a:gd name="connsiteY8" fmla="*/ 505446 h 533400"/>
              <a:gd name="connsiteX9" fmla="*/ 409927 w 438150"/>
              <a:gd name="connsiteY9" fmla="*/ 534021 h 533400"/>
              <a:gd name="connsiteX10" fmla="*/ 28927 w 438150"/>
              <a:gd name="connsiteY10" fmla="*/ 534021 h 533400"/>
              <a:gd name="connsiteX11" fmla="*/ 352 w 438150"/>
              <a:gd name="connsiteY11" fmla="*/ 505446 h 533400"/>
              <a:gd name="connsiteX12" fmla="*/ 352 w 438150"/>
              <a:gd name="connsiteY12" fmla="*/ 29196 h 533400"/>
              <a:gd name="connsiteX13" fmla="*/ 28927 w 438150"/>
              <a:gd name="connsiteY13" fmla="*/ 621 h 533400"/>
              <a:gd name="connsiteX14" fmla="*/ 283816 w 438150"/>
              <a:gd name="connsiteY14" fmla="*/ 621 h 533400"/>
              <a:gd name="connsiteX15" fmla="*/ 248002 w 438150"/>
              <a:gd name="connsiteY15" fmla="*/ 200646 h 533400"/>
              <a:gd name="connsiteX16" fmla="*/ 152752 w 438150"/>
              <a:gd name="connsiteY16" fmla="*/ 200646 h 533400"/>
              <a:gd name="connsiteX17" fmla="*/ 152752 w 438150"/>
              <a:gd name="connsiteY17" fmla="*/ 410196 h 533400"/>
              <a:gd name="connsiteX18" fmla="*/ 171802 w 438150"/>
              <a:gd name="connsiteY18" fmla="*/ 410196 h 533400"/>
              <a:gd name="connsiteX19" fmla="*/ 171802 w 438150"/>
              <a:gd name="connsiteY19" fmla="*/ 314946 h 533400"/>
              <a:gd name="connsiteX20" fmla="*/ 248002 w 438150"/>
              <a:gd name="connsiteY20" fmla="*/ 314946 h 533400"/>
              <a:gd name="connsiteX21" fmla="*/ 250098 w 438150"/>
              <a:gd name="connsiteY21" fmla="*/ 314946 h 533400"/>
              <a:gd name="connsiteX22" fmla="*/ 305152 w 438150"/>
              <a:gd name="connsiteY22" fmla="*/ 257796 h 533400"/>
              <a:gd name="connsiteX23" fmla="*/ 248002 w 438150"/>
              <a:gd name="connsiteY23" fmla="*/ 200646 h 533400"/>
              <a:gd name="connsiteX24" fmla="*/ 248002 w 438150"/>
              <a:gd name="connsiteY24" fmla="*/ 200646 h 533400"/>
              <a:gd name="connsiteX25" fmla="*/ 248002 w 438150"/>
              <a:gd name="connsiteY25" fmla="*/ 219696 h 533400"/>
              <a:gd name="connsiteX26" fmla="*/ 286102 w 438150"/>
              <a:gd name="connsiteY26" fmla="*/ 257796 h 533400"/>
              <a:gd name="connsiteX27" fmla="*/ 248002 w 438150"/>
              <a:gd name="connsiteY27" fmla="*/ 295896 h 533400"/>
              <a:gd name="connsiteX28" fmla="*/ 248002 w 438150"/>
              <a:gd name="connsiteY28" fmla="*/ 295896 h 533400"/>
              <a:gd name="connsiteX29" fmla="*/ 171802 w 438150"/>
              <a:gd name="connsiteY29" fmla="*/ 295896 h 533400"/>
              <a:gd name="connsiteX30" fmla="*/ 171802 w 438150"/>
              <a:gd name="connsiteY30" fmla="*/ 219696 h 533400"/>
              <a:gd name="connsiteX31" fmla="*/ 248002 w 438150"/>
              <a:gd name="connsiteY31" fmla="*/ 219696 h 533400"/>
              <a:gd name="connsiteX32" fmla="*/ 428977 w 438150"/>
              <a:gd name="connsiteY32" fmla="*/ 133971 h 533400"/>
              <a:gd name="connsiteX33" fmla="*/ 314677 w 438150"/>
              <a:gd name="connsiteY33" fmla="*/ 133971 h 533400"/>
              <a:gd name="connsiteX34" fmla="*/ 313534 w 438150"/>
              <a:gd name="connsiteY34" fmla="*/ 133876 h 533400"/>
              <a:gd name="connsiteX35" fmla="*/ 305152 w 438150"/>
              <a:gd name="connsiteY35" fmla="*/ 124446 h 533400"/>
              <a:gd name="connsiteX36" fmla="*/ 305152 w 438150"/>
              <a:gd name="connsiteY36" fmla="*/ 124446 h 533400"/>
              <a:gd name="connsiteX37" fmla="*/ 305152 w 438150"/>
              <a:gd name="connsiteY37" fmla="*/ 10146 h 533400"/>
              <a:gd name="connsiteX38" fmla="*/ 428977 w 438150"/>
              <a:gd name="connsiteY38" fmla="*/ 133971 h 533400"/>
            </a:gdLst>
            <a:ahLst/>
            <a:cxnLst/>
            <a:rect l="l" t="t" r="r" b="b"/>
            <a:pathLst>
              <a:path w="438150" h="533400">
                <a:moveTo>
                  <a:pt x="283816" y="621"/>
                </a:moveTo>
                <a:cubicBezTo>
                  <a:pt x="284578" y="621"/>
                  <a:pt x="285340" y="621"/>
                  <a:pt x="286102" y="716"/>
                </a:cubicBezTo>
                <a:lnTo>
                  <a:pt x="286102" y="124446"/>
                </a:lnTo>
                <a:lnTo>
                  <a:pt x="286197" y="126160"/>
                </a:lnTo>
                <a:cubicBezTo>
                  <a:pt x="287055" y="141115"/>
                  <a:pt x="299532" y="153021"/>
                  <a:pt x="314677" y="153021"/>
                </a:cubicBezTo>
                <a:lnTo>
                  <a:pt x="314677" y="153021"/>
                </a:lnTo>
                <a:lnTo>
                  <a:pt x="438407" y="153021"/>
                </a:lnTo>
                <a:cubicBezTo>
                  <a:pt x="438502" y="153783"/>
                  <a:pt x="438502" y="154545"/>
                  <a:pt x="438502" y="155307"/>
                </a:cubicBezTo>
                <a:lnTo>
                  <a:pt x="438502" y="505446"/>
                </a:lnTo>
                <a:cubicBezTo>
                  <a:pt x="438502" y="521257"/>
                  <a:pt x="425739" y="534021"/>
                  <a:pt x="409927" y="534021"/>
                </a:cubicBezTo>
                <a:lnTo>
                  <a:pt x="28927" y="534021"/>
                </a:lnTo>
                <a:cubicBezTo>
                  <a:pt x="13115" y="534021"/>
                  <a:pt x="352" y="521257"/>
                  <a:pt x="352" y="505446"/>
                </a:cubicBezTo>
                <a:lnTo>
                  <a:pt x="352" y="29196"/>
                </a:lnTo>
                <a:cubicBezTo>
                  <a:pt x="352" y="13385"/>
                  <a:pt x="13115" y="621"/>
                  <a:pt x="28927" y="621"/>
                </a:cubicBezTo>
                <a:lnTo>
                  <a:pt x="283816" y="621"/>
                </a:lnTo>
                <a:close/>
                <a:moveTo>
                  <a:pt x="248002" y="200646"/>
                </a:moveTo>
                <a:lnTo>
                  <a:pt x="152752" y="200646"/>
                </a:lnTo>
                <a:lnTo>
                  <a:pt x="152752" y="410196"/>
                </a:lnTo>
                <a:lnTo>
                  <a:pt x="171802" y="410196"/>
                </a:lnTo>
                <a:lnTo>
                  <a:pt x="171802" y="314946"/>
                </a:lnTo>
                <a:lnTo>
                  <a:pt x="248002" y="314946"/>
                </a:lnTo>
                <a:lnTo>
                  <a:pt x="250098" y="314946"/>
                </a:lnTo>
                <a:cubicBezTo>
                  <a:pt x="280673" y="313803"/>
                  <a:pt x="305152" y="288657"/>
                  <a:pt x="305152" y="257796"/>
                </a:cubicBezTo>
                <a:cubicBezTo>
                  <a:pt x="305152" y="226268"/>
                  <a:pt x="279530" y="200646"/>
                  <a:pt x="248002" y="200646"/>
                </a:cubicBezTo>
                <a:lnTo>
                  <a:pt x="248002" y="200646"/>
                </a:lnTo>
                <a:close/>
                <a:moveTo>
                  <a:pt x="248002" y="219696"/>
                </a:moveTo>
                <a:cubicBezTo>
                  <a:pt x="269052" y="219696"/>
                  <a:pt x="286102" y="236746"/>
                  <a:pt x="286102" y="257796"/>
                </a:cubicBezTo>
                <a:cubicBezTo>
                  <a:pt x="286102" y="278846"/>
                  <a:pt x="269052" y="295896"/>
                  <a:pt x="248002" y="295896"/>
                </a:cubicBezTo>
                <a:lnTo>
                  <a:pt x="248002" y="295896"/>
                </a:lnTo>
                <a:lnTo>
                  <a:pt x="171802" y="295896"/>
                </a:lnTo>
                <a:lnTo>
                  <a:pt x="171802" y="219696"/>
                </a:lnTo>
                <a:lnTo>
                  <a:pt x="248002" y="219696"/>
                </a:lnTo>
                <a:close/>
                <a:moveTo>
                  <a:pt x="428977" y="133971"/>
                </a:moveTo>
                <a:lnTo>
                  <a:pt x="314677" y="133971"/>
                </a:lnTo>
                <a:lnTo>
                  <a:pt x="313534" y="133876"/>
                </a:lnTo>
                <a:cubicBezTo>
                  <a:pt x="308772" y="133304"/>
                  <a:pt x="305152" y="129304"/>
                  <a:pt x="305152" y="124446"/>
                </a:cubicBezTo>
                <a:lnTo>
                  <a:pt x="305152" y="124446"/>
                </a:lnTo>
                <a:lnTo>
                  <a:pt x="305152" y="10146"/>
                </a:lnTo>
                <a:lnTo>
                  <a:pt x="428977" y="133971"/>
                </a:ln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47725" y="45099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 CN Bold" panose="020B0800000000000000" charset="-122"/>
              </a:rPr>
              <a:t>政府信息管理情况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 CN Bold" panose="020B0800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71663" y="431800"/>
            <a:ext cx="464937" cy="458275"/>
            <a:chOff x="271663" y="431800"/>
            <a:chExt cx="464937" cy="458275"/>
          </a:xfrm>
        </p:grpSpPr>
        <p:sp>
          <p:nvSpPr>
            <p:cNvPr id="21" name="标题 1"/>
            <p:cNvSpPr txBox="1"/>
            <p:nvPr/>
          </p:nvSpPr>
          <p:spPr>
            <a:xfrm>
              <a:off x="348958" y="502433"/>
              <a:ext cx="387642" cy="387642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271663" y="431800"/>
              <a:ext cx="387642" cy="387642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127760" y="2853055"/>
            <a:ext cx="80314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just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b="1"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</a:rPr>
              <a:t>2024年，市外办按照上级相关要求，加强政府信息管理工作。建立健全政府信息管理机制，加强信息发布审核，制定严格的审核标准和流程，确保信息内容精准无误、发布及时高效、格式规范统一。依据信息的性质、主题，对各类政府信息进行科学分类、有序归档，为公众提供便捷的查询路径，提升信息获取的便利性与效率。</a:t>
            </a:r>
            <a:endParaRPr lang="zh-CN" altLang="en-US" b="1">
              <a:latin typeface="方正仿宋简体" panose="02010601030101010101" charset="-122"/>
              <a:ea typeface="方正仿宋简体" panose="02010601030101010101" charset="-122"/>
              <a:cs typeface="方正仿宋简体" panose="0201060103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109225" y="4861080"/>
            <a:ext cx="711153" cy="711150"/>
          </a:xfrm>
          <a:prstGeom prst="ellipse">
            <a:avLst/>
          </a:prstGeom>
          <a:noFill/>
          <a:ln w="190500" cap="rnd">
            <a:solidFill>
              <a:schemeClr val="accent2"/>
            </a:solidFill>
            <a:round/>
          </a:ln>
          <a:effectLst>
            <a:outerShdw blurRad="254000" dist="127000" algn="ctr" rotWithShape="0">
              <a:schemeClr val="accent2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3563207" y="-1468819"/>
            <a:ext cx="3338388" cy="10464802"/>
          </a:xfrm>
          <a:prstGeom prst="round2SameRect">
            <a:avLst>
              <a:gd name="adj1" fmla="val 6776"/>
              <a:gd name="adj2" fmla="val 0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360451" y="2922176"/>
            <a:ext cx="168853" cy="205561"/>
          </a:xfrm>
          <a:custGeom>
            <a:avLst/>
            <a:gdLst>
              <a:gd name="connsiteX0" fmla="*/ 283816 w 438150"/>
              <a:gd name="connsiteY0" fmla="*/ 621 h 533400"/>
              <a:gd name="connsiteX1" fmla="*/ 286102 w 438150"/>
              <a:gd name="connsiteY1" fmla="*/ 716 h 533400"/>
              <a:gd name="connsiteX2" fmla="*/ 286102 w 438150"/>
              <a:gd name="connsiteY2" fmla="*/ 124446 h 533400"/>
              <a:gd name="connsiteX3" fmla="*/ 286197 w 438150"/>
              <a:gd name="connsiteY3" fmla="*/ 126160 h 533400"/>
              <a:gd name="connsiteX4" fmla="*/ 314677 w 438150"/>
              <a:gd name="connsiteY4" fmla="*/ 153021 h 533400"/>
              <a:gd name="connsiteX5" fmla="*/ 314677 w 438150"/>
              <a:gd name="connsiteY5" fmla="*/ 153021 h 533400"/>
              <a:gd name="connsiteX6" fmla="*/ 438407 w 438150"/>
              <a:gd name="connsiteY6" fmla="*/ 153021 h 533400"/>
              <a:gd name="connsiteX7" fmla="*/ 438502 w 438150"/>
              <a:gd name="connsiteY7" fmla="*/ 155307 h 533400"/>
              <a:gd name="connsiteX8" fmla="*/ 438502 w 438150"/>
              <a:gd name="connsiteY8" fmla="*/ 505446 h 533400"/>
              <a:gd name="connsiteX9" fmla="*/ 409927 w 438150"/>
              <a:gd name="connsiteY9" fmla="*/ 534021 h 533400"/>
              <a:gd name="connsiteX10" fmla="*/ 28927 w 438150"/>
              <a:gd name="connsiteY10" fmla="*/ 534021 h 533400"/>
              <a:gd name="connsiteX11" fmla="*/ 352 w 438150"/>
              <a:gd name="connsiteY11" fmla="*/ 505446 h 533400"/>
              <a:gd name="connsiteX12" fmla="*/ 352 w 438150"/>
              <a:gd name="connsiteY12" fmla="*/ 29196 h 533400"/>
              <a:gd name="connsiteX13" fmla="*/ 28927 w 438150"/>
              <a:gd name="connsiteY13" fmla="*/ 621 h 533400"/>
              <a:gd name="connsiteX14" fmla="*/ 283816 w 438150"/>
              <a:gd name="connsiteY14" fmla="*/ 621 h 533400"/>
              <a:gd name="connsiteX15" fmla="*/ 248002 w 438150"/>
              <a:gd name="connsiteY15" fmla="*/ 200646 h 533400"/>
              <a:gd name="connsiteX16" fmla="*/ 152752 w 438150"/>
              <a:gd name="connsiteY16" fmla="*/ 200646 h 533400"/>
              <a:gd name="connsiteX17" fmla="*/ 152752 w 438150"/>
              <a:gd name="connsiteY17" fmla="*/ 410196 h 533400"/>
              <a:gd name="connsiteX18" fmla="*/ 171802 w 438150"/>
              <a:gd name="connsiteY18" fmla="*/ 410196 h 533400"/>
              <a:gd name="connsiteX19" fmla="*/ 171802 w 438150"/>
              <a:gd name="connsiteY19" fmla="*/ 314946 h 533400"/>
              <a:gd name="connsiteX20" fmla="*/ 248002 w 438150"/>
              <a:gd name="connsiteY20" fmla="*/ 314946 h 533400"/>
              <a:gd name="connsiteX21" fmla="*/ 250098 w 438150"/>
              <a:gd name="connsiteY21" fmla="*/ 314946 h 533400"/>
              <a:gd name="connsiteX22" fmla="*/ 305152 w 438150"/>
              <a:gd name="connsiteY22" fmla="*/ 257796 h 533400"/>
              <a:gd name="connsiteX23" fmla="*/ 248002 w 438150"/>
              <a:gd name="connsiteY23" fmla="*/ 200646 h 533400"/>
              <a:gd name="connsiteX24" fmla="*/ 248002 w 438150"/>
              <a:gd name="connsiteY24" fmla="*/ 200646 h 533400"/>
              <a:gd name="connsiteX25" fmla="*/ 248002 w 438150"/>
              <a:gd name="connsiteY25" fmla="*/ 219696 h 533400"/>
              <a:gd name="connsiteX26" fmla="*/ 286102 w 438150"/>
              <a:gd name="connsiteY26" fmla="*/ 257796 h 533400"/>
              <a:gd name="connsiteX27" fmla="*/ 248002 w 438150"/>
              <a:gd name="connsiteY27" fmla="*/ 295896 h 533400"/>
              <a:gd name="connsiteX28" fmla="*/ 248002 w 438150"/>
              <a:gd name="connsiteY28" fmla="*/ 295896 h 533400"/>
              <a:gd name="connsiteX29" fmla="*/ 171802 w 438150"/>
              <a:gd name="connsiteY29" fmla="*/ 295896 h 533400"/>
              <a:gd name="connsiteX30" fmla="*/ 171802 w 438150"/>
              <a:gd name="connsiteY30" fmla="*/ 219696 h 533400"/>
              <a:gd name="connsiteX31" fmla="*/ 248002 w 438150"/>
              <a:gd name="connsiteY31" fmla="*/ 219696 h 533400"/>
              <a:gd name="connsiteX32" fmla="*/ 428977 w 438150"/>
              <a:gd name="connsiteY32" fmla="*/ 133971 h 533400"/>
              <a:gd name="connsiteX33" fmla="*/ 314677 w 438150"/>
              <a:gd name="connsiteY33" fmla="*/ 133971 h 533400"/>
              <a:gd name="connsiteX34" fmla="*/ 313534 w 438150"/>
              <a:gd name="connsiteY34" fmla="*/ 133876 h 533400"/>
              <a:gd name="connsiteX35" fmla="*/ 305152 w 438150"/>
              <a:gd name="connsiteY35" fmla="*/ 124446 h 533400"/>
              <a:gd name="connsiteX36" fmla="*/ 305152 w 438150"/>
              <a:gd name="connsiteY36" fmla="*/ 124446 h 533400"/>
              <a:gd name="connsiteX37" fmla="*/ 305152 w 438150"/>
              <a:gd name="connsiteY37" fmla="*/ 10146 h 533400"/>
              <a:gd name="connsiteX38" fmla="*/ 428977 w 438150"/>
              <a:gd name="connsiteY38" fmla="*/ 133971 h 533400"/>
            </a:gdLst>
            <a:ahLst/>
            <a:cxnLst/>
            <a:rect l="l" t="t" r="r" b="b"/>
            <a:pathLst>
              <a:path w="438150" h="533400">
                <a:moveTo>
                  <a:pt x="283816" y="621"/>
                </a:moveTo>
                <a:cubicBezTo>
                  <a:pt x="284578" y="621"/>
                  <a:pt x="285340" y="621"/>
                  <a:pt x="286102" y="716"/>
                </a:cubicBezTo>
                <a:lnTo>
                  <a:pt x="286102" y="124446"/>
                </a:lnTo>
                <a:lnTo>
                  <a:pt x="286197" y="126160"/>
                </a:lnTo>
                <a:cubicBezTo>
                  <a:pt x="287055" y="141115"/>
                  <a:pt x="299532" y="153021"/>
                  <a:pt x="314677" y="153021"/>
                </a:cubicBezTo>
                <a:lnTo>
                  <a:pt x="314677" y="153021"/>
                </a:lnTo>
                <a:lnTo>
                  <a:pt x="438407" y="153021"/>
                </a:lnTo>
                <a:cubicBezTo>
                  <a:pt x="438502" y="153783"/>
                  <a:pt x="438502" y="154545"/>
                  <a:pt x="438502" y="155307"/>
                </a:cubicBezTo>
                <a:lnTo>
                  <a:pt x="438502" y="505446"/>
                </a:lnTo>
                <a:cubicBezTo>
                  <a:pt x="438502" y="521257"/>
                  <a:pt x="425739" y="534021"/>
                  <a:pt x="409927" y="534021"/>
                </a:cubicBezTo>
                <a:lnTo>
                  <a:pt x="28927" y="534021"/>
                </a:lnTo>
                <a:cubicBezTo>
                  <a:pt x="13115" y="534021"/>
                  <a:pt x="352" y="521257"/>
                  <a:pt x="352" y="505446"/>
                </a:cubicBezTo>
                <a:lnTo>
                  <a:pt x="352" y="29196"/>
                </a:lnTo>
                <a:cubicBezTo>
                  <a:pt x="352" y="13385"/>
                  <a:pt x="13115" y="621"/>
                  <a:pt x="28927" y="621"/>
                </a:cubicBezTo>
                <a:lnTo>
                  <a:pt x="283816" y="621"/>
                </a:lnTo>
                <a:close/>
                <a:moveTo>
                  <a:pt x="248002" y="200646"/>
                </a:moveTo>
                <a:lnTo>
                  <a:pt x="152752" y="200646"/>
                </a:lnTo>
                <a:lnTo>
                  <a:pt x="152752" y="410196"/>
                </a:lnTo>
                <a:lnTo>
                  <a:pt x="171802" y="410196"/>
                </a:lnTo>
                <a:lnTo>
                  <a:pt x="171802" y="314946"/>
                </a:lnTo>
                <a:lnTo>
                  <a:pt x="248002" y="314946"/>
                </a:lnTo>
                <a:lnTo>
                  <a:pt x="250098" y="314946"/>
                </a:lnTo>
                <a:cubicBezTo>
                  <a:pt x="280673" y="313803"/>
                  <a:pt x="305152" y="288657"/>
                  <a:pt x="305152" y="257796"/>
                </a:cubicBezTo>
                <a:cubicBezTo>
                  <a:pt x="305152" y="226268"/>
                  <a:pt x="279530" y="200646"/>
                  <a:pt x="248002" y="200646"/>
                </a:cubicBezTo>
                <a:lnTo>
                  <a:pt x="248002" y="200646"/>
                </a:lnTo>
                <a:close/>
                <a:moveTo>
                  <a:pt x="248002" y="219696"/>
                </a:moveTo>
                <a:cubicBezTo>
                  <a:pt x="269052" y="219696"/>
                  <a:pt x="286102" y="236746"/>
                  <a:pt x="286102" y="257796"/>
                </a:cubicBezTo>
                <a:cubicBezTo>
                  <a:pt x="286102" y="278846"/>
                  <a:pt x="269052" y="295896"/>
                  <a:pt x="248002" y="295896"/>
                </a:cubicBezTo>
                <a:lnTo>
                  <a:pt x="248002" y="295896"/>
                </a:lnTo>
                <a:lnTo>
                  <a:pt x="171802" y="295896"/>
                </a:lnTo>
                <a:lnTo>
                  <a:pt x="171802" y="219696"/>
                </a:lnTo>
                <a:lnTo>
                  <a:pt x="248002" y="219696"/>
                </a:lnTo>
                <a:close/>
                <a:moveTo>
                  <a:pt x="428977" y="133971"/>
                </a:moveTo>
                <a:lnTo>
                  <a:pt x="314677" y="133971"/>
                </a:lnTo>
                <a:lnTo>
                  <a:pt x="313534" y="133876"/>
                </a:lnTo>
                <a:cubicBezTo>
                  <a:pt x="308772" y="133304"/>
                  <a:pt x="305152" y="129304"/>
                  <a:pt x="305152" y="124446"/>
                </a:cubicBezTo>
                <a:lnTo>
                  <a:pt x="305152" y="124446"/>
                </a:lnTo>
                <a:lnTo>
                  <a:pt x="305152" y="10146"/>
                </a:lnTo>
                <a:lnTo>
                  <a:pt x="428977" y="133971"/>
                </a:ln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47725" y="45099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 CN Bold" panose="020B0800000000000000" charset="-122"/>
              </a:rPr>
              <a:t>政府信息公开平台建设情况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 CN Bold" panose="020B0800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71663" y="431800"/>
            <a:ext cx="464937" cy="458275"/>
            <a:chOff x="271663" y="431800"/>
            <a:chExt cx="464937" cy="458275"/>
          </a:xfrm>
        </p:grpSpPr>
        <p:sp>
          <p:nvSpPr>
            <p:cNvPr id="21" name="标题 1"/>
            <p:cNvSpPr txBox="1"/>
            <p:nvPr/>
          </p:nvSpPr>
          <p:spPr>
            <a:xfrm>
              <a:off x="348958" y="502433"/>
              <a:ext cx="387642" cy="387642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271663" y="431800"/>
              <a:ext cx="387642" cy="387642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127760" y="2853055"/>
            <a:ext cx="80314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just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b="1"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</a:rPr>
              <a:t>在政府网站建设方面，市外办持续提升发布内容的质量，采用图文并茂、视频展示等多种形式，确保信息丰富且易于理解。设置因公出国办理、APEC商务旅行卡办理和外国人来华邀请办理板块，及时更新办理流程、所需材料、注意事项和参考模板等信息，为群众提供便捷、高效的政务服务。</a:t>
            </a:r>
            <a:endParaRPr lang="zh-CN" altLang="en-US" b="1">
              <a:latin typeface="方正仿宋简体" panose="02010601030101010101" charset="-122"/>
              <a:ea typeface="方正仿宋简体" panose="02010601030101010101" charset="-122"/>
              <a:cs typeface="方正仿宋简体" panose="02010601030101010101" charset="-122"/>
            </a:endParaRPr>
          </a:p>
          <a:p>
            <a:pPr indent="457200" algn="just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b="1"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</a:rPr>
              <a:t>在加强政务新媒体建设方面，市外办充分利用微信公众号等平台，安排专人负责内容运营，及时发布各类外事工作动态，包括外事接待、领事保护、友城建设、机关党建工作开展情况进展等新闻信息，以及重要的外事政策解读和信息通报。</a:t>
            </a:r>
            <a:endParaRPr lang="zh-CN" altLang="en-US" b="1">
              <a:latin typeface="方正仿宋简体" panose="02010601030101010101" charset="-122"/>
              <a:ea typeface="方正仿宋简体" panose="02010601030101010101" charset="-122"/>
              <a:cs typeface="方正仿宋简体" panose="0201060103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109225" y="4861080"/>
            <a:ext cx="711153" cy="711150"/>
          </a:xfrm>
          <a:prstGeom prst="ellipse">
            <a:avLst/>
          </a:prstGeom>
          <a:noFill/>
          <a:ln w="190500" cap="rnd">
            <a:solidFill>
              <a:schemeClr val="accent2"/>
            </a:solidFill>
            <a:round/>
          </a:ln>
          <a:effectLst>
            <a:outerShdw blurRad="254000" dist="127000" algn="ctr" rotWithShape="0">
              <a:schemeClr val="accent2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3563207" y="-1468819"/>
            <a:ext cx="3338388" cy="10464802"/>
          </a:xfrm>
          <a:prstGeom prst="round2SameRect">
            <a:avLst>
              <a:gd name="adj1" fmla="val 6776"/>
              <a:gd name="adj2" fmla="val 0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360451" y="2922176"/>
            <a:ext cx="168853" cy="205561"/>
          </a:xfrm>
          <a:custGeom>
            <a:avLst/>
            <a:gdLst>
              <a:gd name="connsiteX0" fmla="*/ 283816 w 438150"/>
              <a:gd name="connsiteY0" fmla="*/ 621 h 533400"/>
              <a:gd name="connsiteX1" fmla="*/ 286102 w 438150"/>
              <a:gd name="connsiteY1" fmla="*/ 716 h 533400"/>
              <a:gd name="connsiteX2" fmla="*/ 286102 w 438150"/>
              <a:gd name="connsiteY2" fmla="*/ 124446 h 533400"/>
              <a:gd name="connsiteX3" fmla="*/ 286197 w 438150"/>
              <a:gd name="connsiteY3" fmla="*/ 126160 h 533400"/>
              <a:gd name="connsiteX4" fmla="*/ 314677 w 438150"/>
              <a:gd name="connsiteY4" fmla="*/ 153021 h 533400"/>
              <a:gd name="connsiteX5" fmla="*/ 314677 w 438150"/>
              <a:gd name="connsiteY5" fmla="*/ 153021 h 533400"/>
              <a:gd name="connsiteX6" fmla="*/ 438407 w 438150"/>
              <a:gd name="connsiteY6" fmla="*/ 153021 h 533400"/>
              <a:gd name="connsiteX7" fmla="*/ 438502 w 438150"/>
              <a:gd name="connsiteY7" fmla="*/ 155307 h 533400"/>
              <a:gd name="connsiteX8" fmla="*/ 438502 w 438150"/>
              <a:gd name="connsiteY8" fmla="*/ 505446 h 533400"/>
              <a:gd name="connsiteX9" fmla="*/ 409927 w 438150"/>
              <a:gd name="connsiteY9" fmla="*/ 534021 h 533400"/>
              <a:gd name="connsiteX10" fmla="*/ 28927 w 438150"/>
              <a:gd name="connsiteY10" fmla="*/ 534021 h 533400"/>
              <a:gd name="connsiteX11" fmla="*/ 352 w 438150"/>
              <a:gd name="connsiteY11" fmla="*/ 505446 h 533400"/>
              <a:gd name="connsiteX12" fmla="*/ 352 w 438150"/>
              <a:gd name="connsiteY12" fmla="*/ 29196 h 533400"/>
              <a:gd name="connsiteX13" fmla="*/ 28927 w 438150"/>
              <a:gd name="connsiteY13" fmla="*/ 621 h 533400"/>
              <a:gd name="connsiteX14" fmla="*/ 283816 w 438150"/>
              <a:gd name="connsiteY14" fmla="*/ 621 h 533400"/>
              <a:gd name="connsiteX15" fmla="*/ 248002 w 438150"/>
              <a:gd name="connsiteY15" fmla="*/ 200646 h 533400"/>
              <a:gd name="connsiteX16" fmla="*/ 152752 w 438150"/>
              <a:gd name="connsiteY16" fmla="*/ 200646 h 533400"/>
              <a:gd name="connsiteX17" fmla="*/ 152752 w 438150"/>
              <a:gd name="connsiteY17" fmla="*/ 410196 h 533400"/>
              <a:gd name="connsiteX18" fmla="*/ 171802 w 438150"/>
              <a:gd name="connsiteY18" fmla="*/ 410196 h 533400"/>
              <a:gd name="connsiteX19" fmla="*/ 171802 w 438150"/>
              <a:gd name="connsiteY19" fmla="*/ 314946 h 533400"/>
              <a:gd name="connsiteX20" fmla="*/ 248002 w 438150"/>
              <a:gd name="connsiteY20" fmla="*/ 314946 h 533400"/>
              <a:gd name="connsiteX21" fmla="*/ 250098 w 438150"/>
              <a:gd name="connsiteY21" fmla="*/ 314946 h 533400"/>
              <a:gd name="connsiteX22" fmla="*/ 305152 w 438150"/>
              <a:gd name="connsiteY22" fmla="*/ 257796 h 533400"/>
              <a:gd name="connsiteX23" fmla="*/ 248002 w 438150"/>
              <a:gd name="connsiteY23" fmla="*/ 200646 h 533400"/>
              <a:gd name="connsiteX24" fmla="*/ 248002 w 438150"/>
              <a:gd name="connsiteY24" fmla="*/ 200646 h 533400"/>
              <a:gd name="connsiteX25" fmla="*/ 248002 w 438150"/>
              <a:gd name="connsiteY25" fmla="*/ 219696 h 533400"/>
              <a:gd name="connsiteX26" fmla="*/ 286102 w 438150"/>
              <a:gd name="connsiteY26" fmla="*/ 257796 h 533400"/>
              <a:gd name="connsiteX27" fmla="*/ 248002 w 438150"/>
              <a:gd name="connsiteY27" fmla="*/ 295896 h 533400"/>
              <a:gd name="connsiteX28" fmla="*/ 248002 w 438150"/>
              <a:gd name="connsiteY28" fmla="*/ 295896 h 533400"/>
              <a:gd name="connsiteX29" fmla="*/ 171802 w 438150"/>
              <a:gd name="connsiteY29" fmla="*/ 295896 h 533400"/>
              <a:gd name="connsiteX30" fmla="*/ 171802 w 438150"/>
              <a:gd name="connsiteY30" fmla="*/ 219696 h 533400"/>
              <a:gd name="connsiteX31" fmla="*/ 248002 w 438150"/>
              <a:gd name="connsiteY31" fmla="*/ 219696 h 533400"/>
              <a:gd name="connsiteX32" fmla="*/ 428977 w 438150"/>
              <a:gd name="connsiteY32" fmla="*/ 133971 h 533400"/>
              <a:gd name="connsiteX33" fmla="*/ 314677 w 438150"/>
              <a:gd name="connsiteY33" fmla="*/ 133971 h 533400"/>
              <a:gd name="connsiteX34" fmla="*/ 313534 w 438150"/>
              <a:gd name="connsiteY34" fmla="*/ 133876 h 533400"/>
              <a:gd name="connsiteX35" fmla="*/ 305152 w 438150"/>
              <a:gd name="connsiteY35" fmla="*/ 124446 h 533400"/>
              <a:gd name="connsiteX36" fmla="*/ 305152 w 438150"/>
              <a:gd name="connsiteY36" fmla="*/ 124446 h 533400"/>
              <a:gd name="connsiteX37" fmla="*/ 305152 w 438150"/>
              <a:gd name="connsiteY37" fmla="*/ 10146 h 533400"/>
              <a:gd name="connsiteX38" fmla="*/ 428977 w 438150"/>
              <a:gd name="connsiteY38" fmla="*/ 133971 h 533400"/>
            </a:gdLst>
            <a:ahLst/>
            <a:cxnLst/>
            <a:rect l="l" t="t" r="r" b="b"/>
            <a:pathLst>
              <a:path w="438150" h="533400">
                <a:moveTo>
                  <a:pt x="283816" y="621"/>
                </a:moveTo>
                <a:cubicBezTo>
                  <a:pt x="284578" y="621"/>
                  <a:pt x="285340" y="621"/>
                  <a:pt x="286102" y="716"/>
                </a:cubicBezTo>
                <a:lnTo>
                  <a:pt x="286102" y="124446"/>
                </a:lnTo>
                <a:lnTo>
                  <a:pt x="286197" y="126160"/>
                </a:lnTo>
                <a:cubicBezTo>
                  <a:pt x="287055" y="141115"/>
                  <a:pt x="299532" y="153021"/>
                  <a:pt x="314677" y="153021"/>
                </a:cubicBezTo>
                <a:lnTo>
                  <a:pt x="314677" y="153021"/>
                </a:lnTo>
                <a:lnTo>
                  <a:pt x="438407" y="153021"/>
                </a:lnTo>
                <a:cubicBezTo>
                  <a:pt x="438502" y="153783"/>
                  <a:pt x="438502" y="154545"/>
                  <a:pt x="438502" y="155307"/>
                </a:cubicBezTo>
                <a:lnTo>
                  <a:pt x="438502" y="505446"/>
                </a:lnTo>
                <a:cubicBezTo>
                  <a:pt x="438502" y="521257"/>
                  <a:pt x="425739" y="534021"/>
                  <a:pt x="409927" y="534021"/>
                </a:cubicBezTo>
                <a:lnTo>
                  <a:pt x="28927" y="534021"/>
                </a:lnTo>
                <a:cubicBezTo>
                  <a:pt x="13115" y="534021"/>
                  <a:pt x="352" y="521257"/>
                  <a:pt x="352" y="505446"/>
                </a:cubicBezTo>
                <a:lnTo>
                  <a:pt x="352" y="29196"/>
                </a:lnTo>
                <a:cubicBezTo>
                  <a:pt x="352" y="13385"/>
                  <a:pt x="13115" y="621"/>
                  <a:pt x="28927" y="621"/>
                </a:cubicBezTo>
                <a:lnTo>
                  <a:pt x="283816" y="621"/>
                </a:lnTo>
                <a:close/>
                <a:moveTo>
                  <a:pt x="248002" y="200646"/>
                </a:moveTo>
                <a:lnTo>
                  <a:pt x="152752" y="200646"/>
                </a:lnTo>
                <a:lnTo>
                  <a:pt x="152752" y="410196"/>
                </a:lnTo>
                <a:lnTo>
                  <a:pt x="171802" y="410196"/>
                </a:lnTo>
                <a:lnTo>
                  <a:pt x="171802" y="314946"/>
                </a:lnTo>
                <a:lnTo>
                  <a:pt x="248002" y="314946"/>
                </a:lnTo>
                <a:lnTo>
                  <a:pt x="250098" y="314946"/>
                </a:lnTo>
                <a:cubicBezTo>
                  <a:pt x="280673" y="313803"/>
                  <a:pt x="305152" y="288657"/>
                  <a:pt x="305152" y="257796"/>
                </a:cubicBezTo>
                <a:cubicBezTo>
                  <a:pt x="305152" y="226268"/>
                  <a:pt x="279530" y="200646"/>
                  <a:pt x="248002" y="200646"/>
                </a:cubicBezTo>
                <a:lnTo>
                  <a:pt x="248002" y="200646"/>
                </a:lnTo>
                <a:close/>
                <a:moveTo>
                  <a:pt x="248002" y="219696"/>
                </a:moveTo>
                <a:cubicBezTo>
                  <a:pt x="269052" y="219696"/>
                  <a:pt x="286102" y="236746"/>
                  <a:pt x="286102" y="257796"/>
                </a:cubicBezTo>
                <a:cubicBezTo>
                  <a:pt x="286102" y="278846"/>
                  <a:pt x="269052" y="295896"/>
                  <a:pt x="248002" y="295896"/>
                </a:cubicBezTo>
                <a:lnTo>
                  <a:pt x="248002" y="295896"/>
                </a:lnTo>
                <a:lnTo>
                  <a:pt x="171802" y="295896"/>
                </a:lnTo>
                <a:lnTo>
                  <a:pt x="171802" y="219696"/>
                </a:lnTo>
                <a:lnTo>
                  <a:pt x="248002" y="219696"/>
                </a:lnTo>
                <a:close/>
                <a:moveTo>
                  <a:pt x="428977" y="133971"/>
                </a:moveTo>
                <a:lnTo>
                  <a:pt x="314677" y="133971"/>
                </a:lnTo>
                <a:lnTo>
                  <a:pt x="313534" y="133876"/>
                </a:lnTo>
                <a:cubicBezTo>
                  <a:pt x="308772" y="133304"/>
                  <a:pt x="305152" y="129304"/>
                  <a:pt x="305152" y="124446"/>
                </a:cubicBezTo>
                <a:lnTo>
                  <a:pt x="305152" y="124446"/>
                </a:lnTo>
                <a:lnTo>
                  <a:pt x="305152" y="10146"/>
                </a:lnTo>
                <a:lnTo>
                  <a:pt x="428977" y="133971"/>
                </a:ln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47725" y="45099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 CN Bold" panose="020B0800000000000000" charset="-122"/>
              </a:rPr>
              <a:t>监督保障情况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 CN Bold" panose="020B0800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71663" y="431800"/>
            <a:ext cx="464937" cy="458275"/>
            <a:chOff x="271663" y="431800"/>
            <a:chExt cx="464937" cy="458275"/>
          </a:xfrm>
        </p:grpSpPr>
        <p:sp>
          <p:nvSpPr>
            <p:cNvPr id="21" name="标题 1"/>
            <p:cNvSpPr txBox="1"/>
            <p:nvPr/>
          </p:nvSpPr>
          <p:spPr>
            <a:xfrm>
              <a:off x="348958" y="502433"/>
              <a:ext cx="387642" cy="387642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271663" y="431800"/>
              <a:ext cx="387642" cy="387642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127760" y="2853055"/>
            <a:ext cx="80314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just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b="1"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</a:rPr>
              <a:t>强化对政府信息公开工作的监督检查，成立了由办领导牵头的监督小组，定期对信息公开工作进行检查和评估。将政务公开工作纳入年度工作考核内容，强化监督检查。</a:t>
            </a:r>
            <a:endParaRPr lang="zh-CN" altLang="en-US" b="1">
              <a:latin typeface="方正仿宋简体" panose="02010601030101010101" charset="-122"/>
              <a:ea typeface="方正仿宋简体" panose="02010601030101010101" charset="-122"/>
              <a:cs typeface="方正仿宋简体" panose="02010601030101010101" charset="-122"/>
            </a:endParaRPr>
          </a:p>
          <a:p>
            <a:pPr indent="457200" algn="just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b="1">
                <a:latin typeface="方正仿宋简体" panose="02010601030101010101" charset="-122"/>
                <a:ea typeface="方正仿宋简体" panose="02010601030101010101" charset="-122"/>
                <a:cs typeface="方正仿宋简体" panose="02010601030101010101" charset="-122"/>
              </a:rPr>
              <a:t>2024年市外办召开会议专题研究政务公开工作，有力推动政务公开向更好更高水平发展。及时调整政务公开工作领导小组，明确政务公开负责科室和人员，确保各项工作落实落细。参加全市政务公开培训会议2次，组织市外办政务公开专题培训1次。将政务公开工作作为党组重要议事日程，保障了各项公开工作高效落实。</a:t>
            </a:r>
            <a:endParaRPr lang="zh-CN" altLang="en-US" b="1">
              <a:latin typeface="方正仿宋简体" panose="02010601030101010101" charset="-122"/>
              <a:ea typeface="方正仿宋简体" panose="02010601030101010101" charset="-122"/>
              <a:cs typeface="方正仿宋简体" panose="0201060103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8581" r="8694" b="17085"/>
          <a:stretch>
            <a:fillRect/>
          </a:stretch>
        </p:blipFill>
        <p:spPr>
          <a:xfrm>
            <a:off x="-16673" y="0"/>
            <a:ext cx="12208674" cy="6858000"/>
          </a:xfrm>
          <a:custGeom>
            <a:avLst/>
            <a:gdLst>
              <a:gd name="connsiteX0" fmla="*/ 0 w 12208674"/>
              <a:gd name="connsiteY0" fmla="*/ 0 h 6858000"/>
              <a:gd name="connsiteX1" fmla="*/ 12208674 w 12208674"/>
              <a:gd name="connsiteY1" fmla="*/ 0 h 6858000"/>
              <a:gd name="connsiteX2" fmla="*/ 12208674 w 12208674"/>
              <a:gd name="connsiteY2" fmla="*/ 6858000 h 6858000"/>
              <a:gd name="connsiteX3" fmla="*/ 0 w 12208674"/>
              <a:gd name="connsiteY3" fmla="*/ 6858000 h 6858000"/>
            </a:gdLst>
            <a:ahLst/>
            <a:cxnLst/>
            <a:rect l="l" t="t" r="r" b="b"/>
            <a:pathLst>
              <a:path w="12208674" h="6858000">
                <a:moveTo>
                  <a:pt x="0" y="0"/>
                </a:moveTo>
                <a:lnTo>
                  <a:pt x="12208674" y="0"/>
                </a:lnTo>
                <a:lnTo>
                  <a:pt x="1220867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100000"/>
          </a:blip>
          <a:srcRect t="39460" r="45352"/>
          <a:stretch>
            <a:fillRect/>
          </a:stretch>
        </p:blipFill>
        <p:spPr>
          <a:xfrm rot="423859" flipH="1">
            <a:off x="1118721" y="3274805"/>
            <a:ext cx="2462820" cy="181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100000"/>
          </a:blip>
          <a:srcRect l="54522" t="34921" r="34646" b="43537"/>
          <a:stretch>
            <a:fillRect/>
          </a:stretch>
        </p:blipFill>
        <p:spPr>
          <a:xfrm rot="21176141">
            <a:off x="9531824" y="3599566"/>
            <a:ext cx="821482" cy="108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100000"/>
          </a:blip>
          <a:srcRect l="73124" t="25023" r="16642" b="57106"/>
          <a:stretch>
            <a:fillRect/>
          </a:stretch>
        </p:blipFill>
        <p:spPr>
          <a:xfrm rot="423872">
            <a:off x="10567006" y="3289543"/>
            <a:ext cx="780310" cy="9049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5332810" y="903207"/>
            <a:ext cx="1526380" cy="1526380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135880" y="-88900"/>
            <a:ext cx="1920240" cy="2408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02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911675" y="5305629"/>
            <a:ext cx="368649" cy="368649"/>
          </a:xfrm>
          <a:prstGeom prst="star5">
            <a:avLst>
              <a:gd name="adj" fmla="val 19500"/>
              <a:gd name="hf" fmla="val 105146"/>
              <a:gd name="vf" fmla="val 110557"/>
            </a:avLst>
          </a:prstGeom>
          <a:gradFill>
            <a:gsLst>
              <a:gs pos="52000">
                <a:schemeClr val="accent3"/>
              </a:gs>
              <a:gs pos="100000">
                <a:schemeClr val="accent1"/>
              </a:gs>
            </a:gsLst>
            <a:lin ang="5400000" scaled="0"/>
          </a:gradFill>
          <a:ln w="63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 flipV="1">
            <a:off x="2766349" y="5520200"/>
            <a:ext cx="2947463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72000">
                <a:schemeClr val="accent2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6478187" y="5520200"/>
            <a:ext cx="2947463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72000">
                <a:schemeClr val="accent2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alphaModFix amt="100000"/>
          </a:blip>
          <a:srcRect t="9417"/>
          <a:stretch>
            <a:fillRect/>
          </a:stretch>
        </p:blipFill>
        <p:spPr>
          <a:xfrm>
            <a:off x="-16673" y="-1"/>
            <a:ext cx="4802034" cy="109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100000"/>
          </a:blip>
          <a:srcRect t="9417"/>
          <a:stretch>
            <a:fillRect/>
          </a:stretch>
        </p:blipFill>
        <p:spPr>
          <a:xfrm flipH="1" flipV="1">
            <a:off x="7284719" y="5770295"/>
            <a:ext cx="4890605" cy="11110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H="1">
            <a:off x="11286357" y="6417724"/>
            <a:ext cx="453022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1437364" y="6504852"/>
            <a:ext cx="302015" cy="3020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369821" y="2758643"/>
            <a:ext cx="7452360" cy="19959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5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Source Han Serif SC Regular" panose="02020900000000000000" charset="-122"/>
              </a:rPr>
              <a:t>主动公开政府信息情况</a:t>
            </a:r>
            <a:endParaRPr kumimoji="1" lang="en-US" altLang="zh-CN" sz="50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Source Han Serif SC Regular" panose="02020900000000000000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TABLE_BEAUTIFY" val="smartTable{e773678f-51c8-440d-be39-5b8a488863cf}"/>
  <p:tag name="TABLE_ENDDRAG_ORIGIN_RECT" val="783*331"/>
  <p:tag name="TABLE_ENDDRAG_RECT" val="94*142*783*331"/>
</p:tagLst>
</file>

<file path=ppt/tags/tag4.xml><?xml version="1.0" encoding="utf-8"?>
<p:tagLst xmlns:p="http://schemas.openxmlformats.org/presentationml/2006/main">
  <p:tag name="KSO_WM_UNIT_TABLE_BEAUTIFY" val="smartTable{30b26aed-cae7-4836-b11d-d28984a3b07f}"/>
  <p:tag name="TABLE_ENDDRAG_ORIGIN_RECT" val="583*394"/>
  <p:tag name="TABLE_ENDDRAG_RECT" val="190*104*583*394"/>
</p:tagLst>
</file>

<file path=ppt/tags/tag5.xml><?xml version="1.0" encoding="utf-8"?>
<p:tagLst xmlns:p="http://schemas.openxmlformats.org/presentationml/2006/main">
  <p:tag name="KSO_WM_UNIT_TABLE_BEAUTIFY" val="smartTable{b7c80e90-db63-4f8c-99de-7bdbaab16f7b}"/>
  <p:tag name="TABLE_ENDDRAG_ORIGIN_RECT" val="742*208"/>
  <p:tag name="TABLE_ENDDRAG_RECT" val="117*172*742*208"/>
</p:tagLst>
</file>

<file path=ppt/tags/tag6.xml><?xml version="1.0" encoding="utf-8"?>
<p:tagLst xmlns:p="http://schemas.openxmlformats.org/presentationml/2006/main">
  <p:tag name="KSO_WPP_MARK_KEY" val="0167c628-fa28-477f-9349-d8fc5317adf1"/>
  <p:tag name="COMMONDATA" val="eyJoZGlkIjoiYjIwZWY1MDMyOTdlMmQ1ZDM5YmQ0NjA3MTk5NzAzZm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241C3C"/>
      </a:dk2>
      <a:lt2>
        <a:srgbClr val="D6D4D4"/>
      </a:lt2>
      <a:accent1>
        <a:srgbClr val="A6001B"/>
      </a:accent1>
      <a:accent2>
        <a:srgbClr val="F5A901"/>
      </a:accent2>
      <a:accent3>
        <a:srgbClr val="D9272A"/>
      </a:accent3>
      <a:accent4>
        <a:srgbClr val="FED81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241C3C"/>
      </a:dk2>
      <a:lt2>
        <a:srgbClr val="D6D4D4"/>
      </a:lt2>
      <a:accent1>
        <a:srgbClr val="A6001B"/>
      </a:accent1>
      <a:accent2>
        <a:srgbClr val="F5A901"/>
      </a:accent2>
      <a:accent3>
        <a:srgbClr val="D9272A"/>
      </a:accent3>
      <a:accent4>
        <a:srgbClr val="FED81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241C3C"/>
      </a:dk2>
      <a:lt2>
        <a:srgbClr val="D6D4D4"/>
      </a:lt2>
      <a:accent1>
        <a:srgbClr val="A6001B"/>
      </a:accent1>
      <a:accent2>
        <a:srgbClr val="F5A901"/>
      </a:accent2>
      <a:accent3>
        <a:srgbClr val="D9272A"/>
      </a:accent3>
      <a:accent4>
        <a:srgbClr val="FED81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241C3C"/>
      </a:dk2>
      <a:lt2>
        <a:srgbClr val="D6D4D4"/>
      </a:lt2>
      <a:accent1>
        <a:srgbClr val="A6001B"/>
      </a:accent1>
      <a:accent2>
        <a:srgbClr val="F5A901"/>
      </a:accent2>
      <a:accent3>
        <a:srgbClr val="D9272A"/>
      </a:accent3>
      <a:accent4>
        <a:srgbClr val="FED81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241C3C"/>
      </a:dk2>
      <a:lt2>
        <a:srgbClr val="D6D4D4"/>
      </a:lt2>
      <a:accent1>
        <a:srgbClr val="A6001B"/>
      </a:accent1>
      <a:accent2>
        <a:srgbClr val="F5A901"/>
      </a:accent2>
      <a:accent3>
        <a:srgbClr val="D9272A"/>
      </a:accent3>
      <a:accent4>
        <a:srgbClr val="FED81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241C3C"/>
      </a:dk2>
      <a:lt2>
        <a:srgbClr val="D6D4D4"/>
      </a:lt2>
      <a:accent1>
        <a:srgbClr val="A6001B"/>
      </a:accent1>
      <a:accent2>
        <a:srgbClr val="F5A901"/>
      </a:accent2>
      <a:accent3>
        <a:srgbClr val="D9272A"/>
      </a:accent3>
      <a:accent4>
        <a:srgbClr val="FED81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3672</Words>
  <Application>WPS 演示</Application>
  <PresentationFormat/>
  <Paragraphs>908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39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17</vt:i4>
      </vt:variant>
    </vt:vector>
  </HeadingPairs>
  <TitlesOfParts>
    <vt:vector size="62" baseType="lpstr">
      <vt:lpstr>Arial</vt:lpstr>
      <vt:lpstr>宋体</vt:lpstr>
      <vt:lpstr>Wingdings</vt:lpstr>
      <vt:lpstr>OPPOSans R</vt:lpstr>
      <vt:lpstr>Source Han Serif SC Regular</vt:lpstr>
      <vt:lpstr>HelloFont WenYiHei</vt:lpstr>
      <vt:lpstr>Source Han Sans</vt:lpstr>
      <vt:lpstr>Source Han Sans CN Bold</vt:lpstr>
      <vt:lpstr>OPPOSans H</vt:lpstr>
      <vt:lpstr>等线</vt:lpstr>
      <vt:lpstr>微软雅黑</vt:lpstr>
      <vt:lpstr>Arial Unicode MS</vt:lpstr>
      <vt:lpstr>Calibri</vt:lpstr>
      <vt:lpstr>OPPOSans B</vt:lpstr>
      <vt:lpstr>华文宋体</vt:lpstr>
      <vt:lpstr>华文仿宋</vt:lpstr>
      <vt:lpstr>华文中宋</vt:lpstr>
      <vt:lpstr>仿宋_GB2312</vt:lpstr>
      <vt:lpstr>华文彩云</vt:lpstr>
      <vt:lpstr>华文新魏</vt:lpstr>
      <vt:lpstr>新宋体</vt:lpstr>
      <vt:lpstr>方正书宋简体</vt:lpstr>
      <vt:lpstr>方正中等线简体</vt:lpstr>
      <vt:lpstr>方正仿宋繁体</vt:lpstr>
      <vt:lpstr>方正准圆繁体</vt:lpstr>
      <vt:lpstr>方正小标宋繁体</vt:lpstr>
      <vt:lpstr>方正新书宋繁体</vt:lpstr>
      <vt:lpstr>方正琥珀简体</vt:lpstr>
      <vt:lpstr>方正综艺简体</vt:lpstr>
      <vt:lpstr>方正魏碑简体</vt:lpstr>
      <vt:lpstr>黑体</vt:lpstr>
      <vt:lpstr>方正大黑简体</vt:lpstr>
      <vt:lpstr>方正细黑一繁体</vt:lpstr>
      <vt:lpstr>方正舒体简体</vt:lpstr>
      <vt:lpstr>方正隶变简体</vt:lpstr>
      <vt:lpstr>华文琥珀</vt:lpstr>
      <vt:lpstr>华文隶书</vt:lpstr>
      <vt:lpstr>方正仿宋简体</vt:lpstr>
      <vt:lpstr>楷体</vt:lpstr>
      <vt:lpstr>Office 主题​​</vt:lpstr>
      <vt:lpstr>1_Office 主题​​</vt:lpstr>
      <vt:lpstr>3_Office 主题​​</vt:lpstr>
      <vt:lpstr>4_Office 主题​​</vt:lpstr>
      <vt:lpstr>2_Office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于凤洁</cp:lastModifiedBy>
  <cp:revision>3</cp:revision>
  <dcterms:created xsi:type="dcterms:W3CDTF">2025-03-04T07:44:28Z</dcterms:created>
  <dcterms:modified xsi:type="dcterms:W3CDTF">2025-03-04T08:35:42Z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2AC9CC05DC864A81BF4107A70245D3ED_13</vt:lpwstr>
  </property>
  <property fmtid="{D5CDD505-2E9C-101B-9397-08002B2CF9AE}" pid="3" name="KSOProductBuildVer">
    <vt:lpwstr>2052-11.1.0.14309</vt:lpwstr>
  </property>
</Properties>
</file>