
<file path=[Content_Types].xml><?xml version="1.0" encoding="utf-8"?>
<Types xmlns="http://schemas.openxmlformats.org/package/2006/content-types">
  <Default Extension="jpeg" ContentType="image/jpeg"/>
  <Default Extension="png" ContentType="image/png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8"/>
  </p:handoutMasterIdLst>
  <p:sldIdLst>
    <p:sldId id="317" r:id="rId3"/>
    <p:sldId id="309" r:id="rId5"/>
    <p:sldId id="259" r:id="rId6"/>
    <p:sldId id="353" r:id="rId7"/>
    <p:sldId id="352" r:id="rId8"/>
    <p:sldId id="360" r:id="rId9"/>
    <p:sldId id="362" r:id="rId10"/>
    <p:sldId id="361" r:id="rId11"/>
    <p:sldId id="354" r:id="rId12"/>
    <p:sldId id="287" r:id="rId13"/>
    <p:sldId id="359" r:id="rId14"/>
    <p:sldId id="355" r:id="rId15"/>
    <p:sldId id="356" r:id="rId16"/>
    <p:sldId id="357" r:id="rId17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  <a:srgbClr val="35BAA9"/>
    <a:srgbClr val="658498"/>
    <a:srgbClr val="537F99"/>
    <a:srgbClr val="F79600"/>
    <a:srgbClr val="3992DB"/>
    <a:srgbClr val="005DA2"/>
    <a:srgbClr val="0F1836"/>
    <a:srgbClr val="FDFDFD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89" autoAdjust="0"/>
    <p:restoredTop sz="94694" autoAdjust="0"/>
  </p:normalViewPr>
  <p:slideViewPr>
    <p:cSldViewPr>
      <p:cViewPr>
        <p:scale>
          <a:sx n="100" d="100"/>
          <a:sy n="100" d="100"/>
        </p:scale>
        <p:origin x="1008" y="24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9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81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gs" Target="tags/tag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3A075-29DF-4CAE-8BA7-CDA0ED456C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24EE-29F1-4E68-A53A-86CBCBDF827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B73EA-EE91-4E33-A9C1-8BF5DD7139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 flipH="1">
            <a:off x="0" y="0"/>
            <a:ext cx="12192000" cy="89535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 userDrawn="1"/>
        </p:nvSpPr>
        <p:spPr>
          <a:xfrm rot="2700000">
            <a:off x="517863" y="347353"/>
            <a:ext cx="470567" cy="47056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1208981" y="271645"/>
            <a:ext cx="5999906" cy="61418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15" name="矩形 14"/>
          <p:cNvSpPr/>
          <p:nvPr userDrawn="1"/>
        </p:nvSpPr>
        <p:spPr>
          <a:xfrm>
            <a:off x="0" y="6772275"/>
            <a:ext cx="12192000" cy="85725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圆角矩形 1"/>
          <p:cNvSpPr/>
          <p:nvPr userDrawn="1"/>
        </p:nvSpPr>
        <p:spPr>
          <a:xfrm rot="2700000">
            <a:off x="517863" y="77479"/>
            <a:ext cx="470567" cy="47056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9.xml"/><Relationship Id="rId7" Type="http://schemas.microsoft.com/office/2007/relationships/hdphoto" Target="../media/image5.wdp"/><Relationship Id="rId6" Type="http://schemas.openxmlformats.org/officeDocument/2006/relationships/image" Target="../media/image4.png"/><Relationship Id="rId5" Type="http://schemas.microsoft.com/office/2007/relationships/hdphoto" Target="../media/image3.wdp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microsoft.com/office/2007/relationships/media" Target="../media/media1.mp3"/><Relationship Id="rId1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Time Will Tell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2313041" y="0"/>
            <a:ext cx="448723" cy="448560"/>
          </a:xfrm>
          <a:prstGeom prst="rect">
            <a:avLst/>
          </a:prstGeom>
        </p:spPr>
      </p:pic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4680585" y="2686050"/>
            <a:ext cx="6671945" cy="1390650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4000" b="1" dirty="0">
                <a:solidFill>
                  <a:schemeClr val="tx2"/>
                </a:solidFill>
                <a:latin typeface="锐字工房巅峰粗黑简1.0" panose="02000500000000000000" pitchFamily="2" charset="-122"/>
                <a:ea typeface="锐字工房巅峰粗黑简1.0" panose="02000500000000000000" pitchFamily="2" charset="-122"/>
              </a:rPr>
              <a:t>政府信息公开工作年度报告</a:t>
            </a:r>
            <a:endParaRPr lang="zh-CN" altLang="en-US" sz="4000" b="1" dirty="0">
              <a:solidFill>
                <a:schemeClr val="tx2"/>
              </a:solidFill>
              <a:latin typeface="锐字工房巅峰粗黑简1.0" panose="02000500000000000000" pitchFamily="2" charset="-122"/>
              <a:ea typeface="锐字工房巅峰粗黑简1.0" panose="02000500000000000000" pitchFamily="2" charset="-122"/>
            </a:endParaRPr>
          </a:p>
        </p:txBody>
      </p:sp>
      <p:sp>
        <p:nvSpPr>
          <p:cNvPr id="16" name="Rectangle 4"/>
          <p:cNvSpPr txBox="1">
            <a:spLocks noChangeArrowheads="1"/>
          </p:cNvSpPr>
          <p:nvPr/>
        </p:nvSpPr>
        <p:spPr>
          <a:xfrm>
            <a:off x="6106319" y="4327720"/>
            <a:ext cx="4828381" cy="430212"/>
          </a:xfrm>
          <a:prstGeom prst="rect">
            <a:avLst/>
          </a:prstGeom>
          <a:solidFill>
            <a:schemeClr val="accent1"/>
          </a:solidFill>
        </p:spPr>
        <p:txBody>
          <a:bodyPr vert="horz" lIns="121920" tIns="60960" rIns="121920" bIns="6096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济宁市公共资源交易服务中心</a:t>
            </a:r>
            <a:endParaRPr lang="zh-CN" altLang="en-US" sz="2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圆角矩形 16"/>
          <p:cNvSpPr/>
          <p:nvPr/>
        </p:nvSpPr>
        <p:spPr>
          <a:xfrm rot="2700000">
            <a:off x="2996189" y="2471774"/>
            <a:ext cx="1395663" cy="1395662"/>
          </a:xfrm>
          <a:prstGeom prst="roundRect">
            <a:avLst>
              <a:gd name="adj" fmla="val 22402"/>
            </a:avLst>
          </a:prstGeom>
          <a:gradFill>
            <a:gsLst>
              <a:gs pos="0">
                <a:schemeClr val="accent1"/>
              </a:gs>
              <a:gs pos="95000">
                <a:schemeClr val="tx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18" name="矩形 17"/>
          <p:cNvSpPr/>
          <p:nvPr/>
        </p:nvSpPr>
        <p:spPr>
          <a:xfrm>
            <a:off x="4857317" y="1957058"/>
            <a:ext cx="2635250" cy="828675"/>
          </a:xfrm>
          <a:prstGeom prst="rect">
            <a:avLst/>
          </a:prstGeom>
        </p:spPr>
        <p:txBody>
          <a:bodyPr wrap="none" lIns="91428" tIns="45713" rIns="91428" bIns="45713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tx2"/>
                </a:solidFill>
                <a:latin typeface="锐字工房巅峰粗黑简1.0" panose="02000500000000000000" pitchFamily="2" charset="-122"/>
                <a:ea typeface="锐字工房巅峰粗黑简1.0" panose="02000500000000000000" pitchFamily="2" charset="-122"/>
                <a:cs typeface="+mj-cs"/>
              </a:rPr>
              <a:t>201</a:t>
            </a:r>
            <a:r>
              <a:rPr lang="en-US" altLang="zh-CN" sz="4800" b="1" dirty="0">
                <a:solidFill>
                  <a:schemeClr val="tx2"/>
                </a:solidFill>
                <a:latin typeface="锐字工房巅峰粗黑简1.0" panose="02000500000000000000" pitchFamily="2" charset="-122"/>
                <a:ea typeface="锐字工房巅峰粗黑简1.0" panose="02000500000000000000" pitchFamily="2" charset="-122"/>
                <a:cs typeface="+mj-cs"/>
              </a:rPr>
              <a:t>9</a:t>
            </a:r>
            <a:r>
              <a:rPr lang="zh-CN" altLang="en-US" sz="4800" b="1" dirty="0">
                <a:solidFill>
                  <a:schemeClr val="tx2"/>
                </a:solidFill>
                <a:latin typeface="锐字工房巅峰粗黑简1.0" panose="02000500000000000000" pitchFamily="2" charset="-122"/>
                <a:ea typeface="锐字工房巅峰粗黑简1.0" panose="02000500000000000000" pitchFamily="2" charset="-122"/>
                <a:cs typeface="+mj-cs"/>
              </a:rPr>
              <a:t>年度</a:t>
            </a:r>
            <a:endParaRPr lang="zh-CN" altLang="en-US" sz="4800" b="1" dirty="0">
              <a:solidFill>
                <a:schemeClr val="tx2"/>
              </a:solidFill>
              <a:latin typeface="锐字工房巅峰粗黑简1.0" panose="02000500000000000000" pitchFamily="2" charset="-122"/>
              <a:ea typeface="锐字工房巅峰粗黑简1.0" panose="02000500000000000000" pitchFamily="2" charset="-122"/>
              <a:cs typeface="+mj-cs"/>
            </a:endParaRPr>
          </a:p>
        </p:txBody>
      </p:sp>
      <p:sp>
        <p:nvSpPr>
          <p:cNvPr id="19" name="Rectangle 4"/>
          <p:cNvSpPr txBox="1">
            <a:spLocks noChangeArrowheads="1"/>
          </p:cNvSpPr>
          <p:nvPr/>
        </p:nvSpPr>
        <p:spPr>
          <a:xfrm>
            <a:off x="8747919" y="1776290"/>
            <a:ext cx="2975793" cy="833138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zh-CN" altLang="en-US" sz="24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任意多边形 20"/>
          <p:cNvSpPr/>
          <p:nvPr/>
        </p:nvSpPr>
        <p:spPr>
          <a:xfrm>
            <a:off x="-40129" y="-32345"/>
            <a:ext cx="3773833" cy="5704020"/>
          </a:xfrm>
          <a:custGeom>
            <a:avLst/>
            <a:gdLst>
              <a:gd name="connsiteX0" fmla="*/ 2277364 w 3773833"/>
              <a:gd name="connsiteY0" fmla="*/ 0 h 5704020"/>
              <a:gd name="connsiteX1" fmla="*/ 3620491 w 3773833"/>
              <a:gd name="connsiteY1" fmla="*/ 1343127 h 5704020"/>
              <a:gd name="connsiteX2" fmla="*/ 3620491 w 3773833"/>
              <a:gd name="connsiteY2" fmla="*/ 2083528 h 5704020"/>
              <a:gd name="connsiteX3" fmla="*/ 1 w 3773833"/>
              <a:gd name="connsiteY3" fmla="*/ 5704020 h 5704020"/>
              <a:gd name="connsiteX4" fmla="*/ 0 w 3773833"/>
              <a:gd name="connsiteY4" fmla="*/ 1 h 57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73833" h="5704020">
                <a:moveTo>
                  <a:pt x="2277364" y="0"/>
                </a:moveTo>
                <a:lnTo>
                  <a:pt x="3620491" y="1343127"/>
                </a:lnTo>
                <a:cubicBezTo>
                  <a:pt x="3824947" y="1547583"/>
                  <a:pt x="3824947" y="1879072"/>
                  <a:pt x="3620491" y="2083528"/>
                </a:cubicBezTo>
                <a:lnTo>
                  <a:pt x="1" y="5704020"/>
                </a:lnTo>
                <a:lnTo>
                  <a:pt x="0" y="1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200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5455" r="-410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/>
        </p:nvSpPr>
        <p:spPr>
          <a:xfrm>
            <a:off x="-40129" y="3435960"/>
            <a:ext cx="6237095" cy="3422040"/>
          </a:xfrm>
          <a:custGeom>
            <a:avLst/>
            <a:gdLst>
              <a:gd name="connsiteX0" fmla="*/ 2618394 w 6237095"/>
              <a:gd name="connsiteY0" fmla="*/ 0 h 3422040"/>
              <a:gd name="connsiteX1" fmla="*/ 2954117 w 6237095"/>
              <a:gd name="connsiteY1" fmla="*/ 139062 h 3422040"/>
              <a:gd name="connsiteX2" fmla="*/ 6237095 w 6237095"/>
              <a:gd name="connsiteY2" fmla="*/ 3422040 h 3422040"/>
              <a:gd name="connsiteX3" fmla="*/ 0 w 6237095"/>
              <a:gd name="connsiteY3" fmla="*/ 3422040 h 3422040"/>
              <a:gd name="connsiteX4" fmla="*/ 0 w 6237095"/>
              <a:gd name="connsiteY4" fmla="*/ 2421733 h 3422040"/>
              <a:gd name="connsiteX5" fmla="*/ 2282670 w 6237095"/>
              <a:gd name="connsiteY5" fmla="*/ 139062 h 3422040"/>
              <a:gd name="connsiteX6" fmla="*/ 2618394 w 6237095"/>
              <a:gd name="connsiteY6" fmla="*/ 0 h 3422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37095" h="3422040">
                <a:moveTo>
                  <a:pt x="2618394" y="0"/>
                </a:moveTo>
                <a:cubicBezTo>
                  <a:pt x="2739901" y="0"/>
                  <a:pt x="2861410" y="46355"/>
                  <a:pt x="2954117" y="139062"/>
                </a:cubicBezTo>
                <a:lnTo>
                  <a:pt x="6237095" y="3422040"/>
                </a:lnTo>
                <a:lnTo>
                  <a:pt x="0" y="3422040"/>
                </a:lnTo>
                <a:lnTo>
                  <a:pt x="0" y="2421733"/>
                </a:lnTo>
                <a:lnTo>
                  <a:pt x="2282670" y="139062"/>
                </a:lnTo>
                <a:cubicBezTo>
                  <a:pt x="2375377" y="46355"/>
                  <a:pt x="2496886" y="0"/>
                  <a:pt x="2618394" y="0"/>
                </a:cubicBezTo>
                <a:close/>
              </a:path>
            </a:pathLst>
          </a:custGeom>
          <a:blipFill dpi="0"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200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7037" b="-447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 22"/>
          <p:cNvSpPr/>
          <p:nvPr/>
        </p:nvSpPr>
        <p:spPr>
          <a:xfrm>
            <a:off x="-40129" y="-32345"/>
            <a:ext cx="3773833" cy="5704020"/>
          </a:xfrm>
          <a:custGeom>
            <a:avLst/>
            <a:gdLst>
              <a:gd name="connsiteX0" fmla="*/ 2277364 w 3773833"/>
              <a:gd name="connsiteY0" fmla="*/ 0 h 5704020"/>
              <a:gd name="connsiteX1" fmla="*/ 3620491 w 3773833"/>
              <a:gd name="connsiteY1" fmla="*/ 1343127 h 5704020"/>
              <a:gd name="connsiteX2" fmla="*/ 3620491 w 3773833"/>
              <a:gd name="connsiteY2" fmla="*/ 2083528 h 5704020"/>
              <a:gd name="connsiteX3" fmla="*/ 1 w 3773833"/>
              <a:gd name="connsiteY3" fmla="*/ 5704020 h 5704020"/>
              <a:gd name="connsiteX4" fmla="*/ 0 w 3773833"/>
              <a:gd name="connsiteY4" fmla="*/ 1 h 57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73833" h="5704020">
                <a:moveTo>
                  <a:pt x="2277364" y="0"/>
                </a:moveTo>
                <a:lnTo>
                  <a:pt x="3620491" y="1343127"/>
                </a:lnTo>
                <a:cubicBezTo>
                  <a:pt x="3824947" y="1547583"/>
                  <a:pt x="3824947" y="1879072"/>
                  <a:pt x="3620491" y="2083528"/>
                </a:cubicBezTo>
                <a:lnTo>
                  <a:pt x="1" y="5704020"/>
                </a:lnTo>
                <a:lnTo>
                  <a:pt x="0" y="1"/>
                </a:lnTo>
                <a:close/>
              </a:path>
            </a:pathLst>
          </a:custGeom>
          <a:solidFill>
            <a:schemeClr val="tx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任意多边形 23"/>
          <p:cNvSpPr/>
          <p:nvPr/>
        </p:nvSpPr>
        <p:spPr>
          <a:xfrm>
            <a:off x="-40129" y="3435960"/>
            <a:ext cx="6237095" cy="3422040"/>
          </a:xfrm>
          <a:custGeom>
            <a:avLst/>
            <a:gdLst>
              <a:gd name="connsiteX0" fmla="*/ 2618394 w 6237095"/>
              <a:gd name="connsiteY0" fmla="*/ 0 h 3422040"/>
              <a:gd name="connsiteX1" fmla="*/ 2954117 w 6237095"/>
              <a:gd name="connsiteY1" fmla="*/ 139062 h 3422040"/>
              <a:gd name="connsiteX2" fmla="*/ 6237095 w 6237095"/>
              <a:gd name="connsiteY2" fmla="*/ 3422040 h 3422040"/>
              <a:gd name="connsiteX3" fmla="*/ 0 w 6237095"/>
              <a:gd name="connsiteY3" fmla="*/ 3422040 h 3422040"/>
              <a:gd name="connsiteX4" fmla="*/ 0 w 6237095"/>
              <a:gd name="connsiteY4" fmla="*/ 2421733 h 3422040"/>
              <a:gd name="connsiteX5" fmla="*/ 2282670 w 6237095"/>
              <a:gd name="connsiteY5" fmla="*/ 139062 h 3422040"/>
              <a:gd name="connsiteX6" fmla="*/ 2618394 w 6237095"/>
              <a:gd name="connsiteY6" fmla="*/ 0 h 3422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37095" h="3422040">
                <a:moveTo>
                  <a:pt x="2618394" y="0"/>
                </a:moveTo>
                <a:cubicBezTo>
                  <a:pt x="2739901" y="0"/>
                  <a:pt x="2861410" y="46355"/>
                  <a:pt x="2954117" y="139062"/>
                </a:cubicBezTo>
                <a:lnTo>
                  <a:pt x="6237095" y="3422040"/>
                </a:lnTo>
                <a:lnTo>
                  <a:pt x="0" y="3422040"/>
                </a:lnTo>
                <a:lnTo>
                  <a:pt x="0" y="2421733"/>
                </a:lnTo>
                <a:lnTo>
                  <a:pt x="2282670" y="139062"/>
                </a:lnTo>
                <a:cubicBezTo>
                  <a:pt x="2375377" y="46355"/>
                  <a:pt x="2496886" y="0"/>
                  <a:pt x="2618394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任意多边形 24"/>
          <p:cNvSpPr/>
          <p:nvPr/>
        </p:nvSpPr>
        <p:spPr bwMode="auto">
          <a:xfrm>
            <a:off x="3373183" y="2890838"/>
            <a:ext cx="641674" cy="566902"/>
          </a:xfrm>
          <a:custGeom>
            <a:avLst/>
            <a:gdLst>
              <a:gd name="connsiteX0" fmla="*/ 158760 w 522010"/>
              <a:gd name="connsiteY0" fmla="*/ 447372 h 461182"/>
              <a:gd name="connsiteX1" fmla="*/ 361867 w 522010"/>
              <a:gd name="connsiteY1" fmla="*/ 447372 h 461182"/>
              <a:gd name="connsiteX2" fmla="*/ 370101 w 522010"/>
              <a:gd name="connsiteY2" fmla="*/ 458420 h 461182"/>
              <a:gd name="connsiteX3" fmla="*/ 370101 w 522010"/>
              <a:gd name="connsiteY3" fmla="*/ 461182 h 461182"/>
              <a:gd name="connsiteX4" fmla="*/ 150526 w 522010"/>
              <a:gd name="connsiteY4" fmla="*/ 461182 h 461182"/>
              <a:gd name="connsiteX5" fmla="*/ 150526 w 522010"/>
              <a:gd name="connsiteY5" fmla="*/ 458420 h 461182"/>
              <a:gd name="connsiteX6" fmla="*/ 158760 w 522010"/>
              <a:gd name="connsiteY6" fmla="*/ 447372 h 461182"/>
              <a:gd name="connsiteX7" fmla="*/ 191956 w 522010"/>
              <a:gd name="connsiteY7" fmla="*/ 414228 h 461182"/>
              <a:gd name="connsiteX8" fmla="*/ 330054 w 522010"/>
              <a:gd name="connsiteY8" fmla="*/ 414228 h 461182"/>
              <a:gd name="connsiteX9" fmla="*/ 330054 w 522010"/>
              <a:gd name="connsiteY9" fmla="*/ 441848 h 461182"/>
              <a:gd name="connsiteX10" fmla="*/ 191956 w 522010"/>
              <a:gd name="connsiteY10" fmla="*/ 441848 h 461182"/>
              <a:gd name="connsiteX11" fmla="*/ 189588 w 522010"/>
              <a:gd name="connsiteY11" fmla="*/ 200176 h 461182"/>
              <a:gd name="connsiteX12" fmla="*/ 222337 w 522010"/>
              <a:gd name="connsiteY12" fmla="*/ 238843 h 461182"/>
              <a:gd name="connsiteX13" fmla="*/ 189588 w 522010"/>
              <a:gd name="connsiteY13" fmla="*/ 280272 h 461182"/>
              <a:gd name="connsiteX14" fmla="*/ 140465 w 522010"/>
              <a:gd name="connsiteY14" fmla="*/ 294082 h 461182"/>
              <a:gd name="connsiteX15" fmla="*/ 145923 w 522010"/>
              <a:gd name="connsiteY15" fmla="*/ 269225 h 461182"/>
              <a:gd name="connsiteX16" fmla="*/ 118632 w 522010"/>
              <a:gd name="connsiteY16" fmla="*/ 291320 h 461182"/>
              <a:gd name="connsiteX17" fmla="*/ 107716 w 522010"/>
              <a:gd name="connsiteY17" fmla="*/ 288558 h 461182"/>
              <a:gd name="connsiteX18" fmla="*/ 143194 w 522010"/>
              <a:gd name="connsiteY18" fmla="*/ 225034 h 461182"/>
              <a:gd name="connsiteX19" fmla="*/ 189588 w 522010"/>
              <a:gd name="connsiteY19" fmla="*/ 200176 h 461182"/>
              <a:gd name="connsiteX20" fmla="*/ 200242 w 522010"/>
              <a:gd name="connsiteY20" fmla="*/ 180843 h 461182"/>
              <a:gd name="connsiteX21" fmla="*/ 211290 w 522010"/>
              <a:gd name="connsiteY21" fmla="*/ 180843 h 461182"/>
              <a:gd name="connsiteX22" fmla="*/ 241671 w 522010"/>
              <a:gd name="connsiteY22" fmla="*/ 216748 h 461182"/>
              <a:gd name="connsiteX23" fmla="*/ 241671 w 522010"/>
              <a:gd name="connsiteY23" fmla="*/ 225034 h 461182"/>
              <a:gd name="connsiteX24" fmla="*/ 233385 w 522010"/>
              <a:gd name="connsiteY24" fmla="*/ 227796 h 461182"/>
              <a:gd name="connsiteX25" fmla="*/ 233385 w 522010"/>
              <a:gd name="connsiteY25" fmla="*/ 230558 h 461182"/>
              <a:gd name="connsiteX26" fmla="*/ 222337 w 522010"/>
              <a:gd name="connsiteY26" fmla="*/ 230558 h 461182"/>
              <a:gd name="connsiteX27" fmla="*/ 194718 w 522010"/>
              <a:gd name="connsiteY27" fmla="*/ 197415 h 461182"/>
              <a:gd name="connsiteX28" fmla="*/ 194718 w 522010"/>
              <a:gd name="connsiteY28" fmla="*/ 189129 h 461182"/>
              <a:gd name="connsiteX29" fmla="*/ 197480 w 522010"/>
              <a:gd name="connsiteY29" fmla="*/ 189129 h 461182"/>
              <a:gd name="connsiteX30" fmla="*/ 200242 w 522010"/>
              <a:gd name="connsiteY30" fmla="*/ 180843 h 461182"/>
              <a:gd name="connsiteX31" fmla="*/ 13737 w 522010"/>
              <a:gd name="connsiteY31" fmla="*/ 27554 h 461182"/>
              <a:gd name="connsiteX32" fmla="*/ 357165 w 522010"/>
              <a:gd name="connsiteY32" fmla="*/ 27554 h 461182"/>
              <a:gd name="connsiteX33" fmla="*/ 313206 w 522010"/>
              <a:gd name="connsiteY33" fmla="*/ 60457 h 461182"/>
              <a:gd name="connsiteX34" fmla="*/ 32969 w 522010"/>
              <a:gd name="connsiteY34" fmla="*/ 60457 h 461182"/>
              <a:gd name="connsiteX35" fmla="*/ 32969 w 522010"/>
              <a:gd name="connsiteY35" fmla="*/ 323684 h 461182"/>
              <a:gd name="connsiteX36" fmla="*/ 489041 w 522010"/>
              <a:gd name="connsiteY36" fmla="*/ 323684 h 461182"/>
              <a:gd name="connsiteX37" fmla="*/ 489041 w 522010"/>
              <a:gd name="connsiteY37" fmla="*/ 60457 h 461182"/>
              <a:gd name="connsiteX38" fmla="*/ 434093 w 522010"/>
              <a:gd name="connsiteY38" fmla="*/ 60457 h 461182"/>
              <a:gd name="connsiteX39" fmla="*/ 445082 w 522010"/>
              <a:gd name="connsiteY39" fmla="*/ 46748 h 461182"/>
              <a:gd name="connsiteX40" fmla="*/ 458819 w 522010"/>
              <a:gd name="connsiteY40" fmla="*/ 27554 h 461182"/>
              <a:gd name="connsiteX41" fmla="*/ 508273 w 522010"/>
              <a:gd name="connsiteY41" fmla="*/ 27554 h 461182"/>
              <a:gd name="connsiteX42" fmla="*/ 522010 w 522010"/>
              <a:gd name="connsiteY42" fmla="*/ 41264 h 461182"/>
              <a:gd name="connsiteX43" fmla="*/ 522010 w 522010"/>
              <a:gd name="connsiteY43" fmla="*/ 392232 h 461182"/>
              <a:gd name="connsiteX44" fmla="*/ 508273 w 522010"/>
              <a:gd name="connsiteY44" fmla="*/ 405942 h 461182"/>
              <a:gd name="connsiteX45" fmla="*/ 13737 w 522010"/>
              <a:gd name="connsiteY45" fmla="*/ 405942 h 461182"/>
              <a:gd name="connsiteX46" fmla="*/ 0 w 522010"/>
              <a:gd name="connsiteY46" fmla="*/ 392232 h 461182"/>
              <a:gd name="connsiteX47" fmla="*/ 0 w 522010"/>
              <a:gd name="connsiteY47" fmla="*/ 41264 h 461182"/>
              <a:gd name="connsiteX48" fmla="*/ 13737 w 522010"/>
              <a:gd name="connsiteY48" fmla="*/ 27554 h 461182"/>
              <a:gd name="connsiteX49" fmla="*/ 447153 w 522010"/>
              <a:gd name="connsiteY49" fmla="*/ 899 h 461182"/>
              <a:gd name="connsiteX50" fmla="*/ 428269 w 522010"/>
              <a:gd name="connsiteY50" fmla="*/ 32815 h 461182"/>
              <a:gd name="connsiteX51" fmla="*/ 315651 w 522010"/>
              <a:gd name="connsiteY51" fmla="*/ 161854 h 461182"/>
              <a:gd name="connsiteX52" fmla="*/ 244235 w 522010"/>
              <a:gd name="connsiteY52" fmla="*/ 211274 h 461182"/>
              <a:gd name="connsiteX53" fmla="*/ 216767 w 522010"/>
              <a:gd name="connsiteY53" fmla="*/ 178327 h 461182"/>
              <a:gd name="connsiteX54" fmla="*/ 271703 w 522010"/>
              <a:gd name="connsiteY54" fmla="*/ 115181 h 461182"/>
              <a:gd name="connsiteX55" fmla="*/ 414536 w 522010"/>
              <a:gd name="connsiteY55" fmla="*/ 16342 h 461182"/>
              <a:gd name="connsiteX56" fmla="*/ 447153 w 522010"/>
              <a:gd name="connsiteY56" fmla="*/ 899 h 461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22010" h="461182">
                <a:moveTo>
                  <a:pt x="158760" y="447372"/>
                </a:moveTo>
                <a:cubicBezTo>
                  <a:pt x="158760" y="447372"/>
                  <a:pt x="158760" y="447372"/>
                  <a:pt x="361867" y="447372"/>
                </a:cubicBezTo>
                <a:cubicBezTo>
                  <a:pt x="367356" y="447372"/>
                  <a:pt x="370101" y="452896"/>
                  <a:pt x="370101" y="458420"/>
                </a:cubicBezTo>
                <a:cubicBezTo>
                  <a:pt x="370101" y="458420"/>
                  <a:pt x="370101" y="458420"/>
                  <a:pt x="370101" y="461182"/>
                </a:cubicBezTo>
                <a:cubicBezTo>
                  <a:pt x="370101" y="461182"/>
                  <a:pt x="370101" y="461182"/>
                  <a:pt x="150526" y="461182"/>
                </a:cubicBezTo>
                <a:cubicBezTo>
                  <a:pt x="150526" y="461182"/>
                  <a:pt x="150526" y="461182"/>
                  <a:pt x="150526" y="458420"/>
                </a:cubicBezTo>
                <a:cubicBezTo>
                  <a:pt x="150526" y="452896"/>
                  <a:pt x="153271" y="447372"/>
                  <a:pt x="158760" y="447372"/>
                </a:cubicBezTo>
                <a:close/>
                <a:moveTo>
                  <a:pt x="191956" y="414228"/>
                </a:moveTo>
                <a:lnTo>
                  <a:pt x="330054" y="414228"/>
                </a:lnTo>
                <a:lnTo>
                  <a:pt x="330054" y="441848"/>
                </a:lnTo>
                <a:lnTo>
                  <a:pt x="191956" y="441848"/>
                </a:lnTo>
                <a:close/>
                <a:moveTo>
                  <a:pt x="189588" y="200176"/>
                </a:moveTo>
                <a:cubicBezTo>
                  <a:pt x="189588" y="200176"/>
                  <a:pt x="189588" y="200176"/>
                  <a:pt x="222337" y="238843"/>
                </a:cubicBezTo>
                <a:cubicBezTo>
                  <a:pt x="222337" y="238843"/>
                  <a:pt x="216879" y="260939"/>
                  <a:pt x="189588" y="280272"/>
                </a:cubicBezTo>
                <a:cubicBezTo>
                  <a:pt x="175943" y="291320"/>
                  <a:pt x="154110" y="296844"/>
                  <a:pt x="140465" y="294082"/>
                </a:cubicBezTo>
                <a:cubicBezTo>
                  <a:pt x="148652" y="283034"/>
                  <a:pt x="145923" y="269225"/>
                  <a:pt x="145923" y="269225"/>
                </a:cubicBezTo>
                <a:cubicBezTo>
                  <a:pt x="143194" y="288558"/>
                  <a:pt x="135007" y="294082"/>
                  <a:pt x="118632" y="291320"/>
                </a:cubicBezTo>
                <a:cubicBezTo>
                  <a:pt x="113174" y="291320"/>
                  <a:pt x="107716" y="288558"/>
                  <a:pt x="107716" y="288558"/>
                </a:cubicBezTo>
                <a:cubicBezTo>
                  <a:pt x="140465" y="285796"/>
                  <a:pt x="124090" y="255415"/>
                  <a:pt x="143194" y="225034"/>
                </a:cubicBezTo>
                <a:cubicBezTo>
                  <a:pt x="156839" y="205700"/>
                  <a:pt x="189588" y="200176"/>
                  <a:pt x="189588" y="200176"/>
                </a:cubicBezTo>
                <a:close/>
                <a:moveTo>
                  <a:pt x="200242" y="180843"/>
                </a:moveTo>
                <a:cubicBezTo>
                  <a:pt x="203004" y="178081"/>
                  <a:pt x="208528" y="178081"/>
                  <a:pt x="211290" y="180843"/>
                </a:cubicBezTo>
                <a:lnTo>
                  <a:pt x="241671" y="216748"/>
                </a:lnTo>
                <a:cubicBezTo>
                  <a:pt x="244433" y="219510"/>
                  <a:pt x="244433" y="222272"/>
                  <a:pt x="241671" y="225034"/>
                </a:cubicBezTo>
                <a:cubicBezTo>
                  <a:pt x="238909" y="227796"/>
                  <a:pt x="236147" y="227796"/>
                  <a:pt x="233385" y="227796"/>
                </a:cubicBezTo>
                <a:cubicBezTo>
                  <a:pt x="233385" y="227796"/>
                  <a:pt x="233385" y="230558"/>
                  <a:pt x="233385" y="230558"/>
                </a:cubicBezTo>
                <a:cubicBezTo>
                  <a:pt x="230623" y="233320"/>
                  <a:pt x="225099" y="233320"/>
                  <a:pt x="222337" y="230558"/>
                </a:cubicBezTo>
                <a:cubicBezTo>
                  <a:pt x="222337" y="230558"/>
                  <a:pt x="222337" y="230558"/>
                  <a:pt x="194718" y="197415"/>
                </a:cubicBezTo>
                <a:cubicBezTo>
                  <a:pt x="191956" y="194653"/>
                  <a:pt x="191956" y="191891"/>
                  <a:pt x="194718" y="189129"/>
                </a:cubicBezTo>
                <a:cubicBezTo>
                  <a:pt x="197480" y="189129"/>
                  <a:pt x="197480" y="189129"/>
                  <a:pt x="197480" y="189129"/>
                </a:cubicBezTo>
                <a:cubicBezTo>
                  <a:pt x="197480" y="186367"/>
                  <a:pt x="197480" y="183605"/>
                  <a:pt x="200242" y="180843"/>
                </a:cubicBezTo>
                <a:close/>
                <a:moveTo>
                  <a:pt x="13737" y="27554"/>
                </a:moveTo>
                <a:cubicBezTo>
                  <a:pt x="13737" y="27554"/>
                  <a:pt x="13737" y="27554"/>
                  <a:pt x="357165" y="27554"/>
                </a:cubicBezTo>
                <a:cubicBezTo>
                  <a:pt x="357165" y="27554"/>
                  <a:pt x="357165" y="27554"/>
                  <a:pt x="313206" y="60457"/>
                </a:cubicBezTo>
                <a:cubicBezTo>
                  <a:pt x="313206" y="60457"/>
                  <a:pt x="313206" y="60457"/>
                  <a:pt x="32969" y="60457"/>
                </a:cubicBezTo>
                <a:cubicBezTo>
                  <a:pt x="32969" y="60457"/>
                  <a:pt x="32969" y="60457"/>
                  <a:pt x="32969" y="323684"/>
                </a:cubicBezTo>
                <a:cubicBezTo>
                  <a:pt x="32969" y="323684"/>
                  <a:pt x="32969" y="323684"/>
                  <a:pt x="489041" y="323684"/>
                </a:cubicBezTo>
                <a:cubicBezTo>
                  <a:pt x="489041" y="323684"/>
                  <a:pt x="489041" y="323684"/>
                  <a:pt x="489041" y="60457"/>
                </a:cubicBezTo>
                <a:cubicBezTo>
                  <a:pt x="489041" y="60457"/>
                  <a:pt x="489041" y="60457"/>
                  <a:pt x="434093" y="60457"/>
                </a:cubicBezTo>
                <a:cubicBezTo>
                  <a:pt x="434093" y="60457"/>
                  <a:pt x="434093" y="60457"/>
                  <a:pt x="445082" y="46748"/>
                </a:cubicBezTo>
                <a:cubicBezTo>
                  <a:pt x="450577" y="41264"/>
                  <a:pt x="456072" y="35780"/>
                  <a:pt x="458819" y="27554"/>
                </a:cubicBezTo>
                <a:cubicBezTo>
                  <a:pt x="458819" y="27554"/>
                  <a:pt x="458819" y="27554"/>
                  <a:pt x="508273" y="27554"/>
                </a:cubicBezTo>
                <a:cubicBezTo>
                  <a:pt x="516515" y="27554"/>
                  <a:pt x="522010" y="35780"/>
                  <a:pt x="522010" y="41264"/>
                </a:cubicBezTo>
                <a:cubicBezTo>
                  <a:pt x="522010" y="41264"/>
                  <a:pt x="522010" y="41264"/>
                  <a:pt x="522010" y="392232"/>
                </a:cubicBezTo>
                <a:cubicBezTo>
                  <a:pt x="522010" y="400458"/>
                  <a:pt x="516515" y="405942"/>
                  <a:pt x="508273" y="405942"/>
                </a:cubicBezTo>
                <a:cubicBezTo>
                  <a:pt x="508273" y="405942"/>
                  <a:pt x="508273" y="405942"/>
                  <a:pt x="13737" y="405942"/>
                </a:cubicBezTo>
                <a:cubicBezTo>
                  <a:pt x="5495" y="405942"/>
                  <a:pt x="0" y="400458"/>
                  <a:pt x="0" y="392232"/>
                </a:cubicBezTo>
                <a:cubicBezTo>
                  <a:pt x="0" y="392232"/>
                  <a:pt x="0" y="392232"/>
                  <a:pt x="0" y="41264"/>
                </a:cubicBezTo>
                <a:cubicBezTo>
                  <a:pt x="0" y="35780"/>
                  <a:pt x="5495" y="27554"/>
                  <a:pt x="13737" y="27554"/>
                </a:cubicBezTo>
                <a:close/>
                <a:moveTo>
                  <a:pt x="447153" y="899"/>
                </a:moveTo>
                <a:cubicBezTo>
                  <a:pt x="449557" y="3987"/>
                  <a:pt x="443377" y="14969"/>
                  <a:pt x="428269" y="32815"/>
                </a:cubicBezTo>
                <a:cubicBezTo>
                  <a:pt x="398055" y="68507"/>
                  <a:pt x="345866" y="126163"/>
                  <a:pt x="315651" y="161854"/>
                </a:cubicBezTo>
                <a:cubicBezTo>
                  <a:pt x="285437" y="197546"/>
                  <a:pt x="252475" y="219510"/>
                  <a:pt x="244235" y="211274"/>
                </a:cubicBezTo>
                <a:cubicBezTo>
                  <a:pt x="238742" y="200291"/>
                  <a:pt x="225008" y="186564"/>
                  <a:pt x="216767" y="178327"/>
                </a:cubicBezTo>
                <a:cubicBezTo>
                  <a:pt x="208527" y="170091"/>
                  <a:pt x="233248" y="139890"/>
                  <a:pt x="271703" y="115181"/>
                </a:cubicBezTo>
                <a:cubicBezTo>
                  <a:pt x="312905" y="87725"/>
                  <a:pt x="376081" y="43797"/>
                  <a:pt x="414536" y="16342"/>
                </a:cubicBezTo>
                <a:cubicBezTo>
                  <a:pt x="433763" y="2615"/>
                  <a:pt x="444750" y="-2190"/>
                  <a:pt x="447153" y="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8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8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17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5" grpId="0" autoUpdateAnimBg="0"/>
      <p:bldP spid="16" grpId="0" bldLvl="0" animBg="1"/>
      <p:bldP spid="17" grpId="0" animBg="1"/>
      <p:bldP spid="18" grpId="0"/>
      <p:bldP spid="19" grpId="0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9040" y="271780"/>
            <a:ext cx="7084695" cy="614045"/>
          </a:xfrm>
        </p:spPr>
        <p:txBody>
          <a:bodyPr>
            <a:normAutofit/>
          </a:bodyPr>
          <a:lstStyle/>
          <a:p>
            <a:r>
              <a:rPr lang="zh-CN" altLang="en-US" dirty="0"/>
              <a:t>重点领域政府信息公开工作推进情况</a:t>
            </a:r>
            <a:endParaRPr lang="zh-CN" altLang="en-US" dirty="0"/>
          </a:p>
        </p:txBody>
      </p:sp>
      <p:grpSp>
        <p:nvGrpSpPr>
          <p:cNvPr id="32" name="组合 31"/>
          <p:cNvGrpSpPr/>
          <p:nvPr/>
        </p:nvGrpSpPr>
        <p:grpSpPr>
          <a:xfrm>
            <a:off x="960352" y="4466525"/>
            <a:ext cx="5859780" cy="328930"/>
            <a:chOff x="720388" y="2636577"/>
            <a:chExt cx="4395598" cy="246684"/>
          </a:xfrm>
        </p:grpSpPr>
        <p:sp>
          <p:nvSpPr>
            <p:cNvPr id="33" name="矩形 32"/>
            <p:cNvSpPr/>
            <p:nvPr/>
          </p:nvSpPr>
          <p:spPr>
            <a:xfrm>
              <a:off x="720388" y="2636578"/>
              <a:ext cx="3496656" cy="2465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055726" y="2636577"/>
              <a:ext cx="4060260" cy="24668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960352" y="5663068"/>
            <a:ext cx="5859780" cy="328931"/>
            <a:chOff x="720388" y="3456952"/>
            <a:chExt cx="4395598" cy="246685"/>
          </a:xfrm>
        </p:grpSpPr>
        <p:sp>
          <p:nvSpPr>
            <p:cNvPr id="37" name="矩形 36"/>
            <p:cNvSpPr/>
            <p:nvPr/>
          </p:nvSpPr>
          <p:spPr>
            <a:xfrm>
              <a:off x="907110" y="3456952"/>
              <a:ext cx="4208876" cy="24668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720388" y="3456952"/>
              <a:ext cx="186722" cy="24668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960352" y="3264468"/>
            <a:ext cx="5859780" cy="328931"/>
            <a:chOff x="720388" y="1810234"/>
            <a:chExt cx="4395598" cy="246685"/>
          </a:xfrm>
        </p:grpSpPr>
        <p:sp>
          <p:nvSpPr>
            <p:cNvPr id="45" name="矩形 44"/>
            <p:cNvSpPr/>
            <p:nvPr/>
          </p:nvSpPr>
          <p:spPr>
            <a:xfrm>
              <a:off x="720388" y="1810234"/>
              <a:ext cx="3400063" cy="24668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4120927" y="1810234"/>
              <a:ext cx="995059" cy="24668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8" name="TextBox 22"/>
          <p:cNvSpPr txBox="1"/>
          <p:nvPr/>
        </p:nvSpPr>
        <p:spPr>
          <a:xfrm>
            <a:off x="7499122" y="4431162"/>
            <a:ext cx="4000032" cy="364490"/>
          </a:xfrm>
          <a:prstGeom prst="rect">
            <a:avLst/>
          </a:prstGeom>
          <a:noFill/>
        </p:spPr>
        <p:txBody>
          <a:bodyPr wrap="square" lIns="87760" tIns="43880" rIns="87760" bIns="43880" rtlCol="0">
            <a:spAutoFit/>
          </a:bodyPr>
          <a:lstStyle>
            <a:defPPr>
              <a:defRPr lang="zh-CN"/>
            </a:defPPr>
            <a:lvl1pPr lvl="0">
              <a:lnSpc>
                <a:spcPct val="120000"/>
              </a:lnSpc>
              <a:spcAft>
                <a:spcPct val="40000"/>
              </a:spcAft>
              <a:buClr>
                <a:srgbClr val="292929"/>
              </a:buClr>
              <a:defRPr sz="140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auto">
              <a:spcBef>
                <a:spcPts val="0"/>
              </a:spcBef>
              <a:defRPr/>
            </a:pPr>
            <a:r>
              <a:rPr lang="zh-CN" altLang="en-US" sz="1500" b="1" kern="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对</a:t>
            </a:r>
            <a:r>
              <a:rPr lang="en-US" altLang="zh-CN" sz="1500" b="1" kern="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17</a:t>
            </a:r>
            <a:r>
              <a:rPr lang="zh-CN" altLang="en-US" sz="1500" b="1" kern="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起市长公开电话来件进行处理</a:t>
            </a:r>
            <a:endParaRPr lang="zh-CN" altLang="en-US" sz="1500" b="1" kern="0" noProof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9" name="TextBox 57"/>
          <p:cNvSpPr txBox="1"/>
          <p:nvPr/>
        </p:nvSpPr>
        <p:spPr>
          <a:xfrm>
            <a:off x="7537221" y="1785944"/>
            <a:ext cx="3961712" cy="828675"/>
          </a:xfrm>
          <a:prstGeom prst="rect">
            <a:avLst/>
          </a:prstGeom>
          <a:noFill/>
        </p:spPr>
        <p:txBody>
          <a:bodyPr wrap="square" lIns="91417" tIns="45708" rIns="91417" bIns="45708" rtlCol="0">
            <a:spAutoFit/>
          </a:bodyPr>
          <a:lstStyle/>
          <a:p>
            <a:pPr algn="l"/>
            <a:r>
              <a:rPr lang="zh-CN" altLang="en-US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投标企业信息库已累计录入万余家企业的资质、业绩、荣誉、人员等信息，随时供社会各界进行查询和监督</a:t>
            </a:r>
            <a:endParaRPr lang="zh-CN" altLang="en-US" sz="16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椭圆形标注 52"/>
          <p:cNvSpPr/>
          <p:nvPr/>
        </p:nvSpPr>
        <p:spPr>
          <a:xfrm>
            <a:off x="1209040" y="3962400"/>
            <a:ext cx="657860" cy="468630"/>
          </a:xfrm>
          <a:prstGeom prst="wedgeEllipseCallo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17</a:t>
            </a:r>
            <a:endParaRPr lang="en-US" altLang="zh-CN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椭圆形标注 53"/>
          <p:cNvSpPr/>
          <p:nvPr/>
        </p:nvSpPr>
        <p:spPr>
          <a:xfrm>
            <a:off x="1063625" y="5236210"/>
            <a:ext cx="593725" cy="426720"/>
          </a:xfrm>
          <a:prstGeom prst="wedgeEllipseCallo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en-US" altLang="zh-CN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椭圆形标注 54"/>
          <p:cNvSpPr/>
          <p:nvPr/>
        </p:nvSpPr>
        <p:spPr>
          <a:xfrm>
            <a:off x="5664200" y="1333500"/>
            <a:ext cx="864235" cy="702945"/>
          </a:xfrm>
          <a:prstGeom prst="wedgeEllipseCallo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10000+</a:t>
            </a:r>
            <a:endParaRPr lang="en-US" altLang="zh-CN" sz="1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22"/>
          <p:cNvSpPr txBox="1"/>
          <p:nvPr/>
        </p:nvSpPr>
        <p:spPr>
          <a:xfrm>
            <a:off x="7461022" y="5506852"/>
            <a:ext cx="4000032" cy="641350"/>
          </a:xfrm>
          <a:prstGeom prst="rect">
            <a:avLst/>
          </a:prstGeom>
          <a:noFill/>
        </p:spPr>
        <p:txBody>
          <a:bodyPr wrap="square" lIns="87760" tIns="43880" rIns="87760" bIns="43880" rtlCol="0">
            <a:spAutoFit/>
          </a:bodyPr>
          <a:lstStyle>
            <a:defPPr>
              <a:defRPr lang="zh-CN"/>
            </a:defPPr>
            <a:lvl1pPr lvl="0">
              <a:lnSpc>
                <a:spcPct val="120000"/>
              </a:lnSpc>
              <a:spcAft>
                <a:spcPct val="40000"/>
              </a:spcAft>
              <a:buClr>
                <a:srgbClr val="292929"/>
              </a:buClr>
              <a:defRPr sz="140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auto">
              <a:spcBef>
                <a:spcPts val="0"/>
              </a:spcBef>
              <a:defRPr/>
            </a:pPr>
            <a:r>
              <a:rPr lang="zh-CN" altLang="en-US" sz="1500" b="1" kern="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对发现的涉嫌弄虚作假、围标串标</a:t>
            </a:r>
            <a:r>
              <a:rPr lang="en-US" altLang="zh-CN" sz="1500" b="1" kern="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6</a:t>
            </a:r>
            <a:r>
              <a:rPr lang="zh-CN" altLang="en-US" sz="1500" b="1" kern="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家投标单位转相关行政监督部门进行处理</a:t>
            </a:r>
            <a:endParaRPr lang="zh-CN" altLang="en-US" sz="1500" b="1" kern="0" noProof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960352" y="2036378"/>
            <a:ext cx="5859780" cy="328930"/>
            <a:chOff x="720388" y="1810234"/>
            <a:chExt cx="4395598" cy="246684"/>
          </a:xfrm>
        </p:grpSpPr>
        <p:sp>
          <p:nvSpPr>
            <p:cNvPr id="6" name="矩形 5"/>
            <p:cNvSpPr/>
            <p:nvPr/>
          </p:nvSpPr>
          <p:spPr>
            <a:xfrm>
              <a:off x="720388" y="1810234"/>
              <a:ext cx="3725398" cy="24668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4445786" y="1810234"/>
              <a:ext cx="670200" cy="24668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" name="TextBox 57"/>
          <p:cNvSpPr txBox="1"/>
          <p:nvPr/>
        </p:nvSpPr>
        <p:spPr>
          <a:xfrm>
            <a:off x="7537221" y="3137859"/>
            <a:ext cx="3961712" cy="582295"/>
          </a:xfrm>
          <a:prstGeom prst="rect">
            <a:avLst/>
          </a:prstGeom>
          <a:noFill/>
        </p:spPr>
        <p:txBody>
          <a:bodyPr wrap="square" lIns="91417" tIns="45708" rIns="91417" bIns="45708" rtlCol="0">
            <a:spAutoFit/>
          </a:bodyPr>
          <a:p>
            <a:pPr algn="l"/>
            <a:r>
              <a:rPr lang="zh-CN" altLang="en-US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市公共资源交易网的日均访问量达10000多人次</a:t>
            </a:r>
            <a:endParaRPr lang="zh-CN" altLang="en-US" sz="16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椭圆形标注 10"/>
          <p:cNvSpPr/>
          <p:nvPr/>
        </p:nvSpPr>
        <p:spPr>
          <a:xfrm>
            <a:off x="5258435" y="2561590"/>
            <a:ext cx="864235" cy="702945"/>
          </a:xfrm>
          <a:prstGeom prst="wedgeEllipseCallo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p>
            <a:pPr algn="ctr"/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10000+</a:t>
            </a:r>
            <a:endParaRPr lang="en-US" altLang="zh-CN" sz="1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 advTm="0">
    <p:cover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2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50000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-2.59259E-6 L -4.79167E-6 0.08241 " pathEditMode="relative" rAng="0" ptsTypes="AA">
                                          <p:cBhvr>
                                            <p:cTn id="14" dur="1200" spd="-100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412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6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2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42" presetClass="path" presetSubtype="0" accel="50000" de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125E-6 -7.40741E-7 L 3.125E-6 0.08241 " pathEditMode="relative" rAng="0" ptsTypes="AA">
                                          <p:cBhvr>
                                            <p:cTn id="25" dur="1200" spd="-100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412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27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9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0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3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225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42" presetClass="path" presetSubtype="0" accel="50000" de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1.48148E-6 L 3.95833E-6 0.08241 " pathEditMode="relative" rAng="0" ptsTypes="AA">
                                          <p:cBhvr>
                                            <p:cTn id="36" dur="1200" spd="-100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412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3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4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/>
          <p:bldP spid="49" grpId="0"/>
          <p:bldP spid="53" grpId="0" bldLvl="0" animBg="1"/>
          <p:bldP spid="53" grpId="1" bldLvl="0" animBg="1"/>
          <p:bldP spid="54" grpId="0" bldLvl="0" animBg="1"/>
          <p:bldP spid="54" grpId="1" bldLvl="0" animBg="1"/>
          <p:bldP spid="55" grpId="0" bldLvl="0" animBg="1"/>
          <p:bldP spid="55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2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50000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-2.59259E-6 L -4.79167E-6 0.08241 " pathEditMode="relative" rAng="0" ptsTypes="AA">
                                          <p:cBhvr>
                                            <p:cTn id="14" dur="1200" spd="-100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412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6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2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42" presetClass="path" presetSubtype="0" accel="50000" de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125E-6 -7.40741E-7 L 3.125E-6 0.08241 " pathEditMode="relative" rAng="0" ptsTypes="AA">
                                          <p:cBhvr>
                                            <p:cTn id="25" dur="1200" spd="-100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412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27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3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225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42" presetClass="path" presetSubtype="0" accel="50000" de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1.48148E-6 L 3.95833E-6 0.08241 " pathEditMode="relative" rAng="0" ptsTypes="AA">
                                          <p:cBhvr>
                                            <p:cTn id="36" dur="1200" spd="-100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412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3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4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/>
          <p:bldP spid="49" grpId="0"/>
          <p:bldP spid="53" grpId="0" bldLvl="0" animBg="1"/>
          <p:bldP spid="53" grpId="1" bldLvl="0" animBg="1"/>
          <p:bldP spid="54" grpId="0" bldLvl="0" animBg="1"/>
          <p:bldP spid="54" grpId="1" bldLvl="0" animBg="1"/>
          <p:bldP spid="55" grpId="0" bldLvl="0" animBg="1"/>
          <p:bldP spid="55" grpId="1" bldLvl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92098" y="3062299"/>
            <a:ext cx="1414667" cy="1619124"/>
            <a:chOff x="5379142" y="2991066"/>
            <a:chExt cx="1414667" cy="1619124"/>
          </a:xfrm>
        </p:grpSpPr>
        <p:sp>
          <p:nvSpPr>
            <p:cNvPr id="3" name="Shape 1723"/>
            <p:cNvSpPr/>
            <p:nvPr/>
          </p:nvSpPr>
          <p:spPr>
            <a:xfrm rot="18900000">
              <a:off x="5379143" y="2991066"/>
              <a:ext cx="1414666" cy="1414666"/>
            </a:xfrm>
            <a:prstGeom prst="roundRect">
              <a:avLst>
                <a:gd name="adj" fmla="val 15000"/>
              </a:avLst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67733" tIns="67733" rIns="67733" bIns="67733" anchor="ctr"/>
            <a:lstStyle/>
            <a:p>
              <a:pPr>
                <a:spcBef>
                  <a:spcPts val="4500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333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Shape 1726"/>
            <p:cNvSpPr/>
            <p:nvPr/>
          </p:nvSpPr>
          <p:spPr>
            <a:xfrm rot="18900000">
              <a:off x="5379142" y="3195523"/>
              <a:ext cx="1414666" cy="1414667"/>
            </a:xfrm>
            <a:prstGeom prst="roundRect">
              <a:avLst>
                <a:gd name="adj" fmla="val 15000"/>
              </a:avLst>
            </a:prstGeom>
            <a:solidFill>
              <a:schemeClr val="bg2"/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spcBef>
                  <a:spcPts val="4500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333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Group 12"/>
          <p:cNvGrpSpPr/>
          <p:nvPr/>
        </p:nvGrpSpPr>
        <p:grpSpPr>
          <a:xfrm>
            <a:off x="3076826" y="3270642"/>
            <a:ext cx="1414667" cy="1619124"/>
            <a:chOff x="3563871" y="3199409"/>
            <a:chExt cx="1414666" cy="1619124"/>
          </a:xfrm>
        </p:grpSpPr>
        <p:sp>
          <p:nvSpPr>
            <p:cNvPr id="6" name="Shape 1722"/>
            <p:cNvSpPr/>
            <p:nvPr/>
          </p:nvSpPr>
          <p:spPr>
            <a:xfrm rot="8100000">
              <a:off x="3563871" y="3403867"/>
              <a:ext cx="1414666" cy="1414666"/>
            </a:xfrm>
            <a:prstGeom prst="roundRect">
              <a:avLst>
                <a:gd name="adj" fmla="val 15000"/>
              </a:avLst>
            </a:prstGeom>
            <a:solidFill>
              <a:schemeClr val="tx2"/>
            </a:solidFill>
            <a:ln w="12700">
              <a:miter lim="400000"/>
            </a:ln>
          </p:spPr>
          <p:txBody>
            <a:bodyPr lIns="67733" tIns="67733" rIns="67733" bIns="67733" anchor="ctr"/>
            <a:lstStyle/>
            <a:p>
              <a:pPr>
                <a:spcBef>
                  <a:spcPts val="4500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333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Shape 1729"/>
            <p:cNvSpPr/>
            <p:nvPr/>
          </p:nvSpPr>
          <p:spPr>
            <a:xfrm rot="8100000">
              <a:off x="3563871" y="3199409"/>
              <a:ext cx="1414666" cy="1414667"/>
            </a:xfrm>
            <a:prstGeom prst="roundRect">
              <a:avLst>
                <a:gd name="adj" fmla="val 15000"/>
              </a:avLst>
            </a:prstGeom>
            <a:solidFill>
              <a:schemeClr val="bg2"/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spcBef>
                  <a:spcPts val="4500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333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8559166" y="3062299"/>
            <a:ext cx="1414667" cy="1619124"/>
            <a:chOff x="1743076" y="2991066"/>
            <a:chExt cx="1414666" cy="1619124"/>
          </a:xfrm>
        </p:grpSpPr>
        <p:sp>
          <p:nvSpPr>
            <p:cNvPr id="9" name="Shape 1721"/>
            <p:cNvSpPr/>
            <p:nvPr/>
          </p:nvSpPr>
          <p:spPr>
            <a:xfrm rot="18900000">
              <a:off x="1743076" y="2991066"/>
              <a:ext cx="1414666" cy="1414666"/>
            </a:xfrm>
            <a:prstGeom prst="roundRect">
              <a:avLst>
                <a:gd name="adj" fmla="val 15000"/>
              </a:avLst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67733" tIns="67733" rIns="67733" bIns="67733" anchor="ctr"/>
            <a:lstStyle/>
            <a:p>
              <a:pPr>
                <a:spcBef>
                  <a:spcPts val="4500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333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Shape 1732"/>
            <p:cNvSpPr/>
            <p:nvPr/>
          </p:nvSpPr>
          <p:spPr>
            <a:xfrm rot="18900000">
              <a:off x="1743076" y="3195523"/>
              <a:ext cx="1414666" cy="1414667"/>
            </a:xfrm>
            <a:prstGeom prst="roundRect">
              <a:avLst>
                <a:gd name="adj" fmla="val 15000"/>
              </a:avLst>
            </a:prstGeom>
            <a:solidFill>
              <a:schemeClr val="bg2"/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spcBef>
                  <a:spcPts val="4500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333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" name="Group 15"/>
          <p:cNvGrpSpPr/>
          <p:nvPr/>
        </p:nvGrpSpPr>
        <p:grpSpPr>
          <a:xfrm>
            <a:off x="6712892" y="3270642"/>
            <a:ext cx="1414667" cy="1619125"/>
            <a:chOff x="7199937" y="3199409"/>
            <a:chExt cx="1414666" cy="1619125"/>
          </a:xfrm>
        </p:grpSpPr>
        <p:sp>
          <p:nvSpPr>
            <p:cNvPr id="12" name="Shape 1724"/>
            <p:cNvSpPr/>
            <p:nvPr/>
          </p:nvSpPr>
          <p:spPr>
            <a:xfrm rot="8100000">
              <a:off x="7199937" y="3403868"/>
              <a:ext cx="1414666" cy="1414666"/>
            </a:xfrm>
            <a:prstGeom prst="roundRect">
              <a:avLst>
                <a:gd name="adj" fmla="val 15000"/>
              </a:avLst>
            </a:prstGeom>
            <a:solidFill>
              <a:schemeClr val="tx2"/>
            </a:solidFill>
            <a:ln w="12700">
              <a:miter lim="400000"/>
            </a:ln>
          </p:spPr>
          <p:txBody>
            <a:bodyPr lIns="67733" tIns="67733" rIns="67733" bIns="67733" anchor="ctr"/>
            <a:lstStyle/>
            <a:p>
              <a:pPr>
                <a:spcBef>
                  <a:spcPts val="4500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333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Shape 1735"/>
            <p:cNvSpPr/>
            <p:nvPr/>
          </p:nvSpPr>
          <p:spPr>
            <a:xfrm rot="8100000">
              <a:off x="7199937" y="3199409"/>
              <a:ext cx="1414666" cy="1414667"/>
            </a:xfrm>
            <a:prstGeom prst="roundRect">
              <a:avLst>
                <a:gd name="adj" fmla="val 15000"/>
              </a:avLst>
            </a:prstGeom>
            <a:solidFill>
              <a:schemeClr val="bg2"/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spcBef>
                  <a:spcPts val="4500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333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664528" y="5256271"/>
            <a:ext cx="2328369" cy="12915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14个县市区都已建成启用了公共资源交易网，县级各类公共资源交易信息全部在市级平台同步发布，实现了市县两级交易信息互通互联、资源共享。</a:t>
            </a:r>
            <a:endParaRPr sz="14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34120" y="1948649"/>
            <a:ext cx="2328369" cy="7404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sz="1335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研发公共资源交易数据统计分析系统，加强对公共资源交易数据的统计分析、综合利用。</a:t>
            </a:r>
            <a:endParaRPr sz="1335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03545" y="5385435"/>
            <a:ext cx="4417695" cy="1033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实现建设工程中标价平方米造价、招标控制价平方米造价、项目节资率、成交单位交易数据、主要材料（钢材、水泥、混凝土等）中标均价等经济指标分析，为市场主体、社会公众和行业主管部门提供信息服务</a:t>
            </a:r>
            <a:endParaRPr sz="14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80935" y="1656080"/>
            <a:ext cx="3571875" cy="1033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通过微信客户端、报纸媒体、电子屏、公开栏</a:t>
            </a:r>
            <a:r>
              <a:rPr lang="zh-CN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投诉信箱等其他方式公开各类办事指南、交易流程和廉政风险防控机制建设等信息，多渠道、多形式、多方位的做好交易信息公开工作</a:t>
            </a:r>
            <a:endParaRPr sz="14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标题 26"/>
          <p:cNvSpPr>
            <a:spLocks noGrp="1"/>
          </p:cNvSpPr>
          <p:nvPr>
            <p:ph type="title"/>
          </p:nvPr>
        </p:nvSpPr>
        <p:spPr>
          <a:xfrm>
            <a:off x="1209040" y="271780"/>
            <a:ext cx="8405495" cy="614045"/>
          </a:xfrm>
        </p:spPr>
        <p:txBody>
          <a:bodyPr>
            <a:normAutofit fontScale="90000"/>
          </a:bodyPr>
          <a:lstStyle/>
          <a:p>
            <a:r>
              <a:rPr lang="zh-CN" altLang="en-US" dirty="0">
                <a:sym typeface="+mn-ea"/>
              </a:rPr>
              <a:t>主动公开政府信息以及公开平台建设情况</a:t>
            </a:r>
            <a:br>
              <a:rPr lang="zh-CN" altLang="en-US" dirty="0"/>
            </a:br>
            <a:endParaRPr lang="zh-CN" altLang="en-US" dirty="0"/>
          </a:p>
        </p:txBody>
      </p:sp>
      <p:sp>
        <p:nvSpPr>
          <p:cNvPr id="30" name="TextBox 22"/>
          <p:cNvSpPr txBox="1"/>
          <p:nvPr/>
        </p:nvSpPr>
        <p:spPr>
          <a:xfrm>
            <a:off x="926380" y="1655914"/>
            <a:ext cx="2328369" cy="12915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just">
              <a:lnSpc>
                <a:spcPct val="120000"/>
              </a:lnSpc>
            </a:pPr>
            <a:r>
              <a:rPr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研发了最新版本的公共资源交易电子系统，统一了全市的公共资源交易数据接口，实现了与国家、省公共资源交易服务平台的对接。</a:t>
            </a:r>
            <a:endParaRPr sz="14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Group 11"/>
          <p:cNvGrpSpPr/>
          <p:nvPr/>
        </p:nvGrpSpPr>
        <p:grpSpPr>
          <a:xfrm>
            <a:off x="1383031" y="3189299"/>
            <a:ext cx="1414667" cy="1619124"/>
            <a:chOff x="1743076" y="2991066"/>
            <a:chExt cx="1414666" cy="1619124"/>
          </a:xfrm>
        </p:grpSpPr>
        <p:sp>
          <p:nvSpPr>
            <p:cNvPr id="15" name="Shape 1721"/>
            <p:cNvSpPr/>
            <p:nvPr/>
          </p:nvSpPr>
          <p:spPr>
            <a:xfrm rot="18900000">
              <a:off x="1743076" y="2991066"/>
              <a:ext cx="1414666" cy="1414666"/>
            </a:xfrm>
            <a:prstGeom prst="roundRect">
              <a:avLst>
                <a:gd name="adj" fmla="val 15000"/>
              </a:avLst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67733" tIns="67733" rIns="67733" bIns="67733" anchor="ctr"/>
            <a:p>
              <a:pPr>
                <a:spcBef>
                  <a:spcPts val="4500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333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Shape 1732"/>
            <p:cNvSpPr/>
            <p:nvPr/>
          </p:nvSpPr>
          <p:spPr>
            <a:xfrm rot="18900000">
              <a:off x="1743076" y="3195523"/>
              <a:ext cx="1414666" cy="1414667"/>
            </a:xfrm>
            <a:prstGeom prst="roundRect">
              <a:avLst>
                <a:gd name="adj" fmla="val 15000"/>
              </a:avLst>
            </a:prstGeom>
            <a:solidFill>
              <a:schemeClr val="bg2"/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p>
              <a:pPr>
                <a:spcBef>
                  <a:spcPts val="4500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333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883"/>
          <p:cNvSpPr/>
          <p:nvPr/>
        </p:nvSpPr>
        <p:spPr>
          <a:xfrm>
            <a:off x="1421669" y="1508787"/>
            <a:ext cx="9337873" cy="60253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19051" tIns="19051" rIns="19051" bIns="19051" numCol="1" anchor="ctr">
            <a:noAutofit/>
          </a:bodyPr>
          <a:lstStyle/>
          <a:p>
            <a:pPr lvl="0"/>
            <a:endParaRPr sz="1735"/>
          </a:p>
        </p:txBody>
      </p:sp>
      <p:sp>
        <p:nvSpPr>
          <p:cNvPr id="3" name="Shape 3885"/>
          <p:cNvSpPr/>
          <p:nvPr/>
        </p:nvSpPr>
        <p:spPr>
          <a:xfrm>
            <a:off x="2784859" y="2464695"/>
            <a:ext cx="7445247" cy="332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spAutoFit/>
          </a:bodyPr>
          <a:lstStyle>
            <a:lvl1pPr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53585F"/>
                </a:solidFill>
              </a:defRPr>
            </a:lvl1pPr>
          </a:lstStyle>
          <a:p>
            <a:pPr algn="just"/>
            <a:r>
              <a:rPr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</a:t>
            </a: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年度，我中心收到</a:t>
            </a: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起依申请公开信息申请并按时进行了答复</a:t>
            </a:r>
            <a:endParaRPr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Shape 3886"/>
          <p:cNvSpPr/>
          <p:nvPr/>
        </p:nvSpPr>
        <p:spPr>
          <a:xfrm>
            <a:off x="1421669" y="3149907"/>
            <a:ext cx="9337873" cy="602535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 w="12700" cap="flat">
            <a:noFill/>
            <a:miter lim="400000"/>
          </a:ln>
          <a:effectLst/>
        </p:spPr>
        <p:txBody>
          <a:bodyPr wrap="square" lIns="19051" tIns="19051" rIns="19051" bIns="19051" numCol="1" anchor="ctr">
            <a:noAutofit/>
          </a:bodyPr>
          <a:lstStyle/>
          <a:p>
            <a:pPr lvl="0"/>
            <a:endParaRPr sz="1735"/>
          </a:p>
        </p:txBody>
      </p:sp>
      <p:sp>
        <p:nvSpPr>
          <p:cNvPr id="5" name="Shape 3888"/>
          <p:cNvSpPr/>
          <p:nvPr/>
        </p:nvSpPr>
        <p:spPr>
          <a:xfrm>
            <a:off x="3795144" y="4084223"/>
            <a:ext cx="7445247" cy="332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spAutoFit/>
          </a:bodyPr>
          <a:lstStyle>
            <a:lvl1pPr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53585F"/>
                </a:solidFill>
              </a:defRPr>
            </a:lvl1pPr>
          </a:lstStyle>
          <a:p>
            <a:pPr algn="just"/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采购项目数：</a:t>
            </a:r>
            <a:r>
              <a:rPr lang="en-US" alt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    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采购总金额：</a:t>
            </a:r>
            <a:r>
              <a:rPr lang="en-US" alt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39.3777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万元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Shape 3889"/>
          <p:cNvSpPr/>
          <p:nvPr/>
        </p:nvSpPr>
        <p:spPr>
          <a:xfrm>
            <a:off x="1421669" y="4747773"/>
            <a:ext cx="9337873" cy="60253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19051" tIns="19051" rIns="19051" bIns="19051" numCol="1" anchor="ctr">
            <a:noAutofit/>
          </a:bodyPr>
          <a:lstStyle/>
          <a:p>
            <a:pPr lvl="0"/>
            <a:endParaRPr sz="1735"/>
          </a:p>
        </p:txBody>
      </p:sp>
      <p:sp>
        <p:nvSpPr>
          <p:cNvPr id="7" name="Shape 3891"/>
          <p:cNvSpPr/>
          <p:nvPr/>
        </p:nvSpPr>
        <p:spPr>
          <a:xfrm>
            <a:off x="2469899" y="5694790"/>
            <a:ext cx="7445247" cy="332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spAutoFit/>
          </a:bodyPr>
          <a:lstStyle>
            <a:lvl1pPr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53585F"/>
                </a:solidFill>
              </a:defRPr>
            </a:lvl1pPr>
          </a:lstStyle>
          <a:p>
            <a:pPr algn="ctr"/>
            <a:r>
              <a:rPr 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</a:t>
            </a:r>
            <a:endParaRPr lang="zh-CN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Placeholder 5"/>
          <p:cNvSpPr txBox="1"/>
          <p:nvPr/>
        </p:nvSpPr>
        <p:spPr>
          <a:xfrm>
            <a:off x="4084865" y="1605682"/>
            <a:ext cx="4034972" cy="4087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sz="20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政府信息公开申请的办理情况</a:t>
            </a:r>
            <a:endParaRPr sz="2000" b="1" dirty="0">
              <a:solidFill>
                <a:srgbClr val="FCFCF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 Placeholder 5"/>
          <p:cNvSpPr txBox="1"/>
          <p:nvPr/>
        </p:nvSpPr>
        <p:spPr>
          <a:xfrm>
            <a:off x="2937510" y="4844415"/>
            <a:ext cx="6509385" cy="40894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sz="20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规章、规范性文件、行政许可、行政处罚</a:t>
            </a:r>
            <a:endParaRPr lang="zh-CN" sz="2000" b="1" dirty="0">
              <a:solidFill>
                <a:srgbClr val="FCFCF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 Placeholder 5"/>
          <p:cNvSpPr txBox="1"/>
          <p:nvPr/>
        </p:nvSpPr>
        <p:spPr>
          <a:xfrm>
            <a:off x="4084955" y="3246755"/>
            <a:ext cx="4215130" cy="4089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0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</a:t>
            </a:r>
            <a:r>
              <a:rPr lang="zh-CN" sz="20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集中采购</a:t>
            </a:r>
            <a:endParaRPr lang="zh-CN" sz="2000" b="1" dirty="0">
              <a:solidFill>
                <a:srgbClr val="FCFCF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4" grpId="0" bldLvl="0" animBg="1"/>
      <p:bldP spid="5" grpId="0" bldLvl="0" animBg="1"/>
      <p:bldP spid="6" grpId="0" bldLvl="0" animBg="1"/>
      <p:bldP spid="7" grpId="0" bldLvl="0" animBg="1"/>
      <p:bldP spid="8" grpId="0" build="p"/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883"/>
          <p:cNvSpPr/>
          <p:nvPr/>
        </p:nvSpPr>
        <p:spPr>
          <a:xfrm>
            <a:off x="1421669" y="1508787"/>
            <a:ext cx="9337873" cy="60253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19051" tIns="19051" rIns="19051" bIns="19051" numCol="1" anchor="ctr">
            <a:noAutofit/>
          </a:bodyPr>
          <a:lstStyle/>
          <a:p>
            <a:pPr lvl="0"/>
            <a:endParaRPr sz="1735"/>
          </a:p>
        </p:txBody>
      </p:sp>
      <p:sp>
        <p:nvSpPr>
          <p:cNvPr id="3" name="Shape 3885"/>
          <p:cNvSpPr/>
          <p:nvPr/>
        </p:nvSpPr>
        <p:spPr>
          <a:xfrm>
            <a:off x="2526030" y="2348230"/>
            <a:ext cx="8361680" cy="332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spAutoFit/>
          </a:bodyPr>
          <a:lstStyle>
            <a:lvl1pPr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53585F"/>
                </a:solidFill>
              </a:defRPr>
            </a:lvl1pPr>
          </a:lstStyle>
          <a:p>
            <a:pPr algn="just"/>
            <a:r>
              <a:rPr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201</a:t>
            </a: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9</a:t>
            </a:r>
            <a:r>
              <a:rPr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年度，未发生针对我中心政府信息公开的行政复议、行政诉讼情况</a:t>
            </a:r>
            <a:endParaRPr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Shape 3886"/>
          <p:cNvSpPr/>
          <p:nvPr/>
        </p:nvSpPr>
        <p:spPr>
          <a:xfrm>
            <a:off x="1427384" y="3468042"/>
            <a:ext cx="9337873" cy="602535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 w="12700" cap="flat">
            <a:noFill/>
            <a:miter lim="400000"/>
          </a:ln>
          <a:effectLst/>
        </p:spPr>
        <p:txBody>
          <a:bodyPr wrap="square" lIns="19051" tIns="19051" rIns="19051" bIns="19051" numCol="1" anchor="ctr">
            <a:noAutofit/>
          </a:bodyPr>
          <a:lstStyle/>
          <a:p>
            <a:pPr lvl="0"/>
            <a:endParaRPr sz="1735"/>
          </a:p>
        </p:txBody>
      </p:sp>
      <p:sp>
        <p:nvSpPr>
          <p:cNvPr id="5" name="Shape 3888"/>
          <p:cNvSpPr/>
          <p:nvPr/>
        </p:nvSpPr>
        <p:spPr>
          <a:xfrm>
            <a:off x="1736725" y="4523105"/>
            <a:ext cx="9028430" cy="332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spAutoFit/>
          </a:bodyPr>
          <a:lstStyle>
            <a:lvl1pPr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53585F"/>
                </a:solidFill>
              </a:defRPr>
            </a:lvl1pPr>
          </a:lstStyle>
          <a:p>
            <a:pPr algn="just"/>
            <a:r>
              <a:rPr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市公共资源交易服务中心为公益一类事业单位，不具有行政权力，不承担相关行政职能</a:t>
            </a:r>
            <a:endParaRPr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Placeholder 5"/>
          <p:cNvSpPr txBox="1"/>
          <p:nvPr/>
        </p:nvSpPr>
        <p:spPr>
          <a:xfrm>
            <a:off x="3403600" y="1605915"/>
            <a:ext cx="5188585" cy="4089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sz="20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政府信息公开行政复议、行政诉讼情况</a:t>
            </a:r>
            <a:endParaRPr sz="2000" b="1" dirty="0">
              <a:solidFill>
                <a:srgbClr val="FCFCF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 Placeholder 5"/>
          <p:cNvSpPr txBox="1"/>
          <p:nvPr/>
        </p:nvSpPr>
        <p:spPr>
          <a:xfrm>
            <a:off x="2946400" y="3564890"/>
            <a:ext cx="6509385" cy="40894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sz="20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</a:t>
            </a:r>
            <a:endParaRPr lang="zh-CN" sz="2000" b="1" dirty="0">
              <a:solidFill>
                <a:srgbClr val="FCFCF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4" grpId="0" bldLvl="0" animBg="1"/>
      <p:bldP spid="5" grpId="0" bldLvl="0" animBg="1"/>
      <p:bldP spid="8" grpId="0" build="p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/>
          <p:nvPr userDrawn="1"/>
        </p:nvSpPr>
        <p:spPr bwMode="auto">
          <a:xfrm>
            <a:off x="9702598" y="3254699"/>
            <a:ext cx="499685" cy="1039972"/>
          </a:xfrm>
          <a:custGeom>
            <a:avLst/>
            <a:gdLst>
              <a:gd name="T0" fmla="*/ 280 w 280"/>
              <a:gd name="T1" fmla="*/ 278 h 862"/>
              <a:gd name="T2" fmla="*/ 280 w 280"/>
              <a:gd name="T3" fmla="*/ 862 h 862"/>
              <a:gd name="T4" fmla="*/ 0 w 280"/>
              <a:gd name="T5" fmla="*/ 582 h 862"/>
              <a:gd name="T6" fmla="*/ 0 w 280"/>
              <a:gd name="T7" fmla="*/ 0 h 862"/>
              <a:gd name="T8" fmla="*/ 3 w 280"/>
              <a:gd name="T9" fmla="*/ 0 h 862"/>
              <a:gd name="T10" fmla="*/ 280 w 280"/>
              <a:gd name="T11" fmla="*/ 278 h 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0" h="862">
                <a:moveTo>
                  <a:pt x="280" y="278"/>
                </a:moveTo>
                <a:lnTo>
                  <a:pt x="280" y="862"/>
                </a:lnTo>
                <a:lnTo>
                  <a:pt x="0" y="582"/>
                </a:lnTo>
                <a:lnTo>
                  <a:pt x="0" y="0"/>
                </a:lnTo>
                <a:lnTo>
                  <a:pt x="3" y="0"/>
                </a:lnTo>
                <a:lnTo>
                  <a:pt x="280" y="2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32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6" name="Freeform 8"/>
          <p:cNvSpPr/>
          <p:nvPr userDrawn="1"/>
        </p:nvSpPr>
        <p:spPr bwMode="auto">
          <a:xfrm>
            <a:off x="8171418" y="3254699"/>
            <a:ext cx="501471" cy="1354859"/>
          </a:xfrm>
          <a:custGeom>
            <a:avLst/>
            <a:gdLst>
              <a:gd name="T0" fmla="*/ 281 w 281"/>
              <a:gd name="T1" fmla="*/ 278 h 1123"/>
              <a:gd name="T2" fmla="*/ 281 w 281"/>
              <a:gd name="T3" fmla="*/ 1123 h 1123"/>
              <a:gd name="T4" fmla="*/ 0 w 281"/>
              <a:gd name="T5" fmla="*/ 842 h 1123"/>
              <a:gd name="T6" fmla="*/ 0 w 281"/>
              <a:gd name="T7" fmla="*/ 0 h 1123"/>
              <a:gd name="T8" fmla="*/ 279 w 281"/>
              <a:gd name="T9" fmla="*/ 278 h 1123"/>
              <a:gd name="T10" fmla="*/ 281 w 281"/>
              <a:gd name="T11" fmla="*/ 27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1" h="1123">
                <a:moveTo>
                  <a:pt x="281" y="278"/>
                </a:moveTo>
                <a:lnTo>
                  <a:pt x="281" y="1123"/>
                </a:lnTo>
                <a:lnTo>
                  <a:pt x="0" y="842"/>
                </a:lnTo>
                <a:lnTo>
                  <a:pt x="0" y="0"/>
                </a:lnTo>
                <a:lnTo>
                  <a:pt x="279" y="278"/>
                </a:lnTo>
                <a:lnTo>
                  <a:pt x="281" y="2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32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8" name="Freeform 10"/>
          <p:cNvSpPr/>
          <p:nvPr userDrawn="1"/>
        </p:nvSpPr>
        <p:spPr bwMode="auto">
          <a:xfrm>
            <a:off x="6642022" y="3254699"/>
            <a:ext cx="501471" cy="1354859"/>
          </a:xfrm>
          <a:custGeom>
            <a:avLst/>
            <a:gdLst>
              <a:gd name="T0" fmla="*/ 281 w 281"/>
              <a:gd name="T1" fmla="*/ 278 h 1123"/>
              <a:gd name="T2" fmla="*/ 281 w 281"/>
              <a:gd name="T3" fmla="*/ 1123 h 1123"/>
              <a:gd name="T4" fmla="*/ 0 w 281"/>
              <a:gd name="T5" fmla="*/ 842 h 1123"/>
              <a:gd name="T6" fmla="*/ 0 w 281"/>
              <a:gd name="T7" fmla="*/ 0 h 1123"/>
              <a:gd name="T8" fmla="*/ 278 w 281"/>
              <a:gd name="T9" fmla="*/ 278 h 1123"/>
              <a:gd name="T10" fmla="*/ 281 w 281"/>
              <a:gd name="T11" fmla="*/ 27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1" h="1123">
                <a:moveTo>
                  <a:pt x="281" y="278"/>
                </a:moveTo>
                <a:lnTo>
                  <a:pt x="281" y="1123"/>
                </a:lnTo>
                <a:lnTo>
                  <a:pt x="0" y="842"/>
                </a:lnTo>
                <a:lnTo>
                  <a:pt x="0" y="0"/>
                </a:lnTo>
                <a:lnTo>
                  <a:pt x="278" y="278"/>
                </a:lnTo>
                <a:lnTo>
                  <a:pt x="281" y="2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32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0" name="Freeform 12"/>
          <p:cNvSpPr/>
          <p:nvPr userDrawn="1"/>
        </p:nvSpPr>
        <p:spPr bwMode="auto">
          <a:xfrm>
            <a:off x="5112626" y="3254699"/>
            <a:ext cx="499685" cy="1354859"/>
          </a:xfrm>
          <a:custGeom>
            <a:avLst/>
            <a:gdLst>
              <a:gd name="T0" fmla="*/ 280 w 280"/>
              <a:gd name="T1" fmla="*/ 278 h 1123"/>
              <a:gd name="T2" fmla="*/ 280 w 280"/>
              <a:gd name="T3" fmla="*/ 1123 h 1123"/>
              <a:gd name="T4" fmla="*/ 0 w 280"/>
              <a:gd name="T5" fmla="*/ 842 h 1123"/>
              <a:gd name="T6" fmla="*/ 0 w 280"/>
              <a:gd name="T7" fmla="*/ 0 h 1123"/>
              <a:gd name="T8" fmla="*/ 278 w 280"/>
              <a:gd name="T9" fmla="*/ 278 h 1123"/>
              <a:gd name="T10" fmla="*/ 280 w 280"/>
              <a:gd name="T11" fmla="*/ 27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0" h="1123">
                <a:moveTo>
                  <a:pt x="280" y="278"/>
                </a:moveTo>
                <a:lnTo>
                  <a:pt x="280" y="1123"/>
                </a:lnTo>
                <a:lnTo>
                  <a:pt x="0" y="842"/>
                </a:lnTo>
                <a:lnTo>
                  <a:pt x="0" y="0"/>
                </a:lnTo>
                <a:lnTo>
                  <a:pt x="278" y="278"/>
                </a:lnTo>
                <a:lnTo>
                  <a:pt x="280" y="2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32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2" name="Freeform 14"/>
          <p:cNvSpPr/>
          <p:nvPr userDrawn="1"/>
        </p:nvSpPr>
        <p:spPr bwMode="auto">
          <a:xfrm>
            <a:off x="3583230" y="3254699"/>
            <a:ext cx="499685" cy="1354859"/>
          </a:xfrm>
          <a:custGeom>
            <a:avLst/>
            <a:gdLst>
              <a:gd name="T0" fmla="*/ 280 w 280"/>
              <a:gd name="T1" fmla="*/ 278 h 1123"/>
              <a:gd name="T2" fmla="*/ 280 w 280"/>
              <a:gd name="T3" fmla="*/ 1123 h 1123"/>
              <a:gd name="T4" fmla="*/ 0 w 280"/>
              <a:gd name="T5" fmla="*/ 842 h 1123"/>
              <a:gd name="T6" fmla="*/ 0 w 280"/>
              <a:gd name="T7" fmla="*/ 0 h 1123"/>
              <a:gd name="T8" fmla="*/ 278 w 280"/>
              <a:gd name="T9" fmla="*/ 278 h 1123"/>
              <a:gd name="T10" fmla="*/ 280 w 280"/>
              <a:gd name="T11" fmla="*/ 27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0" h="1123">
                <a:moveTo>
                  <a:pt x="280" y="278"/>
                </a:moveTo>
                <a:lnTo>
                  <a:pt x="280" y="1123"/>
                </a:lnTo>
                <a:lnTo>
                  <a:pt x="0" y="842"/>
                </a:lnTo>
                <a:lnTo>
                  <a:pt x="0" y="0"/>
                </a:lnTo>
                <a:lnTo>
                  <a:pt x="278" y="278"/>
                </a:lnTo>
                <a:lnTo>
                  <a:pt x="280" y="2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32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4" name="Freeform 16"/>
          <p:cNvSpPr/>
          <p:nvPr userDrawn="1"/>
        </p:nvSpPr>
        <p:spPr bwMode="auto">
          <a:xfrm>
            <a:off x="2053834" y="3254699"/>
            <a:ext cx="499685" cy="1354859"/>
          </a:xfrm>
          <a:custGeom>
            <a:avLst/>
            <a:gdLst>
              <a:gd name="T0" fmla="*/ 280 w 280"/>
              <a:gd name="T1" fmla="*/ 278 h 1123"/>
              <a:gd name="T2" fmla="*/ 280 w 280"/>
              <a:gd name="T3" fmla="*/ 1123 h 1123"/>
              <a:gd name="T4" fmla="*/ 0 w 280"/>
              <a:gd name="T5" fmla="*/ 842 h 1123"/>
              <a:gd name="T6" fmla="*/ 0 w 280"/>
              <a:gd name="T7" fmla="*/ 0 h 1123"/>
              <a:gd name="T8" fmla="*/ 278 w 280"/>
              <a:gd name="T9" fmla="*/ 278 h 1123"/>
              <a:gd name="T10" fmla="*/ 280 w 280"/>
              <a:gd name="T11" fmla="*/ 27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0" h="1123">
                <a:moveTo>
                  <a:pt x="280" y="278"/>
                </a:moveTo>
                <a:lnTo>
                  <a:pt x="280" y="1123"/>
                </a:lnTo>
                <a:lnTo>
                  <a:pt x="0" y="842"/>
                </a:lnTo>
                <a:lnTo>
                  <a:pt x="0" y="0"/>
                </a:lnTo>
                <a:lnTo>
                  <a:pt x="278" y="278"/>
                </a:lnTo>
                <a:lnTo>
                  <a:pt x="280" y="2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32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5" name="Freeform 17"/>
          <p:cNvSpPr/>
          <p:nvPr userDrawn="1"/>
        </p:nvSpPr>
        <p:spPr bwMode="auto">
          <a:xfrm>
            <a:off x="10202284" y="3429636"/>
            <a:ext cx="1101093" cy="1024288"/>
          </a:xfrm>
          <a:custGeom>
            <a:avLst/>
            <a:gdLst>
              <a:gd name="T0" fmla="*/ 210 w 617"/>
              <a:gd name="T1" fmla="*/ 849 h 849"/>
              <a:gd name="T2" fmla="*/ 210 w 617"/>
              <a:gd name="T3" fmla="*/ 717 h 849"/>
              <a:gd name="T4" fmla="*/ 0 w 617"/>
              <a:gd name="T5" fmla="*/ 717 h 849"/>
              <a:gd name="T6" fmla="*/ 0 w 617"/>
              <a:gd name="T7" fmla="*/ 133 h 849"/>
              <a:gd name="T8" fmla="*/ 210 w 617"/>
              <a:gd name="T9" fmla="*/ 133 h 849"/>
              <a:gd name="T10" fmla="*/ 210 w 617"/>
              <a:gd name="T11" fmla="*/ 0 h 849"/>
              <a:gd name="T12" fmla="*/ 617 w 617"/>
              <a:gd name="T13" fmla="*/ 424 h 849"/>
              <a:gd name="T14" fmla="*/ 210 w 617"/>
              <a:gd name="T15" fmla="*/ 849 h 8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17" h="849">
                <a:moveTo>
                  <a:pt x="210" y="849"/>
                </a:moveTo>
                <a:lnTo>
                  <a:pt x="210" y="717"/>
                </a:lnTo>
                <a:lnTo>
                  <a:pt x="0" y="717"/>
                </a:lnTo>
                <a:lnTo>
                  <a:pt x="0" y="133"/>
                </a:lnTo>
                <a:lnTo>
                  <a:pt x="210" y="133"/>
                </a:lnTo>
                <a:lnTo>
                  <a:pt x="210" y="0"/>
                </a:lnTo>
                <a:lnTo>
                  <a:pt x="617" y="424"/>
                </a:lnTo>
                <a:lnTo>
                  <a:pt x="210" y="84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32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911425" y="3254700"/>
            <a:ext cx="1279553" cy="1350033"/>
            <a:chOff x="882491" y="2261909"/>
            <a:chExt cx="959665" cy="1012525"/>
          </a:xfrm>
        </p:grpSpPr>
        <p:sp>
          <p:nvSpPr>
            <p:cNvPr id="13" name="Freeform 15"/>
            <p:cNvSpPr/>
            <p:nvPr userDrawn="1"/>
          </p:nvSpPr>
          <p:spPr bwMode="auto">
            <a:xfrm>
              <a:off x="967016" y="2261909"/>
              <a:ext cx="772282" cy="1012525"/>
            </a:xfrm>
            <a:custGeom>
              <a:avLst/>
              <a:gdLst>
                <a:gd name="T0" fmla="*/ 577 w 577"/>
                <a:gd name="T1" fmla="*/ 0 h 1119"/>
                <a:gd name="T2" fmla="*/ 577 w 577"/>
                <a:gd name="T3" fmla="*/ 1119 h 1119"/>
                <a:gd name="T4" fmla="*/ 288 w 577"/>
                <a:gd name="T5" fmla="*/ 840 h 1119"/>
                <a:gd name="T6" fmla="*/ 0 w 577"/>
                <a:gd name="T7" fmla="*/ 1118 h 1119"/>
                <a:gd name="T8" fmla="*/ 0 w 577"/>
                <a:gd name="T9" fmla="*/ 0 h 1119"/>
                <a:gd name="T10" fmla="*/ 577 w 577"/>
                <a:gd name="T11" fmla="*/ 0 h 1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7" h="1119">
                  <a:moveTo>
                    <a:pt x="577" y="0"/>
                  </a:moveTo>
                  <a:lnTo>
                    <a:pt x="577" y="1119"/>
                  </a:lnTo>
                  <a:lnTo>
                    <a:pt x="288" y="840"/>
                  </a:lnTo>
                  <a:lnTo>
                    <a:pt x="0" y="1118"/>
                  </a:lnTo>
                  <a:lnTo>
                    <a:pt x="0" y="0"/>
                  </a:lnTo>
                  <a:lnTo>
                    <a:pt x="57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US" sz="320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6" name="Text Placeholder 59"/>
            <p:cNvSpPr txBox="1"/>
            <p:nvPr/>
          </p:nvSpPr>
          <p:spPr>
            <a:xfrm>
              <a:off x="882491" y="2383410"/>
              <a:ext cx="959665" cy="67731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b="0" kern="120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66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问题一</a:t>
              </a:r>
              <a:endParaRPr lang="zh-CN" altLang="en-US" sz="266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2440821" y="3254699"/>
            <a:ext cx="1279553" cy="1354859"/>
            <a:chOff x="2029538" y="2261909"/>
            <a:chExt cx="959665" cy="1016144"/>
          </a:xfrm>
        </p:grpSpPr>
        <p:sp>
          <p:nvSpPr>
            <p:cNvPr id="11" name="Rectangle 13"/>
            <p:cNvSpPr>
              <a:spLocks noChangeArrowheads="1"/>
            </p:cNvSpPr>
            <p:nvPr userDrawn="1"/>
          </p:nvSpPr>
          <p:spPr bwMode="auto">
            <a:xfrm>
              <a:off x="2114063" y="2261909"/>
              <a:ext cx="772282" cy="1016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US" sz="320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7" name="Text Placeholder 59"/>
            <p:cNvSpPr txBox="1"/>
            <p:nvPr/>
          </p:nvSpPr>
          <p:spPr>
            <a:xfrm>
              <a:off x="2029538" y="2383410"/>
              <a:ext cx="959665" cy="67731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b="0" kern="120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66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问题二</a:t>
              </a:r>
              <a:endParaRPr lang="zh-CN" altLang="en-US" sz="266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3970217" y="3254699"/>
            <a:ext cx="1279553" cy="1354859"/>
            <a:chOff x="3176585" y="2261909"/>
            <a:chExt cx="959665" cy="1016144"/>
          </a:xfrm>
        </p:grpSpPr>
        <p:sp>
          <p:nvSpPr>
            <p:cNvPr id="9" name="Rectangle 11"/>
            <p:cNvSpPr>
              <a:spLocks noChangeArrowheads="1"/>
            </p:cNvSpPr>
            <p:nvPr userDrawn="1"/>
          </p:nvSpPr>
          <p:spPr bwMode="auto">
            <a:xfrm>
              <a:off x="3261110" y="2261909"/>
              <a:ext cx="772282" cy="1016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US" sz="320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8" name="Text Placeholder 59"/>
            <p:cNvSpPr txBox="1"/>
            <p:nvPr/>
          </p:nvSpPr>
          <p:spPr>
            <a:xfrm>
              <a:off x="3176585" y="2383410"/>
              <a:ext cx="959665" cy="67731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b="0" kern="120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66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问题三</a:t>
              </a:r>
              <a:endParaRPr lang="zh-CN" altLang="en-US" sz="266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5499613" y="3254699"/>
            <a:ext cx="1279553" cy="1354859"/>
            <a:chOff x="4323632" y="2261909"/>
            <a:chExt cx="959665" cy="1016144"/>
          </a:xfrm>
        </p:grpSpPr>
        <p:sp>
          <p:nvSpPr>
            <p:cNvPr id="7" name="Rectangle 9"/>
            <p:cNvSpPr>
              <a:spLocks noChangeArrowheads="1"/>
            </p:cNvSpPr>
            <p:nvPr userDrawn="1"/>
          </p:nvSpPr>
          <p:spPr bwMode="auto">
            <a:xfrm>
              <a:off x="4408157" y="2261909"/>
              <a:ext cx="772282" cy="1016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US" sz="320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9" name="Text Placeholder 59"/>
            <p:cNvSpPr txBox="1"/>
            <p:nvPr/>
          </p:nvSpPr>
          <p:spPr>
            <a:xfrm>
              <a:off x="4323632" y="2383410"/>
              <a:ext cx="959665" cy="67731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b="0" kern="1200">
                  <a:solidFill>
                    <a:schemeClr val="accent5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66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措施一</a:t>
              </a:r>
              <a:endParaRPr lang="zh-CN" altLang="en-US" sz="266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7025646" y="3254699"/>
            <a:ext cx="1279553" cy="1354859"/>
            <a:chOff x="5468157" y="2261909"/>
            <a:chExt cx="959665" cy="1016144"/>
          </a:xfrm>
        </p:grpSpPr>
        <p:sp>
          <p:nvSpPr>
            <p:cNvPr id="5" name="Rectangle 7"/>
            <p:cNvSpPr>
              <a:spLocks noChangeArrowheads="1"/>
            </p:cNvSpPr>
            <p:nvPr userDrawn="1"/>
          </p:nvSpPr>
          <p:spPr bwMode="auto">
            <a:xfrm>
              <a:off x="5556542" y="2261909"/>
              <a:ext cx="770944" cy="1016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US" sz="320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20" name="Text Placeholder 59"/>
            <p:cNvSpPr txBox="1"/>
            <p:nvPr/>
          </p:nvSpPr>
          <p:spPr>
            <a:xfrm>
              <a:off x="5468157" y="2383410"/>
              <a:ext cx="959665" cy="67731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b="0" kern="120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66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措施二</a:t>
              </a:r>
              <a:endParaRPr lang="en-US" sz="266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8560189" y="3254699"/>
            <a:ext cx="1279553" cy="1354859"/>
            <a:chOff x="6619064" y="2261909"/>
            <a:chExt cx="959665" cy="1016144"/>
          </a:xfrm>
        </p:grpSpPr>
        <p:sp>
          <p:nvSpPr>
            <p:cNvPr id="4" name="Rectangle 6"/>
            <p:cNvSpPr>
              <a:spLocks noChangeArrowheads="1"/>
            </p:cNvSpPr>
            <p:nvPr userDrawn="1"/>
          </p:nvSpPr>
          <p:spPr bwMode="auto">
            <a:xfrm>
              <a:off x="6703589" y="2261909"/>
              <a:ext cx="772282" cy="1016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US" sz="320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21" name="Text Placeholder 59"/>
            <p:cNvSpPr txBox="1"/>
            <p:nvPr/>
          </p:nvSpPr>
          <p:spPr>
            <a:xfrm>
              <a:off x="6619064" y="2383410"/>
              <a:ext cx="959665" cy="67731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b="0" kern="120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66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措施三</a:t>
              </a:r>
              <a:endParaRPr lang="zh-CN" altLang="en-US" sz="266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2" name="Text Placeholder 59"/>
          <p:cNvSpPr txBox="1"/>
          <p:nvPr/>
        </p:nvSpPr>
        <p:spPr>
          <a:xfrm>
            <a:off x="2553520" y="4943968"/>
            <a:ext cx="2559105" cy="124813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r>
              <a:rPr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信息互认标准尚不统一。</a:t>
            </a:r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3" name="Straight Connector 54"/>
          <p:cNvCxnSpPr/>
          <p:nvPr/>
        </p:nvCxnSpPr>
        <p:spPr>
          <a:xfrm>
            <a:off x="2553520" y="4602419"/>
            <a:ext cx="0" cy="146566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59"/>
          <p:cNvSpPr txBox="1"/>
          <p:nvPr/>
        </p:nvSpPr>
        <p:spPr>
          <a:xfrm>
            <a:off x="5611554" y="4943968"/>
            <a:ext cx="2559105" cy="124813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r>
              <a:rPr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不断加大不良行为信息的披露力度。</a:t>
            </a:r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5" name="Straight Connector 56"/>
          <p:cNvCxnSpPr/>
          <p:nvPr/>
        </p:nvCxnSpPr>
        <p:spPr>
          <a:xfrm>
            <a:off x="5611555" y="4602419"/>
            <a:ext cx="0" cy="146566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59"/>
          <p:cNvSpPr txBox="1"/>
          <p:nvPr/>
        </p:nvSpPr>
        <p:spPr>
          <a:xfrm>
            <a:off x="8672888" y="4943968"/>
            <a:ext cx="2559105" cy="124813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r>
              <a:rPr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健全完善政务公开信息反馈机制。</a:t>
            </a:r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7" name="Straight Connector 58"/>
          <p:cNvCxnSpPr/>
          <p:nvPr/>
        </p:nvCxnSpPr>
        <p:spPr>
          <a:xfrm>
            <a:off x="8672888" y="4602419"/>
            <a:ext cx="0" cy="146566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9"/>
          <p:cNvSpPr txBox="1"/>
          <p:nvPr/>
        </p:nvSpPr>
        <p:spPr>
          <a:xfrm>
            <a:off x="1024124" y="1700808"/>
            <a:ext cx="2559105" cy="124813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信用信息互通、共享范围还需进一步拓展。</a:t>
            </a:r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 Placeholder 59"/>
          <p:cNvSpPr txBox="1"/>
          <p:nvPr/>
        </p:nvSpPr>
        <p:spPr>
          <a:xfrm>
            <a:off x="4082158" y="1700808"/>
            <a:ext cx="2559105" cy="124813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信息公开反馈机制手段还需进一步加强。</a:t>
            </a:r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ext Placeholder 59"/>
          <p:cNvSpPr txBox="1"/>
          <p:nvPr/>
        </p:nvSpPr>
        <p:spPr>
          <a:xfrm>
            <a:off x="7143492" y="1700808"/>
            <a:ext cx="2559105" cy="124813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探索开展交易主体信用评价工作。</a:t>
            </a:r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1" name="Straight Connector 62"/>
          <p:cNvCxnSpPr/>
          <p:nvPr/>
        </p:nvCxnSpPr>
        <p:spPr>
          <a:xfrm>
            <a:off x="1034668" y="1796819"/>
            <a:ext cx="0" cy="146566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63"/>
          <p:cNvCxnSpPr/>
          <p:nvPr/>
        </p:nvCxnSpPr>
        <p:spPr>
          <a:xfrm>
            <a:off x="4092268" y="1796819"/>
            <a:ext cx="0" cy="146566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64"/>
          <p:cNvCxnSpPr/>
          <p:nvPr/>
        </p:nvCxnSpPr>
        <p:spPr>
          <a:xfrm>
            <a:off x="7147900" y="1796819"/>
            <a:ext cx="0" cy="146566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9040" y="271780"/>
            <a:ext cx="8992870" cy="614045"/>
          </a:xfrm>
        </p:spPr>
        <p:txBody>
          <a:bodyPr>
            <a:normAutofit/>
          </a:bodyPr>
          <a:lstStyle/>
          <a:p>
            <a:r>
              <a:rPr lang="zh-CN" altLang="en-US" dirty="0"/>
              <a:t>政府信息公开工作存在的主要问题及改进情况</a:t>
            </a:r>
            <a:endParaRPr lang="zh-CN" altLang="en-US" dirty="0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6" grpId="0" bldLvl="0" animBg="1"/>
      <p:bldP spid="8" grpId="0" bldLvl="0" animBg="1"/>
      <p:bldP spid="10" grpId="0" bldLvl="0" animBg="1"/>
      <p:bldP spid="12" grpId="0" bldLvl="0" animBg="1"/>
      <p:bldP spid="14" grpId="0" bldLvl="0" animBg="1"/>
      <p:bldP spid="15" grpId="0" bldLvl="0" animBg="1"/>
      <p:bldP spid="22" grpId="0"/>
      <p:bldP spid="24" grpId="0"/>
      <p:bldP spid="26" grpId="0"/>
      <p:bldP spid="28" grpId="0"/>
      <p:bldP spid="29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圆角矩形 51"/>
          <p:cNvSpPr/>
          <p:nvPr/>
        </p:nvSpPr>
        <p:spPr>
          <a:xfrm rot="2700000">
            <a:off x="2611563" y="3929108"/>
            <a:ext cx="1395663" cy="1395662"/>
          </a:xfrm>
          <a:prstGeom prst="roundRect">
            <a:avLst>
              <a:gd name="adj" fmla="val 22402"/>
            </a:avLst>
          </a:prstGeom>
          <a:gradFill>
            <a:gsLst>
              <a:gs pos="0">
                <a:schemeClr val="accent1"/>
              </a:gs>
              <a:gs pos="95000">
                <a:schemeClr val="tx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33" name="TextBox 49"/>
          <p:cNvSpPr txBox="1"/>
          <p:nvPr/>
        </p:nvSpPr>
        <p:spPr>
          <a:xfrm>
            <a:off x="5837555" y="2295525"/>
            <a:ext cx="5554345" cy="2266950"/>
          </a:xfrm>
          <a:prstGeom prst="rect">
            <a:avLst/>
          </a:prstGeom>
          <a:noFill/>
        </p:spPr>
        <p:txBody>
          <a:bodyPr wrap="square" lIns="91445" tIns="45721" rIns="91445" bIns="45721" rtlCol="0">
            <a:spAutoFit/>
          </a:bodyPr>
          <a:lstStyle/>
          <a:p>
            <a:pPr algn="just" eaLnBrk="0" hangingPunct="0"/>
            <a:r>
              <a:rPr lang="en-US" altLang="zh-CN" sz="2135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en-US" altLang="zh-CN" sz="2135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</a:t>
            </a:r>
            <a:r>
              <a:rPr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2019年，在市委、市政府的正确领导下，市公共资源交易服务中心全面贯彻落实国务院和省、市政府关于信息公开的各项规定，按照市委办公室、市政府办公室关于全面推进政务公开工作的要求，结合公共资源交易服务工作实际，不断加强对政府信息公开工作的组织领导，进一步完善政府信息公开制度</a:t>
            </a:r>
            <a:r>
              <a:rPr 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。</a:t>
            </a:r>
            <a:endParaRPr 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2" name="任意多边形 61"/>
          <p:cNvSpPr/>
          <p:nvPr/>
        </p:nvSpPr>
        <p:spPr>
          <a:xfrm>
            <a:off x="-686290" y="-32344"/>
            <a:ext cx="7991374" cy="3657326"/>
          </a:xfrm>
          <a:custGeom>
            <a:avLst/>
            <a:gdLst>
              <a:gd name="connsiteX0" fmla="*/ 0 w 7991374"/>
              <a:gd name="connsiteY0" fmla="*/ 0 h 3657326"/>
              <a:gd name="connsiteX1" fmla="*/ 7991374 w 7991374"/>
              <a:gd name="connsiteY1" fmla="*/ 0 h 3657326"/>
              <a:gd name="connsiteX2" fmla="*/ 4573304 w 7991374"/>
              <a:gd name="connsiteY2" fmla="*/ 3418069 h 3657326"/>
              <a:gd name="connsiteX3" fmla="*/ 3418070 w 7991374"/>
              <a:gd name="connsiteY3" fmla="*/ 3418070 h 3657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91374" h="3657326">
                <a:moveTo>
                  <a:pt x="0" y="0"/>
                </a:moveTo>
                <a:lnTo>
                  <a:pt x="7991374" y="0"/>
                </a:lnTo>
                <a:lnTo>
                  <a:pt x="4573304" y="3418069"/>
                </a:lnTo>
                <a:cubicBezTo>
                  <a:pt x="4254295" y="3737079"/>
                  <a:pt x="3737079" y="3737079"/>
                  <a:pt x="3418070" y="3418070"/>
                </a:cubicBezTo>
                <a:close/>
              </a:path>
            </a:pathLst>
          </a:custGeom>
          <a:blipFill dpi="0"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1181" b="-1118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矩形 62"/>
          <p:cNvSpPr/>
          <p:nvPr/>
        </p:nvSpPr>
        <p:spPr>
          <a:xfrm>
            <a:off x="969558" y="673949"/>
            <a:ext cx="2162810" cy="690245"/>
          </a:xfrm>
          <a:prstGeom prst="rect">
            <a:avLst/>
          </a:prstGeom>
        </p:spPr>
        <p:txBody>
          <a:bodyPr wrap="none" lIns="91428" tIns="45713" rIns="91428" bIns="45713">
            <a:spAutoFit/>
          </a:bodyPr>
          <a:lstStyle/>
          <a:p>
            <a:pPr algn="r"/>
            <a:r>
              <a:rPr lang="zh-CN" altLang="en-US" sz="3900" dirty="0">
                <a:solidFill>
                  <a:schemeClr val="bg1">
                    <a:lumMod val="85000"/>
                  </a:schemeClr>
                </a:solidFill>
                <a:latin typeface="Bebas Neue Bold" panose="020B0606020202050201" pitchFamily="34" charset="0"/>
              </a:rPr>
              <a:t>总体情况</a:t>
            </a:r>
            <a:endParaRPr lang="zh-CN" altLang="en-US" sz="3900" dirty="0">
              <a:solidFill>
                <a:schemeClr val="bg1">
                  <a:lumMod val="85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64" name="Rectangle 4"/>
          <p:cNvSpPr txBox="1">
            <a:spLocks noChangeArrowheads="1"/>
          </p:cNvSpPr>
          <p:nvPr/>
        </p:nvSpPr>
        <p:spPr>
          <a:xfrm>
            <a:off x="3224530" y="842010"/>
            <a:ext cx="2964180" cy="45656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sz="1300" i="1" dirty="0">
                <a:solidFill>
                  <a:schemeClr val="bg2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2019年度政府信息公开工作年度报告</a:t>
            </a:r>
            <a:endParaRPr lang="zh-CN" altLang="en-US" sz="130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5" name="直接连接符 64"/>
          <p:cNvCxnSpPr/>
          <p:nvPr/>
        </p:nvCxnSpPr>
        <p:spPr>
          <a:xfrm flipH="1" flipV="1">
            <a:off x="3187700" y="822325"/>
            <a:ext cx="3088" cy="46657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3000" advClick="0" advTm="0">
        <p15:prstTrans prst="drap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3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33" grpId="0"/>
      <p:bldP spid="33" grpId="1"/>
      <p:bldP spid="62" grpId="0" animBg="1"/>
      <p:bldP spid="63" grpId="0"/>
      <p:bldP spid="6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CN" altLang="en-US" dirty="0"/>
              <a:t>总体情况</a:t>
            </a:r>
            <a:endParaRPr lang="zh-CN" altLang="en-US" dirty="0"/>
          </a:p>
        </p:txBody>
      </p:sp>
      <p:sp>
        <p:nvSpPr>
          <p:cNvPr id="26" name="TextBox 6"/>
          <p:cNvSpPr txBox="1">
            <a:spLocks noChangeArrowheads="1"/>
          </p:cNvSpPr>
          <p:nvPr/>
        </p:nvSpPr>
        <p:spPr bwMode="auto">
          <a:xfrm>
            <a:off x="6162675" y="2012950"/>
            <a:ext cx="5193030" cy="1522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10000"/>
              </a:lnSpc>
            </a:pPr>
            <a:r>
              <a:rPr lang="zh-CN" altLang="en-US" sz="1800" b="1" dirty="0"/>
              <a:t>依法依规公开各类公共资源交易的招标（采购、出让）公告、更正公告、中标成交信息10875条，其中建设工程招投标1372条，政府采购8253条，国有建设用地使用权出让127条，产权交易481条，医疗器械374条，综合交易268条。</a:t>
            </a:r>
            <a:endParaRPr lang="zh-CN" altLang="en-US" sz="1800" b="1" dirty="0"/>
          </a:p>
        </p:txBody>
      </p:sp>
      <p:sp>
        <p:nvSpPr>
          <p:cNvPr id="28" name="TextBox 6"/>
          <p:cNvSpPr txBox="1">
            <a:spLocks noChangeArrowheads="1"/>
          </p:cNvSpPr>
          <p:nvPr/>
        </p:nvSpPr>
        <p:spPr bwMode="auto">
          <a:xfrm>
            <a:off x="6162675" y="4396740"/>
            <a:ext cx="5193030" cy="12179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10000"/>
              </a:lnSpc>
            </a:pPr>
            <a:r>
              <a:rPr lang="zh-CN" altLang="en-US" sz="1800" b="1" dirty="0"/>
              <a:t>发布简报信息12条，文件制度及相关解读信息18条，部门预决算信息2条，行业动态12条，行业主管部门对违法违规投标企业处理决定2条，中介机构不当行为通报1条。</a:t>
            </a:r>
            <a:endParaRPr lang="zh-CN" altLang="en-US" sz="1800" b="1" dirty="0"/>
          </a:p>
        </p:txBody>
      </p:sp>
      <p:sp>
        <p:nvSpPr>
          <p:cNvPr id="33" name="AutoShape 50"/>
          <p:cNvSpPr>
            <a:spLocks noChangeArrowheads="1"/>
          </p:cNvSpPr>
          <p:nvPr/>
        </p:nvSpPr>
        <p:spPr bwMode="auto">
          <a:xfrm>
            <a:off x="6121400" y="3796665"/>
            <a:ext cx="5234305" cy="449580"/>
          </a:xfrm>
          <a:prstGeom prst="hexagon">
            <a:avLst>
              <a:gd name="adj" fmla="val 0"/>
              <a:gd name="vf" fmla="val 115470"/>
            </a:avLst>
          </a:prstGeom>
          <a:solidFill>
            <a:schemeClr val="accent1"/>
          </a:solidFill>
          <a:ln w="25400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" name="TextBox 6"/>
          <p:cNvSpPr txBox="1">
            <a:spLocks noChangeArrowheads="1"/>
          </p:cNvSpPr>
          <p:nvPr/>
        </p:nvSpPr>
        <p:spPr bwMode="auto">
          <a:xfrm>
            <a:off x="6162740" y="3784625"/>
            <a:ext cx="2160588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 lang="zh-CN" altLang="zh-CN" sz="2400" b="1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35" name="AutoShape 52"/>
          <p:cNvSpPr>
            <a:spLocks noChangeArrowheads="1"/>
          </p:cNvSpPr>
          <p:nvPr/>
        </p:nvSpPr>
        <p:spPr bwMode="auto">
          <a:xfrm>
            <a:off x="6121400" y="1409700"/>
            <a:ext cx="5234305" cy="449580"/>
          </a:xfrm>
          <a:prstGeom prst="hexagon">
            <a:avLst>
              <a:gd name="adj" fmla="val 0"/>
              <a:gd name="vf" fmla="val 115470"/>
            </a:avLst>
          </a:prstGeom>
          <a:solidFill>
            <a:schemeClr val="accent1"/>
          </a:solidFill>
          <a:ln w="25400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" name="TextBox 6"/>
          <p:cNvSpPr txBox="1">
            <a:spLocks noChangeArrowheads="1"/>
          </p:cNvSpPr>
          <p:nvPr/>
        </p:nvSpPr>
        <p:spPr bwMode="auto">
          <a:xfrm>
            <a:off x="6257355" y="1414487"/>
            <a:ext cx="2160588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 lang="zh-CN" altLang="zh-CN" sz="2400" b="1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-611495" y="1320801"/>
            <a:ext cx="6051336" cy="5127835"/>
            <a:chOff x="755576" y="1419622"/>
            <a:chExt cx="3672408" cy="3111960"/>
          </a:xfrm>
        </p:grpSpPr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1419622"/>
              <a:ext cx="3672408" cy="3111960"/>
            </a:xfrm>
            <a:prstGeom prst="rect">
              <a:avLst/>
            </a:prstGeom>
          </p:spPr>
        </p:pic>
        <p:sp>
          <p:nvSpPr>
            <p:cNvPr id="40" name="矩形 39"/>
            <p:cNvSpPr/>
            <p:nvPr/>
          </p:nvSpPr>
          <p:spPr>
            <a:xfrm>
              <a:off x="906120" y="1573739"/>
              <a:ext cx="3372986" cy="1883835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9645" b="-964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41" name="矩形 9"/>
            <p:cNvSpPr/>
            <p:nvPr/>
          </p:nvSpPr>
          <p:spPr>
            <a:xfrm>
              <a:off x="2827782" y="1573739"/>
              <a:ext cx="1451324" cy="1883835"/>
            </a:xfrm>
            <a:custGeom>
              <a:avLst/>
              <a:gdLst/>
              <a:ahLst/>
              <a:cxnLst/>
              <a:rect l="l" t="t" r="r" b="b"/>
              <a:pathLst>
                <a:path w="1451324" h="1883835">
                  <a:moveTo>
                    <a:pt x="0" y="0"/>
                  </a:moveTo>
                  <a:lnTo>
                    <a:pt x="1451324" y="0"/>
                  </a:lnTo>
                  <a:lnTo>
                    <a:pt x="1451324" y="1883835"/>
                  </a:lnTo>
                  <a:lnTo>
                    <a:pt x="784817" y="188383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30000"/>
                  </a:schemeClr>
                </a:gs>
                <a:gs pos="53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2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</p:grp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33" grpId="0" bldLvl="0" animBg="1"/>
      <p:bldP spid="34" grpId="0"/>
      <p:bldP spid="35" grpId="0" bldLvl="0" animBg="1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圆角矩形 26"/>
          <p:cNvSpPr/>
          <p:nvPr/>
        </p:nvSpPr>
        <p:spPr>
          <a:xfrm>
            <a:off x="1198880" y="1988840"/>
            <a:ext cx="9794240" cy="1860795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39" name="TextBox 38"/>
          <p:cNvSpPr txBox="1"/>
          <p:nvPr/>
        </p:nvSpPr>
        <p:spPr>
          <a:xfrm>
            <a:off x="1595755" y="2313305"/>
            <a:ext cx="9065260" cy="11614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《关于印发2019年政务公开工作任务分解表的通知》（济政办发〔2019〕8号）下发后，中心立即组织有关领导和部室人员进行了认真学习，切实统一了思想、深化了认识。</a:t>
            </a:r>
            <a:endParaRPr sz="2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93"/>
          <p:cNvSpPr/>
          <p:nvPr/>
        </p:nvSpPr>
        <p:spPr>
          <a:xfrm>
            <a:off x="1148656" y="1929421"/>
            <a:ext cx="384043" cy="384043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41" name="矩形 93"/>
          <p:cNvSpPr/>
          <p:nvPr/>
        </p:nvSpPr>
        <p:spPr>
          <a:xfrm rot="10800000">
            <a:off x="10661961" y="3524760"/>
            <a:ext cx="384043" cy="384043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42" name="Freeform 5"/>
          <p:cNvSpPr/>
          <p:nvPr/>
        </p:nvSpPr>
        <p:spPr bwMode="auto">
          <a:xfrm>
            <a:off x="4006635" y="4329689"/>
            <a:ext cx="1957317" cy="1764740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44" name="Freeform 5"/>
          <p:cNvSpPr/>
          <p:nvPr/>
        </p:nvSpPr>
        <p:spPr bwMode="auto">
          <a:xfrm>
            <a:off x="1881232" y="4329689"/>
            <a:ext cx="1957317" cy="1764740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45" name="Freeform 5"/>
          <p:cNvSpPr/>
          <p:nvPr/>
        </p:nvSpPr>
        <p:spPr bwMode="auto">
          <a:xfrm>
            <a:off x="6132038" y="4329689"/>
            <a:ext cx="1957317" cy="1764740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46" name="Freeform 5"/>
          <p:cNvSpPr/>
          <p:nvPr/>
        </p:nvSpPr>
        <p:spPr bwMode="auto">
          <a:xfrm>
            <a:off x="8257440" y="4329689"/>
            <a:ext cx="1957317" cy="1764740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 组织领导和制度建设情况</a:t>
            </a:r>
            <a:endParaRPr lang="zh-CN" altLang="en-US" dirty="0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  <p:bldP spid="39" grpId="0"/>
      <p:bldP spid="40" grpId="0" bldLvl="0" animBg="1"/>
      <p:bldP spid="41" grpId="0" bldLvl="0" animBg="1"/>
      <p:bldP spid="42" grpId="0" bldLvl="0" animBg="1"/>
      <p:bldP spid="44" grpId="0" bldLvl="0" animBg="1"/>
      <p:bldP spid="45" grpId="0" bldLvl="0" animBg="1"/>
      <p:bldP spid="46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5166"/>
          <p:cNvSpPr/>
          <p:nvPr/>
        </p:nvSpPr>
        <p:spPr>
          <a:xfrm>
            <a:off x="2592459" y="1876576"/>
            <a:ext cx="1624076" cy="14388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31" y="0"/>
                </a:moveTo>
                <a:lnTo>
                  <a:pt x="4125" y="12945"/>
                </a:lnTo>
                <a:lnTo>
                  <a:pt x="0" y="21600"/>
                </a:lnTo>
                <a:lnTo>
                  <a:pt x="21600" y="7769"/>
                </a:lnTo>
                <a:lnTo>
                  <a:pt x="17131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to Light"/>
            </a:endParaRPr>
          </a:p>
        </p:txBody>
      </p:sp>
      <p:sp>
        <p:nvSpPr>
          <p:cNvPr id="15" name="Shape 5167"/>
          <p:cNvSpPr/>
          <p:nvPr/>
        </p:nvSpPr>
        <p:spPr>
          <a:xfrm>
            <a:off x="2099939" y="2729598"/>
            <a:ext cx="2615245" cy="14978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039" y="0"/>
                </a:moveTo>
                <a:lnTo>
                  <a:pt x="2561" y="13286"/>
                </a:lnTo>
                <a:lnTo>
                  <a:pt x="0" y="21600"/>
                </a:lnTo>
                <a:lnTo>
                  <a:pt x="21600" y="8314"/>
                </a:lnTo>
                <a:cubicBezTo>
                  <a:pt x="21600" y="8314"/>
                  <a:pt x="19039" y="0"/>
                  <a:pt x="1903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to Light"/>
            </a:endParaRPr>
          </a:p>
        </p:txBody>
      </p:sp>
      <p:sp>
        <p:nvSpPr>
          <p:cNvPr id="16" name="Shape 5168"/>
          <p:cNvSpPr/>
          <p:nvPr/>
        </p:nvSpPr>
        <p:spPr>
          <a:xfrm>
            <a:off x="1607419" y="3654532"/>
            <a:ext cx="3606415" cy="14978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43" y="0"/>
                </a:moveTo>
                <a:lnTo>
                  <a:pt x="1857" y="13286"/>
                </a:lnTo>
                <a:lnTo>
                  <a:pt x="0" y="21600"/>
                </a:lnTo>
                <a:lnTo>
                  <a:pt x="21600" y="8314"/>
                </a:lnTo>
                <a:cubicBezTo>
                  <a:pt x="21600" y="8314"/>
                  <a:pt x="19743" y="0"/>
                  <a:pt x="19743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to Light"/>
            </a:endParaRPr>
          </a:p>
        </p:txBody>
      </p:sp>
      <p:sp>
        <p:nvSpPr>
          <p:cNvPr id="17" name="Shape 5169"/>
          <p:cNvSpPr/>
          <p:nvPr/>
        </p:nvSpPr>
        <p:spPr>
          <a:xfrm>
            <a:off x="1103446" y="4579466"/>
            <a:ext cx="4597575" cy="14978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57" y="13286"/>
                </a:moveTo>
                <a:lnTo>
                  <a:pt x="0" y="21600"/>
                </a:lnTo>
                <a:lnTo>
                  <a:pt x="21600" y="8314"/>
                </a:lnTo>
                <a:lnTo>
                  <a:pt x="20143" y="0"/>
                </a:lnTo>
                <a:cubicBezTo>
                  <a:pt x="20143" y="0"/>
                  <a:pt x="1457" y="13286"/>
                  <a:pt x="1457" y="1328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to Light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3084981" y="1477975"/>
            <a:ext cx="1143841" cy="980623"/>
            <a:chOff x="2313735" y="1108481"/>
            <a:chExt cx="857881" cy="735467"/>
          </a:xfrm>
        </p:grpSpPr>
        <p:sp>
          <p:nvSpPr>
            <p:cNvPr id="4" name="Shape 5171"/>
            <p:cNvSpPr/>
            <p:nvPr/>
          </p:nvSpPr>
          <p:spPr>
            <a:xfrm>
              <a:off x="2313735" y="1108481"/>
              <a:ext cx="849654" cy="6870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ctr">
                <a:defRPr>
                  <a:solidFill>
                    <a:srgbClr val="4C4C4C"/>
                  </a:solidFill>
                </a:defRPr>
              </a:pPr>
              <a:endParaRPr 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/>
              </a:endParaRPr>
            </a:p>
          </p:txBody>
        </p:sp>
        <p:sp>
          <p:nvSpPr>
            <p:cNvPr id="9" name="Shape 5176"/>
            <p:cNvSpPr/>
            <p:nvPr/>
          </p:nvSpPr>
          <p:spPr>
            <a:xfrm>
              <a:off x="2329102" y="1491630"/>
              <a:ext cx="842514" cy="352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2592459" y="2729598"/>
            <a:ext cx="2119660" cy="576548"/>
            <a:chOff x="1944344" y="2047198"/>
            <a:chExt cx="1589745" cy="432411"/>
          </a:xfrm>
        </p:grpSpPr>
        <p:sp>
          <p:nvSpPr>
            <p:cNvPr id="6" name="Shape 5173"/>
            <p:cNvSpPr/>
            <p:nvPr/>
          </p:nvSpPr>
          <p:spPr>
            <a:xfrm>
              <a:off x="1944344" y="2047198"/>
              <a:ext cx="1589745" cy="432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16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18440" y="0"/>
                  </a:lnTo>
                  <a:cubicBezTo>
                    <a:pt x="18440" y="0"/>
                    <a:pt x="3160" y="0"/>
                    <a:pt x="3160" y="0"/>
                  </a:cubicBezTo>
                  <a:close/>
                </a:path>
              </a:pathLst>
            </a:custGeom>
            <a:solidFill>
              <a:schemeClr val="tx2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ctr">
                <a:defRPr>
                  <a:solidFill>
                    <a:srgbClr val="4C4C4C"/>
                  </a:solidFill>
                </a:defRPr>
              </a:pPr>
              <a:endParaRPr 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/>
              </a:endParaRPr>
            </a:p>
          </p:txBody>
        </p:sp>
        <p:sp>
          <p:nvSpPr>
            <p:cNvPr id="10" name="Shape 5177"/>
            <p:cNvSpPr/>
            <p:nvPr/>
          </p:nvSpPr>
          <p:spPr>
            <a:xfrm>
              <a:off x="2191740" y="2087244"/>
              <a:ext cx="1099552" cy="352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2099941" y="3654531"/>
            <a:ext cx="3110828" cy="576549"/>
            <a:chOff x="1574955" y="2740898"/>
            <a:chExt cx="2333121" cy="432412"/>
          </a:xfrm>
        </p:grpSpPr>
        <p:sp>
          <p:nvSpPr>
            <p:cNvPr id="5" name="Shape 5172"/>
            <p:cNvSpPr/>
            <p:nvPr/>
          </p:nvSpPr>
          <p:spPr>
            <a:xfrm>
              <a:off x="1574955" y="2740898"/>
              <a:ext cx="2333121" cy="4324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3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19447" y="0"/>
                  </a:lnTo>
                  <a:cubicBezTo>
                    <a:pt x="19447" y="0"/>
                    <a:pt x="2153" y="0"/>
                    <a:pt x="2153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ctr">
                <a:defRPr>
                  <a:solidFill>
                    <a:srgbClr val="4C4C4C"/>
                  </a:solidFill>
                </a:defRPr>
              </a:pPr>
              <a:endParaRPr 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/>
              </a:endParaRPr>
            </a:p>
          </p:txBody>
        </p:sp>
        <p:sp>
          <p:nvSpPr>
            <p:cNvPr id="11" name="Shape 5178"/>
            <p:cNvSpPr/>
            <p:nvPr/>
          </p:nvSpPr>
          <p:spPr>
            <a:xfrm>
              <a:off x="1815028" y="2780945"/>
              <a:ext cx="1849246" cy="352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1607420" y="4579465"/>
            <a:ext cx="4101987" cy="576543"/>
            <a:chOff x="1205565" y="3434598"/>
            <a:chExt cx="3076490" cy="432407"/>
          </a:xfrm>
        </p:grpSpPr>
        <p:sp>
          <p:nvSpPr>
            <p:cNvPr id="7" name="Shape 5174"/>
            <p:cNvSpPr/>
            <p:nvPr/>
          </p:nvSpPr>
          <p:spPr>
            <a:xfrm>
              <a:off x="1205565" y="3434598"/>
              <a:ext cx="3076490" cy="432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9967" y="0"/>
                  </a:lnTo>
                  <a:lnTo>
                    <a:pt x="1633" y="0"/>
                  </a:lnTo>
                  <a:lnTo>
                    <a:pt x="0" y="21600"/>
                  </a:lnTo>
                  <a:cubicBezTo>
                    <a:pt x="0" y="2160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chemeClr val="tx2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ctr">
                <a:defRPr>
                  <a:solidFill>
                    <a:srgbClr val="4C4C4C"/>
                  </a:solidFill>
                </a:defRPr>
              </a:pPr>
              <a:endParaRPr 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/>
              </a:endParaRPr>
            </a:p>
          </p:txBody>
        </p:sp>
        <p:sp>
          <p:nvSpPr>
            <p:cNvPr id="12" name="Shape 5179"/>
            <p:cNvSpPr/>
            <p:nvPr/>
          </p:nvSpPr>
          <p:spPr>
            <a:xfrm>
              <a:off x="1422332" y="3474643"/>
              <a:ext cx="2634639" cy="352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103447" y="5491554"/>
            <a:ext cx="5093160" cy="576543"/>
            <a:chOff x="827585" y="4118665"/>
            <a:chExt cx="3819870" cy="432407"/>
          </a:xfrm>
        </p:grpSpPr>
        <p:sp>
          <p:nvSpPr>
            <p:cNvPr id="8" name="Shape 5175"/>
            <p:cNvSpPr/>
            <p:nvPr/>
          </p:nvSpPr>
          <p:spPr>
            <a:xfrm>
              <a:off x="827585" y="4118665"/>
              <a:ext cx="3819870" cy="432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5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0285" y="0"/>
                  </a:lnTo>
                  <a:cubicBezTo>
                    <a:pt x="20285" y="0"/>
                    <a:pt x="1315" y="0"/>
                    <a:pt x="1315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ctr">
                <a:defRPr>
                  <a:solidFill>
                    <a:srgbClr val="4C4C4C"/>
                  </a:solidFill>
                </a:defRPr>
              </a:pPr>
              <a:endParaRPr 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/>
              </a:endParaRPr>
            </a:p>
          </p:txBody>
        </p:sp>
        <p:sp>
          <p:nvSpPr>
            <p:cNvPr id="13" name="Shape 5180"/>
            <p:cNvSpPr/>
            <p:nvPr/>
          </p:nvSpPr>
          <p:spPr>
            <a:xfrm>
              <a:off x="1072475" y="4158709"/>
              <a:ext cx="3334354" cy="352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8" name="Round Same Side Corner Rectangle 67"/>
          <p:cNvSpPr/>
          <p:nvPr/>
        </p:nvSpPr>
        <p:spPr>
          <a:xfrm rot="10800000" flipH="1">
            <a:off x="6512560" y="1745615"/>
            <a:ext cx="76200" cy="955675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09" tIns="54855" rIns="109709" bIns="54855" rtlCol="0" anchor="ctr"/>
          <a:lstStyle/>
          <a:p>
            <a:pPr algn="ctr"/>
            <a:endParaRPr lang="bg-BG" sz="3200" dirty="0">
              <a:latin typeface="Calibri Light" panose="020F0302020204030204"/>
            </a:endParaRPr>
          </a:p>
        </p:txBody>
      </p:sp>
      <p:sp>
        <p:nvSpPr>
          <p:cNvPr id="20" name="Round Same Side Corner Rectangle 69"/>
          <p:cNvSpPr/>
          <p:nvPr/>
        </p:nvSpPr>
        <p:spPr>
          <a:xfrm rot="10800000">
            <a:off x="6512560" y="3162935"/>
            <a:ext cx="76200" cy="964565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09" tIns="54855" rIns="109709" bIns="54855" rtlCol="0" anchor="ctr"/>
          <a:lstStyle/>
          <a:p>
            <a:pPr algn="ctr"/>
            <a:endParaRPr lang="bg-BG" sz="3200" dirty="0">
              <a:latin typeface="Calibri Light" panose="020F030202020403020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21475" y="1831975"/>
            <a:ext cx="5137150" cy="784225"/>
          </a:xfrm>
          <a:prstGeom prst="rect">
            <a:avLst/>
          </a:prstGeom>
          <a:noFill/>
        </p:spPr>
        <p:txBody>
          <a:bodyPr wrap="square" lIns="45720" tIns="22860" rIns="45720" bIns="2286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制定了《关于做好2019年度公共资源交易信息公开工作的通知》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21475" y="3253105"/>
            <a:ext cx="5137150" cy="784225"/>
          </a:xfrm>
          <a:prstGeom prst="rect">
            <a:avLst/>
          </a:prstGeom>
          <a:noFill/>
        </p:spPr>
        <p:txBody>
          <a:bodyPr wrap="square" lIns="45720" tIns="22860" rIns="45720" bIns="2286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制定了《济宁市公共资源交易服务中心政府信息公开工作制度》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21475" y="4644390"/>
            <a:ext cx="5011420" cy="784225"/>
          </a:xfrm>
          <a:prstGeom prst="rect">
            <a:avLst/>
          </a:prstGeom>
          <a:noFill/>
        </p:spPr>
        <p:txBody>
          <a:bodyPr wrap="square" lIns="45720" tIns="22860" rIns="45720" bIns="2286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修订了《济宁市公共资源交易服务中心主动公开基本目录》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sym typeface="+mn-ea"/>
              </a:rPr>
              <a:t> 组织领导和制度建设情况</a:t>
            </a:r>
            <a:endParaRPr lang="zh-CN" altLang="en-US"/>
          </a:p>
        </p:txBody>
      </p:sp>
      <p:sp>
        <p:nvSpPr>
          <p:cNvPr id="34" name="Round Same Side Corner Rectangle 77"/>
          <p:cNvSpPr/>
          <p:nvPr/>
        </p:nvSpPr>
        <p:spPr>
          <a:xfrm rot="10800000" flipH="1">
            <a:off x="6512560" y="4644390"/>
            <a:ext cx="76200" cy="848995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09" tIns="54855" rIns="109709" bIns="54855" rtlCol="0" anchor="ctr"/>
          <a:p>
            <a:pPr algn="ctr"/>
            <a:endParaRPr lang="bg-BG" sz="3200" dirty="0">
              <a:latin typeface="Calibri Light" panose="020F0302020204030204"/>
            </a:endParaRPr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20" grpId="0" bldLvl="0" animBg="1"/>
      <p:bldP spid="3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 5"/>
          <p:cNvSpPr>
            <a:spLocks noChangeArrowheads="1"/>
          </p:cNvSpPr>
          <p:nvPr/>
        </p:nvSpPr>
        <p:spPr bwMode="auto">
          <a:xfrm>
            <a:off x="3944938" y="1727200"/>
            <a:ext cx="1473200" cy="1473200"/>
          </a:xfrm>
          <a:prstGeom prst="ellipse">
            <a:avLst/>
          </a:prstGeom>
          <a:solidFill>
            <a:schemeClr val="tx2"/>
          </a:solidFill>
          <a:ln w="9525">
            <a:noFill/>
            <a:round/>
          </a:ln>
        </p:spPr>
        <p:txBody>
          <a:bodyPr lIns="68580" tIns="34290" rIns="68580" bIns="34290"/>
          <a:lstStyle/>
          <a:p>
            <a:endParaRPr lang="id-ID" altLang="zh-CN" sz="1300">
              <a:latin typeface="Calibri" panose="020F0502020204030204" charset="0"/>
            </a:endParaRPr>
          </a:p>
        </p:txBody>
      </p:sp>
      <p:grpSp>
        <p:nvGrpSpPr>
          <p:cNvPr id="28" name="Group 71"/>
          <p:cNvGrpSpPr/>
          <p:nvPr/>
        </p:nvGrpSpPr>
        <p:grpSpPr bwMode="auto">
          <a:xfrm>
            <a:off x="3778250" y="1558925"/>
            <a:ext cx="1806575" cy="1809750"/>
            <a:chOff x="1119258" y="2257147"/>
            <a:chExt cx="1868076" cy="1868076"/>
          </a:xfrm>
          <a:solidFill>
            <a:schemeClr val="accent1"/>
          </a:solidFill>
        </p:grpSpPr>
        <p:sp>
          <p:nvSpPr>
            <p:cNvPr id="29" name="Freeform 6"/>
            <p:cNvSpPr/>
            <p:nvPr/>
          </p:nvSpPr>
          <p:spPr bwMode="auto">
            <a:xfrm>
              <a:off x="2495041" y="2394505"/>
              <a:ext cx="356034" cy="354935"/>
            </a:xfrm>
            <a:custGeom>
              <a:avLst/>
              <a:gdLst>
                <a:gd name="T0" fmla="*/ 2147483647 w 207"/>
                <a:gd name="T1" fmla="*/ 2147483647 h 206"/>
                <a:gd name="T2" fmla="*/ 2147483647 w 207"/>
                <a:gd name="T3" fmla="*/ 0 h 206"/>
                <a:gd name="T4" fmla="*/ 0 w 207"/>
                <a:gd name="T5" fmla="*/ 2147483647 h 206"/>
                <a:gd name="T6" fmla="*/ 2147483647 w 207"/>
                <a:gd name="T7" fmla="*/ 2147483647 h 206"/>
                <a:gd name="T8" fmla="*/ 2147483647 w 207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6"/>
                <a:gd name="T17" fmla="*/ 207 w 207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30" name="Freeform 7"/>
            <p:cNvSpPr/>
            <p:nvPr/>
          </p:nvSpPr>
          <p:spPr bwMode="auto">
            <a:xfrm>
              <a:off x="2075273" y="2257147"/>
              <a:ext cx="427460" cy="19120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2147483647 h 111"/>
                <a:gd name="T4" fmla="*/ 2147483647 w 248"/>
                <a:gd name="T5" fmla="*/ 2147483647 h 111"/>
                <a:gd name="T6" fmla="*/ 2147483647 w 248"/>
                <a:gd name="T7" fmla="*/ 2147483647 h 111"/>
                <a:gd name="T8" fmla="*/ 0 w 248"/>
                <a:gd name="T9" fmla="*/ 0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1"/>
                <a:gd name="T17" fmla="*/ 248 w 248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31" name="Freeform 8"/>
            <p:cNvSpPr/>
            <p:nvPr/>
          </p:nvSpPr>
          <p:spPr bwMode="auto">
            <a:xfrm>
              <a:off x="2796131" y="2743946"/>
              <a:ext cx="191203" cy="425262"/>
            </a:xfrm>
            <a:custGeom>
              <a:avLst/>
              <a:gdLst>
                <a:gd name="T0" fmla="*/ 2147483647 w 111"/>
                <a:gd name="T1" fmla="*/ 0 h 247"/>
                <a:gd name="T2" fmla="*/ 0 w 111"/>
                <a:gd name="T3" fmla="*/ 2147483647 h 247"/>
                <a:gd name="T4" fmla="*/ 2147483647 w 111"/>
                <a:gd name="T5" fmla="*/ 2147483647 h 247"/>
                <a:gd name="T6" fmla="*/ 2147483647 w 111"/>
                <a:gd name="T7" fmla="*/ 2147483647 h 247"/>
                <a:gd name="T8" fmla="*/ 2147483647 w 111"/>
                <a:gd name="T9" fmla="*/ 0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32" name="Freeform 9"/>
            <p:cNvSpPr/>
            <p:nvPr/>
          </p:nvSpPr>
          <p:spPr bwMode="auto">
            <a:xfrm>
              <a:off x="2796131" y="3213162"/>
              <a:ext cx="191203" cy="427460"/>
            </a:xfrm>
            <a:custGeom>
              <a:avLst/>
              <a:gdLst>
                <a:gd name="T0" fmla="*/ 2147483647 w 111"/>
                <a:gd name="T1" fmla="*/ 0 h 248"/>
                <a:gd name="T2" fmla="*/ 0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2147483647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33" name="Freeform 10"/>
            <p:cNvSpPr/>
            <p:nvPr/>
          </p:nvSpPr>
          <p:spPr bwMode="auto">
            <a:xfrm>
              <a:off x="2495041" y="3632930"/>
              <a:ext cx="356034" cy="356034"/>
            </a:xfrm>
            <a:custGeom>
              <a:avLst/>
              <a:gdLst>
                <a:gd name="T0" fmla="*/ 2147483647 w 207"/>
                <a:gd name="T1" fmla="*/ 2147483647 h 207"/>
                <a:gd name="T2" fmla="*/ 2147483647 w 207"/>
                <a:gd name="T3" fmla="*/ 0 h 207"/>
                <a:gd name="T4" fmla="*/ 0 w 207"/>
                <a:gd name="T5" fmla="*/ 2147483647 h 207"/>
                <a:gd name="T6" fmla="*/ 2147483647 w 207"/>
                <a:gd name="T7" fmla="*/ 2147483647 h 207"/>
                <a:gd name="T8" fmla="*/ 2147483647 w 207"/>
                <a:gd name="T9" fmla="*/ 2147483647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7"/>
                <a:gd name="T17" fmla="*/ 207 w 207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34" name="Freeform 11"/>
            <p:cNvSpPr/>
            <p:nvPr/>
          </p:nvSpPr>
          <p:spPr bwMode="auto">
            <a:xfrm>
              <a:off x="2075273" y="3936217"/>
              <a:ext cx="427460" cy="189006"/>
            </a:xfrm>
            <a:custGeom>
              <a:avLst/>
              <a:gdLst>
                <a:gd name="T0" fmla="*/ 2147483647 w 248"/>
                <a:gd name="T1" fmla="*/ 2147483647 h 110"/>
                <a:gd name="T2" fmla="*/ 2147483647 w 248"/>
                <a:gd name="T3" fmla="*/ 0 h 110"/>
                <a:gd name="T4" fmla="*/ 0 w 248"/>
                <a:gd name="T5" fmla="*/ 2147483647 h 110"/>
                <a:gd name="T6" fmla="*/ 0 w 248"/>
                <a:gd name="T7" fmla="*/ 2147483647 h 110"/>
                <a:gd name="T8" fmla="*/ 2147483647 w 248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0"/>
                <a:gd name="T17" fmla="*/ 248 w 248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43" name="Freeform 12"/>
            <p:cNvSpPr/>
            <p:nvPr/>
          </p:nvSpPr>
          <p:spPr bwMode="auto">
            <a:xfrm>
              <a:off x="1606057" y="3936217"/>
              <a:ext cx="425262" cy="189006"/>
            </a:xfrm>
            <a:custGeom>
              <a:avLst/>
              <a:gdLst>
                <a:gd name="T0" fmla="*/ 0 w 247"/>
                <a:gd name="T1" fmla="*/ 2147483647 h 110"/>
                <a:gd name="T2" fmla="*/ 2147483647 w 247"/>
                <a:gd name="T3" fmla="*/ 2147483647 h 110"/>
                <a:gd name="T4" fmla="*/ 2147483647 w 247"/>
                <a:gd name="T5" fmla="*/ 2147483647 h 110"/>
                <a:gd name="T6" fmla="*/ 2147483647 w 247"/>
                <a:gd name="T7" fmla="*/ 0 h 110"/>
                <a:gd name="T8" fmla="*/ 0 w 247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0"/>
                <a:gd name="T17" fmla="*/ 247 w 247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44" name="Freeform 13"/>
            <p:cNvSpPr/>
            <p:nvPr/>
          </p:nvSpPr>
          <p:spPr bwMode="auto">
            <a:xfrm>
              <a:off x="1256616" y="3632930"/>
              <a:ext cx="354935" cy="356034"/>
            </a:xfrm>
            <a:custGeom>
              <a:avLst/>
              <a:gdLst>
                <a:gd name="T0" fmla="*/ 2147483647 w 206"/>
                <a:gd name="T1" fmla="*/ 0 h 207"/>
                <a:gd name="T2" fmla="*/ 0 w 206"/>
                <a:gd name="T3" fmla="*/ 2147483647 h 207"/>
                <a:gd name="T4" fmla="*/ 2147483647 w 206"/>
                <a:gd name="T5" fmla="*/ 2147483647 h 207"/>
                <a:gd name="T6" fmla="*/ 2147483647 w 206"/>
                <a:gd name="T7" fmla="*/ 2147483647 h 207"/>
                <a:gd name="T8" fmla="*/ 2147483647 w 206"/>
                <a:gd name="T9" fmla="*/ 0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7"/>
                <a:gd name="T17" fmla="*/ 206 w 206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45" name="Freeform 14"/>
            <p:cNvSpPr/>
            <p:nvPr/>
          </p:nvSpPr>
          <p:spPr bwMode="auto">
            <a:xfrm>
              <a:off x="1119258" y="3213162"/>
              <a:ext cx="191203" cy="427460"/>
            </a:xfrm>
            <a:custGeom>
              <a:avLst/>
              <a:gdLst>
                <a:gd name="T0" fmla="*/ 0 w 111"/>
                <a:gd name="T1" fmla="*/ 0 h 248"/>
                <a:gd name="T2" fmla="*/ 2147483647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0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46" name="Freeform 15"/>
            <p:cNvSpPr/>
            <p:nvPr/>
          </p:nvSpPr>
          <p:spPr bwMode="auto">
            <a:xfrm>
              <a:off x="1119258" y="2743946"/>
              <a:ext cx="191203" cy="425262"/>
            </a:xfrm>
            <a:custGeom>
              <a:avLst/>
              <a:gdLst>
                <a:gd name="T0" fmla="*/ 2147483647 w 111"/>
                <a:gd name="T1" fmla="*/ 2147483647 h 247"/>
                <a:gd name="T2" fmla="*/ 2147483647 w 111"/>
                <a:gd name="T3" fmla="*/ 2147483647 h 247"/>
                <a:gd name="T4" fmla="*/ 2147483647 w 111"/>
                <a:gd name="T5" fmla="*/ 0 h 247"/>
                <a:gd name="T6" fmla="*/ 0 w 111"/>
                <a:gd name="T7" fmla="*/ 2147483647 h 247"/>
                <a:gd name="T8" fmla="*/ 2147483647 w 111"/>
                <a:gd name="T9" fmla="*/ 2147483647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47" name="Freeform 16"/>
            <p:cNvSpPr/>
            <p:nvPr/>
          </p:nvSpPr>
          <p:spPr bwMode="auto">
            <a:xfrm>
              <a:off x="1256616" y="2394505"/>
              <a:ext cx="354935" cy="354935"/>
            </a:xfrm>
            <a:custGeom>
              <a:avLst/>
              <a:gdLst>
                <a:gd name="T0" fmla="*/ 0 w 206"/>
                <a:gd name="T1" fmla="*/ 2147483647 h 206"/>
                <a:gd name="T2" fmla="*/ 2147483647 w 206"/>
                <a:gd name="T3" fmla="*/ 2147483647 h 206"/>
                <a:gd name="T4" fmla="*/ 2147483647 w 206"/>
                <a:gd name="T5" fmla="*/ 2147483647 h 206"/>
                <a:gd name="T6" fmla="*/ 2147483647 w 206"/>
                <a:gd name="T7" fmla="*/ 0 h 206"/>
                <a:gd name="T8" fmla="*/ 0 w 206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6"/>
                <a:gd name="T17" fmla="*/ 206 w 206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48" name="Freeform 17"/>
            <p:cNvSpPr/>
            <p:nvPr/>
          </p:nvSpPr>
          <p:spPr bwMode="auto">
            <a:xfrm>
              <a:off x="1606057" y="2257147"/>
              <a:ext cx="425262" cy="191203"/>
            </a:xfrm>
            <a:custGeom>
              <a:avLst/>
              <a:gdLst>
                <a:gd name="T0" fmla="*/ 0 w 247"/>
                <a:gd name="T1" fmla="*/ 2147483647 h 111"/>
                <a:gd name="T2" fmla="*/ 2147483647 w 247"/>
                <a:gd name="T3" fmla="*/ 2147483647 h 111"/>
                <a:gd name="T4" fmla="*/ 2147483647 w 247"/>
                <a:gd name="T5" fmla="*/ 2147483647 h 111"/>
                <a:gd name="T6" fmla="*/ 2147483647 w 247"/>
                <a:gd name="T7" fmla="*/ 0 h 111"/>
                <a:gd name="T8" fmla="*/ 0 w 247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1"/>
                <a:gd name="T17" fmla="*/ 247 w 247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</p:grpSp>
      <p:sp>
        <p:nvSpPr>
          <p:cNvPr id="49" name="Oval 5"/>
          <p:cNvSpPr>
            <a:spLocks noChangeArrowheads="1"/>
          </p:cNvSpPr>
          <p:nvPr/>
        </p:nvSpPr>
        <p:spPr bwMode="auto">
          <a:xfrm>
            <a:off x="1408113" y="1725613"/>
            <a:ext cx="1473200" cy="14732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</a:ln>
        </p:spPr>
        <p:txBody>
          <a:bodyPr lIns="68580" tIns="34290" rIns="68580" bIns="34290"/>
          <a:lstStyle/>
          <a:p>
            <a:endParaRPr lang="id-ID" altLang="zh-CN" sz="1300">
              <a:latin typeface="Calibri" panose="020F0502020204030204" charset="0"/>
            </a:endParaRPr>
          </a:p>
        </p:txBody>
      </p:sp>
      <p:grpSp>
        <p:nvGrpSpPr>
          <p:cNvPr id="50" name="Group 71"/>
          <p:cNvGrpSpPr/>
          <p:nvPr/>
        </p:nvGrpSpPr>
        <p:grpSpPr bwMode="auto">
          <a:xfrm>
            <a:off x="1241425" y="1557338"/>
            <a:ext cx="1806575" cy="1809750"/>
            <a:chOff x="1119258" y="2257147"/>
            <a:chExt cx="1868076" cy="1868076"/>
          </a:xfrm>
          <a:solidFill>
            <a:schemeClr val="tx2"/>
          </a:solidFill>
        </p:grpSpPr>
        <p:sp>
          <p:nvSpPr>
            <p:cNvPr id="51" name="Freeform 6"/>
            <p:cNvSpPr/>
            <p:nvPr/>
          </p:nvSpPr>
          <p:spPr bwMode="auto">
            <a:xfrm>
              <a:off x="2495041" y="2394505"/>
              <a:ext cx="356034" cy="354935"/>
            </a:xfrm>
            <a:custGeom>
              <a:avLst/>
              <a:gdLst>
                <a:gd name="T0" fmla="*/ 2147483647 w 207"/>
                <a:gd name="T1" fmla="*/ 2147483647 h 206"/>
                <a:gd name="T2" fmla="*/ 2147483647 w 207"/>
                <a:gd name="T3" fmla="*/ 0 h 206"/>
                <a:gd name="T4" fmla="*/ 0 w 207"/>
                <a:gd name="T5" fmla="*/ 2147483647 h 206"/>
                <a:gd name="T6" fmla="*/ 2147483647 w 207"/>
                <a:gd name="T7" fmla="*/ 2147483647 h 206"/>
                <a:gd name="T8" fmla="*/ 2147483647 w 207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6"/>
                <a:gd name="T17" fmla="*/ 207 w 207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2" name="Freeform 7"/>
            <p:cNvSpPr/>
            <p:nvPr/>
          </p:nvSpPr>
          <p:spPr bwMode="auto">
            <a:xfrm>
              <a:off x="2075273" y="2257147"/>
              <a:ext cx="427460" cy="19120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2147483647 h 111"/>
                <a:gd name="T4" fmla="*/ 2147483647 w 248"/>
                <a:gd name="T5" fmla="*/ 2147483647 h 111"/>
                <a:gd name="T6" fmla="*/ 2147483647 w 248"/>
                <a:gd name="T7" fmla="*/ 2147483647 h 111"/>
                <a:gd name="T8" fmla="*/ 0 w 248"/>
                <a:gd name="T9" fmla="*/ 0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1"/>
                <a:gd name="T17" fmla="*/ 248 w 248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3" name="Freeform 8"/>
            <p:cNvSpPr/>
            <p:nvPr/>
          </p:nvSpPr>
          <p:spPr bwMode="auto">
            <a:xfrm>
              <a:off x="2796131" y="2743946"/>
              <a:ext cx="191203" cy="425262"/>
            </a:xfrm>
            <a:custGeom>
              <a:avLst/>
              <a:gdLst>
                <a:gd name="T0" fmla="*/ 2147483647 w 111"/>
                <a:gd name="T1" fmla="*/ 0 h 247"/>
                <a:gd name="T2" fmla="*/ 0 w 111"/>
                <a:gd name="T3" fmla="*/ 2147483647 h 247"/>
                <a:gd name="T4" fmla="*/ 2147483647 w 111"/>
                <a:gd name="T5" fmla="*/ 2147483647 h 247"/>
                <a:gd name="T6" fmla="*/ 2147483647 w 111"/>
                <a:gd name="T7" fmla="*/ 2147483647 h 247"/>
                <a:gd name="T8" fmla="*/ 2147483647 w 111"/>
                <a:gd name="T9" fmla="*/ 0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4" name="Freeform 9"/>
            <p:cNvSpPr/>
            <p:nvPr/>
          </p:nvSpPr>
          <p:spPr bwMode="auto">
            <a:xfrm>
              <a:off x="2796131" y="3213162"/>
              <a:ext cx="191203" cy="427460"/>
            </a:xfrm>
            <a:custGeom>
              <a:avLst/>
              <a:gdLst>
                <a:gd name="T0" fmla="*/ 2147483647 w 111"/>
                <a:gd name="T1" fmla="*/ 0 h 248"/>
                <a:gd name="T2" fmla="*/ 0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2147483647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5" name="Freeform 10"/>
            <p:cNvSpPr/>
            <p:nvPr/>
          </p:nvSpPr>
          <p:spPr bwMode="auto">
            <a:xfrm>
              <a:off x="2495041" y="3632930"/>
              <a:ext cx="356034" cy="356034"/>
            </a:xfrm>
            <a:custGeom>
              <a:avLst/>
              <a:gdLst>
                <a:gd name="T0" fmla="*/ 2147483647 w 207"/>
                <a:gd name="T1" fmla="*/ 2147483647 h 207"/>
                <a:gd name="T2" fmla="*/ 2147483647 w 207"/>
                <a:gd name="T3" fmla="*/ 0 h 207"/>
                <a:gd name="T4" fmla="*/ 0 w 207"/>
                <a:gd name="T5" fmla="*/ 2147483647 h 207"/>
                <a:gd name="T6" fmla="*/ 2147483647 w 207"/>
                <a:gd name="T7" fmla="*/ 2147483647 h 207"/>
                <a:gd name="T8" fmla="*/ 2147483647 w 207"/>
                <a:gd name="T9" fmla="*/ 2147483647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7"/>
                <a:gd name="T17" fmla="*/ 207 w 207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6" name="Freeform 11"/>
            <p:cNvSpPr/>
            <p:nvPr/>
          </p:nvSpPr>
          <p:spPr bwMode="auto">
            <a:xfrm>
              <a:off x="2075273" y="3936217"/>
              <a:ext cx="427460" cy="189006"/>
            </a:xfrm>
            <a:custGeom>
              <a:avLst/>
              <a:gdLst>
                <a:gd name="T0" fmla="*/ 2147483647 w 248"/>
                <a:gd name="T1" fmla="*/ 2147483647 h 110"/>
                <a:gd name="T2" fmla="*/ 2147483647 w 248"/>
                <a:gd name="T3" fmla="*/ 0 h 110"/>
                <a:gd name="T4" fmla="*/ 0 w 248"/>
                <a:gd name="T5" fmla="*/ 2147483647 h 110"/>
                <a:gd name="T6" fmla="*/ 0 w 248"/>
                <a:gd name="T7" fmla="*/ 2147483647 h 110"/>
                <a:gd name="T8" fmla="*/ 2147483647 w 248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0"/>
                <a:gd name="T17" fmla="*/ 248 w 248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7" name="Freeform 12"/>
            <p:cNvSpPr/>
            <p:nvPr/>
          </p:nvSpPr>
          <p:spPr bwMode="auto">
            <a:xfrm>
              <a:off x="1606057" y="3936217"/>
              <a:ext cx="425262" cy="189006"/>
            </a:xfrm>
            <a:custGeom>
              <a:avLst/>
              <a:gdLst>
                <a:gd name="T0" fmla="*/ 0 w 247"/>
                <a:gd name="T1" fmla="*/ 2147483647 h 110"/>
                <a:gd name="T2" fmla="*/ 2147483647 w 247"/>
                <a:gd name="T3" fmla="*/ 2147483647 h 110"/>
                <a:gd name="T4" fmla="*/ 2147483647 w 247"/>
                <a:gd name="T5" fmla="*/ 2147483647 h 110"/>
                <a:gd name="T6" fmla="*/ 2147483647 w 247"/>
                <a:gd name="T7" fmla="*/ 0 h 110"/>
                <a:gd name="T8" fmla="*/ 0 w 247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0"/>
                <a:gd name="T17" fmla="*/ 247 w 247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8" name="Freeform 13"/>
            <p:cNvSpPr/>
            <p:nvPr/>
          </p:nvSpPr>
          <p:spPr bwMode="auto">
            <a:xfrm>
              <a:off x="1256616" y="3632930"/>
              <a:ext cx="354935" cy="356034"/>
            </a:xfrm>
            <a:custGeom>
              <a:avLst/>
              <a:gdLst>
                <a:gd name="T0" fmla="*/ 2147483647 w 206"/>
                <a:gd name="T1" fmla="*/ 0 h 207"/>
                <a:gd name="T2" fmla="*/ 0 w 206"/>
                <a:gd name="T3" fmla="*/ 2147483647 h 207"/>
                <a:gd name="T4" fmla="*/ 2147483647 w 206"/>
                <a:gd name="T5" fmla="*/ 2147483647 h 207"/>
                <a:gd name="T6" fmla="*/ 2147483647 w 206"/>
                <a:gd name="T7" fmla="*/ 2147483647 h 207"/>
                <a:gd name="T8" fmla="*/ 2147483647 w 206"/>
                <a:gd name="T9" fmla="*/ 0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7"/>
                <a:gd name="T17" fmla="*/ 206 w 206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9" name="Freeform 14"/>
            <p:cNvSpPr/>
            <p:nvPr/>
          </p:nvSpPr>
          <p:spPr bwMode="auto">
            <a:xfrm>
              <a:off x="1119258" y="3213162"/>
              <a:ext cx="191203" cy="427460"/>
            </a:xfrm>
            <a:custGeom>
              <a:avLst/>
              <a:gdLst>
                <a:gd name="T0" fmla="*/ 0 w 111"/>
                <a:gd name="T1" fmla="*/ 0 h 248"/>
                <a:gd name="T2" fmla="*/ 2147483647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0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60" name="Freeform 15"/>
            <p:cNvSpPr/>
            <p:nvPr/>
          </p:nvSpPr>
          <p:spPr bwMode="auto">
            <a:xfrm>
              <a:off x="1119258" y="2743946"/>
              <a:ext cx="191203" cy="425262"/>
            </a:xfrm>
            <a:custGeom>
              <a:avLst/>
              <a:gdLst>
                <a:gd name="T0" fmla="*/ 2147483647 w 111"/>
                <a:gd name="T1" fmla="*/ 2147483647 h 247"/>
                <a:gd name="T2" fmla="*/ 2147483647 w 111"/>
                <a:gd name="T3" fmla="*/ 2147483647 h 247"/>
                <a:gd name="T4" fmla="*/ 2147483647 w 111"/>
                <a:gd name="T5" fmla="*/ 0 h 247"/>
                <a:gd name="T6" fmla="*/ 0 w 111"/>
                <a:gd name="T7" fmla="*/ 2147483647 h 247"/>
                <a:gd name="T8" fmla="*/ 2147483647 w 111"/>
                <a:gd name="T9" fmla="*/ 2147483647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61" name="Freeform 16"/>
            <p:cNvSpPr/>
            <p:nvPr/>
          </p:nvSpPr>
          <p:spPr bwMode="auto">
            <a:xfrm>
              <a:off x="1256616" y="2394505"/>
              <a:ext cx="354935" cy="354935"/>
            </a:xfrm>
            <a:custGeom>
              <a:avLst/>
              <a:gdLst>
                <a:gd name="T0" fmla="*/ 0 w 206"/>
                <a:gd name="T1" fmla="*/ 2147483647 h 206"/>
                <a:gd name="T2" fmla="*/ 2147483647 w 206"/>
                <a:gd name="T3" fmla="*/ 2147483647 h 206"/>
                <a:gd name="T4" fmla="*/ 2147483647 w 206"/>
                <a:gd name="T5" fmla="*/ 2147483647 h 206"/>
                <a:gd name="T6" fmla="*/ 2147483647 w 206"/>
                <a:gd name="T7" fmla="*/ 0 h 206"/>
                <a:gd name="T8" fmla="*/ 0 w 206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6"/>
                <a:gd name="T17" fmla="*/ 206 w 206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62" name="Freeform 17"/>
            <p:cNvSpPr/>
            <p:nvPr/>
          </p:nvSpPr>
          <p:spPr bwMode="auto">
            <a:xfrm>
              <a:off x="1606057" y="2257147"/>
              <a:ext cx="425262" cy="191203"/>
            </a:xfrm>
            <a:custGeom>
              <a:avLst/>
              <a:gdLst>
                <a:gd name="T0" fmla="*/ 0 w 247"/>
                <a:gd name="T1" fmla="*/ 2147483647 h 111"/>
                <a:gd name="T2" fmla="*/ 2147483647 w 247"/>
                <a:gd name="T3" fmla="*/ 2147483647 h 111"/>
                <a:gd name="T4" fmla="*/ 2147483647 w 247"/>
                <a:gd name="T5" fmla="*/ 2147483647 h 111"/>
                <a:gd name="T6" fmla="*/ 2147483647 w 247"/>
                <a:gd name="T7" fmla="*/ 0 h 111"/>
                <a:gd name="T8" fmla="*/ 0 w 247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1"/>
                <a:gd name="T17" fmla="*/ 247 w 247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</p:grpSp>
      <p:sp>
        <p:nvSpPr>
          <p:cNvPr id="63" name="Oval 5"/>
          <p:cNvSpPr>
            <a:spLocks noChangeArrowheads="1"/>
          </p:cNvSpPr>
          <p:nvPr/>
        </p:nvSpPr>
        <p:spPr bwMode="auto">
          <a:xfrm>
            <a:off x="6573838" y="1725613"/>
            <a:ext cx="1473200" cy="14732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</a:ln>
        </p:spPr>
        <p:txBody>
          <a:bodyPr lIns="68580" tIns="34290" rIns="68580" bIns="34290"/>
          <a:lstStyle/>
          <a:p>
            <a:endParaRPr lang="id-ID" altLang="zh-CN" sz="1300">
              <a:latin typeface="Calibri" panose="020F0502020204030204" charset="0"/>
            </a:endParaRPr>
          </a:p>
        </p:txBody>
      </p:sp>
      <p:grpSp>
        <p:nvGrpSpPr>
          <p:cNvPr id="64" name="Group 99"/>
          <p:cNvGrpSpPr/>
          <p:nvPr/>
        </p:nvGrpSpPr>
        <p:grpSpPr bwMode="auto">
          <a:xfrm>
            <a:off x="6407150" y="1557338"/>
            <a:ext cx="1806575" cy="1809750"/>
            <a:chOff x="6546413" y="2257147"/>
            <a:chExt cx="1868076" cy="1868076"/>
          </a:xfrm>
          <a:solidFill>
            <a:schemeClr val="tx2"/>
          </a:solidFill>
        </p:grpSpPr>
        <p:sp>
          <p:nvSpPr>
            <p:cNvPr id="65" name="Freeform 6"/>
            <p:cNvSpPr/>
            <p:nvPr/>
          </p:nvSpPr>
          <p:spPr bwMode="auto">
            <a:xfrm>
              <a:off x="7922196" y="2394505"/>
              <a:ext cx="356034" cy="354935"/>
            </a:xfrm>
            <a:custGeom>
              <a:avLst/>
              <a:gdLst>
                <a:gd name="T0" fmla="*/ 2147483647 w 207"/>
                <a:gd name="T1" fmla="*/ 2147483647 h 206"/>
                <a:gd name="T2" fmla="*/ 2147483647 w 207"/>
                <a:gd name="T3" fmla="*/ 0 h 206"/>
                <a:gd name="T4" fmla="*/ 0 w 207"/>
                <a:gd name="T5" fmla="*/ 2147483647 h 206"/>
                <a:gd name="T6" fmla="*/ 2147483647 w 207"/>
                <a:gd name="T7" fmla="*/ 2147483647 h 206"/>
                <a:gd name="T8" fmla="*/ 2147483647 w 207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6"/>
                <a:gd name="T17" fmla="*/ 207 w 207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66" name="Freeform 7"/>
            <p:cNvSpPr/>
            <p:nvPr/>
          </p:nvSpPr>
          <p:spPr bwMode="auto">
            <a:xfrm>
              <a:off x="7502428" y="2257147"/>
              <a:ext cx="427460" cy="19120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2147483647 h 111"/>
                <a:gd name="T4" fmla="*/ 2147483647 w 248"/>
                <a:gd name="T5" fmla="*/ 2147483647 h 111"/>
                <a:gd name="T6" fmla="*/ 2147483647 w 248"/>
                <a:gd name="T7" fmla="*/ 2147483647 h 111"/>
                <a:gd name="T8" fmla="*/ 0 w 248"/>
                <a:gd name="T9" fmla="*/ 0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1"/>
                <a:gd name="T17" fmla="*/ 248 w 248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67" name="Freeform 8"/>
            <p:cNvSpPr/>
            <p:nvPr/>
          </p:nvSpPr>
          <p:spPr bwMode="auto">
            <a:xfrm>
              <a:off x="8223286" y="2743946"/>
              <a:ext cx="191203" cy="425262"/>
            </a:xfrm>
            <a:custGeom>
              <a:avLst/>
              <a:gdLst>
                <a:gd name="T0" fmla="*/ 2147483647 w 111"/>
                <a:gd name="T1" fmla="*/ 0 h 247"/>
                <a:gd name="T2" fmla="*/ 0 w 111"/>
                <a:gd name="T3" fmla="*/ 2147483647 h 247"/>
                <a:gd name="T4" fmla="*/ 2147483647 w 111"/>
                <a:gd name="T5" fmla="*/ 2147483647 h 247"/>
                <a:gd name="T6" fmla="*/ 2147483647 w 111"/>
                <a:gd name="T7" fmla="*/ 2147483647 h 247"/>
                <a:gd name="T8" fmla="*/ 2147483647 w 111"/>
                <a:gd name="T9" fmla="*/ 0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68" name="Freeform 9"/>
            <p:cNvSpPr/>
            <p:nvPr/>
          </p:nvSpPr>
          <p:spPr bwMode="auto">
            <a:xfrm>
              <a:off x="8223286" y="3213162"/>
              <a:ext cx="191203" cy="427460"/>
            </a:xfrm>
            <a:custGeom>
              <a:avLst/>
              <a:gdLst>
                <a:gd name="T0" fmla="*/ 2147483647 w 111"/>
                <a:gd name="T1" fmla="*/ 0 h 248"/>
                <a:gd name="T2" fmla="*/ 0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2147483647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69" name="Freeform 10"/>
            <p:cNvSpPr/>
            <p:nvPr/>
          </p:nvSpPr>
          <p:spPr bwMode="auto">
            <a:xfrm>
              <a:off x="7922196" y="3632930"/>
              <a:ext cx="356034" cy="356034"/>
            </a:xfrm>
            <a:custGeom>
              <a:avLst/>
              <a:gdLst>
                <a:gd name="T0" fmla="*/ 2147483647 w 207"/>
                <a:gd name="T1" fmla="*/ 2147483647 h 207"/>
                <a:gd name="T2" fmla="*/ 2147483647 w 207"/>
                <a:gd name="T3" fmla="*/ 0 h 207"/>
                <a:gd name="T4" fmla="*/ 0 w 207"/>
                <a:gd name="T5" fmla="*/ 2147483647 h 207"/>
                <a:gd name="T6" fmla="*/ 2147483647 w 207"/>
                <a:gd name="T7" fmla="*/ 2147483647 h 207"/>
                <a:gd name="T8" fmla="*/ 2147483647 w 207"/>
                <a:gd name="T9" fmla="*/ 2147483647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7"/>
                <a:gd name="T17" fmla="*/ 207 w 207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70" name="Freeform 11"/>
            <p:cNvSpPr/>
            <p:nvPr/>
          </p:nvSpPr>
          <p:spPr bwMode="auto">
            <a:xfrm>
              <a:off x="7502428" y="3936217"/>
              <a:ext cx="427460" cy="189006"/>
            </a:xfrm>
            <a:custGeom>
              <a:avLst/>
              <a:gdLst>
                <a:gd name="T0" fmla="*/ 2147483647 w 248"/>
                <a:gd name="T1" fmla="*/ 2147483647 h 110"/>
                <a:gd name="T2" fmla="*/ 2147483647 w 248"/>
                <a:gd name="T3" fmla="*/ 0 h 110"/>
                <a:gd name="T4" fmla="*/ 0 w 248"/>
                <a:gd name="T5" fmla="*/ 2147483647 h 110"/>
                <a:gd name="T6" fmla="*/ 0 w 248"/>
                <a:gd name="T7" fmla="*/ 2147483647 h 110"/>
                <a:gd name="T8" fmla="*/ 2147483647 w 248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0"/>
                <a:gd name="T17" fmla="*/ 248 w 248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71" name="Freeform 12"/>
            <p:cNvSpPr/>
            <p:nvPr/>
          </p:nvSpPr>
          <p:spPr bwMode="auto">
            <a:xfrm>
              <a:off x="7033212" y="3936217"/>
              <a:ext cx="425262" cy="189006"/>
            </a:xfrm>
            <a:custGeom>
              <a:avLst/>
              <a:gdLst>
                <a:gd name="T0" fmla="*/ 0 w 247"/>
                <a:gd name="T1" fmla="*/ 2147483647 h 110"/>
                <a:gd name="T2" fmla="*/ 2147483647 w 247"/>
                <a:gd name="T3" fmla="*/ 2147483647 h 110"/>
                <a:gd name="T4" fmla="*/ 2147483647 w 247"/>
                <a:gd name="T5" fmla="*/ 2147483647 h 110"/>
                <a:gd name="T6" fmla="*/ 2147483647 w 247"/>
                <a:gd name="T7" fmla="*/ 0 h 110"/>
                <a:gd name="T8" fmla="*/ 0 w 247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0"/>
                <a:gd name="T17" fmla="*/ 247 w 247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72" name="Freeform 13"/>
            <p:cNvSpPr/>
            <p:nvPr/>
          </p:nvSpPr>
          <p:spPr bwMode="auto">
            <a:xfrm>
              <a:off x="6683771" y="3632930"/>
              <a:ext cx="354935" cy="356034"/>
            </a:xfrm>
            <a:custGeom>
              <a:avLst/>
              <a:gdLst>
                <a:gd name="T0" fmla="*/ 2147483647 w 206"/>
                <a:gd name="T1" fmla="*/ 0 h 207"/>
                <a:gd name="T2" fmla="*/ 0 w 206"/>
                <a:gd name="T3" fmla="*/ 2147483647 h 207"/>
                <a:gd name="T4" fmla="*/ 2147483647 w 206"/>
                <a:gd name="T5" fmla="*/ 2147483647 h 207"/>
                <a:gd name="T6" fmla="*/ 2147483647 w 206"/>
                <a:gd name="T7" fmla="*/ 2147483647 h 207"/>
                <a:gd name="T8" fmla="*/ 2147483647 w 206"/>
                <a:gd name="T9" fmla="*/ 0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7"/>
                <a:gd name="T17" fmla="*/ 206 w 206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73" name="Freeform 14"/>
            <p:cNvSpPr/>
            <p:nvPr/>
          </p:nvSpPr>
          <p:spPr bwMode="auto">
            <a:xfrm>
              <a:off x="6546413" y="3213162"/>
              <a:ext cx="191203" cy="427460"/>
            </a:xfrm>
            <a:custGeom>
              <a:avLst/>
              <a:gdLst>
                <a:gd name="T0" fmla="*/ 0 w 111"/>
                <a:gd name="T1" fmla="*/ 0 h 248"/>
                <a:gd name="T2" fmla="*/ 2147483647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0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74" name="Freeform 15"/>
            <p:cNvSpPr/>
            <p:nvPr/>
          </p:nvSpPr>
          <p:spPr bwMode="auto">
            <a:xfrm>
              <a:off x="6546413" y="2743946"/>
              <a:ext cx="191203" cy="425262"/>
            </a:xfrm>
            <a:custGeom>
              <a:avLst/>
              <a:gdLst>
                <a:gd name="T0" fmla="*/ 2147483647 w 111"/>
                <a:gd name="T1" fmla="*/ 2147483647 h 247"/>
                <a:gd name="T2" fmla="*/ 2147483647 w 111"/>
                <a:gd name="T3" fmla="*/ 2147483647 h 247"/>
                <a:gd name="T4" fmla="*/ 2147483647 w 111"/>
                <a:gd name="T5" fmla="*/ 0 h 247"/>
                <a:gd name="T6" fmla="*/ 0 w 111"/>
                <a:gd name="T7" fmla="*/ 2147483647 h 247"/>
                <a:gd name="T8" fmla="*/ 2147483647 w 111"/>
                <a:gd name="T9" fmla="*/ 2147483647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75" name="Freeform 16"/>
            <p:cNvSpPr/>
            <p:nvPr/>
          </p:nvSpPr>
          <p:spPr bwMode="auto">
            <a:xfrm>
              <a:off x="6683771" y="2394505"/>
              <a:ext cx="354935" cy="354935"/>
            </a:xfrm>
            <a:custGeom>
              <a:avLst/>
              <a:gdLst>
                <a:gd name="T0" fmla="*/ 0 w 206"/>
                <a:gd name="T1" fmla="*/ 2147483647 h 206"/>
                <a:gd name="T2" fmla="*/ 2147483647 w 206"/>
                <a:gd name="T3" fmla="*/ 2147483647 h 206"/>
                <a:gd name="T4" fmla="*/ 2147483647 w 206"/>
                <a:gd name="T5" fmla="*/ 2147483647 h 206"/>
                <a:gd name="T6" fmla="*/ 2147483647 w 206"/>
                <a:gd name="T7" fmla="*/ 0 h 206"/>
                <a:gd name="T8" fmla="*/ 0 w 206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6"/>
                <a:gd name="T17" fmla="*/ 206 w 206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76" name="Freeform 17"/>
            <p:cNvSpPr/>
            <p:nvPr/>
          </p:nvSpPr>
          <p:spPr bwMode="auto">
            <a:xfrm>
              <a:off x="7033212" y="2257147"/>
              <a:ext cx="425262" cy="191203"/>
            </a:xfrm>
            <a:custGeom>
              <a:avLst/>
              <a:gdLst>
                <a:gd name="T0" fmla="*/ 0 w 247"/>
                <a:gd name="T1" fmla="*/ 2147483647 h 111"/>
                <a:gd name="T2" fmla="*/ 2147483647 w 247"/>
                <a:gd name="T3" fmla="*/ 2147483647 h 111"/>
                <a:gd name="T4" fmla="*/ 2147483647 w 247"/>
                <a:gd name="T5" fmla="*/ 2147483647 h 111"/>
                <a:gd name="T6" fmla="*/ 2147483647 w 247"/>
                <a:gd name="T7" fmla="*/ 0 h 111"/>
                <a:gd name="T8" fmla="*/ 0 w 247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1"/>
                <a:gd name="T17" fmla="*/ 247 w 247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</p:grpSp>
      <p:sp>
        <p:nvSpPr>
          <p:cNvPr id="77" name="Oval 5"/>
          <p:cNvSpPr>
            <a:spLocks noChangeArrowheads="1"/>
          </p:cNvSpPr>
          <p:nvPr/>
        </p:nvSpPr>
        <p:spPr bwMode="auto">
          <a:xfrm>
            <a:off x="9178925" y="1725613"/>
            <a:ext cx="1473200" cy="1473200"/>
          </a:xfrm>
          <a:prstGeom prst="ellipse">
            <a:avLst/>
          </a:prstGeom>
          <a:solidFill>
            <a:schemeClr val="tx2"/>
          </a:solidFill>
          <a:ln w="9525">
            <a:noFill/>
            <a:round/>
          </a:ln>
        </p:spPr>
        <p:txBody>
          <a:bodyPr lIns="68580" tIns="34290" rIns="68580" bIns="34290"/>
          <a:lstStyle/>
          <a:p>
            <a:endParaRPr lang="id-ID" altLang="zh-CN" sz="1300">
              <a:latin typeface="Calibri" panose="020F0502020204030204" charset="0"/>
            </a:endParaRPr>
          </a:p>
        </p:txBody>
      </p:sp>
      <p:grpSp>
        <p:nvGrpSpPr>
          <p:cNvPr id="78" name="Group 113"/>
          <p:cNvGrpSpPr/>
          <p:nvPr/>
        </p:nvGrpSpPr>
        <p:grpSpPr bwMode="auto">
          <a:xfrm>
            <a:off x="9010650" y="1557338"/>
            <a:ext cx="1809750" cy="1809750"/>
            <a:chOff x="9237196" y="2257147"/>
            <a:chExt cx="1868076" cy="1868076"/>
          </a:xfrm>
          <a:solidFill>
            <a:schemeClr val="accent1"/>
          </a:solidFill>
        </p:grpSpPr>
        <p:sp>
          <p:nvSpPr>
            <p:cNvPr id="79" name="Freeform 6"/>
            <p:cNvSpPr/>
            <p:nvPr/>
          </p:nvSpPr>
          <p:spPr bwMode="auto">
            <a:xfrm>
              <a:off x="10612979" y="2394505"/>
              <a:ext cx="356034" cy="354935"/>
            </a:xfrm>
            <a:custGeom>
              <a:avLst/>
              <a:gdLst>
                <a:gd name="T0" fmla="*/ 2147483647 w 207"/>
                <a:gd name="T1" fmla="*/ 2147483647 h 206"/>
                <a:gd name="T2" fmla="*/ 2147483647 w 207"/>
                <a:gd name="T3" fmla="*/ 0 h 206"/>
                <a:gd name="T4" fmla="*/ 0 w 207"/>
                <a:gd name="T5" fmla="*/ 2147483647 h 206"/>
                <a:gd name="T6" fmla="*/ 2147483647 w 207"/>
                <a:gd name="T7" fmla="*/ 2147483647 h 206"/>
                <a:gd name="T8" fmla="*/ 2147483647 w 207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6"/>
                <a:gd name="T17" fmla="*/ 207 w 207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0" name="Freeform 7"/>
            <p:cNvSpPr/>
            <p:nvPr/>
          </p:nvSpPr>
          <p:spPr bwMode="auto">
            <a:xfrm>
              <a:off x="10193211" y="2257147"/>
              <a:ext cx="427460" cy="19120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2147483647 h 111"/>
                <a:gd name="T4" fmla="*/ 2147483647 w 248"/>
                <a:gd name="T5" fmla="*/ 2147483647 h 111"/>
                <a:gd name="T6" fmla="*/ 2147483647 w 248"/>
                <a:gd name="T7" fmla="*/ 2147483647 h 111"/>
                <a:gd name="T8" fmla="*/ 0 w 248"/>
                <a:gd name="T9" fmla="*/ 0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1"/>
                <a:gd name="T17" fmla="*/ 248 w 248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1" name="Freeform 8"/>
            <p:cNvSpPr/>
            <p:nvPr/>
          </p:nvSpPr>
          <p:spPr bwMode="auto">
            <a:xfrm>
              <a:off x="10914069" y="2743946"/>
              <a:ext cx="191203" cy="425262"/>
            </a:xfrm>
            <a:custGeom>
              <a:avLst/>
              <a:gdLst>
                <a:gd name="T0" fmla="*/ 2147483647 w 111"/>
                <a:gd name="T1" fmla="*/ 0 h 247"/>
                <a:gd name="T2" fmla="*/ 0 w 111"/>
                <a:gd name="T3" fmla="*/ 2147483647 h 247"/>
                <a:gd name="T4" fmla="*/ 2147483647 w 111"/>
                <a:gd name="T5" fmla="*/ 2147483647 h 247"/>
                <a:gd name="T6" fmla="*/ 2147483647 w 111"/>
                <a:gd name="T7" fmla="*/ 2147483647 h 247"/>
                <a:gd name="T8" fmla="*/ 2147483647 w 111"/>
                <a:gd name="T9" fmla="*/ 0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2" name="Freeform 9"/>
            <p:cNvSpPr/>
            <p:nvPr/>
          </p:nvSpPr>
          <p:spPr bwMode="auto">
            <a:xfrm>
              <a:off x="10914069" y="3213162"/>
              <a:ext cx="191203" cy="427460"/>
            </a:xfrm>
            <a:custGeom>
              <a:avLst/>
              <a:gdLst>
                <a:gd name="T0" fmla="*/ 2147483647 w 111"/>
                <a:gd name="T1" fmla="*/ 0 h 248"/>
                <a:gd name="T2" fmla="*/ 0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2147483647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3" name="Freeform 10"/>
            <p:cNvSpPr/>
            <p:nvPr/>
          </p:nvSpPr>
          <p:spPr bwMode="auto">
            <a:xfrm>
              <a:off x="10612979" y="3632930"/>
              <a:ext cx="356034" cy="356034"/>
            </a:xfrm>
            <a:custGeom>
              <a:avLst/>
              <a:gdLst>
                <a:gd name="T0" fmla="*/ 2147483647 w 207"/>
                <a:gd name="T1" fmla="*/ 2147483647 h 207"/>
                <a:gd name="T2" fmla="*/ 2147483647 w 207"/>
                <a:gd name="T3" fmla="*/ 0 h 207"/>
                <a:gd name="T4" fmla="*/ 0 w 207"/>
                <a:gd name="T5" fmla="*/ 2147483647 h 207"/>
                <a:gd name="T6" fmla="*/ 2147483647 w 207"/>
                <a:gd name="T7" fmla="*/ 2147483647 h 207"/>
                <a:gd name="T8" fmla="*/ 2147483647 w 207"/>
                <a:gd name="T9" fmla="*/ 2147483647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7"/>
                <a:gd name="T17" fmla="*/ 207 w 207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4" name="Freeform 11"/>
            <p:cNvSpPr/>
            <p:nvPr/>
          </p:nvSpPr>
          <p:spPr bwMode="auto">
            <a:xfrm>
              <a:off x="10193211" y="3936217"/>
              <a:ext cx="427460" cy="189006"/>
            </a:xfrm>
            <a:custGeom>
              <a:avLst/>
              <a:gdLst>
                <a:gd name="T0" fmla="*/ 2147483647 w 248"/>
                <a:gd name="T1" fmla="*/ 2147483647 h 110"/>
                <a:gd name="T2" fmla="*/ 2147483647 w 248"/>
                <a:gd name="T3" fmla="*/ 0 h 110"/>
                <a:gd name="T4" fmla="*/ 0 w 248"/>
                <a:gd name="T5" fmla="*/ 2147483647 h 110"/>
                <a:gd name="T6" fmla="*/ 0 w 248"/>
                <a:gd name="T7" fmla="*/ 2147483647 h 110"/>
                <a:gd name="T8" fmla="*/ 2147483647 w 248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0"/>
                <a:gd name="T17" fmla="*/ 248 w 248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5" name="Freeform 12"/>
            <p:cNvSpPr/>
            <p:nvPr/>
          </p:nvSpPr>
          <p:spPr bwMode="auto">
            <a:xfrm>
              <a:off x="9723995" y="3936217"/>
              <a:ext cx="425262" cy="189006"/>
            </a:xfrm>
            <a:custGeom>
              <a:avLst/>
              <a:gdLst>
                <a:gd name="T0" fmla="*/ 0 w 247"/>
                <a:gd name="T1" fmla="*/ 2147483647 h 110"/>
                <a:gd name="T2" fmla="*/ 2147483647 w 247"/>
                <a:gd name="T3" fmla="*/ 2147483647 h 110"/>
                <a:gd name="T4" fmla="*/ 2147483647 w 247"/>
                <a:gd name="T5" fmla="*/ 2147483647 h 110"/>
                <a:gd name="T6" fmla="*/ 2147483647 w 247"/>
                <a:gd name="T7" fmla="*/ 0 h 110"/>
                <a:gd name="T8" fmla="*/ 0 w 247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0"/>
                <a:gd name="T17" fmla="*/ 247 w 247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6" name="Freeform 13"/>
            <p:cNvSpPr/>
            <p:nvPr/>
          </p:nvSpPr>
          <p:spPr bwMode="auto">
            <a:xfrm>
              <a:off x="9374554" y="3632930"/>
              <a:ext cx="354935" cy="356034"/>
            </a:xfrm>
            <a:custGeom>
              <a:avLst/>
              <a:gdLst>
                <a:gd name="T0" fmla="*/ 2147483647 w 206"/>
                <a:gd name="T1" fmla="*/ 0 h 207"/>
                <a:gd name="T2" fmla="*/ 0 w 206"/>
                <a:gd name="T3" fmla="*/ 2147483647 h 207"/>
                <a:gd name="T4" fmla="*/ 2147483647 w 206"/>
                <a:gd name="T5" fmla="*/ 2147483647 h 207"/>
                <a:gd name="T6" fmla="*/ 2147483647 w 206"/>
                <a:gd name="T7" fmla="*/ 2147483647 h 207"/>
                <a:gd name="T8" fmla="*/ 2147483647 w 206"/>
                <a:gd name="T9" fmla="*/ 0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7"/>
                <a:gd name="T17" fmla="*/ 206 w 206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7" name="Freeform 14"/>
            <p:cNvSpPr/>
            <p:nvPr/>
          </p:nvSpPr>
          <p:spPr bwMode="auto">
            <a:xfrm>
              <a:off x="9237196" y="3213162"/>
              <a:ext cx="191203" cy="427460"/>
            </a:xfrm>
            <a:custGeom>
              <a:avLst/>
              <a:gdLst>
                <a:gd name="T0" fmla="*/ 0 w 111"/>
                <a:gd name="T1" fmla="*/ 0 h 248"/>
                <a:gd name="T2" fmla="*/ 2147483647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0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8" name="Freeform 15"/>
            <p:cNvSpPr/>
            <p:nvPr/>
          </p:nvSpPr>
          <p:spPr bwMode="auto">
            <a:xfrm>
              <a:off x="9237196" y="2743946"/>
              <a:ext cx="191203" cy="425262"/>
            </a:xfrm>
            <a:custGeom>
              <a:avLst/>
              <a:gdLst>
                <a:gd name="T0" fmla="*/ 2147483647 w 111"/>
                <a:gd name="T1" fmla="*/ 2147483647 h 247"/>
                <a:gd name="T2" fmla="*/ 2147483647 w 111"/>
                <a:gd name="T3" fmla="*/ 2147483647 h 247"/>
                <a:gd name="T4" fmla="*/ 2147483647 w 111"/>
                <a:gd name="T5" fmla="*/ 0 h 247"/>
                <a:gd name="T6" fmla="*/ 0 w 111"/>
                <a:gd name="T7" fmla="*/ 2147483647 h 247"/>
                <a:gd name="T8" fmla="*/ 2147483647 w 111"/>
                <a:gd name="T9" fmla="*/ 2147483647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9" name="Freeform 16"/>
            <p:cNvSpPr/>
            <p:nvPr/>
          </p:nvSpPr>
          <p:spPr bwMode="auto">
            <a:xfrm>
              <a:off x="9374554" y="2394505"/>
              <a:ext cx="354935" cy="354935"/>
            </a:xfrm>
            <a:custGeom>
              <a:avLst/>
              <a:gdLst>
                <a:gd name="T0" fmla="*/ 0 w 206"/>
                <a:gd name="T1" fmla="*/ 2147483647 h 206"/>
                <a:gd name="T2" fmla="*/ 2147483647 w 206"/>
                <a:gd name="T3" fmla="*/ 2147483647 h 206"/>
                <a:gd name="T4" fmla="*/ 2147483647 w 206"/>
                <a:gd name="T5" fmla="*/ 2147483647 h 206"/>
                <a:gd name="T6" fmla="*/ 2147483647 w 206"/>
                <a:gd name="T7" fmla="*/ 0 h 206"/>
                <a:gd name="T8" fmla="*/ 0 w 206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6"/>
                <a:gd name="T17" fmla="*/ 206 w 206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90" name="Freeform 17"/>
            <p:cNvSpPr/>
            <p:nvPr/>
          </p:nvSpPr>
          <p:spPr bwMode="auto">
            <a:xfrm>
              <a:off x="9723995" y="2257147"/>
              <a:ext cx="425262" cy="191203"/>
            </a:xfrm>
            <a:custGeom>
              <a:avLst/>
              <a:gdLst>
                <a:gd name="T0" fmla="*/ 0 w 247"/>
                <a:gd name="T1" fmla="*/ 2147483647 h 111"/>
                <a:gd name="T2" fmla="*/ 2147483647 w 247"/>
                <a:gd name="T3" fmla="*/ 2147483647 h 111"/>
                <a:gd name="T4" fmla="*/ 2147483647 w 247"/>
                <a:gd name="T5" fmla="*/ 2147483647 h 111"/>
                <a:gd name="T6" fmla="*/ 2147483647 w 247"/>
                <a:gd name="T7" fmla="*/ 0 h 111"/>
                <a:gd name="T8" fmla="*/ 0 w 247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1"/>
                <a:gd name="T17" fmla="*/ 247 w 247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</p:grpSp>
      <p:pic>
        <p:nvPicPr>
          <p:cNvPr id="91" name="Group 134"/>
          <p:cNvPicPr preferRelativeResize="0">
            <a:picLocks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878013" y="2208213"/>
            <a:ext cx="53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" name="Group 142"/>
          <p:cNvPicPr preferRelativeResize="0"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4213" y="2193925"/>
            <a:ext cx="5969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" name="Group 147"/>
          <p:cNvPicPr preferRelativeResize="0"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71038" y="2220913"/>
            <a:ext cx="612775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" name="Group 152"/>
          <p:cNvPicPr preferRelativeResize="0"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3263" y="2184400"/>
            <a:ext cx="3841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" name="矩形 47"/>
          <p:cNvSpPr>
            <a:spLocks noChangeArrowheads="1"/>
          </p:cNvSpPr>
          <p:nvPr/>
        </p:nvSpPr>
        <p:spPr bwMode="auto">
          <a:xfrm>
            <a:off x="1084898" y="3797897"/>
            <a:ext cx="2119312" cy="26752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pPr algn="l" defTabSz="91313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按照《公共资源交易平台管理暂行办法》，将公共资源交易公告、资格审查结果、成交信息、履约信息、违法违规行为等，通过公共资源交易电子服务系统依法及时向社会公开。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8" name="矩形 47"/>
          <p:cNvSpPr>
            <a:spLocks noChangeArrowheads="1"/>
          </p:cNvSpPr>
          <p:nvPr/>
        </p:nvSpPr>
        <p:spPr bwMode="auto">
          <a:xfrm>
            <a:off x="3645853" y="3797897"/>
            <a:ext cx="2119312" cy="10591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pPr algn="l" defTabSz="91313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及时对新出台的规范性文件进行解读，增加了视频、动漫等解读形式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0" name="矩形 47"/>
          <p:cNvSpPr>
            <a:spLocks noChangeArrowheads="1"/>
          </p:cNvSpPr>
          <p:nvPr/>
        </p:nvSpPr>
        <p:spPr bwMode="auto">
          <a:xfrm>
            <a:off x="6273483" y="3797897"/>
            <a:ext cx="2119312" cy="23520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pPr algn="l" defTabSz="91313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积极参加市纪委、市广播电视台举办的“政风行风热线”，市政府办公室举办的政府网站在线访谈，宣传公共资源交易政策法规、解答社会群众提出的咨询意见。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2" name="矩形 47"/>
          <p:cNvSpPr>
            <a:spLocks noChangeArrowheads="1"/>
          </p:cNvSpPr>
          <p:nvPr/>
        </p:nvSpPr>
        <p:spPr bwMode="auto">
          <a:xfrm>
            <a:off x="8856028" y="3797897"/>
            <a:ext cx="2119312" cy="29984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pPr algn="l" defTabSz="91313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不断完善平台运行机制，探索建立公共资源交易信息和信用信息公开共享制度，加强公共资源交易数据统计分析和综合利用，为市场主体、社会公众和行业主管部门提供信息服务。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 defTabSz="913130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9040" y="271780"/>
            <a:ext cx="8362315" cy="614045"/>
          </a:xfrm>
        </p:spPr>
        <p:txBody>
          <a:bodyPr>
            <a:normAutofit/>
          </a:bodyPr>
          <a:lstStyle/>
          <a:p>
            <a:r>
              <a:rPr lang="zh-CN" altLang="en-US" dirty="0"/>
              <a:t>发布解读、回应社会关切以及互动交流情况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  <p:bldP spid="49" grpId="0" bldLvl="0" animBg="1"/>
      <p:bldP spid="63" grpId="0" bldLvl="0" animBg="1"/>
      <p:bldP spid="77" grpId="0" bldLvl="0" animBg="1"/>
      <p:bldP spid="96" grpId="0"/>
      <p:bldP spid="98" grpId="0"/>
      <p:bldP spid="100" grpId="0"/>
      <p:bldP spid="10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1478915" y="1958340"/>
            <a:ext cx="4517390" cy="972820"/>
          </a:xfrm>
          <a:prstGeom prst="homePlate">
            <a:avLst>
              <a:gd name="adj" fmla="val 44031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五边形 68"/>
          <p:cNvSpPr/>
          <p:nvPr/>
        </p:nvSpPr>
        <p:spPr>
          <a:xfrm>
            <a:off x="1478915" y="2931160"/>
            <a:ext cx="4878705" cy="972820"/>
          </a:xfrm>
          <a:prstGeom prst="homePlate">
            <a:avLst>
              <a:gd name="adj" fmla="val 440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五边形 69"/>
          <p:cNvSpPr/>
          <p:nvPr/>
        </p:nvSpPr>
        <p:spPr>
          <a:xfrm>
            <a:off x="1478915" y="3904615"/>
            <a:ext cx="4517390" cy="972820"/>
          </a:xfrm>
          <a:prstGeom prst="homePlate">
            <a:avLst>
              <a:gd name="adj" fmla="val 44031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五边形 70"/>
          <p:cNvSpPr/>
          <p:nvPr/>
        </p:nvSpPr>
        <p:spPr>
          <a:xfrm>
            <a:off x="1478915" y="4876165"/>
            <a:ext cx="4879340" cy="972820"/>
          </a:xfrm>
          <a:prstGeom prst="homePlate">
            <a:avLst>
              <a:gd name="adj" fmla="val 440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9040" y="271780"/>
            <a:ext cx="7849235" cy="614045"/>
          </a:xfrm>
        </p:spPr>
        <p:txBody>
          <a:bodyPr>
            <a:normAutofit/>
          </a:bodyPr>
          <a:lstStyle/>
          <a:p>
            <a:r>
              <a:rPr lang="zh-CN" altLang="en-US" dirty="0">
                <a:sym typeface="+mn-ea"/>
              </a:rPr>
              <a:t>推进公共资源配置信息公开工作情况</a:t>
            </a:r>
            <a:endParaRPr lang="zh-CN" altLang="en-US" dirty="0"/>
          </a:p>
        </p:txBody>
      </p:sp>
      <p:grpSp>
        <p:nvGrpSpPr>
          <p:cNvPr id="38" name="组合 37"/>
          <p:cNvGrpSpPr/>
          <p:nvPr/>
        </p:nvGrpSpPr>
        <p:grpSpPr>
          <a:xfrm>
            <a:off x="1209090" y="1196340"/>
            <a:ext cx="2852724" cy="5436836"/>
            <a:chOff x="1108703" y="1329917"/>
            <a:chExt cx="3406147" cy="6491571"/>
          </a:xfrm>
        </p:grpSpPr>
        <p:sp>
          <p:nvSpPr>
            <p:cNvPr id="39" name="Freeform 6"/>
            <p:cNvSpPr/>
            <p:nvPr/>
          </p:nvSpPr>
          <p:spPr bwMode="auto">
            <a:xfrm>
              <a:off x="1166029" y="1388547"/>
              <a:ext cx="3315378" cy="6402542"/>
            </a:xfrm>
            <a:custGeom>
              <a:avLst/>
              <a:gdLst>
                <a:gd name="T0" fmla="*/ 155 w 1172"/>
                <a:gd name="T1" fmla="*/ 2493 h 2493"/>
                <a:gd name="T2" fmla="*/ 0 w 1172"/>
                <a:gd name="T3" fmla="*/ 2337 h 2493"/>
                <a:gd name="T4" fmla="*/ 0 w 1172"/>
                <a:gd name="T5" fmla="*/ 156 h 2493"/>
                <a:gd name="T6" fmla="*/ 155 w 1172"/>
                <a:gd name="T7" fmla="*/ 0 h 2493"/>
                <a:gd name="T8" fmla="*/ 1016 w 1172"/>
                <a:gd name="T9" fmla="*/ 0 h 2493"/>
                <a:gd name="T10" fmla="*/ 1172 w 1172"/>
                <a:gd name="T11" fmla="*/ 156 h 2493"/>
                <a:gd name="T12" fmla="*/ 1172 w 1172"/>
                <a:gd name="T13" fmla="*/ 2337 h 2493"/>
                <a:gd name="T14" fmla="*/ 1016 w 1172"/>
                <a:gd name="T15" fmla="*/ 2493 h 2493"/>
                <a:gd name="T16" fmla="*/ 155 w 1172"/>
                <a:gd name="T17" fmla="*/ 2493 h 2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2" h="2493">
                  <a:moveTo>
                    <a:pt x="155" y="2493"/>
                  </a:moveTo>
                  <a:cubicBezTo>
                    <a:pt x="69" y="2493"/>
                    <a:pt x="0" y="2423"/>
                    <a:pt x="0" y="2337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0" y="65"/>
                    <a:pt x="65" y="0"/>
                    <a:pt x="155" y="0"/>
                  </a:cubicBezTo>
                  <a:cubicBezTo>
                    <a:pt x="1016" y="0"/>
                    <a:pt x="1016" y="0"/>
                    <a:pt x="1016" y="0"/>
                  </a:cubicBezTo>
                  <a:cubicBezTo>
                    <a:pt x="1105" y="0"/>
                    <a:pt x="1172" y="67"/>
                    <a:pt x="1172" y="156"/>
                  </a:cubicBezTo>
                  <a:cubicBezTo>
                    <a:pt x="1172" y="2337"/>
                    <a:pt x="1172" y="2337"/>
                    <a:pt x="1172" y="2337"/>
                  </a:cubicBezTo>
                  <a:cubicBezTo>
                    <a:pt x="1172" y="2423"/>
                    <a:pt x="1102" y="2493"/>
                    <a:pt x="1016" y="2493"/>
                  </a:cubicBezTo>
                  <a:lnTo>
                    <a:pt x="155" y="2493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40" name="Oval 8"/>
            <p:cNvSpPr>
              <a:spLocks noChangeArrowheads="1"/>
            </p:cNvSpPr>
            <p:nvPr/>
          </p:nvSpPr>
          <p:spPr bwMode="auto">
            <a:xfrm>
              <a:off x="2604779" y="7130163"/>
              <a:ext cx="437881" cy="43698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41" name="Freeform 9"/>
            <p:cNvSpPr>
              <a:spLocks noEditPoints="1"/>
            </p:cNvSpPr>
            <p:nvPr/>
          </p:nvSpPr>
          <p:spPr bwMode="auto">
            <a:xfrm>
              <a:off x="2543602" y="7069079"/>
              <a:ext cx="560236" cy="560235"/>
            </a:xfrm>
            <a:custGeom>
              <a:avLst/>
              <a:gdLst>
                <a:gd name="T0" fmla="*/ 109 w 218"/>
                <a:gd name="T1" fmla="*/ 12 h 218"/>
                <a:gd name="T2" fmla="*/ 206 w 218"/>
                <a:gd name="T3" fmla="*/ 109 h 218"/>
                <a:gd name="T4" fmla="*/ 109 w 218"/>
                <a:gd name="T5" fmla="*/ 206 h 218"/>
                <a:gd name="T6" fmla="*/ 12 w 218"/>
                <a:gd name="T7" fmla="*/ 109 h 218"/>
                <a:gd name="T8" fmla="*/ 109 w 218"/>
                <a:gd name="T9" fmla="*/ 12 h 218"/>
                <a:gd name="T10" fmla="*/ 109 w 218"/>
                <a:gd name="T11" fmla="*/ 0 h 218"/>
                <a:gd name="T12" fmla="*/ 0 w 218"/>
                <a:gd name="T13" fmla="*/ 109 h 218"/>
                <a:gd name="T14" fmla="*/ 109 w 218"/>
                <a:gd name="T15" fmla="*/ 218 h 218"/>
                <a:gd name="T16" fmla="*/ 218 w 218"/>
                <a:gd name="T17" fmla="*/ 109 h 218"/>
                <a:gd name="T18" fmla="*/ 109 w 218"/>
                <a:gd name="T19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8" h="218">
                  <a:moveTo>
                    <a:pt x="109" y="12"/>
                  </a:moveTo>
                  <a:cubicBezTo>
                    <a:pt x="162" y="12"/>
                    <a:pt x="206" y="55"/>
                    <a:pt x="206" y="109"/>
                  </a:cubicBezTo>
                  <a:cubicBezTo>
                    <a:pt x="206" y="162"/>
                    <a:pt x="162" y="206"/>
                    <a:pt x="109" y="206"/>
                  </a:cubicBezTo>
                  <a:cubicBezTo>
                    <a:pt x="55" y="206"/>
                    <a:pt x="12" y="162"/>
                    <a:pt x="12" y="109"/>
                  </a:cubicBezTo>
                  <a:cubicBezTo>
                    <a:pt x="12" y="55"/>
                    <a:pt x="55" y="12"/>
                    <a:pt x="109" y="12"/>
                  </a:cubicBezTo>
                  <a:moveTo>
                    <a:pt x="109" y="0"/>
                  </a:moveTo>
                  <a:cubicBezTo>
                    <a:pt x="49" y="0"/>
                    <a:pt x="0" y="48"/>
                    <a:pt x="0" y="109"/>
                  </a:cubicBezTo>
                  <a:cubicBezTo>
                    <a:pt x="0" y="169"/>
                    <a:pt x="49" y="218"/>
                    <a:pt x="109" y="218"/>
                  </a:cubicBezTo>
                  <a:cubicBezTo>
                    <a:pt x="169" y="218"/>
                    <a:pt x="218" y="169"/>
                    <a:pt x="218" y="109"/>
                  </a:cubicBezTo>
                  <a:cubicBezTo>
                    <a:pt x="218" y="48"/>
                    <a:pt x="169" y="0"/>
                    <a:pt x="109" y="0"/>
                  </a:cubicBezTo>
                  <a:close/>
                </a:path>
              </a:pathLst>
            </a:custGeom>
            <a:solidFill>
              <a:srgbClr val="CFCECE"/>
            </a:solidFill>
            <a:ln w="19050">
              <a:solidFill>
                <a:schemeClr val="tx1"/>
              </a:solidFill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grpSp>
          <p:nvGrpSpPr>
            <p:cNvPr id="59" name="组合 58"/>
            <p:cNvGrpSpPr/>
            <p:nvPr/>
          </p:nvGrpSpPr>
          <p:grpSpPr>
            <a:xfrm>
              <a:off x="1108703" y="1329917"/>
              <a:ext cx="3406147" cy="6491571"/>
              <a:chOff x="1108703" y="1329917"/>
              <a:chExt cx="3406147" cy="6491571"/>
            </a:xfrm>
          </p:grpSpPr>
          <p:sp>
            <p:nvSpPr>
              <p:cNvPr id="63" name="Freeform 10"/>
              <p:cNvSpPr/>
              <p:nvPr/>
            </p:nvSpPr>
            <p:spPr bwMode="auto">
              <a:xfrm>
                <a:off x="1108703" y="2240843"/>
                <a:ext cx="48968" cy="298574"/>
              </a:xfrm>
              <a:custGeom>
                <a:avLst/>
                <a:gdLst>
                  <a:gd name="T0" fmla="*/ 17 w 17"/>
                  <a:gd name="T1" fmla="*/ 110 h 116"/>
                  <a:gd name="T2" fmla="*/ 11 w 17"/>
                  <a:gd name="T3" fmla="*/ 116 h 116"/>
                  <a:gd name="T4" fmla="*/ 6 w 17"/>
                  <a:gd name="T5" fmla="*/ 116 h 116"/>
                  <a:gd name="T6" fmla="*/ 0 w 17"/>
                  <a:gd name="T7" fmla="*/ 110 h 116"/>
                  <a:gd name="T8" fmla="*/ 0 w 17"/>
                  <a:gd name="T9" fmla="*/ 6 h 116"/>
                  <a:gd name="T10" fmla="*/ 6 w 17"/>
                  <a:gd name="T11" fmla="*/ 0 h 116"/>
                  <a:gd name="T12" fmla="*/ 11 w 17"/>
                  <a:gd name="T13" fmla="*/ 0 h 116"/>
                  <a:gd name="T14" fmla="*/ 17 w 17"/>
                  <a:gd name="T15" fmla="*/ 6 h 116"/>
                  <a:gd name="T16" fmla="*/ 17 w 17"/>
                  <a:gd name="T17" fmla="*/ 110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16">
                    <a:moveTo>
                      <a:pt x="17" y="110"/>
                    </a:moveTo>
                    <a:cubicBezTo>
                      <a:pt x="17" y="113"/>
                      <a:pt x="14" y="116"/>
                      <a:pt x="11" y="116"/>
                    </a:cubicBezTo>
                    <a:cubicBezTo>
                      <a:pt x="6" y="116"/>
                      <a:pt x="6" y="116"/>
                      <a:pt x="6" y="116"/>
                    </a:cubicBezTo>
                    <a:cubicBezTo>
                      <a:pt x="3" y="116"/>
                      <a:pt x="0" y="113"/>
                      <a:pt x="0" y="11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4" y="0"/>
                      <a:pt x="17" y="2"/>
                      <a:pt x="17" y="6"/>
                    </a:cubicBezTo>
                    <a:lnTo>
                      <a:pt x="17" y="11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</a:endParaRPr>
              </a:p>
            </p:txBody>
          </p:sp>
          <p:sp>
            <p:nvSpPr>
              <p:cNvPr id="64" name="Freeform 11"/>
              <p:cNvSpPr/>
              <p:nvPr/>
            </p:nvSpPr>
            <p:spPr bwMode="auto">
              <a:xfrm>
                <a:off x="1108703" y="2857537"/>
                <a:ext cx="53744" cy="223660"/>
              </a:xfrm>
              <a:custGeom>
                <a:avLst/>
                <a:gdLst>
                  <a:gd name="T0" fmla="*/ 19 w 19"/>
                  <a:gd name="T1" fmla="*/ 81 h 87"/>
                  <a:gd name="T2" fmla="*/ 14 w 19"/>
                  <a:gd name="T3" fmla="*/ 87 h 87"/>
                  <a:gd name="T4" fmla="*/ 6 w 19"/>
                  <a:gd name="T5" fmla="*/ 87 h 87"/>
                  <a:gd name="T6" fmla="*/ 0 w 19"/>
                  <a:gd name="T7" fmla="*/ 81 h 87"/>
                  <a:gd name="T8" fmla="*/ 0 w 19"/>
                  <a:gd name="T9" fmla="*/ 6 h 87"/>
                  <a:gd name="T10" fmla="*/ 6 w 19"/>
                  <a:gd name="T11" fmla="*/ 0 h 87"/>
                  <a:gd name="T12" fmla="*/ 14 w 19"/>
                  <a:gd name="T13" fmla="*/ 0 h 87"/>
                  <a:gd name="T14" fmla="*/ 19 w 19"/>
                  <a:gd name="T15" fmla="*/ 6 h 87"/>
                  <a:gd name="T16" fmla="*/ 19 w 19"/>
                  <a:gd name="T17" fmla="*/ 8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87">
                    <a:moveTo>
                      <a:pt x="19" y="81"/>
                    </a:moveTo>
                    <a:cubicBezTo>
                      <a:pt x="19" y="84"/>
                      <a:pt x="17" y="87"/>
                      <a:pt x="14" y="87"/>
                    </a:cubicBezTo>
                    <a:cubicBezTo>
                      <a:pt x="6" y="87"/>
                      <a:pt x="6" y="87"/>
                      <a:pt x="6" y="87"/>
                    </a:cubicBezTo>
                    <a:cubicBezTo>
                      <a:pt x="3" y="87"/>
                      <a:pt x="0" y="84"/>
                      <a:pt x="0" y="8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7" y="0"/>
                      <a:pt x="19" y="2"/>
                      <a:pt x="19" y="6"/>
                    </a:cubicBezTo>
                    <a:lnTo>
                      <a:pt x="19" y="81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</a:endParaRPr>
              </a:p>
            </p:txBody>
          </p:sp>
          <p:sp>
            <p:nvSpPr>
              <p:cNvPr id="65" name="Freeform 12"/>
              <p:cNvSpPr/>
              <p:nvPr/>
            </p:nvSpPr>
            <p:spPr bwMode="auto">
              <a:xfrm>
                <a:off x="1108703" y="3389544"/>
                <a:ext cx="53744" cy="230174"/>
              </a:xfrm>
              <a:custGeom>
                <a:avLst/>
                <a:gdLst>
                  <a:gd name="T0" fmla="*/ 19 w 19"/>
                  <a:gd name="T1" fmla="*/ 84 h 90"/>
                  <a:gd name="T2" fmla="*/ 14 w 19"/>
                  <a:gd name="T3" fmla="*/ 90 h 90"/>
                  <a:gd name="T4" fmla="*/ 6 w 19"/>
                  <a:gd name="T5" fmla="*/ 90 h 90"/>
                  <a:gd name="T6" fmla="*/ 0 w 19"/>
                  <a:gd name="T7" fmla="*/ 84 h 90"/>
                  <a:gd name="T8" fmla="*/ 0 w 19"/>
                  <a:gd name="T9" fmla="*/ 6 h 90"/>
                  <a:gd name="T10" fmla="*/ 6 w 19"/>
                  <a:gd name="T11" fmla="*/ 0 h 90"/>
                  <a:gd name="T12" fmla="*/ 14 w 19"/>
                  <a:gd name="T13" fmla="*/ 0 h 90"/>
                  <a:gd name="T14" fmla="*/ 19 w 19"/>
                  <a:gd name="T15" fmla="*/ 6 h 90"/>
                  <a:gd name="T16" fmla="*/ 19 w 19"/>
                  <a:gd name="T17" fmla="*/ 8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90">
                    <a:moveTo>
                      <a:pt x="19" y="84"/>
                    </a:moveTo>
                    <a:cubicBezTo>
                      <a:pt x="19" y="87"/>
                      <a:pt x="17" y="90"/>
                      <a:pt x="14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3" y="90"/>
                      <a:pt x="0" y="87"/>
                      <a:pt x="0" y="8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7" y="0"/>
                      <a:pt x="19" y="3"/>
                      <a:pt x="19" y="6"/>
                    </a:cubicBezTo>
                    <a:lnTo>
                      <a:pt x="19" y="84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</a:endParaRPr>
              </a:p>
            </p:txBody>
          </p:sp>
          <p:grpSp>
            <p:nvGrpSpPr>
              <p:cNvPr id="66" name="Group 30"/>
              <p:cNvGrpSpPr/>
              <p:nvPr/>
            </p:nvGrpSpPr>
            <p:grpSpPr>
              <a:xfrm>
                <a:off x="1131393" y="1329917"/>
                <a:ext cx="3383457" cy="6491571"/>
                <a:chOff x="3911598" y="3646488"/>
                <a:chExt cx="4497390" cy="9491661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67" name="Freeform 7"/>
                <p:cNvSpPr>
                  <a:spLocks noEditPoints="1"/>
                </p:cNvSpPr>
                <p:nvPr/>
              </p:nvSpPr>
              <p:spPr bwMode="auto">
                <a:xfrm>
                  <a:off x="3911598" y="3687762"/>
                  <a:ext cx="4497390" cy="9450387"/>
                </a:xfrm>
                <a:custGeom>
                  <a:avLst/>
                  <a:gdLst>
                    <a:gd name="T0" fmla="*/ 1028 w 1196"/>
                    <a:gd name="T1" fmla="*/ 24 h 2517"/>
                    <a:gd name="T2" fmla="*/ 1172 w 1196"/>
                    <a:gd name="T3" fmla="*/ 168 h 2517"/>
                    <a:gd name="T4" fmla="*/ 1172 w 1196"/>
                    <a:gd name="T5" fmla="*/ 2349 h 2517"/>
                    <a:gd name="T6" fmla="*/ 1028 w 1196"/>
                    <a:gd name="T7" fmla="*/ 2493 h 2517"/>
                    <a:gd name="T8" fmla="*/ 167 w 1196"/>
                    <a:gd name="T9" fmla="*/ 2493 h 2517"/>
                    <a:gd name="T10" fmla="*/ 24 w 1196"/>
                    <a:gd name="T11" fmla="*/ 2349 h 2517"/>
                    <a:gd name="T12" fmla="*/ 24 w 1196"/>
                    <a:gd name="T13" fmla="*/ 168 h 2517"/>
                    <a:gd name="T14" fmla="*/ 167 w 1196"/>
                    <a:gd name="T15" fmla="*/ 24 h 2517"/>
                    <a:gd name="T16" fmla="*/ 1028 w 1196"/>
                    <a:gd name="T17" fmla="*/ 24 h 2517"/>
                    <a:gd name="T18" fmla="*/ 1028 w 1196"/>
                    <a:gd name="T19" fmla="*/ 0 h 2517"/>
                    <a:gd name="T20" fmla="*/ 167 w 1196"/>
                    <a:gd name="T21" fmla="*/ 0 h 2517"/>
                    <a:gd name="T22" fmla="*/ 0 w 1196"/>
                    <a:gd name="T23" fmla="*/ 168 h 2517"/>
                    <a:gd name="T24" fmla="*/ 0 w 1196"/>
                    <a:gd name="T25" fmla="*/ 2349 h 2517"/>
                    <a:gd name="T26" fmla="*/ 167 w 1196"/>
                    <a:gd name="T27" fmla="*/ 2517 h 2517"/>
                    <a:gd name="T28" fmla="*/ 1028 w 1196"/>
                    <a:gd name="T29" fmla="*/ 2517 h 2517"/>
                    <a:gd name="T30" fmla="*/ 1196 w 1196"/>
                    <a:gd name="T31" fmla="*/ 2349 h 2517"/>
                    <a:gd name="T32" fmla="*/ 1196 w 1196"/>
                    <a:gd name="T33" fmla="*/ 168 h 2517"/>
                    <a:gd name="T34" fmla="*/ 1149 w 1196"/>
                    <a:gd name="T35" fmla="*/ 49 h 2517"/>
                    <a:gd name="T36" fmla="*/ 1028 w 1196"/>
                    <a:gd name="T37" fmla="*/ 0 h 25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96" h="2517">
                      <a:moveTo>
                        <a:pt x="1028" y="24"/>
                      </a:moveTo>
                      <a:cubicBezTo>
                        <a:pt x="1113" y="24"/>
                        <a:pt x="1172" y="88"/>
                        <a:pt x="1172" y="168"/>
                      </a:cubicBezTo>
                      <a:cubicBezTo>
                        <a:pt x="1172" y="2349"/>
                        <a:pt x="1172" y="2349"/>
                        <a:pt x="1172" y="2349"/>
                      </a:cubicBezTo>
                      <a:cubicBezTo>
                        <a:pt x="1172" y="2429"/>
                        <a:pt x="1108" y="2493"/>
                        <a:pt x="1028" y="2493"/>
                      </a:cubicBezTo>
                      <a:cubicBezTo>
                        <a:pt x="167" y="2493"/>
                        <a:pt x="167" y="2493"/>
                        <a:pt x="167" y="2493"/>
                      </a:cubicBezTo>
                      <a:cubicBezTo>
                        <a:pt x="88" y="2493"/>
                        <a:pt x="24" y="2429"/>
                        <a:pt x="24" y="2349"/>
                      </a:cubicBezTo>
                      <a:cubicBezTo>
                        <a:pt x="24" y="168"/>
                        <a:pt x="24" y="168"/>
                        <a:pt x="24" y="168"/>
                      </a:cubicBezTo>
                      <a:cubicBezTo>
                        <a:pt x="24" y="83"/>
                        <a:pt x="83" y="24"/>
                        <a:pt x="167" y="24"/>
                      </a:cubicBezTo>
                      <a:cubicBezTo>
                        <a:pt x="1028" y="24"/>
                        <a:pt x="1028" y="24"/>
                        <a:pt x="1028" y="24"/>
                      </a:cubicBezTo>
                      <a:moveTo>
                        <a:pt x="1028" y="0"/>
                      </a:move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70" y="0"/>
                        <a:pt x="0" y="70"/>
                        <a:pt x="0" y="168"/>
                      </a:cubicBezTo>
                      <a:cubicBezTo>
                        <a:pt x="0" y="2349"/>
                        <a:pt x="0" y="2349"/>
                        <a:pt x="0" y="2349"/>
                      </a:cubicBezTo>
                      <a:cubicBezTo>
                        <a:pt x="0" y="2442"/>
                        <a:pt x="75" y="2517"/>
                        <a:pt x="167" y="2517"/>
                      </a:cubicBezTo>
                      <a:cubicBezTo>
                        <a:pt x="1028" y="2517"/>
                        <a:pt x="1028" y="2517"/>
                        <a:pt x="1028" y="2517"/>
                      </a:cubicBezTo>
                      <a:cubicBezTo>
                        <a:pt x="1121" y="2517"/>
                        <a:pt x="1196" y="2442"/>
                        <a:pt x="1196" y="2349"/>
                      </a:cubicBezTo>
                      <a:cubicBezTo>
                        <a:pt x="1196" y="168"/>
                        <a:pt x="1196" y="168"/>
                        <a:pt x="1196" y="168"/>
                      </a:cubicBezTo>
                      <a:cubicBezTo>
                        <a:pt x="1196" y="122"/>
                        <a:pt x="1179" y="80"/>
                        <a:pt x="1149" y="49"/>
                      </a:cubicBezTo>
                      <a:cubicBezTo>
                        <a:pt x="1118" y="17"/>
                        <a:pt x="1075" y="0"/>
                        <a:pt x="102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d-ID">
                    <a:latin typeface="+mn-lt"/>
                  </a:endParaRPr>
                </a:p>
              </p:txBody>
            </p:sp>
            <p:sp>
              <p:nvSpPr>
                <p:cNvPr id="68" name="Freeform 13"/>
                <p:cNvSpPr/>
                <p:nvPr/>
              </p:nvSpPr>
              <p:spPr bwMode="auto">
                <a:xfrm>
                  <a:off x="6911975" y="3646488"/>
                  <a:ext cx="733425" cy="77787"/>
                </a:xfrm>
                <a:custGeom>
                  <a:avLst/>
                  <a:gdLst>
                    <a:gd name="T0" fmla="*/ 195 w 195"/>
                    <a:gd name="T1" fmla="*/ 16 h 21"/>
                    <a:gd name="T2" fmla="*/ 189 w 195"/>
                    <a:gd name="T3" fmla="*/ 21 h 21"/>
                    <a:gd name="T4" fmla="*/ 6 w 195"/>
                    <a:gd name="T5" fmla="*/ 21 h 21"/>
                    <a:gd name="T6" fmla="*/ 0 w 195"/>
                    <a:gd name="T7" fmla="*/ 16 h 21"/>
                    <a:gd name="T8" fmla="*/ 0 w 195"/>
                    <a:gd name="T9" fmla="*/ 5 h 21"/>
                    <a:gd name="T10" fmla="*/ 6 w 195"/>
                    <a:gd name="T11" fmla="*/ 0 h 21"/>
                    <a:gd name="T12" fmla="*/ 189 w 195"/>
                    <a:gd name="T13" fmla="*/ 0 h 21"/>
                    <a:gd name="T14" fmla="*/ 195 w 195"/>
                    <a:gd name="T15" fmla="*/ 5 h 21"/>
                    <a:gd name="T16" fmla="*/ 195 w 195"/>
                    <a:gd name="T17" fmla="*/ 16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5" h="21">
                      <a:moveTo>
                        <a:pt x="195" y="16"/>
                      </a:moveTo>
                      <a:cubicBezTo>
                        <a:pt x="195" y="19"/>
                        <a:pt x="192" y="21"/>
                        <a:pt x="189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3" y="21"/>
                        <a:pt x="0" y="19"/>
                        <a:pt x="0" y="16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189" y="0"/>
                        <a:pt x="189" y="0"/>
                        <a:pt x="189" y="0"/>
                      </a:cubicBezTo>
                      <a:cubicBezTo>
                        <a:pt x="192" y="0"/>
                        <a:pt x="195" y="3"/>
                        <a:pt x="195" y="5"/>
                      </a:cubicBezTo>
                      <a:lnTo>
                        <a:pt x="195" y="1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d-ID">
                    <a:latin typeface="+mn-lt"/>
                  </a:endParaRPr>
                </a:p>
              </p:txBody>
            </p:sp>
          </p:grpSp>
        </p:grpSp>
        <p:sp>
          <p:nvSpPr>
            <p:cNvPr id="60" name="Freeform 14"/>
            <p:cNvSpPr>
              <a:spLocks noEditPoints="1"/>
            </p:cNvSpPr>
            <p:nvPr/>
          </p:nvSpPr>
          <p:spPr bwMode="auto">
            <a:xfrm>
              <a:off x="2509619" y="1851068"/>
              <a:ext cx="624619" cy="128117"/>
            </a:xfrm>
            <a:custGeom>
              <a:avLst/>
              <a:gdLst>
                <a:gd name="T0" fmla="*/ 197 w 221"/>
                <a:gd name="T1" fmla="*/ 0 h 50"/>
                <a:gd name="T2" fmla="*/ 25 w 221"/>
                <a:gd name="T3" fmla="*/ 0 h 50"/>
                <a:gd name="T4" fmla="*/ 0 w 221"/>
                <a:gd name="T5" fmla="*/ 25 h 50"/>
                <a:gd name="T6" fmla="*/ 25 w 221"/>
                <a:gd name="T7" fmla="*/ 50 h 50"/>
                <a:gd name="T8" fmla="*/ 197 w 221"/>
                <a:gd name="T9" fmla="*/ 50 h 50"/>
                <a:gd name="T10" fmla="*/ 221 w 221"/>
                <a:gd name="T11" fmla="*/ 25 h 50"/>
                <a:gd name="T12" fmla="*/ 197 w 221"/>
                <a:gd name="T13" fmla="*/ 0 h 50"/>
                <a:gd name="T14" fmla="*/ 194 w 221"/>
                <a:gd name="T15" fmla="*/ 36 h 50"/>
                <a:gd name="T16" fmla="*/ 28 w 221"/>
                <a:gd name="T17" fmla="*/ 36 h 50"/>
                <a:gd name="T18" fmla="*/ 18 w 221"/>
                <a:gd name="T19" fmla="*/ 25 h 50"/>
                <a:gd name="T20" fmla="*/ 28 w 221"/>
                <a:gd name="T21" fmla="*/ 15 h 50"/>
                <a:gd name="T22" fmla="*/ 194 w 221"/>
                <a:gd name="T23" fmla="*/ 15 h 50"/>
                <a:gd name="T24" fmla="*/ 204 w 221"/>
                <a:gd name="T25" fmla="*/ 25 h 50"/>
                <a:gd name="T26" fmla="*/ 194 w 221"/>
                <a:gd name="T27" fmla="*/ 3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" h="50">
                  <a:moveTo>
                    <a:pt x="197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11" y="0"/>
                    <a:pt x="0" y="11"/>
                    <a:pt x="0" y="25"/>
                  </a:cubicBezTo>
                  <a:cubicBezTo>
                    <a:pt x="0" y="39"/>
                    <a:pt x="11" y="50"/>
                    <a:pt x="25" y="50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10" y="50"/>
                    <a:pt x="221" y="39"/>
                    <a:pt x="221" y="25"/>
                  </a:cubicBezTo>
                  <a:cubicBezTo>
                    <a:pt x="221" y="11"/>
                    <a:pt x="210" y="0"/>
                    <a:pt x="197" y="0"/>
                  </a:cubicBezTo>
                  <a:close/>
                  <a:moveTo>
                    <a:pt x="194" y="36"/>
                  </a:moveTo>
                  <a:cubicBezTo>
                    <a:pt x="28" y="36"/>
                    <a:pt x="28" y="36"/>
                    <a:pt x="28" y="36"/>
                  </a:cubicBezTo>
                  <a:cubicBezTo>
                    <a:pt x="23" y="36"/>
                    <a:pt x="18" y="31"/>
                    <a:pt x="18" y="25"/>
                  </a:cubicBezTo>
                  <a:cubicBezTo>
                    <a:pt x="18" y="20"/>
                    <a:pt x="23" y="15"/>
                    <a:pt x="28" y="15"/>
                  </a:cubicBezTo>
                  <a:cubicBezTo>
                    <a:pt x="194" y="15"/>
                    <a:pt x="194" y="15"/>
                    <a:pt x="194" y="15"/>
                  </a:cubicBezTo>
                  <a:cubicBezTo>
                    <a:pt x="199" y="15"/>
                    <a:pt x="204" y="20"/>
                    <a:pt x="204" y="25"/>
                  </a:cubicBezTo>
                  <a:cubicBezTo>
                    <a:pt x="204" y="31"/>
                    <a:pt x="199" y="36"/>
                    <a:pt x="194" y="3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61" name="Freeform 15"/>
            <p:cNvSpPr>
              <a:spLocks noEditPoints="1"/>
            </p:cNvSpPr>
            <p:nvPr/>
          </p:nvSpPr>
          <p:spPr bwMode="auto">
            <a:xfrm>
              <a:off x="2741318" y="1599178"/>
              <a:ext cx="161231" cy="146572"/>
            </a:xfrm>
            <a:custGeom>
              <a:avLst/>
              <a:gdLst>
                <a:gd name="T0" fmla="*/ 29 w 57"/>
                <a:gd name="T1" fmla="*/ 57 h 57"/>
                <a:gd name="T2" fmla="*/ 0 w 57"/>
                <a:gd name="T3" fmla="*/ 29 h 57"/>
                <a:gd name="T4" fmla="*/ 0 w 57"/>
                <a:gd name="T5" fmla="*/ 28 h 57"/>
                <a:gd name="T6" fmla="*/ 29 w 57"/>
                <a:gd name="T7" fmla="*/ 0 h 57"/>
                <a:gd name="T8" fmla="*/ 57 w 57"/>
                <a:gd name="T9" fmla="*/ 28 h 57"/>
                <a:gd name="T10" fmla="*/ 57 w 57"/>
                <a:gd name="T11" fmla="*/ 29 h 57"/>
                <a:gd name="T12" fmla="*/ 29 w 57"/>
                <a:gd name="T13" fmla="*/ 57 h 57"/>
                <a:gd name="T14" fmla="*/ 29 w 57"/>
                <a:gd name="T15" fmla="*/ 12 h 57"/>
                <a:gd name="T16" fmla="*/ 12 w 57"/>
                <a:gd name="T17" fmla="*/ 28 h 57"/>
                <a:gd name="T18" fmla="*/ 12 w 57"/>
                <a:gd name="T19" fmla="*/ 29 h 57"/>
                <a:gd name="T20" fmla="*/ 29 w 57"/>
                <a:gd name="T21" fmla="*/ 45 h 57"/>
                <a:gd name="T22" fmla="*/ 45 w 57"/>
                <a:gd name="T23" fmla="*/ 29 h 57"/>
                <a:gd name="T24" fmla="*/ 45 w 57"/>
                <a:gd name="T25" fmla="*/ 28 h 57"/>
                <a:gd name="T26" fmla="*/ 29 w 57"/>
                <a:gd name="T27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57">
                  <a:moveTo>
                    <a:pt x="29" y="57"/>
                  </a:moveTo>
                  <a:cubicBezTo>
                    <a:pt x="13" y="57"/>
                    <a:pt x="0" y="45"/>
                    <a:pt x="0" y="29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4" y="0"/>
                    <a:pt x="57" y="12"/>
                    <a:pt x="57" y="28"/>
                  </a:cubicBezTo>
                  <a:cubicBezTo>
                    <a:pt x="57" y="29"/>
                    <a:pt x="57" y="29"/>
                    <a:pt x="57" y="29"/>
                  </a:cubicBezTo>
                  <a:cubicBezTo>
                    <a:pt x="57" y="45"/>
                    <a:pt x="44" y="57"/>
                    <a:pt x="29" y="57"/>
                  </a:cubicBezTo>
                  <a:close/>
                  <a:moveTo>
                    <a:pt x="29" y="12"/>
                  </a:moveTo>
                  <a:cubicBezTo>
                    <a:pt x="20" y="12"/>
                    <a:pt x="12" y="19"/>
                    <a:pt x="12" y="28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38"/>
                    <a:pt x="20" y="45"/>
                    <a:pt x="29" y="45"/>
                  </a:cubicBezTo>
                  <a:cubicBezTo>
                    <a:pt x="38" y="45"/>
                    <a:pt x="45" y="38"/>
                    <a:pt x="45" y="29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19"/>
                    <a:pt x="38" y="12"/>
                    <a:pt x="29" y="1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1430794" y="2240305"/>
              <a:ext cx="2797699" cy="464632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2" name="矩形 71"/>
          <p:cNvSpPr/>
          <p:nvPr/>
        </p:nvSpPr>
        <p:spPr>
          <a:xfrm>
            <a:off x="1478852" y="1958365"/>
            <a:ext cx="2343132" cy="9726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矩形 72"/>
          <p:cNvSpPr/>
          <p:nvPr/>
        </p:nvSpPr>
        <p:spPr>
          <a:xfrm>
            <a:off x="1478852" y="2931036"/>
            <a:ext cx="2343132" cy="9726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矩形 73"/>
          <p:cNvSpPr/>
          <p:nvPr/>
        </p:nvSpPr>
        <p:spPr>
          <a:xfrm>
            <a:off x="1478852" y="3904489"/>
            <a:ext cx="2343132" cy="9726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矩形 74"/>
          <p:cNvSpPr/>
          <p:nvPr/>
        </p:nvSpPr>
        <p:spPr>
          <a:xfrm>
            <a:off x="1478852" y="4876378"/>
            <a:ext cx="2343132" cy="9726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6" name="组合 75"/>
          <p:cNvGrpSpPr/>
          <p:nvPr/>
        </p:nvGrpSpPr>
        <p:grpSpPr>
          <a:xfrm>
            <a:off x="2390794" y="2237537"/>
            <a:ext cx="519248" cy="476438"/>
            <a:chOff x="10628051" y="1891971"/>
            <a:chExt cx="519248" cy="476438"/>
          </a:xfrm>
          <a:solidFill>
            <a:schemeClr val="bg2"/>
          </a:solidFill>
        </p:grpSpPr>
        <p:sp>
          <p:nvSpPr>
            <p:cNvPr id="77" name="Freeform 130"/>
            <p:cNvSpPr>
              <a:spLocks noEditPoints="1"/>
            </p:cNvSpPr>
            <p:nvPr/>
          </p:nvSpPr>
          <p:spPr bwMode="auto">
            <a:xfrm>
              <a:off x="10886294" y="1891971"/>
              <a:ext cx="261005" cy="290005"/>
            </a:xfrm>
            <a:custGeom>
              <a:avLst/>
              <a:gdLst>
                <a:gd name="T0" fmla="*/ 90 w 95"/>
                <a:gd name="T1" fmla="*/ 21 h 106"/>
                <a:gd name="T2" fmla="*/ 88 w 95"/>
                <a:gd name="T3" fmla="*/ 17 h 106"/>
                <a:gd name="T4" fmla="*/ 51 w 95"/>
                <a:gd name="T5" fmla="*/ 1 h 106"/>
                <a:gd name="T6" fmla="*/ 46 w 95"/>
                <a:gd name="T7" fmla="*/ 2 h 106"/>
                <a:gd name="T8" fmla="*/ 0 w 95"/>
                <a:gd name="T9" fmla="*/ 35 h 106"/>
                <a:gd name="T10" fmla="*/ 36 w 95"/>
                <a:gd name="T11" fmla="*/ 79 h 106"/>
                <a:gd name="T12" fmla="*/ 37 w 95"/>
                <a:gd name="T13" fmla="*/ 106 h 106"/>
                <a:gd name="T14" fmla="*/ 93 w 95"/>
                <a:gd name="T15" fmla="*/ 65 h 106"/>
                <a:gd name="T16" fmla="*/ 95 w 95"/>
                <a:gd name="T17" fmla="*/ 61 h 106"/>
                <a:gd name="T18" fmla="*/ 90 w 95"/>
                <a:gd name="T19" fmla="*/ 21 h 106"/>
                <a:gd name="T20" fmla="*/ 69 w 95"/>
                <a:gd name="T21" fmla="*/ 44 h 106"/>
                <a:gd name="T22" fmla="*/ 57 w 95"/>
                <a:gd name="T23" fmla="*/ 42 h 106"/>
                <a:gd name="T24" fmla="*/ 59 w 95"/>
                <a:gd name="T25" fmla="*/ 31 h 106"/>
                <a:gd name="T26" fmla="*/ 71 w 95"/>
                <a:gd name="T27" fmla="*/ 33 h 106"/>
                <a:gd name="T28" fmla="*/ 69 w 95"/>
                <a:gd name="T29" fmla="*/ 4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" h="106">
                  <a:moveTo>
                    <a:pt x="90" y="21"/>
                  </a:moveTo>
                  <a:cubicBezTo>
                    <a:pt x="90" y="20"/>
                    <a:pt x="89" y="18"/>
                    <a:pt x="88" y="17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0" y="0"/>
                    <a:pt x="48" y="0"/>
                    <a:pt x="46" y="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8" y="43"/>
                    <a:pt x="31" y="59"/>
                    <a:pt x="36" y="79"/>
                  </a:cubicBezTo>
                  <a:cubicBezTo>
                    <a:pt x="38" y="88"/>
                    <a:pt x="39" y="97"/>
                    <a:pt x="37" y="106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94" y="64"/>
                    <a:pt x="95" y="63"/>
                    <a:pt x="95" y="61"/>
                  </a:cubicBezTo>
                  <a:lnTo>
                    <a:pt x="90" y="21"/>
                  </a:lnTo>
                  <a:close/>
                  <a:moveTo>
                    <a:pt x="69" y="44"/>
                  </a:moveTo>
                  <a:cubicBezTo>
                    <a:pt x="65" y="47"/>
                    <a:pt x="60" y="46"/>
                    <a:pt x="57" y="42"/>
                  </a:cubicBezTo>
                  <a:cubicBezTo>
                    <a:pt x="55" y="39"/>
                    <a:pt x="56" y="34"/>
                    <a:pt x="59" y="31"/>
                  </a:cubicBezTo>
                  <a:cubicBezTo>
                    <a:pt x="63" y="28"/>
                    <a:pt x="68" y="29"/>
                    <a:pt x="71" y="33"/>
                  </a:cubicBezTo>
                  <a:cubicBezTo>
                    <a:pt x="73" y="36"/>
                    <a:pt x="72" y="41"/>
                    <a:pt x="69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8" name="Freeform 131"/>
            <p:cNvSpPr/>
            <p:nvPr/>
          </p:nvSpPr>
          <p:spPr bwMode="auto">
            <a:xfrm>
              <a:off x="10719195" y="2036974"/>
              <a:ext cx="216814" cy="227861"/>
            </a:xfrm>
            <a:custGeom>
              <a:avLst/>
              <a:gdLst>
                <a:gd name="T0" fmla="*/ 2 w 79"/>
                <a:gd name="T1" fmla="*/ 31 h 83"/>
                <a:gd name="T2" fmla="*/ 39 w 79"/>
                <a:gd name="T3" fmla="*/ 83 h 83"/>
                <a:gd name="T4" fmla="*/ 42 w 79"/>
                <a:gd name="T5" fmla="*/ 82 h 83"/>
                <a:gd name="T6" fmla="*/ 73 w 79"/>
                <a:gd name="T7" fmla="*/ 32 h 83"/>
                <a:gd name="T8" fmla="*/ 36 w 79"/>
                <a:gd name="T9" fmla="*/ 0 h 83"/>
                <a:gd name="T10" fmla="*/ 3 w 79"/>
                <a:gd name="T11" fmla="*/ 24 h 83"/>
                <a:gd name="T12" fmla="*/ 2 w 79"/>
                <a:gd name="T13" fmla="*/ 3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3">
                  <a:moveTo>
                    <a:pt x="2" y="31"/>
                  </a:moveTo>
                  <a:cubicBezTo>
                    <a:pt x="39" y="83"/>
                    <a:pt x="39" y="83"/>
                    <a:pt x="39" y="83"/>
                  </a:cubicBezTo>
                  <a:cubicBezTo>
                    <a:pt x="40" y="83"/>
                    <a:pt x="41" y="82"/>
                    <a:pt x="42" y="82"/>
                  </a:cubicBezTo>
                  <a:cubicBezTo>
                    <a:pt x="65" y="77"/>
                    <a:pt x="79" y="54"/>
                    <a:pt x="73" y="32"/>
                  </a:cubicBezTo>
                  <a:cubicBezTo>
                    <a:pt x="69" y="14"/>
                    <a:pt x="54" y="2"/>
                    <a:pt x="36" y="0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6"/>
                    <a:pt x="0" y="29"/>
                    <a:pt x="2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9" name="Freeform 132"/>
            <p:cNvSpPr>
              <a:spLocks noEditPoints="1"/>
            </p:cNvSpPr>
            <p:nvPr/>
          </p:nvSpPr>
          <p:spPr bwMode="auto">
            <a:xfrm>
              <a:off x="10628051" y="1970687"/>
              <a:ext cx="491628" cy="397722"/>
            </a:xfrm>
            <a:custGeom>
              <a:avLst/>
              <a:gdLst>
                <a:gd name="T0" fmla="*/ 172 w 179"/>
                <a:gd name="T1" fmla="*/ 121 h 145"/>
                <a:gd name="T2" fmla="*/ 137 w 179"/>
                <a:gd name="T3" fmla="*/ 98 h 145"/>
                <a:gd name="T4" fmla="*/ 127 w 179"/>
                <a:gd name="T5" fmla="*/ 97 h 145"/>
                <a:gd name="T6" fmla="*/ 124 w 179"/>
                <a:gd name="T7" fmla="*/ 98 h 145"/>
                <a:gd name="T8" fmla="*/ 118 w 179"/>
                <a:gd name="T9" fmla="*/ 94 h 145"/>
                <a:gd name="T10" fmla="*/ 124 w 179"/>
                <a:gd name="T11" fmla="*/ 52 h 145"/>
                <a:gd name="T12" fmla="*/ 52 w 179"/>
                <a:gd name="T13" fmla="*/ 8 h 145"/>
                <a:gd name="T14" fmla="*/ 8 w 179"/>
                <a:gd name="T15" fmla="*/ 80 h 145"/>
                <a:gd name="T16" fmla="*/ 80 w 179"/>
                <a:gd name="T17" fmla="*/ 124 h 145"/>
                <a:gd name="T18" fmla="*/ 111 w 179"/>
                <a:gd name="T19" fmla="*/ 104 h 145"/>
                <a:gd name="T20" fmla="*/ 117 w 179"/>
                <a:gd name="T21" fmla="*/ 108 h 145"/>
                <a:gd name="T22" fmla="*/ 123 w 179"/>
                <a:gd name="T23" fmla="*/ 120 h 145"/>
                <a:gd name="T24" fmla="*/ 157 w 179"/>
                <a:gd name="T25" fmla="*/ 143 h 145"/>
                <a:gd name="T26" fmla="*/ 168 w 179"/>
                <a:gd name="T27" fmla="*/ 144 h 145"/>
                <a:gd name="T28" fmla="*/ 175 w 179"/>
                <a:gd name="T29" fmla="*/ 139 h 145"/>
                <a:gd name="T30" fmla="*/ 172 w 179"/>
                <a:gd name="T31" fmla="*/ 121 h 145"/>
                <a:gd name="T32" fmla="*/ 77 w 179"/>
                <a:gd name="T33" fmla="*/ 113 h 145"/>
                <a:gd name="T34" fmla="*/ 18 w 179"/>
                <a:gd name="T35" fmla="*/ 77 h 145"/>
                <a:gd name="T36" fmla="*/ 54 w 179"/>
                <a:gd name="T37" fmla="*/ 18 h 145"/>
                <a:gd name="T38" fmla="*/ 113 w 179"/>
                <a:gd name="T39" fmla="*/ 54 h 145"/>
                <a:gd name="T40" fmla="*/ 77 w 179"/>
                <a:gd name="T4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9" h="145">
                  <a:moveTo>
                    <a:pt x="172" y="121"/>
                  </a:moveTo>
                  <a:cubicBezTo>
                    <a:pt x="137" y="98"/>
                    <a:pt x="137" y="98"/>
                    <a:pt x="137" y="98"/>
                  </a:cubicBezTo>
                  <a:cubicBezTo>
                    <a:pt x="134" y="96"/>
                    <a:pt x="130" y="96"/>
                    <a:pt x="127" y="97"/>
                  </a:cubicBezTo>
                  <a:cubicBezTo>
                    <a:pt x="126" y="97"/>
                    <a:pt x="125" y="97"/>
                    <a:pt x="124" y="98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25" y="82"/>
                    <a:pt x="127" y="67"/>
                    <a:pt x="124" y="52"/>
                  </a:cubicBezTo>
                  <a:cubicBezTo>
                    <a:pt x="116" y="20"/>
                    <a:pt x="83" y="0"/>
                    <a:pt x="52" y="8"/>
                  </a:cubicBezTo>
                  <a:cubicBezTo>
                    <a:pt x="20" y="15"/>
                    <a:pt x="0" y="48"/>
                    <a:pt x="8" y="80"/>
                  </a:cubicBezTo>
                  <a:cubicBezTo>
                    <a:pt x="15" y="112"/>
                    <a:pt x="48" y="131"/>
                    <a:pt x="80" y="124"/>
                  </a:cubicBezTo>
                  <a:cubicBezTo>
                    <a:pt x="92" y="121"/>
                    <a:pt x="103" y="114"/>
                    <a:pt x="111" y="104"/>
                  </a:cubicBezTo>
                  <a:cubicBezTo>
                    <a:pt x="117" y="108"/>
                    <a:pt x="117" y="108"/>
                    <a:pt x="117" y="108"/>
                  </a:cubicBezTo>
                  <a:cubicBezTo>
                    <a:pt x="117" y="113"/>
                    <a:pt x="118" y="117"/>
                    <a:pt x="123" y="120"/>
                  </a:cubicBezTo>
                  <a:cubicBezTo>
                    <a:pt x="157" y="143"/>
                    <a:pt x="157" y="143"/>
                    <a:pt x="157" y="143"/>
                  </a:cubicBezTo>
                  <a:cubicBezTo>
                    <a:pt x="160" y="145"/>
                    <a:pt x="164" y="145"/>
                    <a:pt x="168" y="144"/>
                  </a:cubicBezTo>
                  <a:cubicBezTo>
                    <a:pt x="171" y="144"/>
                    <a:pt x="174" y="142"/>
                    <a:pt x="175" y="139"/>
                  </a:cubicBezTo>
                  <a:cubicBezTo>
                    <a:pt x="179" y="133"/>
                    <a:pt x="178" y="125"/>
                    <a:pt x="172" y="121"/>
                  </a:cubicBezTo>
                  <a:close/>
                  <a:moveTo>
                    <a:pt x="77" y="113"/>
                  </a:moveTo>
                  <a:cubicBezTo>
                    <a:pt x="51" y="119"/>
                    <a:pt x="25" y="103"/>
                    <a:pt x="18" y="77"/>
                  </a:cubicBezTo>
                  <a:cubicBezTo>
                    <a:pt x="12" y="51"/>
                    <a:pt x="28" y="25"/>
                    <a:pt x="54" y="18"/>
                  </a:cubicBezTo>
                  <a:cubicBezTo>
                    <a:pt x="80" y="12"/>
                    <a:pt x="106" y="28"/>
                    <a:pt x="113" y="54"/>
                  </a:cubicBezTo>
                  <a:cubicBezTo>
                    <a:pt x="119" y="80"/>
                    <a:pt x="103" y="107"/>
                    <a:pt x="77" y="1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2417033" y="3177774"/>
            <a:ext cx="466771" cy="544105"/>
            <a:chOff x="9537078" y="3152804"/>
            <a:chExt cx="466771" cy="544105"/>
          </a:xfrm>
          <a:solidFill>
            <a:schemeClr val="bg2"/>
          </a:solidFill>
        </p:grpSpPr>
        <p:sp>
          <p:nvSpPr>
            <p:cNvPr id="81" name="Freeform 160"/>
            <p:cNvSpPr/>
            <p:nvPr/>
          </p:nvSpPr>
          <p:spPr bwMode="auto">
            <a:xfrm>
              <a:off x="9764939" y="3364094"/>
              <a:ext cx="5524" cy="8286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2 w 2"/>
                <a:gd name="T5" fmla="*/ 0 h 3"/>
                <a:gd name="T6" fmla="*/ 2 w 2"/>
                <a:gd name="T7" fmla="*/ 1 h 3"/>
                <a:gd name="T8" fmla="*/ 0 w 2"/>
                <a:gd name="T9" fmla="*/ 3 h 3"/>
                <a:gd name="T10" fmla="*/ 1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1" y="2"/>
                    <a:pt x="1" y="3"/>
                    <a:pt x="0" y="3"/>
                  </a:cubicBezTo>
                  <a:cubicBezTo>
                    <a:pt x="0" y="2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2" name="Freeform 161"/>
            <p:cNvSpPr/>
            <p:nvPr/>
          </p:nvSpPr>
          <p:spPr bwMode="auto">
            <a:xfrm>
              <a:off x="9787035" y="3372379"/>
              <a:ext cx="8286" cy="11048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0 h 4"/>
                <a:gd name="T4" fmla="*/ 3 w 3"/>
                <a:gd name="T5" fmla="*/ 0 h 4"/>
                <a:gd name="T6" fmla="*/ 3 w 3"/>
                <a:gd name="T7" fmla="*/ 0 h 4"/>
                <a:gd name="T8" fmla="*/ 0 w 3"/>
                <a:gd name="T9" fmla="*/ 4 h 4"/>
                <a:gd name="T10" fmla="*/ 2 w 3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2" y="0"/>
                    <a:pt x="2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2" y="2"/>
                    <a:pt x="0" y="4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3" name="Freeform 162"/>
            <p:cNvSpPr/>
            <p:nvPr/>
          </p:nvSpPr>
          <p:spPr bwMode="auto">
            <a:xfrm>
              <a:off x="9729034" y="3380665"/>
              <a:ext cx="63525" cy="88383"/>
            </a:xfrm>
            <a:custGeom>
              <a:avLst/>
              <a:gdLst>
                <a:gd name="T0" fmla="*/ 0 w 23"/>
                <a:gd name="T1" fmla="*/ 29 h 32"/>
                <a:gd name="T2" fmla="*/ 6 w 23"/>
                <a:gd name="T3" fmla="*/ 15 h 32"/>
                <a:gd name="T4" fmla="*/ 7 w 23"/>
                <a:gd name="T5" fmla="*/ 14 h 32"/>
                <a:gd name="T6" fmla="*/ 6 w 23"/>
                <a:gd name="T7" fmla="*/ 0 h 32"/>
                <a:gd name="T8" fmla="*/ 7 w 23"/>
                <a:gd name="T9" fmla="*/ 1 h 32"/>
                <a:gd name="T10" fmla="*/ 11 w 23"/>
                <a:gd name="T11" fmla="*/ 0 h 32"/>
                <a:gd name="T12" fmla="*/ 13 w 23"/>
                <a:gd name="T13" fmla="*/ 4 h 32"/>
                <a:gd name="T14" fmla="*/ 19 w 23"/>
                <a:gd name="T15" fmla="*/ 4 h 32"/>
                <a:gd name="T16" fmla="*/ 19 w 23"/>
                <a:gd name="T17" fmla="*/ 5 h 32"/>
                <a:gd name="T18" fmla="*/ 21 w 23"/>
                <a:gd name="T19" fmla="*/ 8 h 32"/>
                <a:gd name="T20" fmla="*/ 22 w 23"/>
                <a:gd name="T21" fmla="*/ 8 h 32"/>
                <a:gd name="T22" fmla="*/ 23 w 23"/>
                <a:gd name="T23" fmla="*/ 9 h 32"/>
                <a:gd name="T24" fmla="*/ 12 w 23"/>
                <a:gd name="T25" fmla="*/ 17 h 32"/>
                <a:gd name="T26" fmla="*/ 12 w 23"/>
                <a:gd name="T27" fmla="*/ 18 h 32"/>
                <a:gd name="T28" fmla="*/ 5 w 23"/>
                <a:gd name="T29" fmla="*/ 32 h 32"/>
                <a:gd name="T30" fmla="*/ 0 w 23"/>
                <a:gd name="T31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32">
                  <a:moveTo>
                    <a:pt x="0" y="29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7" y="15"/>
                    <a:pt x="7" y="14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7" y="1"/>
                    <a:pt x="7" y="1"/>
                  </a:cubicBezTo>
                  <a:cubicBezTo>
                    <a:pt x="8" y="1"/>
                    <a:pt x="10" y="1"/>
                    <a:pt x="11" y="0"/>
                  </a:cubicBezTo>
                  <a:cubicBezTo>
                    <a:pt x="11" y="2"/>
                    <a:pt x="12" y="3"/>
                    <a:pt x="13" y="4"/>
                  </a:cubicBezTo>
                  <a:cubicBezTo>
                    <a:pt x="14" y="5"/>
                    <a:pt x="17" y="5"/>
                    <a:pt x="19" y="4"/>
                  </a:cubicBezTo>
                  <a:cubicBezTo>
                    <a:pt x="19" y="4"/>
                    <a:pt x="19" y="5"/>
                    <a:pt x="19" y="5"/>
                  </a:cubicBezTo>
                  <a:cubicBezTo>
                    <a:pt x="19" y="6"/>
                    <a:pt x="20" y="8"/>
                    <a:pt x="21" y="8"/>
                  </a:cubicBezTo>
                  <a:cubicBezTo>
                    <a:pt x="21" y="8"/>
                    <a:pt x="21" y="8"/>
                    <a:pt x="22" y="8"/>
                  </a:cubicBezTo>
                  <a:cubicBezTo>
                    <a:pt x="22" y="8"/>
                    <a:pt x="22" y="9"/>
                    <a:pt x="23" y="9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8"/>
                  </a:cubicBezTo>
                  <a:cubicBezTo>
                    <a:pt x="5" y="32"/>
                    <a:pt x="5" y="32"/>
                    <a:pt x="5" y="32"/>
                  </a:cubicBezTo>
                  <a:lnTo>
                    <a:pt x="0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4" name="Freeform 163"/>
            <p:cNvSpPr/>
            <p:nvPr/>
          </p:nvSpPr>
          <p:spPr bwMode="auto">
            <a:xfrm>
              <a:off x="9706938" y="3279854"/>
              <a:ext cx="161574" cy="200242"/>
            </a:xfrm>
            <a:custGeom>
              <a:avLst/>
              <a:gdLst>
                <a:gd name="T0" fmla="*/ 52 w 59"/>
                <a:gd name="T1" fmla="*/ 44 h 73"/>
                <a:gd name="T2" fmla="*/ 50 w 59"/>
                <a:gd name="T3" fmla="*/ 47 h 73"/>
                <a:gd name="T4" fmla="*/ 50 w 59"/>
                <a:gd name="T5" fmla="*/ 47 h 73"/>
                <a:gd name="T6" fmla="*/ 30 w 59"/>
                <a:gd name="T7" fmla="*/ 63 h 73"/>
                <a:gd name="T8" fmla="*/ 22 w 59"/>
                <a:gd name="T9" fmla="*/ 73 h 73"/>
                <a:gd name="T10" fmla="*/ 17 w 59"/>
                <a:gd name="T11" fmla="*/ 70 h 73"/>
                <a:gd name="T12" fmla="*/ 23 w 59"/>
                <a:gd name="T13" fmla="*/ 57 h 73"/>
                <a:gd name="T14" fmla="*/ 36 w 59"/>
                <a:gd name="T15" fmla="*/ 47 h 73"/>
                <a:gd name="T16" fmla="*/ 36 w 59"/>
                <a:gd name="T17" fmla="*/ 44 h 73"/>
                <a:gd name="T18" fmla="*/ 33 w 59"/>
                <a:gd name="T19" fmla="*/ 44 h 73"/>
                <a:gd name="T20" fmla="*/ 30 w 59"/>
                <a:gd name="T21" fmla="*/ 43 h 73"/>
                <a:gd name="T22" fmla="*/ 29 w 59"/>
                <a:gd name="T23" fmla="*/ 42 h 73"/>
                <a:gd name="T24" fmla="*/ 29 w 59"/>
                <a:gd name="T25" fmla="*/ 40 h 73"/>
                <a:gd name="T26" fmla="*/ 29 w 59"/>
                <a:gd name="T27" fmla="*/ 40 h 73"/>
                <a:gd name="T28" fmla="*/ 34 w 59"/>
                <a:gd name="T29" fmla="*/ 34 h 73"/>
                <a:gd name="T30" fmla="*/ 32 w 59"/>
                <a:gd name="T31" fmla="*/ 32 h 73"/>
                <a:gd name="T32" fmla="*/ 30 w 59"/>
                <a:gd name="T33" fmla="*/ 33 h 73"/>
                <a:gd name="T34" fmla="*/ 27 w 59"/>
                <a:gd name="T35" fmla="*/ 39 h 73"/>
                <a:gd name="T36" fmla="*/ 22 w 59"/>
                <a:gd name="T37" fmla="*/ 39 h 73"/>
                <a:gd name="T38" fmla="*/ 21 w 59"/>
                <a:gd name="T39" fmla="*/ 37 h 73"/>
                <a:gd name="T40" fmla="*/ 25 w 59"/>
                <a:gd name="T41" fmla="*/ 33 h 73"/>
                <a:gd name="T42" fmla="*/ 24 w 59"/>
                <a:gd name="T43" fmla="*/ 30 h 73"/>
                <a:gd name="T44" fmla="*/ 21 w 59"/>
                <a:gd name="T45" fmla="*/ 29 h 73"/>
                <a:gd name="T46" fmla="*/ 19 w 59"/>
                <a:gd name="T47" fmla="*/ 34 h 73"/>
                <a:gd name="T48" fmla="*/ 18 w 59"/>
                <a:gd name="T49" fmla="*/ 35 h 73"/>
                <a:gd name="T50" fmla="*/ 15 w 59"/>
                <a:gd name="T51" fmla="*/ 36 h 73"/>
                <a:gd name="T52" fmla="*/ 14 w 59"/>
                <a:gd name="T53" fmla="*/ 35 h 73"/>
                <a:gd name="T54" fmla="*/ 14 w 59"/>
                <a:gd name="T55" fmla="*/ 35 h 73"/>
                <a:gd name="T56" fmla="*/ 12 w 59"/>
                <a:gd name="T57" fmla="*/ 33 h 73"/>
                <a:gd name="T58" fmla="*/ 12 w 59"/>
                <a:gd name="T59" fmla="*/ 33 h 73"/>
                <a:gd name="T60" fmla="*/ 12 w 59"/>
                <a:gd name="T61" fmla="*/ 33 h 73"/>
                <a:gd name="T62" fmla="*/ 12 w 59"/>
                <a:gd name="T63" fmla="*/ 33 h 73"/>
                <a:gd name="T64" fmla="*/ 12 w 59"/>
                <a:gd name="T65" fmla="*/ 33 h 73"/>
                <a:gd name="T66" fmla="*/ 12 w 59"/>
                <a:gd name="T67" fmla="*/ 33 h 73"/>
                <a:gd name="T68" fmla="*/ 10 w 59"/>
                <a:gd name="T69" fmla="*/ 35 h 73"/>
                <a:gd name="T70" fmla="*/ 11 w 59"/>
                <a:gd name="T71" fmla="*/ 51 h 73"/>
                <a:gd name="T72" fmla="*/ 4 w 59"/>
                <a:gd name="T73" fmla="*/ 65 h 73"/>
                <a:gd name="T74" fmla="*/ 1 w 59"/>
                <a:gd name="T75" fmla="*/ 63 h 73"/>
                <a:gd name="T76" fmla="*/ 3 w 59"/>
                <a:gd name="T77" fmla="*/ 51 h 73"/>
                <a:gd name="T78" fmla="*/ 2 w 59"/>
                <a:gd name="T79" fmla="*/ 25 h 73"/>
                <a:gd name="T80" fmla="*/ 2 w 59"/>
                <a:gd name="T81" fmla="*/ 25 h 73"/>
                <a:gd name="T82" fmla="*/ 4 w 59"/>
                <a:gd name="T83" fmla="*/ 21 h 73"/>
                <a:gd name="T84" fmla="*/ 4 w 59"/>
                <a:gd name="T85" fmla="*/ 20 h 73"/>
                <a:gd name="T86" fmla="*/ 40 w 59"/>
                <a:gd name="T87" fmla="*/ 7 h 73"/>
                <a:gd name="T88" fmla="*/ 53 w 59"/>
                <a:gd name="T89" fmla="*/ 43 h 73"/>
                <a:gd name="T90" fmla="*/ 52 w 59"/>
                <a:gd name="T91" fmla="*/ 4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9" h="73">
                  <a:moveTo>
                    <a:pt x="52" y="44"/>
                  </a:moveTo>
                  <a:cubicBezTo>
                    <a:pt x="50" y="47"/>
                    <a:pt x="50" y="47"/>
                    <a:pt x="50" y="47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48" y="50"/>
                    <a:pt x="42" y="57"/>
                    <a:pt x="30" y="63"/>
                  </a:cubicBezTo>
                  <a:cubicBezTo>
                    <a:pt x="26" y="65"/>
                    <a:pt x="23" y="69"/>
                    <a:pt x="22" y="73"/>
                  </a:cubicBezTo>
                  <a:cubicBezTo>
                    <a:pt x="17" y="70"/>
                    <a:pt x="17" y="70"/>
                    <a:pt x="17" y="70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7" y="46"/>
                    <a:pt x="37" y="45"/>
                    <a:pt x="36" y="44"/>
                  </a:cubicBezTo>
                  <a:cubicBezTo>
                    <a:pt x="35" y="43"/>
                    <a:pt x="34" y="43"/>
                    <a:pt x="33" y="44"/>
                  </a:cubicBezTo>
                  <a:cubicBezTo>
                    <a:pt x="32" y="44"/>
                    <a:pt x="31" y="44"/>
                    <a:pt x="30" y="43"/>
                  </a:cubicBezTo>
                  <a:cubicBezTo>
                    <a:pt x="29" y="43"/>
                    <a:pt x="29" y="42"/>
                    <a:pt x="29" y="42"/>
                  </a:cubicBezTo>
                  <a:cubicBezTo>
                    <a:pt x="29" y="41"/>
                    <a:pt x="29" y="41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31" y="39"/>
                    <a:pt x="34" y="36"/>
                    <a:pt x="34" y="34"/>
                  </a:cubicBezTo>
                  <a:cubicBezTo>
                    <a:pt x="34" y="33"/>
                    <a:pt x="33" y="33"/>
                    <a:pt x="32" y="32"/>
                  </a:cubicBezTo>
                  <a:cubicBezTo>
                    <a:pt x="31" y="32"/>
                    <a:pt x="30" y="32"/>
                    <a:pt x="30" y="33"/>
                  </a:cubicBezTo>
                  <a:cubicBezTo>
                    <a:pt x="28" y="34"/>
                    <a:pt x="27" y="36"/>
                    <a:pt x="27" y="39"/>
                  </a:cubicBezTo>
                  <a:cubicBezTo>
                    <a:pt x="25" y="40"/>
                    <a:pt x="23" y="40"/>
                    <a:pt x="22" y="39"/>
                  </a:cubicBezTo>
                  <a:cubicBezTo>
                    <a:pt x="21" y="39"/>
                    <a:pt x="21" y="38"/>
                    <a:pt x="21" y="37"/>
                  </a:cubicBezTo>
                  <a:cubicBezTo>
                    <a:pt x="22" y="36"/>
                    <a:pt x="24" y="34"/>
                    <a:pt x="25" y="33"/>
                  </a:cubicBezTo>
                  <a:cubicBezTo>
                    <a:pt x="25" y="32"/>
                    <a:pt x="25" y="31"/>
                    <a:pt x="24" y="30"/>
                  </a:cubicBezTo>
                  <a:cubicBezTo>
                    <a:pt x="23" y="29"/>
                    <a:pt x="22" y="29"/>
                    <a:pt x="21" y="29"/>
                  </a:cubicBezTo>
                  <a:cubicBezTo>
                    <a:pt x="20" y="30"/>
                    <a:pt x="19" y="32"/>
                    <a:pt x="19" y="34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7" y="36"/>
                    <a:pt x="16" y="36"/>
                    <a:pt x="15" y="36"/>
                  </a:cubicBezTo>
                  <a:cubicBezTo>
                    <a:pt x="15" y="36"/>
                    <a:pt x="14" y="36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4"/>
                    <a:pt x="13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1" y="33"/>
                    <a:pt x="10" y="34"/>
                    <a:pt x="10" y="35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2" y="59"/>
                    <a:pt x="4" y="55"/>
                    <a:pt x="3" y="51"/>
                  </a:cubicBezTo>
                  <a:cubicBezTo>
                    <a:pt x="0" y="37"/>
                    <a:pt x="1" y="28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0"/>
                    <a:pt x="4" y="20"/>
                  </a:cubicBezTo>
                  <a:cubicBezTo>
                    <a:pt x="10" y="6"/>
                    <a:pt x="26" y="0"/>
                    <a:pt x="40" y="7"/>
                  </a:cubicBezTo>
                  <a:cubicBezTo>
                    <a:pt x="53" y="13"/>
                    <a:pt x="59" y="29"/>
                    <a:pt x="53" y="43"/>
                  </a:cubicBezTo>
                  <a:cubicBezTo>
                    <a:pt x="53" y="43"/>
                    <a:pt x="52" y="43"/>
                    <a:pt x="52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5" name="Freeform 164"/>
            <p:cNvSpPr>
              <a:spLocks noEditPoints="1"/>
            </p:cNvSpPr>
            <p:nvPr/>
          </p:nvSpPr>
          <p:spPr bwMode="auto">
            <a:xfrm>
              <a:off x="9537078" y="3152804"/>
              <a:ext cx="466771" cy="544105"/>
            </a:xfrm>
            <a:custGeom>
              <a:avLst/>
              <a:gdLst>
                <a:gd name="T0" fmla="*/ 47 w 170"/>
                <a:gd name="T1" fmla="*/ 16 h 198"/>
                <a:gd name="T2" fmla="*/ 13 w 170"/>
                <a:gd name="T3" fmla="*/ 82 h 198"/>
                <a:gd name="T4" fmla="*/ 7 w 170"/>
                <a:gd name="T5" fmla="*/ 102 h 198"/>
                <a:gd name="T6" fmla="*/ 5 w 170"/>
                <a:gd name="T7" fmla="*/ 116 h 198"/>
                <a:gd name="T8" fmla="*/ 7 w 170"/>
                <a:gd name="T9" fmla="*/ 121 h 198"/>
                <a:gd name="T10" fmla="*/ 10 w 170"/>
                <a:gd name="T11" fmla="*/ 131 h 198"/>
                <a:gd name="T12" fmla="*/ 6 w 170"/>
                <a:gd name="T13" fmla="*/ 148 h 198"/>
                <a:gd name="T14" fmla="*/ 35 w 170"/>
                <a:gd name="T15" fmla="*/ 165 h 198"/>
                <a:gd name="T16" fmla="*/ 83 w 170"/>
                <a:gd name="T17" fmla="*/ 198 h 198"/>
                <a:gd name="T18" fmla="*/ 158 w 170"/>
                <a:gd name="T19" fmla="*/ 100 h 198"/>
                <a:gd name="T20" fmla="*/ 108 w 170"/>
                <a:gd name="T21" fmla="*/ 34 h 198"/>
                <a:gd name="T22" fmla="*/ 118 w 170"/>
                <a:gd name="T23" fmla="*/ 22 h 198"/>
                <a:gd name="T24" fmla="*/ 115 w 170"/>
                <a:gd name="T25" fmla="*/ 37 h 198"/>
                <a:gd name="T26" fmla="*/ 108 w 170"/>
                <a:gd name="T27" fmla="*/ 34 h 198"/>
                <a:gd name="T28" fmla="*/ 91 w 170"/>
                <a:gd name="T29" fmla="*/ 19 h 198"/>
                <a:gd name="T30" fmla="*/ 89 w 170"/>
                <a:gd name="T31" fmla="*/ 33 h 198"/>
                <a:gd name="T32" fmla="*/ 85 w 170"/>
                <a:gd name="T33" fmla="*/ 30 h 198"/>
                <a:gd name="T34" fmla="*/ 87 w 170"/>
                <a:gd name="T35" fmla="*/ 15 h 198"/>
                <a:gd name="T36" fmla="*/ 62 w 170"/>
                <a:gd name="T37" fmla="*/ 26 h 198"/>
                <a:gd name="T38" fmla="*/ 68 w 170"/>
                <a:gd name="T39" fmla="*/ 40 h 198"/>
                <a:gd name="T40" fmla="*/ 63 w 170"/>
                <a:gd name="T41" fmla="*/ 39 h 198"/>
                <a:gd name="T42" fmla="*/ 57 w 170"/>
                <a:gd name="T43" fmla="*/ 25 h 198"/>
                <a:gd name="T44" fmla="*/ 34 w 170"/>
                <a:gd name="T45" fmla="*/ 82 h 198"/>
                <a:gd name="T46" fmla="*/ 30 w 170"/>
                <a:gd name="T47" fmla="*/ 79 h 198"/>
                <a:gd name="T48" fmla="*/ 44 w 170"/>
                <a:gd name="T49" fmla="*/ 75 h 198"/>
                <a:gd name="T50" fmla="*/ 45 w 170"/>
                <a:gd name="T51" fmla="*/ 82 h 198"/>
                <a:gd name="T52" fmla="*/ 36 w 170"/>
                <a:gd name="T53" fmla="*/ 49 h 198"/>
                <a:gd name="T54" fmla="*/ 51 w 170"/>
                <a:gd name="T55" fmla="*/ 52 h 198"/>
                <a:gd name="T56" fmla="*/ 48 w 170"/>
                <a:gd name="T57" fmla="*/ 58 h 198"/>
                <a:gd name="T58" fmla="*/ 84 w 170"/>
                <a:gd name="T59" fmla="*/ 131 h 198"/>
                <a:gd name="T60" fmla="*/ 82 w 170"/>
                <a:gd name="T61" fmla="*/ 133 h 198"/>
                <a:gd name="T62" fmla="*/ 82 w 170"/>
                <a:gd name="T63" fmla="*/ 136 h 198"/>
                <a:gd name="T64" fmla="*/ 80 w 170"/>
                <a:gd name="T65" fmla="*/ 138 h 198"/>
                <a:gd name="T66" fmla="*/ 71 w 170"/>
                <a:gd name="T67" fmla="*/ 140 h 198"/>
                <a:gd name="T68" fmla="*/ 57 w 170"/>
                <a:gd name="T69" fmla="*/ 137 h 198"/>
                <a:gd name="T70" fmla="*/ 50 w 170"/>
                <a:gd name="T71" fmla="*/ 124 h 198"/>
                <a:gd name="T72" fmla="*/ 52 w 170"/>
                <a:gd name="T73" fmla="*/ 122 h 198"/>
                <a:gd name="T74" fmla="*/ 52 w 170"/>
                <a:gd name="T75" fmla="*/ 119 h 198"/>
                <a:gd name="T76" fmla="*/ 54 w 170"/>
                <a:gd name="T77" fmla="*/ 117 h 198"/>
                <a:gd name="T78" fmla="*/ 54 w 170"/>
                <a:gd name="T79" fmla="*/ 114 h 198"/>
                <a:gd name="T80" fmla="*/ 84 w 170"/>
                <a:gd name="T81" fmla="*/ 131 h 198"/>
                <a:gd name="T82" fmla="*/ 87 w 170"/>
                <a:gd name="T83" fmla="*/ 126 h 198"/>
                <a:gd name="T84" fmla="*/ 69 w 170"/>
                <a:gd name="T85" fmla="*/ 118 h 198"/>
                <a:gd name="T86" fmla="*/ 59 w 170"/>
                <a:gd name="T87" fmla="*/ 98 h 198"/>
                <a:gd name="T88" fmla="*/ 61 w 170"/>
                <a:gd name="T89" fmla="*/ 63 h 198"/>
                <a:gd name="T90" fmla="*/ 120 w 170"/>
                <a:gd name="T91" fmla="*/ 91 h 198"/>
                <a:gd name="T92" fmla="*/ 95 w 170"/>
                <a:gd name="T93" fmla="*/ 114 h 198"/>
                <a:gd name="T94" fmla="*/ 120 w 170"/>
                <a:gd name="T95" fmla="*/ 127 h 198"/>
                <a:gd name="T96" fmla="*/ 113 w 170"/>
                <a:gd name="T97" fmla="*/ 117 h 198"/>
                <a:gd name="T98" fmla="*/ 118 w 170"/>
                <a:gd name="T99" fmla="*/ 113 h 198"/>
                <a:gd name="T100" fmla="*/ 124 w 170"/>
                <a:gd name="T101" fmla="*/ 127 h 198"/>
                <a:gd name="T102" fmla="*/ 127 w 170"/>
                <a:gd name="T103" fmla="*/ 48 h 198"/>
                <a:gd name="T104" fmla="*/ 141 w 170"/>
                <a:gd name="T105" fmla="*/ 43 h 198"/>
                <a:gd name="T106" fmla="*/ 131 w 170"/>
                <a:gd name="T107" fmla="*/ 54 h 198"/>
                <a:gd name="T108" fmla="*/ 126 w 170"/>
                <a:gd name="T109" fmla="*/ 53 h 198"/>
                <a:gd name="T110" fmla="*/ 140 w 170"/>
                <a:gd name="T111" fmla="*/ 105 h 198"/>
                <a:gd name="T112" fmla="*/ 128 w 170"/>
                <a:gd name="T113" fmla="*/ 95 h 198"/>
                <a:gd name="T114" fmla="*/ 143 w 170"/>
                <a:gd name="T115" fmla="*/ 99 h 198"/>
                <a:gd name="T116" fmla="*/ 148 w 170"/>
                <a:gd name="T117" fmla="*/ 76 h 198"/>
                <a:gd name="T118" fmla="*/ 135 w 170"/>
                <a:gd name="T119" fmla="*/ 77 h 198"/>
                <a:gd name="T120" fmla="*/ 136 w 170"/>
                <a:gd name="T121" fmla="*/ 70 h 198"/>
                <a:gd name="T122" fmla="*/ 151 w 170"/>
                <a:gd name="T123" fmla="*/ 72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98">
                  <a:moveTo>
                    <a:pt x="122" y="13"/>
                  </a:moveTo>
                  <a:cubicBezTo>
                    <a:pt x="95" y="1"/>
                    <a:pt x="71" y="0"/>
                    <a:pt x="47" y="16"/>
                  </a:cubicBezTo>
                  <a:cubicBezTo>
                    <a:pt x="28" y="29"/>
                    <a:pt x="21" y="60"/>
                    <a:pt x="21" y="64"/>
                  </a:cubicBezTo>
                  <a:cubicBezTo>
                    <a:pt x="21" y="68"/>
                    <a:pt x="25" y="74"/>
                    <a:pt x="13" y="82"/>
                  </a:cubicBezTo>
                  <a:cubicBezTo>
                    <a:pt x="1" y="90"/>
                    <a:pt x="0" y="88"/>
                    <a:pt x="1" y="94"/>
                  </a:cubicBezTo>
                  <a:cubicBezTo>
                    <a:pt x="1" y="98"/>
                    <a:pt x="6" y="100"/>
                    <a:pt x="7" y="102"/>
                  </a:cubicBezTo>
                  <a:cubicBezTo>
                    <a:pt x="9" y="104"/>
                    <a:pt x="10" y="107"/>
                    <a:pt x="8" y="109"/>
                  </a:cubicBezTo>
                  <a:cubicBezTo>
                    <a:pt x="7" y="111"/>
                    <a:pt x="3" y="112"/>
                    <a:pt x="5" y="116"/>
                  </a:cubicBezTo>
                  <a:cubicBezTo>
                    <a:pt x="7" y="120"/>
                    <a:pt x="13" y="121"/>
                    <a:pt x="15" y="121"/>
                  </a:cubicBezTo>
                  <a:cubicBezTo>
                    <a:pt x="16" y="121"/>
                    <a:pt x="10" y="120"/>
                    <a:pt x="7" y="121"/>
                  </a:cubicBezTo>
                  <a:cubicBezTo>
                    <a:pt x="5" y="122"/>
                    <a:pt x="3" y="125"/>
                    <a:pt x="4" y="127"/>
                  </a:cubicBezTo>
                  <a:cubicBezTo>
                    <a:pt x="5" y="129"/>
                    <a:pt x="9" y="130"/>
                    <a:pt x="10" y="131"/>
                  </a:cubicBezTo>
                  <a:cubicBezTo>
                    <a:pt x="10" y="132"/>
                    <a:pt x="10" y="135"/>
                    <a:pt x="10" y="136"/>
                  </a:cubicBezTo>
                  <a:cubicBezTo>
                    <a:pt x="10" y="140"/>
                    <a:pt x="8" y="144"/>
                    <a:pt x="6" y="148"/>
                  </a:cubicBezTo>
                  <a:cubicBezTo>
                    <a:pt x="4" y="152"/>
                    <a:pt x="7" y="160"/>
                    <a:pt x="16" y="162"/>
                  </a:cubicBezTo>
                  <a:cubicBezTo>
                    <a:pt x="25" y="164"/>
                    <a:pt x="29" y="164"/>
                    <a:pt x="35" y="165"/>
                  </a:cubicBezTo>
                  <a:cubicBezTo>
                    <a:pt x="47" y="166"/>
                    <a:pt x="56" y="183"/>
                    <a:pt x="57" y="198"/>
                  </a:cubicBezTo>
                  <a:cubicBezTo>
                    <a:pt x="62" y="198"/>
                    <a:pt x="77" y="198"/>
                    <a:pt x="83" y="198"/>
                  </a:cubicBezTo>
                  <a:cubicBezTo>
                    <a:pt x="100" y="198"/>
                    <a:pt x="116" y="194"/>
                    <a:pt x="131" y="187"/>
                  </a:cubicBezTo>
                  <a:cubicBezTo>
                    <a:pt x="123" y="145"/>
                    <a:pt x="146" y="141"/>
                    <a:pt x="158" y="100"/>
                  </a:cubicBezTo>
                  <a:cubicBezTo>
                    <a:pt x="163" y="84"/>
                    <a:pt x="170" y="35"/>
                    <a:pt x="122" y="13"/>
                  </a:cubicBezTo>
                  <a:close/>
                  <a:moveTo>
                    <a:pt x="108" y="34"/>
                  </a:moveTo>
                  <a:cubicBezTo>
                    <a:pt x="113" y="23"/>
                    <a:pt x="113" y="23"/>
                    <a:pt x="113" y="23"/>
                  </a:cubicBezTo>
                  <a:cubicBezTo>
                    <a:pt x="114" y="22"/>
                    <a:pt x="116" y="21"/>
                    <a:pt x="118" y="22"/>
                  </a:cubicBezTo>
                  <a:cubicBezTo>
                    <a:pt x="120" y="23"/>
                    <a:pt x="120" y="25"/>
                    <a:pt x="120" y="26"/>
                  </a:cubicBezTo>
                  <a:cubicBezTo>
                    <a:pt x="115" y="37"/>
                    <a:pt x="115" y="37"/>
                    <a:pt x="115" y="37"/>
                  </a:cubicBezTo>
                  <a:cubicBezTo>
                    <a:pt x="114" y="38"/>
                    <a:pt x="112" y="39"/>
                    <a:pt x="110" y="38"/>
                  </a:cubicBezTo>
                  <a:cubicBezTo>
                    <a:pt x="108" y="37"/>
                    <a:pt x="108" y="35"/>
                    <a:pt x="108" y="34"/>
                  </a:cubicBezTo>
                  <a:close/>
                  <a:moveTo>
                    <a:pt x="87" y="15"/>
                  </a:moveTo>
                  <a:cubicBezTo>
                    <a:pt x="89" y="15"/>
                    <a:pt x="91" y="17"/>
                    <a:pt x="91" y="1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2" y="32"/>
                    <a:pt x="91" y="33"/>
                    <a:pt x="89" y="33"/>
                  </a:cubicBezTo>
                  <a:cubicBezTo>
                    <a:pt x="88" y="34"/>
                    <a:pt x="87" y="33"/>
                    <a:pt x="87" y="33"/>
                  </a:cubicBezTo>
                  <a:cubicBezTo>
                    <a:pt x="86" y="33"/>
                    <a:pt x="85" y="32"/>
                    <a:pt x="85" y="30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84" y="17"/>
                    <a:pt x="85" y="16"/>
                    <a:pt x="87" y="15"/>
                  </a:cubicBezTo>
                  <a:close/>
                  <a:moveTo>
                    <a:pt x="57" y="25"/>
                  </a:moveTo>
                  <a:cubicBezTo>
                    <a:pt x="59" y="24"/>
                    <a:pt x="61" y="24"/>
                    <a:pt x="62" y="26"/>
                  </a:cubicBezTo>
                  <a:cubicBezTo>
                    <a:pt x="69" y="35"/>
                    <a:pt x="69" y="35"/>
                    <a:pt x="69" y="35"/>
                  </a:cubicBezTo>
                  <a:cubicBezTo>
                    <a:pt x="70" y="37"/>
                    <a:pt x="69" y="39"/>
                    <a:pt x="68" y="40"/>
                  </a:cubicBezTo>
                  <a:cubicBezTo>
                    <a:pt x="67" y="41"/>
                    <a:pt x="65" y="41"/>
                    <a:pt x="64" y="40"/>
                  </a:cubicBezTo>
                  <a:cubicBezTo>
                    <a:pt x="64" y="40"/>
                    <a:pt x="63" y="40"/>
                    <a:pt x="63" y="39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5" y="28"/>
                    <a:pt x="56" y="26"/>
                    <a:pt x="57" y="25"/>
                  </a:cubicBezTo>
                  <a:close/>
                  <a:moveTo>
                    <a:pt x="45" y="82"/>
                  </a:moveTo>
                  <a:cubicBezTo>
                    <a:pt x="34" y="82"/>
                    <a:pt x="34" y="82"/>
                    <a:pt x="34" y="82"/>
                  </a:cubicBezTo>
                  <a:cubicBezTo>
                    <a:pt x="33" y="83"/>
                    <a:pt x="33" y="82"/>
                    <a:pt x="32" y="82"/>
                  </a:cubicBezTo>
                  <a:cubicBezTo>
                    <a:pt x="31" y="82"/>
                    <a:pt x="30" y="81"/>
                    <a:pt x="30" y="79"/>
                  </a:cubicBezTo>
                  <a:cubicBezTo>
                    <a:pt x="30" y="77"/>
                    <a:pt x="31" y="76"/>
                    <a:pt x="33" y="76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6" y="74"/>
                    <a:pt x="48" y="76"/>
                    <a:pt x="48" y="78"/>
                  </a:cubicBezTo>
                  <a:cubicBezTo>
                    <a:pt x="48" y="80"/>
                    <a:pt x="47" y="81"/>
                    <a:pt x="45" y="82"/>
                  </a:cubicBezTo>
                  <a:close/>
                  <a:moveTo>
                    <a:pt x="38" y="53"/>
                  </a:moveTo>
                  <a:cubicBezTo>
                    <a:pt x="36" y="52"/>
                    <a:pt x="36" y="50"/>
                    <a:pt x="36" y="49"/>
                  </a:cubicBezTo>
                  <a:cubicBezTo>
                    <a:pt x="37" y="47"/>
                    <a:pt x="39" y="46"/>
                    <a:pt x="41" y="47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3" y="52"/>
                    <a:pt x="54" y="55"/>
                    <a:pt x="53" y="56"/>
                  </a:cubicBezTo>
                  <a:cubicBezTo>
                    <a:pt x="52" y="58"/>
                    <a:pt x="50" y="59"/>
                    <a:pt x="48" y="58"/>
                  </a:cubicBezTo>
                  <a:lnTo>
                    <a:pt x="38" y="53"/>
                  </a:lnTo>
                  <a:close/>
                  <a:moveTo>
                    <a:pt x="84" y="131"/>
                  </a:moveTo>
                  <a:cubicBezTo>
                    <a:pt x="83" y="131"/>
                    <a:pt x="83" y="131"/>
                    <a:pt x="83" y="131"/>
                  </a:cubicBezTo>
                  <a:cubicBezTo>
                    <a:pt x="82" y="133"/>
                    <a:pt x="82" y="133"/>
                    <a:pt x="82" y="133"/>
                  </a:cubicBezTo>
                  <a:cubicBezTo>
                    <a:pt x="83" y="133"/>
                    <a:pt x="83" y="133"/>
                    <a:pt x="83" y="133"/>
                  </a:cubicBezTo>
                  <a:cubicBezTo>
                    <a:pt x="82" y="136"/>
                    <a:pt x="82" y="136"/>
                    <a:pt x="82" y="136"/>
                  </a:cubicBezTo>
                  <a:cubicBezTo>
                    <a:pt x="81" y="135"/>
                    <a:pt x="81" y="135"/>
                    <a:pt x="81" y="135"/>
                  </a:cubicBezTo>
                  <a:cubicBezTo>
                    <a:pt x="80" y="138"/>
                    <a:pt x="80" y="138"/>
                    <a:pt x="80" y="138"/>
                  </a:cubicBezTo>
                  <a:cubicBezTo>
                    <a:pt x="81" y="138"/>
                    <a:pt x="81" y="138"/>
                    <a:pt x="81" y="138"/>
                  </a:cubicBezTo>
                  <a:cubicBezTo>
                    <a:pt x="79" y="141"/>
                    <a:pt x="75" y="142"/>
                    <a:pt x="71" y="140"/>
                  </a:cubicBezTo>
                  <a:cubicBezTo>
                    <a:pt x="70" y="142"/>
                    <a:pt x="68" y="142"/>
                    <a:pt x="66" y="141"/>
                  </a:cubicBezTo>
                  <a:cubicBezTo>
                    <a:pt x="57" y="137"/>
                    <a:pt x="57" y="137"/>
                    <a:pt x="57" y="137"/>
                  </a:cubicBezTo>
                  <a:cubicBezTo>
                    <a:pt x="55" y="136"/>
                    <a:pt x="54" y="134"/>
                    <a:pt x="54" y="132"/>
                  </a:cubicBezTo>
                  <a:cubicBezTo>
                    <a:pt x="50" y="130"/>
                    <a:pt x="49" y="127"/>
                    <a:pt x="50" y="124"/>
                  </a:cubicBezTo>
                  <a:cubicBezTo>
                    <a:pt x="51" y="124"/>
                    <a:pt x="51" y="124"/>
                    <a:pt x="51" y="124"/>
                  </a:cubicBezTo>
                  <a:cubicBezTo>
                    <a:pt x="52" y="122"/>
                    <a:pt x="52" y="122"/>
                    <a:pt x="52" y="122"/>
                  </a:cubicBezTo>
                  <a:cubicBezTo>
                    <a:pt x="51" y="121"/>
                    <a:pt x="51" y="121"/>
                    <a:pt x="51" y="121"/>
                  </a:cubicBezTo>
                  <a:cubicBezTo>
                    <a:pt x="52" y="119"/>
                    <a:pt x="52" y="119"/>
                    <a:pt x="52" y="119"/>
                  </a:cubicBezTo>
                  <a:cubicBezTo>
                    <a:pt x="53" y="120"/>
                    <a:pt x="53" y="120"/>
                    <a:pt x="53" y="120"/>
                  </a:cubicBezTo>
                  <a:cubicBezTo>
                    <a:pt x="54" y="117"/>
                    <a:pt x="54" y="117"/>
                    <a:pt x="54" y="117"/>
                  </a:cubicBezTo>
                  <a:cubicBezTo>
                    <a:pt x="53" y="117"/>
                    <a:pt x="53" y="117"/>
                    <a:pt x="53" y="117"/>
                  </a:cubicBezTo>
                  <a:cubicBezTo>
                    <a:pt x="54" y="114"/>
                    <a:pt x="54" y="114"/>
                    <a:pt x="54" y="114"/>
                  </a:cubicBezTo>
                  <a:cubicBezTo>
                    <a:pt x="85" y="129"/>
                    <a:pt x="85" y="129"/>
                    <a:pt x="85" y="129"/>
                  </a:cubicBezTo>
                  <a:lnTo>
                    <a:pt x="84" y="131"/>
                  </a:lnTo>
                  <a:close/>
                  <a:moveTo>
                    <a:pt x="95" y="114"/>
                  </a:moveTo>
                  <a:cubicBezTo>
                    <a:pt x="89" y="117"/>
                    <a:pt x="87" y="126"/>
                    <a:pt x="87" y="126"/>
                  </a:cubicBezTo>
                  <a:cubicBezTo>
                    <a:pt x="82" y="124"/>
                    <a:pt x="77" y="122"/>
                    <a:pt x="73" y="120"/>
                  </a:cubicBezTo>
                  <a:cubicBezTo>
                    <a:pt x="71" y="119"/>
                    <a:pt x="70" y="119"/>
                    <a:pt x="69" y="118"/>
                  </a:cubicBezTo>
                  <a:cubicBezTo>
                    <a:pt x="64" y="116"/>
                    <a:pt x="60" y="114"/>
                    <a:pt x="55" y="112"/>
                  </a:cubicBezTo>
                  <a:cubicBezTo>
                    <a:pt x="55" y="112"/>
                    <a:pt x="60" y="104"/>
                    <a:pt x="59" y="98"/>
                  </a:cubicBezTo>
                  <a:cubicBezTo>
                    <a:pt x="55" y="78"/>
                    <a:pt x="59" y="66"/>
                    <a:pt x="60" y="66"/>
                  </a:cubicBezTo>
                  <a:cubicBezTo>
                    <a:pt x="60" y="65"/>
                    <a:pt x="60" y="64"/>
                    <a:pt x="61" y="63"/>
                  </a:cubicBezTo>
                  <a:cubicBezTo>
                    <a:pt x="69" y="47"/>
                    <a:pt x="88" y="40"/>
                    <a:pt x="104" y="48"/>
                  </a:cubicBezTo>
                  <a:cubicBezTo>
                    <a:pt x="120" y="55"/>
                    <a:pt x="127" y="75"/>
                    <a:pt x="120" y="91"/>
                  </a:cubicBezTo>
                  <a:cubicBezTo>
                    <a:pt x="119" y="92"/>
                    <a:pt x="119" y="93"/>
                    <a:pt x="118" y="94"/>
                  </a:cubicBezTo>
                  <a:cubicBezTo>
                    <a:pt x="118" y="94"/>
                    <a:pt x="112" y="105"/>
                    <a:pt x="95" y="114"/>
                  </a:cubicBezTo>
                  <a:close/>
                  <a:moveTo>
                    <a:pt x="124" y="127"/>
                  </a:moveTo>
                  <a:cubicBezTo>
                    <a:pt x="123" y="127"/>
                    <a:pt x="121" y="127"/>
                    <a:pt x="120" y="127"/>
                  </a:cubicBezTo>
                  <a:cubicBezTo>
                    <a:pt x="120" y="127"/>
                    <a:pt x="119" y="126"/>
                    <a:pt x="119" y="126"/>
                  </a:cubicBezTo>
                  <a:cubicBezTo>
                    <a:pt x="113" y="117"/>
                    <a:pt x="113" y="117"/>
                    <a:pt x="113" y="117"/>
                  </a:cubicBezTo>
                  <a:cubicBezTo>
                    <a:pt x="111" y="115"/>
                    <a:pt x="112" y="113"/>
                    <a:pt x="113" y="112"/>
                  </a:cubicBezTo>
                  <a:cubicBezTo>
                    <a:pt x="115" y="111"/>
                    <a:pt x="117" y="111"/>
                    <a:pt x="118" y="113"/>
                  </a:cubicBezTo>
                  <a:cubicBezTo>
                    <a:pt x="125" y="122"/>
                    <a:pt x="125" y="122"/>
                    <a:pt x="125" y="122"/>
                  </a:cubicBezTo>
                  <a:cubicBezTo>
                    <a:pt x="126" y="123"/>
                    <a:pt x="125" y="125"/>
                    <a:pt x="124" y="127"/>
                  </a:cubicBezTo>
                  <a:close/>
                  <a:moveTo>
                    <a:pt x="126" y="53"/>
                  </a:moveTo>
                  <a:cubicBezTo>
                    <a:pt x="125" y="51"/>
                    <a:pt x="126" y="49"/>
                    <a:pt x="127" y="48"/>
                  </a:cubicBezTo>
                  <a:cubicBezTo>
                    <a:pt x="136" y="42"/>
                    <a:pt x="136" y="42"/>
                    <a:pt x="136" y="42"/>
                  </a:cubicBezTo>
                  <a:cubicBezTo>
                    <a:pt x="138" y="41"/>
                    <a:pt x="140" y="41"/>
                    <a:pt x="141" y="43"/>
                  </a:cubicBezTo>
                  <a:cubicBezTo>
                    <a:pt x="142" y="44"/>
                    <a:pt x="142" y="46"/>
                    <a:pt x="140" y="48"/>
                  </a:cubicBezTo>
                  <a:cubicBezTo>
                    <a:pt x="131" y="54"/>
                    <a:pt x="131" y="54"/>
                    <a:pt x="131" y="54"/>
                  </a:cubicBezTo>
                  <a:cubicBezTo>
                    <a:pt x="130" y="55"/>
                    <a:pt x="129" y="55"/>
                    <a:pt x="128" y="54"/>
                  </a:cubicBezTo>
                  <a:cubicBezTo>
                    <a:pt x="127" y="54"/>
                    <a:pt x="127" y="54"/>
                    <a:pt x="126" y="53"/>
                  </a:cubicBezTo>
                  <a:close/>
                  <a:moveTo>
                    <a:pt x="145" y="103"/>
                  </a:moveTo>
                  <a:cubicBezTo>
                    <a:pt x="144" y="105"/>
                    <a:pt x="142" y="106"/>
                    <a:pt x="140" y="105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28" y="99"/>
                    <a:pt x="127" y="97"/>
                    <a:pt x="128" y="95"/>
                  </a:cubicBezTo>
                  <a:cubicBezTo>
                    <a:pt x="129" y="94"/>
                    <a:pt x="131" y="93"/>
                    <a:pt x="133" y="94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145" y="99"/>
                    <a:pt x="145" y="101"/>
                    <a:pt x="145" y="103"/>
                  </a:cubicBezTo>
                  <a:close/>
                  <a:moveTo>
                    <a:pt x="148" y="76"/>
                  </a:moveTo>
                  <a:cubicBezTo>
                    <a:pt x="137" y="77"/>
                    <a:pt x="137" y="77"/>
                    <a:pt x="137" y="77"/>
                  </a:cubicBezTo>
                  <a:cubicBezTo>
                    <a:pt x="136" y="77"/>
                    <a:pt x="136" y="77"/>
                    <a:pt x="135" y="77"/>
                  </a:cubicBezTo>
                  <a:cubicBezTo>
                    <a:pt x="134" y="76"/>
                    <a:pt x="133" y="75"/>
                    <a:pt x="133" y="74"/>
                  </a:cubicBezTo>
                  <a:cubicBezTo>
                    <a:pt x="133" y="72"/>
                    <a:pt x="134" y="70"/>
                    <a:pt x="136" y="70"/>
                  </a:cubicBezTo>
                  <a:cubicBezTo>
                    <a:pt x="147" y="69"/>
                    <a:pt x="147" y="69"/>
                    <a:pt x="147" y="69"/>
                  </a:cubicBezTo>
                  <a:cubicBezTo>
                    <a:pt x="149" y="69"/>
                    <a:pt x="151" y="71"/>
                    <a:pt x="151" y="72"/>
                  </a:cubicBezTo>
                  <a:cubicBezTo>
                    <a:pt x="151" y="74"/>
                    <a:pt x="150" y="76"/>
                    <a:pt x="148" y="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2366627" y="4201558"/>
            <a:ext cx="567582" cy="522010"/>
            <a:chOff x="10628051" y="3169376"/>
            <a:chExt cx="567582" cy="522010"/>
          </a:xfrm>
          <a:solidFill>
            <a:schemeClr val="bg2"/>
          </a:solidFill>
        </p:grpSpPr>
        <p:sp>
          <p:nvSpPr>
            <p:cNvPr id="87" name="Freeform 165"/>
            <p:cNvSpPr>
              <a:spLocks noEditPoints="1"/>
            </p:cNvSpPr>
            <p:nvPr/>
          </p:nvSpPr>
          <p:spPr bwMode="auto">
            <a:xfrm>
              <a:off x="10628051" y="3504953"/>
              <a:ext cx="189194" cy="64906"/>
            </a:xfrm>
            <a:custGeom>
              <a:avLst/>
              <a:gdLst>
                <a:gd name="T0" fmla="*/ 66 w 69"/>
                <a:gd name="T1" fmla="*/ 10 h 24"/>
                <a:gd name="T2" fmla="*/ 35 w 69"/>
                <a:gd name="T3" fmla="*/ 0 h 24"/>
                <a:gd name="T4" fmla="*/ 3 w 69"/>
                <a:gd name="T5" fmla="*/ 10 h 24"/>
                <a:gd name="T6" fmla="*/ 34 w 69"/>
                <a:gd name="T7" fmla="*/ 24 h 24"/>
                <a:gd name="T8" fmla="*/ 66 w 69"/>
                <a:gd name="T9" fmla="*/ 10 h 24"/>
                <a:gd name="T10" fmla="*/ 35 w 69"/>
                <a:gd name="T11" fmla="*/ 19 h 24"/>
                <a:gd name="T12" fmla="*/ 11 w 69"/>
                <a:gd name="T13" fmla="*/ 9 h 24"/>
                <a:gd name="T14" fmla="*/ 35 w 69"/>
                <a:gd name="T15" fmla="*/ 2 h 24"/>
                <a:gd name="T16" fmla="*/ 58 w 69"/>
                <a:gd name="T17" fmla="*/ 9 h 24"/>
                <a:gd name="T18" fmla="*/ 35 w 69"/>
                <a:gd name="T19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24">
                  <a:moveTo>
                    <a:pt x="66" y="10"/>
                  </a:moveTo>
                  <a:cubicBezTo>
                    <a:pt x="63" y="3"/>
                    <a:pt x="49" y="0"/>
                    <a:pt x="35" y="0"/>
                  </a:cubicBezTo>
                  <a:cubicBezTo>
                    <a:pt x="21" y="0"/>
                    <a:pt x="6" y="4"/>
                    <a:pt x="3" y="10"/>
                  </a:cubicBezTo>
                  <a:cubicBezTo>
                    <a:pt x="0" y="16"/>
                    <a:pt x="14" y="24"/>
                    <a:pt x="34" y="24"/>
                  </a:cubicBezTo>
                  <a:cubicBezTo>
                    <a:pt x="55" y="24"/>
                    <a:pt x="69" y="16"/>
                    <a:pt x="66" y="10"/>
                  </a:cubicBezTo>
                  <a:close/>
                  <a:moveTo>
                    <a:pt x="35" y="19"/>
                  </a:moveTo>
                  <a:cubicBezTo>
                    <a:pt x="20" y="19"/>
                    <a:pt x="9" y="13"/>
                    <a:pt x="11" y="9"/>
                  </a:cubicBezTo>
                  <a:cubicBezTo>
                    <a:pt x="13" y="5"/>
                    <a:pt x="24" y="2"/>
                    <a:pt x="35" y="2"/>
                  </a:cubicBezTo>
                  <a:cubicBezTo>
                    <a:pt x="46" y="2"/>
                    <a:pt x="57" y="5"/>
                    <a:pt x="58" y="9"/>
                  </a:cubicBezTo>
                  <a:cubicBezTo>
                    <a:pt x="60" y="13"/>
                    <a:pt x="50" y="19"/>
                    <a:pt x="35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8" name="Freeform 166"/>
            <p:cNvSpPr/>
            <p:nvPr/>
          </p:nvSpPr>
          <p:spPr bwMode="auto">
            <a:xfrm>
              <a:off x="10760625" y="3556049"/>
              <a:ext cx="48334" cy="27620"/>
            </a:xfrm>
            <a:custGeom>
              <a:avLst/>
              <a:gdLst>
                <a:gd name="T0" fmla="*/ 10 w 35"/>
                <a:gd name="T1" fmla="*/ 0 h 20"/>
                <a:gd name="T2" fmla="*/ 35 w 35"/>
                <a:gd name="T3" fmla="*/ 8 h 20"/>
                <a:gd name="T4" fmla="*/ 20 w 35"/>
                <a:gd name="T5" fmla="*/ 20 h 20"/>
                <a:gd name="T6" fmla="*/ 0 w 35"/>
                <a:gd name="T7" fmla="*/ 4 h 20"/>
                <a:gd name="T8" fmla="*/ 10 w 35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0">
                  <a:moveTo>
                    <a:pt x="10" y="0"/>
                  </a:moveTo>
                  <a:lnTo>
                    <a:pt x="35" y="8"/>
                  </a:lnTo>
                  <a:lnTo>
                    <a:pt x="20" y="20"/>
                  </a:lnTo>
                  <a:lnTo>
                    <a:pt x="0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9" name="Freeform 167"/>
            <p:cNvSpPr>
              <a:spLocks noEditPoints="1"/>
            </p:cNvSpPr>
            <p:nvPr/>
          </p:nvSpPr>
          <p:spPr bwMode="auto">
            <a:xfrm>
              <a:off x="11003677" y="3504953"/>
              <a:ext cx="191956" cy="64906"/>
            </a:xfrm>
            <a:custGeom>
              <a:avLst/>
              <a:gdLst>
                <a:gd name="T0" fmla="*/ 66 w 70"/>
                <a:gd name="T1" fmla="*/ 10 h 24"/>
                <a:gd name="T2" fmla="*/ 35 w 70"/>
                <a:gd name="T3" fmla="*/ 0 h 24"/>
                <a:gd name="T4" fmla="*/ 3 w 70"/>
                <a:gd name="T5" fmla="*/ 10 h 24"/>
                <a:gd name="T6" fmla="*/ 35 w 70"/>
                <a:gd name="T7" fmla="*/ 24 h 24"/>
                <a:gd name="T8" fmla="*/ 66 w 70"/>
                <a:gd name="T9" fmla="*/ 10 h 24"/>
                <a:gd name="T10" fmla="*/ 35 w 70"/>
                <a:gd name="T11" fmla="*/ 19 h 24"/>
                <a:gd name="T12" fmla="*/ 11 w 70"/>
                <a:gd name="T13" fmla="*/ 9 h 24"/>
                <a:gd name="T14" fmla="*/ 35 w 70"/>
                <a:gd name="T15" fmla="*/ 2 h 24"/>
                <a:gd name="T16" fmla="*/ 58 w 70"/>
                <a:gd name="T17" fmla="*/ 9 h 24"/>
                <a:gd name="T18" fmla="*/ 35 w 70"/>
                <a:gd name="T19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24">
                  <a:moveTo>
                    <a:pt x="66" y="10"/>
                  </a:moveTo>
                  <a:cubicBezTo>
                    <a:pt x="63" y="4"/>
                    <a:pt x="49" y="0"/>
                    <a:pt x="35" y="0"/>
                  </a:cubicBezTo>
                  <a:cubicBezTo>
                    <a:pt x="21" y="0"/>
                    <a:pt x="7" y="3"/>
                    <a:pt x="3" y="10"/>
                  </a:cubicBezTo>
                  <a:cubicBezTo>
                    <a:pt x="0" y="16"/>
                    <a:pt x="14" y="24"/>
                    <a:pt x="35" y="24"/>
                  </a:cubicBezTo>
                  <a:cubicBezTo>
                    <a:pt x="56" y="24"/>
                    <a:pt x="70" y="16"/>
                    <a:pt x="66" y="10"/>
                  </a:cubicBezTo>
                  <a:close/>
                  <a:moveTo>
                    <a:pt x="35" y="19"/>
                  </a:moveTo>
                  <a:cubicBezTo>
                    <a:pt x="20" y="19"/>
                    <a:pt x="9" y="13"/>
                    <a:pt x="11" y="9"/>
                  </a:cubicBezTo>
                  <a:cubicBezTo>
                    <a:pt x="13" y="5"/>
                    <a:pt x="23" y="2"/>
                    <a:pt x="35" y="2"/>
                  </a:cubicBezTo>
                  <a:cubicBezTo>
                    <a:pt x="46" y="2"/>
                    <a:pt x="56" y="5"/>
                    <a:pt x="58" y="9"/>
                  </a:cubicBezTo>
                  <a:cubicBezTo>
                    <a:pt x="60" y="13"/>
                    <a:pt x="50" y="19"/>
                    <a:pt x="35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0" name="Freeform 168"/>
            <p:cNvSpPr/>
            <p:nvPr/>
          </p:nvSpPr>
          <p:spPr bwMode="auto">
            <a:xfrm>
              <a:off x="11014724" y="3556049"/>
              <a:ext cx="46953" cy="27620"/>
            </a:xfrm>
            <a:custGeom>
              <a:avLst/>
              <a:gdLst>
                <a:gd name="T0" fmla="*/ 24 w 34"/>
                <a:gd name="T1" fmla="*/ 0 h 20"/>
                <a:gd name="T2" fmla="*/ 0 w 34"/>
                <a:gd name="T3" fmla="*/ 8 h 20"/>
                <a:gd name="T4" fmla="*/ 14 w 34"/>
                <a:gd name="T5" fmla="*/ 20 h 20"/>
                <a:gd name="T6" fmla="*/ 34 w 34"/>
                <a:gd name="T7" fmla="*/ 4 h 20"/>
                <a:gd name="T8" fmla="*/ 2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24" y="0"/>
                  </a:moveTo>
                  <a:lnTo>
                    <a:pt x="0" y="8"/>
                  </a:lnTo>
                  <a:lnTo>
                    <a:pt x="14" y="20"/>
                  </a:lnTo>
                  <a:lnTo>
                    <a:pt x="34" y="4"/>
                  </a:ln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1" name="Freeform 169"/>
            <p:cNvSpPr>
              <a:spLocks noEditPoints="1"/>
            </p:cNvSpPr>
            <p:nvPr/>
          </p:nvSpPr>
          <p:spPr bwMode="auto">
            <a:xfrm>
              <a:off x="10724719" y="3550526"/>
              <a:ext cx="372864" cy="140860"/>
            </a:xfrm>
            <a:custGeom>
              <a:avLst/>
              <a:gdLst>
                <a:gd name="T0" fmla="*/ 129 w 136"/>
                <a:gd name="T1" fmla="*/ 21 h 51"/>
                <a:gd name="T2" fmla="*/ 69 w 136"/>
                <a:gd name="T3" fmla="*/ 0 h 51"/>
                <a:gd name="T4" fmla="*/ 7 w 136"/>
                <a:gd name="T5" fmla="*/ 21 h 51"/>
                <a:gd name="T6" fmla="*/ 68 w 136"/>
                <a:gd name="T7" fmla="*/ 51 h 51"/>
                <a:gd name="T8" fmla="*/ 129 w 136"/>
                <a:gd name="T9" fmla="*/ 21 h 51"/>
                <a:gd name="T10" fmla="*/ 68 w 136"/>
                <a:gd name="T11" fmla="*/ 39 h 51"/>
                <a:gd name="T12" fmla="*/ 22 w 136"/>
                <a:gd name="T13" fmla="*/ 19 h 51"/>
                <a:gd name="T14" fmla="*/ 69 w 136"/>
                <a:gd name="T15" fmla="*/ 5 h 51"/>
                <a:gd name="T16" fmla="*/ 115 w 136"/>
                <a:gd name="T17" fmla="*/ 19 h 51"/>
                <a:gd name="T18" fmla="*/ 68 w 136"/>
                <a:gd name="T19" fmla="*/ 3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51">
                  <a:moveTo>
                    <a:pt x="129" y="21"/>
                  </a:moveTo>
                  <a:cubicBezTo>
                    <a:pt x="123" y="8"/>
                    <a:pt x="96" y="0"/>
                    <a:pt x="69" y="0"/>
                  </a:cubicBezTo>
                  <a:cubicBezTo>
                    <a:pt x="41" y="0"/>
                    <a:pt x="13" y="8"/>
                    <a:pt x="7" y="21"/>
                  </a:cubicBezTo>
                  <a:cubicBezTo>
                    <a:pt x="0" y="33"/>
                    <a:pt x="28" y="51"/>
                    <a:pt x="68" y="51"/>
                  </a:cubicBezTo>
                  <a:cubicBezTo>
                    <a:pt x="108" y="51"/>
                    <a:pt x="136" y="33"/>
                    <a:pt x="129" y="21"/>
                  </a:cubicBezTo>
                  <a:close/>
                  <a:moveTo>
                    <a:pt x="68" y="39"/>
                  </a:moveTo>
                  <a:cubicBezTo>
                    <a:pt x="39" y="39"/>
                    <a:pt x="19" y="28"/>
                    <a:pt x="22" y="19"/>
                  </a:cubicBezTo>
                  <a:cubicBezTo>
                    <a:pt x="26" y="10"/>
                    <a:pt x="47" y="5"/>
                    <a:pt x="69" y="5"/>
                  </a:cubicBezTo>
                  <a:cubicBezTo>
                    <a:pt x="91" y="5"/>
                    <a:pt x="111" y="10"/>
                    <a:pt x="115" y="19"/>
                  </a:cubicBezTo>
                  <a:cubicBezTo>
                    <a:pt x="118" y="28"/>
                    <a:pt x="98" y="39"/>
                    <a:pt x="68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2" name="Freeform 170"/>
            <p:cNvSpPr/>
            <p:nvPr/>
          </p:nvSpPr>
          <p:spPr bwMode="auto">
            <a:xfrm>
              <a:off x="10855912" y="3438666"/>
              <a:ext cx="55239" cy="183670"/>
            </a:xfrm>
            <a:custGeom>
              <a:avLst/>
              <a:gdLst>
                <a:gd name="T0" fmla="*/ 0 w 20"/>
                <a:gd name="T1" fmla="*/ 0 h 67"/>
                <a:gd name="T2" fmla="*/ 2 w 20"/>
                <a:gd name="T3" fmla="*/ 67 h 67"/>
                <a:gd name="T4" fmla="*/ 19 w 20"/>
                <a:gd name="T5" fmla="*/ 67 h 67"/>
                <a:gd name="T6" fmla="*/ 19 w 20"/>
                <a:gd name="T7" fmla="*/ 0 h 67"/>
                <a:gd name="T8" fmla="*/ 0 w 20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7">
                  <a:moveTo>
                    <a:pt x="0" y="0"/>
                  </a:moveTo>
                  <a:cubicBezTo>
                    <a:pt x="2" y="67"/>
                    <a:pt x="2" y="67"/>
                    <a:pt x="2" y="67"/>
                  </a:cubicBezTo>
                  <a:cubicBezTo>
                    <a:pt x="19" y="67"/>
                    <a:pt x="19" y="67"/>
                    <a:pt x="19" y="67"/>
                  </a:cubicBezTo>
                  <a:cubicBezTo>
                    <a:pt x="20" y="44"/>
                    <a:pt x="19" y="0"/>
                    <a:pt x="19" y="0"/>
                  </a:cubicBezTo>
                  <a:cubicBezTo>
                    <a:pt x="19" y="0"/>
                    <a:pt x="7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3" name="Freeform 171"/>
            <p:cNvSpPr/>
            <p:nvPr/>
          </p:nvSpPr>
          <p:spPr bwMode="auto">
            <a:xfrm>
              <a:off x="10913913" y="3438666"/>
              <a:ext cx="55239" cy="183670"/>
            </a:xfrm>
            <a:custGeom>
              <a:avLst/>
              <a:gdLst>
                <a:gd name="T0" fmla="*/ 0 w 20"/>
                <a:gd name="T1" fmla="*/ 0 h 67"/>
                <a:gd name="T2" fmla="*/ 2 w 20"/>
                <a:gd name="T3" fmla="*/ 67 h 67"/>
                <a:gd name="T4" fmla="*/ 19 w 20"/>
                <a:gd name="T5" fmla="*/ 67 h 67"/>
                <a:gd name="T6" fmla="*/ 19 w 20"/>
                <a:gd name="T7" fmla="*/ 0 h 67"/>
                <a:gd name="T8" fmla="*/ 0 w 20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7">
                  <a:moveTo>
                    <a:pt x="0" y="0"/>
                  </a:moveTo>
                  <a:cubicBezTo>
                    <a:pt x="2" y="67"/>
                    <a:pt x="2" y="67"/>
                    <a:pt x="2" y="67"/>
                  </a:cubicBezTo>
                  <a:cubicBezTo>
                    <a:pt x="19" y="67"/>
                    <a:pt x="19" y="67"/>
                    <a:pt x="19" y="67"/>
                  </a:cubicBezTo>
                  <a:cubicBezTo>
                    <a:pt x="20" y="44"/>
                    <a:pt x="19" y="0"/>
                    <a:pt x="19" y="0"/>
                  </a:cubicBezTo>
                  <a:cubicBezTo>
                    <a:pt x="19" y="0"/>
                    <a:pt x="7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4" name="Oval 172"/>
            <p:cNvSpPr>
              <a:spLocks noChangeArrowheads="1"/>
            </p:cNvSpPr>
            <p:nvPr/>
          </p:nvSpPr>
          <p:spPr bwMode="auto">
            <a:xfrm>
              <a:off x="10875246" y="3169376"/>
              <a:ext cx="71811" cy="85621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5" name="Rectangle 173"/>
            <p:cNvSpPr>
              <a:spLocks noChangeArrowheads="1"/>
            </p:cNvSpPr>
            <p:nvPr/>
          </p:nvSpPr>
          <p:spPr bwMode="auto">
            <a:xfrm>
              <a:off x="10911151" y="3377903"/>
              <a:ext cx="1381" cy="1381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6" name="Freeform 174"/>
            <p:cNvSpPr/>
            <p:nvPr/>
          </p:nvSpPr>
          <p:spPr bwMode="auto">
            <a:xfrm>
              <a:off x="10828292" y="3266044"/>
              <a:ext cx="167098" cy="186432"/>
            </a:xfrm>
            <a:custGeom>
              <a:avLst/>
              <a:gdLst>
                <a:gd name="T0" fmla="*/ 56 w 61"/>
                <a:gd name="T1" fmla="*/ 8 h 68"/>
                <a:gd name="T2" fmla="*/ 49 w 61"/>
                <a:gd name="T3" fmla="*/ 1 h 68"/>
                <a:gd name="T4" fmla="*/ 41 w 61"/>
                <a:gd name="T5" fmla="*/ 0 h 68"/>
                <a:gd name="T6" fmla="*/ 41 w 61"/>
                <a:gd name="T7" fmla="*/ 0 h 68"/>
                <a:gd name="T8" fmla="*/ 46 w 61"/>
                <a:gd name="T9" fmla="*/ 5 h 68"/>
                <a:gd name="T10" fmla="*/ 40 w 61"/>
                <a:gd name="T11" fmla="*/ 8 h 68"/>
                <a:gd name="T12" fmla="*/ 43 w 61"/>
                <a:gd name="T13" fmla="*/ 13 h 68"/>
                <a:gd name="T14" fmla="*/ 30 w 61"/>
                <a:gd name="T15" fmla="*/ 41 h 68"/>
                <a:gd name="T16" fmla="*/ 30 w 61"/>
                <a:gd name="T17" fmla="*/ 41 h 68"/>
                <a:gd name="T18" fmla="*/ 30 w 61"/>
                <a:gd name="T19" fmla="*/ 41 h 68"/>
                <a:gd name="T20" fmla="*/ 30 w 61"/>
                <a:gd name="T21" fmla="*/ 41 h 68"/>
                <a:gd name="T22" fmla="*/ 30 w 61"/>
                <a:gd name="T23" fmla="*/ 41 h 68"/>
                <a:gd name="T24" fmla="*/ 17 w 61"/>
                <a:gd name="T25" fmla="*/ 13 h 68"/>
                <a:gd name="T26" fmla="*/ 20 w 61"/>
                <a:gd name="T27" fmla="*/ 8 h 68"/>
                <a:gd name="T28" fmla="*/ 14 w 61"/>
                <a:gd name="T29" fmla="*/ 5 h 68"/>
                <a:gd name="T30" fmla="*/ 19 w 61"/>
                <a:gd name="T31" fmla="*/ 0 h 68"/>
                <a:gd name="T32" fmla="*/ 19 w 61"/>
                <a:gd name="T33" fmla="*/ 0 h 68"/>
                <a:gd name="T34" fmla="*/ 12 w 61"/>
                <a:gd name="T35" fmla="*/ 1 h 68"/>
                <a:gd name="T36" fmla="*/ 12 w 61"/>
                <a:gd name="T37" fmla="*/ 1 h 68"/>
                <a:gd name="T38" fmla="*/ 5 w 61"/>
                <a:gd name="T39" fmla="*/ 8 h 68"/>
                <a:gd name="T40" fmla="*/ 0 w 61"/>
                <a:gd name="T41" fmla="*/ 68 h 68"/>
                <a:gd name="T42" fmla="*/ 8 w 61"/>
                <a:gd name="T43" fmla="*/ 68 h 68"/>
                <a:gd name="T44" fmla="*/ 8 w 61"/>
                <a:gd name="T45" fmla="*/ 68 h 68"/>
                <a:gd name="T46" fmla="*/ 9 w 61"/>
                <a:gd name="T47" fmla="*/ 68 h 68"/>
                <a:gd name="T48" fmla="*/ 18 w 61"/>
                <a:gd name="T49" fmla="*/ 68 h 68"/>
                <a:gd name="T50" fmla="*/ 18 w 61"/>
                <a:gd name="T51" fmla="*/ 68 h 68"/>
                <a:gd name="T52" fmla="*/ 43 w 61"/>
                <a:gd name="T53" fmla="*/ 68 h 68"/>
                <a:gd name="T54" fmla="*/ 43 w 61"/>
                <a:gd name="T55" fmla="*/ 68 h 68"/>
                <a:gd name="T56" fmla="*/ 52 w 61"/>
                <a:gd name="T57" fmla="*/ 68 h 68"/>
                <a:gd name="T58" fmla="*/ 52 w 61"/>
                <a:gd name="T59" fmla="*/ 68 h 68"/>
                <a:gd name="T60" fmla="*/ 52 w 61"/>
                <a:gd name="T61" fmla="*/ 68 h 68"/>
                <a:gd name="T62" fmla="*/ 61 w 61"/>
                <a:gd name="T63" fmla="*/ 68 h 68"/>
                <a:gd name="T64" fmla="*/ 56 w 61"/>
                <a:gd name="T6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1" h="68">
                  <a:moveTo>
                    <a:pt x="56" y="8"/>
                  </a:moveTo>
                  <a:cubicBezTo>
                    <a:pt x="56" y="4"/>
                    <a:pt x="53" y="1"/>
                    <a:pt x="49" y="1"/>
                  </a:cubicBezTo>
                  <a:cubicBezTo>
                    <a:pt x="48" y="1"/>
                    <a:pt x="43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7" y="0"/>
                    <a:pt x="13" y="0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8" y="1"/>
                    <a:pt x="5" y="4"/>
                    <a:pt x="5" y="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68"/>
                    <a:pt x="5" y="68"/>
                    <a:pt x="8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8"/>
                    <a:pt x="9" y="68"/>
                    <a:pt x="9" y="68"/>
                  </a:cubicBezTo>
                  <a:cubicBezTo>
                    <a:pt x="12" y="68"/>
                    <a:pt x="15" y="68"/>
                    <a:pt x="18" y="68"/>
                  </a:cubicBezTo>
                  <a:cubicBezTo>
                    <a:pt x="18" y="68"/>
                    <a:pt x="18" y="68"/>
                    <a:pt x="18" y="68"/>
                  </a:cubicBezTo>
                  <a:cubicBezTo>
                    <a:pt x="26" y="68"/>
                    <a:pt x="35" y="68"/>
                    <a:pt x="43" y="68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6" y="68"/>
                    <a:pt x="49" y="68"/>
                    <a:pt x="5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5" y="68"/>
                    <a:pt x="58" y="68"/>
                    <a:pt x="61" y="68"/>
                  </a:cubicBezTo>
                  <a:lnTo>
                    <a:pt x="56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7" name="Freeform 175"/>
            <p:cNvSpPr/>
            <p:nvPr/>
          </p:nvSpPr>
          <p:spPr bwMode="auto">
            <a:xfrm>
              <a:off x="10900103" y="3263282"/>
              <a:ext cx="22096" cy="27620"/>
            </a:xfrm>
            <a:custGeom>
              <a:avLst/>
              <a:gdLst>
                <a:gd name="T0" fmla="*/ 14 w 16"/>
                <a:gd name="T1" fmla="*/ 0 h 20"/>
                <a:gd name="T2" fmla="*/ 16 w 16"/>
                <a:gd name="T3" fmla="*/ 12 h 20"/>
                <a:gd name="T4" fmla="*/ 8 w 16"/>
                <a:gd name="T5" fmla="*/ 20 h 20"/>
                <a:gd name="T6" fmla="*/ 0 w 16"/>
                <a:gd name="T7" fmla="*/ 12 h 20"/>
                <a:gd name="T8" fmla="*/ 4 w 16"/>
                <a:gd name="T9" fmla="*/ 0 h 20"/>
                <a:gd name="T10" fmla="*/ 14 w 16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20">
                  <a:moveTo>
                    <a:pt x="14" y="0"/>
                  </a:moveTo>
                  <a:lnTo>
                    <a:pt x="16" y="12"/>
                  </a:lnTo>
                  <a:lnTo>
                    <a:pt x="8" y="20"/>
                  </a:lnTo>
                  <a:lnTo>
                    <a:pt x="0" y="12"/>
                  </a:lnTo>
                  <a:lnTo>
                    <a:pt x="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8" name="Freeform 176"/>
            <p:cNvSpPr/>
            <p:nvPr/>
          </p:nvSpPr>
          <p:spPr bwMode="auto">
            <a:xfrm>
              <a:off x="10897341" y="3282616"/>
              <a:ext cx="27620" cy="106335"/>
            </a:xfrm>
            <a:custGeom>
              <a:avLst/>
              <a:gdLst>
                <a:gd name="T0" fmla="*/ 16 w 20"/>
                <a:gd name="T1" fmla="*/ 0 h 77"/>
                <a:gd name="T2" fmla="*/ 20 w 20"/>
                <a:gd name="T3" fmla="*/ 69 h 77"/>
                <a:gd name="T4" fmla="*/ 10 w 20"/>
                <a:gd name="T5" fmla="*/ 77 h 77"/>
                <a:gd name="T6" fmla="*/ 0 w 20"/>
                <a:gd name="T7" fmla="*/ 69 h 77"/>
                <a:gd name="T8" fmla="*/ 4 w 20"/>
                <a:gd name="T9" fmla="*/ 0 h 77"/>
                <a:gd name="T10" fmla="*/ 16 w 20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77">
                  <a:moveTo>
                    <a:pt x="16" y="0"/>
                  </a:moveTo>
                  <a:lnTo>
                    <a:pt x="20" y="69"/>
                  </a:lnTo>
                  <a:lnTo>
                    <a:pt x="10" y="77"/>
                  </a:lnTo>
                  <a:lnTo>
                    <a:pt x="0" y="69"/>
                  </a:lnTo>
                  <a:lnTo>
                    <a:pt x="4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9" name="Freeform 177"/>
            <p:cNvSpPr/>
            <p:nvPr/>
          </p:nvSpPr>
          <p:spPr bwMode="auto">
            <a:xfrm>
              <a:off x="10724719" y="3419333"/>
              <a:ext cx="35905" cy="114621"/>
            </a:xfrm>
            <a:custGeom>
              <a:avLst/>
              <a:gdLst>
                <a:gd name="T0" fmla="*/ 0 w 13"/>
                <a:gd name="T1" fmla="*/ 0 h 42"/>
                <a:gd name="T2" fmla="*/ 1 w 13"/>
                <a:gd name="T3" fmla="*/ 42 h 42"/>
                <a:gd name="T4" fmla="*/ 12 w 13"/>
                <a:gd name="T5" fmla="*/ 42 h 42"/>
                <a:gd name="T6" fmla="*/ 12 w 13"/>
                <a:gd name="T7" fmla="*/ 0 h 42"/>
                <a:gd name="T8" fmla="*/ 0 w 13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2">
                  <a:moveTo>
                    <a:pt x="0" y="0"/>
                  </a:moveTo>
                  <a:cubicBezTo>
                    <a:pt x="1" y="42"/>
                    <a:pt x="1" y="42"/>
                    <a:pt x="1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3" y="28"/>
                    <a:pt x="12" y="0"/>
                    <a:pt x="12" y="0"/>
                  </a:cubicBezTo>
                  <a:cubicBezTo>
                    <a:pt x="12" y="0"/>
                    <a:pt x="5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0" name="Freeform 178"/>
            <p:cNvSpPr/>
            <p:nvPr/>
          </p:nvSpPr>
          <p:spPr bwMode="auto">
            <a:xfrm>
              <a:off x="10686052" y="3419333"/>
              <a:ext cx="35905" cy="114621"/>
            </a:xfrm>
            <a:custGeom>
              <a:avLst/>
              <a:gdLst>
                <a:gd name="T0" fmla="*/ 0 w 13"/>
                <a:gd name="T1" fmla="*/ 0 h 42"/>
                <a:gd name="T2" fmla="*/ 2 w 13"/>
                <a:gd name="T3" fmla="*/ 42 h 42"/>
                <a:gd name="T4" fmla="*/ 13 w 13"/>
                <a:gd name="T5" fmla="*/ 42 h 42"/>
                <a:gd name="T6" fmla="*/ 13 w 13"/>
                <a:gd name="T7" fmla="*/ 0 h 42"/>
                <a:gd name="T8" fmla="*/ 0 w 13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2">
                  <a:moveTo>
                    <a:pt x="0" y="0"/>
                  </a:moveTo>
                  <a:cubicBezTo>
                    <a:pt x="2" y="42"/>
                    <a:pt x="2" y="42"/>
                    <a:pt x="2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28"/>
                    <a:pt x="13" y="0"/>
                    <a:pt x="13" y="0"/>
                  </a:cubicBezTo>
                  <a:cubicBezTo>
                    <a:pt x="13" y="0"/>
                    <a:pt x="5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1" name="Oval 179"/>
            <p:cNvSpPr>
              <a:spLocks noChangeArrowheads="1"/>
            </p:cNvSpPr>
            <p:nvPr/>
          </p:nvSpPr>
          <p:spPr bwMode="auto">
            <a:xfrm>
              <a:off x="10699862" y="3249472"/>
              <a:ext cx="46953" cy="55239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2" name="Rectangle 180"/>
            <p:cNvSpPr>
              <a:spLocks noChangeArrowheads="1"/>
            </p:cNvSpPr>
            <p:nvPr/>
          </p:nvSpPr>
          <p:spPr bwMode="auto">
            <a:xfrm>
              <a:off x="10721957" y="3380665"/>
              <a:ext cx="2762" cy="1381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3" name="Freeform 181"/>
            <p:cNvSpPr>
              <a:spLocks noEditPoints="1"/>
            </p:cNvSpPr>
            <p:nvPr/>
          </p:nvSpPr>
          <p:spPr bwMode="auto">
            <a:xfrm>
              <a:off x="10661194" y="3310235"/>
              <a:ext cx="142241" cy="125669"/>
            </a:xfrm>
            <a:custGeom>
              <a:avLst/>
              <a:gdLst>
                <a:gd name="T0" fmla="*/ 51 w 52"/>
                <a:gd name="T1" fmla="*/ 17 h 46"/>
                <a:gd name="T2" fmla="*/ 51 w 52"/>
                <a:gd name="T3" fmla="*/ 17 h 46"/>
                <a:gd name="T4" fmla="*/ 51 w 52"/>
                <a:gd name="T5" fmla="*/ 17 h 46"/>
                <a:gd name="T6" fmla="*/ 37 w 52"/>
                <a:gd name="T7" fmla="*/ 2 h 46"/>
                <a:gd name="T8" fmla="*/ 34 w 52"/>
                <a:gd name="T9" fmla="*/ 0 h 46"/>
                <a:gd name="T10" fmla="*/ 29 w 52"/>
                <a:gd name="T11" fmla="*/ 0 h 46"/>
                <a:gd name="T12" fmla="*/ 29 w 52"/>
                <a:gd name="T13" fmla="*/ 0 h 46"/>
                <a:gd name="T14" fmla="*/ 33 w 52"/>
                <a:gd name="T15" fmla="*/ 3 h 46"/>
                <a:gd name="T16" fmla="*/ 29 w 52"/>
                <a:gd name="T17" fmla="*/ 5 h 46"/>
                <a:gd name="T18" fmla="*/ 31 w 52"/>
                <a:gd name="T19" fmla="*/ 9 h 46"/>
                <a:gd name="T20" fmla="*/ 23 w 52"/>
                <a:gd name="T21" fmla="*/ 26 h 46"/>
                <a:gd name="T22" fmla="*/ 23 w 52"/>
                <a:gd name="T23" fmla="*/ 26 h 46"/>
                <a:gd name="T24" fmla="*/ 22 w 52"/>
                <a:gd name="T25" fmla="*/ 26 h 46"/>
                <a:gd name="T26" fmla="*/ 22 w 52"/>
                <a:gd name="T27" fmla="*/ 26 h 46"/>
                <a:gd name="T28" fmla="*/ 22 w 52"/>
                <a:gd name="T29" fmla="*/ 26 h 46"/>
                <a:gd name="T30" fmla="*/ 14 w 52"/>
                <a:gd name="T31" fmla="*/ 9 h 46"/>
                <a:gd name="T32" fmla="*/ 16 w 52"/>
                <a:gd name="T33" fmla="*/ 5 h 46"/>
                <a:gd name="T34" fmla="*/ 12 w 52"/>
                <a:gd name="T35" fmla="*/ 3 h 46"/>
                <a:gd name="T36" fmla="*/ 16 w 52"/>
                <a:gd name="T37" fmla="*/ 0 h 46"/>
                <a:gd name="T38" fmla="*/ 16 w 52"/>
                <a:gd name="T39" fmla="*/ 0 h 46"/>
                <a:gd name="T40" fmla="*/ 11 w 52"/>
                <a:gd name="T41" fmla="*/ 0 h 46"/>
                <a:gd name="T42" fmla="*/ 7 w 52"/>
                <a:gd name="T43" fmla="*/ 4 h 46"/>
                <a:gd name="T44" fmla="*/ 0 w 52"/>
                <a:gd name="T45" fmla="*/ 23 h 46"/>
                <a:gd name="T46" fmla="*/ 8 w 52"/>
                <a:gd name="T47" fmla="*/ 46 h 46"/>
                <a:gd name="T48" fmla="*/ 13 w 52"/>
                <a:gd name="T49" fmla="*/ 44 h 46"/>
                <a:gd name="T50" fmla="*/ 37 w 52"/>
                <a:gd name="T51" fmla="*/ 44 h 46"/>
                <a:gd name="T52" fmla="*/ 37 w 52"/>
                <a:gd name="T53" fmla="*/ 43 h 46"/>
                <a:gd name="T54" fmla="*/ 36 w 52"/>
                <a:gd name="T55" fmla="*/ 38 h 46"/>
                <a:gd name="T56" fmla="*/ 43 w 52"/>
                <a:gd name="T57" fmla="*/ 41 h 46"/>
                <a:gd name="T58" fmla="*/ 47 w 52"/>
                <a:gd name="T59" fmla="*/ 32 h 46"/>
                <a:gd name="T60" fmla="*/ 49 w 52"/>
                <a:gd name="T61" fmla="*/ 27 h 46"/>
                <a:gd name="T62" fmla="*/ 51 w 52"/>
                <a:gd name="T63" fmla="*/ 25 h 46"/>
                <a:gd name="T64" fmla="*/ 51 w 52"/>
                <a:gd name="T65" fmla="*/ 24 h 46"/>
                <a:gd name="T66" fmla="*/ 51 w 52"/>
                <a:gd name="T67" fmla="*/ 23 h 46"/>
                <a:gd name="T68" fmla="*/ 52 w 52"/>
                <a:gd name="T69" fmla="*/ 23 h 46"/>
                <a:gd name="T70" fmla="*/ 52 w 52"/>
                <a:gd name="T71" fmla="*/ 23 h 46"/>
                <a:gd name="T72" fmla="*/ 52 w 52"/>
                <a:gd name="T73" fmla="*/ 23 h 46"/>
                <a:gd name="T74" fmla="*/ 52 w 52"/>
                <a:gd name="T75" fmla="*/ 23 h 46"/>
                <a:gd name="T76" fmla="*/ 51 w 52"/>
                <a:gd name="T77" fmla="*/ 17 h 46"/>
                <a:gd name="T78" fmla="*/ 40 w 52"/>
                <a:gd name="T79" fmla="*/ 22 h 46"/>
                <a:gd name="T80" fmla="*/ 38 w 52"/>
                <a:gd name="T81" fmla="*/ 27 h 46"/>
                <a:gd name="T82" fmla="*/ 36 w 52"/>
                <a:gd name="T83" fmla="*/ 29 h 46"/>
                <a:gd name="T84" fmla="*/ 36 w 52"/>
                <a:gd name="T85" fmla="*/ 15 h 46"/>
                <a:gd name="T86" fmla="*/ 41 w 52"/>
                <a:gd name="T87" fmla="*/ 21 h 46"/>
                <a:gd name="T88" fmla="*/ 40 w 52"/>
                <a:gd name="T8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2" h="46">
                  <a:moveTo>
                    <a:pt x="51" y="17"/>
                  </a:moveTo>
                  <a:cubicBezTo>
                    <a:pt x="51" y="17"/>
                    <a:pt x="51" y="17"/>
                    <a:pt x="51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1"/>
                    <a:pt x="35" y="1"/>
                    <a:pt x="34" y="0"/>
                  </a:cubicBezTo>
                  <a:cubicBezTo>
                    <a:pt x="34" y="0"/>
                    <a:pt x="31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0"/>
                    <a:pt x="12" y="0"/>
                    <a:pt x="11" y="0"/>
                  </a:cubicBezTo>
                  <a:cubicBezTo>
                    <a:pt x="10" y="1"/>
                    <a:pt x="8" y="2"/>
                    <a:pt x="7" y="4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2" y="37"/>
                    <a:pt x="5" y="38"/>
                    <a:pt x="8" y="46"/>
                  </a:cubicBezTo>
                  <a:cubicBezTo>
                    <a:pt x="9" y="45"/>
                    <a:pt x="11" y="44"/>
                    <a:pt x="13" y="44"/>
                  </a:cubicBezTo>
                  <a:cubicBezTo>
                    <a:pt x="21" y="44"/>
                    <a:pt x="29" y="44"/>
                    <a:pt x="37" y="44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7" y="41"/>
                    <a:pt x="36" y="39"/>
                    <a:pt x="36" y="38"/>
                  </a:cubicBezTo>
                  <a:cubicBezTo>
                    <a:pt x="38" y="39"/>
                    <a:pt x="41" y="40"/>
                    <a:pt x="43" y="4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1" y="20"/>
                    <a:pt x="52" y="29"/>
                    <a:pt x="51" y="17"/>
                  </a:cubicBezTo>
                  <a:close/>
                  <a:moveTo>
                    <a:pt x="40" y="22"/>
                  </a:moveTo>
                  <a:cubicBezTo>
                    <a:pt x="38" y="27"/>
                    <a:pt x="38" y="27"/>
                    <a:pt x="38" y="27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4"/>
                    <a:pt x="36" y="20"/>
                    <a:pt x="36" y="15"/>
                  </a:cubicBezTo>
                  <a:cubicBezTo>
                    <a:pt x="41" y="21"/>
                    <a:pt x="41" y="21"/>
                    <a:pt x="41" y="21"/>
                  </a:cubicBezTo>
                  <a:lnTo>
                    <a:pt x="40" y="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4" name="Freeform 182"/>
            <p:cNvSpPr/>
            <p:nvPr/>
          </p:nvSpPr>
          <p:spPr bwMode="auto">
            <a:xfrm>
              <a:off x="10716433" y="3307473"/>
              <a:ext cx="13810" cy="16572"/>
            </a:xfrm>
            <a:custGeom>
              <a:avLst/>
              <a:gdLst>
                <a:gd name="T0" fmla="*/ 2 w 10"/>
                <a:gd name="T1" fmla="*/ 0 h 12"/>
                <a:gd name="T2" fmla="*/ 0 w 10"/>
                <a:gd name="T3" fmla="*/ 8 h 12"/>
                <a:gd name="T4" fmla="*/ 4 w 10"/>
                <a:gd name="T5" fmla="*/ 12 h 12"/>
                <a:gd name="T6" fmla="*/ 10 w 10"/>
                <a:gd name="T7" fmla="*/ 8 h 12"/>
                <a:gd name="T8" fmla="*/ 8 w 10"/>
                <a:gd name="T9" fmla="*/ 0 h 12"/>
                <a:gd name="T10" fmla="*/ 2 w 10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2">
                  <a:moveTo>
                    <a:pt x="2" y="0"/>
                  </a:moveTo>
                  <a:lnTo>
                    <a:pt x="0" y="8"/>
                  </a:lnTo>
                  <a:lnTo>
                    <a:pt x="4" y="12"/>
                  </a:lnTo>
                  <a:lnTo>
                    <a:pt x="10" y="8"/>
                  </a:lnTo>
                  <a:lnTo>
                    <a:pt x="8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5" name="Freeform 183"/>
            <p:cNvSpPr/>
            <p:nvPr/>
          </p:nvSpPr>
          <p:spPr bwMode="auto">
            <a:xfrm>
              <a:off x="10713671" y="3318521"/>
              <a:ext cx="19334" cy="67668"/>
            </a:xfrm>
            <a:custGeom>
              <a:avLst/>
              <a:gdLst>
                <a:gd name="T0" fmla="*/ 4 w 14"/>
                <a:gd name="T1" fmla="*/ 0 h 49"/>
                <a:gd name="T2" fmla="*/ 0 w 14"/>
                <a:gd name="T3" fmla="*/ 45 h 49"/>
                <a:gd name="T4" fmla="*/ 6 w 14"/>
                <a:gd name="T5" fmla="*/ 49 h 49"/>
                <a:gd name="T6" fmla="*/ 14 w 14"/>
                <a:gd name="T7" fmla="*/ 45 h 49"/>
                <a:gd name="T8" fmla="*/ 10 w 14"/>
                <a:gd name="T9" fmla="*/ 0 h 49"/>
                <a:gd name="T10" fmla="*/ 4 w 14"/>
                <a:gd name="T1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9">
                  <a:moveTo>
                    <a:pt x="4" y="0"/>
                  </a:moveTo>
                  <a:lnTo>
                    <a:pt x="0" y="45"/>
                  </a:lnTo>
                  <a:lnTo>
                    <a:pt x="6" y="49"/>
                  </a:lnTo>
                  <a:lnTo>
                    <a:pt x="14" y="45"/>
                  </a:lnTo>
                  <a:lnTo>
                    <a:pt x="10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6" name="Freeform 184"/>
            <p:cNvSpPr/>
            <p:nvPr/>
          </p:nvSpPr>
          <p:spPr bwMode="auto">
            <a:xfrm>
              <a:off x="11100345" y="3422095"/>
              <a:ext cx="33143" cy="117383"/>
            </a:xfrm>
            <a:custGeom>
              <a:avLst/>
              <a:gdLst>
                <a:gd name="T0" fmla="*/ 0 w 12"/>
                <a:gd name="T1" fmla="*/ 0 h 43"/>
                <a:gd name="T2" fmla="*/ 1 w 12"/>
                <a:gd name="T3" fmla="*/ 43 h 43"/>
                <a:gd name="T4" fmla="*/ 12 w 12"/>
                <a:gd name="T5" fmla="*/ 43 h 43"/>
                <a:gd name="T6" fmla="*/ 12 w 12"/>
                <a:gd name="T7" fmla="*/ 0 h 43"/>
                <a:gd name="T8" fmla="*/ 0 w 12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3">
                  <a:moveTo>
                    <a:pt x="0" y="0"/>
                  </a:moveTo>
                  <a:cubicBezTo>
                    <a:pt x="1" y="43"/>
                    <a:pt x="1" y="43"/>
                    <a:pt x="1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28"/>
                    <a:pt x="12" y="0"/>
                    <a:pt x="12" y="0"/>
                  </a:cubicBezTo>
                  <a:cubicBezTo>
                    <a:pt x="12" y="0"/>
                    <a:pt x="4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7" name="Freeform 185"/>
            <p:cNvSpPr/>
            <p:nvPr/>
          </p:nvSpPr>
          <p:spPr bwMode="auto">
            <a:xfrm>
              <a:off x="11061678" y="3422095"/>
              <a:ext cx="35905" cy="117383"/>
            </a:xfrm>
            <a:custGeom>
              <a:avLst/>
              <a:gdLst>
                <a:gd name="T0" fmla="*/ 0 w 13"/>
                <a:gd name="T1" fmla="*/ 0 h 43"/>
                <a:gd name="T2" fmla="*/ 1 w 13"/>
                <a:gd name="T3" fmla="*/ 43 h 43"/>
                <a:gd name="T4" fmla="*/ 13 w 13"/>
                <a:gd name="T5" fmla="*/ 43 h 43"/>
                <a:gd name="T6" fmla="*/ 13 w 13"/>
                <a:gd name="T7" fmla="*/ 0 h 43"/>
                <a:gd name="T8" fmla="*/ 0 w 13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3">
                  <a:moveTo>
                    <a:pt x="0" y="0"/>
                  </a:moveTo>
                  <a:cubicBezTo>
                    <a:pt x="1" y="43"/>
                    <a:pt x="1" y="43"/>
                    <a:pt x="1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28"/>
                    <a:pt x="13" y="0"/>
                    <a:pt x="13" y="0"/>
                  </a:cubicBezTo>
                  <a:cubicBezTo>
                    <a:pt x="13" y="0"/>
                    <a:pt x="5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8" name="Oval 186"/>
            <p:cNvSpPr>
              <a:spLocks noChangeArrowheads="1"/>
            </p:cNvSpPr>
            <p:nvPr/>
          </p:nvSpPr>
          <p:spPr bwMode="auto">
            <a:xfrm>
              <a:off x="11075488" y="3252234"/>
              <a:ext cx="44191" cy="55239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9" name="Rectangle 187"/>
            <p:cNvSpPr>
              <a:spLocks noChangeArrowheads="1"/>
            </p:cNvSpPr>
            <p:nvPr/>
          </p:nvSpPr>
          <p:spPr bwMode="auto">
            <a:xfrm>
              <a:off x="11097583" y="3383427"/>
              <a:ext cx="1381" cy="1381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0" name="Freeform 188"/>
            <p:cNvSpPr/>
            <p:nvPr/>
          </p:nvSpPr>
          <p:spPr bwMode="auto">
            <a:xfrm>
              <a:off x="11036820" y="3312997"/>
              <a:ext cx="118764" cy="125669"/>
            </a:xfrm>
            <a:custGeom>
              <a:avLst/>
              <a:gdLst>
                <a:gd name="T0" fmla="*/ 42 w 43"/>
                <a:gd name="T1" fmla="*/ 24 h 46"/>
                <a:gd name="T2" fmla="*/ 38 w 43"/>
                <a:gd name="T3" fmla="*/ 5 h 46"/>
                <a:gd name="T4" fmla="*/ 34 w 43"/>
                <a:gd name="T5" fmla="*/ 1 h 46"/>
                <a:gd name="T6" fmla="*/ 29 w 43"/>
                <a:gd name="T7" fmla="*/ 0 h 46"/>
                <a:gd name="T8" fmla="*/ 29 w 43"/>
                <a:gd name="T9" fmla="*/ 0 h 46"/>
                <a:gd name="T10" fmla="*/ 32 w 43"/>
                <a:gd name="T11" fmla="*/ 3 h 46"/>
                <a:gd name="T12" fmla="*/ 28 w 43"/>
                <a:gd name="T13" fmla="*/ 5 h 46"/>
                <a:gd name="T14" fmla="*/ 30 w 43"/>
                <a:gd name="T15" fmla="*/ 9 h 46"/>
                <a:gd name="T16" fmla="*/ 22 w 43"/>
                <a:gd name="T17" fmla="*/ 26 h 46"/>
                <a:gd name="T18" fmla="*/ 22 w 43"/>
                <a:gd name="T19" fmla="*/ 26 h 46"/>
                <a:gd name="T20" fmla="*/ 22 w 43"/>
                <a:gd name="T21" fmla="*/ 26 h 46"/>
                <a:gd name="T22" fmla="*/ 22 w 43"/>
                <a:gd name="T23" fmla="*/ 26 h 46"/>
                <a:gd name="T24" fmla="*/ 22 w 43"/>
                <a:gd name="T25" fmla="*/ 26 h 46"/>
                <a:gd name="T26" fmla="*/ 14 w 43"/>
                <a:gd name="T27" fmla="*/ 9 h 46"/>
                <a:gd name="T28" fmla="*/ 16 w 43"/>
                <a:gd name="T29" fmla="*/ 5 h 46"/>
                <a:gd name="T30" fmla="*/ 12 w 43"/>
                <a:gd name="T31" fmla="*/ 3 h 46"/>
                <a:gd name="T32" fmla="*/ 15 w 43"/>
                <a:gd name="T33" fmla="*/ 0 h 46"/>
                <a:gd name="T34" fmla="*/ 15 w 43"/>
                <a:gd name="T35" fmla="*/ 0 h 46"/>
                <a:gd name="T36" fmla="*/ 11 w 43"/>
                <a:gd name="T37" fmla="*/ 1 h 46"/>
                <a:gd name="T38" fmla="*/ 7 w 43"/>
                <a:gd name="T39" fmla="*/ 4 h 46"/>
                <a:gd name="T40" fmla="*/ 0 w 43"/>
                <a:gd name="T41" fmla="*/ 23 h 46"/>
                <a:gd name="T42" fmla="*/ 7 w 43"/>
                <a:gd name="T43" fmla="*/ 46 h 46"/>
                <a:gd name="T44" fmla="*/ 12 w 43"/>
                <a:gd name="T45" fmla="*/ 44 h 46"/>
                <a:gd name="T46" fmla="*/ 30 w 43"/>
                <a:gd name="T47" fmla="*/ 44 h 46"/>
                <a:gd name="T48" fmla="*/ 30 w 43"/>
                <a:gd name="T49" fmla="*/ 45 h 46"/>
                <a:gd name="T50" fmla="*/ 42 w 43"/>
                <a:gd name="T51" fmla="*/ 45 h 46"/>
                <a:gd name="T52" fmla="*/ 42 w 43"/>
                <a:gd name="T53" fmla="*/ 2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" h="46">
                  <a:moveTo>
                    <a:pt x="42" y="24"/>
                  </a:moveTo>
                  <a:cubicBezTo>
                    <a:pt x="38" y="5"/>
                    <a:pt x="38" y="5"/>
                    <a:pt x="38" y="5"/>
                  </a:cubicBezTo>
                  <a:cubicBezTo>
                    <a:pt x="37" y="3"/>
                    <a:pt x="36" y="1"/>
                    <a:pt x="34" y="1"/>
                  </a:cubicBezTo>
                  <a:cubicBezTo>
                    <a:pt x="34" y="1"/>
                    <a:pt x="30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4" y="0"/>
                    <a:pt x="11" y="0"/>
                    <a:pt x="11" y="1"/>
                  </a:cubicBezTo>
                  <a:cubicBezTo>
                    <a:pt x="9" y="1"/>
                    <a:pt x="8" y="2"/>
                    <a:pt x="7" y="4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1" y="37"/>
                    <a:pt x="5" y="38"/>
                    <a:pt x="7" y="46"/>
                  </a:cubicBezTo>
                  <a:cubicBezTo>
                    <a:pt x="9" y="45"/>
                    <a:pt x="11" y="44"/>
                    <a:pt x="12" y="44"/>
                  </a:cubicBezTo>
                  <a:cubicBezTo>
                    <a:pt x="18" y="44"/>
                    <a:pt x="24" y="44"/>
                    <a:pt x="30" y="44"/>
                  </a:cubicBezTo>
                  <a:cubicBezTo>
                    <a:pt x="30" y="44"/>
                    <a:pt x="30" y="44"/>
                    <a:pt x="30" y="45"/>
                  </a:cubicBezTo>
                  <a:cubicBezTo>
                    <a:pt x="34" y="45"/>
                    <a:pt x="38" y="45"/>
                    <a:pt x="42" y="45"/>
                  </a:cubicBezTo>
                  <a:cubicBezTo>
                    <a:pt x="42" y="38"/>
                    <a:pt x="43" y="33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1" name="Freeform 189"/>
            <p:cNvSpPr/>
            <p:nvPr/>
          </p:nvSpPr>
          <p:spPr bwMode="auto">
            <a:xfrm>
              <a:off x="11089297" y="3312997"/>
              <a:ext cx="16572" cy="16572"/>
            </a:xfrm>
            <a:custGeom>
              <a:avLst/>
              <a:gdLst>
                <a:gd name="T0" fmla="*/ 2 w 12"/>
                <a:gd name="T1" fmla="*/ 0 h 12"/>
                <a:gd name="T2" fmla="*/ 0 w 12"/>
                <a:gd name="T3" fmla="*/ 8 h 12"/>
                <a:gd name="T4" fmla="*/ 6 w 12"/>
                <a:gd name="T5" fmla="*/ 12 h 12"/>
                <a:gd name="T6" fmla="*/ 12 w 12"/>
                <a:gd name="T7" fmla="*/ 8 h 12"/>
                <a:gd name="T8" fmla="*/ 10 w 12"/>
                <a:gd name="T9" fmla="*/ 0 h 12"/>
                <a:gd name="T10" fmla="*/ 2 w 12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2" y="0"/>
                  </a:moveTo>
                  <a:lnTo>
                    <a:pt x="0" y="8"/>
                  </a:lnTo>
                  <a:lnTo>
                    <a:pt x="6" y="12"/>
                  </a:lnTo>
                  <a:lnTo>
                    <a:pt x="12" y="8"/>
                  </a:lnTo>
                  <a:lnTo>
                    <a:pt x="1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2" name="Freeform 190"/>
            <p:cNvSpPr/>
            <p:nvPr/>
          </p:nvSpPr>
          <p:spPr bwMode="auto">
            <a:xfrm>
              <a:off x="11089297" y="3324045"/>
              <a:ext cx="16572" cy="67668"/>
            </a:xfrm>
            <a:custGeom>
              <a:avLst/>
              <a:gdLst>
                <a:gd name="T0" fmla="*/ 2 w 12"/>
                <a:gd name="T1" fmla="*/ 0 h 49"/>
                <a:gd name="T2" fmla="*/ 0 w 12"/>
                <a:gd name="T3" fmla="*/ 43 h 49"/>
                <a:gd name="T4" fmla="*/ 6 w 12"/>
                <a:gd name="T5" fmla="*/ 49 h 49"/>
                <a:gd name="T6" fmla="*/ 12 w 12"/>
                <a:gd name="T7" fmla="*/ 43 h 49"/>
                <a:gd name="T8" fmla="*/ 10 w 12"/>
                <a:gd name="T9" fmla="*/ 0 h 49"/>
                <a:gd name="T10" fmla="*/ 2 w 12"/>
                <a:gd name="T1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9">
                  <a:moveTo>
                    <a:pt x="2" y="0"/>
                  </a:moveTo>
                  <a:lnTo>
                    <a:pt x="0" y="43"/>
                  </a:lnTo>
                  <a:lnTo>
                    <a:pt x="6" y="49"/>
                  </a:lnTo>
                  <a:lnTo>
                    <a:pt x="12" y="43"/>
                  </a:lnTo>
                  <a:lnTo>
                    <a:pt x="1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2401842" y="5109921"/>
            <a:ext cx="497152" cy="464009"/>
            <a:chOff x="7178368" y="5794615"/>
            <a:chExt cx="497152" cy="464009"/>
          </a:xfrm>
          <a:solidFill>
            <a:schemeClr val="bg2"/>
          </a:solidFill>
        </p:grpSpPr>
        <p:sp>
          <p:nvSpPr>
            <p:cNvPr id="114" name="Freeform 57"/>
            <p:cNvSpPr>
              <a:spLocks noEditPoints="1"/>
            </p:cNvSpPr>
            <p:nvPr/>
          </p:nvSpPr>
          <p:spPr bwMode="auto">
            <a:xfrm>
              <a:off x="7178368" y="5794615"/>
              <a:ext cx="364578" cy="419817"/>
            </a:xfrm>
            <a:custGeom>
              <a:avLst/>
              <a:gdLst>
                <a:gd name="T0" fmla="*/ 119 w 133"/>
                <a:gd name="T1" fmla="*/ 9 h 153"/>
                <a:gd name="T2" fmla="*/ 67 w 133"/>
                <a:gd name="T3" fmla="*/ 0 h 153"/>
                <a:gd name="T4" fmla="*/ 14 w 133"/>
                <a:gd name="T5" fmla="*/ 9 h 153"/>
                <a:gd name="T6" fmla="*/ 0 w 133"/>
                <a:gd name="T7" fmla="*/ 28 h 153"/>
                <a:gd name="T8" fmla="*/ 0 w 133"/>
                <a:gd name="T9" fmla="*/ 89 h 153"/>
                <a:gd name="T10" fmla="*/ 11 w 133"/>
                <a:gd name="T11" fmla="*/ 115 h 153"/>
                <a:gd name="T12" fmla="*/ 67 w 133"/>
                <a:gd name="T13" fmla="*/ 153 h 153"/>
                <a:gd name="T14" fmla="*/ 123 w 133"/>
                <a:gd name="T15" fmla="*/ 115 h 153"/>
                <a:gd name="T16" fmla="*/ 133 w 133"/>
                <a:gd name="T17" fmla="*/ 89 h 153"/>
                <a:gd name="T18" fmla="*/ 133 w 133"/>
                <a:gd name="T19" fmla="*/ 28 h 153"/>
                <a:gd name="T20" fmla="*/ 119 w 133"/>
                <a:gd name="T21" fmla="*/ 9 h 153"/>
                <a:gd name="T22" fmla="*/ 125 w 133"/>
                <a:gd name="T23" fmla="*/ 89 h 153"/>
                <a:gd name="T24" fmla="*/ 117 w 133"/>
                <a:gd name="T25" fmla="*/ 109 h 153"/>
                <a:gd name="T26" fmla="*/ 67 w 133"/>
                <a:gd name="T27" fmla="*/ 145 h 153"/>
                <a:gd name="T28" fmla="*/ 17 w 133"/>
                <a:gd name="T29" fmla="*/ 109 h 153"/>
                <a:gd name="T30" fmla="*/ 9 w 133"/>
                <a:gd name="T31" fmla="*/ 89 h 153"/>
                <a:gd name="T32" fmla="*/ 9 w 133"/>
                <a:gd name="T33" fmla="*/ 28 h 153"/>
                <a:gd name="T34" fmla="*/ 17 w 133"/>
                <a:gd name="T35" fmla="*/ 17 h 153"/>
                <a:gd name="T36" fmla="*/ 67 w 133"/>
                <a:gd name="T37" fmla="*/ 9 h 153"/>
                <a:gd name="T38" fmla="*/ 116 w 133"/>
                <a:gd name="T39" fmla="*/ 17 h 153"/>
                <a:gd name="T40" fmla="*/ 125 w 133"/>
                <a:gd name="T41" fmla="*/ 28 h 153"/>
                <a:gd name="T42" fmla="*/ 125 w 133"/>
                <a:gd name="T43" fmla="*/ 89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3" h="153">
                  <a:moveTo>
                    <a:pt x="119" y="9"/>
                  </a:moveTo>
                  <a:cubicBezTo>
                    <a:pt x="102" y="3"/>
                    <a:pt x="85" y="0"/>
                    <a:pt x="67" y="0"/>
                  </a:cubicBezTo>
                  <a:cubicBezTo>
                    <a:pt x="49" y="0"/>
                    <a:pt x="31" y="3"/>
                    <a:pt x="14" y="9"/>
                  </a:cubicBezTo>
                  <a:cubicBezTo>
                    <a:pt x="6" y="11"/>
                    <a:pt x="0" y="20"/>
                    <a:pt x="0" y="2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6"/>
                    <a:pt x="4" y="108"/>
                    <a:pt x="11" y="115"/>
                  </a:cubicBezTo>
                  <a:cubicBezTo>
                    <a:pt x="35" y="140"/>
                    <a:pt x="51" y="153"/>
                    <a:pt x="67" y="153"/>
                  </a:cubicBezTo>
                  <a:cubicBezTo>
                    <a:pt x="83" y="153"/>
                    <a:pt x="98" y="140"/>
                    <a:pt x="123" y="115"/>
                  </a:cubicBezTo>
                  <a:cubicBezTo>
                    <a:pt x="129" y="108"/>
                    <a:pt x="133" y="96"/>
                    <a:pt x="133" y="89"/>
                  </a:cubicBezTo>
                  <a:cubicBezTo>
                    <a:pt x="133" y="28"/>
                    <a:pt x="133" y="28"/>
                    <a:pt x="133" y="28"/>
                  </a:cubicBezTo>
                  <a:cubicBezTo>
                    <a:pt x="133" y="20"/>
                    <a:pt x="127" y="11"/>
                    <a:pt x="119" y="9"/>
                  </a:cubicBezTo>
                  <a:close/>
                  <a:moveTo>
                    <a:pt x="125" y="89"/>
                  </a:moveTo>
                  <a:cubicBezTo>
                    <a:pt x="125" y="94"/>
                    <a:pt x="121" y="104"/>
                    <a:pt x="117" y="109"/>
                  </a:cubicBezTo>
                  <a:cubicBezTo>
                    <a:pt x="94" y="133"/>
                    <a:pt x="80" y="145"/>
                    <a:pt x="67" y="145"/>
                  </a:cubicBezTo>
                  <a:cubicBezTo>
                    <a:pt x="54" y="145"/>
                    <a:pt x="40" y="133"/>
                    <a:pt x="17" y="109"/>
                  </a:cubicBezTo>
                  <a:cubicBezTo>
                    <a:pt x="12" y="104"/>
                    <a:pt x="9" y="94"/>
                    <a:pt x="9" y="89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3"/>
                    <a:pt x="13" y="18"/>
                    <a:pt x="17" y="17"/>
                  </a:cubicBezTo>
                  <a:cubicBezTo>
                    <a:pt x="33" y="12"/>
                    <a:pt x="50" y="9"/>
                    <a:pt x="67" y="9"/>
                  </a:cubicBezTo>
                  <a:cubicBezTo>
                    <a:pt x="84" y="9"/>
                    <a:pt x="100" y="12"/>
                    <a:pt x="116" y="17"/>
                  </a:cubicBezTo>
                  <a:cubicBezTo>
                    <a:pt x="121" y="18"/>
                    <a:pt x="125" y="23"/>
                    <a:pt x="125" y="28"/>
                  </a:cubicBezTo>
                  <a:lnTo>
                    <a:pt x="125" y="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5" name="Freeform 58"/>
            <p:cNvSpPr>
              <a:spLocks noEditPoints="1"/>
            </p:cNvSpPr>
            <p:nvPr/>
          </p:nvSpPr>
          <p:spPr bwMode="auto">
            <a:xfrm>
              <a:off x="7228083" y="5860902"/>
              <a:ext cx="447437" cy="397722"/>
            </a:xfrm>
            <a:custGeom>
              <a:avLst/>
              <a:gdLst>
                <a:gd name="T0" fmla="*/ 158 w 163"/>
                <a:gd name="T1" fmla="*/ 0 h 145"/>
                <a:gd name="T2" fmla="*/ 106 w 163"/>
                <a:gd name="T3" fmla="*/ 0 h 145"/>
                <a:gd name="T4" fmla="*/ 107 w 163"/>
                <a:gd name="T5" fmla="*/ 4 h 145"/>
                <a:gd name="T6" fmla="*/ 107 w 163"/>
                <a:gd name="T7" fmla="*/ 11 h 145"/>
                <a:gd name="T8" fmla="*/ 112 w 163"/>
                <a:gd name="T9" fmla="*/ 18 h 145"/>
                <a:gd name="T10" fmla="*/ 107 w 163"/>
                <a:gd name="T11" fmla="*/ 25 h 145"/>
                <a:gd name="T12" fmla="*/ 107 w 163"/>
                <a:gd name="T13" fmla="*/ 36 h 145"/>
                <a:gd name="T14" fmla="*/ 152 w 163"/>
                <a:gd name="T15" fmla="*/ 36 h 145"/>
                <a:gd name="T16" fmla="*/ 152 w 163"/>
                <a:gd name="T17" fmla="*/ 135 h 145"/>
                <a:gd name="T18" fmla="*/ 10 w 163"/>
                <a:gd name="T19" fmla="*/ 135 h 145"/>
                <a:gd name="T20" fmla="*/ 10 w 163"/>
                <a:gd name="T21" fmla="*/ 96 h 145"/>
                <a:gd name="T22" fmla="*/ 0 w 163"/>
                <a:gd name="T23" fmla="*/ 86 h 145"/>
                <a:gd name="T24" fmla="*/ 0 w 163"/>
                <a:gd name="T25" fmla="*/ 140 h 145"/>
                <a:gd name="T26" fmla="*/ 5 w 163"/>
                <a:gd name="T27" fmla="*/ 145 h 145"/>
                <a:gd name="T28" fmla="*/ 158 w 163"/>
                <a:gd name="T29" fmla="*/ 145 h 145"/>
                <a:gd name="T30" fmla="*/ 163 w 163"/>
                <a:gd name="T31" fmla="*/ 140 h 145"/>
                <a:gd name="T32" fmla="*/ 163 w 163"/>
                <a:gd name="T33" fmla="*/ 5 h 145"/>
                <a:gd name="T34" fmla="*/ 158 w 163"/>
                <a:gd name="T35" fmla="*/ 0 h 145"/>
                <a:gd name="T36" fmla="*/ 125 w 163"/>
                <a:gd name="T37" fmla="*/ 25 h 145"/>
                <a:gd name="T38" fmla="*/ 118 w 163"/>
                <a:gd name="T39" fmla="*/ 18 h 145"/>
                <a:gd name="T40" fmla="*/ 125 w 163"/>
                <a:gd name="T41" fmla="*/ 11 h 145"/>
                <a:gd name="T42" fmla="*/ 132 w 163"/>
                <a:gd name="T43" fmla="*/ 18 h 145"/>
                <a:gd name="T44" fmla="*/ 125 w 163"/>
                <a:gd name="T45" fmla="*/ 25 h 145"/>
                <a:gd name="T46" fmla="*/ 146 w 163"/>
                <a:gd name="T47" fmla="*/ 25 h 145"/>
                <a:gd name="T48" fmla="*/ 139 w 163"/>
                <a:gd name="T49" fmla="*/ 18 h 145"/>
                <a:gd name="T50" fmla="*/ 146 w 163"/>
                <a:gd name="T51" fmla="*/ 11 h 145"/>
                <a:gd name="T52" fmla="*/ 152 w 163"/>
                <a:gd name="T53" fmla="*/ 18 h 145"/>
                <a:gd name="T54" fmla="*/ 146 w 163"/>
                <a:gd name="T55" fmla="*/ 2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3" h="145">
                  <a:moveTo>
                    <a:pt x="158" y="0"/>
                  </a:moveTo>
                  <a:cubicBezTo>
                    <a:pt x="106" y="0"/>
                    <a:pt x="106" y="0"/>
                    <a:pt x="106" y="0"/>
                  </a:cubicBezTo>
                  <a:cubicBezTo>
                    <a:pt x="106" y="1"/>
                    <a:pt x="107" y="3"/>
                    <a:pt x="107" y="4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10" y="12"/>
                    <a:pt x="112" y="15"/>
                    <a:pt x="112" y="18"/>
                  </a:cubicBezTo>
                  <a:cubicBezTo>
                    <a:pt x="112" y="21"/>
                    <a:pt x="110" y="24"/>
                    <a:pt x="107" y="25"/>
                  </a:cubicBezTo>
                  <a:cubicBezTo>
                    <a:pt x="107" y="36"/>
                    <a:pt x="107" y="36"/>
                    <a:pt x="107" y="36"/>
                  </a:cubicBezTo>
                  <a:cubicBezTo>
                    <a:pt x="152" y="36"/>
                    <a:pt x="152" y="36"/>
                    <a:pt x="152" y="36"/>
                  </a:cubicBezTo>
                  <a:cubicBezTo>
                    <a:pt x="152" y="135"/>
                    <a:pt x="152" y="135"/>
                    <a:pt x="152" y="135"/>
                  </a:cubicBezTo>
                  <a:cubicBezTo>
                    <a:pt x="10" y="135"/>
                    <a:pt x="10" y="135"/>
                    <a:pt x="10" y="135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7" y="93"/>
                    <a:pt x="3" y="89"/>
                    <a:pt x="0" y="86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43"/>
                    <a:pt x="2" y="145"/>
                    <a:pt x="5" y="145"/>
                  </a:cubicBezTo>
                  <a:cubicBezTo>
                    <a:pt x="158" y="145"/>
                    <a:pt x="158" y="145"/>
                    <a:pt x="158" y="145"/>
                  </a:cubicBezTo>
                  <a:cubicBezTo>
                    <a:pt x="160" y="145"/>
                    <a:pt x="163" y="143"/>
                    <a:pt x="163" y="140"/>
                  </a:cubicBezTo>
                  <a:cubicBezTo>
                    <a:pt x="163" y="5"/>
                    <a:pt x="163" y="5"/>
                    <a:pt x="163" y="5"/>
                  </a:cubicBezTo>
                  <a:cubicBezTo>
                    <a:pt x="163" y="2"/>
                    <a:pt x="160" y="0"/>
                    <a:pt x="158" y="0"/>
                  </a:cubicBezTo>
                  <a:close/>
                  <a:moveTo>
                    <a:pt x="125" y="25"/>
                  </a:moveTo>
                  <a:cubicBezTo>
                    <a:pt x="121" y="25"/>
                    <a:pt x="118" y="22"/>
                    <a:pt x="118" y="18"/>
                  </a:cubicBezTo>
                  <a:cubicBezTo>
                    <a:pt x="118" y="14"/>
                    <a:pt x="121" y="11"/>
                    <a:pt x="125" y="11"/>
                  </a:cubicBezTo>
                  <a:cubicBezTo>
                    <a:pt x="129" y="11"/>
                    <a:pt x="132" y="14"/>
                    <a:pt x="132" y="18"/>
                  </a:cubicBezTo>
                  <a:cubicBezTo>
                    <a:pt x="132" y="22"/>
                    <a:pt x="129" y="25"/>
                    <a:pt x="125" y="25"/>
                  </a:cubicBezTo>
                  <a:close/>
                  <a:moveTo>
                    <a:pt x="146" y="25"/>
                  </a:moveTo>
                  <a:cubicBezTo>
                    <a:pt x="142" y="25"/>
                    <a:pt x="139" y="22"/>
                    <a:pt x="139" y="18"/>
                  </a:cubicBezTo>
                  <a:cubicBezTo>
                    <a:pt x="139" y="14"/>
                    <a:pt x="142" y="11"/>
                    <a:pt x="146" y="11"/>
                  </a:cubicBezTo>
                  <a:cubicBezTo>
                    <a:pt x="149" y="11"/>
                    <a:pt x="152" y="14"/>
                    <a:pt x="152" y="18"/>
                  </a:cubicBezTo>
                  <a:cubicBezTo>
                    <a:pt x="152" y="22"/>
                    <a:pt x="149" y="25"/>
                    <a:pt x="146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6" name="Freeform 59"/>
            <p:cNvSpPr>
              <a:spLocks noEditPoints="1"/>
            </p:cNvSpPr>
            <p:nvPr/>
          </p:nvSpPr>
          <p:spPr bwMode="auto">
            <a:xfrm>
              <a:off x="7217035" y="5833282"/>
              <a:ext cx="291386" cy="345245"/>
            </a:xfrm>
            <a:custGeom>
              <a:avLst/>
              <a:gdLst>
                <a:gd name="T0" fmla="*/ 101 w 106"/>
                <a:gd name="T1" fmla="*/ 8 h 126"/>
                <a:gd name="T2" fmla="*/ 53 w 106"/>
                <a:gd name="T3" fmla="*/ 0 h 126"/>
                <a:gd name="T4" fmla="*/ 5 w 106"/>
                <a:gd name="T5" fmla="*/ 8 h 126"/>
                <a:gd name="T6" fmla="*/ 0 w 106"/>
                <a:gd name="T7" fmla="*/ 14 h 126"/>
                <a:gd name="T8" fmla="*/ 0 w 106"/>
                <a:gd name="T9" fmla="*/ 75 h 126"/>
                <a:gd name="T10" fmla="*/ 6 w 106"/>
                <a:gd name="T11" fmla="*/ 91 h 126"/>
                <a:gd name="T12" fmla="*/ 53 w 106"/>
                <a:gd name="T13" fmla="*/ 126 h 126"/>
                <a:gd name="T14" fmla="*/ 99 w 106"/>
                <a:gd name="T15" fmla="*/ 91 h 126"/>
                <a:gd name="T16" fmla="*/ 106 w 106"/>
                <a:gd name="T17" fmla="*/ 75 h 126"/>
                <a:gd name="T18" fmla="*/ 106 w 106"/>
                <a:gd name="T19" fmla="*/ 14 h 126"/>
                <a:gd name="T20" fmla="*/ 101 w 106"/>
                <a:gd name="T21" fmla="*/ 8 h 126"/>
                <a:gd name="T22" fmla="*/ 94 w 106"/>
                <a:gd name="T23" fmla="*/ 22 h 126"/>
                <a:gd name="T24" fmla="*/ 52 w 106"/>
                <a:gd name="T25" fmla="*/ 36 h 126"/>
                <a:gd name="T26" fmla="*/ 52 w 106"/>
                <a:gd name="T27" fmla="*/ 42 h 126"/>
                <a:gd name="T28" fmla="*/ 94 w 106"/>
                <a:gd name="T29" fmla="*/ 28 h 126"/>
                <a:gd name="T30" fmla="*/ 94 w 106"/>
                <a:gd name="T31" fmla="*/ 36 h 126"/>
                <a:gd name="T32" fmla="*/ 52 w 106"/>
                <a:gd name="T33" fmla="*/ 49 h 126"/>
                <a:gd name="T34" fmla="*/ 52 w 106"/>
                <a:gd name="T35" fmla="*/ 56 h 126"/>
                <a:gd name="T36" fmla="*/ 94 w 106"/>
                <a:gd name="T37" fmla="*/ 42 h 126"/>
                <a:gd name="T38" fmla="*/ 94 w 106"/>
                <a:gd name="T39" fmla="*/ 49 h 126"/>
                <a:gd name="T40" fmla="*/ 52 w 106"/>
                <a:gd name="T41" fmla="*/ 63 h 126"/>
                <a:gd name="T42" fmla="*/ 52 w 106"/>
                <a:gd name="T43" fmla="*/ 69 h 126"/>
                <a:gd name="T44" fmla="*/ 94 w 106"/>
                <a:gd name="T45" fmla="*/ 56 h 126"/>
                <a:gd name="T46" fmla="*/ 94 w 106"/>
                <a:gd name="T47" fmla="*/ 63 h 126"/>
                <a:gd name="T48" fmla="*/ 52 w 106"/>
                <a:gd name="T49" fmla="*/ 76 h 126"/>
                <a:gd name="T50" fmla="*/ 52 w 106"/>
                <a:gd name="T51" fmla="*/ 83 h 126"/>
                <a:gd name="T52" fmla="*/ 94 w 106"/>
                <a:gd name="T53" fmla="*/ 69 h 126"/>
                <a:gd name="T54" fmla="*/ 94 w 106"/>
                <a:gd name="T55" fmla="*/ 75 h 126"/>
                <a:gd name="T56" fmla="*/ 94 w 106"/>
                <a:gd name="T57" fmla="*/ 76 h 126"/>
                <a:gd name="T58" fmla="*/ 52 w 106"/>
                <a:gd name="T59" fmla="*/ 90 h 126"/>
                <a:gd name="T60" fmla="*/ 52 w 106"/>
                <a:gd name="T61" fmla="*/ 97 h 126"/>
                <a:gd name="T62" fmla="*/ 91 w 106"/>
                <a:gd name="T63" fmla="*/ 84 h 126"/>
                <a:gd name="T64" fmla="*/ 80 w 106"/>
                <a:gd name="T65" fmla="*/ 95 h 126"/>
                <a:gd name="T66" fmla="*/ 52 w 106"/>
                <a:gd name="T67" fmla="*/ 104 h 126"/>
                <a:gd name="T68" fmla="*/ 52 w 106"/>
                <a:gd name="T69" fmla="*/ 110 h 126"/>
                <a:gd name="T70" fmla="*/ 69 w 106"/>
                <a:gd name="T71" fmla="*/ 104 h 126"/>
                <a:gd name="T72" fmla="*/ 53 w 106"/>
                <a:gd name="T73" fmla="*/ 114 h 126"/>
                <a:gd name="T74" fmla="*/ 14 w 106"/>
                <a:gd name="T75" fmla="*/ 83 h 126"/>
                <a:gd name="T76" fmla="*/ 11 w 106"/>
                <a:gd name="T77" fmla="*/ 75 h 126"/>
                <a:gd name="T78" fmla="*/ 11 w 106"/>
                <a:gd name="T79" fmla="*/ 17 h 126"/>
                <a:gd name="T80" fmla="*/ 52 w 106"/>
                <a:gd name="T81" fmla="*/ 11 h 126"/>
                <a:gd name="T82" fmla="*/ 52 w 106"/>
                <a:gd name="T83" fmla="*/ 15 h 126"/>
                <a:gd name="T84" fmla="*/ 62 w 106"/>
                <a:gd name="T85" fmla="*/ 12 h 126"/>
                <a:gd name="T86" fmla="*/ 78 w 106"/>
                <a:gd name="T87" fmla="*/ 14 h 126"/>
                <a:gd name="T88" fmla="*/ 52 w 106"/>
                <a:gd name="T89" fmla="*/ 22 h 126"/>
                <a:gd name="T90" fmla="*/ 52 w 106"/>
                <a:gd name="T91" fmla="*/ 29 h 126"/>
                <a:gd name="T92" fmla="*/ 90 w 106"/>
                <a:gd name="T93" fmla="*/ 16 h 126"/>
                <a:gd name="T94" fmla="*/ 94 w 106"/>
                <a:gd name="T95" fmla="*/ 17 h 126"/>
                <a:gd name="T96" fmla="*/ 94 w 106"/>
                <a:gd name="T97" fmla="*/ 2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6" h="126">
                  <a:moveTo>
                    <a:pt x="101" y="8"/>
                  </a:moveTo>
                  <a:cubicBezTo>
                    <a:pt x="85" y="3"/>
                    <a:pt x="69" y="0"/>
                    <a:pt x="53" y="0"/>
                  </a:cubicBezTo>
                  <a:cubicBezTo>
                    <a:pt x="36" y="0"/>
                    <a:pt x="20" y="3"/>
                    <a:pt x="5" y="8"/>
                  </a:cubicBezTo>
                  <a:cubicBezTo>
                    <a:pt x="2" y="9"/>
                    <a:pt x="0" y="12"/>
                    <a:pt x="0" y="14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9"/>
                    <a:pt x="3" y="88"/>
                    <a:pt x="6" y="91"/>
                  </a:cubicBezTo>
                  <a:cubicBezTo>
                    <a:pt x="28" y="114"/>
                    <a:pt x="42" y="126"/>
                    <a:pt x="53" y="126"/>
                  </a:cubicBezTo>
                  <a:cubicBezTo>
                    <a:pt x="64" y="126"/>
                    <a:pt x="78" y="114"/>
                    <a:pt x="99" y="91"/>
                  </a:cubicBezTo>
                  <a:cubicBezTo>
                    <a:pt x="103" y="88"/>
                    <a:pt x="106" y="79"/>
                    <a:pt x="106" y="75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12"/>
                    <a:pt x="104" y="9"/>
                    <a:pt x="101" y="8"/>
                  </a:cubicBezTo>
                  <a:close/>
                  <a:moveTo>
                    <a:pt x="94" y="22"/>
                  </a:moveTo>
                  <a:cubicBezTo>
                    <a:pt x="52" y="36"/>
                    <a:pt x="52" y="36"/>
                    <a:pt x="52" y="36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94" y="28"/>
                    <a:pt x="94" y="28"/>
                    <a:pt x="94" y="28"/>
                  </a:cubicBezTo>
                  <a:cubicBezTo>
                    <a:pt x="94" y="36"/>
                    <a:pt x="94" y="36"/>
                    <a:pt x="94" y="36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56"/>
                    <a:pt x="52" y="56"/>
                    <a:pt x="52" y="56"/>
                  </a:cubicBezTo>
                  <a:cubicBezTo>
                    <a:pt x="94" y="42"/>
                    <a:pt x="94" y="42"/>
                    <a:pt x="94" y="42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52" y="69"/>
                    <a:pt x="52" y="69"/>
                    <a:pt x="52" y="69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4" y="63"/>
                    <a:pt x="94" y="63"/>
                    <a:pt x="94" y="63"/>
                  </a:cubicBezTo>
                  <a:cubicBezTo>
                    <a:pt x="52" y="76"/>
                    <a:pt x="52" y="76"/>
                    <a:pt x="52" y="76"/>
                  </a:cubicBezTo>
                  <a:cubicBezTo>
                    <a:pt x="52" y="83"/>
                    <a:pt x="52" y="83"/>
                    <a:pt x="52" y="83"/>
                  </a:cubicBezTo>
                  <a:cubicBezTo>
                    <a:pt x="94" y="69"/>
                    <a:pt x="94" y="69"/>
                    <a:pt x="94" y="69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94" y="76"/>
                    <a:pt x="94" y="76"/>
                  </a:cubicBezTo>
                  <a:cubicBezTo>
                    <a:pt x="52" y="90"/>
                    <a:pt x="52" y="90"/>
                    <a:pt x="52" y="90"/>
                  </a:cubicBezTo>
                  <a:cubicBezTo>
                    <a:pt x="52" y="97"/>
                    <a:pt x="52" y="97"/>
                    <a:pt x="52" y="97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88" y="87"/>
                    <a:pt x="84" y="91"/>
                    <a:pt x="80" y="95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2" y="110"/>
                    <a:pt x="52" y="110"/>
                    <a:pt x="52" y="110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0"/>
                    <a:pt x="57" y="114"/>
                    <a:pt x="53" y="114"/>
                  </a:cubicBezTo>
                  <a:cubicBezTo>
                    <a:pt x="44" y="114"/>
                    <a:pt x="24" y="93"/>
                    <a:pt x="14" y="83"/>
                  </a:cubicBezTo>
                  <a:cubicBezTo>
                    <a:pt x="13" y="82"/>
                    <a:pt x="11" y="77"/>
                    <a:pt x="11" y="75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24" y="13"/>
                    <a:pt x="38" y="11"/>
                    <a:pt x="52" y="11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8" y="12"/>
                    <a:pt x="73" y="13"/>
                    <a:pt x="78" y="14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90" y="16"/>
                    <a:pt x="90" y="16"/>
                    <a:pt x="90" y="16"/>
                  </a:cubicBezTo>
                  <a:cubicBezTo>
                    <a:pt x="91" y="17"/>
                    <a:pt x="93" y="17"/>
                    <a:pt x="94" y="17"/>
                  </a:cubicBezTo>
                  <a:lnTo>
                    <a:pt x="94" y="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118" name="TextBox 5"/>
          <p:cNvSpPr txBox="1"/>
          <p:nvPr/>
        </p:nvSpPr>
        <p:spPr>
          <a:xfrm>
            <a:off x="6564630" y="1478280"/>
            <a:ext cx="5001895" cy="45681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10000"/>
              </a:lnSpc>
              <a:spcBef>
                <a:spcPts val="500"/>
              </a:spcBef>
            </a:pP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按照《关于印发2019年政务公开工作任务分解表的通知》和《济宁市推进重大建设项目批准和实施、公共资源配置、社会公益事业建设领域政府信息公开分工方案》要求，市公共资源交易服务中心高度重视公共资源配置信息公开工作，加快建设完善公共资源交易电子服务、电子交易、电子监管系统，实现市公共资源交易网与中国招标投标公共服务平台、省公共资源交易电子服务平台的互联互通，打破公共资源交易领域的信息壁垒，推动数据共建共享，促进交易平台深度融合，为实现信息统一发布查询、大数据挖掘等深度应用奠定基础。不断完善平台运行机制，探索建立公共资源交易信息和信用信息公开共享制度，加强公共资源交易数据统计分析和综合利用，为市场主体、社会公众和行业主管部门提供信息服务。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7" name="矩形 116"/>
          <p:cNvSpPr>
            <a:spLocks noChangeArrowheads="1"/>
          </p:cNvSpPr>
          <p:nvPr/>
        </p:nvSpPr>
        <p:spPr bwMode="auto">
          <a:xfrm>
            <a:off x="4539453" y="2518840"/>
            <a:ext cx="2025237" cy="4156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/>
          <a:p>
            <a:endParaRPr lang="en-US" altLang="zh-CN" sz="2800" b="1" cap="all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0">
        <p14:switch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69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118" grpId="0"/>
      <p:bldP spid="1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1866328" y="1714500"/>
            <a:ext cx="842128" cy="842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椭圆 41"/>
          <p:cNvSpPr/>
          <p:nvPr/>
        </p:nvSpPr>
        <p:spPr>
          <a:xfrm>
            <a:off x="4819078" y="1714500"/>
            <a:ext cx="842128" cy="84212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椭圆 42"/>
          <p:cNvSpPr/>
          <p:nvPr/>
        </p:nvSpPr>
        <p:spPr>
          <a:xfrm>
            <a:off x="7771828" y="1714500"/>
            <a:ext cx="842128" cy="842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椭圆 43"/>
          <p:cNvSpPr/>
          <p:nvPr/>
        </p:nvSpPr>
        <p:spPr>
          <a:xfrm>
            <a:off x="1866328" y="4039097"/>
            <a:ext cx="842128" cy="84212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椭圆 44"/>
          <p:cNvSpPr/>
          <p:nvPr/>
        </p:nvSpPr>
        <p:spPr>
          <a:xfrm>
            <a:off x="4819078" y="4039097"/>
            <a:ext cx="842128" cy="842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7771828" y="4039097"/>
            <a:ext cx="842128" cy="84212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 Placeholder 3"/>
          <p:cNvSpPr txBox="1"/>
          <p:nvPr/>
        </p:nvSpPr>
        <p:spPr>
          <a:xfrm>
            <a:off x="2153408" y="1858565"/>
            <a:ext cx="267970" cy="55372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Text Placeholder 3"/>
          <p:cNvSpPr txBox="1"/>
          <p:nvPr/>
        </p:nvSpPr>
        <p:spPr>
          <a:xfrm>
            <a:off x="5106157" y="1858565"/>
            <a:ext cx="267970" cy="55372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ebas Neue Bold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Placeholder 3"/>
          <p:cNvSpPr txBox="1"/>
          <p:nvPr/>
        </p:nvSpPr>
        <p:spPr>
          <a:xfrm>
            <a:off x="8058908" y="1858565"/>
            <a:ext cx="267970" cy="55372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ebas Neue Bold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Placeholder 3"/>
          <p:cNvSpPr txBox="1"/>
          <p:nvPr/>
        </p:nvSpPr>
        <p:spPr>
          <a:xfrm>
            <a:off x="2153407" y="4183162"/>
            <a:ext cx="267970" cy="55372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6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ebas Neue Bold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Placeholder 3"/>
          <p:cNvSpPr txBox="1"/>
          <p:nvPr/>
        </p:nvSpPr>
        <p:spPr>
          <a:xfrm>
            <a:off x="5106158" y="4183162"/>
            <a:ext cx="267970" cy="55372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5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3" name="Text Placeholder 3"/>
          <p:cNvSpPr txBox="1"/>
          <p:nvPr/>
        </p:nvSpPr>
        <p:spPr>
          <a:xfrm>
            <a:off x="8058908" y="4183162"/>
            <a:ext cx="267970" cy="55372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4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ebas Neue Bold" panose="020B0606020202050201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25"/>
          <p:cNvCxnSpPr/>
          <p:nvPr/>
        </p:nvCxnSpPr>
        <p:spPr>
          <a:xfrm>
            <a:off x="2814270" y="2135564"/>
            <a:ext cx="1958535" cy="0"/>
          </a:xfrm>
          <a:prstGeom prst="line">
            <a:avLst/>
          </a:prstGeom>
          <a:ln w="38100" cap="rnd"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34"/>
          <p:cNvCxnSpPr/>
          <p:nvPr/>
        </p:nvCxnSpPr>
        <p:spPr>
          <a:xfrm>
            <a:off x="5774218" y="2135564"/>
            <a:ext cx="1958535" cy="0"/>
          </a:xfrm>
          <a:prstGeom prst="line">
            <a:avLst/>
          </a:prstGeom>
          <a:ln w="38100" cap="rnd"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39"/>
          <p:cNvCxnSpPr/>
          <p:nvPr/>
        </p:nvCxnSpPr>
        <p:spPr>
          <a:xfrm>
            <a:off x="8711268" y="2135564"/>
            <a:ext cx="1958535" cy="0"/>
          </a:xfrm>
          <a:prstGeom prst="line">
            <a:avLst/>
          </a:prstGeom>
          <a:ln w="38100" cap="rnd">
            <a:solidFill>
              <a:schemeClr val="tx1">
                <a:lumMod val="50000"/>
                <a:lumOff val="5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44"/>
          <p:cNvCxnSpPr/>
          <p:nvPr/>
        </p:nvCxnSpPr>
        <p:spPr>
          <a:xfrm rot="5400000">
            <a:off x="8475829" y="2280905"/>
            <a:ext cx="2373256" cy="2082574"/>
          </a:xfrm>
          <a:prstGeom prst="bentConnector3">
            <a:avLst>
              <a:gd name="adj1" fmla="val 99968"/>
            </a:avLst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67"/>
          <p:cNvCxnSpPr/>
          <p:nvPr/>
        </p:nvCxnSpPr>
        <p:spPr>
          <a:xfrm flipH="1">
            <a:off x="5713383" y="4460161"/>
            <a:ext cx="1958535" cy="0"/>
          </a:xfrm>
          <a:prstGeom prst="line">
            <a:avLst/>
          </a:prstGeom>
          <a:ln w="38100" cap="rnd"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68"/>
          <p:cNvCxnSpPr/>
          <p:nvPr/>
        </p:nvCxnSpPr>
        <p:spPr>
          <a:xfrm flipH="1">
            <a:off x="2753435" y="4460161"/>
            <a:ext cx="1958535" cy="0"/>
          </a:xfrm>
          <a:prstGeom prst="line">
            <a:avLst/>
          </a:prstGeom>
          <a:ln w="38100" cap="rnd"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1866335" y="5007354"/>
            <a:ext cx="2248671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启用山东省综合评标评审专家库，交易项目评标结束后，网上全面公示评标专家名单和每个专家打分情况，接受社会各界监督。</a:t>
            </a:r>
            <a:endParaRPr lang="zh-CN" altLang="en-US" sz="1600" b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866425" y="2660394"/>
            <a:ext cx="2248671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按照《电子招标投标办法》和《中华人民共和国认证认可条例》的规定，通过建设工程电子招标投标系统认证。</a:t>
            </a: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4818953" y="3029329"/>
            <a:ext cx="224867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购置系统堡垒机，有效提高系统安全防范等级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4819085" y="5130421"/>
            <a:ext cx="2248671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开展公共资源交易制度规则清理，对公共资源交易规范性文件实施目录管理。</a:t>
            </a: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7771925" y="5376801"/>
            <a:ext cx="224867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健全完善制度规则体系，促进公共资源交易工作有序推进。</a:t>
            </a: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8009890" y="2614930"/>
            <a:ext cx="251269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研发启用公共资源交易互联网咨询服务系统，为交易各方主体提供在线互动和交流服务，提升交易平台电子服务水平。</a:t>
            </a: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209040" y="271780"/>
            <a:ext cx="7251700" cy="614045"/>
          </a:xfrm>
        </p:spPr>
        <p:txBody>
          <a:bodyPr>
            <a:normAutofit/>
          </a:bodyPr>
          <a:lstStyle/>
          <a:p>
            <a:r>
              <a:rPr lang="zh-CN" altLang="en-US" dirty="0"/>
              <a:t>推进公共资源配置信息公开工作情况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18" grpId="0"/>
      <p:bldP spid="19" grpId="0"/>
      <p:bldP spid="20" grpId="0"/>
      <p:bldP spid="21" grpId="0"/>
      <p:bldP spid="22" grpId="0"/>
      <p:bldP spid="23" grpId="0"/>
      <p:bldP spid="31" grpId="0"/>
      <p:bldP spid="34" grpId="0"/>
      <p:bldP spid="35" grpId="0"/>
      <p:bldP spid="37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1209211" y="5414640"/>
            <a:ext cx="201052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信息发布</a:t>
            </a:r>
            <a:endParaRPr lang="zh-CN" alt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843045" y="5414949"/>
            <a:ext cx="201052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在线视频</a:t>
            </a:r>
            <a:endParaRPr lang="zh-CN" alt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550042" y="5414640"/>
            <a:ext cx="201052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网上举报</a:t>
            </a:r>
            <a:endParaRPr lang="zh-CN" alt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441470" y="5414949"/>
            <a:ext cx="201052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公开曝光</a:t>
            </a:r>
            <a:endParaRPr lang="zh-CN" alt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3666438" y="3527134"/>
            <a:ext cx="1652730" cy="1652728"/>
            <a:chOff x="4315518" y="2723665"/>
            <a:chExt cx="1196276" cy="1196274"/>
          </a:xfrm>
        </p:grpSpPr>
        <p:sp>
          <p:nvSpPr>
            <p:cNvPr id="21" name="Teardrop 40"/>
            <p:cNvSpPr/>
            <p:nvPr/>
          </p:nvSpPr>
          <p:spPr>
            <a:xfrm>
              <a:off x="4315518" y="2723665"/>
              <a:ext cx="1196276" cy="1196274"/>
            </a:xfrm>
            <a:prstGeom prst="teardrop">
              <a:avLst/>
            </a:prstGeom>
            <a:solidFill>
              <a:schemeClr val="tx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2" name="Group 80"/>
            <p:cNvGrpSpPr>
              <a:grpSpLocks noChangeAspect="1"/>
            </p:cNvGrpSpPr>
            <p:nvPr/>
          </p:nvGrpSpPr>
          <p:grpSpPr bwMode="auto">
            <a:xfrm>
              <a:off x="4643219" y="2967210"/>
              <a:ext cx="610129" cy="647440"/>
              <a:chOff x="4710" y="3198"/>
              <a:chExt cx="551" cy="590"/>
            </a:xfrm>
            <a:solidFill>
              <a:schemeClr val="bg1"/>
            </a:solidFill>
          </p:grpSpPr>
          <p:sp>
            <p:nvSpPr>
              <p:cNvPr id="23" name="Freeform 81"/>
              <p:cNvSpPr/>
              <p:nvPr/>
            </p:nvSpPr>
            <p:spPr bwMode="auto">
              <a:xfrm>
                <a:off x="4710" y="3444"/>
                <a:ext cx="307" cy="344"/>
              </a:xfrm>
              <a:custGeom>
                <a:avLst/>
                <a:gdLst>
                  <a:gd name="T0" fmla="*/ 106 w 128"/>
                  <a:gd name="T1" fmla="*/ 144 h 144"/>
                  <a:gd name="T2" fmla="*/ 12 w 128"/>
                  <a:gd name="T3" fmla="*/ 144 h 144"/>
                  <a:gd name="T4" fmla="*/ 12 w 128"/>
                  <a:gd name="T5" fmla="*/ 14 h 144"/>
                  <a:gd name="T6" fmla="*/ 0 w 128"/>
                  <a:gd name="T7" fmla="*/ 14 h 144"/>
                  <a:gd name="T8" fmla="*/ 0 w 128"/>
                  <a:gd name="T9" fmla="*/ 0 h 144"/>
                  <a:gd name="T10" fmla="*/ 128 w 128"/>
                  <a:gd name="T11" fmla="*/ 0 h 144"/>
                  <a:gd name="T12" fmla="*/ 128 w 128"/>
                  <a:gd name="T13" fmla="*/ 14 h 144"/>
                  <a:gd name="T14" fmla="*/ 106 w 128"/>
                  <a:gd name="T15" fmla="*/ 14 h 144"/>
                  <a:gd name="T16" fmla="*/ 106 w 128"/>
                  <a:gd name="T1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" h="144">
                    <a:moveTo>
                      <a:pt x="106" y="144"/>
                    </a:moveTo>
                    <a:cubicBezTo>
                      <a:pt x="74" y="144"/>
                      <a:pt x="43" y="144"/>
                      <a:pt x="12" y="144"/>
                    </a:cubicBezTo>
                    <a:cubicBezTo>
                      <a:pt x="12" y="100"/>
                      <a:pt x="12" y="57"/>
                      <a:pt x="12" y="14"/>
                    </a:cubicBezTo>
                    <a:cubicBezTo>
                      <a:pt x="8" y="14"/>
                      <a:pt x="4" y="14"/>
                      <a:pt x="0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43" y="0"/>
                      <a:pt x="85" y="0"/>
                      <a:pt x="128" y="0"/>
                    </a:cubicBezTo>
                    <a:cubicBezTo>
                      <a:pt x="128" y="4"/>
                      <a:pt x="128" y="9"/>
                      <a:pt x="128" y="14"/>
                    </a:cubicBezTo>
                    <a:cubicBezTo>
                      <a:pt x="121" y="14"/>
                      <a:pt x="114" y="14"/>
                      <a:pt x="106" y="14"/>
                    </a:cubicBezTo>
                    <a:cubicBezTo>
                      <a:pt x="106" y="57"/>
                      <a:pt x="106" y="100"/>
                      <a:pt x="106" y="1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" name="Freeform 82"/>
              <p:cNvSpPr/>
              <p:nvPr/>
            </p:nvSpPr>
            <p:spPr bwMode="auto">
              <a:xfrm>
                <a:off x="4912" y="3284"/>
                <a:ext cx="313" cy="504"/>
              </a:xfrm>
              <a:custGeom>
                <a:avLst/>
                <a:gdLst>
                  <a:gd name="T0" fmla="*/ 0 w 131"/>
                  <a:gd name="T1" fmla="*/ 19 h 211"/>
                  <a:gd name="T2" fmla="*/ 18 w 131"/>
                  <a:gd name="T3" fmla="*/ 0 h 211"/>
                  <a:gd name="T4" fmla="*/ 51 w 131"/>
                  <a:gd name="T5" fmla="*/ 30 h 211"/>
                  <a:gd name="T6" fmla="*/ 48 w 131"/>
                  <a:gd name="T7" fmla="*/ 33 h 211"/>
                  <a:gd name="T8" fmla="*/ 50 w 131"/>
                  <a:gd name="T9" fmla="*/ 36 h 211"/>
                  <a:gd name="T10" fmla="*/ 46 w 131"/>
                  <a:gd name="T11" fmla="*/ 39 h 211"/>
                  <a:gd name="T12" fmla="*/ 60 w 131"/>
                  <a:gd name="T13" fmla="*/ 41 h 211"/>
                  <a:gd name="T14" fmla="*/ 89 w 131"/>
                  <a:gd name="T15" fmla="*/ 35 h 211"/>
                  <a:gd name="T16" fmla="*/ 96 w 131"/>
                  <a:gd name="T17" fmla="*/ 26 h 211"/>
                  <a:gd name="T18" fmla="*/ 115 w 131"/>
                  <a:gd name="T19" fmla="*/ 15 h 211"/>
                  <a:gd name="T20" fmla="*/ 131 w 131"/>
                  <a:gd name="T21" fmla="*/ 30 h 211"/>
                  <a:gd name="T22" fmla="*/ 131 w 131"/>
                  <a:gd name="T23" fmla="*/ 33 h 211"/>
                  <a:gd name="T24" fmla="*/ 122 w 131"/>
                  <a:gd name="T25" fmla="*/ 109 h 211"/>
                  <a:gd name="T26" fmla="*/ 119 w 131"/>
                  <a:gd name="T27" fmla="*/ 122 h 211"/>
                  <a:gd name="T28" fmla="*/ 110 w 131"/>
                  <a:gd name="T29" fmla="*/ 132 h 211"/>
                  <a:gd name="T30" fmla="*/ 57 w 131"/>
                  <a:gd name="T31" fmla="*/ 140 h 211"/>
                  <a:gd name="T32" fmla="*/ 56 w 131"/>
                  <a:gd name="T33" fmla="*/ 140 h 211"/>
                  <a:gd name="T34" fmla="*/ 55 w 131"/>
                  <a:gd name="T35" fmla="*/ 140 h 211"/>
                  <a:gd name="T36" fmla="*/ 55 w 131"/>
                  <a:gd name="T37" fmla="*/ 145 h 211"/>
                  <a:gd name="T38" fmla="*/ 55 w 131"/>
                  <a:gd name="T39" fmla="*/ 195 h 211"/>
                  <a:gd name="T40" fmla="*/ 46 w 131"/>
                  <a:gd name="T41" fmla="*/ 209 h 211"/>
                  <a:gd name="T42" fmla="*/ 31 w 131"/>
                  <a:gd name="T43" fmla="*/ 200 h 211"/>
                  <a:gd name="T44" fmla="*/ 29 w 131"/>
                  <a:gd name="T45" fmla="*/ 170 h 211"/>
                  <a:gd name="T46" fmla="*/ 31 w 131"/>
                  <a:gd name="T47" fmla="*/ 138 h 211"/>
                  <a:gd name="T48" fmla="*/ 34 w 131"/>
                  <a:gd name="T49" fmla="*/ 130 h 211"/>
                  <a:gd name="T50" fmla="*/ 52 w 131"/>
                  <a:gd name="T51" fmla="*/ 116 h 211"/>
                  <a:gd name="T52" fmla="*/ 80 w 131"/>
                  <a:gd name="T53" fmla="*/ 111 h 211"/>
                  <a:gd name="T54" fmla="*/ 85 w 131"/>
                  <a:gd name="T55" fmla="*/ 107 h 211"/>
                  <a:gd name="T56" fmla="*/ 92 w 131"/>
                  <a:gd name="T57" fmla="*/ 62 h 211"/>
                  <a:gd name="T58" fmla="*/ 92 w 131"/>
                  <a:gd name="T59" fmla="*/ 60 h 211"/>
                  <a:gd name="T60" fmla="*/ 82 w 131"/>
                  <a:gd name="T61" fmla="*/ 63 h 211"/>
                  <a:gd name="T62" fmla="*/ 53 w 131"/>
                  <a:gd name="T63" fmla="*/ 63 h 211"/>
                  <a:gd name="T64" fmla="*/ 36 w 131"/>
                  <a:gd name="T65" fmla="*/ 60 h 211"/>
                  <a:gd name="T66" fmla="*/ 27 w 131"/>
                  <a:gd name="T67" fmla="*/ 46 h 211"/>
                  <a:gd name="T68" fmla="*/ 26 w 131"/>
                  <a:gd name="T69" fmla="*/ 43 h 211"/>
                  <a:gd name="T70" fmla="*/ 2 w 131"/>
                  <a:gd name="T71" fmla="*/ 21 h 211"/>
                  <a:gd name="T72" fmla="*/ 0 w 131"/>
                  <a:gd name="T73" fmla="*/ 19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31" h="211">
                    <a:moveTo>
                      <a:pt x="0" y="19"/>
                    </a:moveTo>
                    <a:cubicBezTo>
                      <a:pt x="6" y="12"/>
                      <a:pt x="12" y="6"/>
                      <a:pt x="18" y="0"/>
                    </a:cubicBezTo>
                    <a:cubicBezTo>
                      <a:pt x="29" y="10"/>
                      <a:pt x="40" y="20"/>
                      <a:pt x="51" y="30"/>
                    </a:cubicBezTo>
                    <a:cubicBezTo>
                      <a:pt x="50" y="31"/>
                      <a:pt x="49" y="32"/>
                      <a:pt x="48" y="33"/>
                    </a:cubicBezTo>
                    <a:cubicBezTo>
                      <a:pt x="49" y="34"/>
                      <a:pt x="49" y="35"/>
                      <a:pt x="50" y="36"/>
                    </a:cubicBezTo>
                    <a:cubicBezTo>
                      <a:pt x="49" y="37"/>
                      <a:pt x="48" y="37"/>
                      <a:pt x="46" y="39"/>
                    </a:cubicBezTo>
                    <a:cubicBezTo>
                      <a:pt x="51" y="39"/>
                      <a:pt x="55" y="40"/>
                      <a:pt x="60" y="41"/>
                    </a:cubicBezTo>
                    <a:cubicBezTo>
                      <a:pt x="70" y="42"/>
                      <a:pt x="80" y="41"/>
                      <a:pt x="89" y="35"/>
                    </a:cubicBezTo>
                    <a:cubicBezTo>
                      <a:pt x="92" y="32"/>
                      <a:pt x="95" y="30"/>
                      <a:pt x="96" y="26"/>
                    </a:cubicBezTo>
                    <a:cubicBezTo>
                      <a:pt x="100" y="18"/>
                      <a:pt x="107" y="15"/>
                      <a:pt x="115" y="15"/>
                    </a:cubicBezTo>
                    <a:cubicBezTo>
                      <a:pt x="122" y="16"/>
                      <a:pt x="129" y="23"/>
                      <a:pt x="131" y="30"/>
                    </a:cubicBezTo>
                    <a:cubicBezTo>
                      <a:pt x="131" y="31"/>
                      <a:pt x="131" y="32"/>
                      <a:pt x="131" y="33"/>
                    </a:cubicBezTo>
                    <a:cubicBezTo>
                      <a:pt x="129" y="59"/>
                      <a:pt x="128" y="84"/>
                      <a:pt x="122" y="109"/>
                    </a:cubicBezTo>
                    <a:cubicBezTo>
                      <a:pt x="121" y="114"/>
                      <a:pt x="120" y="118"/>
                      <a:pt x="119" y="122"/>
                    </a:cubicBezTo>
                    <a:cubicBezTo>
                      <a:pt x="118" y="127"/>
                      <a:pt x="114" y="130"/>
                      <a:pt x="110" y="132"/>
                    </a:cubicBezTo>
                    <a:cubicBezTo>
                      <a:pt x="93" y="140"/>
                      <a:pt x="75" y="142"/>
                      <a:pt x="57" y="140"/>
                    </a:cubicBezTo>
                    <a:cubicBezTo>
                      <a:pt x="57" y="140"/>
                      <a:pt x="56" y="140"/>
                      <a:pt x="56" y="140"/>
                    </a:cubicBezTo>
                    <a:cubicBezTo>
                      <a:pt x="56" y="140"/>
                      <a:pt x="56" y="140"/>
                      <a:pt x="55" y="140"/>
                    </a:cubicBezTo>
                    <a:cubicBezTo>
                      <a:pt x="55" y="142"/>
                      <a:pt x="55" y="144"/>
                      <a:pt x="55" y="145"/>
                    </a:cubicBezTo>
                    <a:cubicBezTo>
                      <a:pt x="53" y="162"/>
                      <a:pt x="53" y="178"/>
                      <a:pt x="55" y="195"/>
                    </a:cubicBezTo>
                    <a:cubicBezTo>
                      <a:pt x="56" y="202"/>
                      <a:pt x="52" y="208"/>
                      <a:pt x="46" y="209"/>
                    </a:cubicBezTo>
                    <a:cubicBezTo>
                      <a:pt x="39" y="211"/>
                      <a:pt x="32" y="207"/>
                      <a:pt x="31" y="200"/>
                    </a:cubicBezTo>
                    <a:cubicBezTo>
                      <a:pt x="30" y="190"/>
                      <a:pt x="29" y="180"/>
                      <a:pt x="29" y="170"/>
                    </a:cubicBezTo>
                    <a:cubicBezTo>
                      <a:pt x="28" y="159"/>
                      <a:pt x="29" y="148"/>
                      <a:pt x="31" y="138"/>
                    </a:cubicBezTo>
                    <a:cubicBezTo>
                      <a:pt x="32" y="135"/>
                      <a:pt x="33" y="133"/>
                      <a:pt x="34" y="130"/>
                    </a:cubicBezTo>
                    <a:cubicBezTo>
                      <a:pt x="37" y="122"/>
                      <a:pt x="44" y="118"/>
                      <a:pt x="52" y="116"/>
                    </a:cubicBezTo>
                    <a:cubicBezTo>
                      <a:pt x="61" y="113"/>
                      <a:pt x="71" y="112"/>
                      <a:pt x="80" y="111"/>
                    </a:cubicBezTo>
                    <a:cubicBezTo>
                      <a:pt x="84" y="111"/>
                      <a:pt x="84" y="111"/>
                      <a:pt x="85" y="107"/>
                    </a:cubicBezTo>
                    <a:cubicBezTo>
                      <a:pt x="88" y="92"/>
                      <a:pt x="90" y="77"/>
                      <a:pt x="92" y="62"/>
                    </a:cubicBezTo>
                    <a:cubicBezTo>
                      <a:pt x="92" y="61"/>
                      <a:pt x="92" y="61"/>
                      <a:pt x="92" y="60"/>
                    </a:cubicBezTo>
                    <a:cubicBezTo>
                      <a:pt x="88" y="61"/>
                      <a:pt x="85" y="62"/>
                      <a:pt x="82" y="63"/>
                    </a:cubicBezTo>
                    <a:cubicBezTo>
                      <a:pt x="72" y="65"/>
                      <a:pt x="63" y="65"/>
                      <a:pt x="53" y="63"/>
                    </a:cubicBezTo>
                    <a:cubicBezTo>
                      <a:pt x="47" y="63"/>
                      <a:pt x="42" y="62"/>
                      <a:pt x="36" y="60"/>
                    </a:cubicBezTo>
                    <a:cubicBezTo>
                      <a:pt x="28" y="59"/>
                      <a:pt x="25" y="54"/>
                      <a:pt x="27" y="46"/>
                    </a:cubicBezTo>
                    <a:cubicBezTo>
                      <a:pt x="27" y="45"/>
                      <a:pt x="27" y="44"/>
                      <a:pt x="26" y="43"/>
                    </a:cubicBezTo>
                    <a:cubicBezTo>
                      <a:pt x="18" y="36"/>
                      <a:pt x="10" y="28"/>
                      <a:pt x="2" y="21"/>
                    </a:cubicBezTo>
                    <a:cubicBezTo>
                      <a:pt x="1" y="20"/>
                      <a:pt x="1" y="20"/>
                      <a:pt x="0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" name="Freeform 83"/>
              <p:cNvSpPr/>
              <p:nvPr/>
            </p:nvSpPr>
            <p:spPr bwMode="auto">
              <a:xfrm>
                <a:off x="5053" y="3480"/>
                <a:ext cx="208" cy="298"/>
              </a:xfrm>
              <a:custGeom>
                <a:avLst/>
                <a:gdLst>
                  <a:gd name="T0" fmla="*/ 39 w 87"/>
                  <a:gd name="T1" fmla="*/ 108 h 125"/>
                  <a:gd name="T2" fmla="*/ 48 w 87"/>
                  <a:gd name="T3" fmla="*/ 111 h 125"/>
                  <a:gd name="T4" fmla="*/ 52 w 87"/>
                  <a:gd name="T5" fmla="*/ 118 h 125"/>
                  <a:gd name="T6" fmla="*/ 50 w 87"/>
                  <a:gd name="T7" fmla="*/ 119 h 125"/>
                  <a:gd name="T8" fmla="*/ 46 w 87"/>
                  <a:gd name="T9" fmla="*/ 118 h 125"/>
                  <a:gd name="T10" fmla="*/ 45 w 87"/>
                  <a:gd name="T11" fmla="*/ 118 h 125"/>
                  <a:gd name="T12" fmla="*/ 44 w 87"/>
                  <a:gd name="T13" fmla="*/ 125 h 125"/>
                  <a:gd name="T14" fmla="*/ 34 w 87"/>
                  <a:gd name="T15" fmla="*/ 114 h 125"/>
                  <a:gd name="T16" fmla="*/ 20 w 87"/>
                  <a:gd name="T17" fmla="*/ 125 h 125"/>
                  <a:gd name="T18" fmla="*/ 22 w 87"/>
                  <a:gd name="T19" fmla="*/ 115 h 125"/>
                  <a:gd name="T20" fmla="*/ 31 w 87"/>
                  <a:gd name="T21" fmla="*/ 109 h 125"/>
                  <a:gd name="T22" fmla="*/ 33 w 87"/>
                  <a:gd name="T23" fmla="*/ 107 h 125"/>
                  <a:gd name="T24" fmla="*/ 33 w 87"/>
                  <a:gd name="T25" fmla="*/ 81 h 125"/>
                  <a:gd name="T26" fmla="*/ 33 w 87"/>
                  <a:gd name="T27" fmla="*/ 80 h 125"/>
                  <a:gd name="T28" fmla="*/ 27 w 87"/>
                  <a:gd name="T29" fmla="*/ 81 h 125"/>
                  <a:gd name="T30" fmla="*/ 7 w 87"/>
                  <a:gd name="T31" fmla="*/ 81 h 125"/>
                  <a:gd name="T32" fmla="*/ 1 w 87"/>
                  <a:gd name="T33" fmla="*/ 73 h 125"/>
                  <a:gd name="T34" fmla="*/ 12 w 87"/>
                  <a:gd name="T35" fmla="*/ 65 h 125"/>
                  <a:gd name="T36" fmla="*/ 43 w 87"/>
                  <a:gd name="T37" fmla="*/ 62 h 125"/>
                  <a:gd name="T38" fmla="*/ 70 w 87"/>
                  <a:gd name="T39" fmla="*/ 31 h 125"/>
                  <a:gd name="T40" fmla="*/ 73 w 87"/>
                  <a:gd name="T41" fmla="*/ 11 h 125"/>
                  <a:gd name="T42" fmla="*/ 81 w 87"/>
                  <a:gd name="T43" fmla="*/ 1 h 125"/>
                  <a:gd name="T44" fmla="*/ 87 w 87"/>
                  <a:gd name="T45" fmla="*/ 5 h 125"/>
                  <a:gd name="T46" fmla="*/ 86 w 87"/>
                  <a:gd name="T47" fmla="*/ 23 h 125"/>
                  <a:gd name="T48" fmla="*/ 72 w 87"/>
                  <a:gd name="T49" fmla="*/ 58 h 125"/>
                  <a:gd name="T50" fmla="*/ 52 w 87"/>
                  <a:gd name="T51" fmla="*/ 73 h 125"/>
                  <a:gd name="T52" fmla="*/ 41 w 87"/>
                  <a:gd name="T53" fmla="*/ 77 h 125"/>
                  <a:gd name="T54" fmla="*/ 39 w 87"/>
                  <a:gd name="T55" fmla="*/ 79 h 125"/>
                  <a:gd name="T56" fmla="*/ 39 w 87"/>
                  <a:gd name="T57" fmla="*/ 108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7" h="125">
                    <a:moveTo>
                      <a:pt x="39" y="108"/>
                    </a:moveTo>
                    <a:cubicBezTo>
                      <a:pt x="43" y="109"/>
                      <a:pt x="46" y="110"/>
                      <a:pt x="48" y="111"/>
                    </a:cubicBezTo>
                    <a:cubicBezTo>
                      <a:pt x="52" y="112"/>
                      <a:pt x="53" y="115"/>
                      <a:pt x="52" y="118"/>
                    </a:cubicBezTo>
                    <a:cubicBezTo>
                      <a:pt x="52" y="120"/>
                      <a:pt x="51" y="120"/>
                      <a:pt x="50" y="119"/>
                    </a:cubicBezTo>
                    <a:cubicBezTo>
                      <a:pt x="48" y="119"/>
                      <a:pt x="47" y="119"/>
                      <a:pt x="46" y="118"/>
                    </a:cubicBezTo>
                    <a:cubicBezTo>
                      <a:pt x="46" y="118"/>
                      <a:pt x="45" y="118"/>
                      <a:pt x="45" y="118"/>
                    </a:cubicBezTo>
                    <a:cubicBezTo>
                      <a:pt x="45" y="120"/>
                      <a:pt x="44" y="123"/>
                      <a:pt x="44" y="125"/>
                    </a:cubicBezTo>
                    <a:cubicBezTo>
                      <a:pt x="38" y="122"/>
                      <a:pt x="36" y="120"/>
                      <a:pt x="34" y="114"/>
                    </a:cubicBezTo>
                    <a:cubicBezTo>
                      <a:pt x="30" y="119"/>
                      <a:pt x="26" y="123"/>
                      <a:pt x="20" y="125"/>
                    </a:cubicBezTo>
                    <a:cubicBezTo>
                      <a:pt x="18" y="122"/>
                      <a:pt x="19" y="117"/>
                      <a:pt x="22" y="115"/>
                    </a:cubicBezTo>
                    <a:cubicBezTo>
                      <a:pt x="25" y="113"/>
                      <a:pt x="28" y="111"/>
                      <a:pt x="31" y="109"/>
                    </a:cubicBezTo>
                    <a:cubicBezTo>
                      <a:pt x="32" y="109"/>
                      <a:pt x="33" y="108"/>
                      <a:pt x="33" y="107"/>
                    </a:cubicBezTo>
                    <a:cubicBezTo>
                      <a:pt x="33" y="99"/>
                      <a:pt x="33" y="90"/>
                      <a:pt x="33" y="81"/>
                    </a:cubicBezTo>
                    <a:cubicBezTo>
                      <a:pt x="33" y="81"/>
                      <a:pt x="33" y="81"/>
                      <a:pt x="33" y="80"/>
                    </a:cubicBezTo>
                    <a:cubicBezTo>
                      <a:pt x="31" y="81"/>
                      <a:pt x="29" y="81"/>
                      <a:pt x="27" y="81"/>
                    </a:cubicBezTo>
                    <a:cubicBezTo>
                      <a:pt x="20" y="81"/>
                      <a:pt x="13" y="81"/>
                      <a:pt x="7" y="81"/>
                    </a:cubicBezTo>
                    <a:cubicBezTo>
                      <a:pt x="2" y="81"/>
                      <a:pt x="0" y="78"/>
                      <a:pt x="1" y="73"/>
                    </a:cubicBezTo>
                    <a:cubicBezTo>
                      <a:pt x="3" y="68"/>
                      <a:pt x="7" y="65"/>
                      <a:pt x="12" y="65"/>
                    </a:cubicBezTo>
                    <a:cubicBezTo>
                      <a:pt x="23" y="66"/>
                      <a:pt x="33" y="65"/>
                      <a:pt x="43" y="62"/>
                    </a:cubicBezTo>
                    <a:cubicBezTo>
                      <a:pt x="58" y="57"/>
                      <a:pt x="67" y="46"/>
                      <a:pt x="70" y="31"/>
                    </a:cubicBezTo>
                    <a:cubicBezTo>
                      <a:pt x="72" y="24"/>
                      <a:pt x="72" y="18"/>
                      <a:pt x="73" y="11"/>
                    </a:cubicBezTo>
                    <a:cubicBezTo>
                      <a:pt x="73" y="6"/>
                      <a:pt x="76" y="2"/>
                      <a:pt x="81" y="1"/>
                    </a:cubicBezTo>
                    <a:cubicBezTo>
                      <a:pt x="84" y="0"/>
                      <a:pt x="87" y="2"/>
                      <a:pt x="87" y="5"/>
                    </a:cubicBezTo>
                    <a:cubicBezTo>
                      <a:pt x="87" y="11"/>
                      <a:pt x="87" y="17"/>
                      <a:pt x="86" y="23"/>
                    </a:cubicBezTo>
                    <a:cubicBezTo>
                      <a:pt x="84" y="36"/>
                      <a:pt x="80" y="48"/>
                      <a:pt x="72" y="58"/>
                    </a:cubicBezTo>
                    <a:cubicBezTo>
                      <a:pt x="66" y="64"/>
                      <a:pt x="59" y="69"/>
                      <a:pt x="52" y="73"/>
                    </a:cubicBezTo>
                    <a:cubicBezTo>
                      <a:pt x="48" y="74"/>
                      <a:pt x="45" y="76"/>
                      <a:pt x="41" y="77"/>
                    </a:cubicBezTo>
                    <a:cubicBezTo>
                      <a:pt x="40" y="78"/>
                      <a:pt x="39" y="79"/>
                      <a:pt x="39" y="79"/>
                    </a:cubicBezTo>
                    <a:cubicBezTo>
                      <a:pt x="39" y="89"/>
                      <a:pt x="39" y="99"/>
                      <a:pt x="39" y="10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" name="Freeform 84"/>
              <p:cNvSpPr/>
              <p:nvPr/>
            </p:nvSpPr>
            <p:spPr bwMode="auto">
              <a:xfrm>
                <a:off x="5101" y="3198"/>
                <a:ext cx="102" cy="102"/>
              </a:xfrm>
              <a:custGeom>
                <a:avLst/>
                <a:gdLst>
                  <a:gd name="T0" fmla="*/ 22 w 43"/>
                  <a:gd name="T1" fmla="*/ 1 h 43"/>
                  <a:gd name="T2" fmla="*/ 43 w 43"/>
                  <a:gd name="T3" fmla="*/ 22 h 43"/>
                  <a:gd name="T4" fmla="*/ 22 w 43"/>
                  <a:gd name="T5" fmla="*/ 43 h 43"/>
                  <a:gd name="T6" fmla="*/ 1 w 43"/>
                  <a:gd name="T7" fmla="*/ 21 h 43"/>
                  <a:gd name="T8" fmla="*/ 22 w 43"/>
                  <a:gd name="T9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22" y="1"/>
                    </a:moveTo>
                    <a:cubicBezTo>
                      <a:pt x="34" y="1"/>
                      <a:pt x="43" y="10"/>
                      <a:pt x="43" y="22"/>
                    </a:cubicBezTo>
                    <a:cubicBezTo>
                      <a:pt x="42" y="34"/>
                      <a:pt x="33" y="43"/>
                      <a:pt x="22" y="43"/>
                    </a:cubicBezTo>
                    <a:cubicBezTo>
                      <a:pt x="10" y="42"/>
                      <a:pt x="0" y="33"/>
                      <a:pt x="1" y="21"/>
                    </a:cubicBezTo>
                    <a:cubicBezTo>
                      <a:pt x="1" y="10"/>
                      <a:pt x="11" y="0"/>
                      <a:pt x="2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grpSp>
        <p:nvGrpSpPr>
          <p:cNvPr id="41" name="组合 40"/>
          <p:cNvGrpSpPr/>
          <p:nvPr/>
        </p:nvGrpSpPr>
        <p:grpSpPr>
          <a:xfrm>
            <a:off x="993769" y="3549685"/>
            <a:ext cx="1652730" cy="1652728"/>
            <a:chOff x="2133505" y="1868011"/>
            <a:chExt cx="1196276" cy="1196274"/>
          </a:xfrm>
        </p:grpSpPr>
        <p:sp>
          <p:nvSpPr>
            <p:cNvPr id="42" name="Teardrop 40"/>
            <p:cNvSpPr/>
            <p:nvPr/>
          </p:nvSpPr>
          <p:spPr>
            <a:xfrm>
              <a:off x="2133505" y="1868011"/>
              <a:ext cx="1196276" cy="1196274"/>
            </a:xfrm>
            <a:prstGeom prst="teardrop">
              <a:avLst/>
            </a:pr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3" name="组合 42"/>
            <p:cNvGrpSpPr/>
            <p:nvPr/>
          </p:nvGrpSpPr>
          <p:grpSpPr>
            <a:xfrm>
              <a:off x="2563222" y="2171661"/>
              <a:ext cx="489281" cy="684122"/>
              <a:chOff x="9417948" y="2701470"/>
              <a:chExt cx="538167" cy="752479"/>
            </a:xfrm>
            <a:solidFill>
              <a:schemeClr val="bg1"/>
            </a:solidFill>
          </p:grpSpPr>
          <p:sp>
            <p:nvSpPr>
              <p:cNvPr id="44" name="Freeform 10"/>
              <p:cNvSpPr/>
              <p:nvPr/>
            </p:nvSpPr>
            <p:spPr bwMode="auto">
              <a:xfrm>
                <a:off x="9492557" y="2739571"/>
                <a:ext cx="142875" cy="153987"/>
              </a:xfrm>
              <a:custGeom>
                <a:avLst/>
                <a:gdLst>
                  <a:gd name="T0" fmla="*/ 4 w 38"/>
                  <a:gd name="T1" fmla="*/ 26 h 41"/>
                  <a:gd name="T2" fmla="*/ 19 w 38"/>
                  <a:gd name="T3" fmla="*/ 41 h 41"/>
                  <a:gd name="T4" fmla="*/ 34 w 38"/>
                  <a:gd name="T5" fmla="*/ 26 h 41"/>
                  <a:gd name="T6" fmla="*/ 37 w 38"/>
                  <a:gd name="T7" fmla="*/ 20 h 41"/>
                  <a:gd name="T8" fmla="*/ 35 w 38"/>
                  <a:gd name="T9" fmla="*/ 17 h 41"/>
                  <a:gd name="T10" fmla="*/ 19 w 38"/>
                  <a:gd name="T11" fmla="*/ 0 h 41"/>
                  <a:gd name="T12" fmla="*/ 3 w 38"/>
                  <a:gd name="T13" fmla="*/ 17 h 41"/>
                  <a:gd name="T14" fmla="*/ 0 w 38"/>
                  <a:gd name="T15" fmla="*/ 20 h 41"/>
                  <a:gd name="T16" fmla="*/ 4 w 38"/>
                  <a:gd name="T17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8" h="41">
                    <a:moveTo>
                      <a:pt x="4" y="26"/>
                    </a:moveTo>
                    <a:cubicBezTo>
                      <a:pt x="6" y="34"/>
                      <a:pt x="11" y="41"/>
                      <a:pt x="19" y="41"/>
                    </a:cubicBezTo>
                    <a:cubicBezTo>
                      <a:pt x="27" y="41"/>
                      <a:pt x="32" y="34"/>
                      <a:pt x="34" y="26"/>
                    </a:cubicBezTo>
                    <a:cubicBezTo>
                      <a:pt x="36" y="25"/>
                      <a:pt x="38" y="22"/>
                      <a:pt x="37" y="20"/>
                    </a:cubicBezTo>
                    <a:cubicBezTo>
                      <a:pt x="37" y="18"/>
                      <a:pt x="36" y="17"/>
                      <a:pt x="35" y="17"/>
                    </a:cubicBezTo>
                    <a:cubicBezTo>
                      <a:pt x="35" y="7"/>
                      <a:pt x="28" y="0"/>
                      <a:pt x="19" y="0"/>
                    </a:cubicBezTo>
                    <a:cubicBezTo>
                      <a:pt x="10" y="0"/>
                      <a:pt x="3" y="7"/>
                      <a:pt x="3" y="17"/>
                    </a:cubicBezTo>
                    <a:cubicBezTo>
                      <a:pt x="1" y="17"/>
                      <a:pt x="0" y="18"/>
                      <a:pt x="0" y="20"/>
                    </a:cubicBezTo>
                    <a:cubicBezTo>
                      <a:pt x="0" y="22"/>
                      <a:pt x="1" y="26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5" name="Freeform 11"/>
              <p:cNvSpPr/>
              <p:nvPr/>
            </p:nvSpPr>
            <p:spPr bwMode="auto">
              <a:xfrm>
                <a:off x="9417948" y="2901498"/>
                <a:ext cx="398463" cy="552451"/>
              </a:xfrm>
              <a:custGeom>
                <a:avLst/>
                <a:gdLst>
                  <a:gd name="T0" fmla="*/ 97 w 106"/>
                  <a:gd name="T1" fmla="*/ 36 h 147"/>
                  <a:gd name="T2" fmla="*/ 82 w 106"/>
                  <a:gd name="T3" fmla="*/ 38 h 147"/>
                  <a:gd name="T4" fmla="*/ 79 w 106"/>
                  <a:gd name="T5" fmla="*/ 37 h 147"/>
                  <a:gd name="T6" fmla="*/ 67 w 106"/>
                  <a:gd name="T7" fmla="*/ 11 h 147"/>
                  <a:gd name="T8" fmla="*/ 66 w 106"/>
                  <a:gd name="T9" fmla="*/ 8 h 147"/>
                  <a:gd name="T10" fmla="*/ 54 w 106"/>
                  <a:gd name="T11" fmla="*/ 2 h 147"/>
                  <a:gd name="T12" fmla="*/ 49 w 106"/>
                  <a:gd name="T13" fmla="*/ 0 h 147"/>
                  <a:gd name="T14" fmla="*/ 43 w 106"/>
                  <a:gd name="T15" fmla="*/ 22 h 147"/>
                  <a:gd name="T16" fmla="*/ 43 w 106"/>
                  <a:gd name="T17" fmla="*/ 5 h 147"/>
                  <a:gd name="T18" fmla="*/ 38 w 106"/>
                  <a:gd name="T19" fmla="*/ 2 h 147"/>
                  <a:gd name="T20" fmla="*/ 37 w 106"/>
                  <a:gd name="T21" fmla="*/ 9 h 147"/>
                  <a:gd name="T22" fmla="*/ 28 w 106"/>
                  <a:gd name="T23" fmla="*/ 0 h 147"/>
                  <a:gd name="T24" fmla="*/ 28 w 106"/>
                  <a:gd name="T25" fmla="*/ 0 h 147"/>
                  <a:gd name="T26" fmla="*/ 10 w 106"/>
                  <a:gd name="T27" fmla="*/ 7 h 147"/>
                  <a:gd name="T28" fmla="*/ 1 w 106"/>
                  <a:gd name="T29" fmla="*/ 69 h 147"/>
                  <a:gd name="T30" fmla="*/ 14 w 106"/>
                  <a:gd name="T31" fmla="*/ 70 h 147"/>
                  <a:gd name="T32" fmla="*/ 18 w 106"/>
                  <a:gd name="T33" fmla="*/ 23 h 147"/>
                  <a:gd name="T34" fmla="*/ 18 w 106"/>
                  <a:gd name="T35" fmla="*/ 65 h 147"/>
                  <a:gd name="T36" fmla="*/ 18 w 106"/>
                  <a:gd name="T37" fmla="*/ 138 h 147"/>
                  <a:gd name="T38" fmla="*/ 27 w 106"/>
                  <a:gd name="T39" fmla="*/ 147 h 147"/>
                  <a:gd name="T40" fmla="*/ 36 w 106"/>
                  <a:gd name="T41" fmla="*/ 138 h 147"/>
                  <a:gd name="T42" fmla="*/ 41 w 106"/>
                  <a:gd name="T43" fmla="*/ 77 h 147"/>
                  <a:gd name="T44" fmla="*/ 50 w 106"/>
                  <a:gd name="T45" fmla="*/ 147 h 147"/>
                  <a:gd name="T46" fmla="*/ 50 w 106"/>
                  <a:gd name="T47" fmla="*/ 147 h 147"/>
                  <a:gd name="T48" fmla="*/ 59 w 106"/>
                  <a:gd name="T49" fmla="*/ 70 h 147"/>
                  <a:gd name="T50" fmla="*/ 60 w 106"/>
                  <a:gd name="T51" fmla="*/ 29 h 147"/>
                  <a:gd name="T52" fmla="*/ 67 w 106"/>
                  <a:gd name="T53" fmla="*/ 43 h 147"/>
                  <a:gd name="T54" fmla="*/ 71 w 106"/>
                  <a:gd name="T55" fmla="*/ 50 h 147"/>
                  <a:gd name="T56" fmla="*/ 75 w 106"/>
                  <a:gd name="T57" fmla="*/ 52 h 147"/>
                  <a:gd name="T58" fmla="*/ 77 w 106"/>
                  <a:gd name="T59" fmla="*/ 52 h 147"/>
                  <a:gd name="T60" fmla="*/ 81 w 106"/>
                  <a:gd name="T61" fmla="*/ 52 h 147"/>
                  <a:gd name="T62" fmla="*/ 100 w 106"/>
                  <a:gd name="T63" fmla="*/ 49 h 147"/>
                  <a:gd name="T64" fmla="*/ 97 w 106"/>
                  <a:gd name="T65" fmla="*/ 36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6" h="147">
                    <a:moveTo>
                      <a:pt x="97" y="36"/>
                    </a:moveTo>
                    <a:cubicBezTo>
                      <a:pt x="97" y="36"/>
                      <a:pt x="97" y="36"/>
                      <a:pt x="97" y="36"/>
                    </a:cubicBezTo>
                    <a:cubicBezTo>
                      <a:pt x="95" y="36"/>
                      <a:pt x="91" y="37"/>
                      <a:pt x="87" y="37"/>
                    </a:cubicBezTo>
                    <a:cubicBezTo>
                      <a:pt x="85" y="38"/>
                      <a:pt x="83" y="38"/>
                      <a:pt x="82" y="38"/>
                    </a:cubicBezTo>
                    <a:cubicBezTo>
                      <a:pt x="81" y="38"/>
                      <a:pt x="81" y="38"/>
                      <a:pt x="80" y="38"/>
                    </a:cubicBezTo>
                    <a:cubicBezTo>
                      <a:pt x="80" y="38"/>
                      <a:pt x="80" y="37"/>
                      <a:pt x="79" y="37"/>
                    </a:cubicBezTo>
                    <a:cubicBezTo>
                      <a:pt x="77" y="32"/>
                      <a:pt x="73" y="25"/>
                      <a:pt x="71" y="19"/>
                    </a:cubicBezTo>
                    <a:cubicBezTo>
                      <a:pt x="69" y="16"/>
                      <a:pt x="68" y="13"/>
                      <a:pt x="67" y="11"/>
                    </a:cubicBezTo>
                    <a:cubicBezTo>
                      <a:pt x="67" y="10"/>
                      <a:pt x="66" y="10"/>
                      <a:pt x="66" y="9"/>
                    </a:cubicBezTo>
                    <a:cubicBezTo>
                      <a:pt x="66" y="8"/>
                      <a:pt x="66" y="8"/>
                      <a:pt x="66" y="8"/>
                    </a:cubicBezTo>
                    <a:cubicBezTo>
                      <a:pt x="65" y="7"/>
                      <a:pt x="65" y="6"/>
                      <a:pt x="64" y="6"/>
                    </a:cubicBezTo>
                    <a:cubicBezTo>
                      <a:pt x="63" y="5"/>
                      <a:pt x="61" y="3"/>
                      <a:pt x="54" y="2"/>
                    </a:cubicBezTo>
                    <a:cubicBezTo>
                      <a:pt x="52" y="1"/>
                      <a:pt x="51" y="0"/>
                      <a:pt x="49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4"/>
                      <a:pt x="48" y="12"/>
                      <a:pt x="43" y="22"/>
                    </a:cubicBezTo>
                    <a:cubicBezTo>
                      <a:pt x="42" y="15"/>
                      <a:pt x="41" y="9"/>
                      <a:pt x="41" y="9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38" y="2"/>
                      <a:pt x="38" y="2"/>
                      <a:pt x="38" y="2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6" y="9"/>
                      <a:pt x="35" y="15"/>
                      <a:pt x="35" y="22"/>
                    </a:cubicBezTo>
                    <a:cubicBezTo>
                      <a:pt x="30" y="12"/>
                      <a:pt x="28" y="4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7" y="0"/>
                      <a:pt x="25" y="1"/>
                      <a:pt x="24" y="2"/>
                    </a:cubicBezTo>
                    <a:cubicBezTo>
                      <a:pt x="20" y="3"/>
                      <a:pt x="14" y="5"/>
                      <a:pt x="10" y="7"/>
                    </a:cubicBezTo>
                    <a:cubicBezTo>
                      <a:pt x="8" y="9"/>
                      <a:pt x="2" y="17"/>
                      <a:pt x="0" y="44"/>
                    </a:cubicBezTo>
                    <a:cubicBezTo>
                      <a:pt x="0" y="53"/>
                      <a:pt x="1" y="69"/>
                      <a:pt x="1" y="69"/>
                    </a:cubicBezTo>
                    <a:cubicBezTo>
                      <a:pt x="2" y="73"/>
                      <a:pt x="3" y="77"/>
                      <a:pt x="7" y="77"/>
                    </a:cubicBezTo>
                    <a:cubicBezTo>
                      <a:pt x="12" y="77"/>
                      <a:pt x="14" y="74"/>
                      <a:pt x="14" y="70"/>
                    </a:cubicBezTo>
                    <a:cubicBezTo>
                      <a:pt x="14" y="70"/>
                      <a:pt x="13" y="56"/>
                      <a:pt x="14" y="45"/>
                    </a:cubicBezTo>
                    <a:cubicBezTo>
                      <a:pt x="14" y="36"/>
                      <a:pt x="16" y="23"/>
                      <a:pt x="18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8" y="67"/>
                      <a:pt x="18" y="69"/>
                      <a:pt x="18" y="70"/>
                    </a:cubicBezTo>
                    <a:cubicBezTo>
                      <a:pt x="18" y="138"/>
                      <a:pt x="18" y="138"/>
                      <a:pt x="18" y="138"/>
                    </a:cubicBezTo>
                    <a:cubicBezTo>
                      <a:pt x="18" y="143"/>
                      <a:pt x="22" y="147"/>
                      <a:pt x="27" y="147"/>
                    </a:cubicBezTo>
                    <a:cubicBezTo>
                      <a:pt x="27" y="147"/>
                      <a:pt x="27" y="147"/>
                      <a:pt x="27" y="147"/>
                    </a:cubicBezTo>
                    <a:cubicBezTo>
                      <a:pt x="27" y="147"/>
                      <a:pt x="27" y="147"/>
                      <a:pt x="27" y="147"/>
                    </a:cubicBezTo>
                    <a:cubicBezTo>
                      <a:pt x="32" y="147"/>
                      <a:pt x="36" y="143"/>
                      <a:pt x="36" y="138"/>
                    </a:cubicBezTo>
                    <a:cubicBezTo>
                      <a:pt x="36" y="77"/>
                      <a:pt x="36" y="77"/>
                      <a:pt x="36" y="77"/>
                    </a:cubicBezTo>
                    <a:cubicBezTo>
                      <a:pt x="41" y="77"/>
                      <a:pt x="41" y="77"/>
                      <a:pt x="41" y="77"/>
                    </a:cubicBezTo>
                    <a:cubicBezTo>
                      <a:pt x="41" y="138"/>
                      <a:pt x="41" y="138"/>
                      <a:pt x="41" y="138"/>
                    </a:cubicBezTo>
                    <a:cubicBezTo>
                      <a:pt x="41" y="143"/>
                      <a:pt x="45" y="147"/>
                      <a:pt x="50" y="147"/>
                    </a:cubicBezTo>
                    <a:cubicBezTo>
                      <a:pt x="50" y="147"/>
                      <a:pt x="50" y="147"/>
                      <a:pt x="50" y="147"/>
                    </a:cubicBezTo>
                    <a:cubicBezTo>
                      <a:pt x="50" y="147"/>
                      <a:pt x="50" y="147"/>
                      <a:pt x="50" y="147"/>
                    </a:cubicBezTo>
                    <a:cubicBezTo>
                      <a:pt x="55" y="147"/>
                      <a:pt x="59" y="143"/>
                      <a:pt x="59" y="138"/>
                    </a:cubicBezTo>
                    <a:cubicBezTo>
                      <a:pt x="59" y="70"/>
                      <a:pt x="59" y="70"/>
                      <a:pt x="59" y="70"/>
                    </a:cubicBezTo>
                    <a:cubicBezTo>
                      <a:pt x="60" y="69"/>
                      <a:pt x="60" y="67"/>
                      <a:pt x="60" y="65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60" y="29"/>
                      <a:pt x="60" y="30"/>
                      <a:pt x="61" y="31"/>
                    </a:cubicBezTo>
                    <a:cubicBezTo>
                      <a:pt x="63" y="35"/>
                      <a:pt x="65" y="40"/>
                      <a:pt x="67" y="43"/>
                    </a:cubicBezTo>
                    <a:cubicBezTo>
                      <a:pt x="68" y="45"/>
                      <a:pt x="69" y="46"/>
                      <a:pt x="70" y="48"/>
                    </a:cubicBezTo>
                    <a:cubicBezTo>
                      <a:pt x="70" y="48"/>
                      <a:pt x="71" y="49"/>
                      <a:pt x="71" y="50"/>
                    </a:cubicBezTo>
                    <a:cubicBezTo>
                      <a:pt x="71" y="50"/>
                      <a:pt x="72" y="50"/>
                      <a:pt x="72" y="51"/>
                    </a:cubicBezTo>
                    <a:cubicBezTo>
                      <a:pt x="73" y="51"/>
                      <a:pt x="74" y="52"/>
                      <a:pt x="75" y="52"/>
                    </a:cubicBezTo>
                    <a:cubicBezTo>
                      <a:pt x="75" y="52"/>
                      <a:pt x="75" y="52"/>
                      <a:pt x="75" y="52"/>
                    </a:cubicBezTo>
                    <a:cubicBezTo>
                      <a:pt x="76" y="52"/>
                      <a:pt x="76" y="52"/>
                      <a:pt x="77" y="52"/>
                    </a:cubicBezTo>
                    <a:cubicBezTo>
                      <a:pt x="77" y="53"/>
                      <a:pt x="78" y="53"/>
                      <a:pt x="78" y="53"/>
                    </a:cubicBezTo>
                    <a:cubicBezTo>
                      <a:pt x="79" y="53"/>
                      <a:pt x="80" y="52"/>
                      <a:pt x="81" y="52"/>
                    </a:cubicBezTo>
                    <a:cubicBezTo>
                      <a:pt x="85" y="52"/>
                      <a:pt x="89" y="51"/>
                      <a:pt x="93" y="51"/>
                    </a:cubicBezTo>
                    <a:cubicBezTo>
                      <a:pt x="97" y="50"/>
                      <a:pt x="100" y="49"/>
                      <a:pt x="100" y="49"/>
                    </a:cubicBezTo>
                    <a:cubicBezTo>
                      <a:pt x="104" y="48"/>
                      <a:pt x="106" y="45"/>
                      <a:pt x="106" y="41"/>
                    </a:cubicBezTo>
                    <a:cubicBezTo>
                      <a:pt x="105" y="37"/>
                      <a:pt x="101" y="35"/>
                      <a:pt x="97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" name="Freeform 12"/>
              <p:cNvSpPr/>
              <p:nvPr/>
            </p:nvSpPr>
            <p:spPr bwMode="auto">
              <a:xfrm>
                <a:off x="9737040" y="2701470"/>
                <a:ext cx="219075" cy="339725"/>
              </a:xfrm>
              <a:custGeom>
                <a:avLst/>
                <a:gdLst>
                  <a:gd name="T0" fmla="*/ 33 w 58"/>
                  <a:gd name="T1" fmla="*/ 41 h 90"/>
                  <a:gd name="T2" fmla="*/ 32 w 58"/>
                  <a:gd name="T3" fmla="*/ 40 h 90"/>
                  <a:gd name="T4" fmla="*/ 24 w 58"/>
                  <a:gd name="T5" fmla="*/ 37 h 90"/>
                  <a:gd name="T6" fmla="*/ 23 w 58"/>
                  <a:gd name="T7" fmla="*/ 36 h 90"/>
                  <a:gd name="T8" fmla="*/ 17 w 58"/>
                  <a:gd name="T9" fmla="*/ 32 h 90"/>
                  <a:gd name="T10" fmla="*/ 18 w 58"/>
                  <a:gd name="T11" fmla="*/ 24 h 90"/>
                  <a:gd name="T12" fmla="*/ 28 w 58"/>
                  <a:gd name="T13" fmla="*/ 20 h 90"/>
                  <a:gd name="T14" fmla="*/ 48 w 58"/>
                  <a:gd name="T15" fmla="*/ 27 h 90"/>
                  <a:gd name="T16" fmla="*/ 56 w 58"/>
                  <a:gd name="T17" fmla="*/ 24 h 90"/>
                  <a:gd name="T18" fmla="*/ 56 w 58"/>
                  <a:gd name="T19" fmla="*/ 18 h 90"/>
                  <a:gd name="T20" fmla="*/ 38 w 58"/>
                  <a:gd name="T21" fmla="*/ 10 h 90"/>
                  <a:gd name="T22" fmla="*/ 33 w 58"/>
                  <a:gd name="T23" fmla="*/ 9 h 90"/>
                  <a:gd name="T24" fmla="*/ 33 w 58"/>
                  <a:gd name="T25" fmla="*/ 2 h 90"/>
                  <a:gd name="T26" fmla="*/ 31 w 58"/>
                  <a:gd name="T27" fmla="*/ 0 h 90"/>
                  <a:gd name="T28" fmla="*/ 25 w 58"/>
                  <a:gd name="T29" fmla="*/ 0 h 90"/>
                  <a:gd name="T30" fmla="*/ 23 w 58"/>
                  <a:gd name="T31" fmla="*/ 2 h 90"/>
                  <a:gd name="T32" fmla="*/ 23 w 58"/>
                  <a:gd name="T33" fmla="*/ 9 h 90"/>
                  <a:gd name="T34" fmla="*/ 8 w 58"/>
                  <a:gd name="T35" fmla="*/ 15 h 90"/>
                  <a:gd name="T36" fmla="*/ 4 w 58"/>
                  <a:gd name="T37" fmla="*/ 37 h 90"/>
                  <a:gd name="T38" fmla="*/ 11 w 58"/>
                  <a:gd name="T39" fmla="*/ 45 h 90"/>
                  <a:gd name="T40" fmla="*/ 32 w 58"/>
                  <a:gd name="T41" fmla="*/ 54 h 90"/>
                  <a:gd name="T42" fmla="*/ 35 w 58"/>
                  <a:gd name="T43" fmla="*/ 56 h 90"/>
                  <a:gd name="T44" fmla="*/ 40 w 58"/>
                  <a:gd name="T45" fmla="*/ 60 h 90"/>
                  <a:gd name="T46" fmla="*/ 39 w 58"/>
                  <a:gd name="T47" fmla="*/ 68 h 90"/>
                  <a:gd name="T48" fmla="*/ 30 w 58"/>
                  <a:gd name="T49" fmla="*/ 71 h 90"/>
                  <a:gd name="T50" fmla="*/ 20 w 58"/>
                  <a:gd name="T51" fmla="*/ 69 h 90"/>
                  <a:gd name="T52" fmla="*/ 14 w 58"/>
                  <a:gd name="T53" fmla="*/ 65 h 90"/>
                  <a:gd name="T54" fmla="*/ 13 w 58"/>
                  <a:gd name="T55" fmla="*/ 64 h 90"/>
                  <a:gd name="T56" fmla="*/ 13 w 58"/>
                  <a:gd name="T57" fmla="*/ 64 h 90"/>
                  <a:gd name="T58" fmla="*/ 13 w 58"/>
                  <a:gd name="T59" fmla="*/ 64 h 90"/>
                  <a:gd name="T60" fmla="*/ 13 w 58"/>
                  <a:gd name="T61" fmla="*/ 64 h 90"/>
                  <a:gd name="T62" fmla="*/ 9 w 58"/>
                  <a:gd name="T63" fmla="*/ 62 h 90"/>
                  <a:gd name="T64" fmla="*/ 2 w 58"/>
                  <a:gd name="T65" fmla="*/ 66 h 90"/>
                  <a:gd name="T66" fmla="*/ 2 w 58"/>
                  <a:gd name="T67" fmla="*/ 71 h 90"/>
                  <a:gd name="T68" fmla="*/ 23 w 58"/>
                  <a:gd name="T69" fmla="*/ 82 h 90"/>
                  <a:gd name="T70" fmla="*/ 23 w 58"/>
                  <a:gd name="T71" fmla="*/ 89 h 90"/>
                  <a:gd name="T72" fmla="*/ 25 w 58"/>
                  <a:gd name="T73" fmla="*/ 90 h 90"/>
                  <a:gd name="T74" fmla="*/ 31 w 58"/>
                  <a:gd name="T75" fmla="*/ 90 h 90"/>
                  <a:gd name="T76" fmla="*/ 33 w 58"/>
                  <a:gd name="T77" fmla="*/ 89 h 90"/>
                  <a:gd name="T78" fmla="*/ 33 w 58"/>
                  <a:gd name="T79" fmla="*/ 82 h 90"/>
                  <a:gd name="T80" fmla="*/ 49 w 58"/>
                  <a:gd name="T81" fmla="*/ 77 h 90"/>
                  <a:gd name="T82" fmla="*/ 55 w 58"/>
                  <a:gd name="T83" fmla="*/ 56 h 90"/>
                  <a:gd name="T84" fmla="*/ 33 w 58"/>
                  <a:gd name="T85" fmla="*/ 4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8" h="90">
                    <a:moveTo>
                      <a:pt x="33" y="41"/>
                    </a:moveTo>
                    <a:cubicBezTo>
                      <a:pt x="32" y="40"/>
                      <a:pt x="32" y="40"/>
                      <a:pt x="32" y="40"/>
                    </a:cubicBezTo>
                    <a:cubicBezTo>
                      <a:pt x="29" y="39"/>
                      <a:pt x="25" y="37"/>
                      <a:pt x="24" y="37"/>
                    </a:cubicBezTo>
                    <a:cubicBezTo>
                      <a:pt x="24" y="37"/>
                      <a:pt x="23" y="36"/>
                      <a:pt x="23" y="36"/>
                    </a:cubicBezTo>
                    <a:cubicBezTo>
                      <a:pt x="20" y="35"/>
                      <a:pt x="19" y="34"/>
                      <a:pt x="17" y="32"/>
                    </a:cubicBezTo>
                    <a:cubicBezTo>
                      <a:pt x="15" y="29"/>
                      <a:pt x="16" y="26"/>
                      <a:pt x="18" y="24"/>
                    </a:cubicBezTo>
                    <a:cubicBezTo>
                      <a:pt x="21" y="21"/>
                      <a:pt x="25" y="20"/>
                      <a:pt x="28" y="20"/>
                    </a:cubicBezTo>
                    <a:cubicBezTo>
                      <a:pt x="30" y="20"/>
                      <a:pt x="38" y="19"/>
                      <a:pt x="48" y="27"/>
                    </a:cubicBezTo>
                    <a:cubicBezTo>
                      <a:pt x="50" y="29"/>
                      <a:pt x="54" y="26"/>
                      <a:pt x="56" y="24"/>
                    </a:cubicBezTo>
                    <a:cubicBezTo>
                      <a:pt x="57" y="22"/>
                      <a:pt x="57" y="20"/>
                      <a:pt x="56" y="18"/>
                    </a:cubicBezTo>
                    <a:cubicBezTo>
                      <a:pt x="53" y="14"/>
                      <a:pt x="43" y="11"/>
                      <a:pt x="38" y="10"/>
                    </a:cubicBezTo>
                    <a:cubicBezTo>
                      <a:pt x="37" y="9"/>
                      <a:pt x="35" y="9"/>
                      <a:pt x="33" y="9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3" y="1"/>
                      <a:pt x="32" y="0"/>
                      <a:pt x="31" y="0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4" y="0"/>
                      <a:pt x="23" y="1"/>
                      <a:pt x="23" y="2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17" y="10"/>
                      <a:pt x="12" y="12"/>
                      <a:pt x="8" y="15"/>
                    </a:cubicBezTo>
                    <a:cubicBezTo>
                      <a:pt x="2" y="21"/>
                      <a:pt x="0" y="30"/>
                      <a:pt x="4" y="37"/>
                    </a:cubicBezTo>
                    <a:cubicBezTo>
                      <a:pt x="5" y="40"/>
                      <a:pt x="8" y="43"/>
                      <a:pt x="11" y="45"/>
                    </a:cubicBezTo>
                    <a:cubicBezTo>
                      <a:pt x="14" y="46"/>
                      <a:pt x="26" y="52"/>
                      <a:pt x="32" y="54"/>
                    </a:cubicBezTo>
                    <a:cubicBezTo>
                      <a:pt x="35" y="56"/>
                      <a:pt x="35" y="56"/>
                      <a:pt x="35" y="56"/>
                    </a:cubicBezTo>
                    <a:cubicBezTo>
                      <a:pt x="37" y="57"/>
                      <a:pt x="39" y="58"/>
                      <a:pt x="40" y="60"/>
                    </a:cubicBezTo>
                    <a:cubicBezTo>
                      <a:pt x="42" y="63"/>
                      <a:pt x="41" y="66"/>
                      <a:pt x="39" y="68"/>
                    </a:cubicBezTo>
                    <a:cubicBezTo>
                      <a:pt x="37" y="70"/>
                      <a:pt x="34" y="71"/>
                      <a:pt x="30" y="71"/>
                    </a:cubicBezTo>
                    <a:cubicBezTo>
                      <a:pt x="27" y="71"/>
                      <a:pt x="24" y="70"/>
                      <a:pt x="20" y="69"/>
                    </a:cubicBezTo>
                    <a:cubicBezTo>
                      <a:pt x="18" y="68"/>
                      <a:pt x="16" y="67"/>
                      <a:pt x="14" y="65"/>
                    </a:cubicBezTo>
                    <a:cubicBezTo>
                      <a:pt x="14" y="65"/>
                      <a:pt x="13" y="65"/>
                      <a:pt x="13" y="6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2" y="62"/>
                      <a:pt x="10" y="62"/>
                      <a:pt x="9" y="62"/>
                    </a:cubicBezTo>
                    <a:cubicBezTo>
                      <a:pt x="6" y="62"/>
                      <a:pt x="3" y="64"/>
                      <a:pt x="2" y="66"/>
                    </a:cubicBezTo>
                    <a:cubicBezTo>
                      <a:pt x="1" y="68"/>
                      <a:pt x="1" y="70"/>
                      <a:pt x="2" y="71"/>
                    </a:cubicBezTo>
                    <a:cubicBezTo>
                      <a:pt x="6" y="77"/>
                      <a:pt x="14" y="81"/>
                      <a:pt x="23" y="82"/>
                    </a:cubicBezTo>
                    <a:cubicBezTo>
                      <a:pt x="23" y="89"/>
                      <a:pt x="23" y="89"/>
                      <a:pt x="23" y="89"/>
                    </a:cubicBezTo>
                    <a:cubicBezTo>
                      <a:pt x="23" y="90"/>
                      <a:pt x="24" y="90"/>
                      <a:pt x="25" y="90"/>
                    </a:cubicBezTo>
                    <a:cubicBezTo>
                      <a:pt x="31" y="90"/>
                      <a:pt x="31" y="90"/>
                      <a:pt x="31" y="90"/>
                    </a:cubicBezTo>
                    <a:cubicBezTo>
                      <a:pt x="32" y="90"/>
                      <a:pt x="33" y="90"/>
                      <a:pt x="33" y="89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40" y="82"/>
                      <a:pt x="46" y="80"/>
                      <a:pt x="49" y="77"/>
                    </a:cubicBezTo>
                    <a:cubicBezTo>
                      <a:pt x="55" y="72"/>
                      <a:pt x="58" y="63"/>
                      <a:pt x="55" y="56"/>
                    </a:cubicBezTo>
                    <a:cubicBezTo>
                      <a:pt x="52" y="48"/>
                      <a:pt x="41" y="44"/>
                      <a:pt x="33" y="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6549927" y="3527460"/>
            <a:ext cx="1652730" cy="1652728"/>
            <a:chOff x="6497531" y="1868011"/>
            <a:chExt cx="1196276" cy="1196274"/>
          </a:xfrm>
        </p:grpSpPr>
        <p:sp>
          <p:nvSpPr>
            <p:cNvPr id="48" name="Teardrop 40"/>
            <p:cNvSpPr/>
            <p:nvPr/>
          </p:nvSpPr>
          <p:spPr>
            <a:xfrm>
              <a:off x="6497531" y="1868011"/>
              <a:ext cx="1196276" cy="1196274"/>
            </a:xfrm>
            <a:prstGeom prst="teardrop">
              <a:avLst/>
            </a:pr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9" name="Group 30"/>
            <p:cNvGrpSpPr>
              <a:grpSpLocks noChangeAspect="1"/>
            </p:cNvGrpSpPr>
            <p:nvPr/>
          </p:nvGrpSpPr>
          <p:grpSpPr bwMode="auto">
            <a:xfrm>
              <a:off x="6803608" y="2159197"/>
              <a:ext cx="671337" cy="481838"/>
              <a:chOff x="3670" y="2036"/>
              <a:chExt cx="581" cy="417"/>
            </a:xfrm>
          </p:grpSpPr>
          <p:sp>
            <p:nvSpPr>
              <p:cNvPr id="50" name="Oval 31"/>
              <p:cNvSpPr>
                <a:spLocks noChangeArrowheads="1"/>
              </p:cNvSpPr>
              <p:nvPr/>
            </p:nvSpPr>
            <p:spPr bwMode="auto">
              <a:xfrm>
                <a:off x="3919" y="2251"/>
                <a:ext cx="82" cy="8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1" name="Freeform 32"/>
              <p:cNvSpPr/>
              <p:nvPr/>
            </p:nvSpPr>
            <p:spPr bwMode="auto">
              <a:xfrm>
                <a:off x="3887" y="2337"/>
                <a:ext cx="147" cy="116"/>
              </a:xfrm>
              <a:custGeom>
                <a:avLst/>
                <a:gdLst>
                  <a:gd name="T0" fmla="*/ 27 w 36"/>
                  <a:gd name="T1" fmla="*/ 0 h 28"/>
                  <a:gd name="T2" fmla="*/ 18 w 36"/>
                  <a:gd name="T3" fmla="*/ 11 h 28"/>
                  <a:gd name="T4" fmla="*/ 9 w 36"/>
                  <a:gd name="T5" fmla="*/ 0 h 28"/>
                  <a:gd name="T6" fmla="*/ 0 w 36"/>
                  <a:gd name="T7" fmla="*/ 18 h 28"/>
                  <a:gd name="T8" fmla="*/ 1 w 36"/>
                  <a:gd name="T9" fmla="*/ 26 h 28"/>
                  <a:gd name="T10" fmla="*/ 18 w 36"/>
                  <a:gd name="T11" fmla="*/ 28 h 28"/>
                  <a:gd name="T12" fmla="*/ 35 w 36"/>
                  <a:gd name="T13" fmla="*/ 26 h 28"/>
                  <a:gd name="T14" fmla="*/ 36 w 36"/>
                  <a:gd name="T15" fmla="*/ 18 h 28"/>
                  <a:gd name="T16" fmla="*/ 27 w 36"/>
                  <a:gd name="T1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28">
                    <a:moveTo>
                      <a:pt x="27" y="0"/>
                    </a:moveTo>
                    <a:cubicBezTo>
                      <a:pt x="18" y="11"/>
                      <a:pt x="18" y="11"/>
                      <a:pt x="18" y="1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3" y="4"/>
                      <a:pt x="0" y="11"/>
                      <a:pt x="0" y="18"/>
                    </a:cubicBezTo>
                    <a:cubicBezTo>
                      <a:pt x="0" y="21"/>
                      <a:pt x="0" y="23"/>
                      <a:pt x="1" y="26"/>
                    </a:cubicBezTo>
                    <a:cubicBezTo>
                      <a:pt x="6" y="27"/>
                      <a:pt x="12" y="28"/>
                      <a:pt x="18" y="28"/>
                    </a:cubicBezTo>
                    <a:cubicBezTo>
                      <a:pt x="24" y="28"/>
                      <a:pt x="30" y="27"/>
                      <a:pt x="35" y="26"/>
                    </a:cubicBezTo>
                    <a:cubicBezTo>
                      <a:pt x="36" y="23"/>
                      <a:pt x="36" y="21"/>
                      <a:pt x="36" y="18"/>
                    </a:cubicBezTo>
                    <a:cubicBezTo>
                      <a:pt x="36" y="11"/>
                      <a:pt x="33" y="4"/>
                      <a:pt x="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2" name="Oval 33"/>
              <p:cNvSpPr>
                <a:spLocks noChangeArrowheads="1"/>
              </p:cNvSpPr>
              <p:nvPr/>
            </p:nvSpPr>
            <p:spPr bwMode="auto">
              <a:xfrm>
                <a:off x="3707" y="2251"/>
                <a:ext cx="77" cy="8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3" name="Freeform 34"/>
              <p:cNvSpPr/>
              <p:nvPr/>
            </p:nvSpPr>
            <p:spPr bwMode="auto">
              <a:xfrm>
                <a:off x="3670" y="2337"/>
                <a:ext cx="151" cy="116"/>
              </a:xfrm>
              <a:custGeom>
                <a:avLst/>
                <a:gdLst>
                  <a:gd name="T0" fmla="*/ 28 w 37"/>
                  <a:gd name="T1" fmla="*/ 0 h 28"/>
                  <a:gd name="T2" fmla="*/ 19 w 37"/>
                  <a:gd name="T3" fmla="*/ 11 h 28"/>
                  <a:gd name="T4" fmla="*/ 9 w 37"/>
                  <a:gd name="T5" fmla="*/ 0 h 28"/>
                  <a:gd name="T6" fmla="*/ 0 w 37"/>
                  <a:gd name="T7" fmla="*/ 18 h 28"/>
                  <a:gd name="T8" fmla="*/ 1 w 37"/>
                  <a:gd name="T9" fmla="*/ 26 h 28"/>
                  <a:gd name="T10" fmla="*/ 19 w 37"/>
                  <a:gd name="T11" fmla="*/ 28 h 28"/>
                  <a:gd name="T12" fmla="*/ 36 w 37"/>
                  <a:gd name="T13" fmla="*/ 26 h 28"/>
                  <a:gd name="T14" fmla="*/ 37 w 37"/>
                  <a:gd name="T15" fmla="*/ 18 h 28"/>
                  <a:gd name="T16" fmla="*/ 28 w 37"/>
                  <a:gd name="T1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28">
                    <a:moveTo>
                      <a:pt x="28" y="0"/>
                    </a:moveTo>
                    <a:cubicBezTo>
                      <a:pt x="19" y="11"/>
                      <a:pt x="19" y="11"/>
                      <a:pt x="19" y="1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4"/>
                      <a:pt x="0" y="11"/>
                      <a:pt x="0" y="18"/>
                    </a:cubicBezTo>
                    <a:cubicBezTo>
                      <a:pt x="0" y="21"/>
                      <a:pt x="1" y="23"/>
                      <a:pt x="1" y="26"/>
                    </a:cubicBezTo>
                    <a:cubicBezTo>
                      <a:pt x="7" y="27"/>
                      <a:pt x="12" y="28"/>
                      <a:pt x="19" y="28"/>
                    </a:cubicBezTo>
                    <a:cubicBezTo>
                      <a:pt x="25" y="28"/>
                      <a:pt x="31" y="27"/>
                      <a:pt x="36" y="26"/>
                    </a:cubicBezTo>
                    <a:cubicBezTo>
                      <a:pt x="37" y="23"/>
                      <a:pt x="37" y="21"/>
                      <a:pt x="37" y="18"/>
                    </a:cubicBezTo>
                    <a:cubicBezTo>
                      <a:pt x="37" y="11"/>
                      <a:pt x="33" y="4"/>
                      <a:pt x="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4" name="Oval 35"/>
              <p:cNvSpPr>
                <a:spLocks noChangeArrowheads="1"/>
              </p:cNvSpPr>
              <p:nvPr/>
            </p:nvSpPr>
            <p:spPr bwMode="auto">
              <a:xfrm>
                <a:off x="4136" y="2251"/>
                <a:ext cx="78" cy="8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5" name="Freeform 36"/>
              <p:cNvSpPr/>
              <p:nvPr/>
            </p:nvSpPr>
            <p:spPr bwMode="auto">
              <a:xfrm>
                <a:off x="4099" y="2337"/>
                <a:ext cx="152" cy="116"/>
              </a:xfrm>
              <a:custGeom>
                <a:avLst/>
                <a:gdLst>
                  <a:gd name="T0" fmla="*/ 28 w 37"/>
                  <a:gd name="T1" fmla="*/ 0 h 28"/>
                  <a:gd name="T2" fmla="*/ 18 w 37"/>
                  <a:gd name="T3" fmla="*/ 11 h 28"/>
                  <a:gd name="T4" fmla="*/ 9 w 37"/>
                  <a:gd name="T5" fmla="*/ 0 h 28"/>
                  <a:gd name="T6" fmla="*/ 0 w 37"/>
                  <a:gd name="T7" fmla="*/ 18 h 28"/>
                  <a:gd name="T8" fmla="*/ 1 w 37"/>
                  <a:gd name="T9" fmla="*/ 26 h 28"/>
                  <a:gd name="T10" fmla="*/ 18 w 37"/>
                  <a:gd name="T11" fmla="*/ 28 h 28"/>
                  <a:gd name="T12" fmla="*/ 36 w 37"/>
                  <a:gd name="T13" fmla="*/ 26 h 28"/>
                  <a:gd name="T14" fmla="*/ 37 w 37"/>
                  <a:gd name="T15" fmla="*/ 18 h 28"/>
                  <a:gd name="T16" fmla="*/ 28 w 37"/>
                  <a:gd name="T1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28">
                    <a:moveTo>
                      <a:pt x="28" y="0"/>
                    </a:moveTo>
                    <a:cubicBezTo>
                      <a:pt x="18" y="11"/>
                      <a:pt x="18" y="11"/>
                      <a:pt x="18" y="1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4"/>
                      <a:pt x="0" y="11"/>
                      <a:pt x="0" y="18"/>
                    </a:cubicBezTo>
                    <a:cubicBezTo>
                      <a:pt x="0" y="21"/>
                      <a:pt x="0" y="23"/>
                      <a:pt x="1" y="26"/>
                    </a:cubicBezTo>
                    <a:cubicBezTo>
                      <a:pt x="6" y="27"/>
                      <a:pt x="12" y="28"/>
                      <a:pt x="18" y="28"/>
                    </a:cubicBezTo>
                    <a:cubicBezTo>
                      <a:pt x="25" y="28"/>
                      <a:pt x="30" y="27"/>
                      <a:pt x="36" y="26"/>
                    </a:cubicBezTo>
                    <a:cubicBezTo>
                      <a:pt x="36" y="23"/>
                      <a:pt x="37" y="21"/>
                      <a:pt x="37" y="18"/>
                    </a:cubicBezTo>
                    <a:cubicBezTo>
                      <a:pt x="37" y="11"/>
                      <a:pt x="33" y="4"/>
                      <a:pt x="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6" name="Oval 37"/>
              <p:cNvSpPr>
                <a:spLocks noChangeArrowheads="1"/>
              </p:cNvSpPr>
              <p:nvPr/>
            </p:nvSpPr>
            <p:spPr bwMode="auto">
              <a:xfrm>
                <a:off x="3813" y="2036"/>
                <a:ext cx="82" cy="8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7" name="Freeform 38"/>
              <p:cNvSpPr/>
              <p:nvPr/>
            </p:nvSpPr>
            <p:spPr bwMode="auto">
              <a:xfrm>
                <a:off x="3776" y="2123"/>
                <a:ext cx="152" cy="115"/>
              </a:xfrm>
              <a:custGeom>
                <a:avLst/>
                <a:gdLst>
                  <a:gd name="T0" fmla="*/ 28 w 37"/>
                  <a:gd name="T1" fmla="*/ 0 h 28"/>
                  <a:gd name="T2" fmla="*/ 19 w 37"/>
                  <a:gd name="T3" fmla="*/ 11 h 28"/>
                  <a:gd name="T4" fmla="*/ 9 w 37"/>
                  <a:gd name="T5" fmla="*/ 0 h 28"/>
                  <a:gd name="T6" fmla="*/ 0 w 37"/>
                  <a:gd name="T7" fmla="*/ 18 h 28"/>
                  <a:gd name="T8" fmla="*/ 2 w 37"/>
                  <a:gd name="T9" fmla="*/ 26 h 28"/>
                  <a:gd name="T10" fmla="*/ 19 w 37"/>
                  <a:gd name="T11" fmla="*/ 28 h 28"/>
                  <a:gd name="T12" fmla="*/ 36 w 37"/>
                  <a:gd name="T13" fmla="*/ 26 h 28"/>
                  <a:gd name="T14" fmla="*/ 37 w 37"/>
                  <a:gd name="T15" fmla="*/ 18 h 28"/>
                  <a:gd name="T16" fmla="*/ 28 w 37"/>
                  <a:gd name="T1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28">
                    <a:moveTo>
                      <a:pt x="28" y="0"/>
                    </a:moveTo>
                    <a:cubicBezTo>
                      <a:pt x="19" y="11"/>
                      <a:pt x="19" y="11"/>
                      <a:pt x="19" y="1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4"/>
                      <a:pt x="0" y="11"/>
                      <a:pt x="0" y="18"/>
                    </a:cubicBezTo>
                    <a:cubicBezTo>
                      <a:pt x="0" y="21"/>
                      <a:pt x="1" y="23"/>
                      <a:pt x="2" y="26"/>
                    </a:cubicBezTo>
                    <a:cubicBezTo>
                      <a:pt x="7" y="27"/>
                      <a:pt x="13" y="28"/>
                      <a:pt x="19" y="28"/>
                    </a:cubicBezTo>
                    <a:cubicBezTo>
                      <a:pt x="25" y="28"/>
                      <a:pt x="31" y="27"/>
                      <a:pt x="36" y="26"/>
                    </a:cubicBezTo>
                    <a:cubicBezTo>
                      <a:pt x="37" y="23"/>
                      <a:pt x="37" y="21"/>
                      <a:pt x="37" y="18"/>
                    </a:cubicBezTo>
                    <a:cubicBezTo>
                      <a:pt x="37" y="11"/>
                      <a:pt x="34" y="4"/>
                      <a:pt x="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8" name="Oval 39"/>
              <p:cNvSpPr>
                <a:spLocks noChangeArrowheads="1"/>
              </p:cNvSpPr>
              <p:nvPr/>
            </p:nvSpPr>
            <p:spPr bwMode="auto">
              <a:xfrm>
                <a:off x="4026" y="2036"/>
                <a:ext cx="82" cy="8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9" name="Freeform 40"/>
              <p:cNvSpPr/>
              <p:nvPr/>
            </p:nvSpPr>
            <p:spPr bwMode="auto">
              <a:xfrm>
                <a:off x="3993" y="2123"/>
                <a:ext cx="151" cy="115"/>
              </a:xfrm>
              <a:custGeom>
                <a:avLst/>
                <a:gdLst>
                  <a:gd name="T0" fmla="*/ 28 w 37"/>
                  <a:gd name="T1" fmla="*/ 0 h 28"/>
                  <a:gd name="T2" fmla="*/ 18 w 37"/>
                  <a:gd name="T3" fmla="*/ 11 h 28"/>
                  <a:gd name="T4" fmla="*/ 9 w 37"/>
                  <a:gd name="T5" fmla="*/ 0 h 28"/>
                  <a:gd name="T6" fmla="*/ 0 w 37"/>
                  <a:gd name="T7" fmla="*/ 18 h 28"/>
                  <a:gd name="T8" fmla="*/ 1 w 37"/>
                  <a:gd name="T9" fmla="*/ 26 h 28"/>
                  <a:gd name="T10" fmla="*/ 18 w 37"/>
                  <a:gd name="T11" fmla="*/ 28 h 28"/>
                  <a:gd name="T12" fmla="*/ 35 w 37"/>
                  <a:gd name="T13" fmla="*/ 26 h 28"/>
                  <a:gd name="T14" fmla="*/ 37 w 37"/>
                  <a:gd name="T15" fmla="*/ 18 h 28"/>
                  <a:gd name="T16" fmla="*/ 28 w 37"/>
                  <a:gd name="T1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28">
                    <a:moveTo>
                      <a:pt x="28" y="0"/>
                    </a:moveTo>
                    <a:cubicBezTo>
                      <a:pt x="18" y="11"/>
                      <a:pt x="18" y="11"/>
                      <a:pt x="18" y="1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3" y="4"/>
                      <a:pt x="0" y="11"/>
                      <a:pt x="0" y="18"/>
                    </a:cubicBezTo>
                    <a:cubicBezTo>
                      <a:pt x="0" y="21"/>
                      <a:pt x="0" y="23"/>
                      <a:pt x="1" y="26"/>
                    </a:cubicBezTo>
                    <a:cubicBezTo>
                      <a:pt x="6" y="27"/>
                      <a:pt x="12" y="28"/>
                      <a:pt x="18" y="28"/>
                    </a:cubicBezTo>
                    <a:cubicBezTo>
                      <a:pt x="24" y="28"/>
                      <a:pt x="30" y="27"/>
                      <a:pt x="35" y="26"/>
                    </a:cubicBezTo>
                    <a:cubicBezTo>
                      <a:pt x="36" y="23"/>
                      <a:pt x="37" y="21"/>
                      <a:pt x="37" y="18"/>
                    </a:cubicBezTo>
                    <a:cubicBezTo>
                      <a:pt x="37" y="11"/>
                      <a:pt x="33" y="4"/>
                      <a:pt x="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grpSp>
        <p:nvGrpSpPr>
          <p:cNvPr id="60" name="组合 59"/>
          <p:cNvGrpSpPr/>
          <p:nvPr/>
        </p:nvGrpSpPr>
        <p:grpSpPr>
          <a:xfrm>
            <a:off x="9112106" y="3549359"/>
            <a:ext cx="1652730" cy="1652728"/>
            <a:chOff x="8679545" y="2723665"/>
            <a:chExt cx="1196276" cy="1196274"/>
          </a:xfrm>
        </p:grpSpPr>
        <p:sp>
          <p:nvSpPr>
            <p:cNvPr id="61" name="Teardrop 40"/>
            <p:cNvSpPr/>
            <p:nvPr/>
          </p:nvSpPr>
          <p:spPr>
            <a:xfrm>
              <a:off x="8679545" y="2723665"/>
              <a:ext cx="1196276" cy="1196274"/>
            </a:xfrm>
            <a:prstGeom prst="teardrop">
              <a:avLst/>
            </a:prstGeom>
            <a:solidFill>
              <a:schemeClr val="tx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62" name="组合 61"/>
            <p:cNvGrpSpPr/>
            <p:nvPr/>
          </p:nvGrpSpPr>
          <p:grpSpPr>
            <a:xfrm>
              <a:off x="9098807" y="3037776"/>
              <a:ext cx="433949" cy="491850"/>
              <a:chOff x="2471074" y="6170447"/>
              <a:chExt cx="1106488" cy="1254125"/>
            </a:xfrm>
            <a:solidFill>
              <a:schemeClr val="bg1"/>
            </a:solidFill>
          </p:grpSpPr>
          <p:sp>
            <p:nvSpPr>
              <p:cNvPr id="63" name="Freeform 11"/>
              <p:cNvSpPr/>
              <p:nvPr/>
            </p:nvSpPr>
            <p:spPr bwMode="auto">
              <a:xfrm>
                <a:off x="2471074" y="6843547"/>
                <a:ext cx="1106488" cy="581025"/>
              </a:xfrm>
              <a:custGeom>
                <a:avLst/>
                <a:gdLst>
                  <a:gd name="T0" fmla="*/ 0 w 38"/>
                  <a:gd name="T1" fmla="*/ 9 h 19"/>
                  <a:gd name="T2" fmla="*/ 4 w 38"/>
                  <a:gd name="T3" fmla="*/ 2 h 19"/>
                  <a:gd name="T4" fmla="*/ 12 w 38"/>
                  <a:gd name="T5" fmla="*/ 0 h 19"/>
                  <a:gd name="T6" fmla="*/ 19 w 38"/>
                  <a:gd name="T7" fmla="*/ 17 h 19"/>
                  <a:gd name="T8" fmla="*/ 26 w 38"/>
                  <a:gd name="T9" fmla="*/ 0 h 19"/>
                  <a:gd name="T10" fmla="*/ 34 w 38"/>
                  <a:gd name="T11" fmla="*/ 2 h 19"/>
                  <a:gd name="T12" fmla="*/ 38 w 38"/>
                  <a:gd name="T13" fmla="*/ 9 h 19"/>
                  <a:gd name="T14" fmla="*/ 38 w 38"/>
                  <a:gd name="T15" fmla="*/ 19 h 19"/>
                  <a:gd name="T16" fmla="*/ 19 w 38"/>
                  <a:gd name="T17" fmla="*/ 19 h 19"/>
                  <a:gd name="T18" fmla="*/ 0 w 38"/>
                  <a:gd name="T19" fmla="*/ 19 h 19"/>
                  <a:gd name="T20" fmla="*/ 0 w 38"/>
                  <a:gd name="T21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8" h="19">
                    <a:moveTo>
                      <a:pt x="0" y="9"/>
                    </a:moveTo>
                    <a:cubicBezTo>
                      <a:pt x="0" y="6"/>
                      <a:pt x="1" y="3"/>
                      <a:pt x="4" y="2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6" y="3"/>
                      <a:pt x="38" y="6"/>
                      <a:pt x="38" y="9"/>
                    </a:cubicBezTo>
                    <a:cubicBezTo>
                      <a:pt x="38" y="19"/>
                      <a:pt x="38" y="19"/>
                      <a:pt x="38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9"/>
                      <a:pt x="0" y="9"/>
                      <a:pt x="0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4" name="Freeform 12"/>
              <p:cNvSpPr/>
              <p:nvPr/>
            </p:nvSpPr>
            <p:spPr bwMode="auto">
              <a:xfrm>
                <a:off x="2761587" y="6170447"/>
                <a:ext cx="495300" cy="611188"/>
              </a:xfrm>
              <a:custGeom>
                <a:avLst/>
                <a:gdLst>
                  <a:gd name="T0" fmla="*/ 9 w 17"/>
                  <a:gd name="T1" fmla="*/ 20 h 20"/>
                  <a:gd name="T2" fmla="*/ 3 w 17"/>
                  <a:gd name="T3" fmla="*/ 16 h 20"/>
                  <a:gd name="T4" fmla="*/ 1 w 17"/>
                  <a:gd name="T5" fmla="*/ 6 h 20"/>
                  <a:gd name="T6" fmla="*/ 9 w 17"/>
                  <a:gd name="T7" fmla="*/ 0 h 20"/>
                  <a:gd name="T8" fmla="*/ 16 w 17"/>
                  <a:gd name="T9" fmla="*/ 6 h 20"/>
                  <a:gd name="T10" fmla="*/ 15 w 17"/>
                  <a:gd name="T11" fmla="*/ 16 h 20"/>
                  <a:gd name="T12" fmla="*/ 9 w 17"/>
                  <a:gd name="T13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0">
                    <a:moveTo>
                      <a:pt x="9" y="20"/>
                    </a:moveTo>
                    <a:cubicBezTo>
                      <a:pt x="6" y="20"/>
                      <a:pt x="4" y="18"/>
                      <a:pt x="3" y="16"/>
                    </a:cubicBezTo>
                    <a:cubicBezTo>
                      <a:pt x="1" y="13"/>
                      <a:pt x="0" y="9"/>
                      <a:pt x="1" y="6"/>
                    </a:cubicBezTo>
                    <a:cubicBezTo>
                      <a:pt x="2" y="3"/>
                      <a:pt x="4" y="0"/>
                      <a:pt x="9" y="0"/>
                    </a:cubicBezTo>
                    <a:cubicBezTo>
                      <a:pt x="13" y="0"/>
                      <a:pt x="16" y="3"/>
                      <a:pt x="16" y="6"/>
                    </a:cubicBezTo>
                    <a:cubicBezTo>
                      <a:pt x="17" y="9"/>
                      <a:pt x="16" y="13"/>
                      <a:pt x="15" y="16"/>
                    </a:cubicBezTo>
                    <a:cubicBezTo>
                      <a:pt x="13" y="18"/>
                      <a:pt x="11" y="20"/>
                      <a:pt x="9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5" name="Freeform 13"/>
              <p:cNvSpPr/>
              <p:nvPr/>
            </p:nvSpPr>
            <p:spPr bwMode="auto">
              <a:xfrm>
                <a:off x="2936212" y="6965785"/>
                <a:ext cx="174625" cy="396875"/>
              </a:xfrm>
              <a:custGeom>
                <a:avLst/>
                <a:gdLst>
                  <a:gd name="T0" fmla="*/ 37 w 110"/>
                  <a:gd name="T1" fmla="*/ 0 h 250"/>
                  <a:gd name="T2" fmla="*/ 74 w 110"/>
                  <a:gd name="T3" fmla="*/ 0 h 250"/>
                  <a:gd name="T4" fmla="*/ 110 w 110"/>
                  <a:gd name="T5" fmla="*/ 250 h 250"/>
                  <a:gd name="T6" fmla="*/ 0 w 110"/>
                  <a:gd name="T7" fmla="*/ 250 h 250"/>
                  <a:gd name="T8" fmla="*/ 37 w 110"/>
                  <a:gd name="T9" fmla="*/ 0 h 250"/>
                  <a:gd name="T10" fmla="*/ 37 w 110"/>
                  <a:gd name="T11" fmla="*/ 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250">
                    <a:moveTo>
                      <a:pt x="37" y="0"/>
                    </a:moveTo>
                    <a:lnTo>
                      <a:pt x="74" y="0"/>
                    </a:lnTo>
                    <a:lnTo>
                      <a:pt x="110" y="250"/>
                    </a:lnTo>
                    <a:lnTo>
                      <a:pt x="0" y="250"/>
                    </a:lnTo>
                    <a:lnTo>
                      <a:pt x="37" y="0"/>
                    </a:lnTo>
                    <a:lnTo>
                      <a:pt x="3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6" name="Oval 14"/>
              <p:cNvSpPr>
                <a:spLocks noChangeArrowheads="1"/>
              </p:cNvSpPr>
              <p:nvPr/>
            </p:nvSpPr>
            <p:spPr bwMode="auto">
              <a:xfrm>
                <a:off x="2936212" y="6843547"/>
                <a:ext cx="146050" cy="1524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sp>
        <p:nvSpPr>
          <p:cNvPr id="67" name="文本框 66"/>
          <p:cNvSpPr txBox="1"/>
          <p:nvPr/>
        </p:nvSpPr>
        <p:spPr>
          <a:xfrm>
            <a:off x="1098550" y="1261745"/>
            <a:ext cx="966660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信息公开工作中，中心以网站建设为主要抓手，构建了集信息发布、在线视频、网上举报、公开曝光等功能为一体的全方位公开体系，达到了信息透明、服务便捷、利于监督的效果。在公开范围上，市公共资源交易网横向涵盖了各种交易类型，纵向囊括了县市区子网站，实现了市县两级交易项目信息全覆盖；在网站功能上，除设置了重要信息、政务服务、交易流程、法律法规、政务公开、意见建议等常规版块外，还开设了在线咨询、群众办事百项堵点疏散行动、在线提交政务公开申请等栏目，努力方便社会群众监督。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9040" y="271780"/>
            <a:ext cx="7277735" cy="614045"/>
          </a:xfrm>
        </p:spPr>
        <p:txBody>
          <a:bodyPr>
            <a:normAutofit/>
          </a:bodyPr>
          <a:lstStyle/>
          <a:p>
            <a:r>
              <a:rPr lang="zh-CN" altLang="en-US" dirty="0"/>
              <a:t>重点领域政府信息公开工作推进情况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67" grpId="0"/>
    </p:bldLst>
  </p:timing>
</p:sld>
</file>

<file path=ppt/tags/tag1.xml><?xml version="1.0" encoding="utf-8"?>
<p:tagLst xmlns:p="http://schemas.openxmlformats.org/presentationml/2006/main">
  <p:tag name="ISPRING_ULTRA_SCORM_COURSE_ID" val="86388A13-F0B2-4EE1-8B6C-9974953F72A6"/>
  <p:tag name="ISPRING_SCORM_RATE_SLIDES" val="1"/>
  <p:tag name="ISPRING_SCORM_PASSING_SCORE" val="100.0000000000"/>
  <p:tag name="ISPRINGONLINEFOLDERID" val="0"/>
  <p:tag name="ISPRINGONLINEFOLDERPATH" val="内容列表"/>
  <p:tag name="ISPRINGCLOUDFOLDERID" val="0"/>
  <p:tag name="ISPRINGCLOUDFOLDERPATH" val="资源库"/>
  <p:tag name="ISPRING_PLAYERS_CUSTOMIZATION" val="UEsDBBQAAgAIAMMGlEh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DDBpRIlxfuTwoDAAC1CgAAJwAAAHVuaXZlcnNhbC9mbGFzaF9wdWJsaXNoaW5nX3NldHRpbmdzLnhtbNVW3U4aQRS+5ykm03gpqxarJQumEUiJCkRoq1dm2DmwE2dntjuzIF71afpgfZKe2RGEaM2qNWnDBcz5+c53fuYw4dFNIskMMiO0atDd6g4loCLNhZo26JdRZ/uQEmOZ4kxqBQ2qNCVHzUqY5mMpTDwEa9HUEIRRpp7aBo2tTetBMJ/Pq8KkmdNqmVvEN9VIJ0GagQFlIQtSyRb4ZRcpGNqsVAgJvehM81wCERwpKOHYMdmRzMQ08GZjFl1PM50rfqylzkg2HTfou9ah+yxtPFRLJKBccqaJQie2dca5cHyYHIpbIDGIaYzED2qUzAW3cYPu1RwKWgcPUQpsnwNzKMcak1H2Dj4ByzizzB99PAs31iwFXsQXiiUiGqGGuPwbtDW6+nw5aJ+fdnsnV6N+/3TUHXgShU+wiRMGm4FCJKTzLIJVnJBZy6IYeaPPhEkDYbAuWppNtNog585krCXWvvDCeUjGwHssgbVuDK+F6qDlLiUTTEQuGvRTJpikRFgmRbRyNvnYWGGL/nfWLQli4ZwBORvS+/C+OlHMMgPrtJYa42oeNb/pXHKy0DmR4hqI1QTzzxP8FQNZbw6ZZDoppDg+lhgpMOJMwBz4UVHTO8A/BbrEEEmOnji5qQTrI3zPxS0Zw0RniAtshjOOcmE8fvVZwCkz5h6ULTluDU+7rfZVt9dqX2y5BBmfMRU9ExwbDklq3wKfYe5KYwgpNVZzDQIrE7HcQNEfLnhhVibN0rFjNiua7hpZgGK7BfLxmKiIcDSFyqEsYMQU0UouCIvwChk3QjOhc4MSPywe2ryIoHclQhVUp3iDMFjGISuDtrO79762/+Hg8GO9Gvz68XP7Sae7tTKQzEXze+X4ycWyWi4P71wYuF3w+GqwWf5vbobBeftrmbr22hejUt1sD0vB9ctY9U/KWJ37VTZYW2OlKOAemvqlh5tIikRY4H9zxF4wJq/6B/Ez9jZj8oY5v+Zq/Dcp+9PqMbLx+giDR59HTpMIJRIshNuIqzdVc7+2g++ZR1WVCqJtPjWbld9QSwMEFAACAAgAwwaUSL0afcCyAgAAVQoAACEAAAB1bml2ZXJzYWwvZmxhc2hfc2tpbl9zZXR0aW5ncy54bWyVVlFP2zAQft+vqLp3wqYNNslUgtJJSGyggXh3kmti1bEj+1LWfz/bsYndNjTUQqq/+77z+Xx3hegNE4tPsxkpJJfqCRCZqLRFAjZj5dU87xClOCukQBB4JqRqKJ8vPv9yH5I55imV3IKaqlnTAoZjLt1nisSf8f3SrjFBIZuWit29rORZTotNpWQnypOh1bsWFGdiY5jnPy+Xq9EDONN4h9AkMa1+2DVN0irQGmxIFyu7Tqo4zYGHk87dZ6JmOOr92+/JtkwzdLLrL3aNyVpaQZrk2x92jfOF8f5hAcI/NNSvF3aNUjndgfqQc9l27UdqpFWysglNNe8/4puGS1qa9rNRndt1UmAvZA86+Qo+Pd9u7YpI/mvc98S2q5L80eZ1byDYR885LFB1QLKw6226lq8PHZr+gMWacm0IMTSQHk3Qj7TTwU2KDby/8MpEGfvyyEB5kbxrYNkHHLlL8YG/XN64WRE7fcOiCBVsPRiFOIAD84/J6wEzAgfmE2clPAi+O4xg39SLwiPfUP+c7+ffWEFQsy29NeyC1Z50b1tXR6F6IHAaWcJC23CeWQP23UjmsD6k7CAmIuiWVRSZFL8tL9+5y2iS7Rl8rR2vLIIMORwrOBejGdNxutw+rUdvTQuy/1kYLtfvZ2im+NWcItKibszPkp7PvM60iUnMPDuusHPS0EHdibWMNO7sMVFD1QbUs5R86jFCIuip7mXfXGN0kkU5INnxLBPv5Fj6RdfkoFbm1RjokOUU7Ik1q2pu/vCFwSuUe4oRay/F2vgTlL3VZQT4IgCqijpUbb/pLU3HkXHYQmj+CHBXHrsb0aZKxwruGu9hjXHJeWRSTfpZMdRKOkMi/Aj/xYSVON6zTCh7pLl2N0s6P4zhIZZkMIdxZosvnmRu72spcWzshxk0oP138j9QSwMEFAACAAgAwwaUSP9uHXvfAgAAxgkAACYAAAB1bml2ZXJzYWwvaHRtbF9wdWJsaXNoaW5nX3NldHRpbmdzLnhtbM1WwU4bMRC95yssVxzJAqWFRpugigSBoCQiaQsn5KwnWQuvvbW9CeHUr+mH9Us6XpOQCBotCKoqh2THM2/emxnPJj64zSSZgLFCqybdrm9RAirRXKhxk34dHG3uU2IdU5xJraBJlabkoFWL82IohU374By6WoIwyjZy16Spc3kjiqbTaV3Y3PhTLQuH+Lae6CzKDVhQDkyUSzbDLzfLwdJWrUZIHExfNC8kEMGRghKeHZPHLpM0Cl5DltyMjS4UP9RSG2LGwyZ91973n7lPQGqLDJTXZlto9GbXYJwLT4fJvrgDkoIYp8h7b5eSqeAubdKdXY+C3tFjlBI7SGAe5VCjFuXu4TNwjDPHwmPI5+DW2bkhmPhMsUwkAzwhXn6TtgfXx1e9zsXZyfnp9aDbPRuc9AKJMiZaxYmj1UQxEtKFSWCRJ2bOsSRF3hgzYtJCHC2b5m4jrVbI+Wcy1BJLX0ZRMkKmctakn41gkhLhmBTJ4tQxMwZ3JCRq8LHb9ZFy9AEw6E1SZiwsJ5qfWF/FpPVdF5KTmS6IFDdAnCaoqMjwVwpkudxkZHRWWiWzjlgpOJCJgCnwg7JK94B/S3SFKbICI3EUcwkuZPhRiDsyhJE2iAtsgkOLdmEDfv1ZwDmz9gGUzTlu9M9O2p3rk/N253LDC2R8wlTyTHBsIWS5ewt8htqVxhRSaqzmEgRWJmGFhbI/XPDSrYrMyrlTNimb7htZgmK7BfIJmHiQ4GgJVUBVwIQpopWcEZbgpbB+hCZCFxYtYVgCtH0RwRBKhCqpjnFBYTLDwVRB29reeb/74ePe/qdGPfr989fm2qD7RdGTzGcLm+Jw7apYrIvHdy6O/A19+rI7U/yru9676HyrUqnzzuWgUn86/Upw3Spe3dMqXhdhOfWWFlMlCrhZxmGN4W6RIhMO+GsOzQsav37Lh7F4pca/oYq14/v/ighPi5f6yls8jp78m1FD++p/r1btD1BLAwQUAAIACADDBpRIBDedr5MBAAAfBgAAHwAAAHVuaXZlcnNhbC9odG1sX3NraW5fc2V0dGluZ3MuanONlE1vwjAMhu/8iiq7TohNG7DdpsGkSRwmjdu0Q1pMqUiTKkk7OsR/XxO+ktQdxBfy8uR17Cre9qJmkYREz9HW/rb7D39vNTCaliXc+jrr0HOjE8WyBcyzHFjGgQRIdTx6kndnAjMm3JrG9aexVY4fEeafJWXKxQvEQiKawg5XCPiDaBvs8O9J7Dl17WtyGh2XWgveTwTXwHWfC5lTy5CbN7vcEgNYVCAvoEuagGc6squLPDs+jky4XCLygvJ6JlLRj2myTqUo+aIr/6ouQDaffL0HBk+j16lnxzKl3zXkYeLp2EQ3WUhQCg55h1MTKMxoDMzxHdj1D+oZtwsK6CpTmT7SL3cmXLqgKbS6NBmb8DHeeF3LadjoPXE/NOERjNYgr7ESRVlc8QELKVLTkRba7vkJZYIuMp4eUg9MoJy5rLHt6t650IeJCeI9IRE8oRX2/PKu2RGCCgG1N5aOeVWQd4bZMUzkSA6BaNi0qvA5osM5YvZfEaFa02SVN+OhGY5NG6hcg5wLwZrbf1+6Z5irt/sDUEsDBBQAAgAIAMMGlEga2uo7qgAAAB8BAAAaAAAAdW5pdmVyc2FsL2kxOG5fcHJlc2V0cy54bWydjzEPwiAQhXd+BbldsFvTAN1M3Bx0NhVRSejRcNT684XUGGeHS+5d3vdeTvWvMfCnS+QjamjEFrhDG68e7xpOx92mBU55wOsQIjoNGIH3hinftHhIjlwmXiKQNDxynjopl2URnqZUEiiGOZdgEjaOsswYUVZSTisKK9v5v+jPDQxjnKvL7EPeoyl7UauFU7IaKnN2KDzeIshqUPLrrsrOlEtFEUr+PGbYG1BLAwQUAAIACADDBpRIsO1dV24AAAB2AAAAHAAAAHVuaXZlcnNhbC9sb2NhbF9zZXR0aW5ncy54bWwNzD0OwjAMQOG9p7C8l5+NoWk3NhAS5QBWY1Akx0aJheD2eHvDpzct3yrw4daLacLj7oDAulku+kr4WM/jCaE7aSYx5YRqCMs8TGIbyZ3dA3Z4C/24rVwjnK9UQ94ad1YnjzOMcInns3DG/Tz8AVBLAwQUAAIACACDmfVEzoIJN+wCAACICAAAFAAAAHVuaXZlcnNhbC9wbGF5ZXIueG1srVVNb9swDD2nwP6DoXutpF3XNJBbdAWKHdahQNZtt0C1GVuLbXmSXDf99aP8bc/pVmAHAzbF90jxkTS7ek5i5wmUFjL1yMKdEwdSXwYiDT3y8PX2eEmuLt8dsSzme1COCDySp8ICeEycALSvRGYQfM9N5JGewUVm4mRKSCXMHrnPkLuLtCTvjmbokmqPRMZkK0qLonCFRkQaahnnlkS7vkxopkBDakDRKg3iNNiV+Tsan0Sm1Owz0D1kZt4euCZpOZ61GJAUp65UIT2Zzxf0x93ntR9Bwo9Fqg1PfSAOVnJWlvKR+7s7GeQxaGubsSrJNRhjkyhtM2ZWYrFMHa18j1QOmwS05iFoN05DQissnQCzbcx1VPPoAa3l1TtR85Z+G/u9adxK5WjnnOWPsdARHvUhnXUSyOgwKkvK65Yd9NB00K1lIo6CX7lQEJSf39oWmS9IFbDtuDJPVxc+HuDbLfeNVPsbhGEX1Qq6rWhuJZpbgloOt42+7ihIc9stcJMraEo1Y08iAPmFK8VtW1walQOjI2ONpUMwo9WVa5E6QVhkkvjsH7SxfiNpfurXlCkB/0OYT0jU1kSkATzfCvQxkGBNDWCxrc01WezamF1OOn9Men09MFU51qLgRRzDVQg4hgE3nHZ2eggKimt08XM1wvYODoIjEUYxPmaSYXx6kCbhajfJ0Ds4CI6lv5uAtua2jHRcx1EztR3E6MQ6YX6ujUzES9megz1jVmUfvjZyzdF1JtqD8/kfoziI0QzmlkysLvvW21fN4b2dU6M7n01WWQbdivMAJs8qr2YW8mzkE8CW57G56efU7MMedJTz1HRMc33HfpfFWryAU4jA/ukWp7YmEdie8ciH5WmPAfXE7TIIX5qmIjJaS1KpeUg5hrV5ElBUmGpWPqLqoZJ5Goy0cbPu56Bj3FXXCrgTwxYzXZxg88nMI+/xpb7LxdlFd5XzxUWDLfO6rwJXubxhVdcJd51B635tL8LqmcfX31BLAwQUAAIACADDBpRIF6nhQW8BAAD7AgAAKQAAAHVuaXZlcnNhbC9za2luX2N1c3RvbWl6YXRpb25fc2V0dGluZ3MueG1sjVLbatwwEH3PV4j8wEoa3Qzugm4ufklCspBnd60W00QulkJL0cdXTrJsttnQap5mzpkzzOi06fsU7VPK8+P0e8jTHO9CzlP8lrYXCLX7+WFebpaQQk6bY+V+iuP8s49f57VWqykPcRyW0a5o2mLUPT+kpFZO1YwZRpFknnqFnOe2Yg24BmzFHCW23fwl8aK7hH2I+bxquzlB3zf0MYUl93EMv7Zwyn4LnW7weRnGqfLSVrA1ymFqcWwNxAiX3BeqAUAgyx1xuEjZSE2Qx4xjKEZRoIAI56QRhUjKoWZdI6oK841ATDJGXaGe1m6ktXHUFgkNIbpO86qxpeuMxBgRQoC5wgV0BqPKhqqhQa0HBAcGRNFGEwWos53pWPHOC8uRol5gXJgxgPHxuMft3p7rWP3vdQ7n/Ifg2S84i67e2pwxV7t/WpZK3oXHHw9DDujLkEI/frq8ufV3/mqnd/311eWrN599fGCuhq2bf+jvP1BLAwQUAAIACADDBpRIw0AOhWsNAABSIgAAFwAAAHVuaXZlcnNhbC91bml2ZXJzYWwucG5n7ZprVJLpFoBpumdm5TRmmpV1dJ0umuI1RcbULqfIZibvt8wUUxOTUBHFbqOZGpVTKilMesbMC5akhKI045QZt/GYoCLohMIoCioKKhfPh3NmnT/n9/nFDz7Wu9nPfvfae7/v3qz15Z8/d9J4065NIBDI+PQp329BoDUwEGh16oZ1gKTkS2ce8LUK+e3J4yAS23IcWKyBe8O8QaBXOCNN9FpgvTHlVAgSBNrSqf+s6kLUXAaB9klO+3pfyIicEnAKDqRr3/6ucRa2Y1SkEW/NzZd3zSA1vucrH97daRJib/3Icu71pa3vbmxf4+d01/e3G+tNZh7cvrn3bsbRkZ/oHV1yW25apKIKnvY5WfXd9G/kiABBRJ+AHNFIqkUnUcyFWQqWQNpI78BMNfPYmnH/nC8Al9xC626eNSmza9otvGeDoM2cYG8GpCkHq3H1vx/Ga7TyHM7GVYDkHOv6I3L8bGOO9pAtSM8F9J6xehqTlnAAWLx9gY+c7a9r7MDvX9Htm3vUlbBm5QdTmF77Vrx+r62+psDzxl68XrSmR6+w966NfuHtpOc2VG4Enl9vNSAGxIAYEANiQAyIATEgBsSAGBADYkAMiAExIAbEgBiQ/zOS0hA/+/FQ46RM0EZpw6hkshfPCYPZMiQR8wdThO9yxSGtEEfWA5rP4W2wMH4x7h5aI2ob1sq8+e3gKSZZ3MjHXmCK6Kwp3e2qboY9nYb5nG87+7NXvXiGLSKNAbuPXKfN/euMyVTJsqsDv52c1MwMA7OqWmA5OxTlkbGLJqgUJ7RyAK5Y5TUpvsabHfrkSl9kgZ2Th229ZvIF9jmLDErEskbBkXfM/WRfsbjEo+taZoYIRM2oLaJBLc+SeKiK+F72YEHaENcTntgKOJeuKgrjRc2jIXLn2b0yUdO4l6KME/6m3LW5YdHkM/TvmOJVoJSaRUftztvdqY+v9pZViyHrFENef+y22XLfBpfwEN8VwUCakmcWSent0iSf1+/lmGG1UNUiFa/14HHWLWVwMEJkGhW6mxLD1f76KESyRzedN7zJ1tSGi3QQApoEC1pcB7UcDW91To40M7WOG1pCeyBe8D7cfoMrqH4aW8En8mYLh9mqH4eUVglIvtJmNWjEWuHH7/WHVhBtcaePqANZyLNid+yDqForS9iEN+RgApqU6OIIF6Hs4PtfVw/gjWWDP1ZAjFosapFhQVRIcjJX7fI1M/Ir03+IJdqXR28mEeoW0cd5mezA6yG9LGl0nyB/K7/9uBCIDzwjhI0pCld5xZlzOWYwVwYtkkPZARPmQz4lJyIcQaD7nZPPwon7cbAVP5LEVFIsfUvPKJ4bvTmoyJLc0y6YhuAgMKG7onwSmm5qJk6FxrE4ifYPNlocCj2bFdxbOJ9ZuvcVnfdBo66UKGm8Dyh5DJbAG4/tbchoapd5Y2yV59uK2rtBILctSFLB0mZ0YcIiJYEQA+avM5nQ2FR2GzcY9++iOA+PIujj9uRnHcq4EWUfklLZjf26lKjq7AzutZe6JC4xKn9FNz58KuwKeN42OSPwbd+D8BG4AgV7dUufm1hROlmHehmgsKxyP/v8yfL5v8w203tanS0+giOPouF9SBW90Aal9nGitrYiQKBz/Mm/RRJ34wIabjfgJcEsYgAJlbKhZzSXuy6pKEz8oEBRXXbRUfKoBhmS0iYukbhcuMq54shr9El5ryy3CQNrj9Fi6xVFTJS05UkB+0pqT+Jotepa37j+xN1nGdnTHhAtcCENeYDx0vaFzwVUK9JEzlcwZV7d/bb8UMLT1n84le1NFRJTK4xnUF+wY3NinvAdpOjPP2cmi6nB0Zcrf/W0N20O7A/dFmsXFN7PBlPIRdtMD7YoJvMKGhiR+3lUHDrCajbYqiV+lkzUHm6k/5F+fCUk4y3Lt0Sdtdx3QE6ZyUslLn7FFnjj35odMglan/1PUMHsDkYybj2cO2+pcww8ECKyuVB/jZze1YrFWPfvuMC9zpckr71PxdrZb9quoPHmRa0qBwr1ODPAiuH3u7h6QptByIfk6BRETracmK6tUa8DjTgJRjlGHLMMtfg8zlmXGKUezBZhNaI98g7tFELeMVOECM/0EKmHl3VhFAcoQmKODAMn26m6IqpX3CxDHyYX8qXcmPKx0hxOKpPOKCTOu0IRPFEpv0IK97jowemQ1heM2Uhct8FuhAXJuxzpG5YXOTm6ZY/lKbpZS8lPMgvQjV4yPRpbo8jdsUWMlKI79ywvdJ1BwDsOlM9IyfI1t505C4woXWqadtP2vJr5VwGK8DhjforDvhiMYOkzOdcc6n0lN0TcTFN4sl5yu/w6h4bPIiOQUc1edvvxIApJiGP4dequ8xnfqoxBb68svrPHPiTuMHHoHHywx/RMC68hvknwgPh2hkLXTk0u7fCI6xeyOwbqsnKnIi3B8s2m51p6IwMaioGCcEwsHQvjVZjBuAtN4rIxQkpTZQ/WMlSqqkSl71YM1qBSt/WseYOax4bb7eIutB5GDYNA5U/cy9u9DlldytUaK5tVXZrwnsuaiSD6sTbs93fM7QanozBRSau7Nzmh+tkBn44N1KLtyLu5jlG2+MJmK96cWpoyFOg0QJgYqfU1HeH2qa9R44NF0qZP2atBKaETyM/P4kqL1AMZew7lMgnbwNi2b6AW2pgcPMrDOcnn50GP2AqTWL/vtT5ppFputz5j5nEhklesWRZhn8SvWBsNzao/79SZxnncwL9nU8Xt9vMtNmKSPKK0E0HpOKhuIVvcKp3krn5euxLFXVH/Sdi3RFMTlPAl+3GTy0TQdGn0pV/KOZcxNd2tWBcdpQXzsL7fsUT6W7l7VmwR9MKfsQMzRZEMCAMd6TRgJykdGxRylS/Lzem7KXdtllug4agh2KfZHzZam56UDVHJ6o9BHU0YcRlcphgt9pd5LfXgCLD9hLdjE9o34U71M6iQiY5VILcj/pD5C9hAz1838yGwwJ3B3BPawZjLa+9ovz7aGWuh45v+k+SDTE615ofahjlzYuOCGa/YnY7LhOiGp/PyqazYW4zNh9yuciRN9fPqH6u6aS4JFeG+TgMKoOCxqhlcjuZwIdNo3pMDUQ0NOAEd9TvKWs3J9j0lBbna8b9qd/b2Hs1eqD7BBS79qqru4Ly+yeX58rqkBYQq2F3+4HFdLapJX7O5zZZ8iF+c2wE808oFzHzND369BRaafAjPTPwz8JAozWezdKJu7jn4hx/K0sQv+F/oqoS42B1LzkldDTmNfxbwOBWjSsZG0mqB4rnYGN+0paEsGqikielyLT8SU8p8Sad8fJaQndTnWVIWrS6Fh2UYq3sutxUyfB+GQMl274/duXJEteY5ii9yqeym2SRkh59wGlgY98/JTOtnYXdSmXlec88EOOxclQDom+utHDjQZY3sO+LSl2alUfHzWHfgEueA6XuDqKQZSQR0JQ+QRtrsR1m+LeEDpzDIwUJq9q4gHwRm6aLelG04ymssdYQS4R7DWeJIXuOPKRHNXi0JBAZTNBi1B1nKDqcrt5fNJJorWU7kc0Bv7LzGnWK2zLcmNww/XffP2EgjBb5m/pp5z+WYc9PHJEcHcNaKUR0wZ3iBoXIcUVTZoRmzl5xwN6FvWjvUKLTPq1GJ/OJK6It/CxHZLVWcXznzeIU/F/4+Jkh6qU7snmbfsXCJVFC3QPQrXv4+lNCAyxrd34bIloap1j58cVFtMYAUpOHLJEBeR/jVop7zD2+o+9RjW+exNOOVE00CRrExyfuYQGk0YC6O46VOIuXVbYe5eE3fNBky8zlx9TJOOy5c1qkk1z01B7en0DPplpVCHOXZSsEo53r9JfCumADpRQAPRF74gDJhhPgWG/eMOgUcGMH+GeL/9MmpsZKojp5FmJVz8xYgajHz/zpjP3bM7U580zd5Eqb7WaVrk4qT+Hm6/GSY3xeyIHmJD810+TQrW38/vC3vrfTysaoK1QHnb2f79C9GVE0e4KbYfz0v/6K+E9Cbb0L0UYzAegG38jBlH7uqynqVqk7F2Cd2+yXT3+uUKyRwG+iGSHkuyyZ756cmRJ9nl9g72cLSEmbVJ8CTZo/MmeQsdAoqPNKFX/nZKV7hspNU7fJse9cP6DdaJYXOOvU2J1tJJrIAk8mYkg/UKSpO38aDZcL2p8Ao9S7rWRSj3bn3E63rEkEUKpMec8N71qJktT9dcdlOzJrtLtwfW12Bnmi5sYwXbUSIoC+orPXX6q1BoC55PweR+nhKGCMUiV06zkIA8J59k0/gEAKreEpGPs363Sjqw6kmT9UQEt7LfA32F3wFjMomJYu/TO3s7A6gYHDOlixHwfuSF+tPFl8LG945nCvNMoJsu8xGzHb7Y1NVTDCHdqSUSaxvRUrYA063gDH9bdXYN4PV7fd8KBj/7EWTaw3xqQf10zlGM9PF0X05ww13FSVYAduMuP2PET9jsi8oirVNL3+ekNkd00jXZd5f89e7DRgFyxX535cbZMOdFgjaQ/0fAVA5fvwAuNyv2Fxf+OI7KwYuLX3YJbxnAwa69XJ/u3Iw0V2v+vYV3soxYpTemazKObx6QfOci/TQq5/2O+dLOn7x1r8BUEsDBBQAAgAIAMMGlEjSKKBSSgAAAGsAAAAbAAAAdW5pdmVyc2FsL3VuaXZlcnNhbC5wbmcueG1ss7GvyM1RKEstKs7Mz7NVMtQzULK34+WyKShKLctMLVeoAIoZ6RlAgJJCJSq3PDOlJAMoZGBujhDMSM1MzyixVbIwsIAL6gPNBABQSwECAAAUAAIACADDBpRIWn+5mToEAADhDgAAHQAAAAAAAAABAAAAAAAAAAAAdW5pdmVyc2FsL2NvbW1vbl9tZXNzYWdlcy5sbmdQSwECAAAUAAIACADDBpRIlxfuTwoDAAC1CgAAJwAAAAAAAAABAAAAAAB1BAAAdW5pdmVyc2FsL2ZsYXNoX3B1Ymxpc2hpbmdfc2V0dGluZ3MueG1sUEsBAgAAFAACAAgAwwaUSL0afcCyAgAAVQoAACEAAAAAAAAAAQAAAAAAxAcAAHVuaXZlcnNhbC9mbGFzaF9za2luX3NldHRpbmdzLnhtbFBLAQIAABQAAgAIAMMGlEj/bh173wIAAMYJAAAmAAAAAAAAAAEAAAAAALUKAAB1bml2ZXJzYWwvaHRtbF9wdWJsaXNoaW5nX3NldHRpbmdzLnhtbFBLAQIAABQAAgAIAMMGlEgEN52vkwEAAB8GAAAfAAAAAAAAAAEAAAAAANgNAAB1bml2ZXJzYWwvaHRtbF9za2luX3NldHRpbmdzLmpzUEsBAgAAFAACAAgAwwaUSBra6juqAAAAHwEAABoAAAAAAAAAAQAAAAAAqA8AAHVuaXZlcnNhbC9pMThuX3ByZXNldHMueG1sUEsBAgAAFAACAAgAwwaUSLDtXVduAAAAdgAAABwAAAAAAAAAAQAAAAAAihAAAHVuaXZlcnNhbC9sb2NhbF9zZXR0aW5ncy54bWxQSwECAAAUAAIACACDmfVEzoIJN+wCAACICAAAFAAAAAAAAAABAAAAAAAyEQAAdW5pdmVyc2FsL3BsYXllci54bWxQSwECAAAUAAIACADDBpRIF6nhQW8BAAD7AgAAKQAAAAAAAAABAAAAAABQFAAAdW5pdmVyc2FsL3NraW5fY3VzdG9taXphdGlvbl9zZXR0aW5ncy54bWxQSwECAAAUAAIACADDBpRIw0AOhWsNAABSIgAAFwAAAAAAAAAAAAAAAAAGFgAAdW5pdmVyc2FsL3VuaXZlcnNhbC5wbmdQSwECAAAUAAIACADDBpRI0iigUkoAAABrAAAAGwAAAAAAAAABAAAAAACmIwAAdW5pdmVyc2FsL3VuaXZlcnNhbC5wbmcueG1sUEsFBgAAAAALAAsASQMAACkkAAAAAA=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工作总结PPT-2017（04）"/>
  <p:tag name="ISPRING_RESOURCE_PATHS_HASH_PRESENTER" val="b7bc933b385f7638f8dbcddcd29a6c32d2d6b4"/>
</p:tagLst>
</file>

<file path=ppt/theme/theme1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ysClr val="window" lastClr="FFFFFF"/>
      </a:lt1>
      <a:dk2>
        <a:srgbClr val="266D9E"/>
      </a:dk2>
      <a:lt2>
        <a:srgbClr val="F6F5EE"/>
      </a:lt2>
      <a:accent1>
        <a:srgbClr val="3CA5BE"/>
      </a:accent1>
      <a:accent2>
        <a:srgbClr val="70CCDE"/>
      </a:accent2>
      <a:accent3>
        <a:srgbClr val="7F7F7F"/>
      </a:accent3>
      <a:accent4>
        <a:srgbClr val="7F7F7F"/>
      </a:accent4>
      <a:accent5>
        <a:srgbClr val="7F7F7F"/>
      </a:accent5>
      <a:accent6>
        <a:srgbClr val="7F7F7F"/>
      </a:accent6>
      <a:hlink>
        <a:srgbClr val="17365D"/>
      </a:hlink>
      <a:folHlink>
        <a:srgbClr val="548DD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2538</Words>
  <Application>WPS 演示</Application>
  <PresentationFormat>宽屏</PresentationFormat>
  <Paragraphs>159</Paragraphs>
  <Slides>14</Slides>
  <Notes>34</Notes>
  <HiddenSlides>0</HiddenSlides>
  <MMClips>1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6" baseType="lpstr">
      <vt:lpstr>Arial</vt:lpstr>
      <vt:lpstr>宋体</vt:lpstr>
      <vt:lpstr>Wingdings</vt:lpstr>
      <vt:lpstr>微软雅黑</vt:lpstr>
      <vt:lpstr>锐字工房巅峰粗黑简1.0</vt:lpstr>
      <vt:lpstr>黑体</vt:lpstr>
      <vt:lpstr>微软雅黑 Light</vt:lpstr>
      <vt:lpstr>Bebas Neue Bold</vt:lpstr>
      <vt:lpstr>Segoe Print</vt:lpstr>
      <vt:lpstr>Gill Sans</vt:lpstr>
      <vt:lpstr>Lato Light</vt:lpstr>
      <vt:lpstr>Helvetica Neue</vt:lpstr>
      <vt:lpstr>Calibri Light</vt:lpstr>
      <vt:lpstr>Calibri</vt:lpstr>
      <vt:lpstr>Aller Light</vt:lpstr>
      <vt:lpstr>Open Sans</vt:lpstr>
      <vt:lpstr>Open Sans</vt:lpstr>
      <vt:lpstr>Roboto Light</vt:lpstr>
      <vt:lpstr>Wide Latin</vt:lpstr>
      <vt:lpstr>Arial Unicode MS</vt:lpstr>
      <vt:lpstr>Gill Sans MT</vt:lpstr>
      <vt:lpstr>Office 主题</vt:lpstr>
      <vt:lpstr>PowerPoint 演示文稿</vt:lpstr>
      <vt:lpstr>PowerPoint 演示文稿</vt:lpstr>
      <vt:lpstr>总体情况</vt:lpstr>
      <vt:lpstr> 组织领导和制度建设情况</vt:lpstr>
      <vt:lpstr> 组织领导和制度建设情况</vt:lpstr>
      <vt:lpstr>发布解读、回应社会关切以及互动交流情况</vt:lpstr>
      <vt:lpstr>推进公共资源配置信息公开工作情况</vt:lpstr>
      <vt:lpstr>推进公共资源配置信息公开工作情况</vt:lpstr>
      <vt:lpstr>重点领域政府信息公开工作推进情况</vt:lpstr>
      <vt:lpstr>重点领域政府信息公开工作推进情况</vt:lpstr>
      <vt:lpstr>主动公开政府信息以及公开平台建设情况 </vt:lpstr>
      <vt:lpstr>PowerPoint 演示文稿</vt:lpstr>
      <vt:lpstr>PowerPoint 演示文稿</vt:lpstr>
      <vt:lpstr>政府信息公开工作存在的主要问题及改进情况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工作总结PPT-2017（04）</dc:title>
  <dc:creator>李培俊</dc:creator>
  <cp:lastModifiedBy>玖贰班</cp:lastModifiedBy>
  <cp:revision>185</cp:revision>
  <dcterms:created xsi:type="dcterms:W3CDTF">2015-12-11T17:46:00Z</dcterms:created>
  <dcterms:modified xsi:type="dcterms:W3CDTF">2020-07-08T04:26:11Z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2052-11.1.0.9740</vt:lpwstr>
  </property>
</Properties>
</file>