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nformance="transitional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/>
  <p:notesSz cx="6858000" cy="9144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57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6" Type="http://schemas.openxmlformats.org/officeDocument/2006/relationships/image" Target="../media/image58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9" Type="http://schemas.openxmlformats.org/officeDocument/2006/relationships/image" Target="../media/image25.png"/><Relationship Id="rId18" Type="http://schemas.openxmlformats.org/officeDocument/2006/relationships/image" Target="../media/image24.png"/><Relationship Id="rId17" Type="http://schemas.openxmlformats.org/officeDocument/2006/relationships/image" Target="../media/image23.png"/><Relationship Id="rId16" Type="http://schemas.openxmlformats.org/officeDocument/2006/relationships/image" Target="../media/image22.png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14.png"/><Relationship Id="rId7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28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52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688" y="1257432"/>
            <a:ext cx="3019611" cy="30288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76" y="1262035"/>
            <a:ext cx="2135822" cy="21266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871" y="1496792"/>
            <a:ext cx="1330286" cy="13302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900" y="765764"/>
            <a:ext cx="679307" cy="649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38237" y="-1352550"/>
            <a:ext cx="3433762" cy="31289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4140948"/>
            <a:ext cx="3176587" cy="3419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3688" y="1880282"/>
            <a:ext cx="7413845" cy="1783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489" y="4098559"/>
            <a:ext cx="2979392" cy="32072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61010" y="494665"/>
            <a:ext cx="54356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05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284" y="435530"/>
            <a:ext cx="3960421" cy="401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5254" y="3063859"/>
            <a:ext cx="4755582" cy="12978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301" y="1522285"/>
            <a:ext cx="4763564" cy="13001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2113692" y="1860661"/>
            <a:ext cx="625273" cy="6252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00000">
            <a:off x="2198846" y="1938575"/>
            <a:ext cx="485006" cy="4868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69795" y="2007870"/>
            <a:ext cx="527050" cy="39243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28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228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2098643" y="3377898"/>
            <a:ext cx="625273" cy="62527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00000">
            <a:off x="2168794" y="3455812"/>
            <a:ext cx="485006" cy="48688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154555" y="3525520"/>
            <a:ext cx="542290" cy="39243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28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02</a:t>
            </a:r>
            <a:endParaRPr sz="228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09506" y="2017633"/>
            <a:ext cx="3989358" cy="291464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12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政务公开水平有待提高、创新能力有待提升</a:t>
            </a:r>
            <a:endParaRPr sz="12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09506" y="1654540"/>
            <a:ext cx="1697192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主要问题</a:t>
            </a:r>
            <a:endParaRPr sz="146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09506" y="3535870"/>
            <a:ext cx="3989358" cy="77724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FFFFFF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1、定期进行政务公开工作检查指导。</a:t>
            </a:r>
            <a:endParaRPr sz="800" kern="8000" spc="160">
              <a:solidFill>
                <a:srgbClr val="FFFFFF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FFFFFF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2、进一步加强业务培训，详细制定培训计划，完善培训内容。</a:t>
            </a:r>
            <a:endParaRPr sz="800" kern="8000" spc="160">
              <a:solidFill>
                <a:srgbClr val="FFFFFF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FFFFFF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3、创新政策解读形式，结合干部助企攀登活动，线上线下相结合推进政务公开工作取得新突破。</a:t>
            </a:r>
            <a:endParaRPr sz="800" kern="8000" spc="160">
              <a:solidFill>
                <a:srgbClr val="FFFFFF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09506" y="3172729"/>
            <a:ext cx="1697192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rgbClr val="FFFF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改进措施</a:t>
            </a:r>
            <a:endParaRPr sz="1465" kern="12500" spc="250">
              <a:solidFill>
                <a:srgbClr val="FFFF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21" y="4199969"/>
            <a:ext cx="2979392" cy="32072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61010" y="494665"/>
            <a:ext cx="52832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06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301" y="435509"/>
            <a:ext cx="1544012" cy="401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499399" y="1459105"/>
            <a:ext cx="1088128" cy="21762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480719" y="1540055"/>
            <a:ext cx="1125489" cy="21762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132442" y="815410"/>
            <a:ext cx="1088128" cy="21762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113761" y="896360"/>
            <a:ext cx="1125489" cy="21762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706791" y="204487"/>
            <a:ext cx="1088128" cy="21762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688110" y="285437"/>
            <a:ext cx="1125489" cy="21762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480719" y="2741812"/>
            <a:ext cx="1125489" cy="21762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113761" y="2094585"/>
            <a:ext cx="1125489" cy="21762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688110" y="1474155"/>
            <a:ext cx="1125489" cy="217625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42979" y="2795397"/>
            <a:ext cx="2067025" cy="116586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2022年，市工信局共收到人大代表建议32件，其中主办13件、协办9件、分办10件；政协委员提案53件，其中主办19件、协办11件、分办23件，所有建议提案办结率100%、满意率100%。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43047" y="2104596"/>
            <a:ext cx="1697192" cy="33227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68000"/>
              </a:lnSpc>
            </a:pPr>
            <a:r>
              <a:rPr sz="120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建议提案办理情况</a:t>
            </a:r>
            <a:endParaRPr sz="1200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71974" y="2328481"/>
            <a:ext cx="2166750" cy="174879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一是推进信息无障碍建设。结合“我为群众办实事”活动，深入社区、老年大学开展公益大讲堂，推广网站无障碍模式使用方式，宣传微信公众号、视频号等政务新媒体创新宣传渠道。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二是以政务公开优化为企服务。局网站首页设置为企服务专栏，融合企业动态、县区工信新闻、政策文件、工信公文，进一步助力企业发展。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17416" y="1430559"/>
            <a:ext cx="1697192" cy="33227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68000"/>
              </a:lnSpc>
            </a:pPr>
            <a:r>
              <a:rPr sz="120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创新举措</a:t>
            </a:r>
            <a:endParaRPr sz="1200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09935" y="3617023"/>
            <a:ext cx="2067025" cy="77724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梳理形成《2022年市工信局政务公开工作任务台账》，深化重点领域信息公开，做好2022年重点任务承诺事项公开工作，优化政策解读。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10004" y="2713767"/>
            <a:ext cx="1697192" cy="66454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68000"/>
              </a:lnSpc>
            </a:pPr>
            <a:r>
              <a:rPr sz="120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政务公开任务落实情况</a:t>
            </a:r>
            <a:endParaRPr sz="1200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8" y="1826942"/>
            <a:ext cx="799097" cy="8015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31" y="2098405"/>
            <a:ext cx="604849" cy="60484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60705" y="2227580"/>
            <a:ext cx="528320" cy="40195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4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</a:t>
            </a:r>
            <a:r>
              <a:rPr lang="en-US" sz="234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1</a:t>
            </a:r>
            <a:endParaRPr lang="en-US" sz="234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993" y="-1483814"/>
            <a:ext cx="3433762" cy="3128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837" y="4194862"/>
            <a:ext cx="3176587" cy="3419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81" y="2846832"/>
            <a:ext cx="1182501" cy="22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647" y="1826942"/>
            <a:ext cx="786409" cy="7888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0736" y="2094071"/>
            <a:ext cx="595245" cy="5952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19630" y="2221230"/>
            <a:ext cx="521335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1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02</a:t>
            </a:r>
            <a:endParaRPr sz="231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845" y="2846832"/>
            <a:ext cx="1428118" cy="457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4854" y="1865614"/>
            <a:ext cx="777002" cy="7793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1942" y="2129551"/>
            <a:ext cx="588125" cy="5881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769995" y="2255520"/>
            <a:ext cx="510540" cy="39116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28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03</a:t>
            </a:r>
            <a:endParaRPr sz="228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9586" y="2846832"/>
            <a:ext cx="1536478" cy="457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1521" y="1808940"/>
            <a:ext cx="812239" cy="8147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03516" y="2084879"/>
            <a:ext cx="614796" cy="61479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843343" y="2216277"/>
            <a:ext cx="486481" cy="40888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2000"/>
              </a:lnSpc>
            </a:pPr>
            <a:r>
              <a:rPr sz="238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05</a:t>
            </a:r>
            <a:endParaRPr sz="238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22281" y="2846832"/>
            <a:ext cx="1290861" cy="4572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2281" y="1850421"/>
            <a:ext cx="805441" cy="80789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61371" y="2124027"/>
            <a:ext cx="609651" cy="60965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300980" y="2254250"/>
            <a:ext cx="530860" cy="40576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6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04</a:t>
            </a:r>
            <a:endParaRPr sz="236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01574" y="2846832"/>
            <a:ext cx="1218621" cy="457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69697" y="1850421"/>
            <a:ext cx="805441" cy="8078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8787" y="2124027"/>
            <a:ext cx="609651" cy="60965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248015" y="2254250"/>
            <a:ext cx="547370" cy="40576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6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06</a:t>
            </a:r>
            <a:endParaRPr sz="236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92973" y="2846832"/>
            <a:ext cx="1218621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875" y="993838"/>
            <a:ext cx="4650415" cy="128614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33840" y="1413271"/>
            <a:ext cx="4369329" cy="804152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just">
              <a:lnSpc>
                <a:spcPct val="150000"/>
              </a:lnSpc>
            </a:pPr>
            <a:r>
              <a:rPr sz="82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，济宁市工业和信息化局政府信息公开专栏公开信息253条，通过局网站发布信息289条。通过“济宁工信”公众号发布信息404篇，今日头条号发布信息185篇。2022年主动公开部门文件46件，配发解读材料7件，其中多角度解读政策7件。</a:t>
            </a:r>
            <a:endParaRPr sz="825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33840" y="1072562"/>
            <a:ext cx="1603436" cy="420169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51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主动公开情况</a:t>
            </a:r>
            <a:endParaRPr sz="151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1010" y="494665"/>
            <a:ext cx="536575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301" y="435509"/>
            <a:ext cx="1544012" cy="4013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468" y="2467213"/>
            <a:ext cx="4226049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875" y="993838"/>
            <a:ext cx="4650415" cy="128614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33840" y="1636918"/>
            <a:ext cx="4441569" cy="201038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just">
              <a:lnSpc>
                <a:spcPct val="150000"/>
              </a:lnSpc>
            </a:pPr>
            <a:r>
              <a:rPr sz="82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2022年市工信局共收到政府信息公开申请2件，与2021年相比数量有所增加。</a:t>
            </a:r>
            <a:endParaRPr sz="825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33840" y="1072562"/>
            <a:ext cx="2109117" cy="420169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51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依申请公开情况</a:t>
            </a:r>
            <a:endParaRPr sz="151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1010" y="494665"/>
            <a:ext cx="54356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301" y="435509"/>
            <a:ext cx="1544012" cy="4013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469" y="2382869"/>
            <a:ext cx="4280317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93" y="1810131"/>
            <a:ext cx="5971403" cy="165148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14642" y="2348722"/>
            <a:ext cx="5610472" cy="1032578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just">
              <a:lnSpc>
                <a:spcPct val="150000"/>
              </a:lnSpc>
            </a:pPr>
            <a:r>
              <a:rPr sz="106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1、2022年新制发规范性文件1件，现行有效行政规范性文件10件。</a:t>
            </a:r>
            <a:endParaRPr sz="106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  <a:p>
            <a:pPr algn="just">
              <a:lnSpc>
                <a:spcPct val="150000"/>
              </a:lnSpc>
            </a:pPr>
            <a:r>
              <a:rPr sz="106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2、完善《济宁市工业和信息化局政府信息公开保密审查制度》，严格执行发布信息内容“科室—办公室—分管领导”三级审核机制。</a:t>
            </a:r>
            <a:endParaRPr sz="106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  <a:p>
            <a:pPr algn="just">
              <a:lnSpc>
                <a:spcPct val="150000"/>
              </a:lnSpc>
            </a:pPr>
            <a:r>
              <a:rPr sz="106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3、动态更新2022年度济宁市工业和信息化局主动公开基本目录。</a:t>
            </a:r>
            <a:endParaRPr sz="106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4642" y="1911238"/>
            <a:ext cx="2967958" cy="539522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95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政府信息管理情况</a:t>
            </a:r>
            <a:endParaRPr sz="1950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1010" y="494665"/>
            <a:ext cx="52832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301" y="435509"/>
            <a:ext cx="1544012" cy="4013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670083" y="1915230"/>
            <a:ext cx="3936830" cy="38862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通过在网站首页开设专栏或设置飘窗，提高政策知晓率，进一步增强政务公开质效。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0083" y="1552109"/>
            <a:ext cx="1697192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网站及专栏</a:t>
            </a:r>
            <a:endParaRPr sz="146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21" y="4199969"/>
            <a:ext cx="2979392" cy="32072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1010" y="494665"/>
            <a:ext cx="52832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751" y="1552109"/>
            <a:ext cx="446589" cy="44658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78605" y="1605915"/>
            <a:ext cx="417830" cy="29718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2000"/>
              </a:lnSpc>
            </a:pPr>
            <a:r>
              <a:rPr sz="173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173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70083" y="2988168"/>
            <a:ext cx="3936830" cy="58293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“济宁工信”公众号设立工信动态、制造强市建设、专题专栏三大主菜单，开设“惠企政策”专栏，汇聚各级现行有效的惠企政策文件，2022年“济宁工信”政务公众号累计推送政策文件、政策解读60余条。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0083" y="2625048"/>
            <a:ext cx="1697192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政务新媒体</a:t>
            </a:r>
            <a:endParaRPr sz="146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751" y="2625048"/>
            <a:ext cx="446589" cy="44658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050030" y="2700020"/>
            <a:ext cx="418465" cy="29718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2000"/>
              </a:lnSpc>
            </a:pPr>
            <a:r>
              <a:rPr sz="173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02</a:t>
            </a:r>
            <a:endParaRPr sz="173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70083" y="4061106"/>
            <a:ext cx="3936830" cy="19431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2022年开展网站安全防护检测，及时整改问题。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70083" y="3697986"/>
            <a:ext cx="1697192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安全防护检测</a:t>
            </a:r>
            <a:endParaRPr sz="146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751" y="3697986"/>
            <a:ext cx="446589" cy="44658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78605" y="3793490"/>
            <a:ext cx="417830" cy="29718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2000"/>
              </a:lnSpc>
            </a:pPr>
            <a:r>
              <a:rPr sz="173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03</a:t>
            </a:r>
            <a:endParaRPr sz="173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301" y="435509"/>
            <a:ext cx="1544012" cy="4013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814" y="1264015"/>
            <a:ext cx="3229624" cy="117285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12" y="2691384"/>
            <a:ext cx="2664061" cy="220411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787455" y="785860"/>
            <a:ext cx="3819454" cy="539522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95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政府信息公开平台建设情况</a:t>
            </a:r>
            <a:endParaRPr sz="1950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893" y="1923124"/>
            <a:ext cx="7861" cy="18273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421" y="4199969"/>
            <a:ext cx="2979392" cy="32072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1010" y="494665"/>
            <a:ext cx="54356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02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284" y="435530"/>
            <a:ext cx="3645905" cy="4013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42" y="2041351"/>
            <a:ext cx="3131323" cy="15265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4415961" y="1509547"/>
            <a:ext cx="385863" cy="3873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4415961" y="3739218"/>
            <a:ext cx="385863" cy="3873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4415961" y="2643112"/>
            <a:ext cx="385863" cy="38736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398010" y="2676525"/>
            <a:ext cx="428625" cy="31178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182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02</a:t>
            </a:r>
            <a:endParaRPr sz="182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04995" y="1521460"/>
            <a:ext cx="428625" cy="31178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182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182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56100" y="3796030"/>
            <a:ext cx="477520" cy="31178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182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03</a:t>
            </a:r>
            <a:endParaRPr sz="182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75517" y="1708096"/>
            <a:ext cx="3382438" cy="19431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2022年制发1件，废止0件，现行有效10件。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75539" y="1344977"/>
            <a:ext cx="2194150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行政规范性文件</a:t>
            </a:r>
            <a:endParaRPr sz="146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75517" y="2806746"/>
            <a:ext cx="3382438" cy="19431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2022年处理决定0件。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75539" y="2443638"/>
            <a:ext cx="3521257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行政许可、行政处罚、行政强制</a:t>
            </a:r>
            <a:endParaRPr sz="146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75517" y="3902070"/>
            <a:ext cx="3382438" cy="19431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2022年未收取行政事业性收费。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75539" y="3538966"/>
            <a:ext cx="2109767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行政事业性收费</a:t>
            </a:r>
            <a:endParaRPr sz="146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21" y="4199969"/>
            <a:ext cx="2979392" cy="32072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1010" y="494665"/>
            <a:ext cx="52832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03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284" y="435530"/>
            <a:ext cx="5164791" cy="401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00000">
            <a:off x="1873753" y="2034014"/>
            <a:ext cx="651597" cy="6541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99999">
            <a:off x="6791848" y="3388280"/>
            <a:ext cx="652110" cy="6546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700000">
            <a:off x="762980" y="2113559"/>
            <a:ext cx="511944" cy="5119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6861905" y="3459622"/>
            <a:ext cx="511944" cy="5119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00000">
            <a:off x="1943579" y="2105105"/>
            <a:ext cx="511944" cy="5119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719054" y="2215324"/>
            <a:ext cx="4449681" cy="329434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135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新收政府信息公开申请数量2件，予以公开2件。</a:t>
            </a:r>
            <a:endParaRPr sz="1355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31777" y="3569874"/>
            <a:ext cx="4605664" cy="340982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50000"/>
              </a:lnSpc>
            </a:pPr>
            <a:r>
              <a:rPr sz="140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结转下年度继续办理0件</a:t>
            </a:r>
            <a:endParaRPr sz="1405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4736401" y="635317"/>
            <a:ext cx="999451" cy="1003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3958447" y="1997868"/>
            <a:ext cx="1237267" cy="12420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3255121" y="3475339"/>
            <a:ext cx="1075233" cy="1079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421" y="4199969"/>
            <a:ext cx="2979392" cy="32072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1010" y="494665"/>
            <a:ext cx="52832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04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284" y="435530"/>
            <a:ext cx="3615220" cy="80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00000">
            <a:off x="4011501" y="2049303"/>
            <a:ext cx="1138902" cy="11389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16609" y="2198227"/>
            <a:ext cx="2498322" cy="22669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50000"/>
              </a:lnSpc>
            </a:pPr>
            <a:r>
              <a:rPr sz="93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2022年未收到行政复议</a:t>
            </a:r>
            <a:endParaRPr sz="935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76223" y="1768316"/>
            <a:ext cx="1796725" cy="429924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68000"/>
              </a:lnSpc>
            </a:pPr>
            <a:r>
              <a:rPr sz="155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行政复议</a:t>
            </a:r>
            <a:endParaRPr sz="1550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32024" y="3462147"/>
            <a:ext cx="2987896" cy="22669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93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2022年未收到行政诉讼</a:t>
            </a:r>
            <a:endParaRPr sz="935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32024" y="3023901"/>
            <a:ext cx="1831578" cy="438264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58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行政诉讼</a:t>
            </a:r>
            <a:endParaRPr sz="1580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ecb8ce7-c547-49ce-96f1-a483988fbfb3"/>
  <p:tag name="COMMONDATA" val="eyJoZGlkIjoiZjJkNGQ5ODk4Y2UxMjE4NGUyZDhhMDVkNjQ3YTUyYzEifQ=="/>
</p:tagLst>
</file>

<file path=ppt/theme/theme1.xml><?xml version="1.0" encoding="utf-8"?>
<a:theme xmlns:a="http://schemas.openxmlformats.org/drawingml/2006/main" name="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1111</Words>
  <Application>WPS 演示</Application>
  <PresentationFormat/>
  <Paragraphs>121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CKT Kuaile 2.0 Bold</vt:lpstr>
      <vt:lpstr>Noto Sans S Chinese Regular</vt:lpstr>
      <vt:lpstr>Noto Sans S Chinese Medium</vt:lpstr>
      <vt:lpstr>微软雅黑</vt:lpstr>
      <vt:lpstr>Arial Unicode MS</vt:lpstr>
      <vt:lpstr>Calibri</vt:lpstr>
      <vt:lpstr>unioffice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FoxyUtils ehf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_XUAN</cp:lastModifiedBy>
  <cp:revision>1</cp:revision>
  <dcterms:created xsi:type="dcterms:W3CDTF">2023-01-31T11:28:01Z</dcterms:created>
  <dcterms:modified xsi:type="dcterms:W3CDTF">2023-01-31T11:28:01Z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AF7AB839DC6D4CDFA2E4F9E8C181F34E</vt:lpwstr>
  </property>
  <property fmtid="{D5CDD505-2E9C-101B-9397-08002B2CF9AE}" pid="3" name="KSOProductBuildVer">
    <vt:lpwstr>2052-11.1.0.12763</vt:lpwstr>
  </property>
</Properties>
</file>